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83" r:id="rId6"/>
    <p:sldId id="286" r:id="rId7"/>
    <p:sldId id="271" r:id="rId8"/>
    <p:sldId id="264" r:id="rId9"/>
    <p:sldId id="273" r:id="rId10"/>
    <p:sldId id="274" r:id="rId11"/>
    <p:sldId id="275" r:id="rId12"/>
    <p:sldId id="287" r:id="rId13"/>
    <p:sldId id="277" r:id="rId14"/>
    <p:sldId id="285" r:id="rId15"/>
    <p:sldId id="266" r:id="rId16"/>
    <p:sldId id="282" r:id="rId17"/>
    <p:sldId id="284" r:id="rId18"/>
    <p:sldId id="276" r:id="rId19"/>
    <p:sldId id="288" r:id="rId20"/>
    <p:sldId id="289" r:id="rId21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-107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1953"/>
    <a:srgbClr val="F94C07"/>
    <a:srgbClr val="351F67"/>
    <a:srgbClr val="481F67"/>
    <a:srgbClr val="3A5667"/>
    <a:srgbClr val="5B651B"/>
    <a:srgbClr val="210A2F"/>
    <a:srgbClr val="005C61"/>
    <a:srgbClr val="0021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64" autoAdjust="0"/>
    <p:restoredTop sz="90876" autoAdjust="0"/>
  </p:normalViewPr>
  <p:slideViewPr>
    <p:cSldViewPr>
      <p:cViewPr varScale="1">
        <p:scale>
          <a:sx n="81" d="100"/>
          <a:sy n="81" d="100"/>
        </p:scale>
        <p:origin x="121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E2544B-E21A-4C5D-B11F-8109063EAFC8}" type="datetimeFigureOut">
              <a:rPr lang="en-GB" smtClean="0"/>
              <a:pPr/>
              <a:t>24/08/2014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48AB1-54F0-4228-BF6E-6B7E85C975E0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584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748AB1-54F0-4228-BF6E-6B7E85C975E0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515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DC1683-8B6F-4F28-B956-E957BE5EB1EA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6D3AB5-EC1A-4863-AEAF-DC3D7F862292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2708F2-A78D-4B41-9AA4-1853DE4834D1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F83977-022E-4CE6-80DB-EFDB68E34BAE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243E29-C21C-4C11-B083-EA668C578152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2209800"/>
            <a:ext cx="411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41148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421B2-4BBF-425B-BC8E-0A0DB40CC030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4E018-94AD-438C-B8E3-3678E0ABDA36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739396-1C02-4281-AF61-41D6CF03D559}" type="slidenum">
              <a:rPr lang="en-GB"/>
              <a:pPr/>
              <a:t>‹N›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447800"/>
            <a:ext cx="838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2209800"/>
            <a:ext cx="8382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>
                <a:solidFill>
                  <a:srgbClr val="3A5667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24840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3A5667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3A5667"/>
                </a:solidFill>
              </a:defRPr>
            </a:lvl1pPr>
          </a:lstStyle>
          <a:p>
            <a:fld id="{92142B27-46F9-4BEE-98DC-D33737AFC250}" type="slidenum">
              <a:rPr lang="en-GB"/>
              <a:pPr/>
              <a:t>‹N›</a:t>
            </a:fld>
            <a:endParaRPr lang="en-GB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566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400" dirty="0">
              <a:solidFill>
                <a:srgbClr val="005C61"/>
              </a:solidFill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pic>
        <p:nvPicPr>
          <p:cNvPr id="1032" name="Picture 10" descr="CollSocSci_keyline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1000" y="381000"/>
            <a:ext cx="38862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A566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A5667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A5667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A5667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3A5667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213B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3A5667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3A5667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b="1">
          <a:solidFill>
            <a:srgbClr val="3A5667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3A5667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3A5667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213B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213B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213B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rgbClr val="00213B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I:\Presentazione\images\2014-08-12 07.03.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07" y="116632"/>
            <a:ext cx="9222619" cy="691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941168"/>
            <a:ext cx="7772400" cy="1200329"/>
          </a:xfrm>
        </p:spPr>
        <p:txBody>
          <a:bodyPr>
            <a:spAutoFit/>
          </a:bodyPr>
          <a:lstStyle/>
          <a:p>
            <a:r>
              <a:rPr lang="en-US" sz="36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tx2">
                      <a:alpha val="40000"/>
                    </a:schemeClr>
                  </a:glow>
                  <a:innerShdw blurRad="63500">
                    <a:prstClr val="black"/>
                  </a:innerShdw>
                </a:effectLst>
              </a:rPr>
              <a:t>Studies </a:t>
            </a:r>
            <a:r>
              <a:rPr lang="en-US" sz="3600" b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tx2">
                      <a:alpha val="40000"/>
                    </a:schemeClr>
                  </a:glow>
                  <a:innerShdw blurRad="63500">
                    <a:prstClr val="black"/>
                  </a:innerShdw>
                </a:effectLst>
              </a:rPr>
              <a:t>of some properties </a:t>
            </a:r>
            <a:r>
              <a:rPr lang="en-US" sz="36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tx2">
                      <a:alpha val="40000"/>
                    </a:schemeClr>
                  </a:glow>
                  <a:innerShdw blurRad="63500">
                    <a:prstClr val="black"/>
                  </a:innerShdw>
                </a:effectLst>
              </a:rPr>
              <a:t>of </a:t>
            </a:r>
            <a:br>
              <a:rPr lang="en-US" sz="36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tx2">
                      <a:alpha val="40000"/>
                    </a:schemeClr>
                  </a:glow>
                  <a:innerShdw blurRad="63500">
                    <a:prstClr val="black"/>
                  </a:innerShdw>
                </a:effectLst>
              </a:rPr>
            </a:br>
            <a:r>
              <a:rPr lang="en-US" sz="36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tx2">
                      <a:alpha val="40000"/>
                    </a:schemeClr>
                  </a:glow>
                  <a:innerShdw blurRad="63500">
                    <a:prstClr val="black"/>
                  </a:innerShdw>
                </a:effectLst>
              </a:rPr>
              <a:t>Hydroxide-Catalysis Bonds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8180" y="6093296"/>
            <a:ext cx="8722332" cy="1224136"/>
          </a:xfrm>
        </p:spPr>
        <p:txBody>
          <a:bodyPr/>
          <a:lstStyle/>
          <a:p>
            <a:pPr algn="l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Valentina Mangano</a:t>
            </a:r>
          </a:p>
          <a:p>
            <a:pPr algn="l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behalf of the </a:t>
            </a:r>
            <a:r>
              <a:rPr lang="en-US" sz="1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Institute for Gravitational Research</a:t>
            </a:r>
            <a:endParaRPr lang="en-US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                    LVC Meeting Stanford   Aug 25</a:t>
            </a:r>
            <a:r>
              <a:rPr lang="en-US" sz="12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-28</a:t>
            </a:r>
            <a:r>
              <a:rPr lang="en-US" sz="12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2014</a:t>
            </a:r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4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7596336" y="1052736"/>
            <a:ext cx="216024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3A5667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3A5667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b="1">
                <a:solidFill>
                  <a:srgbClr val="3A5667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3A5667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3A5667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213B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213B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213B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213B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en-US" sz="12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LIGO-G1400857-v1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1683-8B6F-4F28-B956-E957BE5EB1EA}" type="slidenum">
              <a:rPr lang="en-GB" smtClean="0"/>
              <a:pPr/>
              <a:t>1</a:t>
            </a:fld>
            <a:endParaRPr lang="en-GB"/>
          </a:p>
        </p:txBody>
      </p:sp>
      <p:pic>
        <p:nvPicPr>
          <p:cNvPr id="11" name="Picture 10" descr="RoyalSociety_logo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7784" y="260648"/>
            <a:ext cx="1439862" cy="304800"/>
          </a:xfrm>
          <a:prstGeom prst="rect">
            <a:avLst/>
          </a:prstGeom>
          <a:noFill/>
        </p:spPr>
      </p:pic>
      <p:pic>
        <p:nvPicPr>
          <p:cNvPr id="12" name="Picture 11" descr="stfc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8318" y="692696"/>
            <a:ext cx="1829666" cy="3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644008" y="404664"/>
            <a:ext cx="46085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Analysis: formulae</a:t>
            </a: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258" y="1916832"/>
            <a:ext cx="44767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169585"/>
            <a:ext cx="39243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5085184"/>
            <a:ext cx="36576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07504" y="4653136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bond surface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3A566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5076056" y="4666044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3A1953"/>
                </a:solidFill>
                <a:latin typeface="+mn-lt"/>
                <a:ea typeface="+mn-ea"/>
              </a:rPr>
              <a:t>back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surface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3A566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106513" y="1484784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front surface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3A566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6" cstate="print"/>
          <a:srcRect l="10259" t="2092" r="3824" b="3376"/>
          <a:stretch>
            <a:fillRect/>
          </a:stretch>
        </p:blipFill>
        <p:spPr bwMode="auto">
          <a:xfrm>
            <a:off x="4995358" y="2204864"/>
            <a:ext cx="396301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10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491880" y="404664"/>
            <a:ext cx="57606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Analysis: front surface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00" y="1844824"/>
            <a:ext cx="7200900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41476"/>
            <a:ext cx="27908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 l="2719" r="4821"/>
          <a:stretch>
            <a:fillRect/>
          </a:stretch>
        </p:blipFill>
        <p:spPr bwMode="auto">
          <a:xfrm>
            <a:off x="35496" y="3598912"/>
            <a:ext cx="244827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419872" y="116632"/>
            <a:ext cx="55446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Analysis: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bond and back surface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0325" y="1556792"/>
            <a:ext cx="35718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81195" y="2133352"/>
            <a:ext cx="5811285" cy="446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-396552" y="5206841"/>
            <a:ext cx="331236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n-US" sz="1500" dirty="0" smtClean="0">
                <a:solidFill>
                  <a:srgbClr val="3A1953"/>
                </a:solidFill>
              </a:rPr>
              <a:t>The thickness of bond can be made </a:t>
            </a:r>
            <a:r>
              <a:rPr lang="en-US" sz="1500" b="1" dirty="0" smtClean="0">
                <a:solidFill>
                  <a:srgbClr val="3A1953"/>
                </a:solidFill>
              </a:rPr>
              <a:t>less than tens of nm </a:t>
            </a:r>
            <a:r>
              <a:rPr lang="en-US" sz="1500" dirty="0" smtClean="0">
                <a:solidFill>
                  <a:srgbClr val="3A1953"/>
                </a:solidFill>
              </a:rPr>
              <a:t>for precision applications.</a:t>
            </a:r>
          </a:p>
          <a:p>
            <a:pPr lvl="1" algn="just"/>
            <a:r>
              <a:rPr lang="en-US" sz="1500" dirty="0" smtClean="0">
                <a:solidFill>
                  <a:srgbClr val="3A1953"/>
                </a:solidFill>
              </a:rPr>
              <a:t>(Gwo </a:t>
            </a:r>
            <a:r>
              <a:rPr lang="it-IT" sz="1500" dirty="0" smtClean="0">
                <a:solidFill>
                  <a:srgbClr val="3A1953"/>
                </a:solidFill>
              </a:rPr>
              <a:t>– US Patent 6284085B1 and 6548176B1).</a:t>
            </a:r>
            <a:endParaRPr lang="en-US" sz="1500" dirty="0">
              <a:solidFill>
                <a:srgbClr val="3A1953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45643"/>
            <a:ext cx="2457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385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" y="2961248"/>
            <a:ext cx="4474282" cy="27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136" y="2961248"/>
            <a:ext cx="4480232" cy="27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4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419872" y="116632"/>
            <a:ext cx="554461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Analysis: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bond and back surface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259632" y="2060848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bond surface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3A566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5868144" y="2060848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3A1953"/>
                </a:solidFill>
                <a:latin typeface="+mn-lt"/>
                <a:ea typeface="+mn-ea"/>
              </a:rPr>
              <a:t>back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surface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3A566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/>
          </p:nvPr>
        </p:nvSpPr>
        <p:spPr>
          <a:xfrm rot="-660000">
            <a:off x="1431486" y="3619931"/>
            <a:ext cx="6639923" cy="1143000"/>
          </a:xfrm>
        </p:spPr>
        <p:txBody>
          <a:bodyPr/>
          <a:lstStyle/>
          <a:p>
            <a:r>
              <a:rPr lang="en-US" sz="8800" dirty="0" smtClean="0">
                <a:solidFill>
                  <a:srgbClr val="3A1953"/>
                </a:solidFill>
              </a:rPr>
              <a:t>Preliminary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-396552" y="5786100"/>
            <a:ext cx="48245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/>
            <a:r>
              <a:rPr lang="en-US" sz="1500" dirty="0" smtClean="0">
                <a:solidFill>
                  <a:srgbClr val="3A1953"/>
                </a:solidFill>
              </a:rPr>
              <a:t>The reflectivity </a:t>
            </a:r>
            <a:r>
              <a:rPr lang="en-US" sz="1500" dirty="0">
                <a:solidFill>
                  <a:srgbClr val="3A1953"/>
                </a:solidFill>
              </a:rPr>
              <a:t>of </a:t>
            </a:r>
            <a:r>
              <a:rPr lang="en-US" sz="1500" dirty="0" smtClean="0">
                <a:solidFill>
                  <a:srgbClr val="3A1953"/>
                </a:solidFill>
              </a:rPr>
              <a:t>bond is </a:t>
            </a:r>
            <a:r>
              <a:rPr lang="en-US" sz="1500" b="1" dirty="0" smtClean="0">
                <a:solidFill>
                  <a:srgbClr val="3A1953"/>
                </a:solidFill>
              </a:rPr>
              <a:t>&lt; 7.00·10</a:t>
            </a:r>
            <a:r>
              <a:rPr lang="en-US" sz="1500" b="1" baseline="30000" dirty="0" smtClean="0">
                <a:solidFill>
                  <a:srgbClr val="3A1953"/>
                </a:solidFill>
              </a:rPr>
              <a:t>-4</a:t>
            </a:r>
            <a:r>
              <a:rPr lang="en-US" sz="1500" dirty="0" smtClean="0">
                <a:solidFill>
                  <a:srgbClr val="3A1953"/>
                </a:solidFill>
              </a:rPr>
              <a:t>.</a:t>
            </a:r>
          </a:p>
          <a:p>
            <a:pPr lvl="1" algn="just"/>
            <a:r>
              <a:rPr lang="en-US" sz="1500" dirty="0" smtClean="0">
                <a:solidFill>
                  <a:srgbClr val="3A1953"/>
                </a:solidFill>
              </a:rPr>
              <a:t>(</a:t>
            </a:r>
            <a:r>
              <a:rPr lang="it-IT" sz="1500" dirty="0">
                <a:solidFill>
                  <a:srgbClr val="3A1953"/>
                </a:solidFill>
              </a:rPr>
              <a:t>Sinha et al. - </a:t>
            </a:r>
            <a:r>
              <a:rPr lang="en-US" sz="1500" dirty="0">
                <a:solidFill>
                  <a:srgbClr val="3A1953"/>
                </a:solidFill>
              </a:rPr>
              <a:t>Opt. Exp. 15 (2007): </a:t>
            </a:r>
            <a:r>
              <a:rPr lang="en-US" sz="1500" b="1" dirty="0">
                <a:solidFill>
                  <a:srgbClr val="3A1953"/>
                </a:solidFill>
              </a:rPr>
              <a:t>&lt; 7.08·10</a:t>
            </a:r>
            <a:r>
              <a:rPr lang="en-US" sz="1500" b="1" baseline="30000" dirty="0">
                <a:solidFill>
                  <a:srgbClr val="3A1953"/>
                </a:solidFill>
              </a:rPr>
              <a:t>-4</a:t>
            </a:r>
            <a:r>
              <a:rPr lang="en-US" sz="1500" dirty="0">
                <a:solidFill>
                  <a:srgbClr val="3A1953"/>
                </a:solidFill>
              </a:rPr>
              <a:t>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949280"/>
            <a:ext cx="24574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542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504" y="1700808"/>
            <a:ext cx="8892480" cy="5040560"/>
          </a:xfrm>
        </p:spPr>
        <p:txBody>
          <a:bodyPr/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3A1953"/>
                </a:solidFill>
              </a:rPr>
              <a:t>There is a reasonable </a:t>
            </a:r>
            <a:r>
              <a:rPr lang="en-US" sz="2000" b="1" dirty="0" smtClean="0">
                <a:solidFill>
                  <a:srgbClr val="3A1953"/>
                </a:solidFill>
              </a:rPr>
              <a:t>agreement </a:t>
            </a:r>
            <a:r>
              <a:rPr lang="en-US" sz="2000" dirty="0" smtClean="0">
                <a:solidFill>
                  <a:srgbClr val="3A1953"/>
                </a:solidFill>
              </a:rPr>
              <a:t>between measurements and model </a:t>
            </a:r>
            <a:r>
              <a:rPr lang="en-US" sz="2000" b="1" dirty="0" smtClean="0">
                <a:solidFill>
                  <a:srgbClr val="3A1953"/>
                </a:solidFill>
              </a:rPr>
              <a:t>up to 65 degrees </a:t>
            </a:r>
            <a:r>
              <a:rPr lang="en-US" sz="2000" dirty="0" smtClean="0">
                <a:solidFill>
                  <a:srgbClr val="3A1953"/>
                </a:solidFill>
                <a:latin typeface="Arial"/>
                <a:cs typeface="Arial"/>
              </a:rPr>
              <a:t>angle of incidence</a:t>
            </a:r>
            <a:r>
              <a:rPr lang="en-US" sz="2000" dirty="0" smtClean="0">
                <a:solidFill>
                  <a:srgbClr val="3A1953"/>
                </a:solidFill>
              </a:rPr>
              <a:t>.</a:t>
            </a:r>
          </a:p>
          <a:p>
            <a:pPr algn="just"/>
            <a:endParaRPr lang="en-US" sz="2000" dirty="0" smtClean="0">
              <a:solidFill>
                <a:srgbClr val="3A1953"/>
              </a:solidFill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3A1953"/>
                </a:solidFill>
              </a:rPr>
              <a:t>If the model is confirmed, it will be a </a:t>
            </a:r>
            <a:r>
              <a:rPr lang="en-US" sz="2000" b="1" dirty="0" smtClean="0">
                <a:solidFill>
                  <a:srgbClr val="3A1953"/>
                </a:solidFill>
              </a:rPr>
              <a:t>powerful tool</a:t>
            </a:r>
            <a:r>
              <a:rPr lang="en-US" sz="2000" dirty="0" smtClean="0">
                <a:solidFill>
                  <a:srgbClr val="3A1953"/>
                </a:solidFill>
              </a:rPr>
              <a:t> to: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en-US" sz="500" dirty="0" smtClean="0">
              <a:solidFill>
                <a:srgbClr val="3A1953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-"/>
            </a:pPr>
            <a:r>
              <a:rPr lang="en-US" dirty="0" smtClean="0">
                <a:solidFill>
                  <a:srgbClr val="3A1953"/>
                </a:solidFill>
              </a:rPr>
              <a:t>measure the </a:t>
            </a:r>
            <a:r>
              <a:rPr lang="en-US" b="1" dirty="0" smtClean="0">
                <a:solidFill>
                  <a:srgbClr val="3A1953"/>
                </a:solidFill>
              </a:rPr>
              <a:t>bond thickness in a non-destructive manner</a:t>
            </a:r>
            <a:r>
              <a:rPr lang="en-US" dirty="0">
                <a:solidFill>
                  <a:srgbClr val="3A1953"/>
                </a:solidFill>
              </a:rPr>
              <a:t>;</a:t>
            </a:r>
            <a:endParaRPr lang="en-US" dirty="0" smtClean="0">
              <a:solidFill>
                <a:srgbClr val="3A1953"/>
              </a:solidFill>
            </a:endParaRPr>
          </a:p>
          <a:p>
            <a:pPr marL="800100" lvl="1" indent="-342900" algn="just"/>
            <a:endParaRPr lang="en-US" sz="1000" dirty="0" smtClean="0">
              <a:solidFill>
                <a:srgbClr val="3A1953"/>
              </a:solidFill>
            </a:endParaRPr>
          </a:p>
          <a:p>
            <a:pPr marL="800100" lvl="1" indent="-342900" algn="just">
              <a:buFont typeface="Arial" panose="020B0604020202020204" pitchFamily="34" charset="0"/>
              <a:buChar char="-"/>
            </a:pPr>
            <a:r>
              <a:rPr lang="en-US" dirty="0" smtClean="0">
                <a:solidFill>
                  <a:srgbClr val="3A1953"/>
                </a:solidFill>
              </a:rPr>
              <a:t>predict and measure </a:t>
            </a:r>
            <a:r>
              <a:rPr lang="en-US" b="1" dirty="0" smtClean="0">
                <a:solidFill>
                  <a:srgbClr val="3A1953"/>
                </a:solidFill>
              </a:rPr>
              <a:t>how the reflectivity of a bond can be altered by the chemistry of a different bonding solution</a:t>
            </a:r>
            <a:r>
              <a:rPr lang="en-US" dirty="0" smtClean="0">
                <a:solidFill>
                  <a:srgbClr val="3A1953"/>
                </a:solidFill>
              </a:rPr>
              <a:t>.</a:t>
            </a:r>
          </a:p>
          <a:p>
            <a:pPr lvl="1" algn="just"/>
            <a:endParaRPr lang="en-US" sz="500" b="1" dirty="0" smtClean="0">
              <a:solidFill>
                <a:srgbClr val="3A1953"/>
              </a:solidFill>
            </a:endParaRPr>
          </a:p>
          <a:p>
            <a:pPr algn="just"/>
            <a:endParaRPr lang="en-US" sz="2000" dirty="0" smtClean="0">
              <a:solidFill>
                <a:srgbClr val="3A1953"/>
              </a:solidFill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3A1953"/>
                </a:solidFill>
              </a:rPr>
              <a:t>In this silica sample:</a:t>
            </a:r>
          </a:p>
          <a:p>
            <a:pPr marL="800100" lvl="1" indent="-342900" algn="just">
              <a:buFont typeface="Arial" pitchFamily="34" charset="0"/>
              <a:buChar char="-"/>
            </a:pPr>
            <a:r>
              <a:rPr lang="en-US" dirty="0" smtClean="0">
                <a:solidFill>
                  <a:srgbClr val="3A1953"/>
                </a:solidFill>
              </a:rPr>
              <a:t>reflectivity of bond is </a:t>
            </a:r>
            <a:r>
              <a:rPr lang="en-US" b="1" dirty="0" smtClean="0">
                <a:solidFill>
                  <a:srgbClr val="3A1953"/>
                </a:solidFill>
              </a:rPr>
              <a:t>&lt; 0.1%</a:t>
            </a:r>
            <a:r>
              <a:rPr lang="en-US" dirty="0" smtClean="0">
                <a:solidFill>
                  <a:srgbClr val="3A1953"/>
                </a:solidFill>
              </a:rPr>
              <a:t>;</a:t>
            </a:r>
            <a:endParaRPr lang="en-US" sz="1600" dirty="0" smtClean="0">
              <a:solidFill>
                <a:srgbClr val="3A1953"/>
              </a:solidFill>
            </a:endParaRPr>
          </a:p>
          <a:p>
            <a:pPr marL="800100" lvl="1" indent="-342900" algn="just">
              <a:buFont typeface="Arial" pitchFamily="34" charset="0"/>
              <a:buChar char="-"/>
            </a:pPr>
            <a:r>
              <a:rPr lang="en-US" dirty="0" smtClean="0">
                <a:solidFill>
                  <a:srgbClr val="3A1953"/>
                </a:solidFill>
              </a:rPr>
              <a:t>bond refractive index is </a:t>
            </a:r>
            <a:r>
              <a:rPr lang="en-US" b="1" dirty="0" smtClean="0">
                <a:solidFill>
                  <a:srgbClr val="3A1953"/>
                </a:solidFill>
              </a:rPr>
              <a:t>(1.3±0.1)</a:t>
            </a:r>
            <a:r>
              <a:rPr lang="en-US" dirty="0" smtClean="0">
                <a:solidFill>
                  <a:srgbClr val="3A1953"/>
                </a:solidFill>
              </a:rPr>
              <a:t>;</a:t>
            </a:r>
          </a:p>
          <a:p>
            <a:pPr marL="800100" lvl="1" indent="-342900" algn="just">
              <a:buFont typeface="Arial" pitchFamily="34" charset="0"/>
              <a:buChar char="-"/>
            </a:pPr>
            <a:r>
              <a:rPr lang="en-US" dirty="0" smtClean="0">
                <a:solidFill>
                  <a:srgbClr val="3A1953"/>
                </a:solidFill>
              </a:rPr>
              <a:t>bond thickness is </a:t>
            </a:r>
            <a:r>
              <a:rPr lang="en-US" b="1" dirty="0" smtClean="0">
                <a:solidFill>
                  <a:srgbClr val="3A1953"/>
                </a:solidFill>
              </a:rPr>
              <a:t>(14.0±1.9)nm</a:t>
            </a:r>
            <a:r>
              <a:rPr lang="en-US" dirty="0" smtClean="0">
                <a:solidFill>
                  <a:srgbClr val="3A1953"/>
                </a:solidFill>
              </a:rPr>
              <a:t>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96136" y="404664"/>
            <a:ext cx="3456384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</a:rPr>
              <a:t>Conclusions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52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060848"/>
            <a:ext cx="8436049" cy="4608512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3A1953"/>
                </a:solidFill>
              </a:rPr>
              <a:t>                                                                                   </a:t>
            </a:r>
            <a:r>
              <a:rPr lang="en-US" sz="1700" b="1" dirty="0" smtClean="0">
                <a:solidFill>
                  <a:srgbClr val="3A1953"/>
                </a:solidFill>
                <a:latin typeface="Arial"/>
                <a:cs typeface="Arial"/>
              </a:rPr>
              <a:t>→ </a:t>
            </a:r>
            <a:r>
              <a:rPr lang="en-US" sz="1700" b="1" dirty="0" smtClean="0">
                <a:solidFill>
                  <a:srgbClr val="3A1953"/>
                </a:solidFill>
              </a:rPr>
              <a:t>new sample </a:t>
            </a:r>
          </a:p>
          <a:p>
            <a:pPr algn="just"/>
            <a:r>
              <a:rPr lang="en-US" sz="1700" dirty="0">
                <a:solidFill>
                  <a:srgbClr val="3A1953"/>
                </a:solidFill>
              </a:rPr>
              <a:t> </a:t>
            </a:r>
            <a:r>
              <a:rPr lang="en-US" sz="1700" dirty="0" smtClean="0">
                <a:solidFill>
                  <a:srgbClr val="3A1953"/>
                </a:solidFill>
              </a:rPr>
              <a:t>                                                                                            (ø50.0</a:t>
            </a:r>
            <a:r>
              <a:rPr lang="en-US" sz="1700" dirty="0" smtClean="0">
                <a:solidFill>
                  <a:srgbClr val="3A1953"/>
                </a:solidFill>
                <a:latin typeface="Arial"/>
                <a:cs typeface="Arial"/>
              </a:rPr>
              <a:t>×5.0)mm</a:t>
            </a:r>
            <a:endParaRPr lang="en-US" sz="1700" dirty="0" smtClean="0">
              <a:solidFill>
                <a:srgbClr val="3A1953"/>
              </a:solidFill>
            </a:endParaRPr>
          </a:p>
          <a:p>
            <a:pPr algn="just"/>
            <a:endParaRPr lang="en-US" sz="1700" dirty="0" smtClean="0">
              <a:solidFill>
                <a:srgbClr val="3A1953"/>
              </a:solidFill>
            </a:endParaRPr>
          </a:p>
          <a:p>
            <a:pPr algn="just"/>
            <a:endParaRPr lang="en-US" sz="1700" dirty="0" smtClean="0">
              <a:solidFill>
                <a:srgbClr val="3A195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b="1" dirty="0" smtClean="0">
                <a:solidFill>
                  <a:srgbClr val="3A1953"/>
                </a:solidFill>
              </a:rPr>
              <a:t>For cross-check:</a:t>
            </a:r>
          </a:p>
          <a:p>
            <a:pPr algn="just"/>
            <a:r>
              <a:rPr lang="en-US" sz="1700" b="1" dirty="0" smtClean="0">
                <a:solidFill>
                  <a:srgbClr val="3A1953"/>
                </a:solidFill>
              </a:rPr>
              <a:t>	refractive index of the bond </a:t>
            </a:r>
            <a:r>
              <a:rPr lang="en-US" sz="1700" b="1" dirty="0" smtClean="0">
                <a:solidFill>
                  <a:srgbClr val="3A1953"/>
                </a:solidFill>
                <a:cs typeface="Arial"/>
              </a:rPr>
              <a:t>→</a:t>
            </a:r>
            <a:r>
              <a:rPr lang="en-US" sz="1700" dirty="0" smtClean="0">
                <a:solidFill>
                  <a:srgbClr val="3A1953"/>
                </a:solidFill>
                <a:cs typeface="Arial"/>
              </a:rPr>
              <a:t> refractive index matching liquids  </a:t>
            </a:r>
          </a:p>
          <a:p>
            <a:pPr algn="just"/>
            <a:r>
              <a:rPr lang="en-US" sz="1700" dirty="0">
                <a:solidFill>
                  <a:srgbClr val="3A1953"/>
                </a:solidFill>
                <a:cs typeface="Arial"/>
              </a:rPr>
              <a:t> </a:t>
            </a:r>
            <a:r>
              <a:rPr lang="en-US" sz="1700" dirty="0" smtClean="0">
                <a:solidFill>
                  <a:srgbClr val="3A1953"/>
                </a:solidFill>
                <a:cs typeface="Arial"/>
              </a:rPr>
              <a:t>                                                                   sold by Cargille Laboratories</a:t>
            </a:r>
            <a:r>
              <a:rPr lang="en-US" sz="1700" b="1" dirty="0" smtClean="0">
                <a:solidFill>
                  <a:srgbClr val="3A1953"/>
                </a:solidFill>
                <a:cs typeface="Arial"/>
              </a:rPr>
              <a:t> </a:t>
            </a:r>
            <a:endParaRPr lang="en-US" sz="1700" dirty="0" smtClean="0">
              <a:solidFill>
                <a:srgbClr val="3A1953"/>
              </a:solidFill>
            </a:endParaRPr>
          </a:p>
          <a:p>
            <a:pPr algn="just"/>
            <a:r>
              <a:rPr lang="en-US" sz="1700" b="1" dirty="0" smtClean="0">
                <a:solidFill>
                  <a:srgbClr val="3A1953"/>
                </a:solidFill>
              </a:rPr>
              <a:t>	thickness of the bond           </a:t>
            </a:r>
            <a:r>
              <a:rPr lang="en-US" sz="1700" b="1" dirty="0" smtClean="0">
                <a:solidFill>
                  <a:srgbClr val="3A1953"/>
                </a:solidFill>
                <a:cs typeface="Arial"/>
              </a:rPr>
              <a:t>→</a:t>
            </a:r>
            <a:r>
              <a:rPr lang="en-US" sz="1700" dirty="0" smtClean="0">
                <a:solidFill>
                  <a:srgbClr val="3A1953"/>
                </a:solidFill>
                <a:cs typeface="Arial"/>
              </a:rPr>
              <a:t> using SEM or AFM microscopy</a:t>
            </a:r>
          </a:p>
          <a:p>
            <a:pPr algn="just"/>
            <a:r>
              <a:rPr lang="en-US" sz="1700" dirty="0">
                <a:solidFill>
                  <a:srgbClr val="3A1953"/>
                </a:solidFill>
                <a:cs typeface="Arial"/>
              </a:rPr>
              <a:t> </a:t>
            </a:r>
            <a:r>
              <a:rPr lang="en-US" sz="1700" dirty="0" smtClean="0">
                <a:solidFill>
                  <a:srgbClr val="3A1953"/>
                </a:solidFill>
                <a:cs typeface="Arial"/>
              </a:rPr>
              <a:t>                                                                   techniques</a:t>
            </a:r>
            <a:endParaRPr lang="en-US" sz="1700" dirty="0" smtClean="0">
              <a:solidFill>
                <a:srgbClr val="3A1953"/>
              </a:solidFill>
            </a:endParaRPr>
          </a:p>
          <a:p>
            <a:pPr algn="just"/>
            <a:endParaRPr lang="en-US" sz="1700" dirty="0" smtClean="0">
              <a:solidFill>
                <a:srgbClr val="3A195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srgbClr val="3A1953"/>
                </a:solidFill>
                <a:cs typeface="Arial"/>
              </a:rPr>
              <a:t>Homogeneity</a:t>
            </a:r>
            <a:r>
              <a:rPr lang="en-US" sz="1700" dirty="0">
                <a:solidFill>
                  <a:srgbClr val="3A1953"/>
                </a:solidFill>
                <a:cs typeface="Arial"/>
              </a:rPr>
              <a:t> across a bond and </a:t>
            </a:r>
            <a:r>
              <a:rPr lang="en-US" sz="1700" b="1" dirty="0">
                <a:solidFill>
                  <a:srgbClr val="3A1953"/>
                </a:solidFill>
                <a:cs typeface="Arial"/>
              </a:rPr>
              <a:t>reproducibility</a:t>
            </a:r>
            <a:endParaRPr lang="en-US" sz="1700" b="1" dirty="0">
              <a:solidFill>
                <a:srgbClr val="3A1953"/>
              </a:solidFill>
            </a:endParaRPr>
          </a:p>
          <a:p>
            <a:pPr algn="just"/>
            <a:endParaRPr lang="en-US" sz="1700" dirty="0">
              <a:solidFill>
                <a:srgbClr val="3A1953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700" b="1" dirty="0" smtClean="0">
                <a:solidFill>
                  <a:srgbClr val="3A1953"/>
                </a:solidFill>
              </a:rPr>
              <a:t>Three sapphire samples bonded with sodium aluminate, sodium hydroxide and sodium silicate solution </a:t>
            </a:r>
            <a:r>
              <a:rPr lang="en-US" sz="1700" b="1" dirty="0" smtClean="0">
                <a:solidFill>
                  <a:srgbClr val="3A1953"/>
                </a:solidFill>
                <a:cs typeface="Arial"/>
              </a:rPr>
              <a:t>→</a:t>
            </a:r>
            <a:r>
              <a:rPr lang="en-US" sz="1700" dirty="0" smtClean="0">
                <a:solidFill>
                  <a:srgbClr val="3A1953"/>
                </a:solidFill>
                <a:cs typeface="Arial"/>
              </a:rPr>
              <a:t> knowledge of how the reflectivity of the bond varies as a function of the chemistry of the bonding solution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4656" y="404664"/>
            <a:ext cx="3347864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</a:rPr>
              <a:t>Future work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3568" y="1556952"/>
            <a:ext cx="4845041" cy="1440000"/>
            <a:chOff x="683568" y="1556952"/>
            <a:chExt cx="4845041" cy="144000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9149" y="1556952"/>
              <a:ext cx="2389460" cy="144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pSp>
          <p:nvGrpSpPr>
            <p:cNvPr id="2" name="Group 1"/>
            <p:cNvGrpSpPr/>
            <p:nvPr/>
          </p:nvGrpSpPr>
          <p:grpSpPr>
            <a:xfrm>
              <a:off x="683568" y="1556952"/>
              <a:ext cx="4334128" cy="1440000"/>
              <a:chOff x="741928" y="1613000"/>
              <a:chExt cx="4334128" cy="1440000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1928" y="1613000"/>
                <a:ext cx="2386286" cy="1440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2051720" y="1664519"/>
                <a:ext cx="3024336" cy="1319348"/>
                <a:chOff x="2051720" y="1664519"/>
                <a:chExt cx="3024336" cy="1319348"/>
              </a:xfrm>
            </p:grpSpPr>
            <p:sp>
              <p:nvSpPr>
                <p:cNvPr id="14" name="Ovale 13"/>
                <p:cNvSpPr/>
                <p:nvPr/>
              </p:nvSpPr>
              <p:spPr>
                <a:xfrm>
                  <a:off x="2051720" y="1723442"/>
                  <a:ext cx="504056" cy="1260425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7" name="Ovale 13"/>
                <p:cNvSpPr/>
                <p:nvPr/>
              </p:nvSpPr>
              <p:spPr>
                <a:xfrm>
                  <a:off x="4427984" y="1664519"/>
                  <a:ext cx="648072" cy="1260425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</p:grp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15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004048" y="116632"/>
            <a:ext cx="424847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640" y="3140968"/>
            <a:ext cx="77724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sz="3600" u="sng" dirty="0" smtClean="0">
                <a:ln w="11430"/>
                <a:solidFill>
                  <a:srgbClr val="3A195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 for your attention!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507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1772816"/>
            <a:ext cx="8443664" cy="5085184"/>
          </a:xfrm>
        </p:spPr>
        <p:txBody>
          <a:bodyPr/>
          <a:lstStyle/>
          <a:p>
            <a:pPr algn="just"/>
            <a:endParaRPr lang="en-GB" sz="1100" dirty="0" smtClean="0">
              <a:solidFill>
                <a:srgbClr val="3A1953"/>
              </a:solidFill>
            </a:endParaRPr>
          </a:p>
          <a:p>
            <a:pPr algn="just"/>
            <a:r>
              <a:rPr lang="en-GB" sz="1700" u="sng" dirty="0" smtClean="0">
                <a:solidFill>
                  <a:srgbClr val="3A1953"/>
                </a:solidFill>
              </a:rPr>
              <a:t>The process of hydroxide-catalysis bonding can be summarized in the following steps:</a:t>
            </a:r>
            <a:endParaRPr lang="en-GB" sz="1700" dirty="0" smtClean="0">
              <a:solidFill>
                <a:srgbClr val="3A1953"/>
              </a:solidFill>
            </a:endParaRPr>
          </a:p>
          <a:p>
            <a:pPr algn="just">
              <a:buFont typeface="Courier New" pitchFamily="49" charset="0"/>
              <a:buChar char="o"/>
            </a:pPr>
            <a:r>
              <a:rPr lang="en-GB" sz="1700" dirty="0" smtClean="0">
                <a:solidFill>
                  <a:srgbClr val="3A1953"/>
                </a:solidFill>
              </a:rPr>
              <a:t> </a:t>
            </a:r>
            <a:r>
              <a:rPr lang="en-GB" sz="1700" b="1" dirty="0" smtClean="0">
                <a:solidFill>
                  <a:srgbClr val="3A1953"/>
                </a:solidFill>
              </a:rPr>
              <a:t>hydration</a:t>
            </a:r>
          </a:p>
          <a:p>
            <a:pPr algn="just">
              <a:buFont typeface="Courier New" pitchFamily="49" charset="0"/>
              <a:buChar char="o"/>
            </a:pPr>
            <a:r>
              <a:rPr lang="en-GB" sz="1700" dirty="0" smtClean="0">
                <a:solidFill>
                  <a:srgbClr val="3A1953"/>
                </a:solidFill>
              </a:rPr>
              <a:t> </a:t>
            </a:r>
            <a:r>
              <a:rPr lang="en-GB" sz="1700" b="1" dirty="0" smtClean="0">
                <a:solidFill>
                  <a:srgbClr val="3A1953"/>
                </a:solidFill>
              </a:rPr>
              <a:t>etching </a:t>
            </a:r>
          </a:p>
          <a:p>
            <a:pPr algn="just">
              <a:buFont typeface="Courier New" pitchFamily="49" charset="0"/>
              <a:buChar char="o"/>
            </a:pPr>
            <a:r>
              <a:rPr lang="en-GB" sz="1700" dirty="0" smtClean="0">
                <a:solidFill>
                  <a:srgbClr val="3A1953"/>
                </a:solidFill>
              </a:rPr>
              <a:t> </a:t>
            </a:r>
            <a:r>
              <a:rPr lang="en-GB" sz="1700" b="1" dirty="0" smtClean="0">
                <a:solidFill>
                  <a:srgbClr val="3A1953"/>
                </a:solidFill>
              </a:rPr>
              <a:t>polymerisation</a:t>
            </a:r>
          </a:p>
          <a:p>
            <a:pPr algn="just">
              <a:buFont typeface="Courier New" pitchFamily="49" charset="0"/>
              <a:buChar char="o"/>
            </a:pPr>
            <a:r>
              <a:rPr lang="en-GB" sz="1700" dirty="0" smtClean="0">
                <a:solidFill>
                  <a:srgbClr val="3A1953"/>
                </a:solidFill>
              </a:rPr>
              <a:t> </a:t>
            </a:r>
            <a:r>
              <a:rPr lang="en-GB" sz="1700" b="1" dirty="0" smtClean="0">
                <a:solidFill>
                  <a:srgbClr val="3A1953"/>
                </a:solidFill>
              </a:rPr>
              <a:t>dehydration</a:t>
            </a:r>
          </a:p>
          <a:p>
            <a:pPr algn="just">
              <a:buFont typeface="Courier New" pitchFamily="49" charset="0"/>
              <a:buChar char="o"/>
            </a:pPr>
            <a:endParaRPr lang="en-GB" dirty="0" smtClean="0">
              <a:solidFill>
                <a:srgbClr val="3A1953"/>
              </a:solidFill>
            </a:endParaRPr>
          </a:p>
          <a:p>
            <a:pPr algn="just">
              <a:buFont typeface="Courier New" pitchFamily="49" charset="0"/>
              <a:buChar char="o"/>
            </a:pPr>
            <a:endParaRPr lang="en-GB" dirty="0" smtClean="0">
              <a:solidFill>
                <a:srgbClr val="3A1953"/>
              </a:solidFill>
            </a:endParaRPr>
          </a:p>
          <a:p>
            <a:pPr algn="just"/>
            <a:endParaRPr lang="en-GB" dirty="0" smtClean="0">
              <a:solidFill>
                <a:srgbClr val="3A1953"/>
              </a:solidFill>
            </a:endParaRPr>
          </a:p>
          <a:p>
            <a:pPr algn="just"/>
            <a:endParaRPr lang="en-US" dirty="0" smtClean="0">
              <a:solidFill>
                <a:srgbClr val="3A1953"/>
              </a:solidFill>
            </a:endParaRPr>
          </a:p>
          <a:p>
            <a:pPr algn="just"/>
            <a:endParaRPr lang="en-US" dirty="0" smtClean="0">
              <a:solidFill>
                <a:srgbClr val="3A1953"/>
              </a:solidFill>
            </a:endParaRPr>
          </a:p>
          <a:p>
            <a:pPr algn="just"/>
            <a:endParaRPr lang="en-US" dirty="0" smtClean="0"/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067944" y="404664"/>
            <a:ext cx="51845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Fabrication of bonds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43" y="4005064"/>
            <a:ext cx="8964353" cy="252028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17</a:t>
            </a:fld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t="2842"/>
          <a:stretch>
            <a:fillRect/>
          </a:stretch>
        </p:blipFill>
        <p:spPr bwMode="auto">
          <a:xfrm>
            <a:off x="229907" y="1700808"/>
            <a:ext cx="4140000" cy="245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480" y="1691645"/>
            <a:ext cx="4140000" cy="246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092" y="4581128"/>
            <a:ext cx="77343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714" y="5661248"/>
            <a:ext cx="44767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644008" y="404664"/>
            <a:ext cx="46085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Analysis: formulae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49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8032" y="1484784"/>
            <a:ext cx="8388424" cy="5373216"/>
          </a:xfrm>
        </p:spPr>
        <p:txBody>
          <a:bodyPr/>
          <a:lstStyle/>
          <a:p>
            <a:pPr algn="l"/>
            <a:r>
              <a:rPr lang="en-GB" b="1" dirty="0" smtClean="0">
                <a:solidFill>
                  <a:srgbClr val="3A1953"/>
                </a:solidFill>
              </a:rPr>
              <a:t>Refractive index of mixed solutions</a:t>
            </a:r>
          </a:p>
          <a:p>
            <a:pPr algn="l"/>
            <a:endParaRPr lang="en-GB" sz="2200" dirty="0" smtClean="0">
              <a:solidFill>
                <a:srgbClr val="3A1953"/>
              </a:solidFill>
            </a:endParaRPr>
          </a:p>
          <a:p>
            <a:pPr algn="l"/>
            <a:r>
              <a:rPr lang="en-GB" sz="2200" b="1" dirty="0" smtClean="0">
                <a:solidFill>
                  <a:srgbClr val="3A1953"/>
                </a:solidFill>
              </a:rPr>
              <a:t>     sodium silicate solution</a:t>
            </a:r>
            <a:r>
              <a:rPr lang="en-GB" sz="2200" dirty="0" smtClean="0">
                <a:solidFill>
                  <a:srgbClr val="3A1953"/>
                </a:solidFill>
              </a:rPr>
              <a:t>: </a:t>
            </a:r>
          </a:p>
          <a:p>
            <a:pPr algn="l"/>
            <a:r>
              <a:rPr lang="en-GB" sz="2200" dirty="0" smtClean="0">
                <a:solidFill>
                  <a:srgbClr val="3A1953"/>
                </a:solidFill>
              </a:rPr>
              <a:t>     Na</a:t>
            </a:r>
            <a:r>
              <a:rPr lang="en-GB" sz="2200" baseline="-25000" dirty="0" smtClean="0">
                <a:solidFill>
                  <a:srgbClr val="3A1953"/>
                </a:solidFill>
              </a:rPr>
              <a:t>2</a:t>
            </a:r>
            <a:r>
              <a:rPr lang="en-GB" sz="2200" dirty="0" smtClean="0">
                <a:solidFill>
                  <a:srgbClr val="3A1953"/>
                </a:solidFill>
              </a:rPr>
              <a:t>O </a:t>
            </a:r>
            <a:r>
              <a:rPr lang="en-GB" sz="2200" dirty="0" smtClean="0">
                <a:solidFill>
                  <a:srgbClr val="3A1953"/>
                </a:solidFill>
                <a:cs typeface="Arial"/>
              </a:rPr>
              <a:t>~ 10.6% + SiO</a:t>
            </a:r>
            <a:r>
              <a:rPr lang="en-GB" sz="2200" baseline="-25000" dirty="0" smtClean="0">
                <a:solidFill>
                  <a:srgbClr val="3A1953"/>
                </a:solidFill>
                <a:cs typeface="Arial"/>
              </a:rPr>
              <a:t>2</a:t>
            </a:r>
            <a:r>
              <a:rPr lang="en-GB" sz="2200" dirty="0" smtClean="0">
                <a:solidFill>
                  <a:srgbClr val="3A1953"/>
                </a:solidFill>
              </a:rPr>
              <a:t> </a:t>
            </a:r>
            <a:r>
              <a:rPr lang="en-GB" sz="2200" dirty="0" smtClean="0">
                <a:solidFill>
                  <a:srgbClr val="3A1953"/>
                </a:solidFill>
                <a:cs typeface="Arial"/>
              </a:rPr>
              <a:t>~ 26.5% + H</a:t>
            </a:r>
            <a:r>
              <a:rPr lang="en-GB" sz="2200" baseline="-25000" dirty="0" smtClean="0">
                <a:solidFill>
                  <a:srgbClr val="3A1953"/>
                </a:solidFill>
                <a:cs typeface="Arial"/>
              </a:rPr>
              <a:t>2</a:t>
            </a:r>
            <a:r>
              <a:rPr lang="en-GB" sz="2200" dirty="0" smtClean="0">
                <a:solidFill>
                  <a:srgbClr val="3A1953"/>
                </a:solidFill>
                <a:cs typeface="Arial"/>
              </a:rPr>
              <a:t>O ~ 62.9%</a:t>
            </a:r>
            <a:endParaRPr lang="it-IT" sz="2200" dirty="0" smtClean="0">
              <a:solidFill>
                <a:srgbClr val="3A1953"/>
              </a:solidFill>
            </a:endParaRPr>
          </a:p>
          <a:p>
            <a:pPr algn="l"/>
            <a:endParaRPr lang="en-US" sz="2200" dirty="0" smtClean="0">
              <a:solidFill>
                <a:srgbClr val="3A1953"/>
              </a:solidFill>
            </a:endParaRPr>
          </a:p>
          <a:p>
            <a:pPr algn="l"/>
            <a:endParaRPr lang="en-US" sz="2200" dirty="0" smtClean="0">
              <a:solidFill>
                <a:srgbClr val="3A1953"/>
              </a:solidFill>
            </a:endParaRPr>
          </a:p>
          <a:p>
            <a:pPr algn="l"/>
            <a:endParaRPr lang="en-US" sz="2200" dirty="0" smtClean="0">
              <a:solidFill>
                <a:srgbClr val="3A1953"/>
              </a:solidFill>
            </a:endParaRPr>
          </a:p>
          <a:p>
            <a:pPr lvl="0" algn="l"/>
            <a:endParaRPr lang="en-GB" sz="2200" b="1" dirty="0" smtClean="0">
              <a:solidFill>
                <a:srgbClr val="3A1953"/>
              </a:solidFill>
            </a:endParaRPr>
          </a:p>
          <a:p>
            <a:pPr lvl="0" algn="l"/>
            <a:r>
              <a:rPr lang="en-GB" sz="2200" b="1" dirty="0" smtClean="0">
                <a:solidFill>
                  <a:srgbClr val="3A1953"/>
                </a:solidFill>
              </a:rPr>
              <a:t>     bonding solution</a:t>
            </a:r>
            <a:r>
              <a:rPr lang="en-GB" sz="2200" dirty="0" smtClean="0">
                <a:solidFill>
                  <a:srgbClr val="3A1953"/>
                </a:solidFill>
              </a:rPr>
              <a:t>: </a:t>
            </a:r>
          </a:p>
          <a:p>
            <a:pPr lvl="0" algn="l"/>
            <a:r>
              <a:rPr lang="en-GB" sz="2200" dirty="0" smtClean="0">
                <a:solidFill>
                  <a:srgbClr val="3A1953"/>
                </a:solidFill>
              </a:rPr>
              <a:t>     2 ml of sodium silicate solution + 12 ml of DI water</a:t>
            </a:r>
            <a:endParaRPr lang="it-IT" sz="2200" dirty="0" smtClean="0">
              <a:solidFill>
                <a:srgbClr val="3A1953"/>
              </a:solidFill>
            </a:endParaRPr>
          </a:p>
          <a:p>
            <a:pPr algn="l"/>
            <a:endParaRPr lang="en-US" dirty="0" smtClean="0"/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75856" y="404664"/>
            <a:ext cx="597666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1" hangingPunct="1"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How n</a:t>
            </a:r>
            <a:r>
              <a:rPr lang="en-US" sz="3600" b="1" kern="0" baseline="-25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can be estimated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9048" y="3321128"/>
            <a:ext cx="4435200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2413" y="5589368"/>
            <a:ext cx="3843803" cy="11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95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853952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3A1953"/>
                </a:solidFill>
              </a:rPr>
              <a:t>Outline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140968"/>
            <a:ext cx="7086600" cy="3065616"/>
          </a:xfrm>
        </p:spPr>
        <p:txBody>
          <a:bodyPr/>
          <a:lstStyle/>
          <a:p>
            <a:pPr algn="l">
              <a:buFontTx/>
              <a:buChar char="-"/>
            </a:pPr>
            <a:r>
              <a:rPr lang="en-US" sz="2800" dirty="0" smtClean="0">
                <a:solidFill>
                  <a:srgbClr val="3A1953"/>
                </a:solidFill>
              </a:rPr>
              <a:t>Introduction</a:t>
            </a:r>
          </a:p>
          <a:p>
            <a:pPr algn="l">
              <a:buFontTx/>
              <a:buChar char="-"/>
            </a:pPr>
            <a:r>
              <a:rPr lang="en-US" sz="2800" dirty="0" smtClean="0">
                <a:solidFill>
                  <a:srgbClr val="3A1953"/>
                </a:solidFill>
              </a:rPr>
              <a:t>Fabrication of bonds</a:t>
            </a:r>
          </a:p>
          <a:p>
            <a:pPr algn="l">
              <a:buFontTx/>
              <a:buChar char="-"/>
            </a:pPr>
            <a:r>
              <a:rPr lang="en-US" sz="2800" dirty="0" smtClean="0">
                <a:solidFill>
                  <a:srgbClr val="3A1953"/>
                </a:solidFill>
              </a:rPr>
              <a:t>Other applications</a:t>
            </a:r>
          </a:p>
          <a:p>
            <a:pPr algn="l">
              <a:buFontTx/>
              <a:buChar char="-"/>
            </a:pPr>
            <a:r>
              <a:rPr lang="en-US" sz="2800" dirty="0" smtClean="0">
                <a:solidFill>
                  <a:srgbClr val="3A1953"/>
                </a:solidFill>
              </a:rPr>
              <a:t>Experimental setup</a:t>
            </a:r>
          </a:p>
          <a:p>
            <a:pPr algn="l">
              <a:buFontTx/>
              <a:buChar char="-"/>
            </a:pPr>
            <a:r>
              <a:rPr lang="en-US" sz="2800" dirty="0" smtClean="0">
                <a:solidFill>
                  <a:srgbClr val="3A1953"/>
                </a:solidFill>
              </a:rPr>
              <a:t>Results and Analysis</a:t>
            </a:r>
          </a:p>
          <a:p>
            <a:pPr algn="l">
              <a:buFontTx/>
              <a:buChar char="-"/>
            </a:pPr>
            <a:r>
              <a:rPr lang="en-US" sz="2800" dirty="0" smtClean="0">
                <a:solidFill>
                  <a:srgbClr val="3A1953"/>
                </a:solidFill>
              </a:rPr>
              <a:t>Conclusions and Future work</a:t>
            </a:r>
            <a:endParaRPr lang="en-US" sz="2800" dirty="0" smtClean="0"/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I:\Presentazione\utilità\photo\P10804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80" y="5373216"/>
            <a:ext cx="1800000" cy="13500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:\Presentazione\utilità\photo\2014-08-12 13.44.3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56" y="4671138"/>
            <a:ext cx="1872008" cy="140400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I:\Presentazione\utilità\photo\2014-08-12 13.31.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284984"/>
            <a:ext cx="2304255" cy="1728191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:\Presentazione\utilità\photo\2014-08-12 13.50.3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56" y="1485051"/>
            <a:ext cx="2160040" cy="2880053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mangano\Desktop\2014-08-13 09.32.5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280" y="1628800"/>
            <a:ext cx="1800000" cy="135000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2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6344104"/>
            <a:ext cx="4320480" cy="397264"/>
          </a:xfrm>
        </p:spPr>
        <p:txBody>
          <a:bodyPr/>
          <a:lstStyle/>
          <a:p>
            <a:pPr algn="l"/>
            <a:r>
              <a:rPr lang="en-GB" sz="1600" dirty="0">
                <a:solidFill>
                  <a:srgbClr val="3A1953"/>
                </a:solidFill>
              </a:rPr>
              <a:t>M. </a:t>
            </a:r>
            <a:r>
              <a:rPr lang="en-GB" sz="1600" dirty="0" smtClean="0">
                <a:solidFill>
                  <a:srgbClr val="3A1953"/>
                </a:solidFill>
              </a:rPr>
              <a:t>van Veggel (IGR group meeting - 2012)</a:t>
            </a:r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355976" y="404664"/>
            <a:ext cx="48965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eaLnBrk="1" hangingPunct="1"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Measurements of d</a:t>
            </a:r>
            <a:r>
              <a:rPr lang="en-US" sz="3600" b="1" kern="0" baseline="-25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76" y="1543538"/>
            <a:ext cx="7380000" cy="47628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99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1484784"/>
            <a:ext cx="8443664" cy="5040560"/>
          </a:xfrm>
        </p:spPr>
        <p:txBody>
          <a:bodyPr/>
          <a:lstStyle/>
          <a:p>
            <a:pPr algn="just"/>
            <a:r>
              <a:rPr lang="en-US" sz="1700" b="1" dirty="0" smtClean="0">
                <a:solidFill>
                  <a:srgbClr val="3A1953"/>
                </a:solidFill>
              </a:rPr>
              <a:t>Hydroxide-catalysis bonding</a:t>
            </a:r>
            <a:r>
              <a:rPr lang="en-US" sz="1700" dirty="0">
                <a:solidFill>
                  <a:srgbClr val="3A1953"/>
                </a:solidFill>
              </a:rPr>
              <a:t> </a:t>
            </a:r>
            <a:r>
              <a:rPr lang="en-US" sz="1700" dirty="0" smtClean="0">
                <a:solidFill>
                  <a:srgbClr val="3A1953"/>
                </a:solidFill>
              </a:rPr>
              <a:t>is a </a:t>
            </a:r>
            <a:r>
              <a:rPr lang="en-US" sz="1700" b="1" dirty="0" smtClean="0">
                <a:solidFill>
                  <a:srgbClr val="3A1953"/>
                </a:solidFill>
              </a:rPr>
              <a:t>jointing technique </a:t>
            </a:r>
            <a:r>
              <a:rPr lang="en-US" sz="1700" dirty="0">
                <a:solidFill>
                  <a:srgbClr val="3A1953"/>
                </a:solidFill>
              </a:rPr>
              <a:t>created at </a:t>
            </a:r>
            <a:r>
              <a:rPr lang="en-US" sz="1700" b="1" dirty="0">
                <a:solidFill>
                  <a:srgbClr val="3A1953"/>
                </a:solidFill>
              </a:rPr>
              <a:t>room temperature </a:t>
            </a:r>
            <a:r>
              <a:rPr lang="en-US" sz="1700" dirty="0" smtClean="0">
                <a:solidFill>
                  <a:srgbClr val="3A1953"/>
                </a:solidFill>
              </a:rPr>
              <a:t>and characterized by:</a:t>
            </a:r>
          </a:p>
          <a:p>
            <a:pPr algn="just"/>
            <a:endParaRPr lang="en-US" sz="1100" dirty="0" smtClean="0">
              <a:solidFill>
                <a:srgbClr val="3A1953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b="1" dirty="0" smtClean="0">
                <a:solidFill>
                  <a:srgbClr val="3A1953"/>
                </a:solidFill>
              </a:rPr>
              <a:t>very thin bonds which only introduce </a:t>
            </a:r>
          </a:p>
          <a:p>
            <a:pPr algn="just"/>
            <a:r>
              <a:rPr lang="en-US" sz="1700" b="1" dirty="0" smtClean="0">
                <a:solidFill>
                  <a:srgbClr val="3A1953"/>
                </a:solidFill>
              </a:rPr>
              <a:t>     low levels of mechanical loss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b="1" dirty="0" smtClean="0">
                <a:solidFill>
                  <a:srgbClr val="3A1953"/>
                </a:solidFill>
              </a:rPr>
              <a:t>high strength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1700" b="1" dirty="0" smtClean="0">
                <a:solidFill>
                  <a:srgbClr val="3A1953"/>
                </a:solidFill>
              </a:rPr>
              <a:t>high precision alignment</a:t>
            </a:r>
          </a:p>
          <a:p>
            <a:pPr algn="just"/>
            <a:endParaRPr lang="en-US" sz="1100" b="1" dirty="0" smtClean="0">
              <a:solidFill>
                <a:srgbClr val="3A1953"/>
              </a:solidFill>
            </a:endParaRPr>
          </a:p>
          <a:p>
            <a:pPr algn="just"/>
            <a:endParaRPr lang="en-US" sz="1100" b="1" dirty="0">
              <a:solidFill>
                <a:srgbClr val="3A1953"/>
              </a:solidFill>
            </a:endParaRPr>
          </a:p>
          <a:p>
            <a:pPr algn="just"/>
            <a:endParaRPr lang="en-US" sz="1100" b="1" dirty="0" smtClean="0">
              <a:solidFill>
                <a:srgbClr val="3A1953"/>
              </a:solidFill>
            </a:endParaRPr>
          </a:p>
          <a:p>
            <a:pPr algn="just"/>
            <a:endParaRPr lang="en-US" sz="1100" b="1" dirty="0" smtClean="0">
              <a:solidFill>
                <a:srgbClr val="3A1953"/>
              </a:solidFill>
            </a:endParaRPr>
          </a:p>
          <a:p>
            <a:pPr algn="just"/>
            <a:r>
              <a:rPr lang="en-US" sz="1700" dirty="0" smtClean="0">
                <a:solidFill>
                  <a:srgbClr val="3A1953"/>
                </a:solidFill>
              </a:rPr>
              <a:t>Hydroxide-catalysis bonding was used in GEO600, and it is being used in the     quasi-monolithic fused silica mirror suspensions for the advanced gravitational wave detectors (aLIGO and advanced Virgo).</a:t>
            </a:r>
          </a:p>
          <a:p>
            <a:pPr algn="just"/>
            <a:endParaRPr lang="en-US" sz="1100" dirty="0" smtClean="0">
              <a:solidFill>
                <a:srgbClr val="3A1953"/>
              </a:solidFill>
            </a:endParaRPr>
          </a:p>
          <a:p>
            <a:pPr algn="just"/>
            <a:r>
              <a:rPr lang="en-US" sz="1700" dirty="0" smtClean="0">
                <a:solidFill>
                  <a:srgbClr val="3A1953"/>
                </a:solidFill>
              </a:rPr>
              <a:t>To reduce the thermal noise further, cryogenic temperatures and crystalline materials, such as silicon and sapphire, are proposed for the next generations of detectors.</a:t>
            </a:r>
          </a:p>
          <a:p>
            <a:pPr algn="just"/>
            <a:endParaRPr lang="en-US" sz="1100" dirty="0" smtClean="0">
              <a:solidFill>
                <a:srgbClr val="3A1953"/>
              </a:solidFill>
            </a:endParaRPr>
          </a:p>
          <a:p>
            <a:pPr algn="just"/>
            <a:r>
              <a:rPr lang="en-US" sz="1700" b="1" dirty="0" smtClean="0">
                <a:solidFill>
                  <a:srgbClr val="3A1953"/>
                </a:solidFill>
              </a:rPr>
              <a:t>Is it possible to realize such a mirror suspension at cryogenic temperatures with these materials using the hydroxide-catalysis bonding?</a:t>
            </a:r>
            <a:endParaRPr lang="en-US" sz="1700" dirty="0" smtClean="0">
              <a:solidFill>
                <a:srgbClr val="3A1953"/>
              </a:solidFill>
            </a:endParaRPr>
          </a:p>
          <a:p>
            <a:pPr algn="just"/>
            <a:endParaRPr lang="en-US" sz="1700" b="1" dirty="0" smtClean="0">
              <a:solidFill>
                <a:srgbClr val="3A1953"/>
              </a:solidFill>
            </a:endParaRPr>
          </a:p>
          <a:p>
            <a:pPr algn="just"/>
            <a:endParaRPr lang="en-US" sz="1800" b="1" dirty="0" smtClean="0"/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904656" y="404664"/>
            <a:ext cx="3347864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bg1"/>
                </a:solidFill>
              </a:rPr>
              <a:t>Introduction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508104" y="1916832"/>
            <a:ext cx="3348000" cy="1557641"/>
            <a:chOff x="5760840" y="2398330"/>
            <a:chExt cx="3348000" cy="155764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44"/>
            <a:stretch/>
          </p:blipFill>
          <p:spPr bwMode="auto">
            <a:xfrm>
              <a:off x="5760840" y="2398330"/>
              <a:ext cx="3348000" cy="15576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720364" y="3068960"/>
              <a:ext cx="11721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rgbClr val="3A1953"/>
                  </a:solidFill>
                </a:rPr>
                <a:t>July 1998</a:t>
              </a:r>
              <a:endParaRPr lang="en-GB" sz="1800" dirty="0"/>
            </a:p>
          </p:txBody>
        </p:sp>
      </p:grpSp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3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1700808"/>
            <a:ext cx="8443664" cy="4869160"/>
          </a:xfrm>
        </p:spPr>
        <p:txBody>
          <a:bodyPr/>
          <a:lstStyle/>
          <a:p>
            <a:pPr algn="just"/>
            <a:r>
              <a:rPr lang="en-US" sz="1700" dirty="0" smtClean="0">
                <a:solidFill>
                  <a:srgbClr val="3A1953"/>
                </a:solidFill>
              </a:rPr>
              <a:t>It is possible to combine any material, provided that </a:t>
            </a:r>
            <a:r>
              <a:rPr lang="en-US" sz="1700" b="1" dirty="0" smtClean="0">
                <a:solidFill>
                  <a:srgbClr val="3A1953"/>
                </a:solidFill>
              </a:rPr>
              <a:t>a silicate-like network </a:t>
            </a:r>
            <a:r>
              <a:rPr lang="en-US" sz="1700" dirty="0" smtClean="0">
                <a:solidFill>
                  <a:srgbClr val="3A1953"/>
                </a:solidFill>
              </a:rPr>
              <a:t>can be formed between them.</a:t>
            </a:r>
          </a:p>
          <a:p>
            <a:pPr algn="just"/>
            <a:endParaRPr lang="en-US" sz="1100" dirty="0" smtClean="0">
              <a:solidFill>
                <a:srgbClr val="3A1953"/>
              </a:solidFill>
            </a:endParaRPr>
          </a:p>
          <a:p>
            <a:pPr algn="just"/>
            <a:endParaRPr lang="en-US" sz="1100" dirty="0" smtClean="0">
              <a:solidFill>
                <a:srgbClr val="3A1953"/>
              </a:solidFill>
            </a:endParaRPr>
          </a:p>
          <a:p>
            <a:pPr algn="just"/>
            <a:r>
              <a:rPr lang="en-US" sz="1700" u="sng" dirty="0" smtClean="0">
                <a:solidFill>
                  <a:srgbClr val="3A1953"/>
                </a:solidFill>
              </a:rPr>
              <a:t>Example materials that can be bonded</a:t>
            </a:r>
            <a:r>
              <a:rPr lang="en-US" sz="1700" dirty="0" smtClean="0">
                <a:solidFill>
                  <a:srgbClr val="3A1953"/>
                </a:solidFill>
              </a:rPr>
              <a:t>:</a:t>
            </a:r>
          </a:p>
          <a:p>
            <a:pPr algn="just">
              <a:buFont typeface="Courier New" pitchFamily="49" charset="0"/>
              <a:buChar char="o"/>
            </a:pPr>
            <a:r>
              <a:rPr lang="en-US" sz="1700" dirty="0" smtClean="0">
                <a:solidFill>
                  <a:srgbClr val="3A1953"/>
                </a:solidFill>
              </a:rPr>
              <a:t> </a:t>
            </a:r>
            <a:r>
              <a:rPr lang="en-US" sz="1700" b="1" dirty="0" smtClean="0">
                <a:solidFill>
                  <a:srgbClr val="3A1953"/>
                </a:solidFill>
              </a:rPr>
              <a:t>oxide materials</a:t>
            </a:r>
            <a:r>
              <a:rPr lang="en-US" sz="1700" dirty="0" smtClean="0">
                <a:solidFill>
                  <a:srgbClr val="3A1953"/>
                </a:solidFill>
              </a:rPr>
              <a:t>: silica, fused silica, Zerodur, ultra low expansion glass, granite and sapphire</a:t>
            </a:r>
          </a:p>
          <a:p>
            <a:pPr algn="just">
              <a:buFont typeface="Courier New" pitchFamily="49" charset="0"/>
              <a:buChar char="o"/>
            </a:pPr>
            <a:r>
              <a:rPr lang="en-US" sz="1700" dirty="0" smtClean="0">
                <a:solidFill>
                  <a:srgbClr val="3A1953"/>
                </a:solidFill>
              </a:rPr>
              <a:t> </a:t>
            </a:r>
            <a:r>
              <a:rPr lang="en-US" sz="1700" b="1" dirty="0" smtClean="0">
                <a:solidFill>
                  <a:srgbClr val="3A1953"/>
                </a:solidFill>
              </a:rPr>
              <a:t>oxidisable</a:t>
            </a:r>
            <a:r>
              <a:rPr lang="en-US" sz="1700" dirty="0" smtClean="0">
                <a:solidFill>
                  <a:srgbClr val="3A1953"/>
                </a:solidFill>
              </a:rPr>
              <a:t> </a:t>
            </a:r>
            <a:r>
              <a:rPr lang="en-US" sz="1700" b="1" dirty="0" smtClean="0">
                <a:solidFill>
                  <a:srgbClr val="3A1953"/>
                </a:solidFill>
              </a:rPr>
              <a:t>materials</a:t>
            </a:r>
            <a:r>
              <a:rPr lang="en-US" sz="1700" dirty="0" smtClean="0">
                <a:solidFill>
                  <a:srgbClr val="3A1953"/>
                </a:solidFill>
              </a:rPr>
              <a:t>: silicon and silicon carbide</a:t>
            </a:r>
            <a:endParaRPr lang="en-US" sz="1100" dirty="0" smtClean="0">
              <a:solidFill>
                <a:srgbClr val="3A1953"/>
              </a:solidFill>
            </a:endParaRPr>
          </a:p>
          <a:p>
            <a:pPr algn="just"/>
            <a:endParaRPr lang="en-US" sz="1100" dirty="0" smtClean="0">
              <a:solidFill>
                <a:srgbClr val="3A1953"/>
              </a:solidFill>
            </a:endParaRPr>
          </a:p>
          <a:p>
            <a:pPr algn="just"/>
            <a:r>
              <a:rPr lang="en-GB" sz="1700" u="sng" dirty="0" smtClean="0">
                <a:solidFill>
                  <a:srgbClr val="3A1953"/>
                </a:solidFill>
              </a:rPr>
              <a:t>The materials are bonded by means of an alkaline bonding solution</a:t>
            </a:r>
            <a:r>
              <a:rPr lang="en-GB" sz="1700" dirty="0" smtClean="0">
                <a:solidFill>
                  <a:srgbClr val="3A1953"/>
                </a:solidFill>
              </a:rPr>
              <a:t>: </a:t>
            </a:r>
          </a:p>
          <a:p>
            <a:pPr algn="just">
              <a:buFont typeface="Courier New" pitchFamily="49" charset="0"/>
              <a:buChar char="o"/>
            </a:pPr>
            <a:r>
              <a:rPr lang="en-GB" sz="1700" dirty="0" smtClean="0">
                <a:solidFill>
                  <a:srgbClr val="3A1953"/>
                </a:solidFill>
              </a:rPr>
              <a:t> </a:t>
            </a:r>
            <a:r>
              <a:rPr lang="en-GB" sz="1700" b="1" dirty="0" smtClean="0">
                <a:solidFill>
                  <a:srgbClr val="3A1953"/>
                </a:solidFill>
              </a:rPr>
              <a:t>potassium hydroxide</a:t>
            </a:r>
            <a:r>
              <a:rPr lang="en-GB" sz="1700" dirty="0" smtClean="0">
                <a:solidFill>
                  <a:srgbClr val="3A1953"/>
                </a:solidFill>
              </a:rPr>
              <a:t> KOH</a:t>
            </a:r>
          </a:p>
          <a:p>
            <a:pPr algn="just">
              <a:buFont typeface="Courier New" pitchFamily="49" charset="0"/>
              <a:buChar char="o"/>
            </a:pPr>
            <a:r>
              <a:rPr lang="en-GB" sz="1700" dirty="0" smtClean="0">
                <a:solidFill>
                  <a:srgbClr val="3A1953"/>
                </a:solidFill>
              </a:rPr>
              <a:t> </a:t>
            </a:r>
            <a:r>
              <a:rPr lang="en-GB" sz="1700" b="1" dirty="0" smtClean="0">
                <a:solidFill>
                  <a:srgbClr val="3A1953"/>
                </a:solidFill>
              </a:rPr>
              <a:t>sodium hydroxide </a:t>
            </a:r>
            <a:r>
              <a:rPr lang="en-GB" sz="1700" dirty="0" smtClean="0">
                <a:solidFill>
                  <a:srgbClr val="3A1953"/>
                </a:solidFill>
              </a:rPr>
              <a:t>NaOH</a:t>
            </a:r>
          </a:p>
          <a:p>
            <a:pPr algn="just">
              <a:buFont typeface="Courier New" pitchFamily="49" charset="0"/>
              <a:buChar char="o"/>
            </a:pPr>
            <a:r>
              <a:rPr lang="en-GB" sz="1700" dirty="0" smtClean="0">
                <a:solidFill>
                  <a:srgbClr val="3A1953"/>
                </a:solidFill>
              </a:rPr>
              <a:t> </a:t>
            </a:r>
            <a:r>
              <a:rPr lang="en-GB" sz="1700" b="1" dirty="0" smtClean="0">
                <a:solidFill>
                  <a:srgbClr val="3A1953"/>
                </a:solidFill>
              </a:rPr>
              <a:t>sodium silicate </a:t>
            </a:r>
            <a:r>
              <a:rPr lang="en-GB" sz="1700" dirty="0" smtClean="0">
                <a:solidFill>
                  <a:srgbClr val="3A1953"/>
                </a:solidFill>
              </a:rPr>
              <a:t>Na</a:t>
            </a:r>
            <a:r>
              <a:rPr lang="en-GB" sz="1700" baseline="-25000" dirty="0" smtClean="0">
                <a:solidFill>
                  <a:srgbClr val="3A1953"/>
                </a:solidFill>
              </a:rPr>
              <a:t>2</a:t>
            </a:r>
            <a:r>
              <a:rPr lang="en-GB" sz="1700" dirty="0" smtClean="0">
                <a:solidFill>
                  <a:srgbClr val="3A1953"/>
                </a:solidFill>
              </a:rPr>
              <a:t>SiO</a:t>
            </a:r>
            <a:r>
              <a:rPr lang="en-GB" sz="1700" baseline="-25000" dirty="0" smtClean="0">
                <a:solidFill>
                  <a:srgbClr val="3A1953"/>
                </a:solidFill>
              </a:rPr>
              <a:t>3</a:t>
            </a:r>
            <a:r>
              <a:rPr lang="en-GB" sz="1700" dirty="0" smtClean="0">
                <a:solidFill>
                  <a:srgbClr val="3A1953"/>
                </a:solidFill>
              </a:rPr>
              <a:t> </a:t>
            </a:r>
          </a:p>
          <a:p>
            <a:pPr algn="just">
              <a:buFont typeface="Courier New" pitchFamily="49" charset="0"/>
              <a:buChar char="o"/>
            </a:pPr>
            <a:endParaRPr lang="en-GB" sz="1700" dirty="0">
              <a:solidFill>
                <a:srgbClr val="3A1953"/>
              </a:solidFill>
            </a:endParaRPr>
          </a:p>
          <a:p>
            <a:pPr algn="just"/>
            <a:r>
              <a:rPr lang="en-US" sz="1800" dirty="0">
                <a:solidFill>
                  <a:srgbClr val="3A1953"/>
                </a:solidFill>
              </a:rPr>
              <a:t>Want to </a:t>
            </a:r>
            <a:r>
              <a:rPr lang="en-US" sz="1800" b="1" dirty="0">
                <a:solidFill>
                  <a:srgbClr val="3A1953"/>
                </a:solidFill>
              </a:rPr>
              <a:t>develop techniques to characterize </a:t>
            </a:r>
            <a:r>
              <a:rPr lang="en-US" sz="1800" b="1" dirty="0" smtClean="0">
                <a:solidFill>
                  <a:srgbClr val="3A1953"/>
                </a:solidFill>
              </a:rPr>
              <a:t>bond </a:t>
            </a:r>
            <a:r>
              <a:rPr lang="en-US" sz="1800" b="1" dirty="0">
                <a:solidFill>
                  <a:srgbClr val="3A1953"/>
                </a:solidFill>
              </a:rPr>
              <a:t>properties for different substrates and solutions </a:t>
            </a:r>
            <a:r>
              <a:rPr lang="en-US" sz="1800" dirty="0">
                <a:solidFill>
                  <a:srgbClr val="3A1953"/>
                </a:solidFill>
              </a:rPr>
              <a:t>to allow us to </a:t>
            </a:r>
            <a:r>
              <a:rPr lang="en-US" sz="1800" b="1" dirty="0">
                <a:solidFill>
                  <a:srgbClr val="3A1953"/>
                </a:solidFill>
              </a:rPr>
              <a:t>tailor bond properties to the various utilizations of </a:t>
            </a:r>
            <a:r>
              <a:rPr lang="en-US" sz="1800" b="1" dirty="0" smtClean="0">
                <a:solidFill>
                  <a:srgbClr val="3A1953"/>
                </a:solidFill>
              </a:rPr>
              <a:t>interest</a:t>
            </a:r>
            <a:r>
              <a:rPr lang="en-US" sz="1800" dirty="0" smtClean="0">
                <a:solidFill>
                  <a:srgbClr val="3A1953"/>
                </a:solidFill>
              </a:rPr>
              <a:t>.</a:t>
            </a:r>
            <a:endParaRPr lang="en-US" sz="1800" dirty="0">
              <a:solidFill>
                <a:srgbClr val="3A1953"/>
              </a:solidFill>
            </a:endParaRPr>
          </a:p>
          <a:p>
            <a:pPr algn="just"/>
            <a:endParaRPr lang="en-GB" sz="1700" dirty="0" smtClean="0">
              <a:solidFill>
                <a:srgbClr val="3A1953"/>
              </a:solidFill>
            </a:endParaRPr>
          </a:p>
          <a:p>
            <a:pPr algn="just"/>
            <a:endParaRPr lang="en-GB" dirty="0" smtClean="0">
              <a:solidFill>
                <a:srgbClr val="3A1953"/>
              </a:solidFill>
            </a:endParaRPr>
          </a:p>
          <a:p>
            <a:pPr algn="just">
              <a:buFont typeface="Courier New" pitchFamily="49" charset="0"/>
              <a:buChar char="o"/>
            </a:pPr>
            <a:endParaRPr lang="en-GB" dirty="0" smtClean="0">
              <a:solidFill>
                <a:srgbClr val="3A1953"/>
              </a:solidFill>
            </a:endParaRPr>
          </a:p>
          <a:p>
            <a:pPr algn="just"/>
            <a:endParaRPr lang="en-GB" dirty="0" smtClean="0">
              <a:solidFill>
                <a:srgbClr val="3A1953"/>
              </a:solidFill>
            </a:endParaRPr>
          </a:p>
          <a:p>
            <a:pPr algn="just"/>
            <a:endParaRPr lang="en-US" dirty="0" smtClean="0">
              <a:solidFill>
                <a:srgbClr val="3A1953"/>
              </a:solidFill>
            </a:endParaRPr>
          </a:p>
          <a:p>
            <a:pPr algn="just"/>
            <a:endParaRPr lang="en-US" dirty="0" smtClean="0">
              <a:solidFill>
                <a:srgbClr val="3A1953"/>
              </a:solidFill>
            </a:endParaRPr>
          </a:p>
          <a:p>
            <a:pPr algn="just"/>
            <a:endParaRPr lang="en-US" dirty="0" smtClean="0"/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067944" y="404664"/>
            <a:ext cx="51845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Fabrication of bonds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4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784" y="1484784"/>
            <a:ext cx="8831932" cy="792088"/>
          </a:xfrm>
        </p:spPr>
        <p:txBody>
          <a:bodyPr/>
          <a:lstStyle/>
          <a:p>
            <a:pPr algn="just"/>
            <a:r>
              <a:rPr lang="en-US" sz="1800" b="1" dirty="0" smtClean="0">
                <a:solidFill>
                  <a:srgbClr val="3A1953"/>
                </a:solidFill>
              </a:rPr>
              <a:t>Jointing optical components with low losses and high strength can also be employed in various applications, </a:t>
            </a:r>
            <a:r>
              <a:rPr lang="en-US" sz="1800" dirty="0" smtClean="0">
                <a:solidFill>
                  <a:srgbClr val="3A1953"/>
                </a:solidFill>
              </a:rPr>
              <a:t>outside gravitational wave field.</a:t>
            </a:r>
          </a:p>
          <a:p>
            <a:pPr algn="just"/>
            <a:r>
              <a:rPr lang="en-US" sz="1200" dirty="0" smtClean="0">
                <a:solidFill>
                  <a:srgbClr val="3A1953"/>
                </a:solidFill>
              </a:rPr>
              <a:t>(van Veggel, </a:t>
            </a:r>
            <a:r>
              <a:rPr lang="en-US" sz="1200" dirty="0" err="1" smtClean="0">
                <a:solidFill>
                  <a:srgbClr val="3A1953"/>
                </a:solidFill>
              </a:rPr>
              <a:t>Killow</a:t>
            </a:r>
            <a:r>
              <a:rPr lang="en-US" sz="1200" dirty="0" smtClean="0">
                <a:solidFill>
                  <a:srgbClr val="3A1953"/>
                </a:solidFill>
              </a:rPr>
              <a:t> - </a:t>
            </a:r>
            <a:r>
              <a:rPr lang="nl-NL" sz="1200" dirty="0" smtClean="0">
                <a:solidFill>
                  <a:srgbClr val="3A1953"/>
                </a:solidFill>
              </a:rPr>
              <a:t>Adv. Opt. Techn. 2014; 3(3): 293–307</a:t>
            </a:r>
            <a:r>
              <a:rPr lang="en-US" sz="1200" dirty="0" smtClean="0">
                <a:solidFill>
                  <a:srgbClr val="3A1953"/>
                </a:solidFill>
              </a:rPr>
              <a:t>)</a:t>
            </a:r>
            <a:endParaRPr lang="en-US" sz="1800" dirty="0" smtClean="0">
              <a:solidFill>
                <a:srgbClr val="3A1953"/>
              </a:solidFill>
            </a:endParaRPr>
          </a:p>
        </p:txBody>
      </p:sp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t="2107" b="6118"/>
          <a:stretch>
            <a:fillRect/>
          </a:stretch>
        </p:blipFill>
        <p:spPr bwMode="auto">
          <a:xfrm>
            <a:off x="6588464" y="2276872"/>
            <a:ext cx="2160000" cy="108012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464" y="3719543"/>
            <a:ext cx="2160000" cy="136564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528" y="2492896"/>
            <a:ext cx="604867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>
              <a:buFont typeface="Wingdings" pitchFamily="2" charset="2"/>
              <a:buChar char="Ø"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connection of a fiber injector with a collimated lens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through a fused silica spacer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it-IT" sz="1200" dirty="0" smtClean="0">
                <a:solidFill>
                  <a:srgbClr val="3A1953"/>
                </a:solidFill>
                <a:latin typeface="+mn-lt"/>
              </a:rPr>
              <a:t>Taylor </a:t>
            </a:r>
            <a:r>
              <a:rPr lang="nl-NL" sz="1200" dirty="0" smtClean="0">
                <a:solidFill>
                  <a:srgbClr val="3A1953"/>
                </a:solidFill>
                <a:latin typeface="+mn-lt"/>
              </a:rPr>
              <a:t>et al. - ASP Conference Series</a:t>
            </a:r>
            <a:r>
              <a:rPr lang="nl-NL" sz="1200" smtClean="0">
                <a:solidFill>
                  <a:srgbClr val="3A1953"/>
                </a:solidFill>
                <a:latin typeface="+mn-lt"/>
              </a:rPr>
              <a:t>, </a:t>
            </a:r>
            <a:r>
              <a:rPr lang="nl-NL" sz="1200" smtClean="0">
                <a:solidFill>
                  <a:srgbClr val="3A1953"/>
                </a:solidFill>
                <a:latin typeface="+mn-lt"/>
              </a:rPr>
              <a:t>467</a:t>
            </a:r>
            <a:r>
              <a:rPr lang="it-IT" sz="1200" smtClean="0">
                <a:solidFill>
                  <a:srgbClr val="3A1953"/>
                </a:solidFill>
                <a:latin typeface="+mn-lt"/>
              </a:rPr>
              <a:t> </a:t>
            </a:r>
            <a:r>
              <a:rPr lang="it-IT" sz="1200" dirty="0" smtClean="0">
                <a:solidFill>
                  <a:srgbClr val="3A1953"/>
                </a:solidFill>
                <a:latin typeface="+mn-lt"/>
              </a:rPr>
              <a:t>(2012)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3A19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just">
              <a:buFont typeface="Wingdings" pitchFamily="2" charset="2"/>
              <a:buChar char="Ø"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adaptive mirrors of the telescopes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bond actuators to substrates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en-US" sz="1200" dirty="0" smtClean="0">
                <a:solidFill>
                  <a:srgbClr val="3A1953"/>
                </a:solidFill>
                <a:latin typeface="+mn-lt"/>
              </a:rPr>
              <a:t>Strachan et al. - </a:t>
            </a:r>
            <a:r>
              <a:rPr lang="fr-FR" sz="1200" dirty="0" smtClean="0">
                <a:solidFill>
                  <a:srgbClr val="3A1953"/>
                </a:solidFill>
                <a:latin typeface="+mn-lt"/>
              </a:rPr>
              <a:t>Proc. SPIE 7736, 773664 and  </a:t>
            </a:r>
            <a:r>
              <a:rPr lang="it-IT" sz="1200" dirty="0" smtClean="0">
                <a:solidFill>
                  <a:srgbClr val="3A1953"/>
                </a:solidFill>
                <a:latin typeface="+mn-lt"/>
              </a:rPr>
              <a:t>773661 (2010)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3A19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1600" b="1" kern="0" dirty="0" smtClean="0">
                <a:solidFill>
                  <a:srgbClr val="3A1953"/>
                </a:solidFill>
                <a:latin typeface="+mn-lt"/>
              </a:rPr>
              <a:t> lightweight composite mirrors </a:t>
            </a:r>
            <a:r>
              <a:rPr lang="en-US" sz="1200" kern="0" dirty="0" smtClean="0">
                <a:solidFill>
                  <a:srgbClr val="3A1953"/>
                </a:solidFill>
                <a:latin typeface="+mn-lt"/>
              </a:rPr>
              <a:t>(</a:t>
            </a:r>
            <a:r>
              <a:rPr lang="it-IT" sz="1200" dirty="0" err="1" smtClean="0">
                <a:solidFill>
                  <a:srgbClr val="3A1953"/>
                </a:solidFill>
                <a:latin typeface="+mn-lt"/>
              </a:rPr>
              <a:t>MacKay</a:t>
            </a:r>
            <a:r>
              <a:rPr lang="it-IT" sz="1200" dirty="0" smtClean="0">
                <a:solidFill>
                  <a:srgbClr val="3A1953"/>
                </a:solidFill>
                <a:latin typeface="+mn-lt"/>
              </a:rPr>
              <a:t> </a:t>
            </a:r>
            <a:r>
              <a:rPr lang="it-IT" sz="1200" dirty="0" err="1" smtClean="0">
                <a:solidFill>
                  <a:srgbClr val="3A1953"/>
                </a:solidFill>
                <a:latin typeface="+mn-lt"/>
              </a:rPr>
              <a:t>et</a:t>
            </a:r>
            <a:r>
              <a:rPr lang="it-IT" sz="1200" dirty="0" smtClean="0">
                <a:solidFill>
                  <a:srgbClr val="3A1953"/>
                </a:solidFill>
                <a:latin typeface="+mn-lt"/>
              </a:rPr>
              <a:t> al. - </a:t>
            </a:r>
            <a:r>
              <a:rPr lang="it-IT" sz="1200" dirty="0" err="1" smtClean="0">
                <a:solidFill>
                  <a:srgbClr val="3A1953"/>
                </a:solidFill>
                <a:latin typeface="+mn-lt"/>
              </a:rPr>
              <a:t>Proc.</a:t>
            </a:r>
            <a:r>
              <a:rPr lang="it-IT" sz="1200" dirty="0" smtClean="0">
                <a:solidFill>
                  <a:srgbClr val="3A1953"/>
                </a:solidFill>
                <a:latin typeface="+mn-lt"/>
              </a:rPr>
              <a:t> SPIE 8884, </a:t>
            </a:r>
            <a:r>
              <a:rPr lang="it-IT" sz="1200" dirty="0" err="1" smtClean="0">
                <a:solidFill>
                  <a:srgbClr val="3A1953"/>
                </a:solidFill>
                <a:latin typeface="+mn-lt"/>
              </a:rPr>
              <a:t>Optifab</a:t>
            </a:r>
            <a:r>
              <a:rPr lang="it-IT" sz="1200" dirty="0" smtClean="0">
                <a:solidFill>
                  <a:srgbClr val="3A1953"/>
                </a:solidFill>
                <a:latin typeface="+mn-lt"/>
              </a:rPr>
              <a:t> 2013, 88841N (2013)</a:t>
            </a:r>
            <a:r>
              <a:rPr lang="en-US" sz="1200" kern="0" dirty="0" smtClean="0">
                <a:solidFill>
                  <a:srgbClr val="3A1953"/>
                </a:solidFill>
                <a:latin typeface="+mn-lt"/>
              </a:rPr>
              <a:t>)</a:t>
            </a:r>
          </a:p>
          <a:p>
            <a:pPr marL="0" marR="0" lvl="0" indent="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600" kern="0" dirty="0" smtClean="0">
              <a:solidFill>
                <a:srgbClr val="3A1953"/>
              </a:solidFill>
              <a:latin typeface="+mn-lt"/>
            </a:endParaRPr>
          </a:p>
          <a:p>
            <a:pPr algn="just">
              <a:buFont typeface="Wingdings" pitchFamily="2" charset="2"/>
              <a:buChar char="Ø"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construction of high power lasers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lang="it-IT" sz="1200" dirty="0" err="1" smtClean="0">
                <a:solidFill>
                  <a:srgbClr val="3A1953"/>
                </a:solidFill>
                <a:latin typeface="+mn-lt"/>
              </a:rPr>
              <a:t>Sinha</a:t>
            </a:r>
            <a:r>
              <a:rPr lang="it-IT" sz="1200" dirty="0" smtClean="0">
                <a:solidFill>
                  <a:srgbClr val="3A1953"/>
                </a:solidFill>
                <a:latin typeface="+mn-lt"/>
              </a:rPr>
              <a:t> </a:t>
            </a:r>
            <a:r>
              <a:rPr lang="it-IT" sz="1200" dirty="0" err="1" smtClean="0">
                <a:solidFill>
                  <a:srgbClr val="3A1953"/>
                </a:solidFill>
                <a:latin typeface="+mn-lt"/>
              </a:rPr>
              <a:t>et</a:t>
            </a:r>
            <a:r>
              <a:rPr lang="it-IT" sz="1200" dirty="0" smtClean="0">
                <a:solidFill>
                  <a:srgbClr val="3A1953"/>
                </a:solidFill>
                <a:latin typeface="+mn-lt"/>
              </a:rPr>
              <a:t> al. - </a:t>
            </a:r>
            <a:r>
              <a:rPr lang="en-US" sz="1200" dirty="0" smtClean="0">
                <a:solidFill>
                  <a:srgbClr val="3A1953"/>
                </a:solidFill>
                <a:latin typeface="+mn-lt"/>
              </a:rPr>
              <a:t>Opt. Express 15, 13003 (2007)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3A19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1600" b="1" kern="0" dirty="0" smtClean="0">
                <a:solidFill>
                  <a:srgbClr val="3A1953"/>
                </a:solidFill>
                <a:latin typeface="+mn-lt"/>
              </a:rPr>
              <a:t> transfer of a multilayer coating </a:t>
            </a:r>
            <a:r>
              <a:rPr lang="en-US" sz="1600" kern="0" dirty="0" smtClean="0">
                <a:solidFill>
                  <a:srgbClr val="3A1953"/>
                </a:solidFill>
                <a:latin typeface="+mn-lt"/>
              </a:rPr>
              <a:t>from a substrate to another one </a:t>
            </a:r>
            <a:r>
              <a:rPr lang="en-US" sz="1200" kern="0" dirty="0" smtClean="0">
                <a:solidFill>
                  <a:srgbClr val="3A1953"/>
                </a:solidFill>
                <a:latin typeface="+mn-lt"/>
              </a:rPr>
              <a:t>(</a:t>
            </a:r>
            <a:r>
              <a:rPr lang="it-IT" sz="1200" dirty="0" err="1" smtClean="0">
                <a:solidFill>
                  <a:srgbClr val="3A1953"/>
                </a:solidFill>
                <a:latin typeface="+mn-lt"/>
              </a:rPr>
              <a:t>Duchêne</a:t>
            </a:r>
            <a:r>
              <a:rPr lang="it-IT" sz="1200" dirty="0" smtClean="0">
                <a:solidFill>
                  <a:srgbClr val="3A1953"/>
                </a:solidFill>
                <a:latin typeface="+mn-lt"/>
              </a:rPr>
              <a:t> </a:t>
            </a:r>
            <a:r>
              <a:rPr lang="it-IT" sz="1200" dirty="0" err="1" smtClean="0">
                <a:solidFill>
                  <a:srgbClr val="3A1953"/>
                </a:solidFill>
                <a:latin typeface="+mn-lt"/>
              </a:rPr>
              <a:t>et</a:t>
            </a:r>
            <a:r>
              <a:rPr lang="it-IT" sz="1200" dirty="0" smtClean="0">
                <a:solidFill>
                  <a:srgbClr val="3A1953"/>
                </a:solidFill>
                <a:latin typeface="+mn-lt"/>
              </a:rPr>
              <a:t> al. – </a:t>
            </a:r>
            <a:r>
              <a:rPr lang="fr-FR" sz="1200" dirty="0" err="1" smtClean="0">
                <a:solidFill>
                  <a:srgbClr val="3A1953"/>
                </a:solidFill>
                <a:latin typeface="+mn-lt"/>
              </a:rPr>
              <a:t>Opt</a:t>
            </a:r>
            <a:r>
              <a:rPr lang="fr-FR" sz="1200" dirty="0" smtClean="0">
                <a:solidFill>
                  <a:srgbClr val="3A1953"/>
                </a:solidFill>
                <a:latin typeface="+mn-lt"/>
              </a:rPr>
              <a:t>. Commun. 285, 128‐132 (2011)</a:t>
            </a:r>
            <a:r>
              <a:rPr lang="en-US" sz="1200" kern="0" dirty="0" smtClean="0">
                <a:solidFill>
                  <a:srgbClr val="3A1953"/>
                </a:solidFill>
                <a:latin typeface="+mn-lt"/>
              </a:rPr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464" y="5445224"/>
            <a:ext cx="2160000" cy="12374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572000" y="404664"/>
            <a:ext cx="46805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A5667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A5667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A5667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A5667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A5667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13B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13B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13B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213B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en-US" sz="3600" kern="0" dirty="0" smtClean="0">
                <a:solidFill>
                  <a:schemeClr val="bg1"/>
                </a:solidFill>
              </a:rPr>
              <a:t>Other applications</a:t>
            </a: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210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355976" y="404664"/>
            <a:ext cx="48965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Experimental setup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251520" y="1556792"/>
            <a:ext cx="8312993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3A5667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3A5667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b="1">
                <a:solidFill>
                  <a:srgbClr val="3A5667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3A5667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3A5667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213B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213B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213B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213B"/>
                </a:solidFill>
                <a:latin typeface="+mn-lt"/>
                <a:ea typeface="+mn-ea"/>
              </a:defRPr>
            </a:lvl9pPr>
          </a:lstStyle>
          <a:p>
            <a:pPr algn="just"/>
            <a:r>
              <a:rPr lang="en-US" sz="2000" dirty="0" smtClean="0">
                <a:solidFill>
                  <a:srgbClr val="3A1953"/>
                </a:solidFill>
              </a:rPr>
              <a:t>Aim: </a:t>
            </a:r>
          </a:p>
          <a:p>
            <a:pPr algn="just"/>
            <a:r>
              <a:rPr lang="en-US" sz="2000" dirty="0" smtClean="0">
                <a:solidFill>
                  <a:srgbClr val="3A1953"/>
                </a:solidFill>
              </a:rPr>
              <a:t>to measure the </a:t>
            </a:r>
            <a:r>
              <a:rPr lang="en-US" sz="2000" b="1" dirty="0" smtClean="0">
                <a:solidFill>
                  <a:srgbClr val="3A1953"/>
                </a:solidFill>
              </a:rPr>
              <a:t>magnitude </a:t>
            </a:r>
            <a:r>
              <a:rPr lang="en-US" sz="2000" b="1" dirty="0">
                <a:solidFill>
                  <a:srgbClr val="3A1953"/>
                </a:solidFill>
              </a:rPr>
              <a:t>of the light reflected from </a:t>
            </a:r>
            <a:r>
              <a:rPr lang="en-US" sz="2000" b="1" dirty="0" smtClean="0">
                <a:solidFill>
                  <a:srgbClr val="3A1953"/>
                </a:solidFill>
              </a:rPr>
              <a:t>bonded interfaces </a:t>
            </a:r>
            <a:r>
              <a:rPr lang="en-US" sz="2000" dirty="0" smtClean="0">
                <a:solidFill>
                  <a:srgbClr val="3A1953"/>
                </a:solidFill>
              </a:rPr>
              <a:t>and use as a tool to determine </a:t>
            </a:r>
            <a:r>
              <a:rPr lang="en-US" sz="2000" b="1" dirty="0" smtClean="0">
                <a:solidFill>
                  <a:srgbClr val="3A1953"/>
                </a:solidFill>
              </a:rPr>
              <a:t>bond thickness </a:t>
            </a:r>
            <a:r>
              <a:rPr lang="en-US" sz="2000" dirty="0" smtClean="0">
                <a:solidFill>
                  <a:srgbClr val="3A1953"/>
                </a:solidFill>
              </a:rPr>
              <a:t>in a        non-destructive manner</a:t>
            </a:r>
            <a:r>
              <a:rPr lang="en-US" sz="2000" dirty="0">
                <a:solidFill>
                  <a:srgbClr val="3A1953"/>
                </a:solidFill>
              </a:rPr>
              <a:t>.</a:t>
            </a:r>
            <a:endParaRPr lang="en-US" sz="2000" dirty="0" smtClean="0">
              <a:solidFill>
                <a:srgbClr val="3A1953"/>
              </a:solidFill>
            </a:endParaRPr>
          </a:p>
          <a:p>
            <a:pPr algn="just"/>
            <a:endParaRPr lang="en-US" sz="1100" dirty="0" smtClean="0">
              <a:solidFill>
                <a:srgbClr val="3A1953"/>
              </a:solidFill>
            </a:endParaRPr>
          </a:p>
          <a:p>
            <a:pPr algn="just"/>
            <a:endParaRPr lang="en-US" sz="2000" dirty="0">
              <a:solidFill>
                <a:srgbClr val="3A1953"/>
              </a:solidFill>
            </a:endParaRPr>
          </a:p>
          <a:p>
            <a:pPr algn="just"/>
            <a:endParaRPr lang="en-US" sz="2000" kern="0" dirty="0" smtClean="0">
              <a:solidFill>
                <a:srgbClr val="3A1953"/>
              </a:solidFill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51521" y="2924944"/>
            <a:ext cx="4752527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3A5667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3A5667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b="1">
                <a:solidFill>
                  <a:srgbClr val="3A5667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3A5667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3A5667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213B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213B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213B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213B"/>
                </a:solidFill>
                <a:latin typeface="+mn-lt"/>
                <a:ea typeface="+mn-ea"/>
              </a:defRPr>
            </a:lvl9pPr>
          </a:lstStyle>
          <a:p>
            <a:pPr algn="just"/>
            <a:endParaRPr lang="en-US" sz="1100" dirty="0" smtClean="0">
              <a:solidFill>
                <a:srgbClr val="3A1953"/>
              </a:solidFill>
            </a:endParaRPr>
          </a:p>
          <a:p>
            <a:pPr algn="just"/>
            <a:r>
              <a:rPr lang="en-US" sz="2000" dirty="0" smtClean="0">
                <a:solidFill>
                  <a:srgbClr val="3A1953"/>
                </a:solidFill>
              </a:rPr>
              <a:t>For this purpose: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3A1953"/>
                </a:solidFill>
              </a:rPr>
              <a:t>a </a:t>
            </a:r>
            <a:r>
              <a:rPr lang="en-US" sz="2000" b="1" dirty="0" smtClean="0">
                <a:solidFill>
                  <a:srgbClr val="3A1953"/>
                </a:solidFill>
              </a:rPr>
              <a:t>pair of fused silica discs</a:t>
            </a:r>
            <a:r>
              <a:rPr lang="en-US" sz="2000" dirty="0" smtClean="0">
                <a:solidFill>
                  <a:srgbClr val="3A1953"/>
                </a:solidFill>
              </a:rPr>
              <a:t> was bonded by means of </a:t>
            </a:r>
            <a:r>
              <a:rPr lang="en-US" sz="2000" b="1" dirty="0" smtClean="0">
                <a:solidFill>
                  <a:srgbClr val="3A1953"/>
                </a:solidFill>
              </a:rPr>
              <a:t>sodium silicate solution</a:t>
            </a:r>
            <a:r>
              <a:rPr lang="en-US" sz="2000" dirty="0" smtClean="0">
                <a:solidFill>
                  <a:srgbClr val="3A1953"/>
                </a:solidFill>
              </a:rPr>
              <a:t>;</a:t>
            </a:r>
          </a:p>
          <a:p>
            <a:pPr algn="just"/>
            <a:endParaRPr lang="en-US" sz="2000" dirty="0" smtClean="0">
              <a:solidFill>
                <a:srgbClr val="3A1953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3A1953"/>
                </a:solidFill>
              </a:rPr>
              <a:t>a</a:t>
            </a:r>
            <a:r>
              <a:rPr lang="en-US" sz="2000" dirty="0" smtClean="0">
                <a:solidFill>
                  <a:srgbClr val="3A1953"/>
                </a:solidFill>
              </a:rPr>
              <a:t> </a:t>
            </a:r>
            <a:r>
              <a:rPr lang="en-US" sz="2000" b="1" dirty="0" smtClean="0">
                <a:solidFill>
                  <a:srgbClr val="3A1953"/>
                </a:solidFill>
              </a:rPr>
              <a:t>setup to measure the reflectances </a:t>
            </a:r>
            <a:r>
              <a:rPr lang="en-US" sz="2000" dirty="0" smtClean="0">
                <a:solidFill>
                  <a:srgbClr val="3A1953"/>
                </a:solidFill>
              </a:rPr>
              <a:t>of both polarisation components of the incident light of a green laser diode module (</a:t>
            </a:r>
            <a:r>
              <a:rPr lang="el-GR" sz="2000" dirty="0" smtClean="0">
                <a:solidFill>
                  <a:srgbClr val="3A1953"/>
                </a:solidFill>
                <a:latin typeface="Arial"/>
                <a:cs typeface="Arial"/>
              </a:rPr>
              <a:t>λ</a:t>
            </a:r>
            <a:r>
              <a:rPr lang="en-GB" sz="2000" dirty="0" smtClean="0">
                <a:solidFill>
                  <a:srgbClr val="3A1953"/>
                </a:solidFill>
                <a:latin typeface="Arial"/>
                <a:cs typeface="Arial"/>
              </a:rPr>
              <a:t>=532nm</a:t>
            </a:r>
            <a:r>
              <a:rPr lang="en-US" sz="2000" dirty="0" smtClean="0">
                <a:solidFill>
                  <a:srgbClr val="3A1953"/>
                </a:solidFill>
              </a:rPr>
              <a:t>) on the sample was realised.   </a:t>
            </a:r>
            <a:endParaRPr lang="en-US" sz="2000" dirty="0">
              <a:solidFill>
                <a:srgbClr val="3A1953"/>
              </a:solidFill>
            </a:endParaRPr>
          </a:p>
          <a:p>
            <a:pPr algn="just"/>
            <a:endParaRPr lang="en-US" sz="2000" dirty="0">
              <a:solidFill>
                <a:srgbClr val="3A1953"/>
              </a:solidFill>
            </a:endParaRPr>
          </a:p>
          <a:p>
            <a:pPr algn="just"/>
            <a:endParaRPr lang="en-US" sz="2000" kern="0" dirty="0" smtClean="0">
              <a:solidFill>
                <a:srgbClr val="3A1953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2" name="Picture 2" descr="I:\GLASGOW\Conferences, Meeting, etc\2. Stanford - California\Presentazione\images&amp;data for presentation\2014-08-20 10.49.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6"/>
          <a:stretch/>
        </p:blipFill>
        <p:spPr bwMode="auto">
          <a:xfrm>
            <a:off x="5076056" y="3645024"/>
            <a:ext cx="3872854" cy="2772000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43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355976" y="404664"/>
            <a:ext cx="489654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Experimental setup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print"/>
          <a:srcRect l="10259" t="2092" r="3824" b="3376"/>
          <a:stretch>
            <a:fillRect/>
          </a:stretch>
        </p:blipFill>
        <p:spPr bwMode="auto">
          <a:xfrm>
            <a:off x="4259614" y="1535999"/>
            <a:ext cx="4636227" cy="193752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4" name="Rettangolo 9"/>
          <p:cNvSpPr/>
          <p:nvPr/>
        </p:nvSpPr>
        <p:spPr>
          <a:xfrm>
            <a:off x="179512" y="1562016"/>
            <a:ext cx="370790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solidFill>
                  <a:srgbClr val="3A1953"/>
                </a:solidFill>
              </a:rPr>
              <a:t>For </a:t>
            </a:r>
            <a:r>
              <a:rPr lang="en-GB" sz="1800" dirty="0" smtClean="0">
                <a:solidFill>
                  <a:srgbClr val="3A1953"/>
                </a:solidFill>
              </a:rPr>
              <a:t>both the </a:t>
            </a:r>
            <a:r>
              <a:rPr lang="en-GB" sz="1800" dirty="0">
                <a:solidFill>
                  <a:srgbClr val="3A1953"/>
                </a:solidFill>
              </a:rPr>
              <a:t>polarisations, the </a:t>
            </a:r>
            <a:r>
              <a:rPr lang="en-GB" sz="1800" b="1" dirty="0">
                <a:solidFill>
                  <a:srgbClr val="3A1953"/>
                </a:solidFill>
              </a:rPr>
              <a:t>incident and </a:t>
            </a:r>
            <a:r>
              <a:rPr lang="en-GB" sz="1800" b="1" dirty="0" smtClean="0">
                <a:solidFill>
                  <a:srgbClr val="3A1953"/>
                </a:solidFill>
              </a:rPr>
              <a:t>reflected power</a:t>
            </a:r>
            <a:r>
              <a:rPr lang="en-GB" sz="1800" dirty="0" smtClean="0">
                <a:solidFill>
                  <a:srgbClr val="3A1953"/>
                </a:solidFill>
              </a:rPr>
              <a:t> of laser beam are measured </a:t>
            </a:r>
            <a:r>
              <a:rPr lang="en-GB" sz="1800" dirty="0">
                <a:solidFill>
                  <a:srgbClr val="3A1953"/>
                </a:solidFill>
              </a:rPr>
              <a:t>as a function of angle of </a:t>
            </a:r>
            <a:r>
              <a:rPr lang="en-GB" sz="1800" dirty="0" smtClean="0">
                <a:solidFill>
                  <a:srgbClr val="3A1953"/>
                </a:solidFill>
              </a:rPr>
              <a:t>incidence, and </a:t>
            </a:r>
            <a:r>
              <a:rPr lang="en-GB" sz="1800" dirty="0">
                <a:solidFill>
                  <a:srgbClr val="3A1953"/>
                </a:solidFill>
              </a:rPr>
              <a:t>the </a:t>
            </a:r>
            <a:r>
              <a:rPr lang="en-GB" sz="1800" dirty="0" smtClean="0">
                <a:solidFill>
                  <a:srgbClr val="3A1953"/>
                </a:solidFill>
              </a:rPr>
              <a:t>corresponding </a:t>
            </a:r>
            <a:r>
              <a:rPr lang="en-GB" sz="1800" b="1" dirty="0" smtClean="0">
                <a:solidFill>
                  <a:srgbClr val="3A1953"/>
                </a:solidFill>
              </a:rPr>
              <a:t>reflectances</a:t>
            </a:r>
            <a:r>
              <a:rPr lang="en-GB" sz="1800" dirty="0" smtClean="0">
                <a:solidFill>
                  <a:srgbClr val="3A1953"/>
                </a:solidFill>
              </a:rPr>
              <a:t> </a:t>
            </a:r>
            <a:r>
              <a:rPr lang="en-GB" sz="1800" dirty="0">
                <a:solidFill>
                  <a:srgbClr val="3A1953"/>
                </a:solidFill>
              </a:rPr>
              <a:t>determined.</a:t>
            </a:r>
          </a:p>
          <a:p>
            <a:pPr algn="just"/>
            <a:endParaRPr lang="en-US" sz="1500" dirty="0" smtClean="0">
              <a:solidFill>
                <a:srgbClr val="3A1953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11880"/>
            <a:ext cx="5980025" cy="3084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 t="673"/>
          <a:stretch>
            <a:fillRect/>
          </a:stretch>
        </p:blipFill>
        <p:spPr bwMode="auto">
          <a:xfrm>
            <a:off x="251520" y="3717032"/>
            <a:ext cx="209550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7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7020272" y="2420888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bond surface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3A566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499992" y="6381328"/>
            <a:ext cx="216024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3A1953"/>
                </a:solidFill>
                <a:latin typeface="+mn-lt"/>
                <a:ea typeface="+mn-ea"/>
              </a:rPr>
              <a:t>back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surface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3A566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99992" y="1412776"/>
            <a:ext cx="2160240" cy="43204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3A1953"/>
                </a:solidFill>
              </a:rPr>
              <a:t>front surface</a:t>
            </a:r>
            <a:endParaRPr lang="en-US" dirty="0" smtClean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948264" y="404664"/>
            <a:ext cx="230425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Results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57457"/>
            <a:ext cx="4295321" cy="2592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2" y="1496490"/>
            <a:ext cx="4284000" cy="25805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92" y="4149080"/>
            <a:ext cx="4284000" cy="25908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12"/>
          <p:cNvSpPr>
            <a:spLocks noChangeArrowheads="1"/>
          </p:cNvSpPr>
          <p:nvPr/>
        </p:nvSpPr>
        <p:spPr bwMode="auto">
          <a:xfrm>
            <a:off x="0" y="0"/>
            <a:ext cx="9144000" cy="1381125"/>
          </a:xfrm>
          <a:prstGeom prst="rect">
            <a:avLst/>
          </a:prstGeom>
          <a:solidFill>
            <a:srgbClr val="3A195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400">
              <a:solidFill>
                <a:srgbClr val="210A2F"/>
              </a:solidFill>
              <a:cs typeface="Arial" charset="0"/>
            </a:endParaRPr>
          </a:p>
        </p:txBody>
      </p:sp>
      <p:pic>
        <p:nvPicPr>
          <p:cNvPr id="10246" name="Picture 11" descr="CollSocSci_keyline.png"/>
          <p:cNvPicPr>
            <a:picLocks noChangeAspect="1"/>
          </p:cNvPicPr>
          <p:nvPr/>
        </p:nvPicPr>
        <p:blipFill>
          <a:blip r:embed="rId2"/>
          <a:srcRect r="47744"/>
          <a:stretch>
            <a:fillRect/>
          </a:stretch>
        </p:blipFill>
        <p:spPr bwMode="auto">
          <a:xfrm>
            <a:off x="381000" y="381000"/>
            <a:ext cx="203076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5004048" y="404664"/>
            <a:ext cx="424847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Analysis: sample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72" y="1449376"/>
            <a:ext cx="7322440" cy="53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717179"/>
            <a:ext cx="11430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5908501"/>
            <a:ext cx="25622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860032" y="3068960"/>
            <a:ext cx="1152128" cy="360040"/>
          </a:xfrm>
        </p:spPr>
        <p:txBody>
          <a:bodyPr/>
          <a:lstStyle/>
          <a:p>
            <a:pPr algn="l"/>
            <a:r>
              <a:rPr lang="en-US" sz="1400" dirty="0" smtClean="0">
                <a:solidFill>
                  <a:srgbClr val="3A1953"/>
                </a:solidFill>
              </a:rPr>
              <a:t>fused silica</a:t>
            </a:r>
            <a:endParaRPr lang="en-US" sz="1400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860032" y="5085184"/>
            <a:ext cx="115212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3A19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fused silica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3A566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283968" y="4077072"/>
            <a:ext cx="23762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dirty="0" smtClean="0">
                <a:solidFill>
                  <a:srgbClr val="3A1953"/>
                </a:solidFill>
                <a:latin typeface="+mn-lt"/>
                <a:ea typeface="+mn-ea"/>
              </a:rPr>
              <a:t>sodium hydroxide solution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3A566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275512" y="6572200"/>
            <a:ext cx="1905000" cy="457200"/>
          </a:xfrm>
        </p:spPr>
        <p:txBody>
          <a:bodyPr/>
          <a:lstStyle/>
          <a:p>
            <a:fld id="{00DC1683-8B6F-4F28-B956-E957BE5EB1EA}" type="slidenum">
              <a:rPr lang="en-GB" smtClean="0"/>
              <a:pPr/>
              <a:t>9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cSci_templat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SocSci_template</Template>
  <TotalTime>4701</TotalTime>
  <Words>853</Words>
  <Application>Microsoft Office PowerPoint</Application>
  <PresentationFormat>Presentazione su schermo (4:3)</PresentationFormat>
  <Paragraphs>170</Paragraphs>
  <Slides>20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6" baseType="lpstr">
      <vt:lpstr>ＭＳ Ｐゴシック</vt:lpstr>
      <vt:lpstr>Arial</vt:lpstr>
      <vt:lpstr>Calibri</vt:lpstr>
      <vt:lpstr>Courier New</vt:lpstr>
      <vt:lpstr>Wingdings</vt:lpstr>
      <vt:lpstr>SocSci_template</vt:lpstr>
      <vt:lpstr>Studies of some properties of  Hydroxide-Catalysis Bonds</vt:lpstr>
      <vt:lpstr>Outline</vt:lpstr>
      <vt:lpstr>Introduction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Preliminary</vt:lpstr>
      <vt:lpstr>Conclusions</vt:lpstr>
      <vt:lpstr>Future work</vt:lpstr>
      <vt:lpstr>Thank you for your attention!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Hooi Ling Eng</dc:creator>
  <cp:lastModifiedBy>Valentina Mangano</cp:lastModifiedBy>
  <cp:revision>446</cp:revision>
  <dcterms:created xsi:type="dcterms:W3CDTF">2011-05-26T09:26:12Z</dcterms:created>
  <dcterms:modified xsi:type="dcterms:W3CDTF">2014-08-24T16:17:31Z</dcterms:modified>
</cp:coreProperties>
</file>