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328" r:id="rId3"/>
    <p:sldId id="363" r:id="rId4"/>
    <p:sldId id="329" r:id="rId5"/>
    <p:sldId id="399" r:id="rId6"/>
    <p:sldId id="350" r:id="rId7"/>
    <p:sldId id="379" r:id="rId8"/>
    <p:sldId id="388" r:id="rId9"/>
    <p:sldId id="390" r:id="rId10"/>
    <p:sldId id="422" r:id="rId11"/>
    <p:sldId id="391" r:id="rId12"/>
    <p:sldId id="392" r:id="rId13"/>
    <p:sldId id="401" r:id="rId14"/>
    <p:sldId id="402" r:id="rId15"/>
    <p:sldId id="394" r:id="rId16"/>
    <p:sldId id="395" r:id="rId17"/>
    <p:sldId id="398" r:id="rId18"/>
    <p:sldId id="397" r:id="rId19"/>
    <p:sldId id="396" r:id="rId20"/>
    <p:sldId id="381" r:id="rId21"/>
    <p:sldId id="425" r:id="rId22"/>
    <p:sldId id="424" r:id="rId23"/>
    <p:sldId id="380" r:id="rId24"/>
    <p:sldId id="382" r:id="rId25"/>
    <p:sldId id="389" r:id="rId26"/>
    <p:sldId id="415" r:id="rId27"/>
    <p:sldId id="364" r:id="rId28"/>
    <p:sldId id="307" r:id="rId29"/>
    <p:sldId id="423" r:id="rId30"/>
    <p:sldId id="306" r:id="rId31"/>
    <p:sldId id="406" r:id="rId32"/>
    <p:sldId id="407" r:id="rId33"/>
    <p:sldId id="403" r:id="rId34"/>
    <p:sldId id="377" r:id="rId35"/>
    <p:sldId id="404" r:id="rId36"/>
    <p:sldId id="416" r:id="rId37"/>
    <p:sldId id="405" r:id="rId38"/>
    <p:sldId id="412" r:id="rId39"/>
    <p:sldId id="411" r:id="rId40"/>
    <p:sldId id="410" r:id="rId41"/>
    <p:sldId id="409" r:id="rId42"/>
    <p:sldId id="413" r:id="rId43"/>
    <p:sldId id="414" r:id="rId44"/>
    <p:sldId id="31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128A"/>
    <a:srgbClr val="770077"/>
    <a:srgbClr val="FF9C14"/>
    <a:srgbClr val="FF7BD7"/>
    <a:srgbClr val="7F8B65"/>
    <a:srgbClr val="E2BC03"/>
    <a:srgbClr val="0D0D0D"/>
    <a:srgbClr val="000000"/>
    <a:srgbClr val="C96765"/>
    <a:srgbClr val="64C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04" autoAdjust="0"/>
    <p:restoredTop sz="75385" autoAdjust="0"/>
  </p:normalViewPr>
  <p:slideViewPr>
    <p:cSldViewPr>
      <p:cViewPr>
        <p:scale>
          <a:sx n="85" d="100"/>
          <a:sy n="85"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7B3F5C-3FEC-8540-B49C-CA650A8B9D51}" type="datetimeFigureOut">
              <a:rPr lang="en-US" smtClean="0"/>
              <a:t>8/21/14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CF92C4-7A92-BB43-9126-98D9472A01A2}" type="slidenum">
              <a:rPr lang="en-US" smtClean="0"/>
              <a:t>‹#›</a:t>
            </a:fld>
            <a:endParaRPr lang="en-US"/>
          </a:p>
        </p:txBody>
      </p:sp>
    </p:spTree>
    <p:extLst>
      <p:ext uri="{BB962C8B-B14F-4D97-AF65-F5344CB8AC3E}">
        <p14:creationId xmlns:p14="http://schemas.microsoft.com/office/powerpoint/2010/main" val="13582906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4DB92-0F62-4F66-AE96-763DFB22BCC3}" type="datetimeFigureOut">
              <a:rPr lang="en-US" smtClean="0"/>
              <a:pPr/>
              <a:t>8/21/14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BBDFA-4AA5-4E2A-BED8-E276C9BB474F}" type="slidenum">
              <a:rPr lang="en-US" smtClean="0"/>
              <a:pPr/>
              <a:t>‹#›</a:t>
            </a:fld>
            <a:endParaRPr lang="en-US"/>
          </a:p>
        </p:txBody>
      </p:sp>
    </p:spTree>
    <p:extLst>
      <p:ext uri="{BB962C8B-B14F-4D97-AF65-F5344CB8AC3E}">
        <p14:creationId xmlns:p14="http://schemas.microsoft.com/office/powerpoint/2010/main" val="15072637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alog.ligo-la.caltech.edu/aLOG/index.php?callRep=13940"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alog.ligo-la.caltech.edu/aLOG/index.php?callRep=13940"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11</a:t>
            </a:fld>
            <a:endParaRPr lang="en-US"/>
          </a:p>
        </p:txBody>
      </p:sp>
    </p:spTree>
    <p:extLst>
      <p:ext uri="{BB962C8B-B14F-4D97-AF65-F5344CB8AC3E}">
        <p14:creationId xmlns:p14="http://schemas.microsoft.com/office/powerpoint/2010/main" val="237408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 each arm as a distinct</a:t>
            </a:r>
            <a:r>
              <a:rPr lang="en-US" baseline="0" dirty="0" smtClean="0"/>
              <a:t> cavity and lock using GREEN laser light</a:t>
            </a:r>
          </a:p>
          <a:p>
            <a:endParaRPr lang="en-US" baseline="0" dirty="0" smtClean="0"/>
          </a:p>
          <a:p>
            <a:r>
              <a:rPr lang="en-US" baseline="0" dirty="0" smtClean="0"/>
              <a:t>Eventually this green light will be phase locked to the red light from the PSL and used to lock the arms to speed acquiring full </a:t>
            </a:r>
            <a:r>
              <a:rPr lang="en-US" baseline="0" dirty="0" err="1" smtClean="0"/>
              <a:t>ifo</a:t>
            </a:r>
            <a:r>
              <a:rPr lang="en-US" baseline="0" dirty="0" smtClean="0"/>
              <a:t> lock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12</a:t>
            </a:fld>
            <a:endParaRPr lang="en-US"/>
          </a:p>
        </p:txBody>
      </p:sp>
    </p:spTree>
    <p:extLst>
      <p:ext uri="{BB962C8B-B14F-4D97-AF65-F5344CB8AC3E}">
        <p14:creationId xmlns:p14="http://schemas.microsoft.com/office/powerpoint/2010/main" val="147907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13</a:t>
            </a:fld>
            <a:endParaRPr lang="en-US"/>
          </a:p>
        </p:txBody>
      </p:sp>
    </p:spTree>
    <p:extLst>
      <p:ext uri="{BB962C8B-B14F-4D97-AF65-F5344CB8AC3E}">
        <p14:creationId xmlns:p14="http://schemas.microsoft.com/office/powerpoint/2010/main" val="252381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14</a:t>
            </a:fld>
            <a:endParaRPr lang="en-US"/>
          </a:p>
        </p:txBody>
      </p:sp>
    </p:spTree>
    <p:extLst>
      <p:ext uri="{BB962C8B-B14F-4D97-AF65-F5344CB8AC3E}">
        <p14:creationId xmlns:p14="http://schemas.microsoft.com/office/powerpoint/2010/main" val="4066382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15</a:t>
            </a:fld>
            <a:endParaRPr lang="en-US"/>
          </a:p>
        </p:txBody>
      </p:sp>
    </p:spTree>
    <p:extLst>
      <p:ext uri="{BB962C8B-B14F-4D97-AF65-F5344CB8AC3E}">
        <p14:creationId xmlns:p14="http://schemas.microsoft.com/office/powerpoint/2010/main" val="311145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16</a:t>
            </a:fld>
            <a:endParaRPr lang="en-US"/>
          </a:p>
        </p:txBody>
      </p:sp>
    </p:spTree>
    <p:extLst>
      <p:ext uri="{BB962C8B-B14F-4D97-AF65-F5344CB8AC3E}">
        <p14:creationId xmlns:p14="http://schemas.microsoft.com/office/powerpoint/2010/main" val="3322984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17</a:t>
            </a:fld>
            <a:endParaRPr lang="en-US"/>
          </a:p>
        </p:txBody>
      </p:sp>
    </p:spTree>
    <p:extLst>
      <p:ext uri="{BB962C8B-B14F-4D97-AF65-F5344CB8AC3E}">
        <p14:creationId xmlns:p14="http://schemas.microsoft.com/office/powerpoint/2010/main" val="2763550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18</a:t>
            </a:fld>
            <a:endParaRPr lang="en-US"/>
          </a:p>
        </p:txBody>
      </p:sp>
    </p:spTree>
    <p:extLst>
      <p:ext uri="{BB962C8B-B14F-4D97-AF65-F5344CB8AC3E}">
        <p14:creationId xmlns:p14="http://schemas.microsoft.com/office/powerpoint/2010/main" val="1821528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19</a:t>
            </a:fld>
            <a:endParaRPr lang="en-US"/>
          </a:p>
        </p:txBody>
      </p:sp>
    </p:spTree>
    <p:extLst>
      <p:ext uri="{BB962C8B-B14F-4D97-AF65-F5344CB8AC3E}">
        <p14:creationId xmlns:p14="http://schemas.microsoft.com/office/powerpoint/2010/main" val="351572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20</a:t>
            </a:fld>
            <a:endParaRPr lang="en-US"/>
          </a:p>
        </p:txBody>
      </p:sp>
    </p:spTree>
    <p:extLst>
      <p:ext uri="{BB962C8B-B14F-4D97-AF65-F5344CB8AC3E}">
        <p14:creationId xmlns:p14="http://schemas.microsoft.com/office/powerpoint/2010/main" val="238500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Progression of LLO full </a:t>
            </a:r>
            <a:r>
              <a:rPr lang="en-US" dirty="0" err="1" smtClean="0"/>
              <a:t>ifo</a:t>
            </a:r>
            <a:r>
              <a:rPr lang="en-US" baseline="0" dirty="0" smtClean="0"/>
              <a:t> lock testing – point out </a:t>
            </a:r>
            <a:r>
              <a:rPr lang="en-US" baseline="0" dirty="0" err="1" smtClean="0"/>
              <a:t>iLIGO</a:t>
            </a:r>
            <a:r>
              <a:rPr lang="en-US" baseline="0" dirty="0" smtClean="0"/>
              <a:t> and </a:t>
            </a:r>
            <a:r>
              <a:rPr lang="en-US" baseline="0" dirty="0" err="1" smtClean="0"/>
              <a:t>aLIGO</a:t>
            </a:r>
            <a:r>
              <a:rPr lang="en-US" baseline="0" dirty="0" smtClean="0"/>
              <a:t> curves </a:t>
            </a:r>
          </a:p>
          <a:p>
            <a:endParaRPr lang="en-US" baseline="0" dirty="0" smtClean="0"/>
          </a:p>
          <a:p>
            <a:r>
              <a:rPr lang="en-US" baseline="0" dirty="0" smtClean="0"/>
              <a:t>Started in late May - Steady march throughout June and July </a:t>
            </a:r>
          </a:p>
          <a:p>
            <a:endParaRPr lang="en-US" baseline="0" dirty="0" smtClean="0"/>
          </a:p>
          <a:p>
            <a:r>
              <a:rPr lang="en-US" baseline="0" dirty="0" smtClean="0"/>
              <a:t>PASSED </a:t>
            </a:r>
            <a:r>
              <a:rPr lang="en-US" baseline="0" dirty="0" err="1" smtClean="0"/>
              <a:t>eLIGO</a:t>
            </a:r>
            <a:r>
              <a:rPr lang="en-US" baseline="0" dirty="0" smtClean="0"/>
              <a:t> on July 30</a:t>
            </a:r>
            <a:r>
              <a:rPr lang="en-US" baseline="30000" dirty="0" smtClean="0"/>
              <a:t>th</a:t>
            </a:r>
            <a:r>
              <a:rPr lang="en-US" baseline="0" dirty="0" smtClean="0"/>
              <a:t> </a:t>
            </a:r>
          </a:p>
          <a:p>
            <a:r>
              <a:rPr lang="en-US" baseline="0" dirty="0" smtClean="0"/>
              <a:t>Already doing ~1000x better at 10Hz, of interest to people looking for early </a:t>
            </a:r>
            <a:r>
              <a:rPr lang="en-US" baseline="0" dirty="0" err="1" smtClean="0"/>
              <a:t>inspirals</a:t>
            </a:r>
            <a:r>
              <a:rPr lang="en-US" baseline="0" dirty="0" smtClean="0"/>
              <a:t> </a:t>
            </a:r>
          </a:p>
          <a:p>
            <a:endParaRPr lang="en-US" baseline="0" dirty="0" smtClean="0"/>
          </a:p>
          <a:p>
            <a:r>
              <a:rPr lang="en-US" baseline="0" dirty="0" smtClean="0"/>
              <a:t>THIS IS DUE TO EXPECTED commissioning progression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21</a:t>
            </a:fld>
            <a:endParaRPr lang="en-US"/>
          </a:p>
        </p:txBody>
      </p:sp>
    </p:spTree>
    <p:extLst>
      <p:ext uri="{BB962C8B-B14F-4D97-AF65-F5344CB8AC3E}">
        <p14:creationId xmlns:p14="http://schemas.microsoft.com/office/powerpoint/2010/main" val="222089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for some perspective – understand how remarkably fast this is. </a:t>
            </a:r>
          </a:p>
          <a:p>
            <a:r>
              <a:rPr lang="en-US" dirty="0" smtClean="0"/>
              <a:t>6 years to </a:t>
            </a:r>
            <a:r>
              <a:rPr lang="en-US" dirty="0" err="1" smtClean="0"/>
              <a:t>iLIGO</a:t>
            </a:r>
            <a:r>
              <a:rPr lang="en-US" dirty="0" smtClean="0"/>
              <a:t> sensitivity</a:t>
            </a:r>
          </a:p>
          <a:p>
            <a:r>
              <a:rPr lang="en-US" baseline="0" dirty="0" smtClean="0"/>
              <a:t>3 MONTHS to the same sensitivity in </a:t>
            </a:r>
            <a:r>
              <a:rPr lang="en-US" baseline="0" dirty="0" err="1" smtClean="0"/>
              <a:t>aLIGO</a:t>
            </a:r>
            <a:endParaRPr lang="en-US" baseline="0" dirty="0" smtClean="0"/>
          </a:p>
          <a:p>
            <a:endParaRPr lang="en-US" baseline="0" dirty="0" smtClean="0"/>
          </a:p>
          <a:p>
            <a:r>
              <a:rPr lang="en-US" baseline="0" dirty="0" smtClean="0"/>
              <a:t>S6 – same process/progression as now, but now MUCH FASTER (pick a </a:t>
            </a:r>
            <a:r>
              <a:rPr lang="en-US" baseline="0" dirty="0" err="1" smtClean="0"/>
              <a:t>freq</a:t>
            </a:r>
            <a:r>
              <a:rPr lang="en-US" baseline="0" dirty="0" smtClean="0"/>
              <a:t> and show how much faster in </a:t>
            </a:r>
            <a:r>
              <a:rPr lang="en-US" baseline="0" dirty="0" err="1" smtClean="0"/>
              <a:t>aLIGO</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ABBBBDFA-4AA5-4E2A-BED8-E276C9BB474F}" type="slidenum">
              <a:rPr lang="en-US" smtClean="0"/>
              <a:pPr/>
              <a:t>22</a:t>
            </a:fld>
            <a:endParaRPr lang="en-US"/>
          </a:p>
        </p:txBody>
      </p:sp>
    </p:spTree>
    <p:extLst>
      <p:ext uri="{BB962C8B-B14F-4D97-AF65-F5344CB8AC3E}">
        <p14:creationId xmlns:p14="http://schemas.microsoft.com/office/powerpoint/2010/main" val="2403381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23</a:t>
            </a:fld>
            <a:endParaRPr lang="en-US"/>
          </a:p>
        </p:txBody>
      </p:sp>
    </p:spTree>
    <p:extLst>
      <p:ext uri="{BB962C8B-B14F-4D97-AF65-F5344CB8AC3E}">
        <p14:creationId xmlns:p14="http://schemas.microsoft.com/office/powerpoint/2010/main" val="414855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25</a:t>
            </a:fld>
            <a:endParaRPr lang="en-US"/>
          </a:p>
        </p:txBody>
      </p:sp>
    </p:spTree>
    <p:extLst>
      <p:ext uri="{BB962C8B-B14F-4D97-AF65-F5344CB8AC3E}">
        <p14:creationId xmlns:p14="http://schemas.microsoft.com/office/powerpoint/2010/main" val="40751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a:t>
            </a:r>
            <a:r>
              <a:rPr lang="en-US" baseline="0" dirty="0" smtClean="0"/>
              <a:t> </a:t>
            </a:r>
            <a:r>
              <a:rPr lang="en-US" dirty="0" smtClean="0"/>
              <a:t>Star</a:t>
            </a:r>
            <a:r>
              <a:rPr lang="en-US" baseline="0" dirty="0" smtClean="0"/>
              <a:t> </a:t>
            </a:r>
            <a:r>
              <a:rPr lang="en-US" dirty="0" smtClean="0"/>
              <a:t>Binaries:</a:t>
            </a:r>
            <a:r>
              <a:rPr lang="en-US" baseline="0" dirty="0" smtClean="0"/>
              <a:t> </a:t>
            </a:r>
            <a:endParaRPr lang="en-US" dirty="0" smtClean="0"/>
          </a:p>
          <a:p>
            <a:r>
              <a:rPr lang="en-US" dirty="0" smtClean="0"/>
              <a:t>Advanced</a:t>
            </a:r>
            <a:r>
              <a:rPr lang="en-US" baseline="0" dirty="0" smtClean="0"/>
              <a:t> </a:t>
            </a:r>
            <a:r>
              <a:rPr lang="en-US" dirty="0" smtClean="0"/>
              <a:t>LIGO:~200</a:t>
            </a:r>
            <a:r>
              <a:rPr lang="en-US" baseline="0" dirty="0" smtClean="0"/>
              <a:t> </a:t>
            </a:r>
            <a:r>
              <a:rPr lang="en-US" dirty="0" err="1" smtClean="0"/>
              <a:t>Mpc</a:t>
            </a:r>
            <a:r>
              <a:rPr lang="en-US" dirty="0" smtClean="0"/>
              <a:t>,</a:t>
            </a:r>
            <a:r>
              <a:rPr lang="en-US" baseline="0" dirty="0" smtClean="0"/>
              <a:t> </a:t>
            </a:r>
            <a:r>
              <a:rPr lang="en-US" dirty="0" smtClean="0"/>
              <a:t>“Realistic*rate”*~*40/year*</a:t>
            </a:r>
          </a:p>
          <a:p>
            <a:r>
              <a:rPr lang="en-US" dirty="0" smtClean="0"/>
              <a:t>Initial</a:t>
            </a:r>
            <a:r>
              <a:rPr lang="en-US" baseline="0" dirty="0" smtClean="0"/>
              <a:t> </a:t>
            </a:r>
            <a:r>
              <a:rPr lang="en-US" dirty="0" smtClean="0"/>
              <a:t>LIGO:</a:t>
            </a:r>
            <a:r>
              <a:rPr lang="en-US" baseline="0" dirty="0" smtClean="0"/>
              <a:t> </a:t>
            </a:r>
            <a:r>
              <a:rPr lang="en-US" dirty="0" smtClean="0"/>
              <a:t>~15(</a:t>
            </a:r>
            <a:r>
              <a:rPr lang="en-US" dirty="0" err="1" smtClean="0"/>
              <a:t>Mpc</a:t>
            </a:r>
            <a:r>
              <a:rPr lang="en-US" dirty="0" smtClean="0"/>
              <a:t>,</a:t>
            </a:r>
            <a:r>
              <a:rPr lang="en-US" baseline="0" dirty="0" smtClean="0"/>
              <a:t> </a:t>
            </a:r>
            <a:r>
              <a:rPr lang="en-US" dirty="0" smtClean="0"/>
              <a:t>Rate</a:t>
            </a:r>
            <a:r>
              <a:rPr lang="en-US" baseline="0" dirty="0" smtClean="0"/>
              <a:t> </a:t>
            </a:r>
            <a:r>
              <a:rPr lang="en-US" dirty="0" smtClean="0"/>
              <a:t>~1/50years)</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26</a:t>
            </a:fld>
            <a:endParaRPr lang="en-US"/>
          </a:p>
        </p:txBody>
      </p:sp>
    </p:spTree>
    <p:extLst>
      <p:ext uri="{BB962C8B-B14F-4D97-AF65-F5344CB8AC3E}">
        <p14:creationId xmlns:p14="http://schemas.microsoft.com/office/powerpoint/2010/main" val="128422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because of the loud tail, having a signal loud enough for detection is </a:t>
            </a:r>
            <a:r>
              <a:rPr lang="en-US" sz="1200" b="0" i="0" kern="1200" dirty="0" err="1" smtClean="0">
                <a:solidFill>
                  <a:schemeClr val="tx1"/>
                </a:solidFill>
                <a:latin typeface="+mn-lt"/>
                <a:ea typeface="+mn-ea"/>
                <a:cs typeface="+mn-cs"/>
              </a:rPr>
              <a:t>astrophysically</a:t>
            </a:r>
            <a:r>
              <a:rPr lang="en-US" sz="1200" b="0" i="0" kern="1200" dirty="0" smtClean="0">
                <a:solidFill>
                  <a:schemeClr val="tx1"/>
                </a:solidFill>
                <a:latin typeface="+mn-lt"/>
                <a:ea typeface="+mn-ea"/>
                <a:cs typeface="+mn-cs"/>
              </a:rPr>
              <a:t> unlikely.</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NINJA2</a:t>
            </a:r>
            <a:r>
              <a:rPr lang="en-US" sz="1200" b="0" i="0" kern="1200" baseline="0" dirty="0" smtClean="0">
                <a:solidFill>
                  <a:schemeClr val="tx1"/>
                </a:solidFill>
                <a:latin typeface="+mn-lt"/>
                <a:ea typeface="+mn-ea"/>
                <a:cs typeface="+mn-cs"/>
              </a:rPr>
              <a:t> notes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S6 run in 2009-2010</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Explain </a:t>
            </a:r>
            <a:r>
              <a:rPr lang="en-US" sz="1200" b="0" i="0" kern="1200" dirty="0" err="1" smtClean="0">
                <a:solidFill>
                  <a:schemeClr val="tx1"/>
                </a:solidFill>
                <a:latin typeface="+mn-lt"/>
                <a:ea typeface="+mn-ea"/>
                <a:cs typeface="+mn-cs"/>
              </a:rPr>
              <a:t>glitchgrams</a:t>
            </a:r>
            <a:r>
              <a:rPr lang="en-US" sz="1200" b="0" i="0" kern="1200" baseline="0" dirty="0" smtClean="0">
                <a:solidFill>
                  <a:schemeClr val="tx1"/>
                </a:solidFill>
                <a:latin typeface="+mn-lt"/>
                <a:ea typeface="+mn-ea"/>
                <a:cs typeface="+mn-cs"/>
              </a:rPr>
              <a:t> – a </a:t>
            </a:r>
            <a:r>
              <a:rPr lang="en-US" sz="1200" b="0" i="0" kern="1200" dirty="0" smtClean="0">
                <a:solidFill>
                  <a:schemeClr val="tx1"/>
                </a:solidFill>
                <a:latin typeface="+mn-lt"/>
                <a:ea typeface="+mn-ea"/>
                <a:cs typeface="+mn-cs"/>
              </a:rPr>
              <a:t>time representation of bursts of noise in the detector, with color representing loudness, etc.</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 a matched-filter search, a loud delta-function (like a spike glitch) will convolve with all the templates, across the entire duration of the template (as the template is 'slid' over the spike glitch).  A loud glitch will ruin a large chunk of data for the CBC </a:t>
            </a:r>
            <a:r>
              <a:rPr lang="en-US" sz="1200" b="0" i="0" kern="1200" dirty="0" smtClean="0">
                <a:solidFill>
                  <a:schemeClr val="tx1"/>
                </a:solidFill>
                <a:latin typeface="+mn-lt"/>
                <a:ea typeface="+mn-ea"/>
                <a:cs typeface="+mn-cs"/>
              </a:rPr>
              <a:t>search, ~10s</a:t>
            </a:r>
            <a:r>
              <a:rPr lang="en-US" sz="1200" b="0" i="0" kern="1200" baseline="0" dirty="0" smtClean="0">
                <a:solidFill>
                  <a:schemeClr val="tx1"/>
                </a:solidFill>
                <a:latin typeface="+mn-lt"/>
                <a:ea typeface="+mn-ea"/>
                <a:cs typeface="+mn-cs"/>
              </a:rPr>
              <a:t> of sec long</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LSC-PRCL_IN1_DQ is the power recycling cavity length error signal, so any misalignments in the PRC length will show up in this signal. Specifically this is the input to the control filters, so this signal is processed to make the PRC length control signal.</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38</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Think of it as an inversion of the majority of the switches. This is where glitch-</a:t>
            </a:r>
            <a:r>
              <a:rPr lang="en-US" dirty="0" err="1" smtClean="0">
                <a:solidFill>
                  <a:schemeClr val="bg1"/>
                </a:solidFill>
              </a:rPr>
              <a:t>ing</a:t>
            </a:r>
            <a:r>
              <a:rPr lang="en-US" dirty="0" smtClean="0">
                <a:solidFill>
                  <a:schemeClr val="bg1"/>
                </a:solidFill>
              </a:rPr>
              <a:t> is most common.</a:t>
            </a:r>
          </a:p>
          <a:p>
            <a:r>
              <a:rPr lang="en-US" sz="1200" u="none" kern="1200" baseline="0" dirty="0" smtClean="0">
                <a:solidFill>
                  <a:schemeClr val="tx1"/>
                </a:solidFill>
                <a:latin typeface="+mn-lt"/>
                <a:ea typeface="+mn-ea"/>
                <a:cs typeface="+mn-cs"/>
              </a:rPr>
              <a:t>LLO commissioners reported Digital-to-Analog Converters (DACs) </a:t>
            </a:r>
            <a:r>
              <a:rPr lang="en-US" sz="1200" u="none" kern="1200" baseline="0" dirty="0" err="1" smtClean="0">
                <a:solidFill>
                  <a:schemeClr val="tx1"/>
                </a:solidFill>
                <a:latin typeface="+mn-lt"/>
                <a:ea typeface="+mn-ea"/>
                <a:cs typeface="+mn-cs"/>
              </a:rPr>
              <a:t>glitching</a:t>
            </a:r>
            <a:r>
              <a:rPr lang="en-US" sz="1200" u="none" kern="1200" baseline="0" dirty="0" smtClean="0">
                <a:solidFill>
                  <a:schemeClr val="tx1"/>
                </a:solidFill>
                <a:latin typeface="+mn-lt"/>
                <a:ea typeface="+mn-ea"/>
                <a:cs typeface="+mn-cs"/>
              </a:rPr>
              <a:t> on zero crossing (next slide) in </a:t>
            </a:r>
            <a:r>
              <a:rPr lang="en-US" sz="1200" u="sng" kern="1200" baseline="30000" dirty="0" smtClean="0">
                <a:solidFill>
                  <a:schemeClr val="tx1"/>
                </a:solidFill>
                <a:latin typeface="+mn-lt"/>
                <a:ea typeface="+mn-ea"/>
                <a:cs typeface="+mn-cs"/>
                <a:hlinkClick r:id="rId3"/>
              </a:rPr>
              <a:t>alog 13940</a:t>
            </a:r>
            <a:r>
              <a:rPr lang="en-US" sz="1200" u="none" kern="1200" baseline="0" dirty="0" smtClean="0">
                <a:solidFill>
                  <a:schemeClr val="tx1"/>
                </a:solidFill>
                <a:latin typeface="+mn-lt"/>
                <a:ea typeface="+mn-ea"/>
                <a:cs typeface="+mn-cs"/>
                <a:hlinkClick r:id="rId3"/>
              </a:rPr>
              <a:t> </a:t>
            </a:r>
          </a:p>
          <a:p>
            <a:r>
              <a:rPr lang="en-US" sz="1200" u="none" kern="1200" baseline="0" dirty="0" smtClean="0">
                <a:solidFill>
                  <a:schemeClr val="tx1"/>
                </a:solidFill>
                <a:latin typeface="+mn-lt"/>
                <a:ea typeface="+mn-ea"/>
                <a:cs typeface="+mn-cs"/>
              </a:rPr>
              <a:t>This should occur for any other major carry transition (e.g.,+/- 2^16 for 18-bit DAC and +/- 2^14 for 16-bit DAC)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39</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Think of it as an inversion of the majority of the switches. This is where glitch-</a:t>
            </a:r>
            <a:r>
              <a:rPr lang="en-US" dirty="0" err="1" smtClean="0">
                <a:solidFill>
                  <a:schemeClr val="bg1"/>
                </a:solidFill>
              </a:rPr>
              <a:t>ing</a:t>
            </a:r>
            <a:r>
              <a:rPr lang="en-US" dirty="0" smtClean="0">
                <a:solidFill>
                  <a:schemeClr val="bg1"/>
                </a:solidFill>
              </a:rPr>
              <a:t> is most common.</a:t>
            </a:r>
          </a:p>
          <a:p>
            <a:r>
              <a:rPr lang="en-US" sz="1200" u="none" kern="1200" baseline="0" dirty="0" smtClean="0">
                <a:solidFill>
                  <a:schemeClr val="tx1"/>
                </a:solidFill>
                <a:latin typeface="+mn-lt"/>
                <a:ea typeface="+mn-ea"/>
                <a:cs typeface="+mn-cs"/>
              </a:rPr>
              <a:t>LLO commissioners reported Digital-to-Analog Converters (DACs) </a:t>
            </a:r>
            <a:r>
              <a:rPr lang="en-US" sz="1200" u="none" kern="1200" baseline="0" dirty="0" err="1" smtClean="0">
                <a:solidFill>
                  <a:schemeClr val="tx1"/>
                </a:solidFill>
                <a:latin typeface="+mn-lt"/>
                <a:ea typeface="+mn-ea"/>
                <a:cs typeface="+mn-cs"/>
              </a:rPr>
              <a:t>glitching</a:t>
            </a:r>
            <a:r>
              <a:rPr lang="en-US" sz="1200" u="none" kern="1200" baseline="0" dirty="0" smtClean="0">
                <a:solidFill>
                  <a:schemeClr val="tx1"/>
                </a:solidFill>
                <a:latin typeface="+mn-lt"/>
                <a:ea typeface="+mn-ea"/>
                <a:cs typeface="+mn-cs"/>
              </a:rPr>
              <a:t> on zero crossing (next slide) in </a:t>
            </a:r>
            <a:r>
              <a:rPr lang="en-US" sz="1200" u="sng" kern="1200" baseline="30000" dirty="0" smtClean="0">
                <a:solidFill>
                  <a:schemeClr val="tx1"/>
                </a:solidFill>
                <a:latin typeface="+mn-lt"/>
                <a:ea typeface="+mn-ea"/>
                <a:cs typeface="+mn-cs"/>
                <a:hlinkClick r:id="rId3"/>
              </a:rPr>
              <a:t>alog 13940</a:t>
            </a:r>
            <a:r>
              <a:rPr lang="en-US" sz="1200" u="none" kern="1200" baseline="0" dirty="0" smtClean="0">
                <a:solidFill>
                  <a:schemeClr val="tx1"/>
                </a:solidFill>
                <a:latin typeface="+mn-lt"/>
                <a:ea typeface="+mn-ea"/>
                <a:cs typeface="+mn-cs"/>
                <a:hlinkClick r:id="rId3"/>
              </a:rPr>
              <a:t> </a:t>
            </a:r>
          </a:p>
          <a:p>
            <a:r>
              <a:rPr lang="en-US" sz="1200" u="none" kern="1200" baseline="0" dirty="0" smtClean="0">
                <a:solidFill>
                  <a:schemeClr val="tx1"/>
                </a:solidFill>
                <a:latin typeface="+mn-lt"/>
                <a:ea typeface="+mn-ea"/>
                <a:cs typeface="+mn-cs"/>
              </a:rPr>
              <a:t>This should occur for any other major carry transition (e.g.,+/- 2^16 for 18-bit DAC and +/- 2^14 for 16-bit DAC)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R-2R precision DACs</a:t>
            </a:r>
          </a:p>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40</a:t>
            </a:fld>
            <a:endParaRPr lang="en-US"/>
          </a:p>
        </p:txBody>
      </p:sp>
    </p:spTree>
    <p:extLst>
      <p:ext uri="{BB962C8B-B14F-4D97-AF65-F5344CB8AC3E}">
        <p14:creationId xmlns:p14="http://schemas.microsoft.com/office/powerpoint/2010/main" val="897670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ZERO OR 2^16!!</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42</a:t>
            </a:fld>
            <a:endParaRPr lang="en-US"/>
          </a:p>
        </p:txBody>
      </p:sp>
    </p:spTree>
    <p:extLst>
      <p:ext uri="{BB962C8B-B14F-4D97-AF65-F5344CB8AC3E}">
        <p14:creationId xmlns:p14="http://schemas.microsoft.com/office/powerpoint/2010/main" val="2386015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43</a:t>
            </a:fld>
            <a:endParaRPr lang="en-US"/>
          </a:p>
        </p:txBody>
      </p:sp>
    </p:spTree>
    <p:extLst>
      <p:ext uri="{BB962C8B-B14F-4D97-AF65-F5344CB8AC3E}">
        <p14:creationId xmlns:p14="http://schemas.microsoft.com/office/powerpoint/2010/main" val="326137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4</a:t>
            </a:fld>
            <a:endParaRPr lang="en-US"/>
          </a:p>
        </p:txBody>
      </p:sp>
    </p:spTree>
    <p:extLst>
      <p:ext uri="{BB962C8B-B14F-4D97-AF65-F5344CB8AC3E}">
        <p14:creationId xmlns:p14="http://schemas.microsoft.com/office/powerpoint/2010/main" val="357841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5</a:t>
            </a:fld>
            <a:endParaRPr lang="en-US"/>
          </a:p>
        </p:txBody>
      </p:sp>
    </p:spTree>
    <p:extLst>
      <p:ext uri="{BB962C8B-B14F-4D97-AF65-F5344CB8AC3E}">
        <p14:creationId xmlns:p14="http://schemas.microsoft.com/office/powerpoint/2010/main" val="153438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6</a:t>
            </a:fld>
            <a:endParaRPr lang="en-US"/>
          </a:p>
        </p:txBody>
      </p:sp>
    </p:spTree>
    <p:extLst>
      <p:ext uri="{BB962C8B-B14F-4D97-AF65-F5344CB8AC3E}">
        <p14:creationId xmlns:p14="http://schemas.microsoft.com/office/powerpoint/2010/main" val="32505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major frequency regimes improved by different technologies from initial to advanced LIGO</a:t>
            </a:r>
          </a:p>
          <a:p>
            <a:endParaRPr lang="en-US" baseline="0" dirty="0" smtClean="0"/>
          </a:p>
          <a:p>
            <a:r>
              <a:rPr lang="en-US" baseline="0" dirty="0" smtClean="0"/>
              <a:t>Low </a:t>
            </a:r>
            <a:r>
              <a:rPr lang="en-US" baseline="0" dirty="0" err="1" smtClean="0"/>
              <a:t>freq</a:t>
            </a:r>
            <a:r>
              <a:rPr lang="en-US" baseline="0" dirty="0" smtClean="0"/>
              <a:t> – introduction of active seismic isolation – actuating the platforms housing the optics to cancel the effects of ground motion – plus improved passive isolation suspensions</a:t>
            </a:r>
          </a:p>
          <a:p>
            <a:endParaRPr lang="en-US" baseline="0" dirty="0" smtClean="0"/>
          </a:p>
          <a:p>
            <a:r>
              <a:rPr lang="en-US" baseline="0" dirty="0" smtClean="0"/>
              <a:t>In our most sensitive frequency range on the order of hundreds of Hz  we reduce the effects of thermal noise with improved optical coatings and the materials of our test mass suspensions</a:t>
            </a:r>
          </a:p>
          <a:p>
            <a:endParaRPr lang="en-US" baseline="0" dirty="0" smtClean="0"/>
          </a:p>
          <a:p>
            <a:r>
              <a:rPr lang="en-US" baseline="0" dirty="0" smtClean="0"/>
              <a:t>At higher frequency we are dominated by shot noise, which scales inversely with circulating power, so we combat this by increasing input power and further recycling it </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8</a:t>
            </a:fld>
            <a:endParaRPr lang="en-US"/>
          </a:p>
        </p:txBody>
      </p:sp>
    </p:spTree>
    <p:extLst>
      <p:ext uri="{BB962C8B-B14F-4D97-AF65-F5344CB8AC3E}">
        <p14:creationId xmlns:p14="http://schemas.microsoft.com/office/powerpoint/2010/main" val="63819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9</a:t>
            </a:fld>
            <a:endParaRPr lang="en-US"/>
          </a:p>
        </p:txBody>
      </p:sp>
    </p:spTree>
    <p:extLst>
      <p:ext uri="{BB962C8B-B14F-4D97-AF65-F5344CB8AC3E}">
        <p14:creationId xmlns:p14="http://schemas.microsoft.com/office/powerpoint/2010/main" val="17272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configurations of increasing</a:t>
            </a:r>
            <a:r>
              <a:rPr lang="en-US" baseline="0" dirty="0" smtClean="0"/>
              <a:t> complexity</a:t>
            </a:r>
            <a:endParaRPr lang="en-US" dirty="0"/>
          </a:p>
        </p:txBody>
      </p:sp>
      <p:sp>
        <p:nvSpPr>
          <p:cNvPr id="4" name="Slide Number Placeholder 3"/>
          <p:cNvSpPr>
            <a:spLocks noGrp="1"/>
          </p:cNvSpPr>
          <p:nvPr>
            <p:ph type="sldNum" sz="quarter" idx="10"/>
          </p:nvPr>
        </p:nvSpPr>
        <p:spPr/>
        <p:txBody>
          <a:bodyPr/>
          <a:lstStyle/>
          <a:p>
            <a:fld id="{ABBBBDFA-4AA5-4E2A-BED8-E276C9BB474F}" type="slidenum">
              <a:rPr lang="en-US" smtClean="0"/>
              <a:pPr/>
              <a:t>10</a:t>
            </a:fld>
            <a:endParaRPr lang="en-US"/>
          </a:p>
        </p:txBody>
      </p:sp>
    </p:spTree>
    <p:extLst>
      <p:ext uri="{BB962C8B-B14F-4D97-AF65-F5344CB8AC3E}">
        <p14:creationId xmlns:p14="http://schemas.microsoft.com/office/powerpoint/2010/main" val="172727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2362D8-9A80-C74D-BABC-341B765BA8D2}" type="datetime1">
              <a:rPr lang="en-US" smtClean="0"/>
              <a:t>8/21/14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
        <p:nvSpPr>
          <p:cNvPr id="6" name="Slide Number Placeholder 5"/>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264A2F-2975-FD41-9533-1BBA3B8E445F}" type="datetime1">
              <a:rPr lang="en-US" smtClean="0"/>
              <a:t>8/21/14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
        <p:nvSpPr>
          <p:cNvPr id="6" name="Slide Number Placeholder 5"/>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3B90DE-122F-0E4E-8F1D-EDDB30C5E8C6}" type="datetime1">
              <a:rPr lang="en-US" smtClean="0"/>
              <a:t>8/21/14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
        <p:nvSpPr>
          <p:cNvPr id="6" name="Slide Number Placeholder 5"/>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84B500-2133-7745-97A0-581FFACE1996}" type="datetime1">
              <a:rPr lang="en-US" smtClean="0"/>
              <a:t>8/21/14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
        <p:nvSpPr>
          <p:cNvPr id="6" name="Slide Number Placeholder 5"/>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02D337-ED70-9D49-9D1E-E74AF80CE3B3}" type="datetime1">
              <a:rPr lang="en-US" smtClean="0"/>
              <a:t>8/21/14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
        <p:nvSpPr>
          <p:cNvPr id="6" name="Slide Number Placeholder 5"/>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48D61-B4F7-0D4E-B79D-20662750926C}" type="datetime1">
              <a:rPr lang="en-US" smtClean="0"/>
              <a:t>8/21/14</a:t>
            </a:fld>
            <a:endParaRPr lang="en-US"/>
          </a:p>
        </p:txBody>
      </p:sp>
      <p:sp>
        <p:nvSpPr>
          <p:cNvPr id="6" name="Footer Placeholder 5"/>
          <p:cNvSpPr>
            <a:spLocks noGrp="1"/>
          </p:cNvSpPr>
          <p:nvPr>
            <p:ph type="ftr" sz="quarter" idx="11"/>
          </p:nvPr>
        </p:nvSpPr>
        <p:spPr/>
        <p:txBody>
          <a:bodyPr/>
          <a:lstStyle/>
          <a:p>
            <a:r>
              <a:rPr lang="en-US" smtClean="0"/>
              <a:t>G1400823</a:t>
            </a:r>
            <a:endParaRPr lang="en-US"/>
          </a:p>
        </p:txBody>
      </p:sp>
      <p:sp>
        <p:nvSpPr>
          <p:cNvPr id="7" name="Slide Number Placeholder 6"/>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747829-174B-2B4A-A9B3-81C7694FCC88}" type="datetime1">
              <a:rPr lang="en-US" smtClean="0"/>
              <a:t>8/21/14</a:t>
            </a:fld>
            <a:endParaRPr lang="en-US"/>
          </a:p>
        </p:txBody>
      </p:sp>
      <p:sp>
        <p:nvSpPr>
          <p:cNvPr id="8" name="Footer Placeholder 7"/>
          <p:cNvSpPr>
            <a:spLocks noGrp="1"/>
          </p:cNvSpPr>
          <p:nvPr>
            <p:ph type="ftr" sz="quarter" idx="11"/>
          </p:nvPr>
        </p:nvSpPr>
        <p:spPr/>
        <p:txBody>
          <a:bodyPr/>
          <a:lstStyle/>
          <a:p>
            <a:r>
              <a:rPr lang="en-US" smtClean="0"/>
              <a:t>G1400823</a:t>
            </a:r>
            <a:endParaRPr lang="en-US"/>
          </a:p>
        </p:txBody>
      </p:sp>
      <p:sp>
        <p:nvSpPr>
          <p:cNvPr id="9" name="Slide Number Placeholder 8"/>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77EEAC-D03C-FD41-970B-DA10E35F1434}" type="datetime1">
              <a:rPr lang="en-US" smtClean="0"/>
              <a:t>8/21/14</a:t>
            </a:fld>
            <a:endParaRPr lang="en-US"/>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1628D-8A48-3D4F-819F-49B1E1ED42E9}" type="datetime1">
              <a:rPr lang="en-US" smtClean="0"/>
              <a:t>8/21/14</a:t>
            </a:fld>
            <a:endParaRPr lang="en-US"/>
          </a:p>
        </p:txBody>
      </p:sp>
      <p:sp>
        <p:nvSpPr>
          <p:cNvPr id="3" name="Footer Placeholder 2"/>
          <p:cNvSpPr>
            <a:spLocks noGrp="1"/>
          </p:cNvSpPr>
          <p:nvPr>
            <p:ph type="ftr" sz="quarter" idx="11"/>
          </p:nvPr>
        </p:nvSpPr>
        <p:spPr/>
        <p:txBody>
          <a:bodyPr/>
          <a:lstStyle/>
          <a:p>
            <a:r>
              <a:rPr lang="en-US" smtClean="0"/>
              <a:t>G1400823</a:t>
            </a:r>
            <a:endParaRPr lang="en-US"/>
          </a:p>
        </p:txBody>
      </p:sp>
      <p:sp>
        <p:nvSpPr>
          <p:cNvPr id="4" name="Slide Number Placeholder 3"/>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D9239F-5CE0-BC4B-96E5-FEBDCCD1E6F3}" type="datetime1">
              <a:rPr lang="en-US" smtClean="0"/>
              <a:t>8/21/14</a:t>
            </a:fld>
            <a:endParaRPr lang="en-US"/>
          </a:p>
        </p:txBody>
      </p:sp>
      <p:sp>
        <p:nvSpPr>
          <p:cNvPr id="6" name="Footer Placeholder 5"/>
          <p:cNvSpPr>
            <a:spLocks noGrp="1"/>
          </p:cNvSpPr>
          <p:nvPr>
            <p:ph type="ftr" sz="quarter" idx="11"/>
          </p:nvPr>
        </p:nvSpPr>
        <p:spPr/>
        <p:txBody>
          <a:bodyPr/>
          <a:lstStyle/>
          <a:p>
            <a:r>
              <a:rPr lang="en-US" smtClean="0"/>
              <a:t>G1400823</a:t>
            </a:r>
            <a:endParaRPr lang="en-US"/>
          </a:p>
        </p:txBody>
      </p:sp>
      <p:sp>
        <p:nvSpPr>
          <p:cNvPr id="7" name="Slide Number Placeholder 6"/>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177F4-D4D2-064D-B82E-168F5095CE23}" type="datetime1">
              <a:rPr lang="en-US" smtClean="0"/>
              <a:t>8/21/14</a:t>
            </a:fld>
            <a:endParaRPr lang="en-US"/>
          </a:p>
        </p:txBody>
      </p:sp>
      <p:sp>
        <p:nvSpPr>
          <p:cNvPr id="6" name="Footer Placeholder 5"/>
          <p:cNvSpPr>
            <a:spLocks noGrp="1"/>
          </p:cNvSpPr>
          <p:nvPr>
            <p:ph type="ftr" sz="quarter" idx="11"/>
          </p:nvPr>
        </p:nvSpPr>
        <p:spPr/>
        <p:txBody>
          <a:bodyPr/>
          <a:lstStyle/>
          <a:p>
            <a:r>
              <a:rPr lang="en-US" smtClean="0"/>
              <a:t>G1400823</a:t>
            </a:r>
            <a:endParaRPr lang="en-US"/>
          </a:p>
        </p:txBody>
      </p:sp>
      <p:sp>
        <p:nvSpPr>
          <p:cNvPr id="7" name="Slide Number Placeholder 6"/>
          <p:cNvSpPr>
            <a:spLocks noGrp="1"/>
          </p:cNvSpPr>
          <p:nvPr>
            <p:ph type="sldNum" sz="quarter" idx="12"/>
          </p:nvPr>
        </p:nvSpPr>
        <p:spPr/>
        <p:txBody>
          <a:bodyPr/>
          <a:lstStyle/>
          <a:p>
            <a:fld id="{B4CFDCFB-B82F-4CED-A2F1-36A738B225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FB0E6-8BD4-EC4D-9143-AD259D5F082F}" type="datetime1">
              <a:rPr lang="en-US" smtClean="0"/>
              <a:t>8/21/14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G1400823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FDCFB-B82F-4CED-A2F1-36A738B225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CFDCFB-B82F-4CED-A2F1-36A738B225CF}" type="slidenum">
              <a:rPr lang="en-US" smtClean="0"/>
              <a:pPr/>
              <a:t>1</a:t>
            </a:fld>
            <a:endParaRPr lang="en-US" dirty="0"/>
          </a:p>
        </p:txBody>
      </p:sp>
      <p:sp>
        <p:nvSpPr>
          <p:cNvPr id="6" name="Footer Placeholder 5"/>
          <p:cNvSpPr>
            <a:spLocks noGrp="1"/>
          </p:cNvSpPr>
          <p:nvPr>
            <p:ph type="ftr" sz="quarter" idx="11"/>
          </p:nvPr>
        </p:nvSpPr>
        <p:spPr/>
        <p:txBody>
          <a:bodyPr/>
          <a:lstStyle/>
          <a:p>
            <a:r>
              <a:rPr lang="en-US" b="1" smtClean="0">
                <a:solidFill>
                  <a:schemeClr val="bg1"/>
                </a:solidFill>
              </a:rPr>
              <a:t>G1400823</a:t>
            </a:r>
            <a:endParaRPr lang="en-US" b="1" dirty="0">
              <a:solidFill>
                <a:schemeClr val="bg1"/>
              </a:solidFill>
            </a:endParaRPr>
          </a:p>
        </p:txBody>
      </p:sp>
      <p:sp>
        <p:nvSpPr>
          <p:cNvPr id="44034" name="AutoShape 2" descr="https://dcc.ligo.org/public/0038/G970307/000/G970307-0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Rectangle 16"/>
          <p:cNvSpPr/>
          <p:nvPr/>
        </p:nvSpPr>
        <p:spPr>
          <a:xfrm>
            <a:off x="457200" y="228600"/>
            <a:ext cx="8458200" cy="61722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57200" y="304800"/>
            <a:ext cx="8458200" cy="1470025"/>
          </a:xfrm>
        </p:spPr>
        <p:txBody>
          <a:bodyPr>
            <a:noAutofit/>
          </a:bodyPr>
          <a:lstStyle/>
          <a:p>
            <a:r>
              <a:rPr lang="en-US" sz="4800" b="1" dirty="0" smtClean="0">
                <a:solidFill>
                  <a:srgbClr val="CCFFCC"/>
                </a:solidFill>
                <a:latin typeface="Agency FB" pitchFamily="34" charset="0"/>
                <a:cs typeface="Arabic Typesetting" pitchFamily="66" charset="-78"/>
              </a:rPr>
              <a:t>The road to Advanced LIGO’s first observations</a:t>
            </a:r>
            <a:endParaRPr lang="en-US" sz="4800" b="1" dirty="0">
              <a:solidFill>
                <a:srgbClr val="CCFFCC"/>
              </a:solidFill>
              <a:latin typeface="Agency FB" pitchFamily="34" charset="0"/>
              <a:cs typeface="Arabic Typesetting" pitchFamily="66" charset="-78"/>
            </a:endParaRPr>
          </a:p>
        </p:txBody>
      </p:sp>
      <p:sp>
        <p:nvSpPr>
          <p:cNvPr id="3" name="Subtitle 2"/>
          <p:cNvSpPr>
            <a:spLocks noGrp="1"/>
          </p:cNvSpPr>
          <p:nvPr>
            <p:ph type="subTitle" idx="1"/>
          </p:nvPr>
        </p:nvSpPr>
        <p:spPr>
          <a:xfrm>
            <a:off x="762000" y="5257800"/>
            <a:ext cx="7467600" cy="990600"/>
          </a:xfrm>
        </p:spPr>
        <p:txBody>
          <a:bodyPr>
            <a:normAutofit lnSpcReduction="10000"/>
          </a:bodyPr>
          <a:lstStyle/>
          <a:p>
            <a:r>
              <a:rPr lang="en-US" sz="2800" b="1" dirty="0" smtClean="0">
                <a:solidFill>
                  <a:schemeClr val="bg2"/>
                </a:solidFill>
              </a:rPr>
              <a:t>Jess McIver </a:t>
            </a:r>
            <a:r>
              <a:rPr lang="en-US" sz="2800" dirty="0" smtClean="0">
                <a:solidFill>
                  <a:schemeClr val="bg2"/>
                </a:solidFill>
              </a:rPr>
              <a:t>for the </a:t>
            </a:r>
          </a:p>
          <a:p>
            <a:r>
              <a:rPr lang="en-US" sz="2800" b="1" dirty="0" smtClean="0">
                <a:solidFill>
                  <a:schemeClr val="bg2"/>
                </a:solidFill>
              </a:rPr>
              <a:t>LIGO Scientific Collaboration</a:t>
            </a:r>
            <a:endParaRPr lang="en-US" sz="2800" b="1" dirty="0">
              <a:solidFill>
                <a:schemeClr val="bg2"/>
              </a:solidFill>
            </a:endParaRPr>
          </a:p>
        </p:txBody>
      </p:sp>
      <p:pic>
        <p:nvPicPr>
          <p:cNvPr id="20" name="Picture 6"/>
          <p:cNvPicPr>
            <a:picLocks noChangeAspect="1" noChangeArrowheads="1"/>
          </p:cNvPicPr>
          <p:nvPr/>
        </p:nvPicPr>
        <p:blipFill>
          <a:blip r:embed="rId3" cstate="print"/>
          <a:srcRect/>
          <a:stretch>
            <a:fillRect/>
          </a:stretch>
        </p:blipFill>
        <p:spPr bwMode="auto">
          <a:xfrm>
            <a:off x="5029200" y="2133600"/>
            <a:ext cx="3581400" cy="2752373"/>
          </a:xfrm>
          <a:prstGeom prst="rect">
            <a:avLst/>
          </a:prstGeom>
          <a:noFill/>
          <a:ln w="9525">
            <a:noFill/>
            <a:miter lim="800000"/>
            <a:headEnd/>
            <a:tailEnd/>
          </a:ln>
          <a:effectLst>
            <a:softEdge rad="63500"/>
          </a:effectLst>
        </p:spPr>
      </p:pic>
      <p:pic>
        <p:nvPicPr>
          <p:cNvPr id="10" name="Picture 9" descr="Uma_sea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5029200"/>
            <a:ext cx="1598668" cy="1590675"/>
          </a:xfrm>
          <a:prstGeom prst="rect">
            <a:avLst/>
          </a:prstGeom>
        </p:spPr>
      </p:pic>
      <p:pic>
        <p:nvPicPr>
          <p:cNvPr id="4403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0729" y="5638800"/>
            <a:ext cx="1966410" cy="838200"/>
          </a:xfrm>
          <a:prstGeom prst="rect">
            <a:avLst/>
          </a:prstGeom>
          <a:noFill/>
          <a:ln w="9525">
            <a:noFill/>
            <a:miter lim="800000"/>
            <a:headEnd/>
            <a:tailEnd/>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205" y="2209800"/>
            <a:ext cx="4067595" cy="2540000"/>
          </a:xfrm>
          <a:prstGeom prst="rect">
            <a:avLst/>
          </a:prstGeom>
        </p:spPr>
      </p:pic>
      <p:sp>
        <p:nvSpPr>
          <p:cNvPr id="8" name="TextBox 7"/>
          <p:cNvSpPr txBox="1"/>
          <p:nvPr/>
        </p:nvSpPr>
        <p:spPr>
          <a:xfrm>
            <a:off x="685800" y="4572000"/>
            <a:ext cx="2362200" cy="246221"/>
          </a:xfrm>
          <a:prstGeom prst="rect">
            <a:avLst/>
          </a:prstGeom>
          <a:noFill/>
        </p:spPr>
        <p:txBody>
          <a:bodyPr wrap="square" rtlCol="0">
            <a:spAutoFit/>
          </a:bodyPr>
          <a:lstStyle/>
          <a:p>
            <a:r>
              <a:rPr lang="en-US" sz="1000" dirty="0" smtClean="0">
                <a:solidFill>
                  <a:schemeClr val="tx1">
                    <a:lumMod val="50000"/>
                    <a:lumOff val="50000"/>
                  </a:schemeClr>
                </a:solidFill>
              </a:rPr>
              <a:t>Photo: Michael Fyffe</a:t>
            </a:r>
            <a:endParaRPr lang="en-US" sz="1000" dirty="0">
              <a:solidFill>
                <a:schemeClr val="tx1">
                  <a:lumMod val="50000"/>
                  <a:lumOff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10</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38200" y="1066800"/>
            <a:ext cx="8001000" cy="55626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200" y="2297668"/>
            <a:ext cx="2057400" cy="369332"/>
          </a:xfrm>
          <a:prstGeom prst="rect">
            <a:avLst/>
          </a:prstGeom>
          <a:noFill/>
        </p:spPr>
        <p:txBody>
          <a:bodyPr wrap="square" rtlCol="0">
            <a:spAutoFit/>
          </a:bodyPr>
          <a:lstStyle/>
          <a:p>
            <a:r>
              <a:rPr lang="en-US" dirty="0" smtClean="0"/>
              <a:t>Pre stabilized laser</a:t>
            </a:r>
            <a:endParaRPr lang="en-US" dirty="0"/>
          </a:p>
        </p:txBody>
      </p:sp>
    </p:spTree>
    <p:extLst>
      <p:ext uri="{BB962C8B-B14F-4D97-AF65-F5344CB8AC3E}">
        <p14:creationId xmlns:p14="http://schemas.microsoft.com/office/powerpoint/2010/main" val="17677133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11</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55626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95600" y="4572000"/>
            <a:ext cx="1371600" cy="20574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981200" y="1981200"/>
            <a:ext cx="2057400" cy="461665"/>
          </a:xfrm>
          <a:prstGeom prst="rect">
            <a:avLst/>
          </a:prstGeom>
          <a:noFill/>
        </p:spPr>
        <p:txBody>
          <a:bodyPr wrap="square" rtlCol="0">
            <a:spAutoFit/>
          </a:bodyPr>
          <a:lstStyle/>
          <a:p>
            <a:r>
              <a:rPr lang="en-US" sz="2400" dirty="0" smtClean="0"/>
              <a:t>Input optics</a:t>
            </a:r>
            <a:endParaRPr lang="en-US" sz="2400" dirty="0"/>
          </a:p>
        </p:txBody>
      </p:sp>
      <p:sp>
        <p:nvSpPr>
          <p:cNvPr id="4" name="TextBox 3"/>
          <p:cNvSpPr txBox="1"/>
          <p:nvPr/>
        </p:nvSpPr>
        <p:spPr>
          <a:xfrm>
            <a:off x="990600" y="4419600"/>
            <a:ext cx="2895600" cy="1200329"/>
          </a:xfrm>
          <a:prstGeom prst="rect">
            <a:avLst/>
          </a:prstGeom>
          <a:noFill/>
        </p:spPr>
        <p:txBody>
          <a:bodyPr wrap="square" rtlCol="0">
            <a:spAutoFit/>
          </a:bodyPr>
          <a:lstStyle/>
          <a:p>
            <a:r>
              <a:rPr lang="en-US" dirty="0" smtClean="0"/>
              <a:t>Used for:</a:t>
            </a:r>
          </a:p>
          <a:p>
            <a:pPr marL="285750" indent="-285750">
              <a:buFont typeface="Arial"/>
              <a:buChar char="•"/>
            </a:pPr>
            <a:r>
              <a:rPr lang="en-US" dirty="0" smtClean="0"/>
              <a:t> Input laser stabilization</a:t>
            </a:r>
          </a:p>
          <a:p>
            <a:pPr marL="285750" indent="-285750">
              <a:buFont typeface="Arial"/>
              <a:buChar char="•"/>
            </a:pPr>
            <a:r>
              <a:rPr lang="en-US" dirty="0" smtClean="0"/>
              <a:t>Selecting for fundamental Gaussian beam mode </a:t>
            </a:r>
            <a:endParaRPr lang="en-US" dirty="0"/>
          </a:p>
        </p:txBody>
      </p:sp>
      <p:sp>
        <p:nvSpPr>
          <p:cNvPr id="14" name="Rectangle 13"/>
          <p:cNvSpPr/>
          <p:nvPr/>
        </p:nvSpPr>
        <p:spPr>
          <a:xfrm>
            <a:off x="1905000" y="2590800"/>
            <a:ext cx="2133600" cy="762000"/>
          </a:xfrm>
          <a:prstGeom prst="rect">
            <a:avLst/>
          </a:prstGeom>
          <a:noFill/>
          <a:ln w="28575"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571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12</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1828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95600" y="3962400"/>
            <a:ext cx="29718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257800" y="1905000"/>
            <a:ext cx="3810000" cy="769441"/>
          </a:xfrm>
          <a:prstGeom prst="rect">
            <a:avLst/>
          </a:prstGeom>
          <a:noFill/>
        </p:spPr>
        <p:txBody>
          <a:bodyPr wrap="square" rtlCol="0">
            <a:spAutoFit/>
          </a:bodyPr>
          <a:lstStyle/>
          <a:p>
            <a:r>
              <a:rPr lang="en-US" sz="2200" dirty="0" smtClean="0"/>
              <a:t>Arm locking test </a:t>
            </a:r>
          </a:p>
          <a:p>
            <a:r>
              <a:rPr lang="en-US" sz="2200" dirty="0"/>
              <a:t>A</a:t>
            </a:r>
            <a:r>
              <a:rPr lang="en-US" sz="2200" dirty="0" smtClean="0"/>
              <a:t>rm </a:t>
            </a:r>
            <a:r>
              <a:rPr lang="en-US" sz="2200" dirty="0"/>
              <a:t>L</a:t>
            </a:r>
            <a:r>
              <a:rPr lang="en-US" sz="2200" dirty="0" smtClean="0"/>
              <a:t>ength </a:t>
            </a:r>
            <a:r>
              <a:rPr lang="en-US" sz="2200" dirty="0"/>
              <a:t>S</a:t>
            </a:r>
            <a:r>
              <a:rPr lang="en-US" sz="2200" dirty="0" smtClean="0"/>
              <a:t>tabilization (ALS)</a:t>
            </a:r>
            <a:endParaRPr lang="en-US" sz="2200" dirty="0"/>
          </a:p>
        </p:txBody>
      </p:sp>
      <p:sp>
        <p:nvSpPr>
          <p:cNvPr id="12" name="TextBox 11"/>
          <p:cNvSpPr txBox="1"/>
          <p:nvPr/>
        </p:nvSpPr>
        <p:spPr>
          <a:xfrm>
            <a:off x="5181600" y="4419600"/>
            <a:ext cx="3429000" cy="923330"/>
          </a:xfrm>
          <a:prstGeom prst="rect">
            <a:avLst/>
          </a:prstGeom>
          <a:noFill/>
        </p:spPr>
        <p:txBody>
          <a:bodyPr wrap="square" rtlCol="0">
            <a:spAutoFit/>
          </a:bodyPr>
          <a:lstStyle/>
          <a:p>
            <a:r>
              <a:rPr lang="en-US" dirty="0" smtClean="0"/>
              <a:t>Tests:</a:t>
            </a:r>
          </a:p>
          <a:p>
            <a:pPr marL="285750" indent="-285750">
              <a:buFont typeface="Arial"/>
              <a:buChar char="•"/>
            </a:pPr>
            <a:r>
              <a:rPr lang="en-US" dirty="0" smtClean="0"/>
              <a:t>Locking the interferometer arm cavities with green laser light</a:t>
            </a:r>
            <a:endParaRPr lang="en-US" dirty="0"/>
          </a:p>
        </p:txBody>
      </p:sp>
      <p:sp>
        <p:nvSpPr>
          <p:cNvPr id="13" name="Rectangle 12"/>
          <p:cNvSpPr/>
          <p:nvPr/>
        </p:nvSpPr>
        <p:spPr>
          <a:xfrm>
            <a:off x="5257800" y="2743200"/>
            <a:ext cx="3581400" cy="12954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4779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13</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685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781800" y="2590800"/>
            <a:ext cx="21336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28800" y="1447800"/>
            <a:ext cx="2971800" cy="646331"/>
          </a:xfrm>
          <a:prstGeom prst="rect">
            <a:avLst/>
          </a:prstGeom>
          <a:noFill/>
        </p:spPr>
        <p:txBody>
          <a:bodyPr wrap="square" rtlCol="0">
            <a:spAutoFit/>
          </a:bodyPr>
          <a:lstStyle/>
          <a:p>
            <a:r>
              <a:rPr lang="en-US" b="1" dirty="0" smtClean="0">
                <a:solidFill>
                  <a:srgbClr val="008000"/>
                </a:solidFill>
              </a:rPr>
              <a:t>Power Recycled Michelson Interferometer </a:t>
            </a:r>
            <a:r>
              <a:rPr lang="en-US" b="1" dirty="0">
                <a:solidFill>
                  <a:srgbClr val="008000"/>
                </a:solidFill>
              </a:rPr>
              <a:t> </a:t>
            </a:r>
            <a:r>
              <a:rPr lang="en-US" b="1" dirty="0" smtClean="0">
                <a:solidFill>
                  <a:srgbClr val="008000"/>
                </a:solidFill>
              </a:rPr>
              <a:t>(PRMI)</a:t>
            </a:r>
          </a:p>
        </p:txBody>
      </p:sp>
      <p:sp>
        <p:nvSpPr>
          <p:cNvPr id="4" name="Rectangle 3"/>
          <p:cNvSpPr/>
          <p:nvPr/>
        </p:nvSpPr>
        <p:spPr>
          <a:xfrm>
            <a:off x="1828800" y="1447800"/>
            <a:ext cx="4953000" cy="25908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62800" y="1600200"/>
            <a:ext cx="1295400" cy="830997"/>
          </a:xfrm>
          <a:prstGeom prst="rect">
            <a:avLst/>
          </a:prstGeom>
          <a:noFill/>
        </p:spPr>
        <p:txBody>
          <a:bodyPr wrap="square" rtlCol="0">
            <a:spAutoFit/>
          </a:bodyPr>
          <a:lstStyle/>
          <a:p>
            <a:r>
              <a:rPr lang="en-US" sz="2400" dirty="0" smtClean="0"/>
              <a:t>Vertex locking</a:t>
            </a:r>
            <a:endParaRPr lang="en-US" sz="2400" dirty="0"/>
          </a:p>
        </p:txBody>
      </p:sp>
      <p:sp>
        <p:nvSpPr>
          <p:cNvPr id="8" name="TextBox 7"/>
          <p:cNvSpPr txBox="1"/>
          <p:nvPr/>
        </p:nvSpPr>
        <p:spPr>
          <a:xfrm>
            <a:off x="5791200" y="4293275"/>
            <a:ext cx="2971800" cy="2031325"/>
          </a:xfrm>
          <a:prstGeom prst="rect">
            <a:avLst/>
          </a:prstGeom>
          <a:noFill/>
        </p:spPr>
        <p:txBody>
          <a:bodyPr wrap="square" rtlCol="0">
            <a:spAutoFit/>
          </a:bodyPr>
          <a:lstStyle/>
          <a:p>
            <a:r>
              <a:rPr lang="en-US" b="1" dirty="0" smtClean="0"/>
              <a:t>Power Recycling Cavity:</a:t>
            </a:r>
          </a:p>
          <a:p>
            <a:pPr marL="285750" indent="-285750">
              <a:buFont typeface="Arial"/>
              <a:buChar char="•"/>
            </a:pPr>
            <a:r>
              <a:rPr lang="en-US" dirty="0" smtClean="0"/>
              <a:t>Recycles the power that would exit via the power recycling mirror </a:t>
            </a:r>
          </a:p>
          <a:p>
            <a:pPr marL="285750" indent="-285750">
              <a:buFont typeface="Arial"/>
              <a:buChar char="•"/>
            </a:pPr>
            <a:r>
              <a:rPr lang="en-US" dirty="0" smtClean="0"/>
              <a:t>Increases cycled power and reduces shot noise</a:t>
            </a:r>
          </a:p>
          <a:p>
            <a:pPr marL="285750" indent="-285750">
              <a:buFont typeface="Arial"/>
              <a:buChar char="•"/>
            </a:pPr>
            <a:endParaRPr lang="en-US" dirty="0"/>
          </a:p>
        </p:txBody>
      </p:sp>
      <p:sp>
        <p:nvSpPr>
          <p:cNvPr id="18" name="Rectangle 17"/>
          <p:cNvSpPr/>
          <p:nvPr/>
        </p:nvSpPr>
        <p:spPr>
          <a:xfrm>
            <a:off x="1905000" y="2514600"/>
            <a:ext cx="2286000" cy="762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962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14</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5" name="Picture 14" descr="aLIGO_lisa_layout.pdf"/>
          <p:cNvPicPr>
            <a:picLocks noChangeAspect="1"/>
          </p:cNvPicPr>
          <p:nvPr/>
        </p:nvPicPr>
        <p:blipFill>
          <a:blip r:embed="rId3" cstate="screen">
            <a:extLst>
              <a:ext uri="{28A0092B-C50C-407E-A947-70E740481C1C}">
                <a14:useLocalDpi xmlns:a14="http://schemas.microsoft.com/office/drawing/2010/main"/>
              </a:ext>
            </a:extLst>
          </a:blip>
          <a:srcRect l="1323"/>
          <a:stretch>
            <a:fillRect/>
          </a:stretch>
        </p:blipFill>
        <p:spPr>
          <a:xfrm>
            <a:off x="275842" y="922020"/>
            <a:ext cx="8639558" cy="5783580"/>
          </a:xfrm>
          <a:prstGeom prst="rect">
            <a:avLst/>
          </a:prstGeom>
        </p:spPr>
      </p:pic>
      <p:sp>
        <p:nvSpPr>
          <p:cNvPr id="3" name="Rectangle 2"/>
          <p:cNvSpPr/>
          <p:nvPr/>
        </p:nvSpPr>
        <p:spPr>
          <a:xfrm>
            <a:off x="304800" y="1066800"/>
            <a:ext cx="19812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114800" y="1066800"/>
            <a:ext cx="4724400" cy="6858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781800" y="2590800"/>
            <a:ext cx="2133600" cy="2667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752600" y="5144869"/>
            <a:ext cx="2971800" cy="646331"/>
          </a:xfrm>
          <a:prstGeom prst="rect">
            <a:avLst/>
          </a:prstGeom>
          <a:noFill/>
        </p:spPr>
        <p:txBody>
          <a:bodyPr wrap="square" rtlCol="0">
            <a:spAutoFit/>
          </a:bodyPr>
          <a:lstStyle/>
          <a:p>
            <a:r>
              <a:rPr lang="en-US" b="1" dirty="0" smtClean="0">
                <a:solidFill>
                  <a:srgbClr val="0000FF"/>
                </a:solidFill>
              </a:rPr>
              <a:t>Dual Recycled Michelson Interferometer </a:t>
            </a:r>
            <a:r>
              <a:rPr lang="en-US" b="1" dirty="0">
                <a:solidFill>
                  <a:srgbClr val="0000FF"/>
                </a:solidFill>
              </a:rPr>
              <a:t> </a:t>
            </a:r>
            <a:r>
              <a:rPr lang="en-US" b="1" dirty="0" smtClean="0">
                <a:solidFill>
                  <a:srgbClr val="0000FF"/>
                </a:solidFill>
              </a:rPr>
              <a:t>(DRMI)</a:t>
            </a:r>
          </a:p>
        </p:txBody>
      </p:sp>
      <p:sp>
        <p:nvSpPr>
          <p:cNvPr id="14" name="Rectangle 13"/>
          <p:cNvSpPr/>
          <p:nvPr/>
        </p:nvSpPr>
        <p:spPr>
          <a:xfrm>
            <a:off x="1752600" y="1371600"/>
            <a:ext cx="5029200" cy="44196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62800" y="1600200"/>
            <a:ext cx="1295400" cy="830997"/>
          </a:xfrm>
          <a:prstGeom prst="rect">
            <a:avLst/>
          </a:prstGeom>
          <a:noFill/>
        </p:spPr>
        <p:txBody>
          <a:bodyPr wrap="square" rtlCol="0">
            <a:spAutoFit/>
          </a:bodyPr>
          <a:lstStyle/>
          <a:p>
            <a:r>
              <a:rPr lang="en-US" sz="2400" dirty="0" smtClean="0"/>
              <a:t>Vertex locking</a:t>
            </a:r>
            <a:endParaRPr lang="en-US" sz="2400" dirty="0"/>
          </a:p>
        </p:txBody>
      </p:sp>
      <p:sp>
        <p:nvSpPr>
          <p:cNvPr id="16" name="TextBox 15"/>
          <p:cNvSpPr txBox="1"/>
          <p:nvPr/>
        </p:nvSpPr>
        <p:spPr>
          <a:xfrm>
            <a:off x="5791200" y="4293275"/>
            <a:ext cx="2971800" cy="1477328"/>
          </a:xfrm>
          <a:prstGeom prst="rect">
            <a:avLst/>
          </a:prstGeom>
          <a:solidFill>
            <a:schemeClr val="bg1">
              <a:alpha val="95000"/>
            </a:schemeClr>
          </a:solidFill>
        </p:spPr>
        <p:txBody>
          <a:bodyPr wrap="square" rtlCol="0">
            <a:spAutoFit/>
          </a:bodyPr>
          <a:lstStyle/>
          <a:p>
            <a:r>
              <a:rPr lang="en-US" b="1" dirty="0" smtClean="0"/>
              <a:t>Signal Recycling Cavity:</a:t>
            </a:r>
          </a:p>
          <a:p>
            <a:pPr marL="285750" indent="-285750">
              <a:buFont typeface="Arial"/>
              <a:buChar char="•"/>
            </a:pPr>
            <a:r>
              <a:rPr lang="en-US" dirty="0" smtClean="0"/>
              <a:t>Tunable </a:t>
            </a:r>
          </a:p>
          <a:p>
            <a:pPr marL="285750" indent="-285750">
              <a:buFont typeface="Arial"/>
              <a:buChar char="•"/>
            </a:pPr>
            <a:r>
              <a:rPr lang="en-US" dirty="0" smtClean="0"/>
              <a:t>Increases sensitivity in selected frequency band</a:t>
            </a:r>
          </a:p>
          <a:p>
            <a:pPr marL="285750" indent="-285750">
              <a:buFont typeface="Arial"/>
              <a:buChar char="•"/>
            </a:pPr>
            <a:endParaRPr lang="en-US" dirty="0"/>
          </a:p>
        </p:txBody>
      </p:sp>
      <p:sp>
        <p:nvSpPr>
          <p:cNvPr id="18" name="Rectangle 17"/>
          <p:cNvSpPr/>
          <p:nvPr/>
        </p:nvSpPr>
        <p:spPr>
          <a:xfrm>
            <a:off x="1828800" y="2514600"/>
            <a:ext cx="2286000" cy="762000"/>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9629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3200400" cy="1828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9600"/>
            <a:ext cx="3276600" cy="1143000"/>
          </a:xfrm>
        </p:spPr>
        <p:txBody>
          <a:bodyPr>
            <a:normAutofit fontScale="90000"/>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15</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
        <p:nvSpPr>
          <p:cNvPr id="11" name="TextBox 10"/>
          <p:cNvSpPr txBox="1"/>
          <p:nvPr/>
        </p:nvSpPr>
        <p:spPr>
          <a:xfrm>
            <a:off x="5638800" y="2057400"/>
            <a:ext cx="3200400" cy="523220"/>
          </a:xfrm>
          <a:prstGeom prst="rect">
            <a:avLst/>
          </a:prstGeom>
          <a:solidFill>
            <a:schemeClr val="tx1">
              <a:lumMod val="85000"/>
              <a:lumOff val="15000"/>
              <a:alpha val="53000"/>
            </a:schemeClr>
          </a:solidFill>
        </p:spPr>
        <p:txBody>
          <a:bodyPr wrap="square" rtlCol="0">
            <a:spAutoFit/>
          </a:bodyPr>
          <a:lstStyle/>
          <a:p>
            <a:r>
              <a:rPr lang="en-US" sz="2800" b="1" dirty="0" smtClean="0">
                <a:solidFill>
                  <a:srgbClr val="FFFFFF"/>
                </a:solidFill>
              </a:rPr>
              <a:t>Full interferometer!</a:t>
            </a:r>
            <a:endParaRPr lang="en-US" sz="2800" b="1" dirty="0">
              <a:solidFill>
                <a:srgbClr val="FFFFFF"/>
              </a:solidFill>
            </a:endParaRPr>
          </a:p>
        </p:txBody>
      </p:sp>
      <p:cxnSp>
        <p:nvCxnSpPr>
          <p:cNvPr id="10" name="Straight Connector 9"/>
          <p:cNvCxnSpPr/>
          <p:nvPr/>
        </p:nvCxnSpPr>
        <p:spPr>
          <a:xfrm>
            <a:off x="-381000" y="4495800"/>
            <a:ext cx="0" cy="1371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658" y="-394669"/>
            <a:ext cx="8302142" cy="7328869"/>
          </a:xfrm>
          <a:prstGeom prst="rect">
            <a:avLst/>
          </a:prstGeom>
        </p:spPr>
      </p:pic>
    </p:spTree>
    <p:extLst>
      <p:ext uri="{BB962C8B-B14F-4D97-AF65-F5344CB8AC3E}">
        <p14:creationId xmlns:p14="http://schemas.microsoft.com/office/powerpoint/2010/main" val="40132039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76200"/>
            <a:ext cx="69342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from </a:t>
            </a:r>
            <a:r>
              <a:rPr lang="en-US" dirty="0" err="1" smtClean="0">
                <a:solidFill>
                  <a:schemeClr val="bg1"/>
                </a:solidFill>
              </a:rPr>
              <a:t>eLIGO</a:t>
            </a:r>
            <a:r>
              <a:rPr lang="en-US" dirty="0" smtClean="0">
                <a:solidFill>
                  <a:schemeClr val="bg1"/>
                </a:solidFill>
              </a:rPr>
              <a:t> to </a:t>
            </a:r>
            <a:r>
              <a:rPr lang="en-US" dirty="0" err="1" smtClean="0">
                <a:solidFill>
                  <a:schemeClr val="bg1"/>
                </a:solidFill>
              </a:rPr>
              <a:t>aLIGO</a:t>
            </a:r>
            <a:endParaRPr lang="en-US" dirty="0">
              <a:solidFill>
                <a:schemeClr val="bg1"/>
              </a:solidFill>
            </a:endParaRPr>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Tree>
    <p:extLst>
      <p:ext uri="{BB962C8B-B14F-4D97-AF65-F5344CB8AC3E}">
        <p14:creationId xmlns:p14="http://schemas.microsoft.com/office/powerpoint/2010/main" val="8621298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76200"/>
            <a:ext cx="69342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from </a:t>
            </a:r>
            <a:r>
              <a:rPr lang="en-US" dirty="0" err="1" smtClean="0">
                <a:solidFill>
                  <a:schemeClr val="bg1"/>
                </a:solidFill>
              </a:rPr>
              <a:t>eLIGO</a:t>
            </a:r>
            <a:r>
              <a:rPr lang="en-US" dirty="0" smtClean="0">
                <a:solidFill>
                  <a:schemeClr val="bg1"/>
                </a:solidFill>
              </a:rPr>
              <a:t> to </a:t>
            </a:r>
            <a:r>
              <a:rPr lang="en-US" dirty="0" err="1" smtClean="0">
                <a:solidFill>
                  <a:schemeClr val="bg1"/>
                </a:solidFill>
              </a:rPr>
              <a:t>aLIGO</a:t>
            </a:r>
            <a:endParaRPr lang="en-US" dirty="0">
              <a:solidFill>
                <a:schemeClr val="bg1"/>
              </a:solidFill>
            </a:endParaRPr>
          </a:p>
        </p:txBody>
      </p: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83" name="Rectangle 82"/>
          <p:cNvSpPr/>
          <p:nvPr/>
        </p:nvSpPr>
        <p:spPr>
          <a:xfrm>
            <a:off x="5638800" y="2209800"/>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181600" y="2667000"/>
            <a:ext cx="990600" cy="584776"/>
          </a:xfrm>
          <a:prstGeom prst="rect">
            <a:avLst/>
          </a:prstGeom>
          <a:noFill/>
        </p:spPr>
        <p:txBody>
          <a:bodyPr wrap="square" rtlCol="0">
            <a:spAutoFit/>
          </a:bodyPr>
          <a:lstStyle/>
          <a:p>
            <a:r>
              <a:rPr lang="en-US" sz="3200" b="1"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Now</a:t>
            </a:r>
            <a:endParaRPr lang="en-US" sz="3200" b="1"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5138580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0600" y="0"/>
            <a:ext cx="7010400" cy="1143000"/>
          </a:xfrm>
          <a:solidFill>
            <a:schemeClr val="tx1">
              <a:lumMod val="85000"/>
              <a:lumOff val="15000"/>
              <a:alpha val="50000"/>
            </a:schemeClr>
          </a:solidFill>
        </p:spPr>
        <p:txBody>
          <a:bodyPr>
            <a:normAutofit fontScale="90000"/>
          </a:bodyPr>
          <a:lstStyle/>
          <a:p>
            <a:r>
              <a:rPr lang="en-US" dirty="0" smtClean="0">
                <a:solidFill>
                  <a:schemeClr val="bg1"/>
                </a:solidFill>
              </a:rPr>
              <a:t>Timeline: installation and testing </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18</a:t>
            </a:fld>
            <a:endParaRPr lang="en-US"/>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108" name="Rectangle 107"/>
          <p:cNvSpPr/>
          <p:nvPr/>
        </p:nvSpPr>
        <p:spPr>
          <a:xfrm>
            <a:off x="5715000" y="2209800"/>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57200" y="4191000"/>
            <a:ext cx="8229600" cy="2362200"/>
          </a:xfrm>
          <a:prstGeom prst="rect">
            <a:avLst/>
          </a:prstGeom>
          <a:solidFill>
            <a:schemeClr val="tx1">
              <a:lumMod val="65000"/>
              <a:lumOff val="3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762000" y="4648200"/>
            <a:ext cx="76962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715000" y="4267200"/>
            <a:ext cx="1524000" cy="400110"/>
          </a:xfrm>
          <a:prstGeom prst="rect">
            <a:avLst/>
          </a:prstGeom>
          <a:noFill/>
        </p:spPr>
        <p:txBody>
          <a:bodyPr wrap="square" rtlCol="0">
            <a:spAutoFit/>
          </a:bodyPr>
          <a:lstStyle/>
          <a:p>
            <a:pPr algn="ctr"/>
            <a:r>
              <a:rPr lang="en-US" sz="2000" dirty="0" smtClean="0">
                <a:solidFill>
                  <a:schemeClr val="bg2"/>
                </a:solidFill>
              </a:rPr>
              <a:t>2013</a:t>
            </a:r>
            <a:endParaRPr lang="en-US" sz="2000" dirty="0">
              <a:solidFill>
                <a:schemeClr val="bg2"/>
              </a:solidFill>
            </a:endParaRPr>
          </a:p>
        </p:txBody>
      </p:sp>
      <p:sp>
        <p:nvSpPr>
          <p:cNvPr id="77" name="Rectangle 76"/>
          <p:cNvSpPr/>
          <p:nvPr/>
        </p:nvSpPr>
        <p:spPr>
          <a:xfrm>
            <a:off x="762000" y="5715000"/>
            <a:ext cx="7696200"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762000" y="4876800"/>
            <a:ext cx="7696200" cy="6858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iamond 60"/>
          <p:cNvSpPr/>
          <p:nvPr/>
        </p:nvSpPr>
        <p:spPr>
          <a:xfrm>
            <a:off x="73914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68" name="Straight Connector 67"/>
          <p:cNvCxnSpPr/>
          <p:nvPr/>
        </p:nvCxnSpPr>
        <p:spPr>
          <a:xfrm flipV="1">
            <a:off x="4419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419600" y="5715000"/>
            <a:ext cx="838200" cy="584776"/>
          </a:xfrm>
          <a:prstGeom prst="rect">
            <a:avLst/>
          </a:prstGeom>
          <a:noFill/>
        </p:spPr>
        <p:txBody>
          <a:bodyPr wrap="square" rtlCol="0">
            <a:spAutoFit/>
          </a:bodyPr>
          <a:lstStyle/>
          <a:p>
            <a:r>
              <a:rPr lang="en-US" sz="1600" dirty="0" smtClean="0">
                <a:solidFill>
                  <a:schemeClr val="bg2"/>
                </a:solidFill>
              </a:rPr>
              <a:t>Input optics</a:t>
            </a:r>
            <a:endParaRPr lang="en-US" sz="1600" dirty="0">
              <a:solidFill>
                <a:schemeClr val="bg2"/>
              </a:solidFill>
            </a:endParaRPr>
          </a:p>
        </p:txBody>
      </p:sp>
      <p:cxnSp>
        <p:nvCxnSpPr>
          <p:cNvPr id="70" name="Straight Connector 69"/>
          <p:cNvCxnSpPr/>
          <p:nvPr/>
        </p:nvCxnSpPr>
        <p:spPr>
          <a:xfrm flipV="1">
            <a:off x="5181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57912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5532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791200" y="5867400"/>
            <a:ext cx="762000" cy="338554"/>
          </a:xfrm>
          <a:prstGeom prst="rect">
            <a:avLst/>
          </a:prstGeom>
          <a:noFill/>
        </p:spPr>
        <p:txBody>
          <a:bodyPr wrap="square" rtlCol="0">
            <a:spAutoFit/>
          </a:bodyPr>
          <a:lstStyle/>
          <a:p>
            <a:r>
              <a:rPr lang="en-US" sz="1600" dirty="0" smtClean="0">
                <a:solidFill>
                  <a:schemeClr val="bg2"/>
                </a:solidFill>
              </a:rPr>
              <a:t>Vertex</a:t>
            </a:r>
            <a:endParaRPr lang="en-US" sz="1600" dirty="0">
              <a:solidFill>
                <a:schemeClr val="bg2"/>
              </a:solidFill>
            </a:endParaRPr>
          </a:p>
        </p:txBody>
      </p:sp>
      <p:sp>
        <p:nvSpPr>
          <p:cNvPr id="82" name="TextBox 81"/>
          <p:cNvSpPr txBox="1"/>
          <p:nvPr/>
        </p:nvSpPr>
        <p:spPr>
          <a:xfrm>
            <a:off x="7620000" y="5867400"/>
            <a:ext cx="838200" cy="338554"/>
          </a:xfrm>
          <a:prstGeom prst="rect">
            <a:avLst/>
          </a:prstGeom>
          <a:noFill/>
        </p:spPr>
        <p:txBody>
          <a:bodyPr wrap="square" rtlCol="0">
            <a:spAutoFit/>
          </a:bodyPr>
          <a:lstStyle/>
          <a:p>
            <a:r>
              <a:rPr lang="en-US" sz="1600" dirty="0" smtClean="0">
                <a:solidFill>
                  <a:schemeClr val="bg2"/>
                </a:solidFill>
              </a:rPr>
              <a:t>Full </a:t>
            </a:r>
            <a:r>
              <a:rPr lang="en-US" sz="1600" dirty="0" err="1" smtClean="0">
                <a:solidFill>
                  <a:schemeClr val="bg2"/>
                </a:solidFill>
              </a:rPr>
              <a:t>ifo</a:t>
            </a:r>
            <a:endParaRPr lang="en-US" sz="1600" dirty="0">
              <a:solidFill>
                <a:schemeClr val="bg2"/>
              </a:solidFill>
            </a:endParaRPr>
          </a:p>
        </p:txBody>
      </p:sp>
      <p:sp>
        <p:nvSpPr>
          <p:cNvPr id="83" name="TextBox 82"/>
          <p:cNvSpPr txBox="1"/>
          <p:nvPr/>
        </p:nvSpPr>
        <p:spPr>
          <a:xfrm>
            <a:off x="1524000" y="5867400"/>
            <a:ext cx="2362200" cy="369332"/>
          </a:xfrm>
          <a:prstGeom prst="rect">
            <a:avLst/>
          </a:prstGeom>
          <a:noFill/>
        </p:spPr>
        <p:txBody>
          <a:bodyPr wrap="square" rtlCol="0">
            <a:spAutoFit/>
          </a:bodyPr>
          <a:lstStyle/>
          <a:p>
            <a:r>
              <a:rPr lang="en-US" b="1" dirty="0" smtClean="0">
                <a:solidFill>
                  <a:schemeClr val="bg2"/>
                </a:solidFill>
              </a:rPr>
              <a:t>Livingston</a:t>
            </a:r>
            <a:r>
              <a:rPr lang="en-US" sz="1600" dirty="0" smtClean="0">
                <a:solidFill>
                  <a:schemeClr val="bg2"/>
                </a:solidFill>
              </a:rPr>
              <a:t> Installation</a:t>
            </a:r>
            <a:endParaRPr lang="en-US" sz="1600" dirty="0">
              <a:solidFill>
                <a:schemeClr val="bg2"/>
              </a:solidFill>
            </a:endParaRPr>
          </a:p>
        </p:txBody>
      </p:sp>
      <p:cxnSp>
        <p:nvCxnSpPr>
          <p:cNvPr id="85" name="Straight Connector 84"/>
          <p:cNvCxnSpPr/>
          <p:nvPr/>
        </p:nvCxnSpPr>
        <p:spPr>
          <a:xfrm flipV="1">
            <a:off x="4343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1524000" y="5040868"/>
            <a:ext cx="2209800" cy="369332"/>
          </a:xfrm>
          <a:prstGeom prst="rect">
            <a:avLst/>
          </a:prstGeom>
          <a:noFill/>
        </p:spPr>
        <p:txBody>
          <a:bodyPr wrap="square" rtlCol="0">
            <a:spAutoFit/>
          </a:bodyPr>
          <a:lstStyle/>
          <a:p>
            <a:r>
              <a:rPr lang="en-US" b="1" dirty="0" smtClean="0">
                <a:solidFill>
                  <a:schemeClr val="bg2"/>
                </a:solidFill>
              </a:rPr>
              <a:t>Hanford</a:t>
            </a:r>
            <a:r>
              <a:rPr lang="en-US" sz="1600" dirty="0" smtClean="0">
                <a:solidFill>
                  <a:schemeClr val="bg2"/>
                </a:solidFill>
              </a:rPr>
              <a:t> Installation</a:t>
            </a:r>
            <a:endParaRPr lang="en-US" sz="1600" dirty="0">
              <a:solidFill>
                <a:schemeClr val="bg2"/>
              </a:solidFill>
            </a:endParaRPr>
          </a:p>
        </p:txBody>
      </p:sp>
      <p:sp>
        <p:nvSpPr>
          <p:cNvPr id="66" name="Diamond 65"/>
          <p:cNvSpPr/>
          <p:nvPr/>
        </p:nvSpPr>
        <p:spPr>
          <a:xfrm>
            <a:off x="17526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8" name="TextBox 87"/>
          <p:cNvSpPr txBox="1"/>
          <p:nvPr/>
        </p:nvSpPr>
        <p:spPr>
          <a:xfrm>
            <a:off x="838200" y="4267200"/>
            <a:ext cx="762000" cy="400110"/>
          </a:xfrm>
          <a:prstGeom prst="rect">
            <a:avLst/>
          </a:prstGeom>
          <a:noFill/>
        </p:spPr>
        <p:txBody>
          <a:bodyPr wrap="square" rtlCol="0">
            <a:spAutoFit/>
          </a:bodyPr>
          <a:lstStyle/>
          <a:p>
            <a:r>
              <a:rPr lang="en-US" sz="2000" dirty="0" smtClean="0">
                <a:solidFill>
                  <a:schemeClr val="bg2"/>
                </a:solidFill>
              </a:rPr>
              <a:t>2010</a:t>
            </a:r>
            <a:endParaRPr lang="en-US" sz="2000" dirty="0">
              <a:solidFill>
                <a:schemeClr val="bg2"/>
              </a:solidFill>
            </a:endParaRPr>
          </a:p>
        </p:txBody>
      </p:sp>
      <p:sp>
        <p:nvSpPr>
          <p:cNvPr id="89" name="TextBox 88"/>
          <p:cNvSpPr txBox="1"/>
          <p:nvPr/>
        </p:nvSpPr>
        <p:spPr>
          <a:xfrm>
            <a:off x="3733800" y="4267200"/>
            <a:ext cx="1524000" cy="400110"/>
          </a:xfrm>
          <a:prstGeom prst="rect">
            <a:avLst/>
          </a:prstGeom>
          <a:noFill/>
        </p:spPr>
        <p:txBody>
          <a:bodyPr wrap="square" rtlCol="0">
            <a:spAutoFit/>
          </a:bodyPr>
          <a:lstStyle/>
          <a:p>
            <a:pPr algn="ctr"/>
            <a:r>
              <a:rPr lang="en-US" sz="2000" dirty="0" smtClean="0">
                <a:solidFill>
                  <a:schemeClr val="bg2"/>
                </a:solidFill>
              </a:rPr>
              <a:t>2012</a:t>
            </a:r>
            <a:endParaRPr lang="en-US" sz="2000" dirty="0">
              <a:solidFill>
                <a:schemeClr val="bg2"/>
              </a:solidFill>
            </a:endParaRPr>
          </a:p>
        </p:txBody>
      </p:sp>
      <p:sp>
        <p:nvSpPr>
          <p:cNvPr id="90" name="TextBox 89"/>
          <p:cNvSpPr txBox="1"/>
          <p:nvPr/>
        </p:nvSpPr>
        <p:spPr>
          <a:xfrm>
            <a:off x="1981200" y="4267200"/>
            <a:ext cx="1524000" cy="400110"/>
          </a:xfrm>
          <a:prstGeom prst="rect">
            <a:avLst/>
          </a:prstGeom>
          <a:noFill/>
        </p:spPr>
        <p:txBody>
          <a:bodyPr wrap="square" rtlCol="0">
            <a:spAutoFit/>
          </a:bodyPr>
          <a:lstStyle/>
          <a:p>
            <a:pPr algn="ctr"/>
            <a:r>
              <a:rPr lang="en-US" sz="2000" dirty="0" smtClean="0">
                <a:solidFill>
                  <a:schemeClr val="bg2"/>
                </a:solidFill>
              </a:rPr>
              <a:t>2011</a:t>
            </a:r>
            <a:endParaRPr lang="en-US" sz="2000" dirty="0">
              <a:solidFill>
                <a:schemeClr val="bg2"/>
              </a:solidFill>
            </a:endParaRPr>
          </a:p>
        </p:txBody>
      </p:sp>
      <p:sp>
        <p:nvSpPr>
          <p:cNvPr id="91" name="Diamond 90"/>
          <p:cNvSpPr/>
          <p:nvPr/>
        </p:nvSpPr>
        <p:spPr>
          <a:xfrm>
            <a:off x="54102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2" name="Diamond 91"/>
          <p:cNvSpPr/>
          <p:nvPr/>
        </p:nvSpPr>
        <p:spPr>
          <a:xfrm>
            <a:off x="35814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4" name="TextBox 93"/>
          <p:cNvSpPr txBox="1"/>
          <p:nvPr/>
        </p:nvSpPr>
        <p:spPr>
          <a:xfrm>
            <a:off x="4419600" y="4876800"/>
            <a:ext cx="685800" cy="584776"/>
          </a:xfrm>
          <a:prstGeom prst="rect">
            <a:avLst/>
          </a:prstGeom>
          <a:noFill/>
        </p:spPr>
        <p:txBody>
          <a:bodyPr wrap="square" rtlCol="0">
            <a:spAutoFit/>
          </a:bodyPr>
          <a:lstStyle/>
          <a:p>
            <a:r>
              <a:rPr lang="en-US" sz="1600" dirty="0" smtClean="0">
                <a:solidFill>
                  <a:schemeClr val="bg2"/>
                </a:solidFill>
              </a:rPr>
              <a:t>One arm</a:t>
            </a:r>
            <a:endParaRPr lang="en-US" sz="1600" dirty="0">
              <a:solidFill>
                <a:schemeClr val="bg2"/>
              </a:solidFill>
            </a:endParaRPr>
          </a:p>
        </p:txBody>
      </p:sp>
      <p:cxnSp>
        <p:nvCxnSpPr>
          <p:cNvPr id="95" name="Straight Connector 94"/>
          <p:cNvCxnSpPr/>
          <p:nvPr/>
        </p:nvCxnSpPr>
        <p:spPr>
          <a:xfrm flipV="1">
            <a:off x="49530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5486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5486400" y="4876800"/>
            <a:ext cx="762000" cy="584776"/>
          </a:xfrm>
          <a:prstGeom prst="rect">
            <a:avLst/>
          </a:prstGeom>
          <a:noFill/>
        </p:spPr>
        <p:txBody>
          <a:bodyPr wrap="square" rtlCol="0">
            <a:spAutoFit/>
          </a:bodyPr>
          <a:lstStyle/>
          <a:p>
            <a:r>
              <a:rPr lang="en-US" sz="1600" dirty="0" smtClean="0">
                <a:solidFill>
                  <a:schemeClr val="bg2"/>
                </a:solidFill>
              </a:rPr>
              <a:t>Input optics</a:t>
            </a:r>
            <a:endParaRPr lang="en-US" sz="1600" dirty="0">
              <a:solidFill>
                <a:schemeClr val="bg2"/>
              </a:solidFill>
            </a:endParaRPr>
          </a:p>
        </p:txBody>
      </p:sp>
      <p:cxnSp>
        <p:nvCxnSpPr>
          <p:cNvPr id="98" name="Straight Connector 97"/>
          <p:cNvCxnSpPr/>
          <p:nvPr/>
        </p:nvCxnSpPr>
        <p:spPr>
          <a:xfrm flipV="1">
            <a:off x="61722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64008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4676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477000" y="4876800"/>
            <a:ext cx="990600" cy="584776"/>
          </a:xfrm>
          <a:prstGeom prst="rect">
            <a:avLst/>
          </a:prstGeom>
          <a:noFill/>
        </p:spPr>
        <p:txBody>
          <a:bodyPr wrap="square" rtlCol="0">
            <a:spAutoFit/>
          </a:bodyPr>
          <a:lstStyle/>
          <a:p>
            <a:r>
              <a:rPr lang="en-US" sz="1600" dirty="0" smtClean="0">
                <a:solidFill>
                  <a:schemeClr val="bg2"/>
                </a:solidFill>
              </a:rPr>
              <a:t>Arms and vertex</a:t>
            </a:r>
            <a:endParaRPr lang="en-US" sz="1600" dirty="0">
              <a:solidFill>
                <a:schemeClr val="bg2"/>
              </a:solidFill>
            </a:endParaRPr>
          </a:p>
        </p:txBody>
      </p:sp>
      <p:sp>
        <p:nvSpPr>
          <p:cNvPr id="102" name="TextBox 101"/>
          <p:cNvSpPr txBox="1"/>
          <p:nvPr/>
        </p:nvSpPr>
        <p:spPr>
          <a:xfrm>
            <a:off x="7620000" y="5029200"/>
            <a:ext cx="838200" cy="338554"/>
          </a:xfrm>
          <a:prstGeom prst="rect">
            <a:avLst/>
          </a:prstGeom>
          <a:noFill/>
        </p:spPr>
        <p:txBody>
          <a:bodyPr wrap="square" rtlCol="0">
            <a:spAutoFit/>
          </a:bodyPr>
          <a:lstStyle/>
          <a:p>
            <a:r>
              <a:rPr lang="en-US" sz="1600" dirty="0" smtClean="0">
                <a:solidFill>
                  <a:schemeClr val="bg2"/>
                </a:solidFill>
              </a:rPr>
              <a:t>Install</a:t>
            </a:r>
            <a:endParaRPr lang="en-US" sz="1600" dirty="0">
              <a:solidFill>
                <a:schemeClr val="bg2"/>
              </a:solidFill>
            </a:endParaRPr>
          </a:p>
        </p:txBody>
      </p:sp>
      <p:cxnSp>
        <p:nvCxnSpPr>
          <p:cNvPr id="103" name="Straight Connector 102"/>
          <p:cNvCxnSpPr/>
          <p:nvPr/>
        </p:nvCxnSpPr>
        <p:spPr>
          <a:xfrm flipV="1">
            <a:off x="68580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7467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6858000" y="5867400"/>
            <a:ext cx="762000" cy="338554"/>
          </a:xfrm>
          <a:prstGeom prst="rect">
            <a:avLst/>
          </a:prstGeom>
          <a:noFill/>
        </p:spPr>
        <p:txBody>
          <a:bodyPr wrap="square" rtlCol="0">
            <a:spAutoFit/>
          </a:bodyPr>
          <a:lstStyle/>
          <a:p>
            <a:r>
              <a:rPr lang="en-US" sz="1600" dirty="0" smtClean="0">
                <a:solidFill>
                  <a:schemeClr val="bg2"/>
                </a:solidFill>
              </a:rPr>
              <a:t>Arms</a:t>
            </a:r>
            <a:endParaRPr lang="en-US" sz="1600" dirty="0">
              <a:solidFill>
                <a:schemeClr val="bg2"/>
              </a:solidFill>
            </a:endParaRPr>
          </a:p>
        </p:txBody>
      </p:sp>
      <p:sp>
        <p:nvSpPr>
          <p:cNvPr id="52" name="Rectangle 51"/>
          <p:cNvSpPr/>
          <p:nvPr/>
        </p:nvSpPr>
        <p:spPr>
          <a:xfrm>
            <a:off x="5913" y="1524000"/>
            <a:ext cx="9138087" cy="20574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5715000" y="2209800"/>
            <a:ext cx="2362200" cy="2476500"/>
          </a:xfrm>
          <a:prstGeom prst="line">
            <a:avLst/>
          </a:prstGeom>
          <a:ln w="38100" cmpd="sng">
            <a:solidFill>
              <a:srgbClr val="FFFFFF"/>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762000" y="2209800"/>
            <a:ext cx="304800" cy="2438400"/>
          </a:xfrm>
          <a:prstGeom prst="line">
            <a:avLst/>
          </a:prstGeom>
          <a:ln w="38100" cmpd="sng">
            <a:solidFill>
              <a:srgbClr val="FFFFFF"/>
            </a:solidFill>
            <a:prstDash val="dot"/>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46489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52400" y="4191000"/>
            <a:ext cx="8839200" cy="2362200"/>
          </a:xfrm>
          <a:prstGeom prst="rect">
            <a:avLst/>
          </a:prstGeom>
          <a:solidFill>
            <a:schemeClr val="tx1">
              <a:lumMod val="65000"/>
              <a:lumOff val="3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2400" y="1524000"/>
            <a:ext cx="88392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76200"/>
            <a:ext cx="8229600" cy="1143000"/>
          </a:xfrm>
          <a:solidFill>
            <a:schemeClr val="tx1">
              <a:lumMod val="85000"/>
              <a:lumOff val="15000"/>
              <a:alpha val="50000"/>
            </a:schemeClr>
          </a:solidFill>
        </p:spPr>
        <p:txBody>
          <a:bodyPr>
            <a:normAutofit/>
          </a:bodyPr>
          <a:lstStyle/>
          <a:p>
            <a:r>
              <a:rPr lang="en-US" sz="3200" dirty="0" smtClean="0">
                <a:solidFill>
                  <a:schemeClr val="bg1"/>
                </a:solidFill>
              </a:rPr>
              <a:t>Timeline: the lead up to the first observing run</a:t>
            </a:r>
            <a:endParaRPr lang="en-US" sz="3200" dirty="0">
              <a:solidFill>
                <a:schemeClr val="bg1"/>
              </a:solidFill>
            </a:endParaRPr>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19</a:t>
            </a:fld>
            <a:endParaRPr lang="en-US"/>
          </a:p>
        </p:txBody>
      </p:sp>
      <p:sp>
        <p:nvSpPr>
          <p:cNvPr id="42" name="Rectangle 41"/>
          <p:cNvSpPr/>
          <p:nvPr/>
        </p:nvSpPr>
        <p:spPr>
          <a:xfrm>
            <a:off x="0" y="2438400"/>
            <a:ext cx="9144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990600" y="2438400"/>
            <a:ext cx="5715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0" y="3048000"/>
            <a:ext cx="9144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990600" y="3048000"/>
            <a:ext cx="57150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781800" y="2438400"/>
            <a:ext cx="2362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6781800" y="3048000"/>
            <a:ext cx="2362200" cy="4572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1066800" y="2438400"/>
            <a:ext cx="5562600" cy="400110"/>
          </a:xfrm>
          <a:prstGeom prst="rect">
            <a:avLst/>
          </a:prstGeom>
          <a:noFill/>
        </p:spPr>
        <p:txBody>
          <a:bodyPr wrap="square" rtlCol="0">
            <a:spAutoFit/>
          </a:bodyPr>
          <a:lstStyle/>
          <a:p>
            <a:r>
              <a:rPr lang="en-US" sz="2000" b="1" dirty="0" smtClean="0">
                <a:solidFill>
                  <a:schemeClr val="bg2"/>
                </a:solidFill>
              </a:rPr>
              <a:t>Hanford</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4" name="TextBox 53"/>
          <p:cNvSpPr txBox="1"/>
          <p:nvPr/>
        </p:nvSpPr>
        <p:spPr>
          <a:xfrm>
            <a:off x="1066800" y="3059668"/>
            <a:ext cx="5715000" cy="400110"/>
          </a:xfrm>
          <a:prstGeom prst="rect">
            <a:avLst/>
          </a:prstGeom>
          <a:noFill/>
        </p:spPr>
        <p:txBody>
          <a:bodyPr wrap="square" rtlCol="0">
            <a:spAutoFit/>
          </a:bodyPr>
          <a:lstStyle/>
          <a:p>
            <a:r>
              <a:rPr lang="en-US" sz="2000" b="1" dirty="0" smtClean="0">
                <a:solidFill>
                  <a:schemeClr val="bg2"/>
                </a:solidFill>
              </a:rPr>
              <a:t>Livingston</a:t>
            </a:r>
            <a:r>
              <a:rPr lang="en-US" dirty="0" smtClean="0">
                <a:solidFill>
                  <a:schemeClr val="bg2"/>
                </a:solidFill>
              </a:rPr>
              <a:t>       </a:t>
            </a:r>
            <a:r>
              <a:rPr lang="en-US" dirty="0" err="1" smtClean="0">
                <a:solidFill>
                  <a:schemeClr val="bg2"/>
                </a:solidFill>
              </a:rPr>
              <a:t>aLIGO</a:t>
            </a:r>
            <a:r>
              <a:rPr lang="en-US" dirty="0" smtClean="0">
                <a:solidFill>
                  <a:schemeClr val="bg2"/>
                </a:solidFill>
              </a:rPr>
              <a:t> installation, testing, commissioning  </a:t>
            </a:r>
            <a:endParaRPr lang="en-US" dirty="0">
              <a:solidFill>
                <a:schemeClr val="bg2"/>
              </a:solidFill>
            </a:endParaRPr>
          </a:p>
        </p:txBody>
      </p:sp>
      <p:sp>
        <p:nvSpPr>
          <p:cNvPr id="55" name="TextBox 54"/>
          <p:cNvSpPr txBox="1"/>
          <p:nvPr/>
        </p:nvSpPr>
        <p:spPr>
          <a:xfrm>
            <a:off x="6858000" y="24384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6" name="TextBox 55"/>
          <p:cNvSpPr txBox="1"/>
          <p:nvPr/>
        </p:nvSpPr>
        <p:spPr>
          <a:xfrm>
            <a:off x="6858000" y="3048000"/>
            <a:ext cx="2438400" cy="381000"/>
          </a:xfrm>
          <a:prstGeom prst="rect">
            <a:avLst/>
          </a:prstGeom>
          <a:noFill/>
        </p:spPr>
        <p:txBody>
          <a:bodyPr wrap="square" rtlCol="0">
            <a:spAutoFit/>
          </a:bodyPr>
          <a:lstStyle/>
          <a:p>
            <a:r>
              <a:rPr lang="en-US" dirty="0" err="1" smtClean="0">
                <a:solidFill>
                  <a:schemeClr val="bg2"/>
                </a:solidFill>
              </a:rPr>
              <a:t>aLIGO</a:t>
            </a:r>
            <a:r>
              <a:rPr lang="en-US" dirty="0" smtClean="0">
                <a:solidFill>
                  <a:schemeClr val="bg2"/>
                </a:solidFill>
              </a:rPr>
              <a:t> </a:t>
            </a:r>
            <a:r>
              <a:rPr lang="en-US" dirty="0">
                <a:solidFill>
                  <a:schemeClr val="bg2"/>
                </a:solidFill>
              </a:rPr>
              <a:t>o</a:t>
            </a:r>
            <a:r>
              <a:rPr lang="en-US" dirty="0" smtClean="0">
                <a:solidFill>
                  <a:schemeClr val="bg2"/>
                </a:solidFill>
              </a:rPr>
              <a:t>bserving run</a:t>
            </a:r>
            <a:endParaRPr lang="en-US" dirty="0">
              <a:solidFill>
                <a:schemeClr val="bg2"/>
              </a:solidFill>
            </a:endParaRPr>
          </a:p>
        </p:txBody>
      </p:sp>
      <p:sp>
        <p:nvSpPr>
          <p:cNvPr id="57" name="TextBox 56"/>
          <p:cNvSpPr txBox="1"/>
          <p:nvPr/>
        </p:nvSpPr>
        <p:spPr>
          <a:xfrm>
            <a:off x="152400" y="24384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58" name="TextBox 57"/>
          <p:cNvSpPr txBox="1"/>
          <p:nvPr/>
        </p:nvSpPr>
        <p:spPr>
          <a:xfrm>
            <a:off x="152400" y="3048000"/>
            <a:ext cx="533400" cy="381000"/>
          </a:xfrm>
          <a:prstGeom prst="rect">
            <a:avLst/>
          </a:prstGeom>
          <a:noFill/>
        </p:spPr>
        <p:txBody>
          <a:bodyPr wrap="square" rtlCol="0">
            <a:spAutoFit/>
          </a:bodyPr>
          <a:lstStyle/>
          <a:p>
            <a:r>
              <a:rPr lang="en-US" dirty="0" smtClean="0">
                <a:solidFill>
                  <a:schemeClr val="bg2"/>
                </a:solidFill>
              </a:rPr>
              <a:t>S6</a:t>
            </a:r>
            <a:endParaRPr lang="en-US" dirty="0">
              <a:solidFill>
                <a:schemeClr val="bg2"/>
              </a:solidFill>
            </a:endParaRPr>
          </a:p>
        </p:txBody>
      </p:sp>
      <p:sp>
        <p:nvSpPr>
          <p:cNvPr id="62" name="Diamond 61"/>
          <p:cNvSpPr/>
          <p:nvPr/>
        </p:nvSpPr>
        <p:spPr>
          <a:xfrm>
            <a:off x="4572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1" name="TextBox 70"/>
          <p:cNvSpPr txBox="1"/>
          <p:nvPr/>
        </p:nvSpPr>
        <p:spPr>
          <a:xfrm>
            <a:off x="2590800" y="4267200"/>
            <a:ext cx="1524000" cy="400110"/>
          </a:xfrm>
          <a:prstGeom prst="rect">
            <a:avLst/>
          </a:prstGeom>
          <a:noFill/>
        </p:spPr>
        <p:txBody>
          <a:bodyPr wrap="square" rtlCol="0">
            <a:spAutoFit/>
          </a:bodyPr>
          <a:lstStyle/>
          <a:p>
            <a:pPr algn="ctr"/>
            <a:r>
              <a:rPr lang="en-US" sz="2000" dirty="0" smtClean="0">
                <a:solidFill>
                  <a:schemeClr val="bg2"/>
                </a:solidFill>
              </a:rPr>
              <a:t>2014</a:t>
            </a:r>
            <a:endParaRPr lang="en-US" sz="2000" dirty="0">
              <a:solidFill>
                <a:schemeClr val="bg2"/>
              </a:solidFill>
            </a:endParaRPr>
          </a:p>
        </p:txBody>
      </p:sp>
      <p:sp>
        <p:nvSpPr>
          <p:cNvPr id="77" name="Rectangle 76"/>
          <p:cNvSpPr/>
          <p:nvPr/>
        </p:nvSpPr>
        <p:spPr>
          <a:xfrm>
            <a:off x="228600" y="4876800"/>
            <a:ext cx="8153400" cy="6858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228600" y="5715000"/>
            <a:ext cx="8153400"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iamond 60"/>
          <p:cNvSpPr/>
          <p:nvPr/>
        </p:nvSpPr>
        <p:spPr>
          <a:xfrm>
            <a:off x="6629400" y="44958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3" name="Rectangle 62"/>
          <p:cNvSpPr/>
          <p:nvPr/>
        </p:nvSpPr>
        <p:spPr>
          <a:xfrm>
            <a:off x="8458200" y="4876800"/>
            <a:ext cx="676274" cy="68580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8458200" y="5715000"/>
            <a:ext cx="676274" cy="68580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010400" y="4267200"/>
            <a:ext cx="1524000" cy="400110"/>
          </a:xfrm>
          <a:prstGeom prst="rect">
            <a:avLst/>
          </a:prstGeom>
          <a:noFill/>
        </p:spPr>
        <p:txBody>
          <a:bodyPr wrap="square" rtlCol="0">
            <a:spAutoFit/>
          </a:bodyPr>
          <a:lstStyle/>
          <a:p>
            <a:pPr algn="ctr"/>
            <a:r>
              <a:rPr lang="en-US" sz="2000" dirty="0" smtClean="0">
                <a:solidFill>
                  <a:schemeClr val="bg2"/>
                </a:solidFill>
              </a:rPr>
              <a:t>2015</a:t>
            </a:r>
            <a:endParaRPr lang="en-US" sz="2000" dirty="0">
              <a:solidFill>
                <a:schemeClr val="bg2"/>
              </a:solidFill>
            </a:endParaRPr>
          </a:p>
        </p:txBody>
      </p:sp>
      <p:sp>
        <p:nvSpPr>
          <p:cNvPr id="79" name="TextBox 78"/>
          <p:cNvSpPr txBox="1"/>
          <p:nvPr/>
        </p:nvSpPr>
        <p:spPr>
          <a:xfrm>
            <a:off x="8576971" y="5029200"/>
            <a:ext cx="533400" cy="381000"/>
          </a:xfrm>
          <a:prstGeom prst="rect">
            <a:avLst/>
          </a:prstGeom>
          <a:noFill/>
        </p:spPr>
        <p:txBody>
          <a:bodyPr wrap="square" rtlCol="0">
            <a:spAutoFit/>
          </a:bodyPr>
          <a:lstStyle/>
          <a:p>
            <a:r>
              <a:rPr lang="en-US" dirty="0" smtClean="0">
                <a:solidFill>
                  <a:schemeClr val="bg2"/>
                </a:solidFill>
              </a:rPr>
              <a:t>O1</a:t>
            </a:r>
            <a:endParaRPr lang="en-US" dirty="0">
              <a:solidFill>
                <a:schemeClr val="bg2"/>
              </a:solidFill>
            </a:endParaRPr>
          </a:p>
        </p:txBody>
      </p:sp>
      <p:sp>
        <p:nvSpPr>
          <p:cNvPr id="80" name="TextBox 79"/>
          <p:cNvSpPr txBox="1"/>
          <p:nvPr/>
        </p:nvSpPr>
        <p:spPr>
          <a:xfrm>
            <a:off x="8576971" y="5867400"/>
            <a:ext cx="533400" cy="381000"/>
          </a:xfrm>
          <a:prstGeom prst="rect">
            <a:avLst/>
          </a:prstGeom>
          <a:noFill/>
        </p:spPr>
        <p:txBody>
          <a:bodyPr wrap="square" rtlCol="0">
            <a:spAutoFit/>
          </a:bodyPr>
          <a:lstStyle/>
          <a:p>
            <a:r>
              <a:rPr lang="en-US" dirty="0" smtClean="0">
                <a:solidFill>
                  <a:schemeClr val="bg2"/>
                </a:solidFill>
              </a:rPr>
              <a:t>O1</a:t>
            </a:r>
            <a:endParaRPr lang="en-US" dirty="0">
              <a:solidFill>
                <a:schemeClr val="bg2"/>
              </a:solidFill>
            </a:endParaRPr>
          </a:p>
        </p:txBody>
      </p:sp>
      <p:cxnSp>
        <p:nvCxnSpPr>
          <p:cNvPr id="68" name="Straight Connector 67"/>
          <p:cNvCxnSpPr/>
          <p:nvPr/>
        </p:nvCxnSpPr>
        <p:spPr>
          <a:xfrm flipV="1">
            <a:off x="39624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038600" y="5029200"/>
            <a:ext cx="838200" cy="338554"/>
          </a:xfrm>
          <a:prstGeom prst="rect">
            <a:avLst/>
          </a:prstGeom>
          <a:noFill/>
        </p:spPr>
        <p:txBody>
          <a:bodyPr wrap="square" rtlCol="0">
            <a:spAutoFit/>
          </a:bodyPr>
          <a:lstStyle/>
          <a:p>
            <a:r>
              <a:rPr lang="en-US" sz="1600" dirty="0" smtClean="0">
                <a:solidFill>
                  <a:schemeClr val="bg2"/>
                </a:solidFill>
              </a:rPr>
              <a:t>Vertex</a:t>
            </a:r>
            <a:endParaRPr lang="en-US" sz="1600" dirty="0">
              <a:solidFill>
                <a:schemeClr val="bg2"/>
              </a:solidFill>
            </a:endParaRPr>
          </a:p>
        </p:txBody>
      </p:sp>
      <p:cxnSp>
        <p:nvCxnSpPr>
          <p:cNvPr id="70" name="Straight Connector 69"/>
          <p:cNvCxnSpPr/>
          <p:nvPr/>
        </p:nvCxnSpPr>
        <p:spPr>
          <a:xfrm flipV="1">
            <a:off x="48006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55626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876800" y="5029200"/>
            <a:ext cx="685800" cy="338554"/>
          </a:xfrm>
          <a:prstGeom prst="rect">
            <a:avLst/>
          </a:prstGeom>
          <a:noFill/>
        </p:spPr>
        <p:txBody>
          <a:bodyPr wrap="square" rtlCol="0">
            <a:spAutoFit/>
          </a:bodyPr>
          <a:lstStyle/>
          <a:p>
            <a:r>
              <a:rPr lang="en-US" sz="1600" dirty="0" smtClean="0">
                <a:solidFill>
                  <a:schemeClr val="bg2"/>
                </a:solidFill>
              </a:rPr>
              <a:t>Arms</a:t>
            </a:r>
            <a:endParaRPr lang="en-US" sz="1600" dirty="0">
              <a:solidFill>
                <a:schemeClr val="bg2"/>
              </a:solidFill>
            </a:endParaRPr>
          </a:p>
        </p:txBody>
      </p:sp>
      <p:cxnSp>
        <p:nvCxnSpPr>
          <p:cNvPr id="74" name="Straight Connector 73"/>
          <p:cNvCxnSpPr/>
          <p:nvPr/>
        </p:nvCxnSpPr>
        <p:spPr>
          <a:xfrm flipV="1">
            <a:off x="67056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791200" y="5029200"/>
            <a:ext cx="762000" cy="338554"/>
          </a:xfrm>
          <a:prstGeom prst="rect">
            <a:avLst/>
          </a:prstGeom>
          <a:noFill/>
        </p:spPr>
        <p:txBody>
          <a:bodyPr wrap="square" rtlCol="0">
            <a:spAutoFit/>
          </a:bodyPr>
          <a:lstStyle/>
          <a:p>
            <a:r>
              <a:rPr lang="en-US" sz="1600" dirty="0" smtClean="0">
                <a:solidFill>
                  <a:schemeClr val="bg2"/>
                </a:solidFill>
              </a:rPr>
              <a:t>Full </a:t>
            </a:r>
            <a:r>
              <a:rPr lang="en-US" sz="1600" dirty="0" err="1" smtClean="0">
                <a:solidFill>
                  <a:schemeClr val="bg2"/>
                </a:solidFill>
              </a:rPr>
              <a:t>ifo</a:t>
            </a:r>
            <a:endParaRPr lang="en-US" sz="1600" dirty="0">
              <a:solidFill>
                <a:schemeClr val="bg2"/>
              </a:solidFill>
            </a:endParaRPr>
          </a:p>
        </p:txBody>
      </p:sp>
      <p:sp>
        <p:nvSpPr>
          <p:cNvPr id="82" name="TextBox 81"/>
          <p:cNvSpPr txBox="1"/>
          <p:nvPr/>
        </p:nvSpPr>
        <p:spPr>
          <a:xfrm>
            <a:off x="6858000" y="4953000"/>
            <a:ext cx="1524000" cy="584776"/>
          </a:xfrm>
          <a:prstGeom prst="rect">
            <a:avLst/>
          </a:prstGeom>
          <a:noFill/>
        </p:spPr>
        <p:txBody>
          <a:bodyPr wrap="square" rtlCol="0">
            <a:spAutoFit/>
          </a:bodyPr>
          <a:lstStyle/>
          <a:p>
            <a:r>
              <a:rPr lang="en-US" sz="1600" dirty="0" smtClean="0">
                <a:solidFill>
                  <a:schemeClr val="bg2"/>
                </a:solidFill>
              </a:rPr>
              <a:t>Acceptance and </a:t>
            </a:r>
            <a:r>
              <a:rPr lang="en-US" sz="1600" dirty="0" err="1" smtClean="0">
                <a:solidFill>
                  <a:schemeClr val="bg2"/>
                </a:solidFill>
              </a:rPr>
              <a:t>sens.</a:t>
            </a:r>
            <a:r>
              <a:rPr lang="en-US" sz="1600" dirty="0" smtClean="0">
                <a:solidFill>
                  <a:schemeClr val="bg2"/>
                </a:solidFill>
              </a:rPr>
              <a:t> improve.</a:t>
            </a:r>
            <a:endParaRPr lang="en-US" sz="1600" dirty="0">
              <a:solidFill>
                <a:schemeClr val="bg2"/>
              </a:solidFill>
            </a:endParaRPr>
          </a:p>
        </p:txBody>
      </p:sp>
      <p:sp>
        <p:nvSpPr>
          <p:cNvPr id="83" name="TextBox 82"/>
          <p:cNvSpPr txBox="1"/>
          <p:nvPr/>
        </p:nvSpPr>
        <p:spPr>
          <a:xfrm>
            <a:off x="533400" y="5029200"/>
            <a:ext cx="3048000" cy="369332"/>
          </a:xfrm>
          <a:prstGeom prst="rect">
            <a:avLst/>
          </a:prstGeom>
          <a:noFill/>
        </p:spPr>
        <p:txBody>
          <a:bodyPr wrap="square" rtlCol="0">
            <a:spAutoFit/>
          </a:bodyPr>
          <a:lstStyle/>
          <a:p>
            <a:r>
              <a:rPr lang="en-US" b="1" dirty="0" smtClean="0">
                <a:solidFill>
                  <a:schemeClr val="bg2"/>
                </a:solidFill>
              </a:rPr>
              <a:t>Hanford</a:t>
            </a:r>
            <a:r>
              <a:rPr lang="en-US" sz="1600" dirty="0" smtClean="0">
                <a:solidFill>
                  <a:schemeClr val="bg2"/>
                </a:solidFill>
              </a:rPr>
              <a:t>             Installation</a:t>
            </a:r>
            <a:endParaRPr lang="en-US" sz="1600" dirty="0">
              <a:solidFill>
                <a:schemeClr val="bg2"/>
              </a:solidFill>
            </a:endParaRPr>
          </a:p>
        </p:txBody>
      </p:sp>
      <p:cxnSp>
        <p:nvCxnSpPr>
          <p:cNvPr id="84" name="Straight Connector 83"/>
          <p:cNvCxnSpPr/>
          <p:nvPr/>
        </p:nvCxnSpPr>
        <p:spPr>
          <a:xfrm flipV="1">
            <a:off x="457200" y="48768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657600" y="5715000"/>
            <a:ext cx="0" cy="68580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33400" y="5867400"/>
            <a:ext cx="2971800" cy="369332"/>
          </a:xfrm>
          <a:prstGeom prst="rect">
            <a:avLst/>
          </a:prstGeom>
          <a:noFill/>
        </p:spPr>
        <p:txBody>
          <a:bodyPr wrap="square" rtlCol="0">
            <a:spAutoFit/>
          </a:bodyPr>
          <a:lstStyle/>
          <a:p>
            <a:r>
              <a:rPr lang="en-US" b="1" dirty="0" smtClean="0">
                <a:solidFill>
                  <a:schemeClr val="bg2"/>
                </a:solidFill>
              </a:rPr>
              <a:t>Livingston  </a:t>
            </a:r>
            <a:r>
              <a:rPr lang="en-US" sz="1600" dirty="0" smtClean="0">
                <a:solidFill>
                  <a:schemeClr val="bg2"/>
                </a:solidFill>
              </a:rPr>
              <a:t> </a:t>
            </a:r>
            <a:r>
              <a:rPr lang="en-US" sz="1600" dirty="0">
                <a:solidFill>
                  <a:schemeClr val="bg2"/>
                </a:solidFill>
              </a:rPr>
              <a:t>F</a:t>
            </a:r>
            <a:r>
              <a:rPr lang="en-US" sz="1600" dirty="0" smtClean="0">
                <a:solidFill>
                  <a:schemeClr val="bg2"/>
                </a:solidFill>
              </a:rPr>
              <a:t>ull interferometer</a:t>
            </a:r>
            <a:endParaRPr lang="en-US" sz="1600" dirty="0">
              <a:solidFill>
                <a:schemeClr val="bg2"/>
              </a:solidFill>
            </a:endParaRPr>
          </a:p>
        </p:txBody>
      </p:sp>
      <p:sp>
        <p:nvSpPr>
          <p:cNvPr id="87" name="TextBox 86"/>
          <p:cNvSpPr txBox="1"/>
          <p:nvPr/>
        </p:nvSpPr>
        <p:spPr>
          <a:xfrm>
            <a:off x="4267200" y="5867400"/>
            <a:ext cx="3657600" cy="338554"/>
          </a:xfrm>
          <a:prstGeom prst="rect">
            <a:avLst/>
          </a:prstGeom>
          <a:noFill/>
        </p:spPr>
        <p:txBody>
          <a:bodyPr wrap="square" rtlCol="0">
            <a:spAutoFit/>
          </a:bodyPr>
          <a:lstStyle/>
          <a:p>
            <a:r>
              <a:rPr lang="en-US" sz="1600" dirty="0" smtClean="0">
                <a:solidFill>
                  <a:schemeClr val="bg2"/>
                </a:solidFill>
              </a:rPr>
              <a:t>Acceptance and sensitivity improvement</a:t>
            </a:r>
            <a:endParaRPr lang="en-US" sz="1600" dirty="0">
              <a:solidFill>
                <a:schemeClr val="bg2"/>
              </a:solidFill>
            </a:endParaRPr>
          </a:p>
        </p:txBody>
      </p:sp>
      <p:sp>
        <p:nvSpPr>
          <p:cNvPr id="19" name="Rectangle 18"/>
          <p:cNvSpPr/>
          <p:nvPr/>
        </p:nvSpPr>
        <p:spPr>
          <a:xfrm>
            <a:off x="3810000" y="4648200"/>
            <a:ext cx="76200" cy="1752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5715000" y="2209800"/>
            <a:ext cx="76200" cy="1371600"/>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0" y="1371600"/>
            <a:ext cx="9144000" cy="2133600"/>
          </a:xfrm>
          <a:prstGeom prst="rect">
            <a:avLst/>
          </a:prstGeom>
          <a:solidFill>
            <a:schemeClr val="tx1">
              <a:lumMod val="85000"/>
              <a:lumOff val="1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28600" y="22098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Diamond 9"/>
          <p:cNvSpPr/>
          <p:nvPr/>
        </p:nvSpPr>
        <p:spPr>
          <a:xfrm>
            <a:off x="304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5" name="Diamond 24"/>
          <p:cNvSpPr/>
          <p:nvPr/>
        </p:nvSpPr>
        <p:spPr>
          <a:xfrm>
            <a:off x="1447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6" name="Diamond 25"/>
          <p:cNvSpPr/>
          <p:nvPr/>
        </p:nvSpPr>
        <p:spPr>
          <a:xfrm>
            <a:off x="2590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7" name="Diamond 26"/>
          <p:cNvSpPr/>
          <p:nvPr/>
        </p:nvSpPr>
        <p:spPr>
          <a:xfrm>
            <a:off x="3733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8" name="Diamond 27"/>
          <p:cNvSpPr/>
          <p:nvPr/>
        </p:nvSpPr>
        <p:spPr>
          <a:xfrm>
            <a:off x="6019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1" name="Diamond 30"/>
          <p:cNvSpPr/>
          <p:nvPr/>
        </p:nvSpPr>
        <p:spPr>
          <a:xfrm>
            <a:off x="8305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2" name="Diamond 31"/>
          <p:cNvSpPr/>
          <p:nvPr/>
        </p:nvSpPr>
        <p:spPr>
          <a:xfrm>
            <a:off x="7162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609600" y="1840468"/>
            <a:ext cx="762000" cy="369332"/>
          </a:xfrm>
          <a:prstGeom prst="rect">
            <a:avLst/>
          </a:prstGeom>
          <a:noFill/>
        </p:spPr>
        <p:txBody>
          <a:bodyPr wrap="square" rtlCol="0">
            <a:spAutoFit/>
          </a:bodyPr>
          <a:lstStyle/>
          <a:p>
            <a:r>
              <a:rPr lang="en-US" dirty="0" smtClean="0">
                <a:solidFill>
                  <a:schemeClr val="bg2"/>
                </a:solidFill>
              </a:rPr>
              <a:t>2010</a:t>
            </a:r>
            <a:endParaRPr lang="en-US" dirty="0">
              <a:solidFill>
                <a:schemeClr val="bg2"/>
              </a:solidFill>
            </a:endParaRPr>
          </a:p>
        </p:txBody>
      </p:sp>
      <p:sp>
        <p:nvSpPr>
          <p:cNvPr id="34" name="TextBox 33"/>
          <p:cNvSpPr txBox="1"/>
          <p:nvPr/>
        </p:nvSpPr>
        <p:spPr>
          <a:xfrm>
            <a:off x="1752600" y="1828800"/>
            <a:ext cx="762000" cy="369332"/>
          </a:xfrm>
          <a:prstGeom prst="rect">
            <a:avLst/>
          </a:prstGeom>
          <a:noFill/>
        </p:spPr>
        <p:txBody>
          <a:bodyPr wrap="square" rtlCol="0">
            <a:spAutoFit/>
          </a:bodyPr>
          <a:lstStyle/>
          <a:p>
            <a:r>
              <a:rPr lang="en-US" dirty="0" smtClean="0">
                <a:solidFill>
                  <a:schemeClr val="bg2"/>
                </a:solidFill>
              </a:rPr>
              <a:t>2011</a:t>
            </a:r>
            <a:endParaRPr lang="en-US" dirty="0">
              <a:solidFill>
                <a:schemeClr val="bg2"/>
              </a:solidFill>
            </a:endParaRPr>
          </a:p>
        </p:txBody>
      </p:sp>
      <p:sp>
        <p:nvSpPr>
          <p:cNvPr id="35" name="TextBox 34"/>
          <p:cNvSpPr txBox="1"/>
          <p:nvPr/>
        </p:nvSpPr>
        <p:spPr>
          <a:xfrm>
            <a:off x="2895600" y="1828800"/>
            <a:ext cx="762000" cy="369332"/>
          </a:xfrm>
          <a:prstGeom prst="rect">
            <a:avLst/>
          </a:prstGeom>
          <a:noFill/>
        </p:spPr>
        <p:txBody>
          <a:bodyPr wrap="square" rtlCol="0">
            <a:spAutoFit/>
          </a:bodyPr>
          <a:lstStyle/>
          <a:p>
            <a:r>
              <a:rPr lang="en-US" dirty="0" smtClean="0">
                <a:solidFill>
                  <a:schemeClr val="bg2"/>
                </a:solidFill>
              </a:rPr>
              <a:t>2012</a:t>
            </a:r>
            <a:endParaRPr lang="en-US" dirty="0">
              <a:solidFill>
                <a:schemeClr val="bg2"/>
              </a:solidFill>
            </a:endParaRPr>
          </a:p>
        </p:txBody>
      </p:sp>
      <p:sp>
        <p:nvSpPr>
          <p:cNvPr id="36" name="TextBox 35"/>
          <p:cNvSpPr txBox="1"/>
          <p:nvPr/>
        </p:nvSpPr>
        <p:spPr>
          <a:xfrm>
            <a:off x="5181600" y="1828800"/>
            <a:ext cx="762000" cy="369332"/>
          </a:xfrm>
          <a:prstGeom prst="rect">
            <a:avLst/>
          </a:prstGeom>
          <a:noFill/>
        </p:spPr>
        <p:txBody>
          <a:bodyPr wrap="square" rtlCol="0">
            <a:spAutoFit/>
          </a:bodyPr>
          <a:lstStyle/>
          <a:p>
            <a:r>
              <a:rPr lang="en-US" dirty="0" smtClean="0">
                <a:solidFill>
                  <a:schemeClr val="bg2"/>
                </a:solidFill>
              </a:rPr>
              <a:t>2014</a:t>
            </a:r>
            <a:endParaRPr lang="en-US" dirty="0">
              <a:solidFill>
                <a:schemeClr val="bg2"/>
              </a:solidFill>
            </a:endParaRPr>
          </a:p>
        </p:txBody>
      </p:sp>
      <p:sp>
        <p:nvSpPr>
          <p:cNvPr id="37" name="TextBox 36"/>
          <p:cNvSpPr txBox="1"/>
          <p:nvPr/>
        </p:nvSpPr>
        <p:spPr>
          <a:xfrm>
            <a:off x="6324600" y="1828800"/>
            <a:ext cx="762000" cy="369332"/>
          </a:xfrm>
          <a:prstGeom prst="rect">
            <a:avLst/>
          </a:prstGeom>
          <a:noFill/>
        </p:spPr>
        <p:txBody>
          <a:bodyPr wrap="square" rtlCol="0">
            <a:spAutoFit/>
          </a:bodyPr>
          <a:lstStyle/>
          <a:p>
            <a:r>
              <a:rPr lang="en-US" dirty="0" smtClean="0">
                <a:solidFill>
                  <a:schemeClr val="bg2"/>
                </a:solidFill>
              </a:rPr>
              <a:t>2015</a:t>
            </a:r>
            <a:endParaRPr lang="en-US" dirty="0">
              <a:solidFill>
                <a:schemeClr val="bg2"/>
              </a:solidFill>
            </a:endParaRPr>
          </a:p>
        </p:txBody>
      </p:sp>
      <p:sp>
        <p:nvSpPr>
          <p:cNvPr id="38" name="TextBox 37"/>
          <p:cNvSpPr txBox="1"/>
          <p:nvPr/>
        </p:nvSpPr>
        <p:spPr>
          <a:xfrm>
            <a:off x="7467600" y="1840468"/>
            <a:ext cx="762000" cy="369332"/>
          </a:xfrm>
          <a:prstGeom prst="rect">
            <a:avLst/>
          </a:prstGeom>
          <a:noFill/>
        </p:spPr>
        <p:txBody>
          <a:bodyPr wrap="square" rtlCol="0">
            <a:spAutoFit/>
          </a:bodyPr>
          <a:lstStyle/>
          <a:p>
            <a:r>
              <a:rPr lang="en-US" dirty="0" smtClean="0">
                <a:solidFill>
                  <a:schemeClr val="bg2"/>
                </a:solidFill>
              </a:rPr>
              <a:t>2016</a:t>
            </a:r>
            <a:endParaRPr lang="en-US" dirty="0">
              <a:solidFill>
                <a:schemeClr val="bg2"/>
              </a:solidFill>
            </a:endParaRPr>
          </a:p>
        </p:txBody>
      </p:sp>
      <p:sp>
        <p:nvSpPr>
          <p:cNvPr id="39" name="Diamond 38"/>
          <p:cNvSpPr/>
          <p:nvPr/>
        </p:nvSpPr>
        <p:spPr>
          <a:xfrm>
            <a:off x="4876800" y="2057400"/>
            <a:ext cx="152400" cy="228600"/>
          </a:xfrm>
          <a:prstGeom prst="diamond">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0" name="TextBox 39"/>
          <p:cNvSpPr txBox="1"/>
          <p:nvPr/>
        </p:nvSpPr>
        <p:spPr>
          <a:xfrm>
            <a:off x="4038600" y="1828800"/>
            <a:ext cx="762000" cy="369332"/>
          </a:xfrm>
          <a:prstGeom prst="rect">
            <a:avLst/>
          </a:prstGeom>
          <a:noFill/>
        </p:spPr>
        <p:txBody>
          <a:bodyPr wrap="square" rtlCol="0">
            <a:spAutoFit/>
          </a:bodyPr>
          <a:lstStyle/>
          <a:p>
            <a:r>
              <a:rPr lang="en-US" dirty="0" smtClean="0">
                <a:solidFill>
                  <a:schemeClr val="bg2"/>
                </a:solidFill>
              </a:rPr>
              <a:t>2013</a:t>
            </a:r>
            <a:endParaRPr lang="en-US" dirty="0">
              <a:solidFill>
                <a:schemeClr val="bg2"/>
              </a:solidFill>
            </a:endParaRPr>
          </a:p>
        </p:txBody>
      </p:sp>
      <p:cxnSp>
        <p:nvCxnSpPr>
          <p:cNvPr id="50" name="Straight Connector 49"/>
          <p:cNvCxnSpPr/>
          <p:nvPr/>
        </p:nvCxnSpPr>
        <p:spPr>
          <a:xfrm flipH="1" flipV="1">
            <a:off x="6781800" y="2209800"/>
            <a:ext cx="1600200" cy="243840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62" idx="3"/>
          </p:cNvCxnSpPr>
          <p:nvPr/>
        </p:nvCxnSpPr>
        <p:spPr>
          <a:xfrm flipV="1">
            <a:off x="609600" y="2209800"/>
            <a:ext cx="4267200" cy="240030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28600" y="4648200"/>
            <a:ext cx="86868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52800" y="5334000"/>
            <a:ext cx="1143000" cy="584776"/>
          </a:xfrm>
          <a:prstGeom prst="rect">
            <a:avLst/>
          </a:prstGeom>
          <a:noFill/>
        </p:spPr>
        <p:txBody>
          <a:bodyPr wrap="square" rtlCol="0">
            <a:spAutoFit/>
          </a:bodyPr>
          <a:lstStyle/>
          <a:p>
            <a:r>
              <a:rPr lang="en-US" sz="3200" b="1" dirty="0" smtClean="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rPr>
              <a:t>Now</a:t>
            </a:r>
            <a:endParaRPr lang="en-US" sz="3200" b="1" dirty="0">
              <a:ln w="19050">
                <a:solidFill>
                  <a:schemeClr val="tx2">
                    <a:tint val="1000"/>
                  </a:schemeClr>
                </a:solidFill>
                <a:prstDash val="solid"/>
              </a:ln>
              <a:solidFill>
                <a:srgbClr val="80000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1521575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381000"/>
            <a:ext cx="8229600" cy="6019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274638"/>
            <a:ext cx="6553200" cy="1143000"/>
          </a:xfrm>
        </p:spPr>
        <p:txBody>
          <a:bodyPr/>
          <a:lstStyle/>
          <a:p>
            <a:r>
              <a:rPr lang="en-US" dirty="0" smtClean="0">
                <a:solidFill>
                  <a:schemeClr val="bg1"/>
                </a:solidFill>
              </a:rPr>
              <a:t>Outline</a:t>
            </a:r>
            <a:endParaRPr lang="en-US" dirty="0">
              <a:solidFill>
                <a:schemeClr val="bg1"/>
              </a:solidFill>
            </a:endParaRPr>
          </a:p>
        </p:txBody>
      </p:sp>
      <p:sp>
        <p:nvSpPr>
          <p:cNvPr id="3" name="Content Placeholder 2"/>
          <p:cNvSpPr>
            <a:spLocks noGrp="1"/>
          </p:cNvSpPr>
          <p:nvPr>
            <p:ph idx="1"/>
          </p:nvPr>
        </p:nvSpPr>
        <p:spPr>
          <a:xfrm>
            <a:off x="533400" y="1676400"/>
            <a:ext cx="8229600" cy="4343400"/>
          </a:xfrm>
        </p:spPr>
        <p:txBody>
          <a:bodyPr>
            <a:normAutofit fontScale="92500" lnSpcReduction="10000"/>
          </a:bodyPr>
          <a:lstStyle/>
          <a:p>
            <a:r>
              <a:rPr lang="en-US" b="1" dirty="0" smtClean="0">
                <a:solidFill>
                  <a:schemeClr val="bg1"/>
                </a:solidFill>
              </a:rPr>
              <a:t>Observing transient GW signals with Advanced LIGO</a:t>
            </a:r>
          </a:p>
          <a:p>
            <a:pPr lvl="1"/>
            <a:r>
              <a:rPr lang="en-US" dirty="0" smtClean="0">
                <a:solidFill>
                  <a:schemeClr val="bg1"/>
                </a:solidFill>
              </a:rPr>
              <a:t>The Advanced LIGO interferometers</a:t>
            </a:r>
          </a:p>
          <a:p>
            <a:pPr lvl="1"/>
            <a:r>
              <a:rPr lang="en-US" dirty="0" smtClean="0">
                <a:solidFill>
                  <a:schemeClr val="bg1"/>
                </a:solidFill>
              </a:rPr>
              <a:t>Projected commissioning timeline</a:t>
            </a:r>
          </a:p>
          <a:p>
            <a:pPr lvl="1"/>
            <a:r>
              <a:rPr lang="en-US" dirty="0" smtClean="0">
                <a:solidFill>
                  <a:schemeClr val="bg1"/>
                </a:solidFill>
              </a:rPr>
              <a:t>Likely observing scenarios</a:t>
            </a:r>
          </a:p>
          <a:p>
            <a:pPr lvl="1"/>
            <a:endParaRPr lang="en-US" dirty="0" smtClean="0">
              <a:solidFill>
                <a:schemeClr val="bg1"/>
              </a:solidFill>
            </a:endParaRPr>
          </a:p>
          <a:p>
            <a:r>
              <a:rPr lang="en-US" b="1" dirty="0" smtClean="0">
                <a:solidFill>
                  <a:schemeClr val="bg1"/>
                </a:solidFill>
              </a:rPr>
              <a:t>Detector characterization efforts </a:t>
            </a:r>
          </a:p>
          <a:p>
            <a:pPr lvl="1"/>
            <a:r>
              <a:rPr lang="en-US" dirty="0" smtClean="0">
                <a:solidFill>
                  <a:schemeClr val="bg1"/>
                </a:solidFill>
              </a:rPr>
              <a:t>Past strategies, challenges, and successes</a:t>
            </a:r>
          </a:p>
          <a:p>
            <a:pPr lvl="1"/>
            <a:r>
              <a:rPr lang="en-US" dirty="0" smtClean="0">
                <a:solidFill>
                  <a:schemeClr val="bg1"/>
                </a:solidFill>
              </a:rPr>
              <a:t>First glimpse of Livingston data quality</a:t>
            </a: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B4CFDCFB-B82F-4CED-A2F1-36A738B225CF}"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81000"/>
            <a:ext cx="8229600" cy="6019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57200"/>
            <a:ext cx="8229600" cy="1143000"/>
          </a:xfrm>
        </p:spPr>
        <p:txBody>
          <a:bodyPr/>
          <a:lstStyle/>
          <a:p>
            <a:r>
              <a:rPr lang="en-US" dirty="0" err="1" smtClean="0">
                <a:solidFill>
                  <a:schemeClr val="bg1"/>
                </a:solidFill>
              </a:rPr>
              <a:t>aLIGO</a:t>
            </a:r>
            <a:r>
              <a:rPr lang="en-US" dirty="0" smtClean="0">
                <a:solidFill>
                  <a:schemeClr val="bg1"/>
                </a:solidFill>
              </a:rPr>
              <a:t> project acceptance requires: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20</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
        <p:nvSpPr>
          <p:cNvPr id="22" name="Content Placeholder 2"/>
          <p:cNvSpPr>
            <a:spLocks noGrp="1"/>
          </p:cNvSpPr>
          <p:nvPr>
            <p:ph idx="1"/>
          </p:nvPr>
        </p:nvSpPr>
        <p:spPr>
          <a:xfrm>
            <a:off x="685800" y="1676400"/>
            <a:ext cx="7772400" cy="4114800"/>
          </a:xfrm>
        </p:spPr>
        <p:txBody>
          <a:bodyPr>
            <a:normAutofit/>
          </a:bodyPr>
          <a:lstStyle/>
          <a:p>
            <a:r>
              <a:rPr lang="en-US" dirty="0">
                <a:solidFill>
                  <a:srgbClr val="FFFFFF"/>
                </a:solidFill>
              </a:rPr>
              <a:t>Subsystems meet their acceptance criteria</a:t>
            </a:r>
          </a:p>
          <a:p>
            <a:pPr lvl="1"/>
            <a:r>
              <a:rPr lang="en-US" dirty="0">
                <a:solidFill>
                  <a:srgbClr val="FFFFFF"/>
                </a:solidFill>
              </a:rPr>
              <a:t>Design </a:t>
            </a:r>
            <a:r>
              <a:rPr lang="en-US" dirty="0" smtClean="0">
                <a:solidFill>
                  <a:srgbClr val="FFFFFF"/>
                </a:solidFill>
              </a:rPr>
              <a:t>and use documentation produced</a:t>
            </a:r>
          </a:p>
          <a:p>
            <a:pPr lvl="1"/>
            <a:r>
              <a:rPr lang="en-US" dirty="0" smtClean="0">
                <a:solidFill>
                  <a:srgbClr val="FFFFFF"/>
                </a:solidFill>
              </a:rPr>
              <a:t>Meet individual performance requirements </a:t>
            </a:r>
            <a:endParaRPr lang="en-US" dirty="0">
              <a:solidFill>
                <a:srgbClr val="FFFFFF"/>
              </a:solidFill>
            </a:endParaRPr>
          </a:p>
          <a:p>
            <a:r>
              <a:rPr lang="en-US" dirty="0" smtClean="0">
                <a:solidFill>
                  <a:srgbClr val="FFFFFF"/>
                </a:solidFill>
              </a:rPr>
              <a:t>Each </a:t>
            </a:r>
            <a:r>
              <a:rPr lang="en-US" dirty="0">
                <a:solidFill>
                  <a:srgbClr val="FFFFFF"/>
                </a:solidFill>
              </a:rPr>
              <a:t>interferometer locks for an extended time </a:t>
            </a:r>
            <a:r>
              <a:rPr lang="en-US" dirty="0" smtClean="0">
                <a:solidFill>
                  <a:srgbClr val="FFFFFF"/>
                </a:solidFill>
              </a:rPr>
              <a:t>(</a:t>
            </a:r>
            <a:r>
              <a:rPr lang="en-US" dirty="0">
                <a:solidFill>
                  <a:srgbClr val="FFFFFF"/>
                </a:solidFill>
              </a:rPr>
              <a:t>2 hours)</a:t>
            </a:r>
          </a:p>
          <a:p>
            <a:pPr lvl="1"/>
            <a:r>
              <a:rPr lang="en-US" dirty="0">
                <a:solidFill>
                  <a:srgbClr val="FFFFFF"/>
                </a:solidFill>
              </a:rPr>
              <a:t>Locking: acquire and maintain interferometer resonance under automated </a:t>
            </a:r>
            <a:r>
              <a:rPr lang="en-US" dirty="0" smtClean="0">
                <a:solidFill>
                  <a:srgbClr val="FFFFFF"/>
                </a:solidFill>
              </a:rPr>
              <a:t>control</a:t>
            </a:r>
            <a:endParaRPr lang="en-US" dirty="0">
              <a:solidFill>
                <a:srgbClr val="FFFFFF"/>
              </a:solidFill>
            </a:endParaRPr>
          </a:p>
        </p:txBody>
      </p:sp>
      <p:sp>
        <p:nvSpPr>
          <p:cNvPr id="3" name="TextBox 2"/>
          <p:cNvSpPr txBox="1"/>
          <p:nvPr/>
        </p:nvSpPr>
        <p:spPr>
          <a:xfrm>
            <a:off x="4495800" y="3881735"/>
            <a:ext cx="4267200" cy="461665"/>
          </a:xfrm>
          <a:prstGeom prst="rect">
            <a:avLst/>
          </a:prstGeom>
          <a:noFill/>
        </p:spPr>
        <p:txBody>
          <a:bodyPr wrap="square" rtlCol="0">
            <a:spAutoFit/>
          </a:bodyPr>
          <a:lstStyle/>
          <a:p>
            <a:r>
              <a:rPr lang="en-US" sz="2400" dirty="0" smtClean="0">
                <a:solidFill>
                  <a:srgbClr val="FF0000"/>
                </a:solidFill>
              </a:rPr>
              <a:t>Livingston has achieved this!</a:t>
            </a:r>
            <a:endParaRPr lang="en-US" sz="2400" dirty="0">
              <a:solidFill>
                <a:srgbClr val="FF0000"/>
              </a:solidFill>
            </a:endParaRPr>
          </a:p>
        </p:txBody>
      </p:sp>
      <p:cxnSp>
        <p:nvCxnSpPr>
          <p:cNvPr id="5" name="Straight Arrow Connector 4"/>
          <p:cNvCxnSpPr/>
          <p:nvPr/>
        </p:nvCxnSpPr>
        <p:spPr>
          <a:xfrm flipH="1">
            <a:off x="3657600" y="4114800"/>
            <a:ext cx="83820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854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Commissioning at Livingston</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21</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3"/>
          <a:stretch>
            <a:fillRect/>
          </a:stretch>
        </p:blipFill>
        <p:spPr>
          <a:xfrm>
            <a:off x="228600" y="1066800"/>
            <a:ext cx="5562600" cy="5505548"/>
          </a:xfrm>
          <a:prstGeom prst="rect">
            <a:avLst/>
          </a:prstGeom>
        </p:spPr>
      </p:pic>
      <p:sp>
        <p:nvSpPr>
          <p:cNvPr id="21" name="Title 1"/>
          <p:cNvSpPr txBox="1">
            <a:spLocks/>
          </p:cNvSpPr>
          <p:nvPr/>
        </p:nvSpPr>
        <p:spPr>
          <a:xfrm>
            <a:off x="5943600" y="1371600"/>
            <a:ext cx="3124200" cy="3505200"/>
          </a:xfrm>
          <a:prstGeom prst="rect">
            <a:avLst/>
          </a:prstGeom>
          <a:solidFill>
            <a:schemeClr val="tx1">
              <a:lumMod val="85000"/>
              <a:lumOff val="15000"/>
              <a:alpha val="52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Improving sensitivity</a:t>
            </a:r>
          </a:p>
          <a:p>
            <a:endParaRPr lang="en-US" sz="2800" dirty="0" smtClean="0">
              <a:solidFill>
                <a:schemeClr val="bg1"/>
              </a:solidFill>
            </a:endParaRPr>
          </a:p>
          <a:p>
            <a:pPr marL="342900" indent="-342900" algn="l">
              <a:buFont typeface="Wingdings" charset="0"/>
              <a:buChar char="s"/>
            </a:pPr>
            <a:r>
              <a:rPr lang="en-US" sz="2000" dirty="0" smtClean="0">
                <a:solidFill>
                  <a:schemeClr val="bg1"/>
                </a:solidFill>
                <a:ea typeface="Wingdings"/>
                <a:cs typeface="Wingdings"/>
                <a:sym typeface="Wingdings"/>
              </a:rPr>
              <a:t>Increased laser power</a:t>
            </a:r>
          </a:p>
          <a:p>
            <a:pPr marL="342900" indent="-342900" algn="l">
              <a:buFont typeface="Wingdings" charset="0"/>
              <a:buChar char="s"/>
            </a:pPr>
            <a:r>
              <a:rPr lang="en-US" sz="2000" dirty="0" smtClean="0">
                <a:solidFill>
                  <a:schemeClr val="bg1"/>
                </a:solidFill>
                <a:ea typeface="Wingdings"/>
                <a:cs typeface="Wingdings"/>
                <a:sym typeface="Wingdings"/>
              </a:rPr>
              <a:t>Noise  hunting</a:t>
            </a:r>
          </a:p>
          <a:p>
            <a:pPr marL="342900" indent="-342900" algn="l">
              <a:buFont typeface="Wingdings" charset="0"/>
              <a:buChar char="s"/>
            </a:pPr>
            <a:r>
              <a:rPr lang="en-US" sz="2000" dirty="0" smtClean="0">
                <a:solidFill>
                  <a:schemeClr val="bg1"/>
                </a:solidFill>
                <a:ea typeface="Wingdings"/>
                <a:cs typeface="Wingdings"/>
                <a:sym typeface="Wingdings"/>
              </a:rPr>
              <a:t>Transition to DC readout</a:t>
            </a:r>
          </a:p>
          <a:p>
            <a:pPr marL="342900" indent="-342900" algn="l">
              <a:buFont typeface="Wingdings" charset="0"/>
              <a:buChar char="s"/>
            </a:pPr>
            <a:r>
              <a:rPr lang="en-US" sz="2000" dirty="0" smtClean="0">
                <a:solidFill>
                  <a:schemeClr val="bg1"/>
                </a:solidFill>
                <a:ea typeface="Wingdings"/>
                <a:cs typeface="Wingdings"/>
                <a:sym typeface="Wingdings"/>
              </a:rPr>
              <a:t>Improved optic alignment and angular stability </a:t>
            </a:r>
          </a:p>
        </p:txBody>
      </p:sp>
      <p:sp>
        <p:nvSpPr>
          <p:cNvPr id="3" name="TextBox 2"/>
          <p:cNvSpPr txBox="1"/>
          <p:nvPr/>
        </p:nvSpPr>
        <p:spPr>
          <a:xfrm>
            <a:off x="2819400" y="1566446"/>
            <a:ext cx="838200" cy="338554"/>
          </a:xfrm>
          <a:prstGeom prst="rect">
            <a:avLst/>
          </a:prstGeom>
          <a:noFill/>
        </p:spPr>
        <p:txBody>
          <a:bodyPr wrap="square" rtlCol="0">
            <a:spAutoFit/>
          </a:bodyPr>
          <a:lstStyle/>
          <a:p>
            <a:r>
              <a:rPr lang="en-US" sz="1600" dirty="0" smtClean="0"/>
              <a:t>+/- 25%</a:t>
            </a:r>
            <a:endParaRPr lang="en-US" sz="1600" dirty="0"/>
          </a:p>
        </p:txBody>
      </p:sp>
      <p:cxnSp>
        <p:nvCxnSpPr>
          <p:cNvPr id="8" name="Straight Arrow Connector 7"/>
          <p:cNvCxnSpPr>
            <a:stCxn id="3" idx="3"/>
          </p:cNvCxnSpPr>
          <p:nvPr/>
        </p:nvCxnSpPr>
        <p:spPr>
          <a:xfrm>
            <a:off x="3657600" y="1735723"/>
            <a:ext cx="228600" cy="168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9728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Prior commissioning progression</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22</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grpSp>
        <p:nvGrpSpPr>
          <p:cNvPr id="12" name="Group 15"/>
          <p:cNvGrpSpPr>
            <a:grpSpLocks/>
          </p:cNvGrpSpPr>
          <p:nvPr/>
        </p:nvGrpSpPr>
        <p:grpSpPr bwMode="auto">
          <a:xfrm>
            <a:off x="762000" y="1371600"/>
            <a:ext cx="8382000" cy="4648200"/>
            <a:chOff x="288" y="1008"/>
            <a:chExt cx="5280" cy="2928"/>
          </a:xfrm>
          <a:effectLst>
            <a:outerShdw blurRad="50800" dist="38100" dir="2700000" algn="tl" rotWithShape="0">
              <a:srgbClr val="660066">
                <a:alpha val="43000"/>
              </a:srgbClr>
            </a:outerShdw>
          </a:effectLst>
        </p:grpSpPr>
        <p:sp>
          <p:nvSpPr>
            <p:cNvPr id="13" name="Text Box 8"/>
            <p:cNvSpPr txBox="1">
              <a:spLocks noChangeArrowheads="1"/>
            </p:cNvSpPr>
            <p:nvPr/>
          </p:nvSpPr>
          <p:spPr bwMode="auto">
            <a:xfrm>
              <a:off x="3392" y="1647"/>
              <a:ext cx="1133" cy="135"/>
            </a:xfrm>
            <a:prstGeom prst="rect">
              <a:avLst/>
            </a:prstGeom>
            <a:noFill/>
            <a:ln w="9525">
              <a:noFill/>
              <a:miter lim="800000"/>
              <a:headEnd/>
              <a:tailEnd/>
            </a:ln>
          </p:spPr>
          <p:txBody>
            <a:bodyPr>
              <a:prstTxWarp prst="textNoShape">
                <a:avLst/>
              </a:prstTxWarp>
              <a:spAutoFit/>
            </a:bodyPr>
            <a:lstStyle/>
            <a:p>
              <a:pPr algn="l" eaLnBrk="0" hangingPunct="0"/>
              <a:r>
                <a:rPr lang="en-US" sz="800">
                  <a:solidFill>
                    <a:schemeClr val="tx2"/>
                  </a:solidFill>
                  <a:latin typeface="Times" charset="0"/>
                  <a:ea typeface="ＭＳ Ｐゴシック" charset="-128"/>
                  <a:cs typeface="ＭＳ Ｐゴシック" charset="-128"/>
                </a:rPr>
                <a:t>Science Requirement. document (1995)</a:t>
              </a:r>
            </a:p>
          </p:txBody>
        </p:sp>
        <p:pic>
          <p:nvPicPr>
            <p:cNvPr id="14" name="Picture 9" descr="G060009-02"/>
            <p:cNvPicPr>
              <a:picLocks noChangeAspect="1" noChangeArrowheads="1"/>
            </p:cNvPicPr>
            <p:nvPr/>
          </p:nvPicPr>
          <p:blipFill>
            <a:blip r:embed="rId3"/>
            <a:srcRect/>
            <a:stretch>
              <a:fillRect/>
            </a:stretch>
          </p:blipFill>
          <p:spPr bwMode="auto">
            <a:xfrm>
              <a:off x="288" y="1008"/>
              <a:ext cx="4480" cy="2928"/>
            </a:xfrm>
            <a:prstGeom prst="rect">
              <a:avLst/>
            </a:prstGeom>
            <a:noFill/>
            <a:ln w="9525">
              <a:noFill/>
              <a:miter lim="800000"/>
              <a:headEnd/>
              <a:tailEnd/>
            </a:ln>
          </p:spPr>
        </p:pic>
        <p:sp>
          <p:nvSpPr>
            <p:cNvPr id="15" name="AutoShape 10"/>
            <p:cNvSpPr>
              <a:spLocks noChangeArrowheads="1"/>
            </p:cNvSpPr>
            <p:nvPr/>
          </p:nvSpPr>
          <p:spPr bwMode="auto">
            <a:xfrm>
              <a:off x="1728" y="1104"/>
              <a:ext cx="1536" cy="336"/>
            </a:xfrm>
            <a:prstGeom prst="wedgeRectCallout">
              <a:avLst>
                <a:gd name="adj1" fmla="val -75259"/>
                <a:gd name="adj2" fmla="val -9819"/>
              </a:avLst>
            </a:prstGeom>
            <a:solidFill>
              <a:schemeClr val="bg1"/>
            </a:solidFill>
            <a:ln w="28575">
              <a:solidFill>
                <a:srgbClr val="FF0000"/>
              </a:solidFill>
              <a:miter lim="800000"/>
              <a:headEnd type="none" w="sm" len="sm"/>
              <a:tailEnd type="none" w="sm" len="sm"/>
            </a:ln>
          </p:spPr>
          <p:txBody>
            <a:bodyPr wrap="none" lIns="0" tIns="0" rIns="0" bIns="0" anchor="ctr">
              <a:prstTxWarp prst="textNoShape">
                <a:avLst/>
              </a:prstTxWarp>
            </a:bodyPr>
            <a:lstStyle/>
            <a:p>
              <a:pPr eaLnBrk="0" hangingPunct="0"/>
              <a:r>
                <a:rPr lang="en-US" sz="1400" b="1">
                  <a:solidFill>
                    <a:srgbClr val="FF0000"/>
                  </a:solidFill>
                  <a:latin typeface="Helvetica" charset="0"/>
                  <a:ea typeface="ＭＳ Ｐゴシック" charset="-128"/>
                  <a:cs typeface="ＭＳ Ｐゴシック" charset="-128"/>
                </a:rPr>
                <a:t>S2: Feb.- Apr. 2003</a:t>
              </a:r>
            </a:p>
            <a:p>
              <a:pPr eaLnBrk="0" hangingPunct="0"/>
              <a:r>
                <a:rPr lang="en-US" sz="1400" b="1">
                  <a:solidFill>
                    <a:srgbClr val="FF0000"/>
                  </a:solidFill>
                  <a:latin typeface="Helvetica" charset="0"/>
                  <a:ea typeface="ＭＳ Ｐゴシック" charset="-128"/>
                  <a:cs typeface="ＭＳ Ｐゴシック" charset="-128"/>
                </a:rPr>
                <a:t>59 days BNS reach ~ 1Mpc</a:t>
              </a:r>
            </a:p>
          </p:txBody>
        </p:sp>
        <p:sp>
          <p:nvSpPr>
            <p:cNvPr id="16" name="AutoShape 11"/>
            <p:cNvSpPr>
              <a:spLocks noChangeArrowheads="1"/>
            </p:cNvSpPr>
            <p:nvPr/>
          </p:nvSpPr>
          <p:spPr bwMode="auto">
            <a:xfrm>
              <a:off x="1968" y="1584"/>
              <a:ext cx="1536" cy="288"/>
            </a:xfrm>
            <a:prstGeom prst="wedgeRectCallout">
              <a:avLst>
                <a:gd name="adj1" fmla="val -71287"/>
                <a:gd name="adj2" fmla="val 168056"/>
              </a:avLst>
            </a:prstGeom>
            <a:solidFill>
              <a:schemeClr val="bg1"/>
            </a:solidFill>
            <a:ln w="28575">
              <a:solidFill>
                <a:srgbClr val="800080"/>
              </a:solidFill>
              <a:miter lim="800000"/>
              <a:headEnd type="none" w="sm" len="sm"/>
              <a:tailEnd type="none" w="sm" len="sm"/>
            </a:ln>
          </p:spPr>
          <p:txBody>
            <a:bodyPr wrap="none" lIns="0" tIns="0" rIns="0" bIns="0" anchor="ctr">
              <a:prstTxWarp prst="textNoShape">
                <a:avLst/>
              </a:prstTxWarp>
            </a:bodyPr>
            <a:lstStyle/>
            <a:p>
              <a:pPr eaLnBrk="0" hangingPunct="0"/>
              <a:r>
                <a:rPr lang="en-US" sz="1400" b="1">
                  <a:solidFill>
                    <a:srgbClr val="800080"/>
                  </a:solidFill>
                  <a:latin typeface="Helvetica" charset="0"/>
                  <a:ea typeface="ＭＳ Ｐゴシック" charset="-128"/>
                  <a:cs typeface="ＭＳ Ｐゴシック" charset="-128"/>
                </a:rPr>
                <a:t>S3: Oct. ‘03 - Jan. ‘04</a:t>
              </a:r>
            </a:p>
            <a:p>
              <a:pPr eaLnBrk="0" hangingPunct="0"/>
              <a:r>
                <a:rPr lang="en-US" sz="1400" b="1">
                  <a:solidFill>
                    <a:srgbClr val="800080"/>
                  </a:solidFill>
                  <a:latin typeface="Helvetica" charset="0"/>
                  <a:ea typeface="ＭＳ Ｐゴシック" charset="-128"/>
                  <a:cs typeface="ＭＳ Ｐゴシック" charset="-128"/>
                </a:rPr>
                <a:t>70 days  BNS reach ~ 3Mpc</a:t>
              </a:r>
            </a:p>
          </p:txBody>
        </p:sp>
        <p:sp>
          <p:nvSpPr>
            <p:cNvPr id="17" name="AutoShape 12"/>
            <p:cNvSpPr>
              <a:spLocks noChangeArrowheads="1"/>
            </p:cNvSpPr>
            <p:nvPr/>
          </p:nvSpPr>
          <p:spPr bwMode="auto">
            <a:xfrm>
              <a:off x="3936" y="1680"/>
              <a:ext cx="1632" cy="384"/>
            </a:xfrm>
            <a:prstGeom prst="wedgeRectCallout">
              <a:avLst>
                <a:gd name="adj1" fmla="val -69671"/>
                <a:gd name="adj2" fmla="val 85676"/>
              </a:avLst>
            </a:prstGeom>
            <a:solidFill>
              <a:schemeClr val="bg1"/>
            </a:solidFill>
            <a:ln w="28575">
              <a:solidFill>
                <a:srgbClr val="008000"/>
              </a:solidFill>
              <a:miter lim="800000"/>
              <a:headEnd type="none" w="sm" len="sm"/>
              <a:tailEnd type="none" w="sm" len="sm"/>
            </a:ln>
          </p:spPr>
          <p:txBody>
            <a:bodyPr wrap="none" lIns="0" tIns="0" rIns="0" bIns="0" anchor="ctr">
              <a:prstTxWarp prst="textNoShape">
                <a:avLst/>
              </a:prstTxWarp>
            </a:bodyPr>
            <a:lstStyle/>
            <a:p>
              <a:pPr eaLnBrk="0" hangingPunct="0"/>
              <a:r>
                <a:rPr lang="en-US" sz="1400" b="1">
                  <a:solidFill>
                    <a:srgbClr val="008000"/>
                  </a:solidFill>
                  <a:latin typeface="Helvetica" charset="0"/>
                  <a:ea typeface="ＭＳ Ｐゴシック" charset="-128"/>
                  <a:cs typeface="ＭＳ Ｐゴシック" charset="-128"/>
                </a:rPr>
                <a:t>S1: Aug. - Sep. 2002</a:t>
              </a:r>
            </a:p>
            <a:p>
              <a:pPr eaLnBrk="0" hangingPunct="0"/>
              <a:r>
                <a:rPr lang="en-US" sz="1400" b="1">
                  <a:solidFill>
                    <a:srgbClr val="008000"/>
                  </a:solidFill>
                  <a:latin typeface="Helvetica" charset="0"/>
                  <a:ea typeface="ＭＳ Ｐゴシック" charset="-128"/>
                  <a:cs typeface="ＭＳ Ｐゴシック" charset="-128"/>
                </a:rPr>
                <a:t>17 days  BNS reach ~100kpc</a:t>
              </a:r>
            </a:p>
          </p:txBody>
        </p:sp>
        <p:sp>
          <p:nvSpPr>
            <p:cNvPr id="18" name="AutoShape 13"/>
            <p:cNvSpPr>
              <a:spLocks noChangeArrowheads="1"/>
            </p:cNvSpPr>
            <p:nvPr/>
          </p:nvSpPr>
          <p:spPr bwMode="auto">
            <a:xfrm>
              <a:off x="960" y="3312"/>
              <a:ext cx="1344" cy="244"/>
            </a:xfrm>
            <a:prstGeom prst="wedgeRectCallout">
              <a:avLst>
                <a:gd name="adj1" fmla="val 34153"/>
                <a:gd name="adj2" fmla="val -110245"/>
              </a:avLst>
            </a:prstGeom>
            <a:solidFill>
              <a:schemeClr val="bg1"/>
            </a:solidFill>
            <a:ln w="28575">
              <a:solidFill>
                <a:srgbClr val="FF3399"/>
              </a:solidFill>
              <a:miter lim="800000"/>
              <a:headEnd type="none" w="sm" len="sm"/>
              <a:tailEnd type="none" w="sm" len="sm"/>
            </a:ln>
          </p:spPr>
          <p:txBody>
            <a:bodyPr wrap="none" lIns="0" tIns="0" rIns="0" bIns="0" anchor="ctr">
              <a:prstTxWarp prst="textNoShape">
                <a:avLst/>
              </a:prstTxWarp>
            </a:bodyPr>
            <a:lstStyle/>
            <a:p>
              <a:pPr eaLnBrk="0" hangingPunct="0"/>
              <a:r>
                <a:rPr lang="en-US" sz="1400" b="1">
                  <a:solidFill>
                    <a:srgbClr val="FF3399"/>
                  </a:solidFill>
                  <a:latin typeface="Helvetica" charset="0"/>
                  <a:ea typeface="ＭＳ Ｐゴシック" charset="-128"/>
                  <a:cs typeface="ＭＳ Ｐゴシック" charset="-128"/>
                </a:rPr>
                <a:t>S5: Nov 2005 – Oct 2007</a:t>
              </a:r>
            </a:p>
          </p:txBody>
        </p:sp>
        <p:sp>
          <p:nvSpPr>
            <p:cNvPr id="19" name="AutoShape 14"/>
            <p:cNvSpPr>
              <a:spLocks noChangeArrowheads="1"/>
            </p:cNvSpPr>
            <p:nvPr/>
          </p:nvSpPr>
          <p:spPr bwMode="auto">
            <a:xfrm>
              <a:off x="3744" y="3072"/>
              <a:ext cx="1584" cy="336"/>
            </a:xfrm>
            <a:prstGeom prst="wedgeRectCallout">
              <a:avLst>
                <a:gd name="adj1" fmla="val -95014"/>
                <a:gd name="adj2" fmla="val -90477"/>
              </a:avLst>
            </a:prstGeom>
            <a:solidFill>
              <a:schemeClr val="bg1"/>
            </a:solidFill>
            <a:ln w="28575">
              <a:solidFill>
                <a:srgbClr val="0000FF"/>
              </a:solidFill>
              <a:miter lim="800000"/>
              <a:headEnd type="none" w="sm" len="sm"/>
              <a:tailEnd type="none" w="sm" len="sm"/>
            </a:ln>
          </p:spPr>
          <p:txBody>
            <a:bodyPr wrap="none" lIns="0" tIns="0" rIns="0" bIns="0" anchor="ctr">
              <a:prstTxWarp prst="textNoShape">
                <a:avLst/>
              </a:prstTxWarp>
            </a:bodyPr>
            <a:lstStyle/>
            <a:p>
              <a:pPr eaLnBrk="0" hangingPunct="0"/>
              <a:r>
                <a:rPr lang="en-US" sz="1400" b="1">
                  <a:solidFill>
                    <a:srgbClr val="0000FF"/>
                  </a:solidFill>
                  <a:latin typeface="Helvetica" charset="0"/>
                  <a:ea typeface="ＭＳ Ｐゴシック" charset="-128"/>
                  <a:cs typeface="ＭＳ Ｐゴシック" charset="-128"/>
                </a:rPr>
                <a:t>S4: Feb. - Mar. 2005</a:t>
              </a:r>
            </a:p>
            <a:p>
              <a:pPr eaLnBrk="0" hangingPunct="0"/>
              <a:r>
                <a:rPr lang="en-US" sz="1400" b="1">
                  <a:solidFill>
                    <a:srgbClr val="0000FF"/>
                  </a:solidFill>
                  <a:latin typeface="Helvetica" charset="0"/>
                  <a:ea typeface="ＭＳ Ｐゴシック" charset="-128"/>
                  <a:cs typeface="ＭＳ Ｐゴシック" charset="-128"/>
                </a:rPr>
                <a:t>30 days BNS reach ~ 15Mpc</a:t>
              </a:r>
            </a:p>
          </p:txBody>
        </p:sp>
      </p:grpSp>
      <p:sp>
        <p:nvSpPr>
          <p:cNvPr id="20" name="TextBox 19"/>
          <p:cNvSpPr txBox="1"/>
          <p:nvPr/>
        </p:nvSpPr>
        <p:spPr>
          <a:xfrm>
            <a:off x="4171195" y="4810780"/>
            <a:ext cx="177240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smtClean="0">
                <a:solidFill>
                  <a:srgbClr val="BA14B0"/>
                </a:solidFill>
              </a:rPr>
              <a:t>15 </a:t>
            </a:r>
            <a:r>
              <a:rPr lang="en-US" sz="2800" dirty="0" err="1" smtClean="0">
                <a:solidFill>
                  <a:srgbClr val="BA14B0"/>
                </a:solidFill>
              </a:rPr>
              <a:t>Mpc</a:t>
            </a:r>
            <a:endParaRPr lang="en-US" sz="2800" dirty="0">
              <a:solidFill>
                <a:srgbClr val="BA14B0"/>
              </a:solidFill>
            </a:endParaRPr>
          </a:p>
        </p:txBody>
      </p:sp>
      <p:sp>
        <p:nvSpPr>
          <p:cNvPr id="5" name="TextBox 4"/>
          <p:cNvSpPr txBox="1"/>
          <p:nvPr/>
        </p:nvSpPr>
        <p:spPr>
          <a:xfrm>
            <a:off x="762000" y="5715000"/>
            <a:ext cx="2057400" cy="307777"/>
          </a:xfrm>
          <a:prstGeom prst="rect">
            <a:avLst/>
          </a:prstGeom>
          <a:noFill/>
        </p:spPr>
        <p:txBody>
          <a:bodyPr wrap="square" rtlCol="0">
            <a:spAutoFit/>
          </a:bodyPr>
          <a:lstStyle/>
          <a:p>
            <a:r>
              <a:rPr lang="en-US" sz="1400" dirty="0" smtClean="0">
                <a:solidFill>
                  <a:srgbClr val="7F7F7F"/>
                </a:solidFill>
              </a:rPr>
              <a:t>L. </a:t>
            </a:r>
            <a:r>
              <a:rPr lang="en-US" sz="1400" dirty="0" err="1" smtClean="0">
                <a:solidFill>
                  <a:srgbClr val="7F7F7F"/>
                </a:solidFill>
              </a:rPr>
              <a:t>Barsotti</a:t>
            </a:r>
            <a:endParaRPr lang="en-US" sz="1400" dirty="0">
              <a:solidFill>
                <a:srgbClr val="7F7F7F"/>
              </a:solidFill>
            </a:endParaRPr>
          </a:p>
        </p:txBody>
      </p:sp>
    </p:spTree>
    <p:extLst>
      <p:ext uri="{BB962C8B-B14F-4D97-AF65-F5344CB8AC3E}">
        <p14:creationId xmlns:p14="http://schemas.microsoft.com/office/powerpoint/2010/main" val="20475483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4CFDCFB-B82F-4CED-A2F1-36A738B225CF}" type="slidenum">
              <a:rPr lang="en-US" smtClean="0"/>
              <a:pPr/>
              <a:t>23</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
        <p:nvSpPr>
          <p:cNvPr id="10" name="TextBox 9"/>
          <p:cNvSpPr txBox="1"/>
          <p:nvPr/>
        </p:nvSpPr>
        <p:spPr>
          <a:xfrm>
            <a:off x="6172200" y="990600"/>
            <a:ext cx="1524000" cy="369332"/>
          </a:xfrm>
          <a:prstGeom prst="rect">
            <a:avLst/>
          </a:prstGeom>
          <a:noFill/>
        </p:spPr>
        <p:txBody>
          <a:bodyPr wrap="square" rtlCol="0">
            <a:spAutoFit/>
          </a:bodyPr>
          <a:lstStyle/>
          <a:p>
            <a:r>
              <a:rPr lang="en-US" dirty="0" smtClean="0"/>
              <a:t>July 28, 2014</a:t>
            </a:r>
            <a:endParaRPr lang="en-US" dirty="0"/>
          </a:p>
        </p:txBody>
      </p:sp>
      <p:sp>
        <p:nvSpPr>
          <p:cNvPr id="11" name="TextBox 10"/>
          <p:cNvSpPr txBox="1"/>
          <p:nvPr/>
        </p:nvSpPr>
        <p:spPr>
          <a:xfrm rot="19140000">
            <a:off x="2728885" y="3287811"/>
            <a:ext cx="4038600" cy="769441"/>
          </a:xfrm>
          <a:prstGeom prst="rect">
            <a:avLst/>
          </a:prstGeom>
          <a:noFill/>
        </p:spPr>
        <p:txBody>
          <a:bodyPr wrap="square" rtlCol="0">
            <a:spAutoFit/>
          </a:bodyPr>
          <a:lstStyle/>
          <a:p>
            <a:r>
              <a:rPr lang="en-US" sz="4400" b="1" dirty="0" smtClean="0">
                <a:solidFill>
                  <a:srgbClr val="800000"/>
                </a:solidFill>
              </a:rPr>
              <a:t>Preliminary</a:t>
            </a:r>
            <a:endParaRPr lang="en-US" sz="4400" b="1" dirty="0">
              <a:solidFill>
                <a:srgbClr val="800000"/>
              </a:solidFill>
            </a:endParaRPr>
          </a:p>
        </p:txBody>
      </p:sp>
      <p:pic>
        <p:nvPicPr>
          <p:cNvPr id="12" name="Picture 11"/>
          <p:cNvPicPr>
            <a:picLocks noChangeAspect="1"/>
          </p:cNvPicPr>
          <p:nvPr/>
        </p:nvPicPr>
        <p:blipFill>
          <a:blip r:embed="rId3"/>
          <a:stretch>
            <a:fillRect/>
          </a:stretch>
        </p:blipFill>
        <p:spPr>
          <a:xfrm>
            <a:off x="2031258" y="4971"/>
            <a:ext cx="5436342" cy="6858000"/>
          </a:xfrm>
          <a:prstGeom prst="rect">
            <a:avLst/>
          </a:prstGeom>
        </p:spPr>
      </p:pic>
      <p:sp>
        <p:nvSpPr>
          <p:cNvPr id="13" name="TextBox 12"/>
          <p:cNvSpPr txBox="1"/>
          <p:nvPr/>
        </p:nvSpPr>
        <p:spPr>
          <a:xfrm rot="19140000">
            <a:off x="3061340" y="3549717"/>
            <a:ext cx="2978650" cy="769441"/>
          </a:xfrm>
          <a:prstGeom prst="rect">
            <a:avLst/>
          </a:prstGeom>
          <a:solidFill>
            <a:srgbClr val="FFFFFF">
              <a:alpha val="45000"/>
            </a:srgbClr>
          </a:solidFill>
        </p:spPr>
        <p:txBody>
          <a:bodyPr wrap="square" rtlCol="0">
            <a:spAutoFit/>
          </a:bodyPr>
          <a:lstStyle/>
          <a:p>
            <a:r>
              <a:rPr lang="en-US" sz="4400" b="1" dirty="0" smtClean="0">
                <a:solidFill>
                  <a:srgbClr val="800000"/>
                </a:solidFill>
              </a:rPr>
              <a:t>Preliminary</a:t>
            </a:r>
            <a:endParaRPr lang="en-US" sz="4400" b="1" dirty="0">
              <a:solidFill>
                <a:srgbClr val="800000"/>
              </a:solidFill>
            </a:endParaRPr>
          </a:p>
        </p:txBody>
      </p:sp>
      <p:sp>
        <p:nvSpPr>
          <p:cNvPr id="14" name="TextBox 13"/>
          <p:cNvSpPr txBox="1"/>
          <p:nvPr/>
        </p:nvSpPr>
        <p:spPr>
          <a:xfrm>
            <a:off x="2640858" y="152400"/>
            <a:ext cx="2971800" cy="738664"/>
          </a:xfrm>
          <a:prstGeom prst="rect">
            <a:avLst/>
          </a:prstGeom>
          <a:solidFill>
            <a:srgbClr val="FFFFFF"/>
          </a:solidFill>
        </p:spPr>
        <p:txBody>
          <a:bodyPr wrap="square" rtlCol="0">
            <a:spAutoFit/>
          </a:bodyPr>
          <a:lstStyle/>
          <a:p>
            <a:r>
              <a:rPr lang="en-US" sz="2400" b="1" dirty="0" smtClean="0"/>
              <a:t>Noise budget</a:t>
            </a:r>
          </a:p>
          <a:p>
            <a:r>
              <a:rPr lang="en-US" dirty="0" smtClean="0"/>
              <a:t>Livingston - August 16, 2014 </a:t>
            </a:r>
            <a:endParaRPr lang="en-US" dirty="0"/>
          </a:p>
        </p:txBody>
      </p:sp>
    </p:spTree>
    <p:extLst>
      <p:ext uri="{BB962C8B-B14F-4D97-AF65-F5344CB8AC3E}">
        <p14:creationId xmlns:p14="http://schemas.microsoft.com/office/powerpoint/2010/main" val="26083057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57200" y="381000"/>
            <a:ext cx="8229600" cy="63246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smtClean="0">
                <a:solidFill>
                  <a:schemeClr val="bg1"/>
                </a:solidFill>
              </a:rPr>
              <a:t>The challenges of commissioning</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24</a:t>
            </a:fld>
            <a:endParaRPr lang="en-US"/>
          </a:p>
        </p:txBody>
      </p:sp>
      <p:sp>
        <p:nvSpPr>
          <p:cNvPr id="7" name="Footer Placeholder 6"/>
          <p:cNvSpPr>
            <a:spLocks noGrp="1"/>
          </p:cNvSpPr>
          <p:nvPr>
            <p:ph type="ftr" sz="quarter" idx="11"/>
          </p:nvPr>
        </p:nvSpPr>
        <p:spPr/>
        <p:txBody>
          <a:bodyPr/>
          <a:lstStyle/>
          <a:p>
            <a:r>
              <a:rPr lang="en-US" dirty="0" smtClean="0"/>
              <a:t>G1400823</a:t>
            </a:r>
            <a:endParaRPr lang="en-US" dirty="0"/>
          </a:p>
        </p:txBody>
      </p:sp>
      <p:sp>
        <p:nvSpPr>
          <p:cNvPr id="8" name="Content Placeholder 2"/>
          <p:cNvSpPr>
            <a:spLocks noGrp="1"/>
          </p:cNvSpPr>
          <p:nvPr>
            <p:ph idx="1"/>
          </p:nvPr>
        </p:nvSpPr>
        <p:spPr>
          <a:xfrm>
            <a:off x="667657" y="1295400"/>
            <a:ext cx="7772400" cy="1600200"/>
          </a:xfrm>
        </p:spPr>
        <p:txBody>
          <a:bodyPr>
            <a:normAutofit fontScale="85000" lnSpcReduction="20000"/>
          </a:bodyPr>
          <a:lstStyle/>
          <a:p>
            <a:r>
              <a:rPr lang="en-US" dirty="0" smtClean="0">
                <a:solidFill>
                  <a:srgbClr val="FFFFFF"/>
                </a:solidFill>
              </a:rPr>
              <a:t>Many effects </a:t>
            </a:r>
            <a:r>
              <a:rPr lang="en-US" dirty="0">
                <a:solidFill>
                  <a:srgbClr val="FFFFFF"/>
                </a:solidFill>
              </a:rPr>
              <a:t>cannot be </a:t>
            </a:r>
            <a:r>
              <a:rPr lang="en-US" dirty="0" smtClean="0">
                <a:solidFill>
                  <a:srgbClr val="FFFFFF"/>
                </a:solidFill>
              </a:rPr>
              <a:t>tested prior to large scale implementation</a:t>
            </a:r>
            <a:endParaRPr lang="en-US" dirty="0">
              <a:solidFill>
                <a:srgbClr val="FFFFFF"/>
              </a:solidFill>
            </a:endParaRPr>
          </a:p>
          <a:p>
            <a:r>
              <a:rPr lang="en-US" dirty="0" smtClean="0">
                <a:solidFill>
                  <a:srgbClr val="FFFFFF"/>
                </a:solidFill>
              </a:rPr>
              <a:t>Often noise sources stem from the interaction of different subsystems and cavities </a:t>
            </a:r>
            <a:endParaRPr lang="en-US" dirty="0">
              <a:solidFill>
                <a:srgbClr val="FFFFFF"/>
              </a:solidFill>
            </a:endParaRPr>
          </a:p>
        </p:txBody>
      </p:sp>
      <p:sp>
        <p:nvSpPr>
          <p:cNvPr id="11" name="Rounded Rectangle 10"/>
          <p:cNvSpPr/>
          <p:nvPr/>
        </p:nvSpPr>
        <p:spPr bwMode="auto">
          <a:xfrm>
            <a:off x="1447801" y="3200400"/>
            <a:ext cx="1904999" cy="533400"/>
          </a:xfrm>
          <a:prstGeom prst="roundRect">
            <a:avLst/>
          </a:prstGeom>
          <a:solidFill>
            <a:schemeClr val="bg1">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Laser power</a:t>
            </a:r>
            <a:endParaRPr lang="en-US" i="0" spc="-150" dirty="0">
              <a:ln w="11430"/>
              <a:solidFill>
                <a:srgbClr val="F8F8F8"/>
              </a:solidFill>
              <a:effectLst>
                <a:outerShdw blurRad="25400" algn="tl" rotWithShape="0">
                  <a:srgbClr val="000000">
                    <a:alpha val="43000"/>
                  </a:srgbClr>
                </a:outerShdw>
              </a:effectLst>
              <a:latin typeface="+mn-lt"/>
            </a:endParaRPr>
          </a:p>
        </p:txBody>
      </p:sp>
      <p:cxnSp>
        <p:nvCxnSpPr>
          <p:cNvPr id="14" name="Curved Connector 13"/>
          <p:cNvCxnSpPr>
            <a:endCxn id="43" idx="1"/>
          </p:cNvCxnSpPr>
          <p:nvPr/>
        </p:nvCxnSpPr>
        <p:spPr bwMode="auto">
          <a:xfrm rot="16200000" flipH="1">
            <a:off x="914400" y="5181600"/>
            <a:ext cx="762000" cy="609600"/>
          </a:xfrm>
          <a:prstGeom prst="curvedConnector2">
            <a:avLst/>
          </a:prstGeom>
          <a:solidFill>
            <a:schemeClr val="accent1"/>
          </a:solidFill>
          <a:ln w="38100" cap="flat" cmpd="sng" algn="ctr">
            <a:solidFill>
              <a:srgbClr val="FFFFFF"/>
            </a:solidFill>
            <a:prstDash val="solid"/>
            <a:round/>
            <a:headEnd type="none" w="med" len="med"/>
            <a:tailEnd type="triangle"/>
          </a:ln>
          <a:effectLst/>
        </p:spPr>
      </p:cxnSp>
      <p:cxnSp>
        <p:nvCxnSpPr>
          <p:cNvPr id="15" name="Curved Connector 14"/>
          <p:cNvCxnSpPr>
            <a:stCxn id="11" idx="2"/>
          </p:cNvCxnSpPr>
          <p:nvPr/>
        </p:nvCxnSpPr>
        <p:spPr bwMode="auto">
          <a:xfrm rot="5400000">
            <a:off x="1809750" y="3905251"/>
            <a:ext cx="762002" cy="419101"/>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16" name="Straight Arrow Connector 15"/>
          <p:cNvCxnSpPr>
            <a:stCxn id="11" idx="3"/>
            <a:endCxn id="37" idx="1"/>
          </p:cNvCxnSpPr>
          <p:nvPr/>
        </p:nvCxnSpPr>
        <p:spPr bwMode="auto">
          <a:xfrm flipV="1">
            <a:off x="3352800" y="3314700"/>
            <a:ext cx="1676400" cy="152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7" name="Curved Connector 16"/>
          <p:cNvCxnSpPr>
            <a:stCxn id="38" idx="3"/>
            <a:endCxn id="44" idx="1"/>
          </p:cNvCxnSpPr>
          <p:nvPr/>
        </p:nvCxnSpPr>
        <p:spPr bwMode="auto">
          <a:xfrm flipV="1">
            <a:off x="2438399" y="4305300"/>
            <a:ext cx="1600201" cy="457200"/>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20" name="Curved Connector 19"/>
          <p:cNvCxnSpPr/>
          <p:nvPr/>
        </p:nvCxnSpPr>
        <p:spPr bwMode="auto">
          <a:xfrm>
            <a:off x="2514600" y="4876800"/>
            <a:ext cx="2667000" cy="990600"/>
          </a:xfrm>
          <a:prstGeom prst="curvedConnector3">
            <a:avLst/>
          </a:prstGeom>
          <a:solidFill>
            <a:schemeClr val="accent1"/>
          </a:solidFill>
          <a:ln w="38100" cap="flat" cmpd="sng" algn="ctr">
            <a:solidFill>
              <a:schemeClr val="bg1"/>
            </a:solidFill>
            <a:prstDash val="solid"/>
            <a:round/>
            <a:headEnd type="none" w="med" len="med"/>
            <a:tailEnd type="arrow"/>
          </a:ln>
          <a:effectLst/>
        </p:spPr>
      </p:cxnSp>
      <p:cxnSp>
        <p:nvCxnSpPr>
          <p:cNvPr id="22" name="Curved Connector 21"/>
          <p:cNvCxnSpPr/>
          <p:nvPr/>
        </p:nvCxnSpPr>
        <p:spPr bwMode="auto">
          <a:xfrm>
            <a:off x="2133600" y="6096000"/>
            <a:ext cx="3048000" cy="12700"/>
          </a:xfrm>
          <a:prstGeom prst="curvedConnector3">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6477000" y="3581400"/>
            <a:ext cx="76200" cy="2057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5" name="Curved Connector 24"/>
          <p:cNvCxnSpPr/>
          <p:nvPr/>
        </p:nvCxnSpPr>
        <p:spPr bwMode="auto">
          <a:xfrm flipV="1">
            <a:off x="1981200" y="4800600"/>
            <a:ext cx="2590800" cy="1219200"/>
          </a:xfrm>
          <a:prstGeom prst="curvedConnector3">
            <a:avLst>
              <a:gd name="adj1" fmla="val 50000"/>
            </a:avLst>
          </a:prstGeom>
          <a:solidFill>
            <a:schemeClr val="accent1"/>
          </a:solidFill>
          <a:ln w="38100" cap="flat" cmpd="sng" algn="ctr">
            <a:solidFill>
              <a:schemeClr val="bg1"/>
            </a:solidFill>
            <a:prstDash val="solid"/>
            <a:round/>
            <a:headEnd type="none" w="med" len="med"/>
            <a:tailEnd type="arrow"/>
          </a:ln>
          <a:effectLst/>
        </p:spPr>
      </p:cxnSp>
      <p:cxnSp>
        <p:nvCxnSpPr>
          <p:cNvPr id="31" name="Straight Arrow Connector 30"/>
          <p:cNvCxnSpPr>
            <a:stCxn id="39" idx="0"/>
          </p:cNvCxnSpPr>
          <p:nvPr/>
        </p:nvCxnSpPr>
        <p:spPr bwMode="auto">
          <a:xfrm flipH="1" flipV="1">
            <a:off x="5562600" y="4800600"/>
            <a:ext cx="571500" cy="9144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37" name="Rounded Rectangle 36"/>
          <p:cNvSpPr/>
          <p:nvPr/>
        </p:nvSpPr>
        <p:spPr bwMode="auto">
          <a:xfrm>
            <a:off x="5029200" y="3048000"/>
            <a:ext cx="2209800" cy="533400"/>
          </a:xfrm>
          <a:prstGeom prst="roundRect">
            <a:avLst/>
          </a:prstGeom>
          <a:solidFill>
            <a:schemeClr val="accent1">
              <a:lumMod val="75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Optic alignment</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38" name="Rounded Rectangle 37"/>
          <p:cNvSpPr/>
          <p:nvPr/>
        </p:nvSpPr>
        <p:spPr bwMode="auto">
          <a:xfrm>
            <a:off x="533400" y="4495800"/>
            <a:ext cx="1904999" cy="533400"/>
          </a:xfrm>
          <a:prstGeom prst="roundRect">
            <a:avLst/>
          </a:prstGeom>
          <a:solidFill>
            <a:schemeClr val="bg2">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Optic quality</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39" name="Rounded Rectangle 38"/>
          <p:cNvSpPr/>
          <p:nvPr/>
        </p:nvSpPr>
        <p:spPr bwMode="auto">
          <a:xfrm>
            <a:off x="5257800" y="5715000"/>
            <a:ext cx="1752600" cy="533400"/>
          </a:xfrm>
          <a:prstGeom prst="roundRect">
            <a:avLst/>
          </a:prstGeom>
          <a:solidFill>
            <a:schemeClr val="accent6">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Scattering</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43" name="Rounded Rectangle 42"/>
          <p:cNvSpPr/>
          <p:nvPr/>
        </p:nvSpPr>
        <p:spPr bwMode="auto">
          <a:xfrm>
            <a:off x="1600200" y="5334000"/>
            <a:ext cx="1600200" cy="1066800"/>
          </a:xfrm>
          <a:prstGeom prst="roundRect">
            <a:avLst/>
          </a:prstGeom>
          <a:solidFill>
            <a:schemeClr val="accent4">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Thermal effects </a:t>
            </a:r>
            <a:endParaRPr lang="en-US" i="0" spc="-150" dirty="0">
              <a:ln w="11430"/>
              <a:solidFill>
                <a:srgbClr val="F8F8F8"/>
              </a:solidFill>
              <a:effectLst>
                <a:outerShdw blurRad="25400" algn="tl" rotWithShape="0">
                  <a:srgbClr val="000000">
                    <a:alpha val="43000"/>
                  </a:srgbClr>
                </a:outerShdw>
              </a:effectLst>
              <a:latin typeface="+mn-lt"/>
            </a:endParaRPr>
          </a:p>
        </p:txBody>
      </p:sp>
      <p:sp>
        <p:nvSpPr>
          <p:cNvPr id="44" name="Rounded Rectangle 43"/>
          <p:cNvSpPr/>
          <p:nvPr/>
        </p:nvSpPr>
        <p:spPr bwMode="auto">
          <a:xfrm>
            <a:off x="4038600" y="3886200"/>
            <a:ext cx="1828800" cy="838200"/>
          </a:xfrm>
          <a:prstGeom prst="roundRect">
            <a:avLst/>
          </a:prstGeom>
          <a:solidFill>
            <a:srgbClr val="800000"/>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sz="4000" i="0" spc="-150" dirty="0" smtClean="0">
                <a:ln w="11430"/>
                <a:solidFill>
                  <a:srgbClr val="F8F8F8"/>
                </a:solidFill>
                <a:effectLst>
                  <a:outerShdw blurRad="25400" algn="tl" rotWithShape="0">
                    <a:srgbClr val="000000">
                      <a:alpha val="43000"/>
                    </a:srgbClr>
                  </a:outerShdw>
                </a:effectLst>
                <a:latin typeface="+mn-lt"/>
              </a:rPr>
              <a:t>Noise!</a:t>
            </a:r>
            <a:endParaRPr lang="en-US" sz="4000" i="0" spc="-150" dirty="0">
              <a:ln w="11430"/>
              <a:solidFill>
                <a:srgbClr val="F8F8F8"/>
              </a:solidFill>
              <a:effectLst>
                <a:outerShdw blurRad="25400" algn="tl" rotWithShape="0">
                  <a:srgbClr val="000000">
                    <a:alpha val="43000"/>
                  </a:srgbClr>
                </a:outerShdw>
              </a:effectLst>
              <a:latin typeface="+mn-lt"/>
            </a:endParaRPr>
          </a:p>
        </p:txBody>
      </p:sp>
      <p:sp>
        <p:nvSpPr>
          <p:cNvPr id="46" name="Rounded Rectangle 45"/>
          <p:cNvSpPr/>
          <p:nvPr/>
        </p:nvSpPr>
        <p:spPr bwMode="auto">
          <a:xfrm>
            <a:off x="7086600" y="4114800"/>
            <a:ext cx="1371600" cy="533400"/>
          </a:xfrm>
          <a:prstGeom prst="roundRect">
            <a:avLst/>
          </a:prstGeom>
          <a:solidFill>
            <a:schemeClr val="accent3">
              <a:lumMod val="50000"/>
            </a:scheme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cene3d>
              <a:camera prst="orthographicFront"/>
              <a:lightRig rig="soft" dir="t">
                <a:rot lat="0" lon="0" rev="10800000"/>
              </a:lightRig>
            </a:scene3d>
            <a:sp3d>
              <a:bevelT w="27940" h="12700"/>
              <a:contourClr>
                <a:srgbClr val="DDDDDD"/>
              </a:contourClr>
            </a:sp3d>
          </a:bodyPr>
          <a:lstStyle>
            <a:defPPr>
              <a:defRPr lang="en-US"/>
            </a:defPPr>
            <a:lvl1pPr algn="l" rtl="0" eaLnBrk="0" fontAlgn="base" hangingPunct="0">
              <a:spcBef>
                <a:spcPct val="0"/>
              </a:spcBef>
              <a:spcAft>
                <a:spcPct val="0"/>
              </a:spcAft>
              <a:defRPr sz="2400" b="1"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i="1" kern="1200">
                <a:solidFill>
                  <a:schemeClr val="tx1"/>
                </a:solidFill>
                <a:latin typeface="Times New Roman" pitchFamily="18" charset="0"/>
                <a:ea typeface="+mn-ea"/>
                <a:cs typeface="+mn-cs"/>
              </a:defRPr>
            </a:lvl5pPr>
            <a:lvl6pPr marL="2286000" algn="l" defTabSz="914400" rtl="0" eaLnBrk="1" latinLnBrk="0" hangingPunct="1">
              <a:defRPr sz="2400" b="1" i="1" kern="1200">
                <a:solidFill>
                  <a:schemeClr val="tx1"/>
                </a:solidFill>
                <a:latin typeface="Times New Roman" pitchFamily="18" charset="0"/>
                <a:ea typeface="+mn-ea"/>
                <a:cs typeface="+mn-cs"/>
              </a:defRPr>
            </a:lvl6pPr>
            <a:lvl7pPr marL="2743200" algn="l" defTabSz="914400" rtl="0" eaLnBrk="1" latinLnBrk="0" hangingPunct="1">
              <a:defRPr sz="2400" b="1" i="1" kern="1200">
                <a:solidFill>
                  <a:schemeClr val="tx1"/>
                </a:solidFill>
                <a:latin typeface="Times New Roman" pitchFamily="18" charset="0"/>
                <a:ea typeface="+mn-ea"/>
                <a:cs typeface="+mn-cs"/>
              </a:defRPr>
            </a:lvl7pPr>
            <a:lvl8pPr marL="3200400" algn="l" defTabSz="914400" rtl="0" eaLnBrk="1" latinLnBrk="0" hangingPunct="1">
              <a:defRPr sz="2400" b="1" i="1" kern="1200">
                <a:solidFill>
                  <a:schemeClr val="tx1"/>
                </a:solidFill>
                <a:latin typeface="Times New Roman" pitchFamily="18" charset="0"/>
                <a:ea typeface="+mn-ea"/>
                <a:cs typeface="+mn-cs"/>
              </a:defRPr>
            </a:lvl8pPr>
            <a:lvl9pPr marL="3657600" algn="l" defTabSz="914400" rtl="0" eaLnBrk="1" latinLnBrk="0" hangingPunct="1">
              <a:defRPr sz="2400" b="1" i="1" kern="1200">
                <a:solidFill>
                  <a:schemeClr val="tx1"/>
                </a:solidFill>
                <a:latin typeface="Times New Roman" pitchFamily="18" charset="0"/>
                <a:ea typeface="+mn-ea"/>
                <a:cs typeface="+mn-cs"/>
              </a:defRPr>
            </a:lvl9pPr>
          </a:lstStyle>
          <a:p>
            <a:pPr lvl="0" algn="ctr"/>
            <a:r>
              <a:rPr lang="en-US" i="0" spc="-150" dirty="0" smtClean="0">
                <a:ln w="11430"/>
                <a:solidFill>
                  <a:srgbClr val="F8F8F8"/>
                </a:solidFill>
                <a:effectLst>
                  <a:outerShdw blurRad="25400" algn="tl" rotWithShape="0">
                    <a:srgbClr val="000000">
                      <a:alpha val="43000"/>
                    </a:srgbClr>
                  </a:outerShdw>
                </a:effectLst>
                <a:latin typeface="+mn-lt"/>
              </a:rPr>
              <a:t>Seismic</a:t>
            </a:r>
            <a:endParaRPr lang="en-US" i="0" spc="-150" dirty="0">
              <a:ln w="11430"/>
              <a:solidFill>
                <a:srgbClr val="F8F8F8"/>
              </a:solidFill>
              <a:effectLst>
                <a:outerShdw blurRad="25400" algn="tl" rotWithShape="0">
                  <a:srgbClr val="000000">
                    <a:alpha val="43000"/>
                  </a:srgbClr>
                </a:outerShdw>
              </a:effectLst>
              <a:latin typeface="+mn-lt"/>
            </a:endParaRPr>
          </a:p>
        </p:txBody>
      </p:sp>
      <p:cxnSp>
        <p:nvCxnSpPr>
          <p:cNvPr id="47" name="Curved Connector 46"/>
          <p:cNvCxnSpPr>
            <a:stCxn id="46" idx="0"/>
            <a:endCxn id="37" idx="3"/>
          </p:cNvCxnSpPr>
          <p:nvPr/>
        </p:nvCxnSpPr>
        <p:spPr bwMode="auto">
          <a:xfrm rot="16200000" flipV="1">
            <a:off x="7105650" y="3448050"/>
            <a:ext cx="800100" cy="533400"/>
          </a:xfrm>
          <a:prstGeom prst="curvedConnector2">
            <a:avLst/>
          </a:prstGeom>
          <a:solidFill>
            <a:schemeClr val="accent1"/>
          </a:solidFill>
          <a:ln w="38100" cap="flat" cmpd="sng" algn="ctr">
            <a:solidFill>
              <a:schemeClr val="bg1"/>
            </a:solidFill>
            <a:prstDash val="solid"/>
            <a:round/>
            <a:headEnd type="none" w="med" len="med"/>
            <a:tailEnd type="arrow"/>
          </a:ln>
          <a:effectLst/>
        </p:spPr>
      </p:cxnSp>
      <p:cxnSp>
        <p:nvCxnSpPr>
          <p:cNvPr id="52" name="Curved Connector 51"/>
          <p:cNvCxnSpPr>
            <a:stCxn id="46" idx="2"/>
            <a:endCxn id="39" idx="3"/>
          </p:cNvCxnSpPr>
          <p:nvPr/>
        </p:nvCxnSpPr>
        <p:spPr bwMode="auto">
          <a:xfrm rot="5400000">
            <a:off x="6724650" y="4933950"/>
            <a:ext cx="1333500" cy="762000"/>
          </a:xfrm>
          <a:prstGeom prst="curvedConnector2">
            <a:avLst/>
          </a:prstGeom>
          <a:solidFill>
            <a:schemeClr val="accent1"/>
          </a:solidFill>
          <a:ln w="38100" cap="flat" cmpd="sng" algn="ctr">
            <a:solidFill>
              <a:schemeClr val="bg1"/>
            </a:solidFill>
            <a:prstDash val="solid"/>
            <a:round/>
            <a:headEnd type="none" w="med" len="med"/>
            <a:tailEnd type="arrow"/>
          </a:ln>
          <a:effectLst/>
        </p:spPr>
      </p:cxnSp>
      <p:cxnSp>
        <p:nvCxnSpPr>
          <p:cNvPr id="92" name="Straight Arrow Connector 91"/>
          <p:cNvCxnSpPr>
            <a:stCxn id="37" idx="2"/>
          </p:cNvCxnSpPr>
          <p:nvPr/>
        </p:nvCxnSpPr>
        <p:spPr bwMode="auto">
          <a:xfrm flipH="1">
            <a:off x="5867400" y="3581400"/>
            <a:ext cx="266700" cy="3810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24681595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Planning observing runs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25</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
        <p:nvSpPr>
          <p:cNvPr id="4" name="TextBox 3"/>
          <p:cNvSpPr txBox="1"/>
          <p:nvPr/>
        </p:nvSpPr>
        <p:spPr>
          <a:xfrm>
            <a:off x="228600" y="2093893"/>
            <a:ext cx="4267200" cy="1191095"/>
          </a:xfrm>
          <a:prstGeom prst="rect">
            <a:avLst/>
          </a:prstGeom>
          <a:solidFill>
            <a:schemeClr val="tx1">
              <a:lumMod val="85000"/>
              <a:lumOff val="15000"/>
              <a:alpha val="77000"/>
            </a:schemeClr>
          </a:solidFill>
        </p:spPr>
        <p:txBody>
          <a:bodyPr wrap="square" rtlCol="0">
            <a:spAutoFit/>
          </a:bodyPr>
          <a:lstStyle/>
          <a:p>
            <a:pPr>
              <a:lnSpc>
                <a:spcPct val="130000"/>
              </a:lnSpc>
            </a:pPr>
            <a:r>
              <a:rPr lang="en-US" sz="2800" dirty="0" smtClean="0">
                <a:solidFill>
                  <a:srgbClr val="FFFFFF"/>
                </a:solidFill>
              </a:rPr>
              <a:t>Number of detections =</a:t>
            </a:r>
          </a:p>
          <a:p>
            <a:pPr>
              <a:lnSpc>
                <a:spcPct val="130000"/>
              </a:lnSpc>
            </a:pPr>
            <a:r>
              <a:rPr lang="en-US" sz="2800" dirty="0" smtClean="0">
                <a:solidFill>
                  <a:srgbClr val="FFFFFF"/>
                </a:solidFill>
              </a:rPr>
              <a:t>           Rate x Volume x Time</a:t>
            </a:r>
            <a:endParaRPr lang="en-US" sz="2800" dirty="0">
              <a:solidFill>
                <a:srgbClr val="FFFFFF"/>
              </a:solidFill>
            </a:endParaRPr>
          </a:p>
        </p:txBody>
      </p:sp>
      <p:pic>
        <p:nvPicPr>
          <p:cNvPr id="12" name="Picture 3"/>
          <p:cNvPicPr>
            <a:picLocks noChangeAspect="1" noChangeArrowheads="1"/>
          </p:cNvPicPr>
          <p:nvPr/>
        </p:nvPicPr>
        <p:blipFill>
          <a:blip r:embed="rId3" cstate="print"/>
          <a:srcRect/>
          <a:stretch>
            <a:fillRect/>
          </a:stretch>
        </p:blipFill>
        <p:spPr bwMode="auto">
          <a:xfrm>
            <a:off x="228600" y="4442764"/>
            <a:ext cx="8627225" cy="1958036"/>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a:off x="4876800" y="1143000"/>
            <a:ext cx="3937601" cy="3124200"/>
          </a:xfrm>
          <a:prstGeom prst="rect">
            <a:avLst/>
          </a:prstGeom>
          <a:noFill/>
          <a:ln w="9525">
            <a:noFill/>
            <a:miter lim="800000"/>
            <a:headEnd/>
            <a:tailEnd/>
          </a:ln>
        </p:spPr>
      </p:pic>
    </p:spTree>
    <p:extLst>
      <p:ext uri="{BB962C8B-B14F-4D97-AF65-F5344CB8AC3E}">
        <p14:creationId xmlns:p14="http://schemas.microsoft.com/office/powerpoint/2010/main" val="18103383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Planning observing runs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26</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
        <p:nvSpPr>
          <p:cNvPr id="4" name="TextBox 3"/>
          <p:cNvSpPr txBox="1"/>
          <p:nvPr/>
        </p:nvSpPr>
        <p:spPr>
          <a:xfrm>
            <a:off x="228600" y="1600200"/>
            <a:ext cx="4343400" cy="1751249"/>
          </a:xfrm>
          <a:prstGeom prst="rect">
            <a:avLst/>
          </a:prstGeom>
          <a:solidFill>
            <a:schemeClr val="tx1">
              <a:lumMod val="85000"/>
              <a:lumOff val="15000"/>
              <a:alpha val="77000"/>
            </a:schemeClr>
          </a:solidFill>
        </p:spPr>
        <p:txBody>
          <a:bodyPr wrap="square" rtlCol="0">
            <a:spAutoFit/>
          </a:bodyPr>
          <a:lstStyle/>
          <a:p>
            <a:pPr>
              <a:lnSpc>
                <a:spcPct val="130000"/>
              </a:lnSpc>
            </a:pPr>
            <a:r>
              <a:rPr lang="en-US" sz="2800" dirty="0" smtClean="0">
                <a:solidFill>
                  <a:srgbClr val="FFFFFF"/>
                </a:solidFill>
              </a:rPr>
              <a:t>For Binary Neutron Stars:</a:t>
            </a:r>
          </a:p>
          <a:p>
            <a:pPr>
              <a:lnSpc>
                <a:spcPct val="130000"/>
              </a:lnSpc>
            </a:pPr>
            <a:r>
              <a:rPr lang="en-US" sz="2800" dirty="0" smtClean="0">
                <a:solidFill>
                  <a:srgbClr val="FFFFFF"/>
                </a:solidFill>
              </a:rPr>
              <a:t>Number of detections =</a:t>
            </a:r>
          </a:p>
          <a:p>
            <a:pPr>
              <a:lnSpc>
                <a:spcPct val="130000"/>
              </a:lnSpc>
            </a:pPr>
            <a:r>
              <a:rPr lang="en-US" sz="2800" dirty="0" smtClean="0">
                <a:solidFill>
                  <a:srgbClr val="FFFFFF"/>
                </a:solidFill>
              </a:rPr>
              <a:t>           Rate x Volum</a:t>
            </a:r>
            <a:r>
              <a:rPr lang="en-US" sz="2800" spc="300" dirty="0" smtClean="0">
                <a:solidFill>
                  <a:srgbClr val="FFFFFF"/>
                </a:solidFill>
              </a:rPr>
              <a:t>e x </a:t>
            </a:r>
            <a:r>
              <a:rPr lang="en-US" sz="2800" dirty="0" smtClean="0">
                <a:solidFill>
                  <a:srgbClr val="FFFFFF"/>
                </a:solidFill>
              </a:rPr>
              <a:t>Time</a:t>
            </a:r>
            <a:endParaRPr lang="en-US" sz="2800" dirty="0">
              <a:solidFill>
                <a:srgbClr val="FFFFFF"/>
              </a:solidFill>
            </a:endParaRPr>
          </a:p>
        </p:txBody>
      </p:sp>
      <p:pic>
        <p:nvPicPr>
          <p:cNvPr id="12" name="Picture 3"/>
          <p:cNvPicPr>
            <a:picLocks noChangeAspect="1" noChangeArrowheads="1"/>
          </p:cNvPicPr>
          <p:nvPr/>
        </p:nvPicPr>
        <p:blipFill>
          <a:blip r:embed="rId3" cstate="print"/>
          <a:srcRect/>
          <a:stretch>
            <a:fillRect/>
          </a:stretch>
        </p:blipFill>
        <p:spPr bwMode="auto">
          <a:xfrm>
            <a:off x="228600" y="4442764"/>
            <a:ext cx="8627225" cy="1958036"/>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a:off x="4876800" y="1143000"/>
            <a:ext cx="3937601" cy="3124200"/>
          </a:xfrm>
          <a:prstGeom prst="rect">
            <a:avLst/>
          </a:prstGeom>
          <a:noFill/>
          <a:ln w="9525">
            <a:noFill/>
            <a:miter lim="800000"/>
            <a:headEnd/>
            <a:tailEnd/>
          </a:ln>
        </p:spPr>
      </p:pic>
      <p:sp>
        <p:nvSpPr>
          <p:cNvPr id="3" name="Rounded Rectangle 2"/>
          <p:cNvSpPr/>
          <p:nvPr/>
        </p:nvSpPr>
        <p:spPr>
          <a:xfrm>
            <a:off x="228600" y="2362200"/>
            <a:ext cx="3581400" cy="381000"/>
          </a:xfrm>
          <a:prstGeom prst="round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096000" y="4495800"/>
            <a:ext cx="1066800" cy="1905000"/>
          </a:xfrm>
          <a:prstGeom prst="roundRect">
            <a:avLst/>
          </a:prstGeom>
          <a:noFill/>
          <a:ln w="762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33600" y="2895600"/>
            <a:ext cx="1219200" cy="381000"/>
          </a:xfrm>
          <a:prstGeom prst="roundRect">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4343400" y="4572000"/>
            <a:ext cx="990600" cy="1752600"/>
          </a:xfrm>
          <a:prstGeom prst="roundRect">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733800" y="2895600"/>
            <a:ext cx="838200" cy="381000"/>
          </a:xfrm>
          <a:prstGeom prst="roundRect">
            <a:avLst/>
          </a:prstGeom>
          <a:noFill/>
          <a:ln w="762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1600200" y="4495800"/>
            <a:ext cx="990600" cy="1905000"/>
          </a:xfrm>
          <a:prstGeom prst="roundRect">
            <a:avLst/>
          </a:prstGeom>
          <a:noFill/>
          <a:ln w="762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04800" y="3669268"/>
            <a:ext cx="1905000" cy="369332"/>
          </a:xfrm>
          <a:prstGeom prst="rect">
            <a:avLst/>
          </a:prstGeom>
          <a:solidFill>
            <a:schemeClr val="tx1">
              <a:lumMod val="85000"/>
              <a:lumOff val="15000"/>
              <a:alpha val="35000"/>
            </a:schemeClr>
          </a:solidFill>
        </p:spPr>
        <p:txBody>
          <a:bodyPr wrap="square" rtlCol="0">
            <a:spAutoFit/>
          </a:bodyPr>
          <a:lstStyle/>
          <a:p>
            <a:r>
              <a:rPr lang="en-US" dirty="0" err="1">
                <a:solidFill>
                  <a:schemeClr val="bg1"/>
                </a:solidFill>
              </a:rPr>
              <a:t>a</a:t>
            </a:r>
            <a:r>
              <a:rPr lang="en-US" dirty="0" err="1" smtClean="0">
                <a:solidFill>
                  <a:schemeClr val="bg1"/>
                </a:solidFill>
              </a:rPr>
              <a:t>rxiv</a:t>
            </a:r>
            <a:r>
              <a:rPr lang="en-US" dirty="0" smtClean="0">
                <a:solidFill>
                  <a:schemeClr val="bg1"/>
                </a:solidFill>
              </a:rPr>
              <a:t>  1003.2480</a:t>
            </a:r>
            <a:endParaRPr lang="en-US" dirty="0">
              <a:solidFill>
                <a:schemeClr val="bg1"/>
              </a:solidFill>
            </a:endParaRPr>
          </a:p>
        </p:txBody>
      </p:sp>
      <p:cxnSp>
        <p:nvCxnSpPr>
          <p:cNvPr id="17" name="Straight Arrow Connector 16"/>
          <p:cNvCxnSpPr/>
          <p:nvPr/>
        </p:nvCxnSpPr>
        <p:spPr>
          <a:xfrm flipV="1">
            <a:off x="990600" y="3352800"/>
            <a:ext cx="304800" cy="3810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82528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381000"/>
            <a:ext cx="8229600" cy="6019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274638"/>
            <a:ext cx="6553200" cy="1143000"/>
          </a:xfrm>
        </p:spPr>
        <p:txBody>
          <a:bodyPr/>
          <a:lstStyle/>
          <a:p>
            <a:r>
              <a:rPr lang="en-US" dirty="0" smtClean="0">
                <a:solidFill>
                  <a:schemeClr val="bg1"/>
                </a:solidFill>
              </a:rPr>
              <a:t>Outline</a:t>
            </a:r>
            <a:endParaRPr lang="en-US" dirty="0">
              <a:solidFill>
                <a:schemeClr val="bg1"/>
              </a:solidFill>
            </a:endParaRPr>
          </a:p>
        </p:txBody>
      </p:sp>
      <p:sp>
        <p:nvSpPr>
          <p:cNvPr id="3" name="Content Placeholder 2"/>
          <p:cNvSpPr>
            <a:spLocks noGrp="1"/>
          </p:cNvSpPr>
          <p:nvPr>
            <p:ph idx="1"/>
          </p:nvPr>
        </p:nvSpPr>
        <p:spPr>
          <a:xfrm>
            <a:off x="533400" y="1676400"/>
            <a:ext cx="8229600" cy="4343400"/>
          </a:xfrm>
        </p:spPr>
        <p:txBody>
          <a:bodyPr>
            <a:normAutofit fontScale="85000" lnSpcReduction="10000"/>
          </a:bodyPr>
          <a:lstStyle/>
          <a:p>
            <a:r>
              <a:rPr lang="en-US" b="1" dirty="0" smtClean="0">
                <a:solidFill>
                  <a:schemeClr val="tx1">
                    <a:lumMod val="85000"/>
                    <a:lumOff val="15000"/>
                  </a:schemeClr>
                </a:solidFill>
              </a:rPr>
              <a:t>Observing transient GW signals with Advanced LIGO</a:t>
            </a:r>
          </a:p>
          <a:p>
            <a:pPr lvl="1"/>
            <a:r>
              <a:rPr lang="en-US" dirty="0" smtClean="0">
                <a:solidFill>
                  <a:schemeClr val="tx1">
                    <a:lumMod val="85000"/>
                    <a:lumOff val="15000"/>
                  </a:schemeClr>
                </a:solidFill>
              </a:rPr>
              <a:t>The advanced detector network</a:t>
            </a:r>
          </a:p>
          <a:p>
            <a:pPr lvl="1"/>
            <a:r>
              <a:rPr lang="en-US" dirty="0" smtClean="0">
                <a:solidFill>
                  <a:schemeClr val="tx1">
                    <a:lumMod val="85000"/>
                    <a:lumOff val="15000"/>
                  </a:schemeClr>
                </a:solidFill>
              </a:rPr>
              <a:t>Projected commissioning timeline</a:t>
            </a:r>
          </a:p>
          <a:p>
            <a:pPr lvl="1"/>
            <a:r>
              <a:rPr lang="en-US" dirty="0" smtClean="0">
                <a:solidFill>
                  <a:schemeClr val="tx1">
                    <a:lumMod val="85000"/>
                    <a:lumOff val="15000"/>
                  </a:schemeClr>
                </a:solidFill>
              </a:rPr>
              <a:t>Likely observational scenarios</a:t>
            </a:r>
          </a:p>
          <a:p>
            <a:pPr lvl="1"/>
            <a:endParaRPr lang="en-US" dirty="0" smtClean="0">
              <a:solidFill>
                <a:schemeClr val="bg1"/>
              </a:solidFill>
            </a:endParaRPr>
          </a:p>
          <a:p>
            <a:r>
              <a:rPr lang="en-US" b="1" dirty="0" smtClean="0">
                <a:solidFill>
                  <a:schemeClr val="bg1"/>
                </a:solidFill>
              </a:rPr>
              <a:t>Detector characterization efforts </a:t>
            </a:r>
          </a:p>
          <a:p>
            <a:pPr lvl="1"/>
            <a:r>
              <a:rPr lang="en-US" dirty="0" smtClean="0">
                <a:solidFill>
                  <a:schemeClr val="bg1"/>
                </a:solidFill>
              </a:rPr>
              <a:t>Past strategies, challenges, and successes</a:t>
            </a:r>
          </a:p>
          <a:p>
            <a:pPr lvl="1"/>
            <a:r>
              <a:rPr lang="en-US" dirty="0" smtClean="0">
                <a:solidFill>
                  <a:schemeClr val="bg1"/>
                </a:solidFill>
              </a:rPr>
              <a:t>New approach to characterizing complex instrumentation</a:t>
            </a:r>
          </a:p>
          <a:p>
            <a:pPr lvl="1"/>
            <a:r>
              <a:rPr lang="en-US" dirty="0" smtClean="0">
                <a:solidFill>
                  <a:schemeClr val="bg1"/>
                </a:solidFill>
              </a:rPr>
              <a:t>First glimpse of Livingston data quality</a:t>
            </a: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B4CFDCFB-B82F-4CED-A2F1-36A738B225CF}"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Tree>
    <p:extLst>
      <p:ext uri="{BB962C8B-B14F-4D97-AF65-F5344CB8AC3E}">
        <p14:creationId xmlns:p14="http://schemas.microsoft.com/office/powerpoint/2010/main" val="6750761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381000"/>
            <a:ext cx="8229600" cy="6019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57200"/>
            <a:ext cx="8229600" cy="1143000"/>
          </a:xfrm>
        </p:spPr>
        <p:txBody>
          <a:bodyPr>
            <a:normAutofit fontScale="90000"/>
          </a:bodyPr>
          <a:lstStyle/>
          <a:p>
            <a:r>
              <a:rPr lang="en-US" dirty="0" smtClean="0">
                <a:solidFill>
                  <a:schemeClr val="bg1"/>
                </a:solidFill>
              </a:rPr>
              <a:t>GW search pipelines are adversely affected by non-Gaussian data! </a:t>
            </a:r>
            <a:endParaRPr lang="en-US" dirty="0">
              <a:solidFill>
                <a:schemeClr val="bg1"/>
              </a:solidFill>
            </a:endParaRPr>
          </a:p>
        </p:txBody>
      </p:sp>
      <p:sp>
        <p:nvSpPr>
          <p:cNvPr id="3" name="Content Placeholder 2"/>
          <p:cNvSpPr>
            <a:spLocks noGrp="1"/>
          </p:cNvSpPr>
          <p:nvPr>
            <p:ph idx="1"/>
          </p:nvPr>
        </p:nvSpPr>
        <p:spPr>
          <a:xfrm>
            <a:off x="533400" y="1905000"/>
            <a:ext cx="2590800" cy="4678363"/>
          </a:xfrm>
        </p:spPr>
        <p:txBody>
          <a:bodyPr>
            <a:normAutofit fontScale="92500" lnSpcReduction="10000"/>
          </a:bodyPr>
          <a:lstStyle/>
          <a:p>
            <a:pPr>
              <a:buNone/>
            </a:pPr>
            <a:r>
              <a:rPr lang="en-US" sz="2400" dirty="0" smtClean="0">
                <a:solidFill>
                  <a:schemeClr val="bg1"/>
                </a:solidFill>
              </a:rPr>
              <a:t>Long tails (outliers) in all-sky GW burst search background triggers </a:t>
            </a:r>
            <a:r>
              <a:rPr lang="en-US" sz="2400" b="1" dirty="0" smtClean="0">
                <a:solidFill>
                  <a:schemeClr val="bg1"/>
                </a:solidFill>
              </a:rPr>
              <a:t>greatly restrict achievable false alarm rate. </a:t>
            </a:r>
          </a:p>
          <a:p>
            <a:pPr>
              <a:buNone/>
            </a:pPr>
            <a:r>
              <a:rPr lang="en-US" sz="2400" dirty="0" smtClean="0">
                <a:solidFill>
                  <a:schemeClr val="bg1"/>
                </a:solidFill>
              </a:rPr>
              <a:t>Non-Gaussian noise confuses parameter estimation for all transient searches.</a:t>
            </a:r>
            <a:endParaRPr lang="en-US" sz="2200" b="1" dirty="0" smtClean="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28</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11" name="Picture 2"/>
          <p:cNvPicPr>
            <a:picLocks noChangeAspect="1" noChangeArrowheads="1"/>
          </p:cNvPicPr>
          <p:nvPr/>
        </p:nvPicPr>
        <p:blipFill>
          <a:blip r:embed="rId3" cstate="print"/>
          <a:srcRect/>
          <a:stretch>
            <a:fillRect/>
          </a:stretch>
        </p:blipFill>
        <p:spPr bwMode="auto">
          <a:xfrm>
            <a:off x="2998415" y="1981200"/>
            <a:ext cx="6145585" cy="369088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228600"/>
            <a:ext cx="8763000" cy="6324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a:bodyPr>
          <a:lstStyle/>
          <a:p>
            <a:r>
              <a:rPr lang="en-US" dirty="0" smtClean="0">
                <a:solidFill>
                  <a:schemeClr val="bg1"/>
                </a:solidFill>
              </a:rPr>
              <a:t>Example: NINJA2 search results</a:t>
            </a:r>
            <a:endParaRPr lang="en-US" dirty="0">
              <a:solidFill>
                <a:schemeClr val="bg1"/>
              </a:solidFill>
            </a:endParaRPr>
          </a:p>
        </p:txBody>
      </p:sp>
      <p:sp>
        <p:nvSpPr>
          <p:cNvPr id="3" name="Content Placeholder 2"/>
          <p:cNvSpPr>
            <a:spLocks noGrp="1"/>
          </p:cNvSpPr>
          <p:nvPr>
            <p:ph idx="1"/>
          </p:nvPr>
        </p:nvSpPr>
        <p:spPr>
          <a:xfrm>
            <a:off x="533400" y="4648200"/>
            <a:ext cx="4114800" cy="1935163"/>
          </a:xfrm>
        </p:spPr>
        <p:txBody>
          <a:bodyPr>
            <a:normAutofit/>
          </a:bodyPr>
          <a:lstStyle/>
          <a:p>
            <a:pPr>
              <a:buNone/>
            </a:pPr>
            <a:r>
              <a:rPr lang="en-US" sz="2200" dirty="0" smtClean="0">
                <a:solidFill>
                  <a:schemeClr val="bg1"/>
                </a:solidFill>
              </a:rPr>
              <a:t>A normalized spectrogram of </a:t>
            </a:r>
            <a:r>
              <a:rPr lang="en-US" sz="2200" b="1" dirty="0" smtClean="0">
                <a:solidFill>
                  <a:srgbClr val="FF6600"/>
                </a:solidFill>
              </a:rPr>
              <a:t>Hanford recolored noise only </a:t>
            </a:r>
            <a:r>
              <a:rPr lang="en-US" sz="2200" dirty="0" smtClean="0">
                <a:solidFill>
                  <a:schemeClr val="bg1"/>
                </a:solidFill>
              </a:rPr>
              <a:t>showing a transient event, or </a:t>
            </a:r>
            <a:r>
              <a:rPr lang="en-US" sz="2200" i="1" dirty="0" smtClean="0">
                <a:solidFill>
                  <a:schemeClr val="bg1"/>
                </a:solidFill>
              </a:rPr>
              <a:t>glitch</a:t>
            </a:r>
            <a:r>
              <a:rPr lang="en-US" sz="2200" dirty="0" smtClean="0">
                <a:solidFill>
                  <a:schemeClr val="bg1"/>
                </a:solidFill>
              </a:rPr>
              <a:t>, that happens to occur at the time of the injection.  </a:t>
            </a: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29</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3"/>
          <a:stretch>
            <a:fillRect/>
          </a:stretch>
        </p:blipFill>
        <p:spPr>
          <a:xfrm>
            <a:off x="0" y="1066800"/>
            <a:ext cx="9144000" cy="3611671"/>
          </a:xfrm>
          <a:prstGeom prst="rect">
            <a:avLst/>
          </a:prstGeom>
        </p:spPr>
      </p:pic>
      <p:sp>
        <p:nvSpPr>
          <p:cNvPr id="12" name="Content Placeholder 2"/>
          <p:cNvSpPr txBox="1">
            <a:spLocks/>
          </p:cNvSpPr>
          <p:nvPr/>
        </p:nvSpPr>
        <p:spPr>
          <a:xfrm>
            <a:off x="4876800" y="4648200"/>
            <a:ext cx="4114800" cy="1935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200" dirty="0" smtClean="0">
                <a:solidFill>
                  <a:schemeClr val="bg1"/>
                </a:solidFill>
              </a:rPr>
              <a:t>Solid blue – the 95% credible region for mass estimation based on EOBNRv2 analysis using recolored noise.</a:t>
            </a:r>
          </a:p>
          <a:p>
            <a:pPr>
              <a:buFont typeface="Arial" pitchFamily="34" charset="0"/>
              <a:buNone/>
            </a:pPr>
            <a:r>
              <a:rPr lang="en-US" sz="2200" dirty="0" smtClean="0">
                <a:solidFill>
                  <a:schemeClr val="bg1"/>
                </a:solidFill>
              </a:rPr>
              <a:t>Dashed pink – in Gaussian noise. </a:t>
            </a:r>
          </a:p>
        </p:txBody>
      </p:sp>
      <p:sp>
        <p:nvSpPr>
          <p:cNvPr id="5" name="TextBox 4"/>
          <p:cNvSpPr txBox="1"/>
          <p:nvPr/>
        </p:nvSpPr>
        <p:spPr>
          <a:xfrm>
            <a:off x="0" y="4343400"/>
            <a:ext cx="1828800" cy="381000"/>
          </a:xfrm>
          <a:prstGeom prst="rect">
            <a:avLst/>
          </a:prstGeom>
          <a:noFill/>
        </p:spPr>
        <p:txBody>
          <a:bodyPr wrap="square" rtlCol="0">
            <a:spAutoFit/>
          </a:bodyPr>
          <a:lstStyle/>
          <a:p>
            <a:r>
              <a:rPr lang="en-US" dirty="0" err="1">
                <a:solidFill>
                  <a:schemeClr val="tx1">
                    <a:lumMod val="50000"/>
                    <a:lumOff val="50000"/>
                  </a:schemeClr>
                </a:solidFill>
              </a:rPr>
              <a:t>a</a:t>
            </a:r>
            <a:r>
              <a:rPr lang="en-US" dirty="0" err="1" smtClean="0">
                <a:solidFill>
                  <a:schemeClr val="tx1">
                    <a:lumMod val="50000"/>
                    <a:lumOff val="50000"/>
                  </a:schemeClr>
                </a:solidFill>
              </a:rPr>
              <a:t>rvix</a:t>
            </a:r>
            <a:r>
              <a:rPr lang="en-US" dirty="0" smtClean="0">
                <a:solidFill>
                  <a:schemeClr val="tx1">
                    <a:lumMod val="50000"/>
                    <a:lumOff val="50000"/>
                  </a:schemeClr>
                </a:solidFill>
              </a:rPr>
              <a:t> 1401.0939</a:t>
            </a:r>
            <a:endParaRPr lang="en-US" dirty="0">
              <a:solidFill>
                <a:schemeClr val="tx1">
                  <a:lumMod val="50000"/>
                  <a:lumOff val="50000"/>
                </a:schemeClr>
              </a:solidFill>
            </a:endParaRPr>
          </a:p>
        </p:txBody>
      </p:sp>
      <p:cxnSp>
        <p:nvCxnSpPr>
          <p:cNvPr id="13" name="Straight Arrow Connector 12"/>
          <p:cNvCxnSpPr/>
          <p:nvPr/>
        </p:nvCxnSpPr>
        <p:spPr>
          <a:xfrm>
            <a:off x="6705600" y="3429000"/>
            <a:ext cx="1524000"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91200" y="2895600"/>
            <a:ext cx="1066800" cy="923330"/>
          </a:xfrm>
          <a:prstGeom prst="rect">
            <a:avLst/>
          </a:prstGeom>
          <a:noFill/>
        </p:spPr>
        <p:txBody>
          <a:bodyPr wrap="square" rtlCol="0">
            <a:spAutoFit/>
          </a:bodyPr>
          <a:lstStyle/>
          <a:p>
            <a:r>
              <a:rPr lang="en-US" dirty="0" smtClean="0"/>
              <a:t>Actual injected masses</a:t>
            </a:r>
            <a:endParaRPr lang="en-US" dirty="0"/>
          </a:p>
        </p:txBody>
      </p:sp>
    </p:spTree>
    <p:extLst>
      <p:ext uri="{BB962C8B-B14F-4D97-AF65-F5344CB8AC3E}">
        <p14:creationId xmlns:p14="http://schemas.microsoft.com/office/powerpoint/2010/main" val="19739965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381000"/>
            <a:ext cx="8229600" cy="6019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19200" y="274638"/>
            <a:ext cx="6553200" cy="1143000"/>
          </a:xfrm>
        </p:spPr>
        <p:txBody>
          <a:bodyPr/>
          <a:lstStyle/>
          <a:p>
            <a:r>
              <a:rPr lang="en-US" dirty="0" smtClean="0">
                <a:solidFill>
                  <a:schemeClr val="bg1"/>
                </a:solidFill>
              </a:rPr>
              <a:t>Outline</a:t>
            </a:r>
            <a:endParaRPr lang="en-US" dirty="0">
              <a:solidFill>
                <a:schemeClr val="bg1"/>
              </a:solidFill>
            </a:endParaRPr>
          </a:p>
        </p:txBody>
      </p:sp>
      <p:sp>
        <p:nvSpPr>
          <p:cNvPr id="3" name="Content Placeholder 2"/>
          <p:cNvSpPr>
            <a:spLocks noGrp="1"/>
          </p:cNvSpPr>
          <p:nvPr>
            <p:ph idx="1"/>
          </p:nvPr>
        </p:nvSpPr>
        <p:spPr>
          <a:xfrm>
            <a:off x="533400" y="1676400"/>
            <a:ext cx="8229600" cy="4343400"/>
          </a:xfrm>
        </p:spPr>
        <p:txBody>
          <a:bodyPr>
            <a:normAutofit fontScale="92500" lnSpcReduction="10000"/>
          </a:bodyPr>
          <a:lstStyle/>
          <a:p>
            <a:r>
              <a:rPr lang="en-US" b="1" dirty="0" smtClean="0">
                <a:solidFill>
                  <a:schemeClr val="bg1"/>
                </a:solidFill>
              </a:rPr>
              <a:t>Observing transient GW signals with Advanced LIGO</a:t>
            </a:r>
          </a:p>
          <a:p>
            <a:pPr lvl="1"/>
            <a:r>
              <a:rPr lang="en-US" dirty="0" smtClean="0">
                <a:solidFill>
                  <a:schemeClr val="bg1"/>
                </a:solidFill>
              </a:rPr>
              <a:t>The Advanced LIGO interferometers</a:t>
            </a:r>
          </a:p>
          <a:p>
            <a:pPr lvl="1"/>
            <a:r>
              <a:rPr lang="en-US" dirty="0" smtClean="0">
                <a:solidFill>
                  <a:schemeClr val="bg1"/>
                </a:solidFill>
              </a:rPr>
              <a:t>Projected commissioning timeline</a:t>
            </a:r>
          </a:p>
          <a:p>
            <a:pPr lvl="1"/>
            <a:r>
              <a:rPr lang="en-US" dirty="0" smtClean="0">
                <a:solidFill>
                  <a:schemeClr val="bg1"/>
                </a:solidFill>
              </a:rPr>
              <a:t>Likely observing scenarios</a:t>
            </a:r>
          </a:p>
          <a:p>
            <a:pPr lvl="1"/>
            <a:endParaRPr lang="en-US" dirty="0" smtClean="0">
              <a:solidFill>
                <a:schemeClr val="bg1"/>
              </a:solidFill>
            </a:endParaRPr>
          </a:p>
          <a:p>
            <a:r>
              <a:rPr lang="en-US" b="1" dirty="0" smtClean="0">
                <a:solidFill>
                  <a:schemeClr val="tx1">
                    <a:lumMod val="85000"/>
                    <a:lumOff val="15000"/>
                  </a:schemeClr>
                </a:solidFill>
              </a:rPr>
              <a:t>Detector characterization efforts </a:t>
            </a:r>
          </a:p>
          <a:p>
            <a:pPr lvl="1"/>
            <a:r>
              <a:rPr lang="en-US" dirty="0" smtClean="0">
                <a:solidFill>
                  <a:schemeClr val="tx1">
                    <a:lumMod val="85000"/>
                    <a:lumOff val="15000"/>
                  </a:schemeClr>
                </a:solidFill>
              </a:rPr>
              <a:t>Past strategies, challenges, and successes</a:t>
            </a:r>
          </a:p>
          <a:p>
            <a:pPr lvl="1"/>
            <a:r>
              <a:rPr lang="en-US" dirty="0" smtClean="0">
                <a:solidFill>
                  <a:schemeClr val="tx1">
                    <a:lumMod val="85000"/>
                    <a:lumOff val="15000"/>
                  </a:schemeClr>
                </a:solidFill>
              </a:rPr>
              <a:t>First glimpse of Livingston data quality</a:t>
            </a: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B4CFDCFB-B82F-4CED-A2F1-36A738B225CF}" type="slidenum">
              <a:rPr lang="en-US" smtClean="0"/>
              <a:pPr/>
              <a:t>3</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Tree>
    <p:extLst>
      <p:ext uri="{BB962C8B-B14F-4D97-AF65-F5344CB8AC3E}">
        <p14:creationId xmlns:p14="http://schemas.microsoft.com/office/powerpoint/2010/main" val="9868564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304800"/>
            <a:ext cx="83058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bg1"/>
                </a:solidFill>
              </a:rPr>
              <a:t>How </a:t>
            </a:r>
            <a:r>
              <a:rPr lang="en-US" dirty="0" err="1" smtClean="0">
                <a:solidFill>
                  <a:schemeClr val="bg1"/>
                </a:solidFill>
              </a:rPr>
              <a:t>glitchy</a:t>
            </a:r>
            <a:r>
              <a:rPr lang="en-US" dirty="0" smtClean="0">
                <a:solidFill>
                  <a:schemeClr val="bg1"/>
                </a:solidFill>
              </a:rPr>
              <a:t> were data in past runs?</a:t>
            </a:r>
            <a:endParaRPr lang="en-US" dirty="0">
              <a:solidFill>
                <a:schemeClr val="bg1"/>
              </a:solidFill>
            </a:endParaRPr>
          </a:p>
        </p:txBody>
      </p:sp>
      <p:sp>
        <p:nvSpPr>
          <p:cNvPr id="5" name="Slide Number Placeholder 4"/>
          <p:cNvSpPr>
            <a:spLocks noGrp="1"/>
          </p:cNvSpPr>
          <p:nvPr>
            <p:ph type="sldNum" sz="quarter" idx="12"/>
          </p:nvPr>
        </p:nvSpPr>
        <p:spPr>
          <a:xfrm>
            <a:off x="6781800" y="6492875"/>
            <a:ext cx="2133600" cy="365125"/>
          </a:xfrm>
        </p:spPr>
        <p:txBody>
          <a:bodyPr/>
          <a:lstStyle/>
          <a:p>
            <a:fld id="{B4CFDCFB-B82F-4CED-A2F1-36A738B225CF}" type="slidenum">
              <a:rPr lang="en-US" smtClean="0"/>
              <a:pPr/>
              <a:t>30</a:t>
            </a:fld>
            <a:endParaRPr lang="en-US" dirty="0"/>
          </a:p>
        </p:txBody>
      </p:sp>
      <p:sp>
        <p:nvSpPr>
          <p:cNvPr id="6" name="Footer Placeholder 5"/>
          <p:cNvSpPr>
            <a:spLocks noGrp="1"/>
          </p:cNvSpPr>
          <p:nvPr>
            <p:ph type="ftr" sz="quarter" idx="11"/>
          </p:nvPr>
        </p:nvSpPr>
        <p:spPr>
          <a:xfrm>
            <a:off x="3048000" y="6569075"/>
            <a:ext cx="2895600" cy="365125"/>
          </a:xfrm>
        </p:spPr>
        <p:txBody>
          <a:bodyPr/>
          <a:lstStyle/>
          <a:p>
            <a:r>
              <a:rPr lang="en-US" smtClean="0"/>
              <a:t>G1400823</a:t>
            </a:r>
            <a:endParaRPr lang="en-US" dirty="0"/>
          </a:p>
        </p:txBody>
      </p:sp>
      <p:pic>
        <p:nvPicPr>
          <p:cNvPr id="13" name="Picture 12" descr="grid glitch snr h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447915"/>
            <a:ext cx="3833813" cy="2514485"/>
          </a:xfrm>
          <a:prstGeom prst="rect">
            <a:avLst/>
          </a:prstGeom>
        </p:spPr>
      </p:pic>
      <p:sp>
        <p:nvSpPr>
          <p:cNvPr id="14" name="TextBox 13"/>
          <p:cNvSpPr txBox="1"/>
          <p:nvPr/>
        </p:nvSpPr>
        <p:spPr>
          <a:xfrm>
            <a:off x="5257800" y="1447800"/>
            <a:ext cx="3124200" cy="276999"/>
          </a:xfrm>
          <a:prstGeom prst="rect">
            <a:avLst/>
          </a:prstGeom>
          <a:solidFill>
            <a:schemeClr val="bg1"/>
          </a:solidFill>
        </p:spPr>
        <p:txBody>
          <a:bodyPr wrap="square" rtlCol="0">
            <a:spAutoFit/>
          </a:bodyPr>
          <a:lstStyle/>
          <a:p>
            <a:pPr algn="ctr"/>
            <a:r>
              <a:rPr lang="en-US" sz="1200" b="1" dirty="0" smtClean="0"/>
              <a:t>Number of events vs. loudness histogram</a:t>
            </a:r>
            <a:endParaRPr lang="en-US" sz="1200" b="1" dirty="0"/>
          </a:p>
        </p:txBody>
      </p:sp>
      <p:pic>
        <p:nvPicPr>
          <p:cNvPr id="15"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4114800"/>
            <a:ext cx="3886200" cy="2495454"/>
          </a:xfrm>
          <a:prstGeom prst="rect">
            <a:avLst/>
          </a:prstGeom>
          <a:noFill/>
          <a:ln w="9525">
            <a:noFill/>
            <a:miter lim="800000"/>
            <a:headEnd/>
            <a:tailEnd/>
          </a:ln>
        </p:spPr>
      </p:pic>
      <p:pic>
        <p:nvPicPr>
          <p:cNvPr id="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1447800"/>
            <a:ext cx="3871517" cy="2486025"/>
          </a:xfrm>
          <a:prstGeom prst="rect">
            <a:avLst/>
          </a:prstGeom>
          <a:noFill/>
          <a:ln w="9525">
            <a:noFill/>
            <a:miter lim="800000"/>
            <a:headEnd/>
            <a:tailEnd/>
          </a:ln>
        </p:spPr>
      </p:pic>
      <p:sp>
        <p:nvSpPr>
          <p:cNvPr id="17" name="TextBox 16"/>
          <p:cNvSpPr txBox="1"/>
          <p:nvPr/>
        </p:nvSpPr>
        <p:spPr>
          <a:xfrm>
            <a:off x="762000" y="1447800"/>
            <a:ext cx="3124200" cy="276999"/>
          </a:xfrm>
          <a:prstGeom prst="rect">
            <a:avLst/>
          </a:prstGeom>
          <a:solidFill>
            <a:schemeClr val="bg1"/>
          </a:solidFill>
        </p:spPr>
        <p:txBody>
          <a:bodyPr wrap="square" rtlCol="0">
            <a:spAutoFit/>
          </a:bodyPr>
          <a:lstStyle/>
          <a:p>
            <a:pPr algn="ctr"/>
            <a:r>
              <a:rPr lang="en-US" sz="1200" b="1" dirty="0" smtClean="0"/>
              <a:t>Number of events vs. loudness histogram</a:t>
            </a:r>
            <a:endParaRPr lang="en-US" sz="1200" b="1" dirty="0"/>
          </a:p>
        </p:txBody>
      </p:sp>
      <p:pic>
        <p:nvPicPr>
          <p:cNvPr id="18"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 y="4114800"/>
            <a:ext cx="3886200" cy="2495452"/>
          </a:xfrm>
          <a:prstGeom prst="rect">
            <a:avLst/>
          </a:prstGeom>
          <a:noFill/>
          <a:ln w="9525">
            <a:noFill/>
            <a:miter lim="800000"/>
            <a:headEnd/>
            <a:tailEnd/>
          </a:ln>
        </p:spPr>
      </p:pic>
      <p:cxnSp>
        <p:nvCxnSpPr>
          <p:cNvPr id="19" name="Straight Arrow Connector 18"/>
          <p:cNvCxnSpPr/>
          <p:nvPr/>
        </p:nvCxnSpPr>
        <p:spPr>
          <a:xfrm flipH="1">
            <a:off x="1295400" y="2590800"/>
            <a:ext cx="381000" cy="2286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47800" y="2057400"/>
            <a:ext cx="914400" cy="600164"/>
          </a:xfrm>
          <a:prstGeom prst="rect">
            <a:avLst/>
          </a:prstGeom>
          <a:noFill/>
        </p:spPr>
        <p:txBody>
          <a:bodyPr wrap="square" rtlCol="0">
            <a:spAutoFit/>
          </a:bodyPr>
          <a:lstStyle/>
          <a:p>
            <a:r>
              <a:rPr lang="en-US" sz="1100" dirty="0" smtClean="0">
                <a:solidFill>
                  <a:srgbClr val="0070C0"/>
                </a:solidFill>
              </a:rPr>
              <a:t>Gaussian noise prediction</a:t>
            </a:r>
            <a:endParaRPr lang="en-US" sz="1100" dirty="0">
              <a:solidFill>
                <a:srgbClr val="0070C0"/>
              </a:solidFill>
            </a:endParaRPr>
          </a:p>
        </p:txBody>
      </p:sp>
      <p:cxnSp>
        <p:nvCxnSpPr>
          <p:cNvPr id="24" name="Straight Arrow Connector 23"/>
          <p:cNvCxnSpPr/>
          <p:nvPr/>
        </p:nvCxnSpPr>
        <p:spPr>
          <a:xfrm flipH="1">
            <a:off x="5791200" y="2362200"/>
            <a:ext cx="685800" cy="5334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48400" y="1828800"/>
            <a:ext cx="914400" cy="600164"/>
          </a:xfrm>
          <a:prstGeom prst="rect">
            <a:avLst/>
          </a:prstGeom>
          <a:noFill/>
        </p:spPr>
        <p:txBody>
          <a:bodyPr wrap="square" rtlCol="0">
            <a:spAutoFit/>
          </a:bodyPr>
          <a:lstStyle/>
          <a:p>
            <a:r>
              <a:rPr lang="en-US" sz="1100" dirty="0" smtClean="0">
                <a:solidFill>
                  <a:srgbClr val="0070C0"/>
                </a:solidFill>
              </a:rPr>
              <a:t>Gaussian noise prediction</a:t>
            </a:r>
            <a:endParaRPr lang="en-US" sz="1100" dirty="0">
              <a:solidFill>
                <a:srgbClr val="0070C0"/>
              </a:solidFill>
            </a:endParaRPr>
          </a:p>
        </p:txBody>
      </p:sp>
      <p:sp>
        <p:nvSpPr>
          <p:cNvPr id="28" name="TextBox 27"/>
          <p:cNvSpPr txBox="1"/>
          <p:nvPr/>
        </p:nvSpPr>
        <p:spPr>
          <a:xfrm>
            <a:off x="990600" y="1066800"/>
            <a:ext cx="2514600" cy="400110"/>
          </a:xfrm>
          <a:prstGeom prst="rect">
            <a:avLst/>
          </a:prstGeom>
          <a:solidFill>
            <a:schemeClr val="tx1">
              <a:lumMod val="85000"/>
              <a:lumOff val="15000"/>
              <a:alpha val="45000"/>
            </a:schemeClr>
          </a:solidFill>
        </p:spPr>
        <p:txBody>
          <a:bodyPr wrap="square" rtlCol="0">
            <a:spAutoFit/>
          </a:bodyPr>
          <a:lstStyle/>
          <a:p>
            <a:pPr algn="ctr"/>
            <a:r>
              <a:rPr lang="en-US" sz="2000" b="1" dirty="0" smtClean="0">
                <a:solidFill>
                  <a:schemeClr val="bg1"/>
                </a:solidFill>
              </a:rPr>
              <a:t>A ‘good’ day in S6</a:t>
            </a:r>
            <a:endParaRPr lang="en-US" sz="2000" b="1" dirty="0">
              <a:solidFill>
                <a:schemeClr val="bg1"/>
              </a:solidFill>
            </a:endParaRPr>
          </a:p>
        </p:txBody>
      </p:sp>
      <p:sp>
        <p:nvSpPr>
          <p:cNvPr id="29" name="TextBox 28"/>
          <p:cNvSpPr txBox="1"/>
          <p:nvPr/>
        </p:nvSpPr>
        <p:spPr>
          <a:xfrm>
            <a:off x="5562600" y="1066800"/>
            <a:ext cx="2514600" cy="400110"/>
          </a:xfrm>
          <a:prstGeom prst="rect">
            <a:avLst/>
          </a:prstGeom>
          <a:solidFill>
            <a:schemeClr val="tx1">
              <a:lumMod val="85000"/>
              <a:lumOff val="15000"/>
              <a:alpha val="45000"/>
            </a:schemeClr>
          </a:solidFill>
        </p:spPr>
        <p:txBody>
          <a:bodyPr wrap="square" rtlCol="0">
            <a:spAutoFit/>
          </a:bodyPr>
          <a:lstStyle/>
          <a:p>
            <a:pPr algn="ctr"/>
            <a:r>
              <a:rPr lang="en-US" sz="2000" b="1" dirty="0" smtClean="0">
                <a:solidFill>
                  <a:schemeClr val="bg1"/>
                </a:solidFill>
              </a:rPr>
              <a:t>A ‘bad’ day in S6</a:t>
            </a:r>
            <a:endParaRPr lang="en-US" sz="20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828800" y="2590800"/>
            <a:ext cx="5715000" cy="685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6-H1-omega-966384015-966470415-GlitchTS.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399" y="3486633"/>
            <a:ext cx="4419601" cy="2837967"/>
          </a:xfrm>
          <a:prstGeom prst="rect">
            <a:avLst/>
          </a:prstGeom>
        </p:spPr>
      </p:pic>
      <p:sp>
        <p:nvSpPr>
          <p:cNvPr id="12" name="Rectangle 11"/>
          <p:cNvSpPr/>
          <p:nvPr/>
        </p:nvSpPr>
        <p:spPr>
          <a:xfrm>
            <a:off x="228600" y="152400"/>
            <a:ext cx="8534400" cy="2133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600" y="228600"/>
            <a:ext cx="8610600" cy="1143000"/>
          </a:xfrm>
        </p:spPr>
        <p:txBody>
          <a:bodyPr>
            <a:noAutofit/>
          </a:bodyPr>
          <a:lstStyle/>
          <a:p>
            <a:r>
              <a:rPr lang="en-US" sz="4000" dirty="0" smtClean="0">
                <a:solidFill>
                  <a:schemeClr val="bg1"/>
                </a:solidFill>
              </a:rPr>
              <a:t>What kinds of glitches affect the</a:t>
            </a:r>
            <a:br>
              <a:rPr lang="en-US" sz="4000" dirty="0" smtClean="0">
                <a:solidFill>
                  <a:schemeClr val="bg1"/>
                </a:solidFill>
              </a:rPr>
            </a:br>
            <a:r>
              <a:rPr lang="en-US" sz="4000" dirty="0" smtClean="0">
                <a:solidFill>
                  <a:schemeClr val="bg1"/>
                </a:solidFill>
              </a:rPr>
              <a:t> transient GW searches?</a:t>
            </a:r>
            <a:endParaRPr lang="en-US" sz="4000" dirty="0">
              <a:solidFill>
                <a:schemeClr val="bg1"/>
              </a:solidFill>
            </a:endParaRPr>
          </a:p>
        </p:txBody>
      </p:sp>
      <p:sp>
        <p:nvSpPr>
          <p:cNvPr id="3" name="Content Placeholder 2"/>
          <p:cNvSpPr>
            <a:spLocks noGrp="1"/>
          </p:cNvSpPr>
          <p:nvPr>
            <p:ph idx="1"/>
          </p:nvPr>
        </p:nvSpPr>
        <p:spPr>
          <a:xfrm>
            <a:off x="1066800" y="1600200"/>
            <a:ext cx="7086600" cy="1249363"/>
          </a:xfrm>
        </p:spPr>
        <p:txBody>
          <a:bodyPr>
            <a:normAutofit/>
          </a:bodyPr>
          <a:lstStyle/>
          <a:p>
            <a:pPr algn="ctr">
              <a:buNone/>
            </a:pPr>
            <a:r>
              <a:rPr lang="en-US" sz="2000" dirty="0" smtClean="0">
                <a:solidFill>
                  <a:schemeClr val="bg1"/>
                </a:solidFill>
              </a:rPr>
              <a:t>The </a:t>
            </a:r>
            <a:r>
              <a:rPr lang="en-US" sz="2000" b="1" dirty="0" smtClean="0">
                <a:solidFill>
                  <a:schemeClr val="accent6">
                    <a:lumMod val="60000"/>
                    <a:lumOff val="40000"/>
                  </a:schemeClr>
                </a:solidFill>
              </a:rPr>
              <a:t>burst</a:t>
            </a:r>
            <a:r>
              <a:rPr lang="en-US" sz="2000" dirty="0" smtClean="0">
                <a:solidFill>
                  <a:schemeClr val="bg1"/>
                </a:solidFill>
              </a:rPr>
              <a:t> search, requiring coherence and time coincidence between </a:t>
            </a:r>
            <a:r>
              <a:rPr lang="en-US" sz="2000" dirty="0" err="1" smtClean="0">
                <a:solidFill>
                  <a:schemeClr val="bg1"/>
                </a:solidFill>
              </a:rPr>
              <a:t>ifos</a:t>
            </a:r>
            <a:r>
              <a:rPr lang="en-US" sz="2000" dirty="0" smtClean="0">
                <a:solidFill>
                  <a:schemeClr val="bg1"/>
                </a:solidFill>
              </a:rPr>
              <a:t>, is more affected by very frequent glitches </a:t>
            </a:r>
          </a:p>
          <a:p>
            <a:pPr algn="ctr">
              <a:buNone/>
            </a:pPr>
            <a:endParaRPr lang="en-US" sz="2000" dirty="0" smtClean="0">
              <a:solidFill>
                <a:schemeClr val="bg1"/>
              </a:solidFill>
              <a:latin typeface="Felix Titling" pitchFamily="82" charset="0"/>
            </a:endParaRPr>
          </a:p>
        </p:txBody>
      </p:sp>
      <p:sp>
        <p:nvSpPr>
          <p:cNvPr id="1028" name="AutoShape 4" descr="https://ldas-jobs.ligo-wa.caltech.edu/~detchar/S6/glitch/figures/965692815_965779215/S6-H1-omega-965692815-965779215-GlitchTS.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S6-H1-omega-965692815-965779215-GlitchTS.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3486633"/>
            <a:ext cx="4419600" cy="2837967"/>
          </a:xfrm>
          <a:prstGeom prst="rect">
            <a:avLst/>
          </a:prstGeom>
        </p:spPr>
      </p:pic>
      <p:sp>
        <p:nvSpPr>
          <p:cNvPr id="8" name="Right Arrow 7"/>
          <p:cNvSpPr/>
          <p:nvPr/>
        </p:nvSpPr>
        <p:spPr>
          <a:xfrm>
            <a:off x="4038600" y="4038600"/>
            <a:ext cx="1905000" cy="1173163"/>
          </a:xfrm>
          <a:prstGeom prst="rightArrow">
            <a:avLst/>
          </a:prstGeom>
          <a:solidFill>
            <a:srgbClr val="FAC090"/>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62400" y="4267200"/>
            <a:ext cx="1828800" cy="646331"/>
          </a:xfrm>
          <a:prstGeom prst="rect">
            <a:avLst/>
          </a:prstGeom>
          <a:noFill/>
          <a:ln>
            <a:noFill/>
          </a:ln>
        </p:spPr>
        <p:txBody>
          <a:bodyPr wrap="square" rtlCol="0">
            <a:spAutoFit/>
          </a:bodyPr>
          <a:lstStyle/>
          <a:p>
            <a:pPr algn="ctr"/>
            <a:r>
              <a:rPr lang="en-US" b="1" dirty="0" smtClean="0"/>
              <a:t>Detector characterization</a:t>
            </a:r>
            <a:endParaRPr lang="en-US" b="1" dirty="0"/>
          </a:p>
        </p:txBody>
      </p:sp>
      <p:sp>
        <p:nvSpPr>
          <p:cNvPr id="10" name="Slide Number Placeholder 9"/>
          <p:cNvSpPr>
            <a:spLocks noGrp="1"/>
          </p:cNvSpPr>
          <p:nvPr>
            <p:ph type="sldNum" sz="quarter" idx="12"/>
          </p:nvPr>
        </p:nvSpPr>
        <p:spPr/>
        <p:txBody>
          <a:bodyPr/>
          <a:lstStyle/>
          <a:p>
            <a:fld id="{B4CFDCFB-B82F-4CED-A2F1-36A738B225CF}" type="slidenum">
              <a:rPr lang="en-US" smtClean="0"/>
              <a:pPr/>
              <a:t>31</a:t>
            </a:fld>
            <a:endParaRPr lang="en-US"/>
          </a:p>
        </p:txBody>
      </p:sp>
      <p:sp>
        <p:nvSpPr>
          <p:cNvPr id="11" name="Footer Placeholder 10"/>
          <p:cNvSpPr>
            <a:spLocks noGrp="1"/>
          </p:cNvSpPr>
          <p:nvPr>
            <p:ph type="ftr" sz="quarter" idx="11"/>
          </p:nvPr>
        </p:nvSpPr>
        <p:spPr/>
        <p:txBody>
          <a:bodyPr/>
          <a:lstStyle/>
          <a:p>
            <a:r>
              <a:rPr lang="en-US" smtClean="0"/>
              <a:t>G1400823</a:t>
            </a:r>
            <a:endParaRPr lang="en-US"/>
          </a:p>
        </p:txBody>
      </p:sp>
      <p:sp>
        <p:nvSpPr>
          <p:cNvPr id="13" name="TextBox 12"/>
          <p:cNvSpPr txBox="1"/>
          <p:nvPr/>
        </p:nvSpPr>
        <p:spPr>
          <a:xfrm>
            <a:off x="1828800" y="2590800"/>
            <a:ext cx="5715000" cy="584776"/>
          </a:xfrm>
          <a:prstGeom prst="rect">
            <a:avLst/>
          </a:prstGeom>
          <a:noFill/>
        </p:spPr>
        <p:txBody>
          <a:bodyPr wrap="square" rtlCol="0">
            <a:spAutoFit/>
          </a:bodyPr>
          <a:lstStyle/>
          <a:p>
            <a:pPr algn="ctr"/>
            <a:r>
              <a:rPr lang="en-US" sz="3200" dirty="0" smtClean="0">
                <a:solidFill>
                  <a:schemeClr val="accent6">
                    <a:lumMod val="60000"/>
                    <a:lumOff val="40000"/>
                  </a:schemeClr>
                </a:solidFill>
                <a:latin typeface="Palatino Linotype" pitchFamily="18" charset="0"/>
              </a:rPr>
              <a:t>Example: ‘Grid’ Glitches</a:t>
            </a:r>
          </a:p>
        </p:txBody>
      </p:sp>
    </p:spTree>
    <p:extLst>
      <p:ext uri="{BB962C8B-B14F-4D97-AF65-F5344CB8AC3E}">
        <p14:creationId xmlns:p14="http://schemas.microsoft.com/office/powerpoint/2010/main" val="27044100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00200" y="2514600"/>
            <a:ext cx="5791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600" y="152400"/>
            <a:ext cx="8534400" cy="2133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954150286.6484_L1-LSC-DARM_ERR_1.00_timeseries_raw.thumb.png"/>
          <p:cNvPicPr>
            <a:picLocks noChangeAspect="1"/>
          </p:cNvPicPr>
          <p:nvPr/>
        </p:nvPicPr>
        <p:blipFill>
          <a:blip r:embed="rId3" cstate="print"/>
          <a:stretch>
            <a:fillRect/>
          </a:stretch>
        </p:blipFill>
        <p:spPr>
          <a:xfrm>
            <a:off x="4724400" y="3276600"/>
            <a:ext cx="4165600" cy="3124200"/>
          </a:xfrm>
          <a:prstGeom prst="rect">
            <a:avLst/>
          </a:prstGeom>
        </p:spPr>
      </p:pic>
      <p:pic>
        <p:nvPicPr>
          <p:cNvPr id="6" name="Picture 5" descr="954150286.6484_L1-LSC-DARM_ERR_16.00_spectrogram_whitened.thumb.png"/>
          <p:cNvPicPr>
            <a:picLocks noChangeAspect="1"/>
          </p:cNvPicPr>
          <p:nvPr/>
        </p:nvPicPr>
        <p:blipFill>
          <a:blip r:embed="rId4" cstate="print"/>
          <a:stretch>
            <a:fillRect/>
          </a:stretch>
        </p:blipFill>
        <p:spPr>
          <a:xfrm>
            <a:off x="381000" y="3257549"/>
            <a:ext cx="4191000" cy="3143251"/>
          </a:xfrm>
          <a:prstGeom prst="rect">
            <a:avLst/>
          </a:prstGeom>
        </p:spPr>
      </p:pic>
      <p:sp>
        <p:nvSpPr>
          <p:cNvPr id="9" name="Rectangle 8"/>
          <p:cNvSpPr/>
          <p:nvPr/>
        </p:nvSpPr>
        <p:spPr>
          <a:xfrm>
            <a:off x="304800" y="1563469"/>
            <a:ext cx="8458200" cy="646331"/>
          </a:xfrm>
          <a:prstGeom prst="rect">
            <a:avLst/>
          </a:prstGeom>
        </p:spPr>
        <p:txBody>
          <a:bodyPr wrap="square">
            <a:spAutoFit/>
          </a:bodyPr>
          <a:lstStyle/>
          <a:p>
            <a:pPr algn="ctr">
              <a:buNone/>
            </a:pPr>
            <a:r>
              <a:rPr lang="en-US" dirty="0" smtClean="0">
                <a:solidFill>
                  <a:schemeClr val="bg1"/>
                </a:solidFill>
              </a:rPr>
              <a:t>The </a:t>
            </a:r>
            <a:r>
              <a:rPr lang="en-US" b="1" dirty="0" smtClean="0">
                <a:solidFill>
                  <a:schemeClr val="accent6">
                    <a:lumMod val="60000"/>
                    <a:lumOff val="40000"/>
                  </a:schemeClr>
                </a:solidFill>
              </a:rPr>
              <a:t>CBC</a:t>
            </a:r>
            <a:r>
              <a:rPr lang="en-US" dirty="0" smtClean="0">
                <a:solidFill>
                  <a:schemeClr val="bg1"/>
                </a:solidFill>
              </a:rPr>
              <a:t> search is more affected by very loud glitches, which will convolve with many waveform templates in the template bank and pollute large chunks of data </a:t>
            </a:r>
          </a:p>
        </p:txBody>
      </p:sp>
      <p:sp>
        <p:nvSpPr>
          <p:cNvPr id="8" name="Slide Number Placeholder 7"/>
          <p:cNvSpPr>
            <a:spLocks noGrp="1"/>
          </p:cNvSpPr>
          <p:nvPr>
            <p:ph type="sldNum" sz="quarter" idx="12"/>
          </p:nvPr>
        </p:nvSpPr>
        <p:spPr/>
        <p:txBody>
          <a:bodyPr/>
          <a:lstStyle/>
          <a:p>
            <a:fld id="{B4CFDCFB-B82F-4CED-A2F1-36A738B225CF}" type="slidenum">
              <a:rPr lang="en-US" smtClean="0"/>
              <a:pPr/>
              <a:t>32</a:t>
            </a:fld>
            <a:endParaRPr lang="en-US"/>
          </a:p>
        </p:txBody>
      </p:sp>
      <p:sp>
        <p:nvSpPr>
          <p:cNvPr id="10" name="Footer Placeholder 9"/>
          <p:cNvSpPr>
            <a:spLocks noGrp="1"/>
          </p:cNvSpPr>
          <p:nvPr>
            <p:ph type="ftr" sz="quarter" idx="11"/>
          </p:nvPr>
        </p:nvSpPr>
        <p:spPr/>
        <p:txBody>
          <a:bodyPr/>
          <a:lstStyle/>
          <a:p>
            <a:r>
              <a:rPr lang="en-US" smtClean="0"/>
              <a:t>G1400823</a:t>
            </a:r>
            <a:endParaRPr lang="en-US"/>
          </a:p>
        </p:txBody>
      </p:sp>
      <p:sp>
        <p:nvSpPr>
          <p:cNvPr id="12" name="TextBox 11"/>
          <p:cNvSpPr txBox="1"/>
          <p:nvPr/>
        </p:nvSpPr>
        <p:spPr>
          <a:xfrm>
            <a:off x="1219200" y="2615624"/>
            <a:ext cx="6553200" cy="584776"/>
          </a:xfrm>
          <a:prstGeom prst="rect">
            <a:avLst/>
          </a:prstGeom>
          <a:noFill/>
        </p:spPr>
        <p:txBody>
          <a:bodyPr wrap="square" rtlCol="0">
            <a:spAutoFit/>
          </a:bodyPr>
          <a:lstStyle/>
          <a:p>
            <a:pPr algn="ctr"/>
            <a:r>
              <a:rPr lang="en-US" sz="3200" dirty="0" smtClean="0">
                <a:solidFill>
                  <a:schemeClr val="accent6">
                    <a:lumMod val="60000"/>
                    <a:lumOff val="40000"/>
                  </a:schemeClr>
                </a:solidFill>
                <a:latin typeface="Palatino Linotype" pitchFamily="18" charset="0"/>
              </a:rPr>
              <a:t>Example: ‘Spike’ Glitches</a:t>
            </a:r>
          </a:p>
        </p:txBody>
      </p:sp>
      <p:sp>
        <p:nvSpPr>
          <p:cNvPr id="14" name="Title 1"/>
          <p:cNvSpPr txBox="1">
            <a:spLocks/>
          </p:cNvSpPr>
          <p:nvPr/>
        </p:nvSpPr>
        <p:spPr>
          <a:xfrm>
            <a:off x="228600" y="2286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What kinds of glitches affect the</a:t>
            </a:r>
            <a:br>
              <a:rPr lang="en-US" sz="4000" dirty="0" smtClean="0">
                <a:solidFill>
                  <a:schemeClr val="bg1"/>
                </a:solidFill>
              </a:rPr>
            </a:br>
            <a:r>
              <a:rPr lang="en-US" sz="4000" dirty="0" smtClean="0">
                <a:solidFill>
                  <a:schemeClr val="bg1"/>
                </a:solidFill>
              </a:rPr>
              <a:t> transient GW searches?</a:t>
            </a:r>
            <a:endParaRPr lang="en-US" sz="4000" dirty="0">
              <a:solidFill>
                <a:schemeClr val="bg1"/>
              </a:solidFill>
            </a:endParaRPr>
          </a:p>
        </p:txBody>
      </p:sp>
    </p:spTree>
    <p:extLst>
      <p:ext uri="{BB962C8B-B14F-4D97-AF65-F5344CB8AC3E}">
        <p14:creationId xmlns:p14="http://schemas.microsoft.com/office/powerpoint/2010/main" val="34019455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0"/>
            <a:ext cx="7010400" cy="1676400"/>
          </a:xfrm>
          <a:solidFill>
            <a:schemeClr val="tx1">
              <a:lumMod val="85000"/>
              <a:lumOff val="15000"/>
              <a:alpha val="71000"/>
            </a:schemeClr>
          </a:solidFill>
        </p:spPr>
        <p:txBody>
          <a:bodyPr>
            <a:normAutofit fontScale="90000"/>
          </a:bodyPr>
          <a:lstStyle/>
          <a:p>
            <a:r>
              <a:rPr lang="en-US" sz="5300" dirty="0" smtClean="0">
                <a:solidFill>
                  <a:schemeClr val="accent6">
                    <a:lumMod val="60000"/>
                    <a:lumOff val="40000"/>
                  </a:schemeClr>
                </a:solidFill>
              </a:rPr>
              <a:t>First Glimpse</a:t>
            </a:r>
            <a:r>
              <a:rPr lang="en-US" dirty="0" smtClean="0">
                <a:solidFill>
                  <a:schemeClr val="bg1"/>
                </a:solidFill>
              </a:rPr>
              <a:t/>
            </a:r>
            <a:br>
              <a:rPr lang="en-US" dirty="0" smtClean="0">
                <a:solidFill>
                  <a:schemeClr val="bg1"/>
                </a:solidFill>
              </a:rPr>
            </a:br>
            <a:r>
              <a:rPr lang="en-US" dirty="0" smtClean="0">
                <a:solidFill>
                  <a:schemeClr val="bg1"/>
                </a:solidFill>
              </a:rPr>
              <a:t> Advanced LIGO Livingston DQ</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33</a:t>
            </a:fld>
            <a:endParaRPr lang="en-US"/>
          </a:p>
        </p:txBody>
      </p:sp>
    </p:spTree>
    <p:extLst>
      <p:ext uri="{BB962C8B-B14F-4D97-AF65-F5344CB8AC3E}">
        <p14:creationId xmlns:p14="http://schemas.microsoft.com/office/powerpoint/2010/main" val="16967903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381000"/>
            <a:ext cx="8229600" cy="12192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457200"/>
            <a:ext cx="8229600" cy="1143000"/>
          </a:xfrm>
        </p:spPr>
        <p:txBody>
          <a:bodyPr>
            <a:normAutofit fontScale="90000"/>
          </a:bodyPr>
          <a:lstStyle/>
          <a:p>
            <a:r>
              <a:rPr lang="en-US" dirty="0" smtClean="0">
                <a:solidFill>
                  <a:schemeClr val="bg1"/>
                </a:solidFill>
              </a:rPr>
              <a:t>Livingston full interferometer </a:t>
            </a:r>
            <a:r>
              <a:rPr lang="en-US" dirty="0" err="1" smtClean="0">
                <a:solidFill>
                  <a:schemeClr val="bg1"/>
                </a:solidFill>
              </a:rPr>
              <a:t>glitching</a:t>
            </a:r>
            <a:endParaRPr lang="en-US"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34</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sp>
        <p:nvSpPr>
          <p:cNvPr id="12" name="TextBox 11"/>
          <p:cNvSpPr txBox="1"/>
          <p:nvPr/>
        </p:nvSpPr>
        <p:spPr>
          <a:xfrm>
            <a:off x="228600" y="2057400"/>
            <a:ext cx="8610600" cy="461665"/>
          </a:xfrm>
          <a:prstGeom prst="rect">
            <a:avLst/>
          </a:prstGeom>
          <a:solidFill>
            <a:schemeClr val="tx1">
              <a:lumMod val="85000"/>
              <a:lumOff val="15000"/>
              <a:alpha val="80000"/>
            </a:schemeClr>
          </a:solidFill>
        </p:spPr>
        <p:txBody>
          <a:bodyPr wrap="square" rtlCol="0">
            <a:spAutoFit/>
          </a:bodyPr>
          <a:lstStyle/>
          <a:p>
            <a:r>
              <a:rPr lang="en-US" sz="2400" dirty="0" smtClean="0">
                <a:solidFill>
                  <a:schemeClr val="bg1"/>
                </a:solidFill>
              </a:rPr>
              <a:t>Calibrated DARM (differential arm length) glitch rate comparison</a:t>
            </a:r>
            <a:endParaRPr lang="en-US" sz="2400" dirty="0">
              <a:solidFill>
                <a:schemeClr val="bg1"/>
              </a:solidFill>
            </a:endParaRP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619500"/>
            <a:ext cx="5105400" cy="2552700"/>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3619500"/>
            <a:ext cx="5105400" cy="2552700"/>
          </a:xfrm>
          <a:prstGeom prst="rect">
            <a:avLst/>
          </a:prstGeom>
        </p:spPr>
      </p:pic>
      <p:sp>
        <p:nvSpPr>
          <p:cNvPr id="15" name="TextBox 14"/>
          <p:cNvSpPr txBox="1"/>
          <p:nvPr/>
        </p:nvSpPr>
        <p:spPr>
          <a:xfrm>
            <a:off x="457200" y="3119735"/>
            <a:ext cx="3276600" cy="461665"/>
          </a:xfrm>
          <a:prstGeom prst="rect">
            <a:avLst/>
          </a:prstGeom>
          <a:solidFill>
            <a:schemeClr val="tx1">
              <a:lumMod val="85000"/>
              <a:lumOff val="15000"/>
              <a:alpha val="80000"/>
            </a:schemeClr>
          </a:solidFill>
        </p:spPr>
        <p:txBody>
          <a:bodyPr wrap="square" rtlCol="0">
            <a:spAutoFit/>
          </a:bodyPr>
          <a:lstStyle/>
          <a:p>
            <a:pPr algn="ctr"/>
            <a:r>
              <a:rPr lang="en-US" sz="2400" dirty="0" smtClean="0">
                <a:solidFill>
                  <a:schemeClr val="bg1"/>
                </a:solidFill>
              </a:rPr>
              <a:t>September 2010  (S6)</a:t>
            </a:r>
            <a:endParaRPr lang="en-US" sz="2400" dirty="0">
              <a:solidFill>
                <a:schemeClr val="bg1"/>
              </a:solidFill>
            </a:endParaRPr>
          </a:p>
        </p:txBody>
      </p:sp>
      <p:sp>
        <p:nvSpPr>
          <p:cNvPr id="16" name="TextBox 15"/>
          <p:cNvSpPr txBox="1"/>
          <p:nvPr/>
        </p:nvSpPr>
        <p:spPr>
          <a:xfrm>
            <a:off x="6096000" y="3119735"/>
            <a:ext cx="2209800" cy="461665"/>
          </a:xfrm>
          <a:prstGeom prst="rect">
            <a:avLst/>
          </a:prstGeom>
          <a:solidFill>
            <a:schemeClr val="tx1">
              <a:lumMod val="85000"/>
              <a:lumOff val="15000"/>
              <a:alpha val="80000"/>
            </a:schemeClr>
          </a:solidFill>
        </p:spPr>
        <p:txBody>
          <a:bodyPr wrap="square" rtlCol="0">
            <a:spAutoFit/>
          </a:bodyPr>
          <a:lstStyle/>
          <a:p>
            <a:pPr algn="ctr"/>
            <a:r>
              <a:rPr lang="en-US" sz="2400" dirty="0" smtClean="0">
                <a:solidFill>
                  <a:schemeClr val="bg1"/>
                </a:solidFill>
              </a:rPr>
              <a:t>August 2014</a:t>
            </a:r>
            <a:endParaRPr lang="en-US" sz="2400" dirty="0">
              <a:solidFill>
                <a:schemeClr val="bg1"/>
              </a:solidFill>
            </a:endParaRPr>
          </a:p>
        </p:txBody>
      </p:sp>
    </p:spTree>
    <p:extLst>
      <p:ext uri="{BB962C8B-B14F-4D97-AF65-F5344CB8AC3E}">
        <p14:creationId xmlns:p14="http://schemas.microsoft.com/office/powerpoint/2010/main" val="7986599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76200"/>
            <a:ext cx="7010400" cy="685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rPr>
              <a:t>An early DQ issue diagnosis</a:t>
            </a:r>
            <a:endParaRPr lang="en-US"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35</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2"/>
          <a:stretch>
            <a:fillRect/>
          </a:stretch>
        </p:blipFill>
        <p:spPr>
          <a:xfrm>
            <a:off x="0" y="917972"/>
            <a:ext cx="9144000" cy="5482828"/>
          </a:xfrm>
          <a:prstGeom prst="rect">
            <a:avLst/>
          </a:prstGeom>
        </p:spPr>
      </p:pic>
      <p:sp>
        <p:nvSpPr>
          <p:cNvPr id="11" name="TextBox 10"/>
          <p:cNvSpPr txBox="1"/>
          <p:nvPr/>
        </p:nvSpPr>
        <p:spPr>
          <a:xfrm>
            <a:off x="685800" y="914400"/>
            <a:ext cx="7086600" cy="338554"/>
          </a:xfrm>
          <a:prstGeom prst="rect">
            <a:avLst/>
          </a:prstGeom>
          <a:solidFill>
            <a:srgbClr val="FFFFFF"/>
          </a:solidFill>
        </p:spPr>
        <p:txBody>
          <a:bodyPr wrap="square" rtlCol="0">
            <a:spAutoFit/>
          </a:bodyPr>
          <a:lstStyle/>
          <a:p>
            <a:pPr algn="ctr"/>
            <a:r>
              <a:rPr lang="en-US" sz="1600" dirty="0" smtClean="0"/>
              <a:t>Calibrated DARM - 1 hour on August 9</a:t>
            </a:r>
            <a:r>
              <a:rPr lang="en-US" sz="1600" baseline="30000" dirty="0" smtClean="0"/>
              <a:t>th</a:t>
            </a:r>
            <a:r>
              <a:rPr lang="en-US" sz="1600" dirty="0" smtClean="0"/>
              <a:t> 2014</a:t>
            </a:r>
            <a:endParaRPr lang="en-US" sz="1600" dirty="0"/>
          </a:p>
        </p:txBody>
      </p:sp>
      <p:sp>
        <p:nvSpPr>
          <p:cNvPr id="5" name="TextBox 4"/>
          <p:cNvSpPr txBox="1"/>
          <p:nvPr/>
        </p:nvSpPr>
        <p:spPr>
          <a:xfrm>
            <a:off x="228600" y="5715000"/>
            <a:ext cx="8153400" cy="677108"/>
          </a:xfrm>
          <a:prstGeom prst="rect">
            <a:avLst/>
          </a:prstGeom>
          <a:solidFill>
            <a:schemeClr val="bg1"/>
          </a:solidFill>
        </p:spPr>
        <p:txBody>
          <a:bodyPr wrap="square" rtlCol="0">
            <a:spAutoFit/>
          </a:bodyPr>
          <a:lstStyle/>
          <a:p>
            <a:pPr algn="ctr"/>
            <a:r>
              <a:rPr lang="en-US" sz="2000" b="1" dirty="0" smtClean="0"/>
              <a:t>Time (minutes)</a:t>
            </a:r>
          </a:p>
          <a:p>
            <a:pPr algn="ctr"/>
            <a:endParaRPr lang="en-US" dirty="0"/>
          </a:p>
        </p:txBody>
      </p:sp>
      <p:sp>
        <p:nvSpPr>
          <p:cNvPr id="12" name="TextBox 11"/>
          <p:cNvSpPr txBox="1"/>
          <p:nvPr/>
        </p:nvSpPr>
        <p:spPr>
          <a:xfrm>
            <a:off x="1524000" y="5638800"/>
            <a:ext cx="762000" cy="369332"/>
          </a:xfrm>
          <a:prstGeom prst="rect">
            <a:avLst/>
          </a:prstGeom>
          <a:noFill/>
        </p:spPr>
        <p:txBody>
          <a:bodyPr wrap="square" rtlCol="0">
            <a:spAutoFit/>
          </a:bodyPr>
          <a:lstStyle/>
          <a:p>
            <a:r>
              <a:rPr lang="en-US" dirty="0" smtClean="0"/>
              <a:t>00:10</a:t>
            </a:r>
            <a:endParaRPr lang="en-US" dirty="0"/>
          </a:p>
        </p:txBody>
      </p:sp>
      <p:sp>
        <p:nvSpPr>
          <p:cNvPr id="13" name="TextBox 12"/>
          <p:cNvSpPr txBox="1"/>
          <p:nvPr/>
        </p:nvSpPr>
        <p:spPr>
          <a:xfrm>
            <a:off x="2667000" y="5638800"/>
            <a:ext cx="762000" cy="369332"/>
          </a:xfrm>
          <a:prstGeom prst="rect">
            <a:avLst/>
          </a:prstGeom>
          <a:noFill/>
        </p:spPr>
        <p:txBody>
          <a:bodyPr wrap="square" rtlCol="0">
            <a:spAutoFit/>
          </a:bodyPr>
          <a:lstStyle/>
          <a:p>
            <a:r>
              <a:rPr lang="en-US" dirty="0" smtClean="0"/>
              <a:t>00:20</a:t>
            </a:r>
            <a:endParaRPr lang="en-US" dirty="0"/>
          </a:p>
        </p:txBody>
      </p:sp>
      <p:sp>
        <p:nvSpPr>
          <p:cNvPr id="14" name="TextBox 13"/>
          <p:cNvSpPr txBox="1"/>
          <p:nvPr/>
        </p:nvSpPr>
        <p:spPr>
          <a:xfrm>
            <a:off x="5181600" y="5638800"/>
            <a:ext cx="762000" cy="369332"/>
          </a:xfrm>
          <a:prstGeom prst="rect">
            <a:avLst/>
          </a:prstGeom>
          <a:noFill/>
        </p:spPr>
        <p:txBody>
          <a:bodyPr wrap="square" rtlCol="0">
            <a:spAutoFit/>
          </a:bodyPr>
          <a:lstStyle/>
          <a:p>
            <a:r>
              <a:rPr lang="en-US" dirty="0" smtClean="0"/>
              <a:t>00:40</a:t>
            </a:r>
            <a:endParaRPr lang="en-US" dirty="0"/>
          </a:p>
        </p:txBody>
      </p:sp>
      <p:sp>
        <p:nvSpPr>
          <p:cNvPr id="15" name="TextBox 14"/>
          <p:cNvSpPr txBox="1"/>
          <p:nvPr/>
        </p:nvSpPr>
        <p:spPr>
          <a:xfrm>
            <a:off x="6248400" y="5650468"/>
            <a:ext cx="762000" cy="369332"/>
          </a:xfrm>
          <a:prstGeom prst="rect">
            <a:avLst/>
          </a:prstGeom>
          <a:noFill/>
        </p:spPr>
        <p:txBody>
          <a:bodyPr wrap="square" rtlCol="0">
            <a:spAutoFit/>
          </a:bodyPr>
          <a:lstStyle/>
          <a:p>
            <a:r>
              <a:rPr lang="en-US" dirty="0" smtClean="0"/>
              <a:t>00:50</a:t>
            </a:r>
            <a:endParaRPr lang="en-US" dirty="0"/>
          </a:p>
        </p:txBody>
      </p:sp>
      <p:sp>
        <p:nvSpPr>
          <p:cNvPr id="16" name="TextBox 15"/>
          <p:cNvSpPr txBox="1"/>
          <p:nvPr/>
        </p:nvSpPr>
        <p:spPr>
          <a:xfrm>
            <a:off x="7315200" y="5638800"/>
            <a:ext cx="762000" cy="369332"/>
          </a:xfrm>
          <a:prstGeom prst="rect">
            <a:avLst/>
          </a:prstGeom>
          <a:noFill/>
        </p:spPr>
        <p:txBody>
          <a:bodyPr wrap="square" rtlCol="0">
            <a:spAutoFit/>
          </a:bodyPr>
          <a:lstStyle/>
          <a:p>
            <a:r>
              <a:rPr lang="en-US" dirty="0" smtClean="0"/>
              <a:t>00:60</a:t>
            </a:r>
            <a:endParaRPr lang="en-US" dirty="0"/>
          </a:p>
        </p:txBody>
      </p:sp>
    </p:spTree>
    <p:extLst>
      <p:ext uri="{BB962C8B-B14F-4D97-AF65-F5344CB8AC3E}">
        <p14:creationId xmlns:p14="http://schemas.microsoft.com/office/powerpoint/2010/main" val="9292173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76200"/>
            <a:ext cx="7010400" cy="6858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2400"/>
            <a:ext cx="8229600" cy="1143000"/>
          </a:xfrm>
        </p:spPr>
        <p:txBody>
          <a:bodyPr>
            <a:normAutofit/>
          </a:bodyPr>
          <a:lstStyle/>
          <a:p>
            <a:r>
              <a:rPr lang="en-US" dirty="0" smtClean="0">
                <a:solidFill>
                  <a:schemeClr val="bg1"/>
                </a:solidFill>
              </a:rPr>
              <a:t>An early DQ issue diagnosis</a:t>
            </a:r>
            <a:endParaRPr lang="en-US"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36</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2"/>
          <a:stretch>
            <a:fillRect/>
          </a:stretch>
        </p:blipFill>
        <p:spPr>
          <a:xfrm>
            <a:off x="0" y="917972"/>
            <a:ext cx="9144000" cy="5482828"/>
          </a:xfrm>
          <a:prstGeom prst="rect">
            <a:avLst/>
          </a:prstGeom>
        </p:spPr>
      </p:pic>
      <p:sp>
        <p:nvSpPr>
          <p:cNvPr id="11" name="TextBox 10"/>
          <p:cNvSpPr txBox="1"/>
          <p:nvPr/>
        </p:nvSpPr>
        <p:spPr>
          <a:xfrm>
            <a:off x="685800" y="914400"/>
            <a:ext cx="7086600" cy="338554"/>
          </a:xfrm>
          <a:prstGeom prst="rect">
            <a:avLst/>
          </a:prstGeom>
          <a:solidFill>
            <a:srgbClr val="FFFFFF"/>
          </a:solidFill>
        </p:spPr>
        <p:txBody>
          <a:bodyPr wrap="square" rtlCol="0">
            <a:spAutoFit/>
          </a:bodyPr>
          <a:lstStyle/>
          <a:p>
            <a:pPr algn="ctr"/>
            <a:r>
              <a:rPr lang="en-US" sz="1600" dirty="0" smtClean="0"/>
              <a:t>Calibrated DARM - 1 hour on August 9</a:t>
            </a:r>
            <a:r>
              <a:rPr lang="en-US" sz="1600" baseline="30000" dirty="0" smtClean="0"/>
              <a:t>th</a:t>
            </a:r>
            <a:r>
              <a:rPr lang="en-US" sz="1600" dirty="0" smtClean="0"/>
              <a:t> 2014</a:t>
            </a:r>
            <a:endParaRPr lang="en-US" sz="1600" dirty="0"/>
          </a:p>
        </p:txBody>
      </p:sp>
      <p:sp>
        <p:nvSpPr>
          <p:cNvPr id="5" name="TextBox 4"/>
          <p:cNvSpPr txBox="1"/>
          <p:nvPr/>
        </p:nvSpPr>
        <p:spPr>
          <a:xfrm>
            <a:off x="228600" y="5715000"/>
            <a:ext cx="8153400" cy="677108"/>
          </a:xfrm>
          <a:prstGeom prst="rect">
            <a:avLst/>
          </a:prstGeom>
          <a:solidFill>
            <a:schemeClr val="bg1"/>
          </a:solidFill>
        </p:spPr>
        <p:txBody>
          <a:bodyPr wrap="square" rtlCol="0">
            <a:spAutoFit/>
          </a:bodyPr>
          <a:lstStyle/>
          <a:p>
            <a:pPr algn="ctr"/>
            <a:r>
              <a:rPr lang="en-US" sz="2000" b="1" dirty="0" smtClean="0"/>
              <a:t>Time (minutes)</a:t>
            </a:r>
          </a:p>
          <a:p>
            <a:pPr algn="ctr"/>
            <a:endParaRPr lang="en-US" dirty="0"/>
          </a:p>
        </p:txBody>
      </p:sp>
      <p:sp>
        <p:nvSpPr>
          <p:cNvPr id="12" name="TextBox 11"/>
          <p:cNvSpPr txBox="1"/>
          <p:nvPr/>
        </p:nvSpPr>
        <p:spPr>
          <a:xfrm>
            <a:off x="1524000" y="5638800"/>
            <a:ext cx="762000" cy="369332"/>
          </a:xfrm>
          <a:prstGeom prst="rect">
            <a:avLst/>
          </a:prstGeom>
          <a:noFill/>
        </p:spPr>
        <p:txBody>
          <a:bodyPr wrap="square" rtlCol="0">
            <a:spAutoFit/>
          </a:bodyPr>
          <a:lstStyle/>
          <a:p>
            <a:r>
              <a:rPr lang="en-US" dirty="0" smtClean="0"/>
              <a:t>00:10</a:t>
            </a:r>
            <a:endParaRPr lang="en-US" dirty="0"/>
          </a:p>
        </p:txBody>
      </p:sp>
      <p:sp>
        <p:nvSpPr>
          <p:cNvPr id="13" name="TextBox 12"/>
          <p:cNvSpPr txBox="1"/>
          <p:nvPr/>
        </p:nvSpPr>
        <p:spPr>
          <a:xfrm>
            <a:off x="2667000" y="5638800"/>
            <a:ext cx="762000" cy="369332"/>
          </a:xfrm>
          <a:prstGeom prst="rect">
            <a:avLst/>
          </a:prstGeom>
          <a:noFill/>
        </p:spPr>
        <p:txBody>
          <a:bodyPr wrap="square" rtlCol="0">
            <a:spAutoFit/>
          </a:bodyPr>
          <a:lstStyle/>
          <a:p>
            <a:r>
              <a:rPr lang="en-US" dirty="0" smtClean="0"/>
              <a:t>00:20</a:t>
            </a:r>
            <a:endParaRPr lang="en-US" dirty="0"/>
          </a:p>
        </p:txBody>
      </p:sp>
      <p:sp>
        <p:nvSpPr>
          <p:cNvPr id="14" name="TextBox 13"/>
          <p:cNvSpPr txBox="1"/>
          <p:nvPr/>
        </p:nvSpPr>
        <p:spPr>
          <a:xfrm>
            <a:off x="5181600" y="5638800"/>
            <a:ext cx="762000" cy="369332"/>
          </a:xfrm>
          <a:prstGeom prst="rect">
            <a:avLst/>
          </a:prstGeom>
          <a:noFill/>
        </p:spPr>
        <p:txBody>
          <a:bodyPr wrap="square" rtlCol="0">
            <a:spAutoFit/>
          </a:bodyPr>
          <a:lstStyle/>
          <a:p>
            <a:r>
              <a:rPr lang="en-US" dirty="0" smtClean="0"/>
              <a:t>00:40</a:t>
            </a:r>
            <a:endParaRPr lang="en-US" dirty="0"/>
          </a:p>
        </p:txBody>
      </p:sp>
      <p:sp>
        <p:nvSpPr>
          <p:cNvPr id="15" name="TextBox 14"/>
          <p:cNvSpPr txBox="1"/>
          <p:nvPr/>
        </p:nvSpPr>
        <p:spPr>
          <a:xfrm>
            <a:off x="6248400" y="5650468"/>
            <a:ext cx="762000" cy="369332"/>
          </a:xfrm>
          <a:prstGeom prst="rect">
            <a:avLst/>
          </a:prstGeom>
          <a:noFill/>
        </p:spPr>
        <p:txBody>
          <a:bodyPr wrap="square" rtlCol="0">
            <a:spAutoFit/>
          </a:bodyPr>
          <a:lstStyle/>
          <a:p>
            <a:r>
              <a:rPr lang="en-US" dirty="0" smtClean="0"/>
              <a:t>00:50</a:t>
            </a:r>
            <a:endParaRPr lang="en-US" dirty="0"/>
          </a:p>
        </p:txBody>
      </p:sp>
      <p:sp>
        <p:nvSpPr>
          <p:cNvPr id="16" name="TextBox 15"/>
          <p:cNvSpPr txBox="1"/>
          <p:nvPr/>
        </p:nvSpPr>
        <p:spPr>
          <a:xfrm>
            <a:off x="7315200" y="5638800"/>
            <a:ext cx="762000" cy="369332"/>
          </a:xfrm>
          <a:prstGeom prst="rect">
            <a:avLst/>
          </a:prstGeom>
          <a:noFill/>
        </p:spPr>
        <p:txBody>
          <a:bodyPr wrap="square" rtlCol="0">
            <a:spAutoFit/>
          </a:bodyPr>
          <a:lstStyle/>
          <a:p>
            <a:r>
              <a:rPr lang="en-US" dirty="0" smtClean="0"/>
              <a:t>00:60</a:t>
            </a:r>
            <a:endParaRPr lang="en-US" dirty="0"/>
          </a:p>
        </p:txBody>
      </p:sp>
      <p:sp>
        <p:nvSpPr>
          <p:cNvPr id="3" name="Rectangle 2"/>
          <p:cNvSpPr/>
          <p:nvPr/>
        </p:nvSpPr>
        <p:spPr>
          <a:xfrm>
            <a:off x="685800" y="3048000"/>
            <a:ext cx="1219200" cy="1295400"/>
          </a:xfrm>
          <a:prstGeom prst="rect">
            <a:avLst/>
          </a:prstGeom>
          <a:noFill/>
          <a:ln w="57150" cmpd="sng">
            <a:solidFill>
              <a:srgbClr val="781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133600" y="1447800"/>
            <a:ext cx="5480223" cy="3172411"/>
          </a:xfrm>
          <a:prstGeom prst="rect">
            <a:avLst/>
          </a:prstGeom>
        </p:spPr>
      </p:pic>
      <p:sp>
        <p:nvSpPr>
          <p:cNvPr id="17" name="Rectangle 16"/>
          <p:cNvSpPr/>
          <p:nvPr/>
        </p:nvSpPr>
        <p:spPr>
          <a:xfrm>
            <a:off x="2133600" y="1447800"/>
            <a:ext cx="5486400" cy="3200400"/>
          </a:xfrm>
          <a:prstGeom prst="rect">
            <a:avLst/>
          </a:prstGeom>
          <a:noFill/>
          <a:ln w="76200" cmpd="sng">
            <a:solidFill>
              <a:srgbClr val="7812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685800" y="1447800"/>
            <a:ext cx="1447800" cy="1600200"/>
          </a:xfrm>
          <a:prstGeom prst="line">
            <a:avLst/>
          </a:prstGeom>
          <a:ln w="57150" cmpd="sng">
            <a:solidFill>
              <a:srgbClr val="78128A"/>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85800" y="4343400"/>
            <a:ext cx="1447800" cy="304800"/>
          </a:xfrm>
          <a:prstGeom prst="line">
            <a:avLst/>
          </a:prstGeom>
          <a:ln w="57150" cmpd="sng">
            <a:solidFill>
              <a:srgbClr val="78128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06052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Through the lens of a single </a:t>
            </a:r>
            <a:r>
              <a:rPr lang="en-US" sz="3200" dirty="0" err="1" smtClean="0">
                <a:solidFill>
                  <a:schemeClr val="bg1"/>
                </a:solidFill>
              </a:rPr>
              <a:t>ifo</a:t>
            </a:r>
            <a:r>
              <a:rPr lang="en-US" sz="3200" dirty="0" smtClean="0">
                <a:solidFill>
                  <a:schemeClr val="bg1"/>
                </a:solidFill>
              </a:rPr>
              <a:t> burst GW pipeline</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37</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3" name="Picture 2"/>
          <p:cNvPicPr>
            <a:picLocks noChangeAspect="1"/>
          </p:cNvPicPr>
          <p:nvPr/>
        </p:nvPicPr>
        <p:blipFill>
          <a:blip r:embed="rId2"/>
          <a:stretch>
            <a:fillRect/>
          </a:stretch>
        </p:blipFill>
        <p:spPr>
          <a:xfrm>
            <a:off x="0" y="1371600"/>
            <a:ext cx="9144000" cy="4572000"/>
          </a:xfrm>
          <a:prstGeom prst="rect">
            <a:avLst/>
          </a:prstGeom>
        </p:spPr>
      </p:pic>
      <p:sp>
        <p:nvSpPr>
          <p:cNvPr id="11" name="TextBox 10"/>
          <p:cNvSpPr txBox="1"/>
          <p:nvPr/>
        </p:nvSpPr>
        <p:spPr>
          <a:xfrm>
            <a:off x="1143000" y="5562600"/>
            <a:ext cx="7086600" cy="338554"/>
          </a:xfrm>
          <a:prstGeom prst="rect">
            <a:avLst/>
          </a:prstGeom>
          <a:solidFill>
            <a:srgbClr val="FFFFFF"/>
          </a:solidFill>
        </p:spPr>
        <p:txBody>
          <a:bodyPr wrap="square" rtlCol="0">
            <a:spAutoFit/>
          </a:bodyPr>
          <a:lstStyle/>
          <a:p>
            <a:pPr algn="ctr"/>
            <a:r>
              <a:rPr lang="en-US" sz="1600" dirty="0" smtClean="0"/>
              <a:t>8 hours on August 9</a:t>
            </a:r>
            <a:r>
              <a:rPr lang="en-US" sz="1600" baseline="30000" dirty="0" smtClean="0"/>
              <a:t>th</a:t>
            </a:r>
            <a:r>
              <a:rPr lang="en-US" sz="1600" dirty="0" smtClean="0"/>
              <a:t> 2014</a:t>
            </a:r>
            <a:endParaRPr lang="en-US" sz="1600" dirty="0"/>
          </a:p>
        </p:txBody>
      </p:sp>
      <p:sp>
        <p:nvSpPr>
          <p:cNvPr id="12" name="Rectangle 11"/>
          <p:cNvSpPr/>
          <p:nvPr/>
        </p:nvSpPr>
        <p:spPr>
          <a:xfrm>
            <a:off x="990600" y="1752600"/>
            <a:ext cx="70104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295400" y="4038600"/>
            <a:ext cx="6629400" cy="9144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057400" y="1371600"/>
            <a:ext cx="5791200" cy="461665"/>
          </a:xfrm>
          <a:prstGeom prst="rect">
            <a:avLst/>
          </a:prstGeom>
          <a:solidFill>
            <a:srgbClr val="FFFFFF"/>
          </a:solidFill>
        </p:spPr>
        <p:txBody>
          <a:bodyPr wrap="square" rtlCol="0">
            <a:spAutoFit/>
          </a:bodyPr>
          <a:lstStyle/>
          <a:p>
            <a:r>
              <a:rPr lang="en-US" sz="2400" dirty="0" smtClean="0"/>
              <a:t>Calibrated DARM (differential arm length)</a:t>
            </a:r>
            <a:endParaRPr lang="en-US" sz="2400" dirty="0"/>
          </a:p>
        </p:txBody>
      </p:sp>
    </p:spTree>
    <p:extLst>
      <p:ext uri="{BB962C8B-B14F-4D97-AF65-F5344CB8AC3E}">
        <p14:creationId xmlns:p14="http://schemas.microsoft.com/office/powerpoint/2010/main" val="32126076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3048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38</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G1400823</a:t>
            </a:r>
            <a:endParaRPr lang="en-US"/>
          </a:p>
        </p:txBody>
      </p:sp>
      <p:pic>
        <p:nvPicPr>
          <p:cNvPr id="14" name="Picture 13"/>
          <p:cNvPicPr>
            <a:picLocks noChangeAspect="1"/>
          </p:cNvPicPr>
          <p:nvPr/>
        </p:nvPicPr>
        <p:blipFill>
          <a:blip r:embed="rId3"/>
          <a:stretch>
            <a:fillRect/>
          </a:stretch>
        </p:blipFill>
        <p:spPr>
          <a:xfrm>
            <a:off x="76200" y="914400"/>
            <a:ext cx="6248400" cy="3124200"/>
          </a:xfrm>
          <a:prstGeom prst="rect">
            <a:avLst/>
          </a:prstGeom>
        </p:spPr>
      </p:pic>
      <p:pic>
        <p:nvPicPr>
          <p:cNvPr id="16" name="Picture 15"/>
          <p:cNvPicPr>
            <a:picLocks noChangeAspect="1"/>
          </p:cNvPicPr>
          <p:nvPr/>
        </p:nvPicPr>
        <p:blipFill>
          <a:blip r:embed="rId4"/>
          <a:stretch>
            <a:fillRect/>
          </a:stretch>
        </p:blipFill>
        <p:spPr>
          <a:xfrm>
            <a:off x="63500" y="3733800"/>
            <a:ext cx="6261100" cy="2894191"/>
          </a:xfrm>
          <a:prstGeom prst="rect">
            <a:avLst/>
          </a:prstGeom>
        </p:spPr>
      </p:pic>
      <p:cxnSp>
        <p:nvCxnSpPr>
          <p:cNvPr id="33" name="Straight Connector 32"/>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15" name="TextBox 14"/>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14260890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3048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39</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G1400823</a:t>
            </a:r>
            <a:endParaRPr lang="en-US"/>
          </a:p>
        </p:txBody>
      </p:sp>
      <p:pic>
        <p:nvPicPr>
          <p:cNvPr id="14" name="Picture 13"/>
          <p:cNvPicPr>
            <a:picLocks noChangeAspect="1"/>
          </p:cNvPicPr>
          <p:nvPr/>
        </p:nvPicPr>
        <p:blipFill>
          <a:blip r:embed="rId3"/>
          <a:stretch>
            <a:fillRect/>
          </a:stretch>
        </p:blipFill>
        <p:spPr>
          <a:xfrm>
            <a:off x="76200" y="914400"/>
            <a:ext cx="6248400" cy="3124200"/>
          </a:xfrm>
          <a:prstGeom prst="rect">
            <a:avLst/>
          </a:prstGeom>
        </p:spPr>
      </p:pic>
      <p:pic>
        <p:nvPicPr>
          <p:cNvPr id="16" name="Picture 15"/>
          <p:cNvPicPr>
            <a:picLocks noChangeAspect="1"/>
          </p:cNvPicPr>
          <p:nvPr/>
        </p:nvPicPr>
        <p:blipFill>
          <a:blip r:embed="rId4"/>
          <a:stretch>
            <a:fillRect/>
          </a:stretch>
        </p:blipFill>
        <p:spPr>
          <a:xfrm>
            <a:off x="63500" y="3733800"/>
            <a:ext cx="6261100" cy="2894191"/>
          </a:xfrm>
          <a:prstGeom prst="rect">
            <a:avLst/>
          </a:prstGeom>
        </p:spPr>
      </p:pic>
      <p:sp>
        <p:nvSpPr>
          <p:cNvPr id="17" name="TextBox 16"/>
          <p:cNvSpPr txBox="1"/>
          <p:nvPr/>
        </p:nvSpPr>
        <p:spPr>
          <a:xfrm>
            <a:off x="6477000" y="1419285"/>
            <a:ext cx="2438400" cy="4524315"/>
          </a:xfrm>
          <a:prstGeom prst="rect">
            <a:avLst/>
          </a:prstGeom>
          <a:solidFill>
            <a:schemeClr val="tx1">
              <a:lumMod val="85000"/>
              <a:lumOff val="15000"/>
              <a:alpha val="54000"/>
            </a:schemeClr>
          </a:solidFill>
        </p:spPr>
        <p:txBody>
          <a:bodyPr wrap="square" rtlCol="0">
            <a:spAutoFit/>
          </a:bodyPr>
          <a:lstStyle/>
          <a:p>
            <a:r>
              <a:rPr lang="en-US" sz="2400" dirty="0" smtClean="0">
                <a:solidFill>
                  <a:schemeClr val="bg1"/>
                </a:solidFill>
              </a:rPr>
              <a:t>First dubbed “zero crossing” glitches – identified when  vertex cavity actuation signals crossed zero. </a:t>
            </a:r>
          </a:p>
          <a:p>
            <a:endParaRPr lang="en-US" sz="2400" dirty="0" smtClean="0">
              <a:solidFill>
                <a:schemeClr val="bg1"/>
              </a:solidFill>
            </a:endParaRPr>
          </a:p>
          <a:p>
            <a:r>
              <a:rPr lang="en-US" sz="2400" dirty="0" smtClean="0">
                <a:solidFill>
                  <a:schemeClr val="bg1"/>
                </a:solidFill>
              </a:rPr>
              <a:t>Actually a subset of a broader known issue with these DACs. </a:t>
            </a:r>
            <a:endParaRPr lang="en-US" dirty="0">
              <a:solidFill>
                <a:schemeClr val="bg1"/>
              </a:solidFill>
            </a:endParaRPr>
          </a:p>
        </p:txBody>
      </p:sp>
      <p:cxnSp>
        <p:nvCxnSpPr>
          <p:cNvPr id="23" name="Straight Arrow Connector 22"/>
          <p:cNvCxnSpPr/>
          <p:nvPr/>
        </p:nvCxnSpPr>
        <p:spPr>
          <a:xfrm flipV="1">
            <a:off x="35814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371600" y="3352800"/>
            <a:ext cx="76200" cy="2819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9906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19" name="TextBox 18"/>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22339129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90800" y="228600"/>
            <a:ext cx="38862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0"/>
            <a:ext cx="5181600" cy="1143000"/>
          </a:xfrm>
        </p:spPr>
        <p:txBody>
          <a:bodyPr/>
          <a:lstStyle/>
          <a:p>
            <a:r>
              <a:rPr lang="en-US" b="1" dirty="0" smtClean="0">
                <a:solidFill>
                  <a:schemeClr val="bg1"/>
                </a:solidFill>
              </a:rPr>
              <a:t>Advanced LIGO</a:t>
            </a:r>
            <a:endParaRPr lang="en-US" b="1" dirty="0">
              <a:solidFill>
                <a:schemeClr val="bg1"/>
              </a:solidFill>
            </a:endParaRPr>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4</a:t>
            </a:fld>
            <a:endParaRPr lang="en-US"/>
          </a:p>
        </p:txBody>
      </p:sp>
      <p:pic>
        <p:nvPicPr>
          <p:cNvPr id="7" name="Picture 6" descr="aLIGO range-alpha2.png"/>
          <p:cNvPicPr>
            <a:picLocks noChangeAspect="1"/>
          </p:cNvPicPr>
          <p:nvPr/>
        </p:nvPicPr>
        <p:blipFill>
          <a:blip r:embed="rId3" cstate="print"/>
          <a:stretch>
            <a:fillRect/>
          </a:stretch>
        </p:blipFill>
        <p:spPr>
          <a:xfrm>
            <a:off x="1066800" y="705678"/>
            <a:ext cx="7034748" cy="59860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762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304800"/>
            <a:ext cx="8534400" cy="1143000"/>
          </a:xfrm>
        </p:spPr>
        <p:txBody>
          <a:bodyPr>
            <a:normAutofit/>
          </a:bodyPr>
          <a:lstStyle/>
          <a:p>
            <a:r>
              <a:rPr lang="en-US" sz="2800" dirty="0" smtClean="0">
                <a:solidFill>
                  <a:schemeClr val="bg1"/>
                </a:solidFill>
              </a:rPr>
              <a:t>The mechanism : major carry transition DAC </a:t>
            </a:r>
            <a:r>
              <a:rPr lang="en-US" sz="2800" dirty="0" err="1" smtClean="0">
                <a:solidFill>
                  <a:schemeClr val="bg1"/>
                </a:solidFill>
              </a:rPr>
              <a:t>glitching</a:t>
            </a:r>
            <a:endParaRPr lang="en-US" sz="28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40</a:t>
            </a:fld>
            <a:endParaRPr lang="en-US"/>
          </a:p>
        </p:txBody>
      </p:sp>
      <p:sp>
        <p:nvSpPr>
          <p:cNvPr id="9" name="Footer Placeholder 8"/>
          <p:cNvSpPr>
            <a:spLocks noGrp="1"/>
          </p:cNvSpPr>
          <p:nvPr>
            <p:ph type="ftr" sz="quarter" idx="11"/>
          </p:nvPr>
        </p:nvSpPr>
        <p:spPr>
          <a:xfrm>
            <a:off x="3048000" y="5975350"/>
            <a:ext cx="2895600" cy="365125"/>
          </a:xfrm>
        </p:spPr>
        <p:txBody>
          <a:bodyPr/>
          <a:lstStyle/>
          <a:p>
            <a:r>
              <a:rPr lang="en-US" smtClean="0"/>
              <a:t>G1400823</a:t>
            </a:r>
            <a:endParaRPr lang="en-US"/>
          </a:p>
        </p:txBody>
      </p:sp>
      <p:sp>
        <p:nvSpPr>
          <p:cNvPr id="17" name="TextBox 16"/>
          <p:cNvSpPr txBox="1"/>
          <p:nvPr/>
        </p:nvSpPr>
        <p:spPr>
          <a:xfrm>
            <a:off x="6477000" y="990600"/>
            <a:ext cx="2438400" cy="3785652"/>
          </a:xfrm>
          <a:prstGeom prst="rect">
            <a:avLst/>
          </a:prstGeom>
          <a:solidFill>
            <a:schemeClr val="tx1">
              <a:lumMod val="95000"/>
              <a:lumOff val="5000"/>
              <a:alpha val="71000"/>
            </a:schemeClr>
          </a:solidFill>
        </p:spPr>
        <p:txBody>
          <a:bodyPr wrap="square" rtlCol="0">
            <a:spAutoFit/>
          </a:bodyPr>
          <a:lstStyle/>
          <a:p>
            <a:r>
              <a:rPr lang="en-US" sz="2400" dirty="0">
                <a:solidFill>
                  <a:schemeClr val="bg1"/>
                </a:solidFill>
              </a:rPr>
              <a:t>M</a:t>
            </a:r>
            <a:r>
              <a:rPr lang="en-US" sz="2400" dirty="0" smtClean="0">
                <a:solidFill>
                  <a:schemeClr val="bg1"/>
                </a:solidFill>
              </a:rPr>
              <a:t>ajor</a:t>
            </a:r>
            <a:r>
              <a:rPr lang="en-US" sz="2400" dirty="0">
                <a:solidFill>
                  <a:schemeClr val="bg1"/>
                </a:solidFill>
              </a:rPr>
              <a:t>-carry </a:t>
            </a:r>
            <a:r>
              <a:rPr lang="en-US" sz="2400" dirty="0" smtClean="0">
                <a:solidFill>
                  <a:schemeClr val="bg1"/>
                </a:solidFill>
              </a:rPr>
              <a:t>transitions: single</a:t>
            </a:r>
            <a:r>
              <a:rPr lang="en-US" sz="2400" dirty="0">
                <a:solidFill>
                  <a:schemeClr val="bg1"/>
                </a:solidFill>
              </a:rPr>
              <a:t>-code </a:t>
            </a:r>
            <a:r>
              <a:rPr lang="en-US" sz="2400" dirty="0" smtClean="0">
                <a:solidFill>
                  <a:schemeClr val="bg1"/>
                </a:solidFill>
              </a:rPr>
              <a:t>transitions </a:t>
            </a:r>
            <a:r>
              <a:rPr lang="en-US" sz="2400" dirty="0">
                <a:solidFill>
                  <a:schemeClr val="bg1"/>
                </a:solidFill>
              </a:rPr>
              <a:t>that </a:t>
            </a:r>
            <a:r>
              <a:rPr lang="en-US" sz="2400" dirty="0" smtClean="0">
                <a:solidFill>
                  <a:schemeClr val="bg1"/>
                </a:solidFill>
              </a:rPr>
              <a:t>cause </a:t>
            </a:r>
            <a:r>
              <a:rPr lang="en-US" sz="2400" dirty="0">
                <a:solidFill>
                  <a:schemeClr val="bg1"/>
                </a:solidFill>
              </a:rPr>
              <a:t>a most significant bit </a:t>
            </a:r>
            <a:r>
              <a:rPr lang="en-US" sz="2400" dirty="0" smtClean="0">
                <a:solidFill>
                  <a:schemeClr val="bg1"/>
                </a:solidFill>
              </a:rPr>
              <a:t>(to </a:t>
            </a:r>
            <a:r>
              <a:rPr lang="en-US" sz="2400" dirty="0">
                <a:solidFill>
                  <a:schemeClr val="bg1"/>
                </a:solidFill>
              </a:rPr>
              <a:t>change because of the lower bits </a:t>
            </a:r>
            <a:r>
              <a:rPr lang="en-US" sz="2400" dirty="0" smtClean="0">
                <a:solidFill>
                  <a:schemeClr val="bg1"/>
                </a:solidFill>
              </a:rPr>
              <a:t> transitioning</a:t>
            </a:r>
            <a:r>
              <a:rPr lang="en-US" sz="2400" dirty="0">
                <a:solidFill>
                  <a:schemeClr val="bg1"/>
                </a:solidFill>
              </a:rPr>
              <a:t>. </a:t>
            </a:r>
            <a:endParaRPr lang="en-US" sz="2400" dirty="0" smtClean="0">
              <a:solidFill>
                <a:schemeClr val="bg1"/>
              </a:solidFill>
            </a:endParaRPr>
          </a:p>
          <a:p>
            <a:pPr algn="ctr"/>
            <a:r>
              <a:rPr lang="en-US" sz="2400" b="1" dirty="0" smtClean="0">
                <a:solidFill>
                  <a:schemeClr val="accent6">
                    <a:lumMod val="60000"/>
                    <a:lumOff val="40000"/>
                  </a:schemeClr>
                </a:solidFill>
              </a:rPr>
              <a:t>Examples: </a:t>
            </a:r>
            <a:endParaRPr lang="en-US" sz="2400" b="1" dirty="0">
              <a:solidFill>
                <a:schemeClr val="accent6">
                  <a:lumMod val="60000"/>
                  <a:lumOff val="40000"/>
                </a:schemeClr>
              </a:solidFill>
            </a:endParaRPr>
          </a:p>
        </p:txBody>
      </p:sp>
      <p:sp>
        <p:nvSpPr>
          <p:cNvPr id="3" name="Rounded Rectangle 2"/>
          <p:cNvSpPr/>
          <p:nvPr/>
        </p:nvSpPr>
        <p:spPr>
          <a:xfrm>
            <a:off x="6705600" y="4953000"/>
            <a:ext cx="914400" cy="16002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781800" y="5029200"/>
            <a:ext cx="762000" cy="461665"/>
          </a:xfrm>
          <a:prstGeom prst="rect">
            <a:avLst/>
          </a:prstGeom>
          <a:noFill/>
        </p:spPr>
        <p:txBody>
          <a:bodyPr wrap="square" rtlCol="0">
            <a:spAutoFit/>
          </a:bodyPr>
          <a:lstStyle/>
          <a:p>
            <a:r>
              <a:rPr lang="en-US" sz="2400" b="1" spc="300" dirty="0" smtClean="0">
                <a:latin typeface="Synchro LET"/>
                <a:cs typeface="Synchro LET"/>
              </a:rPr>
              <a:t>0111</a:t>
            </a:r>
            <a:endParaRPr lang="en-US" sz="2400" b="1" spc="300" dirty="0">
              <a:latin typeface="Synchro LET"/>
              <a:cs typeface="Synchro LET"/>
            </a:endParaRPr>
          </a:p>
        </p:txBody>
      </p:sp>
      <p:sp>
        <p:nvSpPr>
          <p:cNvPr id="12" name="TextBox 11"/>
          <p:cNvSpPr txBox="1"/>
          <p:nvPr/>
        </p:nvSpPr>
        <p:spPr>
          <a:xfrm>
            <a:off x="6705600" y="6015335"/>
            <a:ext cx="914400" cy="461665"/>
          </a:xfrm>
          <a:prstGeom prst="rect">
            <a:avLst/>
          </a:prstGeom>
          <a:noFill/>
        </p:spPr>
        <p:txBody>
          <a:bodyPr wrap="square" rtlCol="0">
            <a:spAutoFit/>
          </a:bodyPr>
          <a:lstStyle/>
          <a:p>
            <a:r>
              <a:rPr lang="en-US" sz="2400" b="1" dirty="0" smtClean="0">
                <a:latin typeface="Synchro LET"/>
                <a:cs typeface="Synchro LET"/>
              </a:rPr>
              <a:t>1000</a:t>
            </a:r>
            <a:endParaRPr lang="en-US" sz="2400" b="1" dirty="0">
              <a:latin typeface="Synchro LET"/>
              <a:cs typeface="Synchro LET"/>
            </a:endParaRPr>
          </a:p>
        </p:txBody>
      </p:sp>
      <p:sp>
        <p:nvSpPr>
          <p:cNvPr id="5" name="Down Arrow 4"/>
          <p:cNvSpPr/>
          <p:nvPr/>
        </p:nvSpPr>
        <p:spPr>
          <a:xfrm>
            <a:off x="7010400" y="5562600"/>
            <a:ext cx="228600" cy="4572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7848600" y="4953000"/>
            <a:ext cx="914400" cy="16002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924800" y="5029200"/>
            <a:ext cx="838200" cy="461665"/>
          </a:xfrm>
          <a:prstGeom prst="rect">
            <a:avLst/>
          </a:prstGeom>
          <a:noFill/>
        </p:spPr>
        <p:txBody>
          <a:bodyPr wrap="square" rtlCol="0">
            <a:spAutoFit/>
          </a:bodyPr>
          <a:lstStyle/>
          <a:p>
            <a:r>
              <a:rPr lang="en-US" sz="2400" b="1" dirty="0" smtClean="0">
                <a:latin typeface="Synchro LET"/>
                <a:cs typeface="Synchro LET"/>
              </a:rPr>
              <a:t>1000</a:t>
            </a:r>
            <a:endParaRPr lang="en-US" sz="2400" b="1" dirty="0">
              <a:latin typeface="Synchro LET"/>
              <a:cs typeface="Synchro LET"/>
            </a:endParaRPr>
          </a:p>
        </p:txBody>
      </p:sp>
      <p:sp>
        <p:nvSpPr>
          <p:cNvPr id="20" name="Down Arrow 19"/>
          <p:cNvSpPr/>
          <p:nvPr/>
        </p:nvSpPr>
        <p:spPr>
          <a:xfrm>
            <a:off x="8229600" y="5562600"/>
            <a:ext cx="228600" cy="4572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924800" y="6015335"/>
            <a:ext cx="762000" cy="461665"/>
          </a:xfrm>
          <a:prstGeom prst="rect">
            <a:avLst/>
          </a:prstGeom>
          <a:noFill/>
        </p:spPr>
        <p:txBody>
          <a:bodyPr wrap="square" rtlCol="0">
            <a:spAutoFit/>
          </a:bodyPr>
          <a:lstStyle/>
          <a:p>
            <a:r>
              <a:rPr lang="en-US" sz="2400" b="1" spc="300" dirty="0" smtClean="0">
                <a:latin typeface="Synchro LET"/>
                <a:cs typeface="Synchro LET"/>
              </a:rPr>
              <a:t>0111</a:t>
            </a:r>
            <a:endParaRPr lang="en-US" sz="2400" b="1" spc="300" dirty="0">
              <a:latin typeface="Synchro LET"/>
              <a:cs typeface="Synchro LET"/>
            </a:endParaRPr>
          </a:p>
        </p:txBody>
      </p:sp>
      <p:sp>
        <p:nvSpPr>
          <p:cNvPr id="22" name="Footer Placeholder 8"/>
          <p:cNvSpPr txBox="1">
            <a:spLocks/>
          </p:cNvSpPr>
          <p:nvPr/>
        </p:nvSpPr>
        <p:spPr>
          <a:xfrm>
            <a:off x="3048000" y="5975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G1400823</a:t>
            </a:r>
            <a:endParaRPr lang="en-US"/>
          </a:p>
        </p:txBody>
      </p:sp>
      <p:pic>
        <p:nvPicPr>
          <p:cNvPr id="23" name="Picture 22"/>
          <p:cNvPicPr>
            <a:picLocks noChangeAspect="1"/>
          </p:cNvPicPr>
          <p:nvPr/>
        </p:nvPicPr>
        <p:blipFill>
          <a:blip r:embed="rId3"/>
          <a:stretch>
            <a:fillRect/>
          </a:stretch>
        </p:blipFill>
        <p:spPr>
          <a:xfrm>
            <a:off x="76200" y="914400"/>
            <a:ext cx="6248400" cy="3124200"/>
          </a:xfrm>
          <a:prstGeom prst="rect">
            <a:avLst/>
          </a:prstGeom>
        </p:spPr>
      </p:pic>
      <p:pic>
        <p:nvPicPr>
          <p:cNvPr id="24" name="Picture 23"/>
          <p:cNvPicPr>
            <a:picLocks noChangeAspect="1"/>
          </p:cNvPicPr>
          <p:nvPr/>
        </p:nvPicPr>
        <p:blipFill>
          <a:blip r:embed="rId4"/>
          <a:stretch>
            <a:fillRect/>
          </a:stretch>
        </p:blipFill>
        <p:spPr>
          <a:xfrm>
            <a:off x="63500" y="3733800"/>
            <a:ext cx="6261100" cy="2894191"/>
          </a:xfrm>
          <a:prstGeom prst="rect">
            <a:avLst/>
          </a:prstGeom>
        </p:spPr>
      </p:pic>
      <p:cxnSp>
        <p:nvCxnSpPr>
          <p:cNvPr id="25" name="Straight Arrow Connector 24"/>
          <p:cNvCxnSpPr/>
          <p:nvPr/>
        </p:nvCxnSpPr>
        <p:spPr>
          <a:xfrm flipV="1">
            <a:off x="35814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371600" y="3352800"/>
            <a:ext cx="76200" cy="2819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990600" y="2667000"/>
            <a:ext cx="76200" cy="3505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5800" y="4953000"/>
            <a:ext cx="53340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34290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19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838200" y="4800600"/>
            <a:ext cx="381000" cy="381000"/>
          </a:xfrm>
          <a:prstGeom prst="ellipse">
            <a:avLst/>
          </a:prstGeom>
          <a:no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91000" y="1295400"/>
            <a:ext cx="1752600" cy="646331"/>
          </a:xfrm>
          <a:prstGeom prst="rect">
            <a:avLst/>
          </a:prstGeom>
          <a:solidFill>
            <a:srgbClr val="FFFFFF"/>
          </a:solidFill>
        </p:spPr>
        <p:txBody>
          <a:bodyPr wrap="square" rtlCol="0">
            <a:spAutoFit/>
          </a:bodyPr>
          <a:lstStyle/>
          <a:p>
            <a:pPr algn="ctr"/>
            <a:r>
              <a:rPr lang="en-US" dirty="0" smtClean="0"/>
              <a:t>Power recycling cavity length</a:t>
            </a:r>
            <a:endParaRPr lang="en-US" dirty="0"/>
          </a:p>
        </p:txBody>
      </p:sp>
      <p:sp>
        <p:nvSpPr>
          <p:cNvPr id="33" name="TextBox 32"/>
          <p:cNvSpPr txBox="1"/>
          <p:nvPr/>
        </p:nvSpPr>
        <p:spPr>
          <a:xfrm>
            <a:off x="4038600" y="5486400"/>
            <a:ext cx="1752600" cy="646331"/>
          </a:xfrm>
          <a:prstGeom prst="rect">
            <a:avLst/>
          </a:prstGeom>
          <a:solidFill>
            <a:srgbClr val="FFFFFF"/>
          </a:solidFill>
        </p:spPr>
        <p:txBody>
          <a:bodyPr wrap="square" rtlCol="0">
            <a:spAutoFit/>
          </a:bodyPr>
          <a:lstStyle/>
          <a:p>
            <a:pPr algn="ctr"/>
            <a:r>
              <a:rPr lang="en-US" dirty="0" smtClean="0"/>
              <a:t>Power recycling mirror actuation</a:t>
            </a:r>
            <a:endParaRPr lang="en-US" dirty="0"/>
          </a:p>
        </p:txBody>
      </p:sp>
    </p:spTree>
    <p:extLst>
      <p:ext uri="{BB962C8B-B14F-4D97-AF65-F5344CB8AC3E}">
        <p14:creationId xmlns:p14="http://schemas.microsoft.com/office/powerpoint/2010/main" val="9229205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Offset applied to vertex cavity actuation</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41</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2"/>
          <a:stretch>
            <a:fillRect/>
          </a:stretch>
        </p:blipFill>
        <p:spPr>
          <a:xfrm>
            <a:off x="749300" y="1600200"/>
            <a:ext cx="7785100" cy="4614234"/>
          </a:xfrm>
          <a:prstGeom prst="rect">
            <a:avLst/>
          </a:prstGeom>
        </p:spPr>
      </p:pic>
      <p:sp>
        <p:nvSpPr>
          <p:cNvPr id="14" name="TextBox 13"/>
          <p:cNvSpPr txBox="1"/>
          <p:nvPr/>
        </p:nvSpPr>
        <p:spPr>
          <a:xfrm>
            <a:off x="1828800" y="1611868"/>
            <a:ext cx="6172200" cy="369332"/>
          </a:xfrm>
          <a:prstGeom prst="rect">
            <a:avLst/>
          </a:prstGeom>
          <a:solidFill>
            <a:srgbClr val="FFFFFF"/>
          </a:solidFill>
        </p:spPr>
        <p:txBody>
          <a:bodyPr wrap="square" rtlCol="0">
            <a:spAutoFit/>
          </a:bodyPr>
          <a:lstStyle/>
          <a:p>
            <a:pPr algn="ctr"/>
            <a:r>
              <a:rPr lang="en-US" dirty="0" smtClean="0"/>
              <a:t>Time series of power recycling cavity length control signal </a:t>
            </a:r>
            <a:endParaRPr lang="en-US" dirty="0"/>
          </a:p>
        </p:txBody>
      </p:sp>
    </p:spTree>
    <p:extLst>
      <p:ext uri="{BB962C8B-B14F-4D97-AF65-F5344CB8AC3E}">
        <p14:creationId xmlns:p14="http://schemas.microsoft.com/office/powerpoint/2010/main" val="29808778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Offset applied to vertex cavity actuation</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42</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pic>
        <p:nvPicPr>
          <p:cNvPr id="4" name="Picture 3"/>
          <p:cNvPicPr>
            <a:picLocks noChangeAspect="1"/>
          </p:cNvPicPr>
          <p:nvPr/>
        </p:nvPicPr>
        <p:blipFill>
          <a:blip r:embed="rId3"/>
          <a:stretch>
            <a:fillRect/>
          </a:stretch>
        </p:blipFill>
        <p:spPr>
          <a:xfrm>
            <a:off x="304800" y="1252129"/>
            <a:ext cx="8686800" cy="5148672"/>
          </a:xfrm>
          <a:prstGeom prst="rect">
            <a:avLst/>
          </a:prstGeom>
        </p:spPr>
      </p:pic>
      <p:sp>
        <p:nvSpPr>
          <p:cNvPr id="3" name="Rounded Rectangle 2"/>
          <p:cNvSpPr/>
          <p:nvPr/>
        </p:nvSpPr>
        <p:spPr>
          <a:xfrm>
            <a:off x="7696200" y="2057400"/>
            <a:ext cx="914400" cy="3505200"/>
          </a:xfrm>
          <a:prstGeom prst="roundRect">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20769238">
            <a:off x="6415862" y="3470413"/>
            <a:ext cx="1063740" cy="665676"/>
          </a:xfrm>
          <a:prstGeom prst="rightArrow">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95400" y="3505200"/>
            <a:ext cx="5029200" cy="2308324"/>
          </a:xfrm>
          <a:prstGeom prst="rect">
            <a:avLst/>
          </a:prstGeom>
          <a:solidFill>
            <a:schemeClr val="bg1">
              <a:alpha val="77000"/>
            </a:schemeClr>
          </a:solidFill>
        </p:spPr>
        <p:txBody>
          <a:bodyPr wrap="square" rtlCol="0">
            <a:spAutoFit/>
          </a:bodyPr>
          <a:lstStyle/>
          <a:p>
            <a:pPr marL="342900" indent="-342900">
              <a:buFont typeface="Arial"/>
              <a:buChar char="•"/>
            </a:pPr>
            <a:r>
              <a:rPr lang="en-US" sz="2400" dirty="0" smtClean="0"/>
              <a:t>An offset is applied to the signal sent to the optic actuators in the vertex cavities</a:t>
            </a:r>
          </a:p>
          <a:p>
            <a:pPr marL="342900" indent="-342900">
              <a:buFont typeface="Arial"/>
              <a:buChar char="•"/>
            </a:pPr>
            <a:r>
              <a:rPr lang="en-US" sz="2400" dirty="0"/>
              <a:t>T</a:t>
            </a:r>
            <a:r>
              <a:rPr lang="en-US" sz="2400" dirty="0" smtClean="0"/>
              <a:t>hese signals no longer cross zero</a:t>
            </a:r>
          </a:p>
          <a:p>
            <a:pPr marL="342900" indent="-342900">
              <a:buFont typeface="Arial"/>
              <a:buChar char="•"/>
            </a:pPr>
            <a:r>
              <a:rPr lang="en-US" sz="2400" dirty="0"/>
              <a:t>T</a:t>
            </a:r>
            <a:r>
              <a:rPr lang="en-US" sz="2400" dirty="0" smtClean="0"/>
              <a:t>he length signal </a:t>
            </a:r>
            <a:r>
              <a:rPr lang="en-US" sz="2400" dirty="0" err="1" smtClean="0"/>
              <a:t>glitching</a:t>
            </a:r>
            <a:r>
              <a:rPr lang="en-US" sz="2400" dirty="0" smtClean="0"/>
              <a:t> that couples to DARM is greatly reduced </a:t>
            </a:r>
            <a:endParaRPr lang="en-US" sz="2400" dirty="0"/>
          </a:p>
        </p:txBody>
      </p:sp>
      <p:sp>
        <p:nvSpPr>
          <p:cNvPr id="11" name="TextBox 10"/>
          <p:cNvSpPr txBox="1"/>
          <p:nvPr/>
        </p:nvSpPr>
        <p:spPr>
          <a:xfrm>
            <a:off x="1828800" y="1295400"/>
            <a:ext cx="6172200" cy="369332"/>
          </a:xfrm>
          <a:prstGeom prst="rect">
            <a:avLst/>
          </a:prstGeom>
          <a:solidFill>
            <a:srgbClr val="FFFFFF"/>
          </a:solidFill>
        </p:spPr>
        <p:txBody>
          <a:bodyPr wrap="square" rtlCol="0">
            <a:spAutoFit/>
          </a:bodyPr>
          <a:lstStyle/>
          <a:p>
            <a:pPr algn="ctr"/>
            <a:r>
              <a:rPr lang="en-US" dirty="0" smtClean="0"/>
              <a:t>Time series of power recycling cavity length control signal </a:t>
            </a:r>
            <a:endParaRPr lang="en-US" dirty="0"/>
          </a:p>
        </p:txBody>
      </p:sp>
    </p:spTree>
    <p:extLst>
      <p:ext uri="{BB962C8B-B14F-4D97-AF65-F5344CB8AC3E}">
        <p14:creationId xmlns:p14="http://schemas.microsoft.com/office/powerpoint/2010/main" val="20326960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81000"/>
            <a:ext cx="8458200" cy="6096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1000" y="76200"/>
            <a:ext cx="8534400" cy="1143000"/>
          </a:xfrm>
        </p:spPr>
        <p:txBody>
          <a:bodyPr>
            <a:normAutofit/>
          </a:bodyPr>
          <a:lstStyle/>
          <a:p>
            <a:r>
              <a:rPr lang="en-US" sz="3200" dirty="0" smtClean="0">
                <a:solidFill>
                  <a:schemeClr val="bg1"/>
                </a:solidFill>
              </a:rPr>
              <a:t>End station actuator glitches identified </a:t>
            </a:r>
            <a:endParaRPr lang="en-US" sz="3200" dirty="0">
              <a:solidFill>
                <a:schemeClr val="bg1"/>
              </a:solidFill>
            </a:endParaRPr>
          </a:p>
        </p:txBody>
      </p:sp>
      <p:sp>
        <p:nvSpPr>
          <p:cNvPr id="6" name="TextBox 5"/>
          <p:cNvSpPr txBox="1"/>
          <p:nvPr/>
        </p:nvSpPr>
        <p:spPr>
          <a:xfrm>
            <a:off x="6324600" y="6504801"/>
            <a:ext cx="2819400" cy="276999"/>
          </a:xfrm>
          <a:prstGeom prst="rect">
            <a:avLst/>
          </a:prstGeom>
          <a:noFill/>
        </p:spPr>
        <p:txBody>
          <a:bodyPr wrap="square" rtlCol="0">
            <a:spAutoFit/>
          </a:bodyPr>
          <a:lstStyle/>
          <a:p>
            <a:pPr lvl="1" algn="r"/>
            <a:r>
              <a:rPr lang="en-US" sz="1200" dirty="0" smtClean="0"/>
              <a:t>Slide: Josh Smith, 2014</a:t>
            </a:r>
            <a:endParaRPr lang="en-US" sz="1200" dirty="0"/>
          </a:p>
        </p:txBody>
      </p:sp>
      <p:sp>
        <p:nvSpPr>
          <p:cNvPr id="7" name="Slide Number Placeholder 6"/>
          <p:cNvSpPr>
            <a:spLocks noGrp="1"/>
          </p:cNvSpPr>
          <p:nvPr>
            <p:ph type="sldNum" sz="quarter" idx="12"/>
          </p:nvPr>
        </p:nvSpPr>
        <p:spPr/>
        <p:txBody>
          <a:bodyPr/>
          <a:lstStyle/>
          <a:p>
            <a:fld id="{B4CFDCFB-B82F-4CED-A2F1-36A738B225CF}" type="slidenum">
              <a:rPr lang="en-US" smtClean="0"/>
              <a:pPr/>
              <a:t>43</a:t>
            </a:fld>
            <a:endParaRPr lang="en-US"/>
          </a:p>
        </p:txBody>
      </p:sp>
      <p:sp>
        <p:nvSpPr>
          <p:cNvPr id="9" name="Footer Placeholder 8"/>
          <p:cNvSpPr>
            <a:spLocks noGrp="1"/>
          </p:cNvSpPr>
          <p:nvPr>
            <p:ph type="ftr" sz="quarter" idx="11"/>
          </p:nvPr>
        </p:nvSpPr>
        <p:spPr/>
        <p:txBody>
          <a:bodyPr/>
          <a:lstStyle/>
          <a:p>
            <a:r>
              <a:rPr lang="en-US" smtClean="0"/>
              <a:t>G1400823</a:t>
            </a:r>
            <a:endParaRPr lang="en-US"/>
          </a:p>
        </p:txBody>
      </p:sp>
      <p:sp>
        <p:nvSpPr>
          <p:cNvPr id="8" name="TextBox 7"/>
          <p:cNvSpPr txBox="1"/>
          <p:nvPr/>
        </p:nvSpPr>
        <p:spPr>
          <a:xfrm>
            <a:off x="228600" y="1707951"/>
            <a:ext cx="1752600" cy="4616649"/>
          </a:xfrm>
          <a:prstGeom prst="rect">
            <a:avLst/>
          </a:prstGeom>
          <a:solidFill>
            <a:schemeClr val="tx1">
              <a:lumMod val="85000"/>
              <a:lumOff val="15000"/>
              <a:alpha val="77000"/>
            </a:schemeClr>
          </a:solidFill>
          <a:ln>
            <a:noFill/>
          </a:ln>
        </p:spPr>
        <p:txBody>
          <a:bodyPr wrap="square" rtlCol="0">
            <a:spAutoFit/>
          </a:bodyPr>
          <a:lstStyle/>
          <a:p>
            <a:r>
              <a:rPr lang="en-US" dirty="0" smtClean="0">
                <a:solidFill>
                  <a:schemeClr val="bg1"/>
                </a:solidFill>
              </a:rPr>
              <a:t>The Detector Characterization group also identified this behavior in one of the end stations at the 2^16 MCT </a:t>
            </a:r>
          </a:p>
          <a:p>
            <a:r>
              <a:rPr lang="en-US" sz="2000" b="1" dirty="0" smtClean="0">
                <a:solidFill>
                  <a:schemeClr val="bg1"/>
                </a:solidFill>
              </a:rPr>
              <a:t>accounting for ~80% of loud glitches </a:t>
            </a:r>
            <a:r>
              <a:rPr lang="en-US" dirty="0" smtClean="0">
                <a:solidFill>
                  <a:schemeClr val="bg1"/>
                </a:solidFill>
              </a:rPr>
              <a:t>remaining after offset applied to vertex cavity actuators </a:t>
            </a:r>
          </a:p>
          <a:p>
            <a:endParaRPr lang="en-US" dirty="0">
              <a:solidFill>
                <a:schemeClr val="bg1"/>
              </a:solidFill>
            </a:endParaRPr>
          </a:p>
        </p:txBody>
      </p:sp>
      <p:pic>
        <p:nvPicPr>
          <p:cNvPr id="11" name="Picture 10"/>
          <p:cNvPicPr>
            <a:picLocks noChangeAspect="1"/>
          </p:cNvPicPr>
          <p:nvPr/>
        </p:nvPicPr>
        <p:blipFill>
          <a:blip r:embed="rId3"/>
          <a:stretch>
            <a:fillRect/>
          </a:stretch>
        </p:blipFill>
        <p:spPr>
          <a:xfrm>
            <a:off x="2133600" y="1295400"/>
            <a:ext cx="7010400" cy="5257800"/>
          </a:xfrm>
          <a:prstGeom prst="rect">
            <a:avLst/>
          </a:prstGeom>
        </p:spPr>
      </p:pic>
      <p:sp>
        <p:nvSpPr>
          <p:cNvPr id="12" name="TextBox 11"/>
          <p:cNvSpPr txBox="1"/>
          <p:nvPr/>
        </p:nvSpPr>
        <p:spPr>
          <a:xfrm>
            <a:off x="3810000" y="1371600"/>
            <a:ext cx="4724400" cy="369332"/>
          </a:xfrm>
          <a:prstGeom prst="rect">
            <a:avLst/>
          </a:prstGeom>
          <a:solidFill>
            <a:schemeClr val="bg1"/>
          </a:solidFill>
        </p:spPr>
        <p:txBody>
          <a:bodyPr wrap="square" rtlCol="0">
            <a:spAutoFit/>
          </a:bodyPr>
          <a:lstStyle/>
          <a:p>
            <a:r>
              <a:rPr lang="en-US" dirty="0" smtClean="0"/>
              <a:t>End X optic suspension actuation signal </a:t>
            </a:r>
            <a:endParaRPr lang="en-US" dirty="0"/>
          </a:p>
        </p:txBody>
      </p:sp>
      <p:sp>
        <p:nvSpPr>
          <p:cNvPr id="13" name="TextBox 12"/>
          <p:cNvSpPr txBox="1"/>
          <p:nvPr/>
        </p:nvSpPr>
        <p:spPr>
          <a:xfrm>
            <a:off x="3810000" y="2590800"/>
            <a:ext cx="3581400" cy="381000"/>
          </a:xfrm>
          <a:prstGeom prst="rect">
            <a:avLst/>
          </a:prstGeom>
          <a:solidFill>
            <a:schemeClr val="bg1"/>
          </a:solidFill>
        </p:spPr>
        <p:txBody>
          <a:bodyPr wrap="square" rtlCol="0">
            <a:spAutoFit/>
          </a:bodyPr>
          <a:lstStyle/>
          <a:p>
            <a:pPr algn="ctr"/>
            <a:r>
              <a:rPr lang="en-US" dirty="0" smtClean="0"/>
              <a:t>Calibrated DARM</a:t>
            </a:r>
            <a:endParaRPr lang="en-US" dirty="0"/>
          </a:p>
        </p:txBody>
      </p:sp>
      <p:sp>
        <p:nvSpPr>
          <p:cNvPr id="14" name="TextBox 13"/>
          <p:cNvSpPr txBox="1"/>
          <p:nvPr/>
        </p:nvSpPr>
        <p:spPr>
          <a:xfrm>
            <a:off x="2667000" y="6019800"/>
            <a:ext cx="5486400" cy="369332"/>
          </a:xfrm>
          <a:prstGeom prst="rect">
            <a:avLst/>
          </a:prstGeom>
          <a:solidFill>
            <a:schemeClr val="bg1"/>
          </a:solidFill>
        </p:spPr>
        <p:txBody>
          <a:bodyPr wrap="square" rtlCol="0">
            <a:spAutoFit/>
          </a:bodyPr>
          <a:lstStyle/>
          <a:p>
            <a:pPr algn="ctr"/>
            <a:r>
              <a:rPr lang="en-US" dirty="0" smtClean="0"/>
              <a:t>Time – 2 hours</a:t>
            </a:r>
            <a:endParaRPr lang="en-US" dirty="0"/>
          </a:p>
        </p:txBody>
      </p:sp>
    </p:spTree>
    <p:extLst>
      <p:ext uri="{BB962C8B-B14F-4D97-AF65-F5344CB8AC3E}">
        <p14:creationId xmlns:p14="http://schemas.microsoft.com/office/powerpoint/2010/main" val="32786964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304800"/>
            <a:ext cx="8382000" cy="5867400"/>
          </a:xfrm>
          <a:prstGeom prst="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solidFill>
                  <a:schemeClr val="bg1"/>
                </a:solidFill>
              </a:rPr>
              <a:t>Conclusions </a:t>
            </a:r>
            <a:endParaRPr lang="en-US" dirty="0">
              <a:solidFill>
                <a:schemeClr val="bg1"/>
              </a:solidFill>
            </a:endParaRPr>
          </a:p>
        </p:txBody>
      </p:sp>
      <p:sp>
        <p:nvSpPr>
          <p:cNvPr id="3" name="Content Placeholder 2"/>
          <p:cNvSpPr>
            <a:spLocks noGrp="1"/>
          </p:cNvSpPr>
          <p:nvPr>
            <p:ph idx="1"/>
          </p:nvPr>
        </p:nvSpPr>
        <p:spPr>
          <a:xfrm>
            <a:off x="457200" y="1600200"/>
            <a:ext cx="8229600" cy="4525963"/>
          </a:xfrm>
        </p:spPr>
        <p:txBody>
          <a:bodyPr>
            <a:normAutofit fontScale="92500"/>
          </a:bodyPr>
          <a:lstStyle/>
          <a:p>
            <a:r>
              <a:rPr lang="en-US" dirty="0" smtClean="0">
                <a:solidFill>
                  <a:schemeClr val="bg1"/>
                </a:solidFill>
              </a:rPr>
              <a:t>With less than a year to go, making good progress toward commissioning and data analysis goals</a:t>
            </a:r>
          </a:p>
          <a:p>
            <a:pPr lvl="1"/>
            <a:r>
              <a:rPr lang="en-US" dirty="0" smtClean="0">
                <a:solidFill>
                  <a:schemeClr val="bg1"/>
                </a:solidFill>
              </a:rPr>
              <a:t>Commissioning </a:t>
            </a:r>
            <a:r>
              <a:rPr lang="en-US" dirty="0" smtClean="0">
                <a:solidFill>
                  <a:srgbClr val="FFFFFF"/>
                </a:solidFill>
              </a:rPr>
              <a:t>following a rapid timeline</a:t>
            </a:r>
            <a:r>
              <a:rPr lang="en-US" dirty="0" smtClean="0">
                <a:solidFill>
                  <a:schemeClr val="bg1"/>
                </a:solidFill>
              </a:rPr>
              <a:t>, advances in sensitivity expected and well understood</a:t>
            </a:r>
          </a:p>
          <a:p>
            <a:pPr lvl="1"/>
            <a:r>
              <a:rPr lang="en-US" dirty="0" smtClean="0">
                <a:solidFill>
                  <a:schemeClr val="bg1"/>
                </a:solidFill>
              </a:rPr>
              <a:t>Detector characterization investment in instrumental expertise already fruitful in preparing to improve data quality for GW searches in O1</a:t>
            </a:r>
          </a:p>
          <a:p>
            <a:pPr lvl="1">
              <a:buNone/>
            </a:pPr>
            <a:r>
              <a:rPr lang="en-US" sz="800" dirty="0" smtClean="0">
                <a:solidFill>
                  <a:schemeClr val="bg1"/>
                </a:solidFill>
              </a:rPr>
              <a:t> </a:t>
            </a:r>
          </a:p>
          <a:p>
            <a:r>
              <a:rPr lang="en-US" dirty="0" smtClean="0">
                <a:solidFill>
                  <a:schemeClr val="bg1"/>
                </a:solidFill>
              </a:rPr>
              <a:t>All indications are that we will be ready!</a:t>
            </a:r>
          </a:p>
          <a:p>
            <a:pPr lvl="1"/>
            <a:endParaRPr lang="en-US" dirty="0" smtClean="0">
              <a:solidFill>
                <a:schemeClr val="bg1"/>
              </a:solidFill>
            </a:endParaRPr>
          </a:p>
        </p:txBody>
      </p:sp>
      <p:sp>
        <p:nvSpPr>
          <p:cNvPr id="4" name="Slide Number Placeholder 3"/>
          <p:cNvSpPr>
            <a:spLocks noGrp="1"/>
          </p:cNvSpPr>
          <p:nvPr>
            <p:ph type="sldNum" sz="quarter" idx="12"/>
          </p:nvPr>
        </p:nvSpPr>
        <p:spPr/>
        <p:txBody>
          <a:bodyPr/>
          <a:lstStyle/>
          <a:p>
            <a:fld id="{B4CFDCFB-B82F-4CED-A2F1-36A738B225CF}" type="slidenum">
              <a:rPr lang="en-US" smtClean="0"/>
              <a:pPr/>
              <a:t>44</a:t>
            </a:fld>
            <a:endParaRPr lang="en-US"/>
          </a:p>
        </p:txBody>
      </p:sp>
      <p:sp>
        <p:nvSpPr>
          <p:cNvPr id="5" name="Footer Placeholder 4"/>
          <p:cNvSpPr>
            <a:spLocks noGrp="1"/>
          </p:cNvSpPr>
          <p:nvPr>
            <p:ph type="ftr" sz="quarter" idx="11"/>
          </p:nvPr>
        </p:nvSpPr>
        <p:spPr/>
        <p:txBody>
          <a:bodyPr/>
          <a:lstStyle/>
          <a:p>
            <a:r>
              <a:rPr lang="en-US" smtClean="0"/>
              <a:t>G1400823</a:t>
            </a: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90800" y="228600"/>
            <a:ext cx="38862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81200" y="0"/>
            <a:ext cx="5181600" cy="1143000"/>
          </a:xfrm>
        </p:spPr>
        <p:txBody>
          <a:bodyPr/>
          <a:lstStyle/>
          <a:p>
            <a:r>
              <a:rPr lang="en-US" b="1" dirty="0" smtClean="0">
                <a:solidFill>
                  <a:schemeClr val="bg1"/>
                </a:solidFill>
              </a:rPr>
              <a:t>Advanced LIGO</a:t>
            </a:r>
            <a:endParaRPr lang="en-US" b="1" dirty="0">
              <a:solidFill>
                <a:schemeClr val="bg1"/>
              </a:solidFill>
            </a:endParaRPr>
          </a:p>
        </p:txBody>
      </p:sp>
      <p:sp>
        <p:nvSpPr>
          <p:cNvPr id="4" name="Footer Placeholder 3"/>
          <p:cNvSpPr>
            <a:spLocks noGrp="1"/>
          </p:cNvSpPr>
          <p:nvPr>
            <p:ph type="ftr" sz="quarter" idx="11"/>
          </p:nvPr>
        </p:nvSpPr>
        <p:spPr/>
        <p:txBody>
          <a:bodyPr/>
          <a:lstStyle/>
          <a:p>
            <a:r>
              <a:rPr lang="en-US" smtClean="0"/>
              <a:t>G1400823</a:t>
            </a:r>
            <a:endParaRPr lang="en-US"/>
          </a:p>
        </p:txBody>
      </p:sp>
      <p:sp>
        <p:nvSpPr>
          <p:cNvPr id="5" name="Slide Number Placeholder 4"/>
          <p:cNvSpPr>
            <a:spLocks noGrp="1"/>
          </p:cNvSpPr>
          <p:nvPr>
            <p:ph type="sldNum" sz="quarter" idx="12"/>
          </p:nvPr>
        </p:nvSpPr>
        <p:spPr/>
        <p:txBody>
          <a:bodyPr/>
          <a:lstStyle/>
          <a:p>
            <a:fld id="{B4CFDCFB-B82F-4CED-A2F1-36A738B225CF}" type="slidenum">
              <a:rPr lang="en-US" smtClean="0"/>
              <a:pPr/>
              <a:t>5</a:t>
            </a:fld>
            <a:endParaRPr lang="en-US"/>
          </a:p>
        </p:txBody>
      </p:sp>
      <p:sp>
        <p:nvSpPr>
          <p:cNvPr id="8" name="Rectangle 7"/>
          <p:cNvSpPr/>
          <p:nvPr/>
        </p:nvSpPr>
        <p:spPr>
          <a:xfrm>
            <a:off x="228600" y="5181600"/>
            <a:ext cx="2209800" cy="1066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LIGO range-alpha2.png"/>
          <p:cNvPicPr>
            <a:picLocks noChangeAspect="1"/>
          </p:cNvPicPr>
          <p:nvPr/>
        </p:nvPicPr>
        <p:blipFill>
          <a:blip r:embed="rId3" cstate="print"/>
          <a:stretch>
            <a:fillRect/>
          </a:stretch>
        </p:blipFill>
        <p:spPr>
          <a:xfrm>
            <a:off x="1066800" y="705678"/>
            <a:ext cx="7034748" cy="5986090"/>
          </a:xfrm>
          <a:prstGeom prst="rect">
            <a:avLst/>
          </a:prstGeom>
        </p:spPr>
      </p:pic>
      <p:cxnSp>
        <p:nvCxnSpPr>
          <p:cNvPr id="6" name="Straight Arrow Connector 5"/>
          <p:cNvCxnSpPr/>
          <p:nvPr/>
        </p:nvCxnSpPr>
        <p:spPr>
          <a:xfrm flipV="1">
            <a:off x="2209800" y="3886200"/>
            <a:ext cx="2057400" cy="1752600"/>
          </a:xfrm>
          <a:prstGeom prst="straightConnector1">
            <a:avLst/>
          </a:prstGeom>
          <a:ln w="5715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20000" flipV="1">
            <a:off x="3657600" y="3875725"/>
            <a:ext cx="609600" cy="533400"/>
          </a:xfrm>
          <a:prstGeom prst="straightConnector1">
            <a:avLst/>
          </a:prstGeom>
          <a:ln w="57150" cmpd="sng">
            <a:solidFill>
              <a:srgbClr val="770077">
                <a:alpha val="57000"/>
              </a:srgbClr>
            </a:solidFill>
            <a:tailEnd type="arrow"/>
          </a:ln>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
          </p:nvPr>
        </p:nvSpPr>
        <p:spPr>
          <a:xfrm>
            <a:off x="304800" y="5181600"/>
            <a:ext cx="2133600" cy="1066800"/>
          </a:xfrm>
        </p:spPr>
        <p:txBody>
          <a:bodyPr>
            <a:noAutofit/>
          </a:bodyPr>
          <a:lstStyle/>
          <a:p>
            <a:pPr>
              <a:buNone/>
            </a:pPr>
            <a:r>
              <a:rPr lang="en-US" sz="2000" dirty="0" smtClean="0">
                <a:solidFill>
                  <a:schemeClr val="accent6">
                    <a:lumMod val="60000"/>
                    <a:lumOff val="40000"/>
                  </a:schemeClr>
                </a:solidFill>
              </a:rPr>
              <a:t>Advanced LIGO</a:t>
            </a:r>
          </a:p>
          <a:p>
            <a:pPr>
              <a:buNone/>
            </a:pPr>
            <a:r>
              <a:rPr lang="en-US" sz="2000" dirty="0" smtClean="0">
                <a:solidFill>
                  <a:schemeClr val="accent6">
                    <a:lumMod val="60000"/>
                    <a:lumOff val="40000"/>
                  </a:schemeClr>
                </a:solidFill>
              </a:rPr>
              <a:t>Livingston is</a:t>
            </a:r>
          </a:p>
          <a:p>
            <a:pPr>
              <a:buNone/>
            </a:pPr>
            <a:r>
              <a:rPr lang="en-US" sz="2000" dirty="0" smtClean="0">
                <a:solidFill>
                  <a:schemeClr val="accent6">
                    <a:lumMod val="60000"/>
                    <a:lumOff val="40000"/>
                  </a:schemeClr>
                </a:solidFill>
              </a:rPr>
              <a:t>currently here</a:t>
            </a:r>
          </a:p>
        </p:txBody>
      </p:sp>
    </p:spTree>
    <p:extLst>
      <p:ext uri="{BB962C8B-B14F-4D97-AF65-F5344CB8AC3E}">
        <p14:creationId xmlns:p14="http://schemas.microsoft.com/office/powerpoint/2010/main" val="19674685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28800" y="1524000"/>
            <a:ext cx="6019800" cy="48580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 y="533400"/>
            <a:ext cx="83820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304800"/>
            <a:ext cx="8686800" cy="1143000"/>
          </a:xfrm>
        </p:spPr>
        <p:txBody>
          <a:bodyPr>
            <a:normAutofit/>
          </a:bodyPr>
          <a:lstStyle/>
          <a:p>
            <a:r>
              <a:rPr lang="en-US" dirty="0" smtClean="0">
                <a:solidFill>
                  <a:schemeClr val="bg1"/>
                </a:solidFill>
              </a:rPr>
              <a:t>Likely </a:t>
            </a:r>
            <a:r>
              <a:rPr lang="en-US" dirty="0" err="1" smtClean="0">
                <a:solidFill>
                  <a:schemeClr val="bg1"/>
                </a:solidFill>
              </a:rPr>
              <a:t>aLIGO</a:t>
            </a:r>
            <a:r>
              <a:rPr lang="en-US" dirty="0" smtClean="0">
                <a:solidFill>
                  <a:schemeClr val="bg1"/>
                </a:solidFill>
              </a:rPr>
              <a:t> observing scenarios</a:t>
            </a:r>
            <a:endParaRPr lang="en-US" dirty="0">
              <a:solidFill>
                <a:schemeClr val="bg1"/>
              </a:solidFill>
            </a:endParaRPr>
          </a:p>
        </p:txBody>
      </p:sp>
      <p:sp>
        <p:nvSpPr>
          <p:cNvPr id="11" name="Rectangle 10"/>
          <p:cNvSpPr/>
          <p:nvPr/>
        </p:nvSpPr>
        <p:spPr>
          <a:xfrm>
            <a:off x="304800" y="2209800"/>
            <a:ext cx="1295400" cy="16002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255837"/>
            <a:ext cx="1295400" cy="411163"/>
          </a:xfrm>
        </p:spPr>
        <p:txBody>
          <a:bodyPr>
            <a:noAutofit/>
          </a:bodyPr>
          <a:lstStyle/>
          <a:p>
            <a:pPr>
              <a:buNone/>
            </a:pPr>
            <a:r>
              <a:rPr lang="en-US" sz="2000" dirty="0" err="1" smtClean="0">
                <a:solidFill>
                  <a:schemeClr val="bg1"/>
                </a:solidFill>
              </a:rPr>
              <a:t>Aasi</a:t>
            </a:r>
            <a:r>
              <a:rPr lang="en-US" sz="2000" dirty="0" smtClean="0">
                <a:solidFill>
                  <a:schemeClr val="bg1"/>
                </a:solidFill>
              </a:rPr>
              <a:t>, et al. 2013</a:t>
            </a:r>
          </a:p>
          <a:p>
            <a:pPr algn="ctr">
              <a:buNone/>
            </a:pPr>
            <a:r>
              <a:rPr lang="en-US" sz="2000" dirty="0" err="1" smtClean="0">
                <a:solidFill>
                  <a:schemeClr val="bg1"/>
                </a:solidFill>
              </a:rPr>
              <a:t>arxiv</a:t>
            </a:r>
            <a:endParaRPr lang="en-US" sz="2000" dirty="0" smtClean="0">
              <a:solidFill>
                <a:schemeClr val="bg1"/>
              </a:solidFill>
            </a:endParaRPr>
          </a:p>
          <a:p>
            <a:pPr>
              <a:buNone/>
            </a:pPr>
            <a:r>
              <a:rPr lang="en-US" sz="2000" dirty="0" smtClean="0">
                <a:solidFill>
                  <a:schemeClr val="bg1"/>
                </a:solidFill>
              </a:rPr>
              <a:t>1304.0670</a:t>
            </a:r>
            <a:endParaRPr lang="en-US" sz="2000"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6</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pic>
        <p:nvPicPr>
          <p:cNvPr id="1029" name="Picture 5"/>
          <p:cNvPicPr>
            <a:picLocks noChangeAspect="1" noChangeArrowheads="1"/>
          </p:cNvPicPr>
          <p:nvPr/>
        </p:nvPicPr>
        <p:blipFill>
          <a:blip r:embed="rId3" cstate="print"/>
          <a:srcRect/>
          <a:stretch>
            <a:fillRect/>
          </a:stretch>
        </p:blipFill>
        <p:spPr bwMode="auto">
          <a:xfrm>
            <a:off x="1995488" y="1779651"/>
            <a:ext cx="5427853" cy="4544949"/>
          </a:xfrm>
          <a:prstGeom prst="rect">
            <a:avLst/>
          </a:prstGeom>
          <a:noFill/>
          <a:ln w="9525">
            <a:noFill/>
            <a:miter lim="800000"/>
            <a:headEnd/>
            <a:tailEnd/>
          </a:ln>
        </p:spPr>
      </p:pic>
      <p:sp>
        <p:nvSpPr>
          <p:cNvPr id="12" name="TextBox 11"/>
          <p:cNvSpPr txBox="1"/>
          <p:nvPr/>
        </p:nvSpPr>
        <p:spPr>
          <a:xfrm>
            <a:off x="2514600" y="1687324"/>
            <a:ext cx="5257800" cy="446276"/>
          </a:xfrm>
          <a:prstGeom prst="rect">
            <a:avLst/>
          </a:prstGeom>
          <a:solidFill>
            <a:schemeClr val="bg1"/>
          </a:solidFill>
        </p:spPr>
        <p:txBody>
          <a:bodyPr wrap="square" rtlCol="0">
            <a:spAutoFit/>
          </a:bodyPr>
          <a:lstStyle/>
          <a:p>
            <a:pPr algn="ctr"/>
            <a:r>
              <a:rPr lang="en-US" sz="2300" b="1" dirty="0" smtClean="0"/>
              <a:t>Advanced LIGO expected BNS sensitivity</a:t>
            </a:r>
            <a:endParaRPr lang="en-US" sz="2300" b="1"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0" y="3352800"/>
            <a:ext cx="60960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3048000"/>
            <a:ext cx="8686800" cy="1143000"/>
          </a:xfrm>
        </p:spPr>
        <p:txBody>
          <a:bodyPr>
            <a:normAutofit/>
          </a:bodyPr>
          <a:lstStyle/>
          <a:p>
            <a:r>
              <a:rPr lang="en-US" dirty="0" smtClean="0">
                <a:solidFill>
                  <a:schemeClr val="bg1"/>
                </a:solidFill>
              </a:rPr>
              <a:t>How will we get there?</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7</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spTree>
    <p:extLst>
      <p:ext uri="{BB962C8B-B14F-4D97-AF65-F5344CB8AC3E}">
        <p14:creationId xmlns:p14="http://schemas.microsoft.com/office/powerpoint/2010/main" val="2547985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371600" y="1066800"/>
            <a:ext cx="6629400" cy="533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instrumental improvements</a:t>
            </a:r>
            <a:endParaRPr lang="en-US" dirty="0">
              <a:solidFill>
                <a:schemeClr val="bg1"/>
              </a:solidFill>
            </a:endParaRPr>
          </a:p>
        </p:txBody>
      </p:sp>
      <p:sp>
        <p:nvSpPr>
          <p:cNvPr id="6" name="Slide Number Placeholder 5"/>
          <p:cNvSpPr>
            <a:spLocks noGrp="1"/>
          </p:cNvSpPr>
          <p:nvPr>
            <p:ph type="sldNum" sz="quarter" idx="12"/>
          </p:nvPr>
        </p:nvSpPr>
        <p:spPr/>
        <p:txBody>
          <a:bodyPr/>
          <a:lstStyle/>
          <a:p>
            <a:fld id="{B4CFDCFB-B82F-4CED-A2F1-36A738B225CF}" type="slidenum">
              <a:rPr lang="en-US" smtClean="0"/>
              <a:pPr/>
              <a:t>8</a:t>
            </a:fld>
            <a:endParaRPr lang="en-US"/>
          </a:p>
        </p:txBody>
      </p:sp>
      <p:sp>
        <p:nvSpPr>
          <p:cNvPr id="7" name="Footer Placeholder 6"/>
          <p:cNvSpPr>
            <a:spLocks noGrp="1"/>
          </p:cNvSpPr>
          <p:nvPr>
            <p:ph type="ftr" sz="quarter" idx="11"/>
          </p:nvPr>
        </p:nvSpPr>
        <p:spPr/>
        <p:txBody>
          <a:bodyPr/>
          <a:lstStyle/>
          <a:p>
            <a:r>
              <a:rPr lang="en-US" smtClean="0"/>
              <a:t>G1400823</a:t>
            </a:r>
            <a:endParaRPr lang="en-US"/>
          </a:p>
        </p:txBody>
      </p:sp>
      <p:grpSp>
        <p:nvGrpSpPr>
          <p:cNvPr id="19" name="Group 18"/>
          <p:cNvGrpSpPr/>
          <p:nvPr/>
        </p:nvGrpSpPr>
        <p:grpSpPr>
          <a:xfrm>
            <a:off x="1447800" y="1357194"/>
            <a:ext cx="6219221" cy="4891206"/>
            <a:chOff x="3008376" y="809095"/>
            <a:chExt cx="6007354" cy="4655901"/>
          </a:xfrm>
        </p:grpSpPr>
        <p:pic>
          <p:nvPicPr>
            <p:cNvPr id="20" name="Picture 19" descr="aLIGOvsiLIGONoiseBudget_strai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376" y="809095"/>
              <a:ext cx="6007354" cy="4655901"/>
            </a:xfrm>
            <a:prstGeom prst="rect">
              <a:avLst/>
            </a:prstGeom>
          </p:spPr>
        </p:pic>
        <p:sp>
          <p:nvSpPr>
            <p:cNvPr id="22" name="TextBox 10"/>
            <p:cNvSpPr txBox="1">
              <a:spLocks noChangeArrowheads="1"/>
            </p:cNvSpPr>
            <p:nvPr/>
          </p:nvSpPr>
          <p:spPr bwMode="auto">
            <a:xfrm rot="20987542">
              <a:off x="3673640" y="1563979"/>
              <a:ext cx="20478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latin typeface="Calibri" charset="0"/>
                </a:rPr>
                <a:t>Better  </a:t>
              </a:r>
            </a:p>
            <a:p>
              <a:pPr algn="ctr" eaLnBrk="1" hangingPunct="1"/>
              <a:r>
                <a:rPr lang="en-US" sz="1800" b="1" dirty="0">
                  <a:solidFill>
                    <a:srgbClr val="660066"/>
                  </a:solidFill>
                  <a:latin typeface="Calibri" charset="0"/>
                </a:rPr>
                <a:t>Seismic </a:t>
              </a:r>
            </a:p>
            <a:p>
              <a:pPr algn="ctr" eaLnBrk="1" hangingPunct="1"/>
              <a:r>
                <a:rPr lang="en-US" sz="1800" b="1" dirty="0">
                  <a:solidFill>
                    <a:srgbClr val="660066"/>
                  </a:solidFill>
                  <a:latin typeface="Calibri" charset="0"/>
                </a:rPr>
                <a:t>Isolation</a:t>
              </a:r>
            </a:p>
          </p:txBody>
        </p:sp>
        <p:sp>
          <p:nvSpPr>
            <p:cNvPr id="23" name="Right Arrow 22"/>
            <p:cNvSpPr/>
            <p:nvPr/>
          </p:nvSpPr>
          <p:spPr bwMode="auto">
            <a:xfrm rot="5400000">
              <a:off x="7058984" y="3930098"/>
              <a:ext cx="844550" cy="220662"/>
            </a:xfrm>
            <a:prstGeom prst="rightArrow">
              <a:avLst/>
            </a:prstGeom>
            <a:solidFill>
              <a:srgbClr val="FF0000">
                <a:alpha val="69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24" name="TextBox 12"/>
            <p:cNvSpPr txBox="1">
              <a:spLocks noChangeArrowheads="1"/>
            </p:cNvSpPr>
            <p:nvPr/>
          </p:nvSpPr>
          <p:spPr bwMode="auto">
            <a:xfrm rot="20318537">
              <a:off x="7503872" y="3238273"/>
              <a:ext cx="14847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FF0000"/>
                  </a:solidFill>
                  <a:latin typeface="Calibri" charset="0"/>
                </a:rPr>
                <a:t>Increased </a:t>
              </a:r>
            </a:p>
            <a:p>
              <a:pPr algn="ctr" eaLnBrk="1" hangingPunct="1"/>
              <a:r>
                <a:rPr lang="en-US" sz="1600" dirty="0">
                  <a:solidFill>
                    <a:srgbClr val="FF0000"/>
                  </a:solidFill>
                  <a:latin typeface="Calibri" charset="0"/>
                </a:rPr>
                <a:t>Laser </a:t>
              </a:r>
              <a:r>
                <a:rPr lang="en-US" sz="1600" dirty="0" smtClean="0">
                  <a:solidFill>
                    <a:srgbClr val="FF0000"/>
                  </a:solidFill>
                  <a:latin typeface="Calibri" charset="0"/>
                </a:rPr>
                <a:t>Power</a:t>
              </a:r>
            </a:p>
            <a:p>
              <a:pPr algn="ctr" eaLnBrk="1" hangingPunct="1"/>
              <a:r>
                <a:rPr lang="en-US" sz="1600" dirty="0" smtClean="0">
                  <a:solidFill>
                    <a:srgbClr val="FF0000"/>
                  </a:solidFill>
                  <a:latin typeface="Calibri" charset="0"/>
                </a:rPr>
                <a:t>and Signal Recycling</a:t>
              </a:r>
              <a:endParaRPr lang="en-US" sz="1600" dirty="0">
                <a:solidFill>
                  <a:srgbClr val="FF0000"/>
                </a:solidFill>
                <a:latin typeface="Calibri" charset="0"/>
              </a:endParaRPr>
            </a:p>
          </p:txBody>
        </p:sp>
        <p:sp>
          <p:nvSpPr>
            <p:cNvPr id="25" name="Right Arrow 24"/>
            <p:cNvSpPr/>
            <p:nvPr/>
          </p:nvSpPr>
          <p:spPr bwMode="auto">
            <a:xfrm rot="5910967">
              <a:off x="5485309" y="3957762"/>
              <a:ext cx="695693" cy="235515"/>
            </a:xfrm>
            <a:prstGeom prst="rightArrow">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26" name="TextBox 11"/>
            <p:cNvSpPr txBox="1">
              <a:spLocks noChangeArrowheads="1"/>
            </p:cNvSpPr>
            <p:nvPr/>
          </p:nvSpPr>
          <p:spPr bwMode="auto">
            <a:xfrm rot="946388">
              <a:off x="4740838" y="3281888"/>
              <a:ext cx="11881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6600"/>
                  </a:solidFill>
                  <a:latin typeface="Calibri" charset="0"/>
                </a:rPr>
                <a:t>Reduced </a:t>
              </a:r>
            </a:p>
            <a:p>
              <a:pPr algn="ctr" eaLnBrk="1" hangingPunct="1"/>
              <a:r>
                <a:rPr lang="en-US" sz="1800" dirty="0" smtClean="0">
                  <a:solidFill>
                    <a:srgbClr val="FF6600"/>
                  </a:solidFill>
                  <a:latin typeface="Calibri" charset="0"/>
                </a:rPr>
                <a:t>Brownian</a:t>
              </a:r>
              <a:endParaRPr lang="en-US" sz="1800" dirty="0">
                <a:solidFill>
                  <a:srgbClr val="FF6600"/>
                </a:solidFill>
                <a:latin typeface="Calibri" charset="0"/>
              </a:endParaRPr>
            </a:p>
            <a:p>
              <a:pPr algn="ctr" eaLnBrk="1" hangingPunct="1"/>
              <a:r>
                <a:rPr lang="en-US" sz="1800" dirty="0">
                  <a:solidFill>
                    <a:srgbClr val="FF6600"/>
                  </a:solidFill>
                  <a:latin typeface="Calibri" charset="0"/>
                </a:rPr>
                <a:t>Noise</a:t>
              </a:r>
            </a:p>
          </p:txBody>
        </p:sp>
        <p:sp>
          <p:nvSpPr>
            <p:cNvPr id="27" name="Right Arrow 26"/>
            <p:cNvSpPr/>
            <p:nvPr/>
          </p:nvSpPr>
          <p:spPr bwMode="auto">
            <a:xfrm rot="10137856">
              <a:off x="3873665" y="1117637"/>
              <a:ext cx="1062038" cy="246063"/>
            </a:xfrm>
            <a:prstGeom prst="rightArrow">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2">
                    <a:lumMod val="25000"/>
                    <a:alpha val="50000"/>
                  </a:schemeClr>
                </a:solidFill>
                <a:ea typeface="ＭＳ Ｐゴシック" pitchFamily="-111" charset="-128"/>
                <a:cs typeface="ＭＳ Ｐゴシック" pitchFamily="-111" charset="-128"/>
              </a:endParaRPr>
            </a:p>
          </p:txBody>
        </p:sp>
      </p:grpSp>
    </p:spTree>
    <p:extLst>
      <p:ext uri="{BB962C8B-B14F-4D97-AF65-F5344CB8AC3E}">
        <p14:creationId xmlns:p14="http://schemas.microsoft.com/office/powerpoint/2010/main" val="24243213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04800"/>
            <a:ext cx="8229600" cy="685800"/>
          </a:xfrm>
          <a:prstGeom prst="rect">
            <a:avLst/>
          </a:prstGeom>
          <a:solidFill>
            <a:schemeClr val="tx1">
              <a:lumMod val="85000"/>
              <a:lumOff val="1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228600" y="751626"/>
            <a:ext cx="9601200" cy="6411174"/>
          </a:xfrm>
          <a:prstGeom prst="rect">
            <a:avLst/>
          </a:prstGeom>
        </p:spPr>
      </p:pic>
      <p:sp>
        <p:nvSpPr>
          <p:cNvPr id="2" name="Title 1"/>
          <p:cNvSpPr>
            <a:spLocks noGrp="1"/>
          </p:cNvSpPr>
          <p:nvPr>
            <p:ph type="title"/>
          </p:nvPr>
        </p:nvSpPr>
        <p:spPr>
          <a:xfrm>
            <a:off x="457200" y="0"/>
            <a:ext cx="8229600" cy="1143000"/>
          </a:xfrm>
        </p:spPr>
        <p:txBody>
          <a:bodyPr/>
          <a:lstStyle/>
          <a:p>
            <a:r>
              <a:rPr lang="en-US" dirty="0" err="1" smtClean="0">
                <a:solidFill>
                  <a:schemeClr val="bg1"/>
                </a:solidFill>
              </a:rPr>
              <a:t>aLIGO</a:t>
            </a:r>
            <a:r>
              <a:rPr lang="en-US" dirty="0" smtClean="0">
                <a:solidFill>
                  <a:schemeClr val="bg1"/>
                </a:solidFill>
              </a:rPr>
              <a:t> installation and testing</a:t>
            </a:r>
            <a:endParaRPr lang="en-US" dirty="0">
              <a:solidFill>
                <a:schemeClr val="bg1"/>
              </a:solidFill>
            </a:endParaRPr>
          </a:p>
        </p:txBody>
      </p:sp>
      <p:sp>
        <p:nvSpPr>
          <p:cNvPr id="8" name="TextBox 7"/>
          <p:cNvSpPr txBox="1"/>
          <p:nvPr/>
        </p:nvSpPr>
        <p:spPr>
          <a:xfrm>
            <a:off x="4876800" y="2057400"/>
            <a:ext cx="4267200" cy="830997"/>
          </a:xfrm>
          <a:prstGeom prst="rect">
            <a:avLst/>
          </a:prstGeom>
          <a:noFill/>
        </p:spPr>
        <p:txBody>
          <a:bodyPr wrap="square" rtlCol="0">
            <a:spAutoFit/>
          </a:bodyPr>
          <a:lstStyle/>
          <a:p>
            <a:r>
              <a:rPr lang="en-US" sz="2800" dirty="0" smtClean="0">
                <a:solidFill>
                  <a:schemeClr val="bg1"/>
                </a:solidFill>
              </a:rPr>
              <a:t>LIGO Hanford observatory</a:t>
            </a:r>
          </a:p>
          <a:p>
            <a:r>
              <a:rPr lang="en-US" sz="2000" dirty="0" smtClean="0">
                <a:solidFill>
                  <a:schemeClr val="bg1"/>
                </a:solidFill>
              </a:rPr>
              <a:t>Each LIGO </a:t>
            </a:r>
            <a:r>
              <a:rPr lang="en-US" sz="2000" dirty="0" err="1" smtClean="0">
                <a:solidFill>
                  <a:schemeClr val="bg1"/>
                </a:solidFill>
              </a:rPr>
              <a:t>ifo</a:t>
            </a:r>
            <a:r>
              <a:rPr lang="en-US" sz="2000" dirty="0" smtClean="0">
                <a:solidFill>
                  <a:schemeClr val="bg1"/>
                </a:solidFill>
              </a:rPr>
              <a:t> has 4km arms</a:t>
            </a:r>
            <a:endParaRPr lang="en-US" sz="2000" dirty="0">
              <a:solidFill>
                <a:schemeClr val="bg1"/>
              </a:solidFill>
            </a:endParaRPr>
          </a:p>
        </p:txBody>
      </p:sp>
    </p:spTree>
    <p:extLst>
      <p:ext uri="{BB962C8B-B14F-4D97-AF65-F5344CB8AC3E}">
        <p14:creationId xmlns:p14="http://schemas.microsoft.com/office/powerpoint/2010/main" val="39893999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35779</TotalTime>
  <Words>2144</Words>
  <Application>Microsoft Macintosh PowerPoint</Application>
  <PresentationFormat>On-screen Show (4:3)</PresentationFormat>
  <Paragraphs>472</Paragraphs>
  <Slides>44</Slides>
  <Notes>35</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The road to Advanced LIGO’s first observations</vt:lpstr>
      <vt:lpstr>Outline</vt:lpstr>
      <vt:lpstr>Outline</vt:lpstr>
      <vt:lpstr>Advanced LIGO</vt:lpstr>
      <vt:lpstr>Advanced LIGO</vt:lpstr>
      <vt:lpstr>Likely aLIGO observing scenarios</vt:lpstr>
      <vt:lpstr>How will we get there?</vt:lpstr>
      <vt:lpstr>aLIGO instrumental improvements</vt:lpstr>
      <vt:lpstr>aLIGO installation and testing</vt:lpstr>
      <vt:lpstr>aLIGO installation and testing</vt:lpstr>
      <vt:lpstr>aLIGO installation and testing</vt:lpstr>
      <vt:lpstr>aLIGO installation and testing</vt:lpstr>
      <vt:lpstr>aLIGO installation and testing</vt:lpstr>
      <vt:lpstr>aLIGO installation and testing</vt:lpstr>
      <vt:lpstr>aLIGO installation and testing</vt:lpstr>
      <vt:lpstr>Timeline: from eLIGO to aLIGO</vt:lpstr>
      <vt:lpstr>Timeline: from eLIGO to aLIGO</vt:lpstr>
      <vt:lpstr>Timeline: installation and testing </vt:lpstr>
      <vt:lpstr>Timeline: the lead up to the first observing run</vt:lpstr>
      <vt:lpstr>aLIGO project acceptance requires:</vt:lpstr>
      <vt:lpstr>Commissioning at Livingston</vt:lpstr>
      <vt:lpstr>Prior commissioning progression</vt:lpstr>
      <vt:lpstr>PowerPoint Presentation</vt:lpstr>
      <vt:lpstr>The challenges of commissioning</vt:lpstr>
      <vt:lpstr>Planning observing runs</vt:lpstr>
      <vt:lpstr>Planning observing runs</vt:lpstr>
      <vt:lpstr>Outline</vt:lpstr>
      <vt:lpstr>GW search pipelines are adversely affected by non-Gaussian data! </vt:lpstr>
      <vt:lpstr>Example: NINJA2 search results</vt:lpstr>
      <vt:lpstr>How glitchy were data in past runs?</vt:lpstr>
      <vt:lpstr>What kinds of glitches affect the  transient GW searches?</vt:lpstr>
      <vt:lpstr>PowerPoint Presentation</vt:lpstr>
      <vt:lpstr>First Glimpse  Advanced LIGO Livingston DQ</vt:lpstr>
      <vt:lpstr>Livingston full interferometer glitching</vt:lpstr>
      <vt:lpstr>An early DQ issue diagnosis</vt:lpstr>
      <vt:lpstr>An early DQ issue diagnosis</vt:lpstr>
      <vt:lpstr>Through the lens of a single ifo burst GW pipeline</vt:lpstr>
      <vt:lpstr>The mechanism : major carry transition DAC glitching</vt:lpstr>
      <vt:lpstr>The mechanism : major carry transition DAC glitching</vt:lpstr>
      <vt:lpstr>The mechanism : major carry transition DAC glitching</vt:lpstr>
      <vt:lpstr>Offset applied to vertex cavity actuation</vt:lpstr>
      <vt:lpstr>Offset applied to vertex cavity actuation</vt:lpstr>
      <vt:lpstr>End station actuator glitches identified </vt:lpstr>
      <vt:lpstr>Conclusions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APS practice practice talk</dc:title>
  <dc:creator>Jess</dc:creator>
  <cp:lastModifiedBy> J Mac</cp:lastModifiedBy>
  <cp:revision>245</cp:revision>
  <dcterms:created xsi:type="dcterms:W3CDTF">2014-02-25T02:37:56Z</dcterms:created>
  <dcterms:modified xsi:type="dcterms:W3CDTF">2014-08-21T18:24:56Z</dcterms:modified>
</cp:coreProperties>
</file>