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60" r:id="rId2"/>
    <p:sldId id="273" r:id="rId3"/>
    <p:sldId id="285" r:id="rId4"/>
    <p:sldId id="272" r:id="rId5"/>
    <p:sldId id="261" r:id="rId6"/>
    <p:sldId id="262" r:id="rId7"/>
    <p:sldId id="266" r:id="rId8"/>
    <p:sldId id="263" r:id="rId9"/>
    <p:sldId id="264" r:id="rId10"/>
    <p:sldId id="265" r:id="rId11"/>
    <p:sldId id="267" r:id="rId12"/>
    <p:sldId id="269" r:id="rId13"/>
    <p:sldId id="268" r:id="rId14"/>
    <p:sldId id="270" r:id="rId15"/>
    <p:sldId id="271" r:id="rId16"/>
    <p:sldId id="274" r:id="rId17"/>
    <p:sldId id="275" r:id="rId18"/>
    <p:sldId id="276" r:id="rId19"/>
    <p:sldId id="277" r:id="rId20"/>
    <p:sldId id="278" r:id="rId21"/>
    <p:sldId id="279" r:id="rId22"/>
    <p:sldId id="280" r:id="rId23"/>
    <p:sldId id="281" r:id="rId24"/>
    <p:sldId id="282" r:id="rId25"/>
    <p:sldId id="283" r:id="rId26"/>
    <p:sldId id="284" r:id="rId27"/>
    <p:sldId id="286" r:id="rId28"/>
    <p:sldId id="287" r:id="rId2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81" autoAdjust="0"/>
  </p:normalViewPr>
  <p:slideViewPr>
    <p:cSldViewPr>
      <p:cViewPr varScale="1">
        <p:scale>
          <a:sx n="103" d="100"/>
          <a:sy n="103" d="100"/>
        </p:scale>
        <p:origin x="-13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576E753F-CA3E-4F08-80E7-BEB30B421321}" type="datetimeFigureOut">
              <a:rPr lang="en-US" smtClean="0"/>
              <a:t>11/17/2014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5907AD7F-E520-443B-B88B-846D3AC430F4}" type="slidenum">
              <a:rPr lang="en-US" smtClean="0"/>
              <a:t>‹#›</a:t>
            </a:fld>
            <a:endParaRPr lang="en-US"/>
          </a:p>
        </p:txBody>
      </p:sp>
    </p:spTree>
    <p:extLst>
      <p:ext uri="{BB962C8B-B14F-4D97-AF65-F5344CB8AC3E}">
        <p14:creationId xmlns:p14="http://schemas.microsoft.com/office/powerpoint/2010/main" val="6588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07AD7F-E520-443B-B88B-846D3AC430F4}" type="slidenum">
              <a:rPr lang="en-US" smtClean="0"/>
              <a:t>1</a:t>
            </a:fld>
            <a:endParaRPr lang="en-US"/>
          </a:p>
        </p:txBody>
      </p:sp>
    </p:spTree>
    <p:extLst>
      <p:ext uri="{BB962C8B-B14F-4D97-AF65-F5344CB8AC3E}">
        <p14:creationId xmlns:p14="http://schemas.microsoft.com/office/powerpoint/2010/main" val="143711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C59E90-AC6F-4C65-9419-9E28A166C4B5}"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30449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2C59E90-AC6F-4C65-9419-9E28A166C4B5}"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3304498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C59E90-AC6F-4C65-9419-9E28A166C4B5}"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604129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LIGO-G1400808-V2</a:t>
            </a:r>
            <a:endParaRPr lang="en-US">
              <a:solidFill>
                <a:prstClr val="black">
                  <a:tint val="75000"/>
                </a:prstClr>
              </a:solidFill>
            </a:endParaRPr>
          </a:p>
        </p:txBody>
      </p:sp>
      <p:sp>
        <p:nvSpPr>
          <p:cNvPr id="3" name="Slide Number Placeholder 5"/>
          <p:cNvSpPr>
            <a:spLocks noGrp="1"/>
          </p:cNvSpPr>
          <p:nvPr>
            <p:ph type="sldNum" sz="quarter" idx="11"/>
          </p:nvPr>
        </p:nvSpPr>
        <p:spPr/>
        <p:txBody>
          <a:bodyPr/>
          <a:lstStyle>
            <a:lvl1pPr>
              <a:defRPr/>
            </a:lvl1pPr>
          </a:lstStyle>
          <a:p>
            <a:pPr>
              <a:defRPr/>
            </a:pPr>
            <a:fld id="{3CB569BF-A693-471F-8C7E-91B0BF61C1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733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1726386" y="274638"/>
            <a:ext cx="6960413" cy="405676"/>
          </a:xfrm>
          <a:prstGeom prst="rect">
            <a:avLst/>
          </a:prstGeom>
        </p:spPr>
        <p:txBody>
          <a:bodyPr rtlCol="0">
            <a:noAutofit/>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LIGO-G1400808-V2</a:t>
            </a:r>
            <a:endParaRPr lang="en-US">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4F4D8576-C556-4C4B-9AB6-19B32348EE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995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graphicFrame>
        <p:nvGraphicFramePr>
          <p:cNvPr id="4" name="Object 14"/>
          <p:cNvGraphicFramePr>
            <a:graphicFrameLocks noChangeAspect="1"/>
          </p:cNvGraphicFramePr>
          <p:nvPr userDrawn="1"/>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2074" name="Photo Editor Photo" r:id="rId3" imgW="4409524" imgH="3219899" progId="MSPhotoEd.3">
                  <p:embed/>
                </p:oleObj>
              </mc:Choice>
              <mc:Fallback>
                <p:oleObj name="Photo Editor Photo" r:id="rId3" imgW="4409524" imgH="321989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11"/>
          <p:cNvSpPr>
            <a:spLocks noChangeArrowheads="1"/>
          </p:cNvSpPr>
          <p:nvPr userDrawn="1"/>
        </p:nvSpPr>
        <p:spPr bwMode="auto">
          <a:xfrm>
            <a:off x="0" y="676275"/>
            <a:ext cx="9132888" cy="38100"/>
          </a:xfrm>
          <a:prstGeom prst="rect">
            <a:avLst/>
          </a:prstGeom>
          <a:solidFill>
            <a:schemeClr val="accent5">
              <a:lumMod val="60000"/>
              <a:lumOff val="40000"/>
            </a:schemeClr>
          </a:solidFill>
          <a:ln w="9525">
            <a:solidFill>
              <a:schemeClr val="accent1"/>
            </a:solidFill>
            <a:miter lim="800000"/>
            <a:headEnd/>
            <a:tailEnd/>
          </a:ln>
          <a:effectLst/>
        </p:spPr>
        <p:txBody>
          <a:bodyPr wrap="none" anchor="ctr"/>
          <a:lstStyle/>
          <a:p>
            <a:pPr>
              <a:defRPr/>
            </a:pPr>
            <a:endParaRPr lang="en-US" sz="2400">
              <a:solidFill>
                <a:prstClr val="black"/>
              </a:solidFill>
              <a:latin typeface="Times New Roman" charset="0"/>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a:xfrm>
            <a:off x="1725613" y="0"/>
            <a:ext cx="6961187" cy="681038"/>
          </a:xfrm>
        </p:spPr>
        <p:txBody>
          <a:bodyPr/>
          <a:lstStyle/>
          <a:p>
            <a:r>
              <a:rPr lang="en-US" dirty="0" smtClean="0"/>
              <a:t>Click to edit Master title style</a:t>
            </a:r>
            <a:endParaRPr lang="en-US" dirty="0"/>
          </a:p>
        </p:txBody>
      </p:sp>
      <p:sp>
        <p:nvSpPr>
          <p:cNvPr id="6" name="Date Placeholder 3"/>
          <p:cNvSpPr>
            <a:spLocks noGrp="1"/>
          </p:cNvSpPr>
          <p:nvPr>
            <p:ph type="dt" sz="half" idx="10"/>
          </p:nvPr>
        </p:nvSpPr>
        <p:spPr/>
        <p:txBody>
          <a:bodyPr/>
          <a:lstStyle>
            <a:lvl1pPr>
              <a:defRPr>
                <a:solidFill>
                  <a:prstClr val="black">
                    <a:tint val="75000"/>
                  </a:prstClr>
                </a:solidFill>
              </a:defRPr>
            </a:lvl1pPr>
          </a:lstStyle>
          <a:p>
            <a:pPr>
              <a:defRPr/>
            </a:pPr>
            <a:r>
              <a:rPr lang="en-US" smtClean="0"/>
              <a:t>LIGO-G1400808-V2</a:t>
            </a:r>
            <a:endParaRPr lang="en-US"/>
          </a:p>
        </p:txBody>
      </p:sp>
      <p:sp>
        <p:nvSpPr>
          <p:cNvPr id="7" name="Slide Number Placeholder 5"/>
          <p:cNvSpPr>
            <a:spLocks noGrp="1"/>
          </p:cNvSpPr>
          <p:nvPr>
            <p:ph type="sldNum" sz="quarter" idx="11"/>
          </p:nvPr>
        </p:nvSpPr>
        <p:spPr/>
        <p:txBody>
          <a:bodyPr/>
          <a:lstStyle>
            <a:lvl1pPr>
              <a:defRPr/>
            </a:lvl1pPr>
          </a:lstStyle>
          <a:p>
            <a:pPr>
              <a:defRPr/>
            </a:pPr>
            <a:fld id="{C7281A98-A21A-438E-9C69-CD3AAC020F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1875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vmlDrawing" Target="../drawings/vmlDrawing1.v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25613" y="274638"/>
            <a:ext cx="69611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0" y="6669088"/>
            <a:ext cx="1273175" cy="185737"/>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Comic Sans MS" pitchFamily="66" charset="0"/>
              </a:defRPr>
            </a:lvl1pPr>
          </a:lstStyle>
          <a:p>
            <a:pPr>
              <a:defRPr/>
            </a:pPr>
            <a:r>
              <a:rPr lang="en-US" smtClean="0">
                <a:solidFill>
                  <a:prstClr val="black">
                    <a:tint val="75000"/>
                  </a:prstClr>
                </a:solidFill>
              </a:rPr>
              <a:t>LIGO-G1400808-V2</a:t>
            </a:r>
            <a:endParaRPr lang="en-US">
              <a:solidFill>
                <a:prstClr val="black">
                  <a:tint val="75000"/>
                </a:prstClr>
              </a:solidFill>
            </a:endParaRPr>
          </a:p>
        </p:txBody>
      </p:sp>
      <p:sp>
        <p:nvSpPr>
          <p:cNvPr id="6" name="Slide Number Placeholder 5"/>
          <p:cNvSpPr>
            <a:spLocks noGrp="1"/>
          </p:cNvSpPr>
          <p:nvPr>
            <p:ph type="sldNum" sz="quarter" idx="4"/>
          </p:nvPr>
        </p:nvSpPr>
        <p:spPr>
          <a:xfrm>
            <a:off x="8462963" y="6650038"/>
            <a:ext cx="669925" cy="20320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1447DAF-2F0E-4895-B63E-A888AE81EA42}" type="slidenum">
              <a:rPr lang="en-US">
                <a:solidFill>
                  <a:prstClr val="black">
                    <a:tint val="75000"/>
                  </a:prstClr>
                </a:solidFill>
              </a:rPr>
              <a:pPr>
                <a:defRPr/>
              </a:pPr>
              <a:t>‹#›</a:t>
            </a:fld>
            <a:endParaRPr lang="en-US">
              <a:solidFill>
                <a:prstClr val="black">
                  <a:tint val="75000"/>
                </a:prstClr>
              </a:solidFill>
            </a:endParaRPr>
          </a:p>
        </p:txBody>
      </p:sp>
      <p:graphicFrame>
        <p:nvGraphicFramePr>
          <p:cNvPr id="1030" name="Object 14"/>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1050" name="Photo Editor Photo" r:id="rId6" imgW="4409524" imgH="3219899" progId="MSPhotoEd.3">
                  <p:embed/>
                </p:oleObj>
              </mc:Choice>
              <mc:Fallback>
                <p:oleObj name="Photo Editor Photo" r:id="rId6" imgW="4409524" imgH="3219899"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11"/>
          <p:cNvSpPr>
            <a:spLocks noChangeArrowheads="1"/>
          </p:cNvSpPr>
          <p:nvPr/>
        </p:nvSpPr>
        <p:spPr bwMode="auto">
          <a:xfrm>
            <a:off x="0" y="676275"/>
            <a:ext cx="9132888" cy="38100"/>
          </a:xfrm>
          <a:prstGeom prst="rect">
            <a:avLst/>
          </a:prstGeom>
          <a:solidFill>
            <a:schemeClr val="accent5">
              <a:lumMod val="60000"/>
              <a:lumOff val="40000"/>
            </a:schemeClr>
          </a:solidFill>
          <a:ln w="9525">
            <a:solidFill>
              <a:schemeClr val="accent1"/>
            </a:solidFill>
            <a:miter lim="800000"/>
            <a:headEnd/>
            <a:tailEnd/>
          </a:ln>
          <a:effectLst/>
        </p:spPr>
        <p:txBody>
          <a:bodyPr wrap="none" anchor="ctr"/>
          <a:lstStyle/>
          <a:p>
            <a:pPr>
              <a:defRPr/>
            </a:pPr>
            <a:endParaRPr lang="en-US" sz="2400">
              <a:solidFill>
                <a:prstClr val="black"/>
              </a:solidFill>
              <a:latin typeface="Times New Roman" charset="0"/>
            </a:endParaRPr>
          </a:p>
        </p:txBody>
      </p:sp>
    </p:spTree>
    <p:extLst>
      <p:ext uri="{BB962C8B-B14F-4D97-AF65-F5344CB8AC3E}">
        <p14:creationId xmlns:p14="http://schemas.microsoft.com/office/powerpoint/2010/main" val="319368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p:txStyles>
    <p:titleStyle>
      <a:lvl1pPr algn="ctr" rtl="0" eaLnBrk="0" fontAlgn="base" hangingPunct="0">
        <a:spcBef>
          <a:spcPct val="0"/>
        </a:spcBef>
        <a:spcAft>
          <a:spcPct val="0"/>
        </a:spcAft>
        <a:defRPr sz="2400" kern="1200">
          <a:solidFill>
            <a:schemeClr val="tx1"/>
          </a:solidFill>
          <a:latin typeface="Comic Sans MS" pitchFamily="66" charset="0"/>
          <a:ea typeface="+mj-ea"/>
          <a:cs typeface="+mj-cs"/>
        </a:defRPr>
      </a:lvl1pPr>
      <a:lvl2pPr algn="ctr" rtl="0" eaLnBrk="0" fontAlgn="base" hangingPunct="0">
        <a:spcBef>
          <a:spcPct val="0"/>
        </a:spcBef>
        <a:spcAft>
          <a:spcPct val="0"/>
        </a:spcAft>
        <a:defRPr sz="2400">
          <a:solidFill>
            <a:schemeClr val="tx1"/>
          </a:solidFill>
          <a:latin typeface="Comic Sans MS" pitchFamily="66" charset="0"/>
        </a:defRPr>
      </a:lvl2pPr>
      <a:lvl3pPr algn="ctr" rtl="0" eaLnBrk="0" fontAlgn="base" hangingPunct="0">
        <a:spcBef>
          <a:spcPct val="0"/>
        </a:spcBef>
        <a:spcAft>
          <a:spcPct val="0"/>
        </a:spcAft>
        <a:defRPr sz="2400">
          <a:solidFill>
            <a:schemeClr val="tx1"/>
          </a:solidFill>
          <a:latin typeface="Comic Sans MS" pitchFamily="66" charset="0"/>
        </a:defRPr>
      </a:lvl3pPr>
      <a:lvl4pPr algn="ctr" rtl="0" eaLnBrk="0" fontAlgn="base" hangingPunct="0">
        <a:spcBef>
          <a:spcPct val="0"/>
        </a:spcBef>
        <a:spcAft>
          <a:spcPct val="0"/>
        </a:spcAft>
        <a:defRPr sz="2400">
          <a:solidFill>
            <a:schemeClr val="tx1"/>
          </a:solidFill>
          <a:latin typeface="Comic Sans MS" pitchFamily="66" charset="0"/>
        </a:defRPr>
      </a:lvl4pPr>
      <a:lvl5pPr algn="ctr" rtl="0" eaLnBrk="0" fontAlgn="base" hangingPunct="0">
        <a:spcBef>
          <a:spcPct val="0"/>
        </a:spcBef>
        <a:spcAft>
          <a:spcPct val="0"/>
        </a:spcAft>
        <a:defRPr sz="2400">
          <a:solidFill>
            <a:schemeClr val="tx1"/>
          </a:solidFill>
          <a:latin typeface="Comic Sans MS" pitchFamily="66" charset="0"/>
        </a:defRPr>
      </a:lvl5pPr>
      <a:lvl6pPr marL="457200" algn="ctr" rtl="0" fontAlgn="base">
        <a:spcBef>
          <a:spcPct val="0"/>
        </a:spcBef>
        <a:spcAft>
          <a:spcPct val="0"/>
        </a:spcAft>
        <a:defRPr sz="2400">
          <a:solidFill>
            <a:schemeClr val="tx1"/>
          </a:solidFill>
          <a:latin typeface="Comic Sans MS" pitchFamily="66" charset="0"/>
        </a:defRPr>
      </a:lvl6pPr>
      <a:lvl7pPr marL="914400" algn="ctr" rtl="0" fontAlgn="base">
        <a:spcBef>
          <a:spcPct val="0"/>
        </a:spcBef>
        <a:spcAft>
          <a:spcPct val="0"/>
        </a:spcAft>
        <a:defRPr sz="2400">
          <a:solidFill>
            <a:schemeClr val="tx1"/>
          </a:solidFill>
          <a:latin typeface="Comic Sans MS" pitchFamily="66" charset="0"/>
        </a:defRPr>
      </a:lvl7pPr>
      <a:lvl8pPr marL="1371600" algn="ctr" rtl="0" fontAlgn="base">
        <a:spcBef>
          <a:spcPct val="0"/>
        </a:spcBef>
        <a:spcAft>
          <a:spcPct val="0"/>
        </a:spcAft>
        <a:defRPr sz="2400">
          <a:solidFill>
            <a:schemeClr val="tx1"/>
          </a:solidFill>
          <a:latin typeface="Comic Sans MS" pitchFamily="66" charset="0"/>
        </a:defRPr>
      </a:lvl8pPr>
      <a:lvl9pPr marL="1828800" algn="ctr" rtl="0" fontAlgn="base">
        <a:spcBef>
          <a:spcPct val="0"/>
        </a:spcBef>
        <a:spcAft>
          <a:spcPct val="0"/>
        </a:spcAft>
        <a:defRPr sz="2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kern="12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Font typeface="Arial" charset="0"/>
        <a:buChar char="–"/>
        <a:defRPr sz="1600" kern="1200">
          <a:solidFill>
            <a:schemeClr val="tx1"/>
          </a:solidFill>
          <a:latin typeface="Comic Sans MS" pitchFamily="66" charset="0"/>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Comic Sans MS" pitchFamily="66" charset="0"/>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Comic Sans MS" pitchFamily="66" charset="0"/>
          <a:ea typeface="+mn-ea"/>
          <a:cs typeface="+mn-cs"/>
        </a:defRPr>
      </a:lvl4pPr>
      <a:lvl5pPr marL="2057400" indent="-228600" algn="l" rtl="0" eaLnBrk="0" fontAlgn="base" hangingPunct="0">
        <a:spcBef>
          <a:spcPct val="20000"/>
        </a:spcBef>
        <a:spcAft>
          <a:spcPct val="0"/>
        </a:spcAft>
        <a:buFont typeface="Arial" charset="0"/>
        <a:buChar char="»"/>
        <a:defRPr sz="1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16.xml"/><Relationship Id="rId4" Type="http://schemas.openxmlformats.org/officeDocument/2006/relationships/slide" Target="slide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dcc.ligo.org/LIGO-M1000295" TargetMode="External"/><Relationship Id="rId13" Type="http://schemas.openxmlformats.org/officeDocument/2006/relationships/hyperlink" Target="https://dcc.ligo.org/LIGO-M1000231" TargetMode="External"/><Relationship Id="rId18" Type="http://schemas.openxmlformats.org/officeDocument/2006/relationships/hyperlink" Target="https://dcc.ligo.org/LIGO-M1200126" TargetMode="External"/><Relationship Id="rId26" Type="http://schemas.openxmlformats.org/officeDocument/2006/relationships/hyperlink" Target="https://dcc.ligo.org/LIGO-M1400006" TargetMode="External"/><Relationship Id="rId3" Type="http://schemas.openxmlformats.org/officeDocument/2006/relationships/hyperlink" Target="https://dcc.ligo.org/LIGO-M080368" TargetMode="External"/><Relationship Id="rId21" Type="http://schemas.openxmlformats.org/officeDocument/2006/relationships/hyperlink" Target="https://dcc.ligo.org/LIGO-M1200279" TargetMode="External"/><Relationship Id="rId7" Type="http://schemas.openxmlformats.org/officeDocument/2006/relationships/hyperlink" Target="https://dcc.ligo.org/LIGO-M1000232" TargetMode="External"/><Relationship Id="rId12" Type="http://schemas.openxmlformats.org/officeDocument/2006/relationships/hyperlink" Target="https://dcc.ligo.org/LIGO-M1100038" TargetMode="External"/><Relationship Id="rId17" Type="http://schemas.openxmlformats.org/officeDocument/2006/relationships/hyperlink" Target="https://dcc.ligo.org/LIGO-G1100150" TargetMode="External"/><Relationship Id="rId25" Type="http://schemas.openxmlformats.org/officeDocument/2006/relationships/hyperlink" Target="https://dcc.ligo.org/LIGO-M1300574" TargetMode="External"/><Relationship Id="rId2" Type="http://schemas.openxmlformats.org/officeDocument/2006/relationships/hyperlink" Target="https://dcc.ligo.org/LIGO-M960001" TargetMode="External"/><Relationship Id="rId16" Type="http://schemas.openxmlformats.org/officeDocument/2006/relationships/hyperlink" Target="https://dcc.ligo.org/LIGO-G1101139" TargetMode="External"/><Relationship Id="rId20" Type="http://schemas.openxmlformats.org/officeDocument/2006/relationships/hyperlink" Target="https://dcc.ligo.org/LIGO-G1001060" TargetMode="External"/><Relationship Id="rId29" Type="http://schemas.openxmlformats.org/officeDocument/2006/relationships/hyperlink" Target="https://dcc.ligo.org/LIGO-E1000205" TargetMode="External"/><Relationship Id="rId1" Type="http://schemas.openxmlformats.org/officeDocument/2006/relationships/slideLayout" Target="../slideLayouts/slideLayout2.xml"/><Relationship Id="rId6" Type="http://schemas.openxmlformats.org/officeDocument/2006/relationships/hyperlink" Target="https://dcc.ligo.org/LIGO-M1000233" TargetMode="External"/><Relationship Id="rId11" Type="http://schemas.openxmlformats.org/officeDocument/2006/relationships/hyperlink" Target="https://dcc.ligo.org/LIGO-M1100305" TargetMode="External"/><Relationship Id="rId24" Type="http://schemas.openxmlformats.org/officeDocument/2006/relationships/hyperlink" Target="https://dcc.ligo.org/LIGO-M1300551" TargetMode="External"/><Relationship Id="rId5" Type="http://schemas.openxmlformats.org/officeDocument/2006/relationships/hyperlink" Target="https://dcc.ligo.org/LIGO-M1000230" TargetMode="External"/><Relationship Id="rId15" Type="http://schemas.openxmlformats.org/officeDocument/2006/relationships/hyperlink" Target="https://dcc.ligo.org/LIGO-M1200103" TargetMode="External"/><Relationship Id="rId23" Type="http://schemas.openxmlformats.org/officeDocument/2006/relationships/hyperlink" Target="https://dcc.ligo.org/LIGO-M1300458" TargetMode="External"/><Relationship Id="rId28" Type="http://schemas.openxmlformats.org/officeDocument/2006/relationships/hyperlink" Target="https://dcc.ligo.org/LIGO-M1200041" TargetMode="External"/><Relationship Id="rId10" Type="http://schemas.openxmlformats.org/officeDocument/2006/relationships/hyperlink" Target="https://dcc.ligo.org/LIGO-M1000235" TargetMode="External"/><Relationship Id="rId19" Type="http://schemas.openxmlformats.org/officeDocument/2006/relationships/hyperlink" Target="https://dcc.ligo.org/LIGO-M1200327" TargetMode="External"/><Relationship Id="rId4" Type="http://schemas.openxmlformats.org/officeDocument/2006/relationships/hyperlink" Target="https://dcc.ligo.org/LIGO-M1000236" TargetMode="External"/><Relationship Id="rId9" Type="http://schemas.openxmlformats.org/officeDocument/2006/relationships/hyperlink" Target="https://dcc.ligo.org/LIGO-M1000229" TargetMode="External"/><Relationship Id="rId14" Type="http://schemas.openxmlformats.org/officeDocument/2006/relationships/hyperlink" Target="https://dcc.ligo.org/LIGO-M1000234" TargetMode="External"/><Relationship Id="rId22" Type="http://schemas.openxmlformats.org/officeDocument/2006/relationships/hyperlink" Target="https://dcc.ligo.org/LIGO-M040112" TargetMode="External"/><Relationship Id="rId27" Type="http://schemas.openxmlformats.org/officeDocument/2006/relationships/hyperlink" Target="https://dcc.ligo.org/LIGO-E1200231" TargetMode="External"/><Relationship Id="rId30" Type="http://schemas.openxmlformats.org/officeDocument/2006/relationships/hyperlink" Target="https://dcc.ligo.org/LIGO-M1300206" TargetMode="External"/></Relationships>
</file>

<file path=ppt/slides/_rels/slide1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1.xm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hyperlink" Target="https://dcc.ligo.org/LIGO-M110003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cc.ligo.org/LIGO-M1300206" TargetMode="External"/><Relationship Id="rId2" Type="http://schemas.openxmlformats.org/officeDocument/2006/relationships/hyperlink" Target="https://dcc.ligo.org/LIGO-M1100038" TargetMode="External"/><Relationship Id="rId1" Type="http://schemas.openxmlformats.org/officeDocument/2006/relationships/slideLayout" Target="../slideLayouts/slideLayout2.xml"/><Relationship Id="rId4" Type="http://schemas.openxmlformats.org/officeDocument/2006/relationships/hyperlink" Target="https://dcc.ligo.org/LIGO-M130045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cc.ligo.org/LIGO-M1300551" TargetMode="External"/><Relationship Id="rId2" Type="http://schemas.openxmlformats.org/officeDocument/2006/relationships/hyperlink" Target="https://dcc.ligo.org/LIGO-M130057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cc.ligo.org/LIGO-M1300551" TargetMode="External"/><Relationship Id="rId2" Type="http://schemas.openxmlformats.org/officeDocument/2006/relationships/hyperlink" Target="https://dcc.ligo.org/LIGO-M130057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LLO Laser Safety Overview</a:t>
            </a:r>
            <a:endParaRPr lang="en-US" dirty="0"/>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solidFill>
                  <a:prstClr val="black">
                    <a:tint val="75000"/>
                  </a:prstClr>
                </a:solidFill>
              </a:rPr>
              <a:pPr>
                <a:defRPr/>
              </a:pPr>
              <a:t>1</a:t>
            </a:fld>
            <a:endParaRPr lang="en-US">
              <a:solidFill>
                <a:prstClr val="black">
                  <a:tint val="75000"/>
                </a:prstClr>
              </a:solidFill>
            </a:endParaRPr>
          </a:p>
        </p:txBody>
      </p:sp>
      <p:sp>
        <p:nvSpPr>
          <p:cNvPr id="5" name="TextBox 4"/>
          <p:cNvSpPr txBox="1"/>
          <p:nvPr/>
        </p:nvSpPr>
        <p:spPr>
          <a:xfrm>
            <a:off x="1905000" y="2209800"/>
            <a:ext cx="5867400" cy="2677656"/>
          </a:xfrm>
          <a:prstGeom prst="rect">
            <a:avLst/>
          </a:prstGeom>
          <a:noFill/>
        </p:spPr>
        <p:txBody>
          <a:bodyPr wrap="square" rtlCol="0">
            <a:spAutoFit/>
          </a:bodyPr>
          <a:lstStyle/>
          <a:p>
            <a:pPr algn="ctr"/>
            <a:r>
              <a:rPr lang="en-US" sz="2400" u="sng" dirty="0" smtClean="0"/>
              <a:t>Index</a:t>
            </a:r>
          </a:p>
          <a:p>
            <a:endParaRPr lang="en-US" sz="2400" dirty="0" smtClean="0"/>
          </a:p>
          <a:p>
            <a:r>
              <a:rPr lang="en-US" sz="2400" dirty="0" smtClean="0"/>
              <a:t>Section 1: </a:t>
            </a:r>
            <a:r>
              <a:rPr lang="en-US" sz="2400" dirty="0">
                <a:hlinkClick r:id="rId3" action="ppaction://hlinksldjump"/>
              </a:rPr>
              <a:t>LLO Nominal Hazard </a:t>
            </a:r>
            <a:r>
              <a:rPr lang="en-US" sz="2400" dirty="0" smtClean="0">
                <a:hlinkClick r:id="rId3" action="ppaction://hlinksldjump"/>
              </a:rPr>
              <a:t>Zones (NHZs)</a:t>
            </a:r>
            <a:endParaRPr lang="en-US" sz="2400" dirty="0" smtClean="0"/>
          </a:p>
          <a:p>
            <a:r>
              <a:rPr lang="en-US" sz="2400" dirty="0" smtClean="0"/>
              <a:t>Section 2: </a:t>
            </a:r>
            <a:r>
              <a:rPr lang="en-US" sz="2400" dirty="0">
                <a:hlinkClick r:id="rId4" action="ppaction://hlinksldjump"/>
              </a:rPr>
              <a:t>LLO Laser Hazard </a:t>
            </a:r>
            <a:r>
              <a:rPr lang="en-US" sz="2400" dirty="0" smtClean="0">
                <a:hlinkClick r:id="rId4" action="ppaction://hlinksldjump"/>
              </a:rPr>
              <a:t>Lights</a:t>
            </a:r>
            <a:endParaRPr lang="en-US" sz="2400" dirty="0" smtClean="0"/>
          </a:p>
          <a:p>
            <a:r>
              <a:rPr lang="en-US" sz="2400" dirty="0" smtClean="0"/>
              <a:t>Section 3: </a:t>
            </a:r>
            <a:r>
              <a:rPr lang="en-US" sz="2400" dirty="0">
                <a:hlinkClick r:id="rId5" action="ppaction://hlinksldjump"/>
              </a:rPr>
              <a:t>LLO </a:t>
            </a:r>
            <a:r>
              <a:rPr lang="en-US" sz="2400" dirty="0" smtClean="0">
                <a:hlinkClick r:id="rId5" action="ppaction://hlinksldjump"/>
              </a:rPr>
              <a:t>ESTOPs</a:t>
            </a:r>
            <a:endParaRPr lang="en-US" sz="2400" dirty="0" smtClean="0"/>
          </a:p>
          <a:p>
            <a:r>
              <a:rPr lang="en-US" sz="2400" dirty="0"/>
              <a:t>Section </a:t>
            </a:r>
            <a:r>
              <a:rPr lang="en-US" sz="2400" dirty="0" smtClean="0"/>
              <a:t>4: </a:t>
            </a:r>
            <a:r>
              <a:rPr lang="en-US" sz="2400" dirty="0" smtClean="0">
                <a:hlinkClick r:id="rId6" action="ppaction://hlinksldjump"/>
              </a:rPr>
              <a:t>LLO Laser Safety Eyewear </a:t>
            </a:r>
            <a:endParaRPr lang="en-US" sz="2400" dirty="0"/>
          </a:p>
          <a:p>
            <a:endParaRPr lang="en-US" sz="2400" dirty="0"/>
          </a:p>
        </p:txBody>
      </p:sp>
      <p:sp>
        <p:nvSpPr>
          <p:cNvPr id="9" name="Date Placeholder 8"/>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Tree>
    <p:extLst>
      <p:ext uri="{BB962C8B-B14F-4D97-AF65-F5344CB8AC3E}">
        <p14:creationId xmlns:p14="http://schemas.microsoft.com/office/powerpoint/2010/main" val="39151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VEAY Transition to Laser Hazard</a:t>
            </a:r>
            <a:endParaRPr lang="en-US" dirty="0"/>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solidFill>
                  <a:prstClr val="black">
                    <a:tint val="75000"/>
                  </a:prstClr>
                </a:solidFill>
              </a:rPr>
              <a:pPr>
                <a:defRPr/>
              </a:pPr>
              <a:t>10</a:t>
            </a:fld>
            <a:endParaRPr lang="en-US">
              <a:solidFill>
                <a:prstClr val="black">
                  <a:tint val="75000"/>
                </a:prstClr>
              </a:solidFill>
            </a:endParaRPr>
          </a:p>
        </p:txBody>
      </p:sp>
      <p:sp>
        <p:nvSpPr>
          <p:cNvPr id="6" name="TextBox 5"/>
          <p:cNvSpPr txBox="1"/>
          <p:nvPr/>
        </p:nvSpPr>
        <p:spPr>
          <a:xfrm>
            <a:off x="1143000" y="838200"/>
            <a:ext cx="7543800" cy="2308324"/>
          </a:xfrm>
          <a:prstGeom prst="rect">
            <a:avLst/>
          </a:prstGeom>
          <a:noFill/>
        </p:spPr>
        <p:txBody>
          <a:bodyPr wrap="square" rtlCol="0">
            <a:spAutoFit/>
          </a:bodyPr>
          <a:lstStyle/>
          <a:p>
            <a:r>
              <a:rPr lang="en-US" sz="1200" dirty="0" smtClean="0"/>
              <a:t>The following conditions must be met before laser light is introduced into the NHZ.</a:t>
            </a:r>
          </a:p>
          <a:p>
            <a:endParaRPr lang="en-US" sz="1200" dirty="0"/>
          </a:p>
          <a:p>
            <a:pPr marL="228600" indent="-228600">
              <a:buFontTx/>
              <a:buAutoNum type="arabicParenR"/>
            </a:pPr>
            <a:r>
              <a:rPr lang="en-US" sz="1200" dirty="0" smtClean="0"/>
              <a:t>The  VEAY Entrance Door LASER HAZARD LIGHT must be switched to HAZARD.</a:t>
            </a:r>
          </a:p>
          <a:p>
            <a:pPr marL="228600" indent="-228600">
              <a:buFontTx/>
              <a:buAutoNum type="arabicParenR"/>
            </a:pPr>
            <a:r>
              <a:rPr lang="en-US" sz="1200" dirty="0"/>
              <a:t>Personnel in the </a:t>
            </a:r>
            <a:r>
              <a:rPr lang="en-US" sz="1200" dirty="0" smtClean="0"/>
              <a:t>VEAY </a:t>
            </a:r>
            <a:r>
              <a:rPr lang="en-US" sz="1200" dirty="0"/>
              <a:t>must be made aware of the transition and must be equipped with the appropriate eyewear. </a:t>
            </a:r>
          </a:p>
          <a:p>
            <a:endParaRPr lang="en-US" sz="1200" dirty="0" smtClean="0"/>
          </a:p>
          <a:p>
            <a:r>
              <a:rPr lang="en-US" sz="1200" dirty="0" smtClean="0"/>
              <a:t>NOTE: The VEAY must be HAZARD before the LVEA is.</a:t>
            </a:r>
          </a:p>
          <a:p>
            <a:endParaRPr lang="en-US" sz="1200" dirty="0" smtClean="0"/>
          </a:p>
          <a:p>
            <a:r>
              <a:rPr lang="en-US" sz="1200" dirty="0" smtClean="0"/>
              <a:t>NOTE</a:t>
            </a:r>
            <a:r>
              <a:rPr lang="en-US" sz="1200" dirty="0"/>
              <a:t>:  It is possible for </a:t>
            </a:r>
            <a:r>
              <a:rPr lang="en-US" sz="1200" dirty="0" smtClean="0"/>
              <a:t>VEAY </a:t>
            </a:r>
            <a:r>
              <a:rPr lang="en-US" sz="1200" dirty="0"/>
              <a:t>to be laser hazard when the LVEA is laser safe</a:t>
            </a:r>
            <a:r>
              <a:rPr lang="en-US" sz="1200" dirty="0" smtClean="0"/>
              <a:t>.</a:t>
            </a:r>
          </a:p>
          <a:p>
            <a:endParaRPr lang="en-US" sz="1200" dirty="0" smtClean="0"/>
          </a:p>
          <a:p>
            <a:r>
              <a:rPr lang="en-US" sz="1200" dirty="0" smtClean="0"/>
              <a:t>NOTE</a:t>
            </a:r>
            <a:r>
              <a:rPr lang="en-US" sz="1200" dirty="0"/>
              <a:t>:  ONLY the designated GREEN-LIGHT-SAFE eyewear is allowed in the </a:t>
            </a:r>
            <a:r>
              <a:rPr lang="en-US" sz="1200" dirty="0" smtClean="0"/>
              <a:t>VEAY.</a:t>
            </a:r>
            <a:endParaRPr lang="en-US" sz="1200" dirty="0"/>
          </a:p>
          <a:p>
            <a:endParaRPr lang="en-US" sz="1200" dirty="0"/>
          </a:p>
          <a:p>
            <a:endParaRPr lang="en-US" sz="1200" dirty="0" smtClean="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Tree>
    <p:extLst>
      <p:ext uri="{BB962C8B-B14F-4D97-AF65-F5344CB8AC3E}">
        <p14:creationId xmlns:p14="http://schemas.microsoft.com/office/powerpoint/2010/main" val="67890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LLO Laser SOPs (Most need reviewed)</a:t>
            </a:r>
            <a:endParaRPr lang="en-US" dirty="0"/>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solidFill>
                  <a:prstClr val="black">
                    <a:tint val="75000"/>
                  </a:prstClr>
                </a:solidFill>
              </a:rPr>
              <a:pPr>
                <a:defRPr/>
              </a:pPr>
              <a:t>11</a:t>
            </a:fld>
            <a:endParaRPr lang="en-US">
              <a:solidFill>
                <a:prstClr val="black">
                  <a:tint val="75000"/>
                </a:prstClr>
              </a:solidFill>
            </a:endParaRPr>
          </a:p>
        </p:txBody>
      </p:sp>
      <p:sp>
        <p:nvSpPr>
          <p:cNvPr id="6" name="TextBox 5"/>
          <p:cNvSpPr txBox="1"/>
          <p:nvPr/>
        </p:nvSpPr>
        <p:spPr>
          <a:xfrm>
            <a:off x="1155290" y="990600"/>
            <a:ext cx="7543800" cy="5632311"/>
          </a:xfrm>
          <a:prstGeom prst="rect">
            <a:avLst/>
          </a:prstGeom>
          <a:noFill/>
        </p:spPr>
        <p:txBody>
          <a:bodyPr wrap="square" rtlCol="0">
            <a:spAutoFit/>
          </a:bodyPr>
          <a:lstStyle/>
          <a:p>
            <a:r>
              <a:rPr lang="en-US" sz="1200" dirty="0" smtClean="0"/>
              <a:t>LIGO-M960001</a:t>
            </a:r>
            <a:r>
              <a:rPr lang="en-US" sz="1200" dirty="0"/>
              <a:t>: </a:t>
            </a:r>
            <a:r>
              <a:rPr lang="en-US" sz="1200" dirty="0">
                <a:hlinkClick r:id="rId2" tooltip="LIGO-M960001-v1"/>
              </a:rPr>
              <a:t>LIGO Laser Safety Program</a:t>
            </a:r>
            <a:endParaRPr lang="en-US" sz="1200" dirty="0"/>
          </a:p>
          <a:p>
            <a:r>
              <a:rPr lang="en-US" sz="1200" dirty="0"/>
              <a:t>LIGO-M080368: </a:t>
            </a:r>
            <a:r>
              <a:rPr lang="en-US" sz="1200" dirty="0" smtClean="0">
                <a:hlinkClick r:id="rId3" tooltip="LIGO-M080368-v1"/>
              </a:rPr>
              <a:t>LLO NHZ Transition Procedures</a:t>
            </a:r>
            <a:endParaRPr lang="en-US" sz="1200" dirty="0"/>
          </a:p>
          <a:p>
            <a:endParaRPr lang="en-US" sz="1200" dirty="0" smtClean="0"/>
          </a:p>
          <a:p>
            <a:r>
              <a:rPr lang="en-US" sz="1200" dirty="0" smtClean="0"/>
              <a:t>LIGO-M1000236</a:t>
            </a:r>
            <a:r>
              <a:rPr lang="en-US" sz="1200" dirty="0"/>
              <a:t>: </a:t>
            </a:r>
            <a:r>
              <a:rPr lang="en-US" sz="1200" dirty="0">
                <a:hlinkClick r:id="rId4" tooltip="LIGO-M1000236-x0"/>
              </a:rPr>
              <a:t>LLO 8W TCS SOP</a:t>
            </a:r>
            <a:endParaRPr lang="en-US" sz="1200" dirty="0"/>
          </a:p>
          <a:p>
            <a:r>
              <a:rPr lang="en-US" sz="1200" dirty="0" smtClean="0"/>
              <a:t>LIGO-M1000230: </a:t>
            </a:r>
            <a:r>
              <a:rPr lang="en-US" sz="1200" dirty="0">
                <a:hlinkClick r:id="rId5" tooltip="LIGO-M1000230-v1"/>
              </a:rPr>
              <a:t>LLO 35W TCS SOP</a:t>
            </a:r>
            <a:endParaRPr lang="en-US" sz="1200" dirty="0"/>
          </a:p>
          <a:p>
            <a:r>
              <a:rPr lang="en-US" sz="1200" dirty="0" smtClean="0"/>
              <a:t>LIGO-M1000233: </a:t>
            </a:r>
            <a:r>
              <a:rPr lang="en-US" sz="1200" dirty="0">
                <a:hlinkClick r:id="rId6" tooltip="LIGO-M1000233-v1"/>
              </a:rPr>
              <a:t>LLO </a:t>
            </a:r>
            <a:r>
              <a:rPr lang="en-US" sz="1200" dirty="0" err="1">
                <a:hlinkClick r:id="rId6" tooltip="LIGO-M1000233-v1"/>
              </a:rPr>
              <a:t>CrystaLaser</a:t>
            </a:r>
            <a:r>
              <a:rPr lang="en-US" sz="1200" dirty="0">
                <a:hlinkClick r:id="rId6" tooltip="LIGO-M1000233-v1"/>
              </a:rPr>
              <a:t> SOP</a:t>
            </a:r>
            <a:endParaRPr lang="en-US" sz="1200" dirty="0"/>
          </a:p>
          <a:p>
            <a:r>
              <a:rPr lang="en-US" sz="1200" dirty="0" smtClean="0"/>
              <a:t>LIGO-M1000232: </a:t>
            </a:r>
            <a:r>
              <a:rPr lang="en-US" sz="1200" dirty="0">
                <a:hlinkClick r:id="rId7" tooltip="LIGO-M1000232-v1"/>
              </a:rPr>
              <a:t>LLO Photon Calibrator SOP</a:t>
            </a:r>
            <a:endParaRPr lang="en-US" sz="1200" dirty="0"/>
          </a:p>
          <a:p>
            <a:r>
              <a:rPr lang="en-US" sz="1200" dirty="0" smtClean="0"/>
              <a:t>LIGO-M1000295: </a:t>
            </a:r>
            <a:r>
              <a:rPr lang="en-US" sz="1200" dirty="0" smtClean="0">
                <a:hlinkClick r:id="rId8" tooltip="LIGO-M1000295-v1"/>
              </a:rPr>
              <a:t>LLO </a:t>
            </a:r>
            <a:r>
              <a:rPr lang="en-US" sz="1200" dirty="0">
                <a:hlinkClick r:id="rId8" tooltip="LIGO-M1000295-v1"/>
              </a:rPr>
              <a:t>40mW </a:t>
            </a:r>
            <a:r>
              <a:rPr lang="en-US" sz="1200" dirty="0" err="1">
                <a:hlinkClick r:id="rId8" tooltip="LIGO-M1000295-v1"/>
              </a:rPr>
              <a:t>Fermionics</a:t>
            </a:r>
            <a:r>
              <a:rPr lang="en-US" sz="1200" dirty="0">
                <a:hlinkClick r:id="rId8" tooltip="LIGO-M1000295-v1"/>
              </a:rPr>
              <a:t> Diode Laser SOP</a:t>
            </a:r>
            <a:endParaRPr lang="en-US" sz="1200" dirty="0"/>
          </a:p>
          <a:p>
            <a:r>
              <a:rPr lang="en-US" sz="1200" dirty="0" smtClean="0"/>
              <a:t>LIGO-M1000229: </a:t>
            </a:r>
            <a:r>
              <a:rPr lang="en-US" sz="1200" dirty="0">
                <a:hlinkClick r:id="rId9" tooltip="LIGO-M1000229-v1"/>
              </a:rPr>
              <a:t>LLO 35W PSL SOP</a:t>
            </a:r>
            <a:endParaRPr lang="en-US" sz="1200" dirty="0"/>
          </a:p>
          <a:p>
            <a:r>
              <a:rPr lang="en-US" sz="1200" dirty="0" smtClean="0"/>
              <a:t>LIGO-M1000235: </a:t>
            </a:r>
            <a:r>
              <a:rPr lang="en-US" sz="1200" dirty="0">
                <a:hlinkClick r:id="rId10" tooltip="LIGO-M1000235-v1"/>
              </a:rPr>
              <a:t>LLO 200mW JDSU NPRO SOP</a:t>
            </a:r>
            <a:endParaRPr lang="en-US" sz="1200" dirty="0"/>
          </a:p>
          <a:p>
            <a:r>
              <a:rPr lang="en-US" sz="1200" dirty="0" smtClean="0"/>
              <a:t>LIGO-M1100305: </a:t>
            </a:r>
            <a:r>
              <a:rPr lang="en-US" sz="1200" dirty="0">
                <a:hlinkClick r:id="rId11" tooltip="LIGO-M1100305-v1"/>
              </a:rPr>
              <a:t>LLO Silica Fiber Welding Machine SOP</a:t>
            </a:r>
            <a:endParaRPr lang="en-US" sz="1200" dirty="0"/>
          </a:p>
          <a:p>
            <a:r>
              <a:rPr lang="en-US" sz="1200" dirty="0" smtClean="0"/>
              <a:t>LIGO-M1100038: </a:t>
            </a:r>
            <a:r>
              <a:rPr lang="en-US" sz="1200" dirty="0">
                <a:hlinkClick r:id="rId12" tooltip="LIGO-M1100038-v3"/>
              </a:rPr>
              <a:t>LLO 200 W PSL Installation SOP</a:t>
            </a:r>
            <a:endParaRPr lang="en-US" sz="1200" dirty="0"/>
          </a:p>
          <a:p>
            <a:r>
              <a:rPr lang="en-US" sz="1200" dirty="0" smtClean="0"/>
              <a:t>LIGO-M1000231: </a:t>
            </a:r>
            <a:r>
              <a:rPr lang="en-US" sz="1200" dirty="0">
                <a:hlinkClick r:id="rId13" tooltip="LIGO-M1000231-v2"/>
              </a:rPr>
              <a:t>LLO 100W HPLF SOP</a:t>
            </a:r>
            <a:endParaRPr lang="en-US" sz="1200" dirty="0"/>
          </a:p>
          <a:p>
            <a:r>
              <a:rPr lang="en-US" sz="1200" dirty="0" smtClean="0"/>
              <a:t>LIGO-M1000234: </a:t>
            </a:r>
            <a:r>
              <a:rPr lang="en-US" sz="1200" dirty="0">
                <a:hlinkClick r:id="rId14" tooltip="LIGO-M1000234-v2"/>
              </a:rPr>
              <a:t>LLO 700mW </a:t>
            </a:r>
            <a:r>
              <a:rPr lang="en-US" sz="1200" dirty="0" err="1">
                <a:hlinkClick r:id="rId14" tooltip="LIGO-M1000234-v2"/>
              </a:rPr>
              <a:t>Lightwave</a:t>
            </a:r>
            <a:r>
              <a:rPr lang="en-US" sz="1200" dirty="0">
                <a:hlinkClick r:id="rId14" tooltip="LIGO-M1000234-v2"/>
              </a:rPr>
              <a:t> NPRO SOP</a:t>
            </a:r>
            <a:endParaRPr lang="en-US" sz="1200" dirty="0"/>
          </a:p>
          <a:p>
            <a:r>
              <a:rPr lang="en-US" sz="1200" dirty="0" smtClean="0"/>
              <a:t>LIGO-M1200103: </a:t>
            </a:r>
            <a:r>
              <a:rPr lang="en-US" sz="1200" dirty="0">
                <a:hlinkClick r:id="rId15" tooltip="LIGO-M1200103-v1"/>
              </a:rPr>
              <a:t>LLO 50 W TCS Laser SOP for use in the HPLF</a:t>
            </a:r>
            <a:endParaRPr lang="en-US" sz="1200" dirty="0"/>
          </a:p>
          <a:p>
            <a:r>
              <a:rPr lang="en-US" sz="1200" dirty="0" smtClean="0"/>
              <a:t>LIGO-G1101139: </a:t>
            </a:r>
            <a:r>
              <a:rPr lang="en-US" sz="1200" dirty="0">
                <a:hlinkClick r:id="rId16" tooltip="LIGO-G1101139-v2"/>
              </a:rPr>
              <a:t>Wave Plate Lockout-Tagout</a:t>
            </a:r>
            <a:endParaRPr lang="en-US" sz="1200" dirty="0"/>
          </a:p>
          <a:p>
            <a:r>
              <a:rPr lang="en-US" sz="1200" dirty="0" smtClean="0"/>
              <a:t>LIGO-G1100150: </a:t>
            </a:r>
            <a:r>
              <a:rPr lang="en-US" sz="1200" dirty="0">
                <a:hlinkClick r:id="rId17" tooltip="LIGO-G1100150-v3"/>
              </a:rPr>
              <a:t>LLO Safety Document Emphasis </a:t>
            </a:r>
            <a:endParaRPr lang="en-US" sz="1200" dirty="0"/>
          </a:p>
          <a:p>
            <a:r>
              <a:rPr lang="en-US" sz="1200" dirty="0" smtClean="0"/>
              <a:t>LIGO-M1200126: </a:t>
            </a:r>
            <a:r>
              <a:rPr lang="en-US" sz="1200" dirty="0">
                <a:hlinkClick r:id="rId18" tooltip="LIGO-M1200126-v1"/>
              </a:rPr>
              <a:t>LLO TMS 130mW Alignment Laser SOP</a:t>
            </a:r>
            <a:endParaRPr lang="en-US" sz="1200" dirty="0"/>
          </a:p>
          <a:p>
            <a:r>
              <a:rPr lang="en-US" sz="1200" dirty="0" smtClean="0"/>
              <a:t>LIGO-M1200327: </a:t>
            </a:r>
            <a:r>
              <a:rPr lang="en-US" sz="1200" dirty="0">
                <a:hlinkClick r:id="rId19" tooltip="LIGO-M1200327-v1"/>
              </a:rPr>
              <a:t>LLO 5W Autocollimator SOP</a:t>
            </a:r>
            <a:endParaRPr lang="en-US" sz="1200" dirty="0"/>
          </a:p>
          <a:p>
            <a:r>
              <a:rPr lang="en-US" sz="1200" dirty="0" smtClean="0"/>
              <a:t>LIGO-G1001060: </a:t>
            </a:r>
            <a:r>
              <a:rPr lang="en-US" sz="1200" dirty="0">
                <a:hlinkClick r:id="rId20" tooltip="LIGO-G1001060-v2"/>
              </a:rPr>
              <a:t>aLIGO Laser Safety Eyewear Requirements</a:t>
            </a:r>
            <a:endParaRPr lang="en-US" sz="1200" dirty="0"/>
          </a:p>
          <a:p>
            <a:r>
              <a:rPr lang="en-US" sz="1200" dirty="0" smtClean="0"/>
              <a:t>LIGO-M1200279: </a:t>
            </a:r>
            <a:r>
              <a:rPr lang="en-US" sz="1200" dirty="0">
                <a:hlinkClick r:id="rId21" tooltip="LIGO-M1200279-v3"/>
              </a:rPr>
              <a:t>LLO Input Mode Cleaner Commissioning SOP</a:t>
            </a:r>
            <a:endParaRPr lang="en-US" sz="1200" dirty="0"/>
          </a:p>
          <a:p>
            <a:r>
              <a:rPr lang="en-US" sz="1200" dirty="0" smtClean="0"/>
              <a:t>LIGO-M040112: </a:t>
            </a:r>
            <a:r>
              <a:rPr lang="en-US" sz="1200" dirty="0">
                <a:hlinkClick r:id="rId22" tooltip="LIGO-M040112-v1"/>
              </a:rPr>
              <a:t>LIGO Livingston Observatory Laser Safety Plan (Obsolete)</a:t>
            </a:r>
            <a:endParaRPr lang="en-US" sz="1200" dirty="0"/>
          </a:p>
          <a:p>
            <a:r>
              <a:rPr lang="en-US" sz="1200" dirty="0" smtClean="0"/>
              <a:t>LIGO-M1300458: </a:t>
            </a:r>
            <a:r>
              <a:rPr lang="en-US" sz="1200" dirty="0">
                <a:hlinkClick r:id="rId23" tooltip="LIGO-M1300458-v3"/>
              </a:rPr>
              <a:t>Standard Operating Procedure for aLIGO TCS HWS SLED</a:t>
            </a:r>
            <a:endParaRPr lang="en-US" sz="1200" dirty="0"/>
          </a:p>
          <a:p>
            <a:r>
              <a:rPr lang="en-US" sz="1200" dirty="0" smtClean="0"/>
              <a:t>LIGO-M1300551: </a:t>
            </a:r>
            <a:r>
              <a:rPr lang="en-US" sz="1200" dirty="0">
                <a:hlinkClick r:id="rId24" tooltip="LIGO-M1300551-v2"/>
              </a:rPr>
              <a:t>SOP for operating the Arm Length Stabilization at LLO</a:t>
            </a:r>
            <a:endParaRPr lang="en-US" sz="1200" dirty="0"/>
          </a:p>
          <a:p>
            <a:r>
              <a:rPr lang="en-US" sz="1200" dirty="0" smtClean="0"/>
              <a:t>LIGO-M1300574: </a:t>
            </a:r>
            <a:r>
              <a:rPr lang="en-US" sz="1200" dirty="0">
                <a:hlinkClick r:id="rId25" tooltip="LIGO-M1300574-v1"/>
              </a:rPr>
              <a:t>LLO PCAL SOP (Temporary)</a:t>
            </a:r>
            <a:endParaRPr lang="en-US" sz="1200" dirty="0"/>
          </a:p>
          <a:p>
            <a:r>
              <a:rPr lang="en-US" sz="1200" dirty="0" smtClean="0"/>
              <a:t>LIGO-M1400006: </a:t>
            </a:r>
            <a:r>
              <a:rPr lang="en-US" sz="1200" dirty="0">
                <a:hlinkClick r:id="rId26" tooltip="LIGO-M1400006-v1"/>
              </a:rPr>
              <a:t>LLO PRC Probe Laser SOP</a:t>
            </a:r>
            <a:endParaRPr lang="en-US" sz="1200" dirty="0"/>
          </a:p>
          <a:p>
            <a:r>
              <a:rPr lang="en-US" sz="1200" dirty="0" smtClean="0"/>
              <a:t>LIGO-E1200231: </a:t>
            </a:r>
            <a:r>
              <a:rPr lang="en-US" sz="1200" dirty="0">
                <a:hlinkClick r:id="rId27" tooltip="LIGO-E1200231-v8"/>
              </a:rPr>
              <a:t>Advanced LIGO TCS CO2 Laser Projection System Hazard Analysis</a:t>
            </a:r>
            <a:endParaRPr lang="en-US" sz="1200" dirty="0"/>
          </a:p>
          <a:p>
            <a:r>
              <a:rPr lang="en-US" sz="1200" dirty="0" smtClean="0"/>
              <a:t>LIGO-M1200041: </a:t>
            </a:r>
            <a:r>
              <a:rPr lang="en-US" sz="1200" dirty="0">
                <a:hlinkClick r:id="rId28" tooltip="LIGO-M1200041-v4"/>
              </a:rPr>
              <a:t>IO Laser Power Control - Standard Operating Procedure</a:t>
            </a:r>
            <a:endParaRPr lang="en-US" sz="1200" dirty="0"/>
          </a:p>
          <a:p>
            <a:r>
              <a:rPr lang="en-US" sz="1200" dirty="0" smtClean="0"/>
              <a:t>LIGO-E1000205: </a:t>
            </a:r>
            <a:r>
              <a:rPr lang="en-US" sz="1200" dirty="0">
                <a:hlinkClick r:id="rId29" tooltip="LIGO-E1000205-v5"/>
              </a:rPr>
              <a:t>aLIGO TCS HWS Hazard Analysis</a:t>
            </a:r>
            <a:endParaRPr lang="en-US" sz="1200" dirty="0"/>
          </a:p>
          <a:p>
            <a:r>
              <a:rPr lang="en-US" sz="1200" dirty="0" smtClean="0"/>
              <a:t>LIGO-M1300206: </a:t>
            </a:r>
            <a:r>
              <a:rPr lang="en-US" sz="1200" dirty="0">
                <a:hlinkClick r:id="rId30" tooltip="LIGO-M1300206-v5"/>
              </a:rPr>
              <a:t>Standard Operating Procedure for aLIGO TCS 50W CO2 Lasers</a:t>
            </a:r>
            <a:endParaRPr lang="en-US" sz="1200" dirty="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Tree>
    <p:extLst>
      <p:ext uri="{BB962C8B-B14F-4D97-AF65-F5344CB8AC3E}">
        <p14:creationId xmlns:p14="http://schemas.microsoft.com/office/powerpoint/2010/main" val="183660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25613" y="274638"/>
            <a:ext cx="6961187" cy="406400"/>
          </a:xfrm>
        </p:spPr>
        <p:txBody>
          <a:bodyPr/>
          <a:lstStyle/>
          <a:p>
            <a:r>
              <a:rPr lang="en-US" dirty="0" smtClean="0"/>
              <a:t>Section 2 - LLO Laser Hazard Lights</a:t>
            </a:r>
          </a:p>
        </p:txBody>
      </p:sp>
      <p:sp>
        <p:nvSpPr>
          <p:cNvPr id="2150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6CF6E38-0532-4ADF-B53C-F41A7F99ACBB}" type="slidenum">
              <a:rPr lang="en-US" smtClean="0">
                <a:solidFill>
                  <a:srgbClr val="898989"/>
                </a:solidFill>
                <a:latin typeface="Calibri" pitchFamily="34" charset="0"/>
              </a:rPr>
              <a:pPr eaLnBrk="1" hangingPunct="1"/>
              <a:t>12</a:t>
            </a:fld>
            <a:endParaRPr lang="en-US" smtClean="0">
              <a:solidFill>
                <a:srgbClr val="898989"/>
              </a:solidFill>
              <a:latin typeface="Calibri" pitchFamily="34" charset="0"/>
            </a:endParaRPr>
          </a:p>
        </p:txBody>
      </p:sp>
      <p:sp>
        <p:nvSpPr>
          <p:cNvPr id="7" name="Date Placeholder 6"/>
          <p:cNvSpPr>
            <a:spLocks noGrp="1"/>
          </p:cNvSpPr>
          <p:nvPr>
            <p:ph type="dt" sz="quarter"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
        <p:nvSpPr>
          <p:cNvPr id="2" name="TextBox 1"/>
          <p:cNvSpPr txBox="1"/>
          <p:nvPr/>
        </p:nvSpPr>
        <p:spPr>
          <a:xfrm>
            <a:off x="828483" y="1114677"/>
            <a:ext cx="5244861" cy="4524315"/>
          </a:xfrm>
          <a:prstGeom prst="rect">
            <a:avLst/>
          </a:prstGeom>
          <a:noFill/>
        </p:spPr>
        <p:txBody>
          <a:bodyPr wrap="square" rtlCol="0">
            <a:spAutoFit/>
          </a:bodyPr>
          <a:lstStyle/>
          <a:p>
            <a:pPr algn="ctr"/>
            <a:r>
              <a:rPr lang="en-US" sz="9600" b="1" dirty="0" smtClean="0">
                <a:solidFill>
                  <a:prstClr val="black"/>
                </a:solidFill>
                <a:latin typeface="Comic Sans MS" pitchFamily="66" charset="0"/>
              </a:rPr>
              <a:t>Laser Hazard</a:t>
            </a:r>
          </a:p>
          <a:p>
            <a:pPr algn="ctr"/>
            <a:r>
              <a:rPr lang="en-US" sz="9600" b="1" dirty="0" smtClean="0">
                <a:solidFill>
                  <a:prstClr val="black"/>
                </a:solidFill>
                <a:latin typeface="Comic Sans MS" pitchFamily="66" charset="0"/>
              </a:rPr>
              <a:t>Lights</a:t>
            </a:r>
            <a:endParaRPr lang="en-US" sz="9600" b="1" dirty="0">
              <a:solidFill>
                <a:prstClr val="black"/>
              </a:solidFill>
              <a:latin typeface="Comic Sans MS" pitchFamily="66" charset="0"/>
            </a:endParaRPr>
          </a:p>
        </p:txBody>
      </p:sp>
      <p:sp>
        <p:nvSpPr>
          <p:cNvPr id="6" name="TextBox 8"/>
          <p:cNvSpPr txBox="1">
            <a:spLocks noChangeArrowheads="1"/>
          </p:cNvSpPr>
          <p:nvPr/>
        </p:nvSpPr>
        <p:spPr bwMode="auto">
          <a:xfrm>
            <a:off x="674688" y="717550"/>
            <a:ext cx="138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b="1" dirty="0" smtClean="0">
                <a:solidFill>
                  <a:prstClr val="black"/>
                </a:solidFill>
                <a:latin typeface="Comic Sans MS" pitchFamily="66" charset="0"/>
                <a:hlinkClick r:id="rId2" action="ppaction://hlinksldjump"/>
              </a:rPr>
              <a:t>&lt;&lt; Index</a:t>
            </a:r>
            <a:endParaRPr lang="en-US" sz="1000" b="1" dirty="0">
              <a:solidFill>
                <a:prstClr val="black"/>
              </a:solidFill>
              <a:latin typeface="Comic Sans MS" pitchFamily="66" charset="0"/>
            </a:endParaRPr>
          </a:p>
        </p:txBody>
      </p:sp>
      <p:sp>
        <p:nvSpPr>
          <p:cNvPr id="18" name="TextBox 8"/>
          <p:cNvSpPr txBox="1">
            <a:spLocks noChangeArrowheads="1"/>
          </p:cNvSpPr>
          <p:nvPr/>
        </p:nvSpPr>
        <p:spPr bwMode="auto">
          <a:xfrm>
            <a:off x="6381488" y="1268237"/>
            <a:ext cx="253944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b="1" dirty="0" smtClean="0">
                <a:solidFill>
                  <a:prstClr val="black"/>
                </a:solidFill>
                <a:latin typeface="Comic Sans MS" pitchFamily="66" charset="0"/>
              </a:rPr>
              <a:t>TYPE 1: ENTRANCES: </a:t>
            </a:r>
            <a:endParaRPr lang="en-US" sz="1000" b="1" dirty="0">
              <a:solidFill>
                <a:prstClr val="black"/>
              </a:solidFill>
              <a:latin typeface="Comic Sans MS" pitchFamily="66" charset="0"/>
            </a:endParaRPr>
          </a:p>
          <a:p>
            <a:pPr marL="228600" indent="-228600" eaLnBrk="1" hangingPunct="1">
              <a:buFont typeface="+mj-lt"/>
              <a:buAutoNum type="arabicPeriod"/>
            </a:pPr>
            <a:r>
              <a:rPr lang="en-US" sz="1000" b="1" dirty="0" smtClean="0">
                <a:solidFill>
                  <a:prstClr val="black"/>
                </a:solidFill>
                <a:latin typeface="Comic Sans MS" pitchFamily="66" charset="0"/>
              </a:rPr>
              <a:t>LVEA Entrance</a:t>
            </a:r>
          </a:p>
          <a:p>
            <a:pPr marL="228600" indent="-228600" eaLnBrk="1" hangingPunct="1">
              <a:buFont typeface="+mj-lt"/>
              <a:buAutoNum type="arabicPeriod"/>
            </a:pPr>
            <a:r>
              <a:rPr lang="en-US" sz="1000" b="1" dirty="0">
                <a:solidFill>
                  <a:prstClr val="black"/>
                </a:solidFill>
                <a:latin typeface="Comic Sans MS" pitchFamily="66" charset="0"/>
              </a:rPr>
              <a:t>AIRLOCK Entrance</a:t>
            </a:r>
          </a:p>
          <a:p>
            <a:pPr marL="228600" indent="-228600" eaLnBrk="1" hangingPunct="1">
              <a:buFont typeface="+mj-lt"/>
              <a:buAutoNum type="arabicPeriod"/>
            </a:pPr>
            <a:r>
              <a:rPr lang="en-US" sz="1000" b="1" dirty="0">
                <a:solidFill>
                  <a:prstClr val="black"/>
                </a:solidFill>
                <a:latin typeface="Comic Sans MS" pitchFamily="66" charset="0"/>
              </a:rPr>
              <a:t>LDR Entrance</a:t>
            </a:r>
          </a:p>
          <a:p>
            <a:pPr marL="228600" indent="-228600" eaLnBrk="1" hangingPunct="1">
              <a:buFont typeface="+mj-lt"/>
              <a:buAutoNum type="arabicPeriod"/>
            </a:pPr>
            <a:r>
              <a:rPr lang="en-US" sz="1000" b="1" dirty="0">
                <a:solidFill>
                  <a:prstClr val="black"/>
                </a:solidFill>
                <a:latin typeface="Comic Sans MS" pitchFamily="66" charset="0"/>
              </a:rPr>
              <a:t>LAE Entrance</a:t>
            </a:r>
          </a:p>
          <a:p>
            <a:pPr marL="228600" indent="-228600" eaLnBrk="1" hangingPunct="1">
              <a:buFont typeface="+mj-lt"/>
              <a:buAutoNum type="arabicPeriod"/>
            </a:pPr>
            <a:r>
              <a:rPr lang="en-US" sz="1000" b="1" dirty="0">
                <a:solidFill>
                  <a:prstClr val="black"/>
                </a:solidFill>
                <a:latin typeface="Comic Sans MS" pitchFamily="66" charset="0"/>
              </a:rPr>
              <a:t>OPTICS LAB Entrance</a:t>
            </a:r>
          </a:p>
          <a:p>
            <a:pPr marL="228600" indent="-228600" eaLnBrk="1" hangingPunct="1">
              <a:buFont typeface="+mj-lt"/>
              <a:buAutoNum type="arabicPeriod"/>
            </a:pPr>
            <a:r>
              <a:rPr lang="en-US" sz="1000" b="1" dirty="0">
                <a:solidFill>
                  <a:prstClr val="black"/>
                </a:solidFill>
                <a:latin typeface="Comic Sans MS" pitchFamily="66" charset="0"/>
              </a:rPr>
              <a:t>VEAX Entrance</a:t>
            </a:r>
          </a:p>
          <a:p>
            <a:pPr marL="228600" indent="-228600" eaLnBrk="1" hangingPunct="1">
              <a:buFont typeface="+mj-lt"/>
              <a:buAutoNum type="arabicPeriod"/>
            </a:pPr>
            <a:r>
              <a:rPr lang="en-US" sz="1000" b="1" dirty="0">
                <a:solidFill>
                  <a:prstClr val="black"/>
                </a:solidFill>
                <a:latin typeface="Comic Sans MS" pitchFamily="66" charset="0"/>
              </a:rPr>
              <a:t>X-END OPTICS LAB Entrance</a:t>
            </a:r>
          </a:p>
          <a:p>
            <a:pPr marL="228600" indent="-228600" eaLnBrk="1" hangingPunct="1">
              <a:buFont typeface="+mj-lt"/>
              <a:buAutoNum type="arabicPeriod"/>
            </a:pPr>
            <a:r>
              <a:rPr lang="en-US" sz="1000" b="1" dirty="0">
                <a:solidFill>
                  <a:prstClr val="black"/>
                </a:solidFill>
                <a:latin typeface="Comic Sans MS" pitchFamily="66" charset="0"/>
              </a:rPr>
              <a:t>VEAY Entrance</a:t>
            </a:r>
          </a:p>
          <a:p>
            <a:pPr marL="228600" indent="-228600" eaLnBrk="1" hangingPunct="1">
              <a:buFont typeface="+mj-lt"/>
              <a:buAutoNum type="arabicPeriod"/>
            </a:pPr>
            <a:r>
              <a:rPr lang="en-US" sz="1000" b="1" dirty="0">
                <a:solidFill>
                  <a:prstClr val="black"/>
                </a:solidFill>
                <a:latin typeface="Comic Sans MS" pitchFamily="66" charset="0"/>
              </a:rPr>
              <a:t>Y-END OPTICS LAB Entrance</a:t>
            </a:r>
          </a:p>
          <a:p>
            <a:pPr marL="228600" indent="-228600" eaLnBrk="1" hangingPunct="1">
              <a:buFont typeface="+mj-lt"/>
              <a:buAutoNum type="arabicPeriod"/>
            </a:pPr>
            <a:r>
              <a:rPr lang="en-US" sz="1000" b="1" dirty="0">
                <a:solidFill>
                  <a:prstClr val="black"/>
                </a:solidFill>
                <a:latin typeface="Comic Sans MS" pitchFamily="66" charset="0"/>
              </a:rPr>
              <a:t>HPLF Entrance</a:t>
            </a:r>
          </a:p>
          <a:p>
            <a:pPr marL="228600" indent="-228600" eaLnBrk="1" hangingPunct="1">
              <a:buFont typeface="+mj-lt"/>
              <a:buAutoNum type="arabicPeriod"/>
            </a:pPr>
            <a:endParaRPr lang="en-US" sz="1000" b="1" dirty="0" smtClean="0">
              <a:solidFill>
                <a:prstClr val="black"/>
              </a:solidFill>
              <a:latin typeface="Comic Sans MS" pitchFamily="66" charset="0"/>
            </a:endParaRPr>
          </a:p>
        </p:txBody>
      </p:sp>
      <p:sp>
        <p:nvSpPr>
          <p:cNvPr id="8" name="TextBox 8"/>
          <p:cNvSpPr txBox="1">
            <a:spLocks noChangeArrowheads="1"/>
          </p:cNvSpPr>
          <p:nvPr/>
        </p:nvSpPr>
        <p:spPr bwMode="auto">
          <a:xfrm>
            <a:off x="6381488" y="3376835"/>
            <a:ext cx="187341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b="1" dirty="0" smtClean="0">
                <a:solidFill>
                  <a:prstClr val="black"/>
                </a:solidFill>
                <a:latin typeface="Comic Sans MS" pitchFamily="66" charset="0"/>
              </a:rPr>
              <a:t>TYPE 2: TABLES: </a:t>
            </a:r>
            <a:endParaRPr lang="en-US" sz="1000" b="1" dirty="0">
              <a:solidFill>
                <a:prstClr val="black"/>
              </a:solidFill>
              <a:latin typeface="Comic Sans MS" pitchFamily="66" charset="0"/>
            </a:endParaRPr>
          </a:p>
          <a:p>
            <a:pPr marL="228600" indent="-228600" eaLnBrk="1" hangingPunct="1">
              <a:buFont typeface="+mj-lt"/>
              <a:buAutoNum type="arabicPeriod"/>
            </a:pPr>
            <a:r>
              <a:rPr lang="en-US" sz="1000" b="1" dirty="0" smtClean="0">
                <a:solidFill>
                  <a:prstClr val="black"/>
                </a:solidFill>
                <a:latin typeface="Comic Sans MS" pitchFamily="66" charset="0"/>
              </a:rPr>
              <a:t>ISCHT1L (IMC)</a:t>
            </a:r>
          </a:p>
          <a:p>
            <a:pPr marL="228600" indent="-228600" eaLnBrk="1" hangingPunct="1">
              <a:buFont typeface="+mj-lt"/>
              <a:buAutoNum type="arabicPeriod"/>
            </a:pPr>
            <a:r>
              <a:rPr lang="en-US" sz="1000" b="1" dirty="0" smtClean="0">
                <a:solidFill>
                  <a:prstClr val="black"/>
                </a:solidFill>
                <a:latin typeface="Comic Sans MS" pitchFamily="66" charset="0"/>
              </a:rPr>
              <a:t>IOHT2L</a:t>
            </a:r>
          </a:p>
          <a:p>
            <a:pPr marL="228600" indent="-228600" eaLnBrk="1" hangingPunct="1">
              <a:buFont typeface="+mj-lt"/>
              <a:buAutoNum type="arabicPeriod"/>
            </a:pPr>
            <a:r>
              <a:rPr lang="en-US" sz="1000" b="1" dirty="0" smtClean="0">
                <a:solidFill>
                  <a:prstClr val="black"/>
                </a:solidFill>
                <a:latin typeface="Comic Sans MS" pitchFamily="66" charset="0"/>
              </a:rPr>
              <a:t>IOHT2R</a:t>
            </a:r>
          </a:p>
          <a:p>
            <a:pPr marL="228600" indent="-228600" eaLnBrk="1" hangingPunct="1">
              <a:buFont typeface="+mj-lt"/>
              <a:buAutoNum type="arabicPeriod"/>
            </a:pPr>
            <a:r>
              <a:rPr lang="en-US" sz="1000" b="1" dirty="0" smtClean="0">
                <a:solidFill>
                  <a:prstClr val="black"/>
                </a:solidFill>
                <a:latin typeface="Comic Sans MS" pitchFamily="66" charset="0"/>
              </a:rPr>
              <a:t>ISCHT6R (OMC)</a:t>
            </a:r>
          </a:p>
          <a:p>
            <a:pPr marL="228600" indent="-228600" eaLnBrk="1" hangingPunct="1">
              <a:buFont typeface="+mj-lt"/>
              <a:buAutoNum type="arabicPeriod"/>
            </a:pPr>
            <a:r>
              <a:rPr lang="en-US" sz="1000" b="1" dirty="0" smtClean="0">
                <a:solidFill>
                  <a:prstClr val="black"/>
                </a:solidFill>
                <a:latin typeface="Comic Sans MS" pitchFamily="66" charset="0"/>
              </a:rPr>
              <a:t>TCSHT4R (Hartmann) </a:t>
            </a:r>
          </a:p>
          <a:p>
            <a:pPr marL="228600" indent="-228600" eaLnBrk="1" hangingPunct="1">
              <a:buFont typeface="+mj-lt"/>
              <a:buAutoNum type="arabicPeriod"/>
            </a:pPr>
            <a:r>
              <a:rPr lang="en-US" sz="1000" b="1" dirty="0" smtClean="0">
                <a:solidFill>
                  <a:prstClr val="black"/>
                </a:solidFill>
                <a:latin typeface="Comic Sans MS" pitchFamily="66" charset="0"/>
              </a:rPr>
              <a:t>TCSBT1R (TCS-Y)</a:t>
            </a:r>
          </a:p>
          <a:p>
            <a:pPr marL="228600" indent="-228600" eaLnBrk="1" hangingPunct="1">
              <a:buFont typeface="+mj-lt"/>
              <a:buAutoNum type="arabicPeriod"/>
            </a:pPr>
            <a:r>
              <a:rPr lang="en-US" sz="1000" b="1" dirty="0" smtClean="0">
                <a:solidFill>
                  <a:prstClr val="black"/>
                </a:solidFill>
                <a:latin typeface="Comic Sans MS" pitchFamily="66" charset="0"/>
              </a:rPr>
              <a:t>TCSBT3L (TCS-X)</a:t>
            </a:r>
          </a:p>
          <a:p>
            <a:pPr marL="228600" indent="-228600" eaLnBrk="1" hangingPunct="1">
              <a:buFont typeface="+mj-lt"/>
              <a:buAutoNum type="arabicPeriod"/>
            </a:pPr>
            <a:r>
              <a:rPr lang="en-US" sz="1000" b="1" dirty="0" smtClean="0">
                <a:solidFill>
                  <a:prstClr val="black"/>
                </a:solidFill>
                <a:latin typeface="Comic Sans MS" pitchFamily="66" charset="0"/>
              </a:rPr>
              <a:t>ISCBT5R (VEAY) </a:t>
            </a:r>
          </a:p>
          <a:p>
            <a:pPr marL="228600" indent="-228600" eaLnBrk="1" hangingPunct="1">
              <a:buFont typeface="+mj-lt"/>
              <a:buAutoNum type="arabicPeriod"/>
            </a:pPr>
            <a:r>
              <a:rPr lang="en-US" sz="1000" b="1" dirty="0" smtClean="0">
                <a:solidFill>
                  <a:prstClr val="black"/>
                </a:solidFill>
                <a:latin typeface="Comic Sans MS" pitchFamily="66" charset="0"/>
              </a:rPr>
              <a:t>ISCBT4L (VEAX)</a:t>
            </a:r>
          </a:p>
          <a:p>
            <a:pPr marL="228600" indent="-228600" eaLnBrk="1" hangingPunct="1">
              <a:buFont typeface="+mj-lt"/>
              <a:buAutoNum type="arabicPeriod"/>
            </a:pPr>
            <a:r>
              <a:rPr lang="en-US" sz="1000" b="1" dirty="0" smtClean="0">
                <a:solidFill>
                  <a:prstClr val="black"/>
                </a:solidFill>
                <a:latin typeface="Comic Sans MS" pitchFamily="66" charset="0"/>
              </a:rPr>
              <a:t>PCALX</a:t>
            </a:r>
          </a:p>
          <a:p>
            <a:pPr marL="228600" indent="-228600" eaLnBrk="1" hangingPunct="1">
              <a:buFont typeface="+mj-lt"/>
              <a:buAutoNum type="arabicPeriod"/>
            </a:pPr>
            <a:r>
              <a:rPr lang="en-US" sz="1000" b="1" dirty="0" smtClean="0">
                <a:solidFill>
                  <a:prstClr val="black"/>
                </a:solidFill>
                <a:latin typeface="Comic Sans MS" pitchFamily="66" charset="0"/>
              </a:rPr>
              <a:t>PCALY</a:t>
            </a:r>
          </a:p>
        </p:txBody>
      </p:sp>
    </p:spTree>
    <p:extLst>
      <p:ext uri="{BB962C8B-B14F-4D97-AF65-F5344CB8AC3E}">
        <p14:creationId xmlns:p14="http://schemas.microsoft.com/office/powerpoint/2010/main" val="616692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795" y="1527973"/>
            <a:ext cx="27622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6" name="Title 1"/>
          <p:cNvSpPr>
            <a:spLocks noGrp="1"/>
          </p:cNvSpPr>
          <p:nvPr>
            <p:ph type="title"/>
          </p:nvPr>
        </p:nvSpPr>
        <p:spPr>
          <a:xfrm>
            <a:off x="1725613" y="274638"/>
            <a:ext cx="6961187" cy="406400"/>
          </a:xfrm>
        </p:spPr>
        <p:txBody>
          <a:bodyPr/>
          <a:lstStyle/>
          <a:p>
            <a:r>
              <a:rPr lang="en-US" dirty="0" smtClean="0"/>
              <a:t>Types of Laser Hazard Lights</a:t>
            </a:r>
          </a:p>
        </p:txBody>
      </p:sp>
      <p:sp>
        <p:nvSpPr>
          <p:cNvPr id="31747" name="Slide Number Placeholder 7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9786849-4469-49A2-B8F9-D163E1C4C8CC}" type="slidenum">
              <a:rPr lang="en-US" smtClean="0">
                <a:solidFill>
                  <a:srgbClr val="898989"/>
                </a:solidFill>
                <a:latin typeface="Calibri" pitchFamily="34" charset="0"/>
              </a:rPr>
              <a:pPr eaLnBrk="1" hangingPunct="1"/>
              <a:t>13</a:t>
            </a:fld>
            <a:endParaRPr lang="en-US" dirty="0" smtClean="0">
              <a:solidFill>
                <a:srgbClr val="898989"/>
              </a:solidFill>
              <a:latin typeface="Calibri" pitchFamily="34" charset="0"/>
            </a:endParaRPr>
          </a:p>
        </p:txBody>
      </p:sp>
      <p:sp>
        <p:nvSpPr>
          <p:cNvPr id="10" name="Rectangle 9"/>
          <p:cNvSpPr/>
          <p:nvPr/>
        </p:nvSpPr>
        <p:spPr>
          <a:xfrm>
            <a:off x="2236290" y="1158641"/>
            <a:ext cx="1936170" cy="369332"/>
          </a:xfrm>
          <a:prstGeom prst="rect">
            <a:avLst/>
          </a:prstGeom>
        </p:spPr>
        <p:txBody>
          <a:bodyPr wrap="square">
            <a:spAutoFit/>
          </a:bodyPr>
          <a:lstStyle/>
          <a:p>
            <a:pPr algn="ctr"/>
            <a:r>
              <a:rPr lang="en-US" b="1" dirty="0" smtClean="0">
                <a:latin typeface="Comic Sans MS" panose="030F0702030302020204" pitchFamily="66" charset="0"/>
              </a:rPr>
              <a:t>Entrances</a:t>
            </a:r>
            <a:endParaRPr lang="en-US" b="1" dirty="0">
              <a:latin typeface="Comic Sans MS" panose="030F0702030302020204" pitchFamily="66" charset="0"/>
            </a:endParaRPr>
          </a:p>
        </p:txBody>
      </p:sp>
      <p:sp>
        <p:nvSpPr>
          <p:cNvPr id="11" name="Rectangle 10"/>
          <p:cNvSpPr/>
          <p:nvPr/>
        </p:nvSpPr>
        <p:spPr>
          <a:xfrm>
            <a:off x="5249835" y="1158641"/>
            <a:ext cx="1936170" cy="369332"/>
          </a:xfrm>
          <a:prstGeom prst="rect">
            <a:avLst/>
          </a:prstGeom>
        </p:spPr>
        <p:txBody>
          <a:bodyPr wrap="square">
            <a:spAutoFit/>
          </a:bodyPr>
          <a:lstStyle/>
          <a:p>
            <a:pPr algn="ctr"/>
            <a:r>
              <a:rPr lang="en-US" b="1" dirty="0" smtClean="0">
                <a:latin typeface="Comic Sans MS" panose="030F0702030302020204" pitchFamily="66" charset="0"/>
              </a:rPr>
              <a:t>Enclosures</a:t>
            </a:r>
            <a:endParaRPr lang="en-US" b="1" dirty="0">
              <a:latin typeface="Comic Sans MS" panose="030F0702030302020204" pitchFamily="66" charset="0"/>
            </a:endParaRPr>
          </a:p>
        </p:txBody>
      </p:sp>
      <p:sp>
        <p:nvSpPr>
          <p:cNvPr id="12" name="Rectangle 11"/>
          <p:cNvSpPr/>
          <p:nvPr/>
        </p:nvSpPr>
        <p:spPr>
          <a:xfrm>
            <a:off x="3810000" y="5633884"/>
            <a:ext cx="1847340" cy="577081"/>
          </a:xfrm>
          <a:prstGeom prst="rect">
            <a:avLst/>
          </a:prstGeom>
        </p:spPr>
        <p:txBody>
          <a:bodyPr wrap="square">
            <a:spAutoFit/>
          </a:bodyPr>
          <a:lstStyle/>
          <a:p>
            <a:r>
              <a:rPr lang="en-US" sz="1050" b="1" dirty="0">
                <a:latin typeface="Comic Sans MS" panose="030F0702030302020204" pitchFamily="66" charset="0"/>
              </a:rPr>
              <a:t>Rockwell Laser </a:t>
            </a:r>
            <a:r>
              <a:rPr lang="en-US" sz="1050" b="1" dirty="0" smtClean="0">
                <a:latin typeface="Comic Sans MS" panose="030F0702030302020204" pitchFamily="66" charset="0"/>
              </a:rPr>
              <a:t>Industries</a:t>
            </a:r>
            <a:endParaRPr lang="en-US" sz="1050" b="1" dirty="0">
              <a:latin typeface="Comic Sans MS" panose="030F0702030302020204" pitchFamily="66" charset="0"/>
            </a:endParaRPr>
          </a:p>
          <a:p>
            <a:r>
              <a:rPr lang="en-US" sz="1050" b="1" dirty="0">
                <a:latin typeface="Comic Sans MS" panose="030F0702030302020204" pitchFamily="66" charset="0"/>
              </a:rPr>
              <a:t>7754 Camargo </a:t>
            </a:r>
            <a:r>
              <a:rPr lang="en-US" sz="1050" b="1" dirty="0" smtClean="0">
                <a:latin typeface="Comic Sans MS" panose="030F0702030302020204" pitchFamily="66" charset="0"/>
              </a:rPr>
              <a:t>Rd</a:t>
            </a:r>
            <a:endParaRPr lang="en-US" sz="1050" b="1" dirty="0">
              <a:latin typeface="Comic Sans MS" panose="030F0702030302020204" pitchFamily="66" charset="0"/>
            </a:endParaRPr>
          </a:p>
          <a:p>
            <a:r>
              <a:rPr lang="en-US" sz="1050" b="1" dirty="0">
                <a:latin typeface="Comic Sans MS" panose="030F0702030302020204" pitchFamily="66" charset="0"/>
              </a:rPr>
              <a:t>Cincinnati OH </a:t>
            </a:r>
            <a:r>
              <a:rPr lang="en-US" sz="1050" b="1" dirty="0" smtClean="0">
                <a:latin typeface="Comic Sans MS" panose="030F0702030302020204" pitchFamily="66" charset="0"/>
              </a:rPr>
              <a:t>45243</a:t>
            </a:r>
            <a:endParaRPr lang="en-US" sz="1050" b="1" dirty="0">
              <a:latin typeface="Comic Sans MS" panose="030F0702030302020204" pitchFamily="66" charset="0"/>
            </a:endParaRPr>
          </a:p>
        </p:txBody>
      </p:sp>
      <p:grpSp>
        <p:nvGrpSpPr>
          <p:cNvPr id="6" name="Group 5"/>
          <p:cNvGrpSpPr/>
          <p:nvPr/>
        </p:nvGrpSpPr>
        <p:grpSpPr>
          <a:xfrm>
            <a:off x="1823250" y="1524000"/>
            <a:ext cx="5775795" cy="3813973"/>
            <a:chOff x="1823250" y="1524000"/>
            <a:chExt cx="5775795" cy="3813973"/>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795" y="1524000"/>
              <a:ext cx="27622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858386" y="4991171"/>
              <a:ext cx="1009014" cy="323165"/>
            </a:xfrm>
            <a:prstGeom prst="rect">
              <a:avLst/>
            </a:prstGeom>
          </p:spPr>
          <p:txBody>
            <a:bodyPr wrap="square">
              <a:spAutoFit/>
            </a:bodyPr>
            <a:lstStyle/>
            <a:p>
              <a:r>
                <a:rPr lang="en-US" sz="500" b="1" dirty="0">
                  <a:solidFill>
                    <a:schemeClr val="bg1"/>
                  </a:solidFill>
                  <a:latin typeface="Comic Sans MS" panose="030F0702030302020204" pitchFamily="66" charset="0"/>
                </a:rPr>
                <a:t>Rockwell Laser </a:t>
              </a:r>
              <a:r>
                <a:rPr lang="en-US" sz="500" b="1" dirty="0" smtClean="0">
                  <a:solidFill>
                    <a:schemeClr val="bg1"/>
                  </a:solidFill>
                  <a:latin typeface="Comic Sans MS" panose="030F0702030302020204" pitchFamily="66" charset="0"/>
                </a:rPr>
                <a:t>Industries</a:t>
              </a:r>
              <a:endParaRPr lang="en-US" sz="500" b="1" dirty="0">
                <a:solidFill>
                  <a:schemeClr val="bg1"/>
                </a:solidFill>
                <a:latin typeface="Comic Sans MS" panose="030F0702030302020204" pitchFamily="66" charset="0"/>
              </a:endParaRPr>
            </a:p>
            <a:p>
              <a:r>
                <a:rPr lang="en-US" sz="500" b="1" dirty="0">
                  <a:solidFill>
                    <a:schemeClr val="bg1"/>
                  </a:solidFill>
                  <a:latin typeface="Comic Sans MS" panose="030F0702030302020204" pitchFamily="66" charset="0"/>
                </a:rPr>
                <a:t>7754 Camargo </a:t>
              </a:r>
              <a:r>
                <a:rPr lang="en-US" sz="500" b="1" dirty="0" smtClean="0">
                  <a:solidFill>
                    <a:schemeClr val="bg1"/>
                  </a:solidFill>
                  <a:latin typeface="Comic Sans MS" panose="030F0702030302020204" pitchFamily="66" charset="0"/>
                </a:rPr>
                <a:t>Rd</a:t>
              </a:r>
              <a:endParaRPr lang="en-US" sz="500" b="1" dirty="0">
                <a:solidFill>
                  <a:schemeClr val="bg1"/>
                </a:solidFill>
                <a:latin typeface="Comic Sans MS" panose="030F0702030302020204" pitchFamily="66" charset="0"/>
              </a:endParaRPr>
            </a:p>
            <a:p>
              <a:r>
                <a:rPr lang="en-US" sz="500" b="1" dirty="0">
                  <a:solidFill>
                    <a:schemeClr val="bg1"/>
                  </a:solidFill>
                  <a:latin typeface="Comic Sans MS" panose="030F0702030302020204" pitchFamily="66" charset="0"/>
                </a:rPr>
                <a:t>Cincinnati OH </a:t>
              </a:r>
              <a:r>
                <a:rPr lang="en-US" sz="500" b="1" dirty="0" smtClean="0">
                  <a:solidFill>
                    <a:schemeClr val="bg1"/>
                  </a:solidFill>
                  <a:latin typeface="Comic Sans MS" panose="030F0702030302020204" pitchFamily="66" charset="0"/>
                </a:rPr>
                <a:t>45243</a:t>
              </a:r>
              <a:endParaRPr lang="en-US" sz="500" b="1" dirty="0">
                <a:solidFill>
                  <a:schemeClr val="bg1"/>
                </a:solidFill>
                <a:latin typeface="Comic Sans MS" panose="030F0702030302020204" pitchFamily="66" charset="0"/>
              </a:endParaRPr>
            </a:p>
          </p:txBody>
        </p:sp>
        <p:grpSp>
          <p:nvGrpSpPr>
            <p:cNvPr id="5" name="Group 4"/>
            <p:cNvGrpSpPr/>
            <p:nvPr/>
          </p:nvGrpSpPr>
          <p:grpSpPr>
            <a:xfrm>
              <a:off x="1823250" y="1527973"/>
              <a:ext cx="2762250" cy="3810000"/>
              <a:chOff x="1823250" y="1527973"/>
              <a:chExt cx="2762250" cy="381000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3250" y="1527973"/>
                <a:ext cx="27622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837426" y="4992328"/>
                <a:ext cx="1009014" cy="323165"/>
              </a:xfrm>
              <a:prstGeom prst="rect">
                <a:avLst/>
              </a:prstGeom>
            </p:spPr>
            <p:txBody>
              <a:bodyPr wrap="square">
                <a:spAutoFit/>
              </a:bodyPr>
              <a:lstStyle/>
              <a:p>
                <a:r>
                  <a:rPr lang="en-US" sz="500" b="1" dirty="0">
                    <a:solidFill>
                      <a:schemeClr val="bg1"/>
                    </a:solidFill>
                    <a:latin typeface="Comic Sans MS" panose="030F0702030302020204" pitchFamily="66" charset="0"/>
                  </a:rPr>
                  <a:t>Rockwell Laser </a:t>
                </a:r>
                <a:r>
                  <a:rPr lang="en-US" sz="500" b="1" dirty="0" smtClean="0">
                    <a:solidFill>
                      <a:schemeClr val="bg1"/>
                    </a:solidFill>
                    <a:latin typeface="Comic Sans MS" panose="030F0702030302020204" pitchFamily="66" charset="0"/>
                  </a:rPr>
                  <a:t>Industries</a:t>
                </a:r>
                <a:endParaRPr lang="en-US" sz="500" b="1" dirty="0">
                  <a:solidFill>
                    <a:schemeClr val="bg1"/>
                  </a:solidFill>
                  <a:latin typeface="Comic Sans MS" panose="030F0702030302020204" pitchFamily="66" charset="0"/>
                </a:endParaRPr>
              </a:p>
              <a:p>
                <a:r>
                  <a:rPr lang="en-US" sz="500" b="1" dirty="0">
                    <a:solidFill>
                      <a:schemeClr val="bg1"/>
                    </a:solidFill>
                    <a:latin typeface="Comic Sans MS" panose="030F0702030302020204" pitchFamily="66" charset="0"/>
                  </a:rPr>
                  <a:t>7754 Camargo </a:t>
                </a:r>
                <a:r>
                  <a:rPr lang="en-US" sz="500" b="1" dirty="0" smtClean="0">
                    <a:solidFill>
                      <a:schemeClr val="bg1"/>
                    </a:solidFill>
                    <a:latin typeface="Comic Sans MS" panose="030F0702030302020204" pitchFamily="66" charset="0"/>
                  </a:rPr>
                  <a:t>Rd</a:t>
                </a:r>
                <a:endParaRPr lang="en-US" sz="500" b="1" dirty="0">
                  <a:solidFill>
                    <a:schemeClr val="bg1"/>
                  </a:solidFill>
                  <a:latin typeface="Comic Sans MS" panose="030F0702030302020204" pitchFamily="66" charset="0"/>
                </a:endParaRPr>
              </a:p>
              <a:p>
                <a:r>
                  <a:rPr lang="en-US" sz="500" b="1" dirty="0">
                    <a:solidFill>
                      <a:schemeClr val="bg1"/>
                    </a:solidFill>
                    <a:latin typeface="Comic Sans MS" panose="030F0702030302020204" pitchFamily="66" charset="0"/>
                  </a:rPr>
                  <a:t>Cincinnati OH </a:t>
                </a:r>
                <a:r>
                  <a:rPr lang="en-US" sz="500" b="1" dirty="0" smtClean="0">
                    <a:solidFill>
                      <a:schemeClr val="bg1"/>
                    </a:solidFill>
                    <a:latin typeface="Comic Sans MS" panose="030F0702030302020204" pitchFamily="66" charset="0"/>
                  </a:rPr>
                  <a:t>45243</a:t>
                </a:r>
                <a:endParaRPr lang="en-US" sz="500" b="1" dirty="0">
                  <a:solidFill>
                    <a:schemeClr val="bg1"/>
                  </a:solidFill>
                  <a:latin typeface="Comic Sans MS" panose="030F0702030302020204" pitchFamily="66" charset="0"/>
                </a:endParaRPr>
              </a:p>
            </p:txBody>
          </p:sp>
        </p:grpSp>
      </p:grpSp>
      <p:sp>
        <p:nvSpPr>
          <p:cNvPr id="7" name="Date Placeholder 6"/>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Tree>
    <p:extLst>
      <p:ext uri="{BB962C8B-B14F-4D97-AF65-F5344CB8AC3E}">
        <p14:creationId xmlns:p14="http://schemas.microsoft.com/office/powerpoint/2010/main" val="3835733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26" y="725714"/>
            <a:ext cx="6762750"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5034" y="3731581"/>
            <a:ext cx="1515146" cy="136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9360" y="1140890"/>
            <a:ext cx="1433470" cy="148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252" y="5647374"/>
            <a:ext cx="1823656" cy="112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Title 1"/>
          <p:cNvSpPr>
            <a:spLocks noGrp="1"/>
          </p:cNvSpPr>
          <p:nvPr>
            <p:ph type="title"/>
          </p:nvPr>
        </p:nvSpPr>
        <p:spPr>
          <a:xfrm>
            <a:off x="1725613" y="274638"/>
            <a:ext cx="6961187" cy="406400"/>
          </a:xfrm>
        </p:spPr>
        <p:txBody>
          <a:bodyPr/>
          <a:lstStyle/>
          <a:p>
            <a:r>
              <a:rPr lang="en-US" dirty="0" smtClean="0"/>
              <a:t>LVEA Laser Hazard Light at Entrances</a:t>
            </a:r>
          </a:p>
        </p:txBody>
      </p:sp>
      <p:sp>
        <p:nvSpPr>
          <p:cNvPr id="20483" name="Slide Number Placeholder 7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65559B6-569B-45BA-96B2-3950F335B0FE}" type="slidenum">
              <a:rPr lang="en-US" smtClean="0">
                <a:solidFill>
                  <a:srgbClr val="898989"/>
                </a:solidFill>
                <a:latin typeface="Calibri" pitchFamily="34" charset="0"/>
              </a:rPr>
              <a:pPr eaLnBrk="1" hangingPunct="1"/>
              <a:t>14</a:t>
            </a:fld>
            <a:endParaRPr lang="en-US" smtClean="0">
              <a:solidFill>
                <a:srgbClr val="898989"/>
              </a:solidFill>
              <a:latin typeface="Calibri" pitchFamily="34" charset="0"/>
            </a:endParaRPr>
          </a:p>
        </p:txBody>
      </p:sp>
      <p:sp>
        <p:nvSpPr>
          <p:cNvPr id="78" name="Date Placeholder 77"/>
          <p:cNvSpPr>
            <a:spLocks noGrp="1"/>
          </p:cNvSpPr>
          <p:nvPr>
            <p:ph type="dt" sz="quarter" idx="10"/>
          </p:nvPr>
        </p:nvSpPr>
        <p:spPr/>
        <p:txBody>
          <a:bodyPr/>
          <a:lstStyle/>
          <a:p>
            <a:pPr>
              <a:defRPr/>
            </a:pPr>
            <a:r>
              <a:rPr lang="en-US" smtClean="0"/>
              <a:t>LIGO-G1400808-V2</a:t>
            </a:r>
            <a:endParaRPr lang="en-US"/>
          </a:p>
        </p:txBody>
      </p:sp>
      <p:cxnSp>
        <p:nvCxnSpPr>
          <p:cNvPr id="41" name="Straight Arrow Connector 40"/>
          <p:cNvCxnSpPr>
            <a:stCxn id="12" idx="1"/>
          </p:cNvCxnSpPr>
          <p:nvPr/>
        </p:nvCxnSpPr>
        <p:spPr bwMode="auto">
          <a:xfrm flipH="1">
            <a:off x="2880139" y="4119505"/>
            <a:ext cx="373062" cy="332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1" idx="3"/>
          </p:cNvCxnSpPr>
          <p:nvPr/>
        </p:nvCxnSpPr>
        <p:spPr bwMode="auto">
          <a:xfrm flipV="1">
            <a:off x="1742112" y="4833366"/>
            <a:ext cx="490327" cy="87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3" idx="2"/>
          </p:cNvCxnSpPr>
          <p:nvPr/>
        </p:nvCxnSpPr>
        <p:spPr bwMode="auto">
          <a:xfrm>
            <a:off x="3188045" y="5107487"/>
            <a:ext cx="308914" cy="183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bwMode="auto">
          <a:xfrm flipV="1">
            <a:off x="5475912" y="4451572"/>
            <a:ext cx="242677" cy="298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9" idx="3"/>
          </p:cNvCxnSpPr>
          <p:nvPr/>
        </p:nvCxnSpPr>
        <p:spPr bwMode="auto">
          <a:xfrm>
            <a:off x="1228532" y="3962032"/>
            <a:ext cx="513580" cy="1574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2">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3984" y="4741917"/>
            <a:ext cx="258128" cy="35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3201" y="3940631"/>
            <a:ext cx="258128" cy="35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8981" y="4749740"/>
            <a:ext cx="258128" cy="35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7784" y="4654492"/>
            <a:ext cx="258128" cy="35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0404" y="3783158"/>
            <a:ext cx="258128" cy="35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8"/>
          <p:cNvSpPr txBox="1">
            <a:spLocks noChangeArrowheads="1"/>
          </p:cNvSpPr>
          <p:nvPr/>
        </p:nvSpPr>
        <p:spPr bwMode="auto">
          <a:xfrm>
            <a:off x="674688" y="725714"/>
            <a:ext cx="1848076" cy="246221"/>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b="1" dirty="0" smtClean="0">
                <a:solidFill>
                  <a:prstClr val="black"/>
                </a:solidFill>
                <a:latin typeface="Comic Sans MS" pitchFamily="66" charset="0"/>
              </a:rPr>
              <a:t>&lt;&lt; Laser Hazard Lights</a:t>
            </a:r>
            <a:endParaRPr lang="en-US" sz="1000" b="1" dirty="0">
              <a:solidFill>
                <a:prstClr val="black"/>
              </a:solidFill>
              <a:latin typeface="Comic Sans MS" pitchFamily="66" charset="0"/>
            </a:endParaRPr>
          </a:p>
        </p:txBody>
      </p:sp>
      <p:cxnSp>
        <p:nvCxnSpPr>
          <p:cNvPr id="30" name="Straight Arrow Connector 29"/>
          <p:cNvCxnSpPr>
            <a:stCxn id="31" idx="3"/>
          </p:cNvCxnSpPr>
          <p:nvPr/>
        </p:nvCxnSpPr>
        <p:spPr bwMode="auto">
          <a:xfrm>
            <a:off x="1825778" y="1287519"/>
            <a:ext cx="513580" cy="1574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2">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7650" y="1108645"/>
            <a:ext cx="258128" cy="35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2" name="Straight Arrow Connector 31"/>
          <p:cNvCxnSpPr>
            <a:stCxn id="33" idx="3"/>
          </p:cNvCxnSpPr>
          <p:nvPr/>
        </p:nvCxnSpPr>
        <p:spPr bwMode="auto">
          <a:xfrm flipV="1">
            <a:off x="2119438" y="1541211"/>
            <a:ext cx="683527" cy="2391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2">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1310" y="1601507"/>
            <a:ext cx="258128" cy="35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7849379" y="4074169"/>
            <a:ext cx="771708" cy="357747"/>
            <a:chOff x="1122804" y="3935558"/>
            <a:chExt cx="771708" cy="357747"/>
          </a:xfrm>
        </p:grpSpPr>
        <p:cxnSp>
          <p:nvCxnSpPr>
            <p:cNvPr id="34" name="Straight Arrow Connector 33"/>
            <p:cNvCxnSpPr>
              <a:stCxn id="35" idx="3"/>
            </p:cNvCxnSpPr>
            <p:nvPr/>
          </p:nvCxnSpPr>
          <p:spPr bwMode="auto">
            <a:xfrm>
              <a:off x="1380932" y="4114432"/>
              <a:ext cx="513580" cy="1574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2">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2804" y="3935558"/>
              <a:ext cx="258128" cy="35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6" name="Group 35"/>
          <p:cNvGrpSpPr/>
          <p:nvPr/>
        </p:nvGrpSpPr>
        <p:grpSpPr>
          <a:xfrm>
            <a:off x="7928039" y="4573147"/>
            <a:ext cx="771708" cy="357747"/>
            <a:chOff x="1122804" y="3935558"/>
            <a:chExt cx="771708" cy="357747"/>
          </a:xfrm>
        </p:grpSpPr>
        <p:cxnSp>
          <p:nvCxnSpPr>
            <p:cNvPr id="38" name="Straight Arrow Connector 37"/>
            <p:cNvCxnSpPr>
              <a:stCxn id="39" idx="3"/>
            </p:cNvCxnSpPr>
            <p:nvPr/>
          </p:nvCxnSpPr>
          <p:spPr bwMode="auto">
            <a:xfrm>
              <a:off x="1380932" y="4114432"/>
              <a:ext cx="513580" cy="1574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2">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2804" y="3935558"/>
              <a:ext cx="258128" cy="35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0" name="Group 39"/>
          <p:cNvGrpSpPr/>
          <p:nvPr/>
        </p:nvGrpSpPr>
        <p:grpSpPr>
          <a:xfrm>
            <a:off x="7172322" y="5358282"/>
            <a:ext cx="771708" cy="357747"/>
            <a:chOff x="1122804" y="3935558"/>
            <a:chExt cx="771708" cy="357747"/>
          </a:xfrm>
        </p:grpSpPr>
        <p:cxnSp>
          <p:nvCxnSpPr>
            <p:cNvPr id="42" name="Straight Arrow Connector 41"/>
            <p:cNvCxnSpPr>
              <a:stCxn id="44" idx="3"/>
            </p:cNvCxnSpPr>
            <p:nvPr/>
          </p:nvCxnSpPr>
          <p:spPr bwMode="auto">
            <a:xfrm>
              <a:off x="1380932" y="4114432"/>
              <a:ext cx="513580" cy="1574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2">
              <a:hlinkClick r:id="" action="ppaction://noactio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2804" y="3935558"/>
              <a:ext cx="258128" cy="35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6" name="TextBox 8"/>
          <p:cNvSpPr txBox="1">
            <a:spLocks noChangeArrowheads="1"/>
          </p:cNvSpPr>
          <p:nvPr/>
        </p:nvSpPr>
        <p:spPr bwMode="auto">
          <a:xfrm>
            <a:off x="7210178" y="928868"/>
            <a:ext cx="188579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b="1" dirty="0" smtClean="0">
                <a:solidFill>
                  <a:prstClr val="black"/>
                </a:solidFill>
                <a:latin typeface="Comic Sans MS" pitchFamily="66" charset="0"/>
              </a:rPr>
              <a:t>ENTRANCES: </a:t>
            </a:r>
            <a:endParaRPr lang="en-US" sz="1000" b="1" dirty="0">
              <a:solidFill>
                <a:prstClr val="black"/>
              </a:solidFill>
              <a:latin typeface="Comic Sans MS" pitchFamily="66" charset="0"/>
              <a:hlinkClick r:id="" action="ppaction://noaction"/>
            </a:endParaRPr>
          </a:p>
          <a:p>
            <a:pPr marL="228600" indent="-228600" eaLnBrk="1" hangingPunct="1">
              <a:buFont typeface="+mj-lt"/>
              <a:buAutoNum type="arabicPeriod"/>
            </a:pPr>
            <a:r>
              <a:rPr lang="en-US" sz="1000" b="1" dirty="0" smtClean="0">
                <a:solidFill>
                  <a:prstClr val="black"/>
                </a:solidFill>
                <a:latin typeface="Comic Sans MS" pitchFamily="66" charset="0"/>
              </a:rPr>
              <a:t>LVEA Entrance</a:t>
            </a:r>
          </a:p>
          <a:p>
            <a:pPr marL="228600" indent="-228600" eaLnBrk="1" hangingPunct="1">
              <a:buFont typeface="+mj-lt"/>
              <a:buAutoNum type="arabicPeriod"/>
            </a:pPr>
            <a:r>
              <a:rPr lang="en-US" sz="1000" b="1" dirty="0">
                <a:solidFill>
                  <a:prstClr val="black"/>
                </a:solidFill>
                <a:latin typeface="Comic Sans MS" pitchFamily="66" charset="0"/>
              </a:rPr>
              <a:t>AIRLOCK Entrance</a:t>
            </a:r>
          </a:p>
          <a:p>
            <a:pPr marL="228600" indent="-228600" eaLnBrk="1" hangingPunct="1">
              <a:buFont typeface="+mj-lt"/>
              <a:buAutoNum type="arabicPeriod"/>
            </a:pPr>
            <a:r>
              <a:rPr lang="en-US" sz="1000" b="1" dirty="0">
                <a:solidFill>
                  <a:prstClr val="black"/>
                </a:solidFill>
                <a:latin typeface="Comic Sans MS" pitchFamily="66" charset="0"/>
              </a:rPr>
              <a:t>LDR Entrance</a:t>
            </a:r>
          </a:p>
          <a:p>
            <a:pPr marL="228600" indent="-228600" eaLnBrk="1" hangingPunct="1">
              <a:buFont typeface="+mj-lt"/>
              <a:buAutoNum type="arabicPeriod"/>
            </a:pPr>
            <a:r>
              <a:rPr lang="en-US" sz="1000" b="1" dirty="0">
                <a:solidFill>
                  <a:prstClr val="black"/>
                </a:solidFill>
                <a:latin typeface="Comic Sans MS" pitchFamily="66" charset="0"/>
              </a:rPr>
              <a:t>LAE Entrance</a:t>
            </a:r>
          </a:p>
          <a:p>
            <a:pPr marL="228600" indent="-228600" eaLnBrk="1" hangingPunct="1">
              <a:buFont typeface="+mj-lt"/>
              <a:buAutoNum type="arabicPeriod"/>
            </a:pPr>
            <a:r>
              <a:rPr lang="en-US" sz="1000" b="1" dirty="0">
                <a:solidFill>
                  <a:prstClr val="black"/>
                </a:solidFill>
                <a:latin typeface="Comic Sans MS" pitchFamily="66" charset="0"/>
              </a:rPr>
              <a:t>OPTICS </a:t>
            </a:r>
            <a:r>
              <a:rPr lang="en-US" sz="1000" b="1" dirty="0" smtClean="0">
                <a:solidFill>
                  <a:prstClr val="black"/>
                </a:solidFill>
                <a:latin typeface="Comic Sans MS" pitchFamily="66" charset="0"/>
              </a:rPr>
              <a:t>LAB</a:t>
            </a:r>
            <a:endParaRPr lang="en-US" sz="1000" b="1" dirty="0">
              <a:solidFill>
                <a:prstClr val="black"/>
              </a:solidFill>
              <a:latin typeface="Comic Sans MS" pitchFamily="66" charset="0"/>
            </a:endParaRPr>
          </a:p>
          <a:p>
            <a:pPr marL="228600" indent="-228600" eaLnBrk="1" hangingPunct="1">
              <a:buFont typeface="+mj-lt"/>
              <a:buAutoNum type="arabicPeriod"/>
            </a:pPr>
            <a:r>
              <a:rPr lang="en-US" sz="1000" b="1" dirty="0">
                <a:solidFill>
                  <a:prstClr val="black"/>
                </a:solidFill>
                <a:latin typeface="Comic Sans MS" pitchFamily="66" charset="0"/>
              </a:rPr>
              <a:t>VEAX Entrance</a:t>
            </a:r>
          </a:p>
          <a:p>
            <a:pPr marL="228600" indent="-228600" eaLnBrk="1" hangingPunct="1">
              <a:buFont typeface="+mj-lt"/>
              <a:buAutoNum type="arabicPeriod"/>
            </a:pPr>
            <a:r>
              <a:rPr lang="en-US" sz="1000" b="1" dirty="0">
                <a:solidFill>
                  <a:prstClr val="black"/>
                </a:solidFill>
                <a:latin typeface="Comic Sans MS" pitchFamily="66" charset="0"/>
              </a:rPr>
              <a:t>X-END OPTICS </a:t>
            </a:r>
            <a:r>
              <a:rPr lang="en-US" sz="1000" b="1" dirty="0" smtClean="0">
                <a:solidFill>
                  <a:prstClr val="black"/>
                </a:solidFill>
                <a:latin typeface="Comic Sans MS" pitchFamily="66" charset="0"/>
              </a:rPr>
              <a:t>LAB</a:t>
            </a:r>
            <a:endParaRPr lang="en-US" sz="1000" b="1" dirty="0">
              <a:solidFill>
                <a:prstClr val="black"/>
              </a:solidFill>
              <a:latin typeface="Comic Sans MS" pitchFamily="66" charset="0"/>
            </a:endParaRPr>
          </a:p>
          <a:p>
            <a:pPr marL="228600" indent="-228600" eaLnBrk="1" hangingPunct="1">
              <a:buFont typeface="+mj-lt"/>
              <a:buAutoNum type="arabicPeriod"/>
            </a:pPr>
            <a:r>
              <a:rPr lang="en-US" sz="1000" b="1" dirty="0">
                <a:solidFill>
                  <a:prstClr val="black"/>
                </a:solidFill>
                <a:latin typeface="Comic Sans MS" pitchFamily="66" charset="0"/>
              </a:rPr>
              <a:t>VEAY Entrance</a:t>
            </a:r>
          </a:p>
          <a:p>
            <a:pPr marL="228600" indent="-228600" eaLnBrk="1" hangingPunct="1">
              <a:buFont typeface="+mj-lt"/>
              <a:buAutoNum type="arabicPeriod"/>
            </a:pPr>
            <a:r>
              <a:rPr lang="en-US" sz="1000" b="1" dirty="0">
                <a:solidFill>
                  <a:prstClr val="black"/>
                </a:solidFill>
                <a:latin typeface="Comic Sans MS" pitchFamily="66" charset="0"/>
              </a:rPr>
              <a:t>Y-END OPTICS </a:t>
            </a:r>
            <a:r>
              <a:rPr lang="en-US" sz="1000" b="1" dirty="0" smtClean="0">
                <a:solidFill>
                  <a:prstClr val="black"/>
                </a:solidFill>
                <a:latin typeface="Comic Sans MS" pitchFamily="66" charset="0"/>
              </a:rPr>
              <a:t>LAB</a:t>
            </a:r>
            <a:endParaRPr lang="en-US" sz="1000" b="1" dirty="0">
              <a:solidFill>
                <a:prstClr val="black"/>
              </a:solidFill>
              <a:latin typeface="Comic Sans MS" pitchFamily="66" charset="0"/>
            </a:endParaRPr>
          </a:p>
          <a:p>
            <a:pPr marL="228600" indent="-228600" eaLnBrk="1" hangingPunct="1">
              <a:buFont typeface="+mj-lt"/>
              <a:buAutoNum type="arabicPeriod"/>
            </a:pPr>
            <a:r>
              <a:rPr lang="en-US" sz="1000" b="1" dirty="0">
                <a:solidFill>
                  <a:prstClr val="black"/>
                </a:solidFill>
                <a:latin typeface="Comic Sans MS" pitchFamily="66" charset="0"/>
              </a:rPr>
              <a:t>HPLF Entrance</a:t>
            </a:r>
          </a:p>
          <a:p>
            <a:pPr marL="228600" indent="-228600" eaLnBrk="1" hangingPunct="1">
              <a:buFont typeface="+mj-lt"/>
              <a:buAutoNum type="arabicPeriod"/>
            </a:pPr>
            <a:endParaRPr lang="en-US" sz="1000" b="1" dirty="0" smtClean="0">
              <a:solidFill>
                <a:prstClr val="black"/>
              </a:solidFill>
              <a:latin typeface="Comic Sans MS" pitchFamily="66" charset="0"/>
            </a:endParaRPr>
          </a:p>
        </p:txBody>
      </p:sp>
      <p:sp>
        <p:nvSpPr>
          <p:cNvPr id="52" name="TextBox 8"/>
          <p:cNvSpPr txBox="1">
            <a:spLocks noChangeArrowheads="1"/>
          </p:cNvSpPr>
          <p:nvPr/>
        </p:nvSpPr>
        <p:spPr bwMode="auto">
          <a:xfrm>
            <a:off x="105626" y="2677647"/>
            <a:ext cx="2187751" cy="86177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b="1" dirty="0" smtClean="0">
                <a:solidFill>
                  <a:prstClr val="black"/>
                </a:solidFill>
                <a:latin typeface="Comic Sans MS" pitchFamily="66" charset="0"/>
              </a:rPr>
              <a:t>Lights at ENTRANCES demark NOMINAL HAZARD ZONES (NHZ) where laser safety eyewear is required when the zone is in a </a:t>
            </a:r>
            <a:r>
              <a:rPr lang="en-US" sz="1000" b="1" dirty="0" smtClean="0">
                <a:solidFill>
                  <a:srgbClr val="FF0000"/>
                </a:solidFill>
                <a:latin typeface="Comic Sans MS" pitchFamily="66" charset="0"/>
              </a:rPr>
              <a:t>HAZARD</a:t>
            </a:r>
            <a:r>
              <a:rPr lang="en-US" sz="1000" b="1" dirty="0" smtClean="0">
                <a:solidFill>
                  <a:prstClr val="black"/>
                </a:solidFill>
                <a:latin typeface="Comic Sans MS" pitchFamily="66" charset="0"/>
              </a:rPr>
              <a:t> condition.</a:t>
            </a:r>
            <a:endParaRPr lang="en-US" sz="1000" b="1" dirty="0">
              <a:solidFill>
                <a:prstClr val="black"/>
              </a:solidFill>
              <a:latin typeface="Comic Sans MS" pitchFamily="66" charset="0"/>
            </a:endParaRPr>
          </a:p>
        </p:txBody>
      </p:sp>
    </p:spTree>
    <p:extLst>
      <p:ext uri="{BB962C8B-B14F-4D97-AF65-F5344CB8AC3E}">
        <p14:creationId xmlns:p14="http://schemas.microsoft.com/office/powerpoint/2010/main" val="4091810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426" y="725714"/>
            <a:ext cx="6762750"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5034" y="4778689"/>
            <a:ext cx="1515146" cy="136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9360" y="1140890"/>
            <a:ext cx="1433470" cy="148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Title 1"/>
          <p:cNvSpPr>
            <a:spLocks noGrp="1"/>
          </p:cNvSpPr>
          <p:nvPr>
            <p:ph type="title"/>
          </p:nvPr>
        </p:nvSpPr>
        <p:spPr>
          <a:xfrm>
            <a:off x="1725613" y="274638"/>
            <a:ext cx="6961187" cy="406400"/>
          </a:xfrm>
        </p:spPr>
        <p:txBody>
          <a:bodyPr/>
          <a:lstStyle/>
          <a:p>
            <a:r>
              <a:rPr lang="en-US" dirty="0" smtClean="0"/>
              <a:t>LVEA Laser Hazard Light on Tables</a:t>
            </a:r>
          </a:p>
        </p:txBody>
      </p:sp>
      <p:sp>
        <p:nvSpPr>
          <p:cNvPr id="20483" name="Slide Number Placeholder 7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65559B6-569B-45BA-96B2-3950F335B0FE}" type="slidenum">
              <a:rPr lang="en-US" smtClean="0">
                <a:solidFill>
                  <a:srgbClr val="898989"/>
                </a:solidFill>
                <a:latin typeface="Calibri" pitchFamily="34" charset="0"/>
              </a:rPr>
              <a:pPr eaLnBrk="1" hangingPunct="1"/>
              <a:t>15</a:t>
            </a:fld>
            <a:endParaRPr lang="en-US" smtClean="0">
              <a:solidFill>
                <a:srgbClr val="898989"/>
              </a:solidFill>
              <a:latin typeface="Calibri" pitchFamily="34" charset="0"/>
            </a:endParaRPr>
          </a:p>
        </p:txBody>
      </p:sp>
      <p:sp>
        <p:nvSpPr>
          <p:cNvPr id="78" name="Date Placeholder 77"/>
          <p:cNvSpPr>
            <a:spLocks noGrp="1"/>
          </p:cNvSpPr>
          <p:nvPr>
            <p:ph type="dt" sz="quarter" idx="10"/>
          </p:nvPr>
        </p:nvSpPr>
        <p:spPr/>
        <p:txBody>
          <a:bodyPr/>
          <a:lstStyle/>
          <a:p>
            <a:pPr>
              <a:defRPr/>
            </a:pPr>
            <a:r>
              <a:rPr lang="en-US" smtClean="0"/>
              <a:t>LIGO-G1400808-V2</a:t>
            </a:r>
            <a:endParaRPr lang="en-US"/>
          </a:p>
        </p:txBody>
      </p:sp>
      <p:cxnSp>
        <p:nvCxnSpPr>
          <p:cNvPr id="41" name="Straight Arrow Connector 40"/>
          <p:cNvCxnSpPr/>
          <p:nvPr/>
        </p:nvCxnSpPr>
        <p:spPr bwMode="auto">
          <a:xfrm>
            <a:off x="3611894" y="3466252"/>
            <a:ext cx="289054" cy="1788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bwMode="auto">
          <a:xfrm flipH="1" flipV="1">
            <a:off x="4424516" y="4632596"/>
            <a:ext cx="173309" cy="1093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bwMode="auto">
          <a:xfrm flipH="1" flipV="1">
            <a:off x="4597825" y="4337509"/>
            <a:ext cx="201502" cy="3169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bwMode="auto">
          <a:xfrm flipH="1">
            <a:off x="4468761" y="5794766"/>
            <a:ext cx="1664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bwMode="auto">
          <a:xfrm flipV="1">
            <a:off x="2117164" y="3876542"/>
            <a:ext cx="168173" cy="1049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65" idx="2"/>
          </p:cNvCxnSpPr>
          <p:nvPr/>
        </p:nvCxnSpPr>
        <p:spPr bwMode="auto">
          <a:xfrm>
            <a:off x="2461201" y="1645266"/>
            <a:ext cx="406804" cy="165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74" idx="2"/>
          </p:cNvCxnSpPr>
          <p:nvPr/>
        </p:nvCxnSpPr>
        <p:spPr bwMode="auto">
          <a:xfrm flipV="1">
            <a:off x="2461201" y="2125075"/>
            <a:ext cx="646657" cy="1788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83" idx="2"/>
          </p:cNvCxnSpPr>
          <p:nvPr/>
        </p:nvCxnSpPr>
        <p:spPr bwMode="auto">
          <a:xfrm flipV="1">
            <a:off x="7770382" y="5156785"/>
            <a:ext cx="256530" cy="4591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80" idx="2"/>
          </p:cNvCxnSpPr>
          <p:nvPr/>
        </p:nvCxnSpPr>
        <p:spPr bwMode="auto">
          <a:xfrm flipH="1" flipV="1">
            <a:off x="8396157" y="5394029"/>
            <a:ext cx="58372" cy="2262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bwMode="auto">
          <a:xfrm flipH="1" flipV="1">
            <a:off x="3024914" y="3876542"/>
            <a:ext cx="210142" cy="1049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flipH="1" flipV="1">
            <a:off x="2779350" y="4320481"/>
            <a:ext cx="195431" cy="331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8"/>
          <p:cNvSpPr txBox="1">
            <a:spLocks noChangeArrowheads="1"/>
          </p:cNvSpPr>
          <p:nvPr/>
        </p:nvSpPr>
        <p:spPr bwMode="auto">
          <a:xfrm>
            <a:off x="7211336" y="924988"/>
            <a:ext cx="187341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b="1" dirty="0" smtClean="0">
                <a:solidFill>
                  <a:prstClr val="black"/>
                </a:solidFill>
                <a:latin typeface="Comic Sans MS" pitchFamily="66" charset="0"/>
              </a:rPr>
              <a:t>TABLES: </a:t>
            </a:r>
            <a:endParaRPr lang="en-US" sz="1000" b="1" dirty="0">
              <a:solidFill>
                <a:prstClr val="black"/>
              </a:solidFill>
              <a:latin typeface="Comic Sans MS" pitchFamily="66" charset="0"/>
              <a:hlinkClick r:id="" action="ppaction://noaction"/>
            </a:endParaRPr>
          </a:p>
          <a:p>
            <a:pPr marL="228600" indent="-228600" eaLnBrk="1" hangingPunct="1">
              <a:buFont typeface="+mj-lt"/>
              <a:buAutoNum type="arabicPeriod"/>
            </a:pPr>
            <a:r>
              <a:rPr lang="en-US" sz="1000" b="1" dirty="0" smtClean="0">
                <a:solidFill>
                  <a:prstClr val="black"/>
                </a:solidFill>
                <a:latin typeface="Comic Sans MS" pitchFamily="66" charset="0"/>
              </a:rPr>
              <a:t>ISCHT1L (IMC)</a:t>
            </a:r>
          </a:p>
          <a:p>
            <a:pPr marL="228600" indent="-228600" eaLnBrk="1" hangingPunct="1">
              <a:buFont typeface="+mj-lt"/>
              <a:buAutoNum type="arabicPeriod"/>
            </a:pPr>
            <a:r>
              <a:rPr lang="en-US" sz="1000" b="1" dirty="0" smtClean="0">
                <a:solidFill>
                  <a:prstClr val="black"/>
                </a:solidFill>
                <a:latin typeface="Comic Sans MS" pitchFamily="66" charset="0"/>
              </a:rPr>
              <a:t>IOHT2L</a:t>
            </a:r>
          </a:p>
          <a:p>
            <a:pPr marL="228600" indent="-228600" eaLnBrk="1" hangingPunct="1">
              <a:buFont typeface="+mj-lt"/>
              <a:buAutoNum type="arabicPeriod"/>
            </a:pPr>
            <a:r>
              <a:rPr lang="en-US" sz="1000" b="1" dirty="0" smtClean="0">
                <a:solidFill>
                  <a:prstClr val="black"/>
                </a:solidFill>
                <a:latin typeface="Comic Sans MS" pitchFamily="66" charset="0"/>
              </a:rPr>
              <a:t>IOHT2R</a:t>
            </a:r>
          </a:p>
          <a:p>
            <a:pPr marL="228600" indent="-228600" eaLnBrk="1" hangingPunct="1">
              <a:buFont typeface="+mj-lt"/>
              <a:buAutoNum type="arabicPeriod"/>
            </a:pPr>
            <a:r>
              <a:rPr lang="en-US" sz="1000" b="1" dirty="0" smtClean="0">
                <a:solidFill>
                  <a:prstClr val="black"/>
                </a:solidFill>
                <a:latin typeface="Comic Sans MS" pitchFamily="66" charset="0"/>
              </a:rPr>
              <a:t>ISCHT6R (OMC)</a:t>
            </a:r>
          </a:p>
          <a:p>
            <a:pPr marL="228600" indent="-228600" eaLnBrk="1" hangingPunct="1">
              <a:buFont typeface="+mj-lt"/>
              <a:buAutoNum type="arabicPeriod"/>
            </a:pPr>
            <a:r>
              <a:rPr lang="en-US" sz="1000" b="1" dirty="0" smtClean="0">
                <a:solidFill>
                  <a:prstClr val="black"/>
                </a:solidFill>
                <a:latin typeface="Comic Sans MS" pitchFamily="66" charset="0"/>
              </a:rPr>
              <a:t>TCSHT4R (Hartmann) </a:t>
            </a:r>
          </a:p>
          <a:p>
            <a:pPr marL="228600" indent="-228600" eaLnBrk="1" hangingPunct="1">
              <a:buFont typeface="+mj-lt"/>
              <a:buAutoNum type="arabicPeriod"/>
            </a:pPr>
            <a:r>
              <a:rPr lang="en-US" sz="1000" b="1" dirty="0" smtClean="0">
                <a:solidFill>
                  <a:prstClr val="black"/>
                </a:solidFill>
                <a:latin typeface="Comic Sans MS" pitchFamily="66" charset="0"/>
              </a:rPr>
              <a:t>TCSBT1R (TCS-Y)</a:t>
            </a:r>
          </a:p>
          <a:p>
            <a:pPr marL="228600" indent="-228600" eaLnBrk="1" hangingPunct="1">
              <a:buFont typeface="+mj-lt"/>
              <a:buAutoNum type="arabicPeriod"/>
            </a:pPr>
            <a:r>
              <a:rPr lang="en-US" sz="1000" b="1" dirty="0" smtClean="0">
                <a:solidFill>
                  <a:prstClr val="black"/>
                </a:solidFill>
                <a:latin typeface="Comic Sans MS" pitchFamily="66" charset="0"/>
              </a:rPr>
              <a:t>TCSBT3L (TCS-X)</a:t>
            </a:r>
          </a:p>
          <a:p>
            <a:pPr marL="228600" indent="-228600" eaLnBrk="1" hangingPunct="1">
              <a:buFont typeface="+mj-lt"/>
              <a:buAutoNum type="arabicPeriod"/>
            </a:pPr>
            <a:r>
              <a:rPr lang="en-US" sz="1000" b="1" dirty="0" smtClean="0">
                <a:solidFill>
                  <a:prstClr val="black"/>
                </a:solidFill>
                <a:latin typeface="Comic Sans MS" pitchFamily="66" charset="0"/>
              </a:rPr>
              <a:t>ISCBT5R (VEAY) </a:t>
            </a:r>
          </a:p>
          <a:p>
            <a:pPr marL="228600" indent="-228600" eaLnBrk="1" hangingPunct="1">
              <a:buFont typeface="+mj-lt"/>
              <a:buAutoNum type="arabicPeriod"/>
            </a:pPr>
            <a:r>
              <a:rPr lang="en-US" sz="1000" b="1" dirty="0" smtClean="0">
                <a:solidFill>
                  <a:prstClr val="black"/>
                </a:solidFill>
                <a:latin typeface="Comic Sans MS" pitchFamily="66" charset="0"/>
              </a:rPr>
              <a:t>ISCBT4L (VEAX)</a:t>
            </a:r>
          </a:p>
          <a:p>
            <a:pPr marL="228600" indent="-228600" eaLnBrk="1" hangingPunct="1">
              <a:buFont typeface="+mj-lt"/>
              <a:buAutoNum type="arabicPeriod"/>
            </a:pPr>
            <a:r>
              <a:rPr lang="en-US" sz="1000" b="1" dirty="0" smtClean="0">
                <a:solidFill>
                  <a:prstClr val="black"/>
                </a:solidFill>
                <a:latin typeface="Comic Sans MS" pitchFamily="66" charset="0"/>
              </a:rPr>
              <a:t>PCALX</a:t>
            </a:r>
          </a:p>
          <a:p>
            <a:pPr marL="228600" indent="-228600" eaLnBrk="1" hangingPunct="1">
              <a:buFont typeface="+mj-lt"/>
              <a:buAutoNum type="arabicPeriod"/>
            </a:pPr>
            <a:r>
              <a:rPr lang="en-US" sz="1000" b="1" dirty="0" smtClean="0">
                <a:solidFill>
                  <a:prstClr val="black"/>
                </a:solidFill>
                <a:latin typeface="Comic Sans MS" pitchFamily="66" charset="0"/>
              </a:rPr>
              <a:t>PCALY</a:t>
            </a:r>
          </a:p>
        </p:txBody>
      </p:sp>
      <p:sp>
        <p:nvSpPr>
          <p:cNvPr id="67" name="TextBox 8"/>
          <p:cNvSpPr txBox="1">
            <a:spLocks noChangeArrowheads="1"/>
          </p:cNvSpPr>
          <p:nvPr/>
        </p:nvSpPr>
        <p:spPr bwMode="auto">
          <a:xfrm>
            <a:off x="100141" y="2674196"/>
            <a:ext cx="3284614" cy="101566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b="1" dirty="0" smtClean="0">
                <a:solidFill>
                  <a:prstClr val="black"/>
                </a:solidFill>
                <a:latin typeface="Comic Sans MS" pitchFamily="66" charset="0"/>
              </a:rPr>
              <a:t>Lights on a TABLE ENCLOSURE indicate the condition of the integrity of that table enclosure. If a table is </a:t>
            </a:r>
            <a:r>
              <a:rPr lang="en-US" sz="1000" b="1" dirty="0" smtClean="0">
                <a:latin typeface="Comic Sans MS" pitchFamily="66" charset="0"/>
              </a:rPr>
              <a:t>closed</a:t>
            </a:r>
            <a:r>
              <a:rPr lang="en-US" sz="1000" b="1" dirty="0" smtClean="0">
                <a:solidFill>
                  <a:prstClr val="black"/>
                </a:solidFill>
                <a:latin typeface="Comic Sans MS" pitchFamily="66" charset="0"/>
              </a:rPr>
              <a:t>, then that table </a:t>
            </a:r>
            <a:r>
              <a:rPr lang="en-US" sz="1000" b="1" dirty="0" smtClean="0">
                <a:latin typeface="Comic Sans MS" pitchFamily="66" charset="0"/>
              </a:rPr>
              <a:t>cannot contribute </a:t>
            </a:r>
            <a:r>
              <a:rPr lang="en-US" sz="1000" b="1" dirty="0" smtClean="0">
                <a:solidFill>
                  <a:prstClr val="black"/>
                </a:solidFill>
                <a:latin typeface="Comic Sans MS" pitchFamily="66" charset="0"/>
              </a:rPr>
              <a:t>any possible laser hazard.  If a table is </a:t>
            </a:r>
            <a:r>
              <a:rPr lang="en-US" sz="1000" b="1" dirty="0" smtClean="0">
                <a:solidFill>
                  <a:srgbClr val="FF0000"/>
                </a:solidFill>
                <a:latin typeface="Comic Sans MS" pitchFamily="66" charset="0"/>
              </a:rPr>
              <a:t>open</a:t>
            </a:r>
            <a:r>
              <a:rPr lang="en-US" sz="1000" b="1" dirty="0" smtClean="0">
                <a:solidFill>
                  <a:prstClr val="black"/>
                </a:solidFill>
                <a:latin typeface="Comic Sans MS" pitchFamily="66" charset="0"/>
              </a:rPr>
              <a:t>, then that table </a:t>
            </a:r>
            <a:r>
              <a:rPr lang="en-US" sz="1000" b="1" dirty="0" smtClean="0">
                <a:solidFill>
                  <a:srgbClr val="FF0000"/>
                </a:solidFill>
                <a:latin typeface="Comic Sans MS" pitchFamily="66" charset="0"/>
              </a:rPr>
              <a:t>might contribute </a:t>
            </a:r>
            <a:r>
              <a:rPr lang="en-US" sz="1000" b="1" dirty="0" smtClean="0">
                <a:solidFill>
                  <a:prstClr val="black"/>
                </a:solidFill>
                <a:latin typeface="Comic Sans MS" pitchFamily="66" charset="0"/>
              </a:rPr>
              <a:t>a possible hazard.</a:t>
            </a:r>
            <a:endParaRPr lang="en-US" sz="1000" b="1" dirty="0">
              <a:solidFill>
                <a:prstClr val="black"/>
              </a:solidFill>
              <a:latin typeface="Comic Sans MS" pitchFamily="66" charset="0"/>
            </a:endParaRPr>
          </a:p>
        </p:txBody>
      </p:sp>
      <p:grpSp>
        <p:nvGrpSpPr>
          <p:cNvPr id="66" name="Group 65"/>
          <p:cNvGrpSpPr/>
          <p:nvPr/>
        </p:nvGrpSpPr>
        <p:grpSpPr>
          <a:xfrm rot="5400000">
            <a:off x="2685329" y="1726381"/>
            <a:ext cx="534629" cy="169277"/>
            <a:chOff x="335525" y="1645266"/>
            <a:chExt cx="534629" cy="169277"/>
          </a:xfrm>
        </p:grpSpPr>
        <p:sp>
          <p:nvSpPr>
            <p:cNvPr id="64" name="Rectangle 63"/>
            <p:cNvSpPr/>
            <p:nvPr/>
          </p:nvSpPr>
          <p:spPr bwMode="auto">
            <a:xfrm>
              <a:off x="394518" y="1657634"/>
              <a:ext cx="386159" cy="117987"/>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500" b="1" dirty="0" smtClean="0">
                <a:solidFill>
                  <a:schemeClr val="tx1"/>
                </a:solidFill>
                <a:latin typeface="Comic Sans MS" pitchFamily="66" charset="0"/>
              </a:endParaRPr>
            </a:p>
          </p:txBody>
        </p:sp>
        <p:sp>
          <p:nvSpPr>
            <p:cNvPr id="65" name="TextBox 64"/>
            <p:cNvSpPr txBox="1"/>
            <p:nvPr/>
          </p:nvSpPr>
          <p:spPr>
            <a:xfrm>
              <a:off x="335525" y="1645266"/>
              <a:ext cx="534629" cy="169277"/>
            </a:xfrm>
            <a:prstGeom prst="rect">
              <a:avLst/>
            </a:prstGeom>
            <a:noFill/>
          </p:spPr>
          <p:txBody>
            <a:bodyPr wrap="square" rtlCol="0">
              <a:spAutoFit/>
            </a:bodyPr>
            <a:lstStyle/>
            <a:p>
              <a:r>
                <a:rPr lang="en-US" sz="500" b="1" dirty="0" smtClean="0">
                  <a:latin typeface="Comic Sans MS" panose="030F0702030302020204" pitchFamily="66" charset="0"/>
                </a:rPr>
                <a:t>ISCBT5R</a:t>
              </a:r>
              <a:endParaRPr lang="en-US" sz="500" b="1" dirty="0">
                <a:latin typeface="Comic Sans MS" panose="030F0702030302020204" pitchFamily="66" charset="0"/>
              </a:endParaRPr>
            </a:p>
          </p:txBody>
        </p:sp>
      </p:grpSp>
      <p:grpSp>
        <p:nvGrpSpPr>
          <p:cNvPr id="72" name="Group 71"/>
          <p:cNvGrpSpPr/>
          <p:nvPr/>
        </p:nvGrpSpPr>
        <p:grpSpPr>
          <a:xfrm rot="5400000">
            <a:off x="2925182" y="2040436"/>
            <a:ext cx="534629" cy="169277"/>
            <a:chOff x="335525" y="1645266"/>
            <a:chExt cx="534629" cy="169277"/>
          </a:xfrm>
        </p:grpSpPr>
        <p:sp>
          <p:nvSpPr>
            <p:cNvPr id="73" name="Rectangle 72"/>
            <p:cNvSpPr/>
            <p:nvPr/>
          </p:nvSpPr>
          <p:spPr bwMode="auto">
            <a:xfrm>
              <a:off x="394518" y="1657634"/>
              <a:ext cx="386159" cy="117987"/>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500" b="1" dirty="0" smtClean="0">
                <a:solidFill>
                  <a:schemeClr val="tx1"/>
                </a:solidFill>
                <a:latin typeface="Comic Sans MS" pitchFamily="66" charset="0"/>
              </a:endParaRPr>
            </a:p>
          </p:txBody>
        </p:sp>
        <p:sp>
          <p:nvSpPr>
            <p:cNvPr id="74" name="TextBox 73"/>
            <p:cNvSpPr txBox="1"/>
            <p:nvPr/>
          </p:nvSpPr>
          <p:spPr>
            <a:xfrm>
              <a:off x="335525" y="1645266"/>
              <a:ext cx="534629" cy="169277"/>
            </a:xfrm>
            <a:prstGeom prst="rect">
              <a:avLst/>
            </a:prstGeom>
            <a:noFill/>
          </p:spPr>
          <p:txBody>
            <a:bodyPr wrap="square" rtlCol="0">
              <a:spAutoFit/>
            </a:bodyPr>
            <a:lstStyle/>
            <a:p>
              <a:pPr algn="ctr"/>
              <a:r>
                <a:rPr lang="en-US" sz="500" b="1" dirty="0" smtClean="0">
                  <a:latin typeface="Comic Sans MS" panose="030F0702030302020204" pitchFamily="66" charset="0"/>
                </a:rPr>
                <a:t>PCALY</a:t>
              </a:r>
              <a:endParaRPr lang="en-US" sz="500" b="1" dirty="0">
                <a:latin typeface="Comic Sans MS" panose="030F0702030302020204" pitchFamily="66" charset="0"/>
              </a:endParaRPr>
            </a:p>
          </p:txBody>
        </p:sp>
      </p:grpSp>
      <p:grpSp>
        <p:nvGrpSpPr>
          <p:cNvPr id="77" name="Group 76"/>
          <p:cNvGrpSpPr/>
          <p:nvPr/>
        </p:nvGrpSpPr>
        <p:grpSpPr>
          <a:xfrm>
            <a:off x="8128842" y="5224752"/>
            <a:ext cx="534629" cy="169277"/>
            <a:chOff x="335525" y="1645266"/>
            <a:chExt cx="534629" cy="169277"/>
          </a:xfrm>
        </p:grpSpPr>
        <p:sp>
          <p:nvSpPr>
            <p:cNvPr id="79" name="Rectangle 78"/>
            <p:cNvSpPr/>
            <p:nvPr/>
          </p:nvSpPr>
          <p:spPr bwMode="auto">
            <a:xfrm>
              <a:off x="394518" y="1657634"/>
              <a:ext cx="386159" cy="117987"/>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500" b="1" dirty="0" smtClean="0">
                <a:solidFill>
                  <a:schemeClr val="tx1"/>
                </a:solidFill>
                <a:latin typeface="Comic Sans MS" pitchFamily="66" charset="0"/>
              </a:endParaRPr>
            </a:p>
          </p:txBody>
        </p:sp>
        <p:sp>
          <p:nvSpPr>
            <p:cNvPr id="80" name="TextBox 79"/>
            <p:cNvSpPr txBox="1"/>
            <p:nvPr/>
          </p:nvSpPr>
          <p:spPr>
            <a:xfrm>
              <a:off x="335525" y="1645266"/>
              <a:ext cx="534629" cy="169277"/>
            </a:xfrm>
            <a:prstGeom prst="rect">
              <a:avLst/>
            </a:prstGeom>
            <a:noFill/>
          </p:spPr>
          <p:txBody>
            <a:bodyPr wrap="square" rtlCol="0">
              <a:spAutoFit/>
            </a:bodyPr>
            <a:lstStyle/>
            <a:p>
              <a:r>
                <a:rPr lang="en-US" sz="500" b="1" dirty="0" smtClean="0">
                  <a:latin typeface="Comic Sans MS" panose="030F0702030302020204" pitchFamily="66" charset="0"/>
                </a:rPr>
                <a:t>ISCBT4L</a:t>
              </a:r>
              <a:endParaRPr lang="en-US" sz="500" b="1" dirty="0">
                <a:latin typeface="Comic Sans MS" panose="030F0702030302020204" pitchFamily="66" charset="0"/>
              </a:endParaRPr>
            </a:p>
          </p:txBody>
        </p:sp>
      </p:grpSp>
      <p:grpSp>
        <p:nvGrpSpPr>
          <p:cNvPr id="81" name="Group 80"/>
          <p:cNvGrpSpPr/>
          <p:nvPr/>
        </p:nvGrpSpPr>
        <p:grpSpPr>
          <a:xfrm>
            <a:off x="7759597" y="4987508"/>
            <a:ext cx="534629" cy="169277"/>
            <a:chOff x="335525" y="1645266"/>
            <a:chExt cx="534629" cy="169277"/>
          </a:xfrm>
        </p:grpSpPr>
        <p:sp>
          <p:nvSpPr>
            <p:cNvPr id="82" name="Rectangle 81"/>
            <p:cNvSpPr/>
            <p:nvPr/>
          </p:nvSpPr>
          <p:spPr bwMode="auto">
            <a:xfrm>
              <a:off x="394518" y="1657634"/>
              <a:ext cx="386159" cy="117987"/>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500" b="1" dirty="0" smtClean="0">
                <a:solidFill>
                  <a:schemeClr val="tx1"/>
                </a:solidFill>
                <a:latin typeface="Comic Sans MS" pitchFamily="66" charset="0"/>
              </a:endParaRPr>
            </a:p>
          </p:txBody>
        </p:sp>
        <p:sp>
          <p:nvSpPr>
            <p:cNvPr id="83" name="TextBox 82"/>
            <p:cNvSpPr txBox="1"/>
            <p:nvPr/>
          </p:nvSpPr>
          <p:spPr>
            <a:xfrm>
              <a:off x="335525" y="1645266"/>
              <a:ext cx="534629" cy="169277"/>
            </a:xfrm>
            <a:prstGeom prst="rect">
              <a:avLst/>
            </a:prstGeom>
            <a:noFill/>
          </p:spPr>
          <p:txBody>
            <a:bodyPr wrap="square" rtlCol="0">
              <a:spAutoFit/>
            </a:bodyPr>
            <a:lstStyle/>
            <a:p>
              <a:pPr algn="ctr"/>
              <a:r>
                <a:rPr lang="en-US" sz="500" b="1" dirty="0" smtClean="0">
                  <a:latin typeface="Comic Sans MS" panose="030F0702030302020204" pitchFamily="66" charset="0"/>
                </a:rPr>
                <a:t>PCALX</a:t>
              </a:r>
              <a:endParaRPr lang="en-US" sz="500" b="1" dirty="0">
                <a:latin typeface="Comic Sans MS" panose="030F0702030302020204" pitchFamily="66" charset="0"/>
              </a:endParaRPr>
            </a:p>
          </p:txBody>
        </p:sp>
      </p:grpSp>
      <p:grpSp>
        <p:nvGrpSpPr>
          <p:cNvPr id="85" name="Group 84"/>
          <p:cNvGrpSpPr/>
          <p:nvPr/>
        </p:nvGrpSpPr>
        <p:grpSpPr>
          <a:xfrm>
            <a:off x="2186195" y="3746187"/>
            <a:ext cx="534629" cy="169277"/>
            <a:chOff x="335525" y="1645266"/>
            <a:chExt cx="534629" cy="169277"/>
          </a:xfrm>
        </p:grpSpPr>
        <p:sp>
          <p:nvSpPr>
            <p:cNvPr id="86" name="Rectangle 85"/>
            <p:cNvSpPr/>
            <p:nvPr/>
          </p:nvSpPr>
          <p:spPr bwMode="auto">
            <a:xfrm>
              <a:off x="394518" y="1657634"/>
              <a:ext cx="386159" cy="117987"/>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500" b="1" dirty="0" smtClean="0">
                <a:solidFill>
                  <a:schemeClr val="tx1"/>
                </a:solidFill>
                <a:latin typeface="Comic Sans MS" pitchFamily="66" charset="0"/>
              </a:endParaRPr>
            </a:p>
          </p:txBody>
        </p:sp>
        <p:sp>
          <p:nvSpPr>
            <p:cNvPr id="87" name="TextBox 86"/>
            <p:cNvSpPr txBox="1"/>
            <p:nvPr/>
          </p:nvSpPr>
          <p:spPr>
            <a:xfrm>
              <a:off x="335525" y="1645266"/>
              <a:ext cx="534629" cy="169277"/>
            </a:xfrm>
            <a:prstGeom prst="rect">
              <a:avLst/>
            </a:prstGeom>
            <a:noFill/>
          </p:spPr>
          <p:txBody>
            <a:bodyPr wrap="square" rtlCol="0">
              <a:spAutoFit/>
            </a:bodyPr>
            <a:lstStyle/>
            <a:p>
              <a:r>
                <a:rPr lang="en-US" sz="500" b="1" dirty="0" smtClean="0">
                  <a:latin typeface="Comic Sans MS" panose="030F0702030302020204" pitchFamily="66" charset="0"/>
                </a:rPr>
                <a:t>ISCHT1L</a:t>
              </a:r>
              <a:endParaRPr lang="en-US" sz="500" b="1" dirty="0">
                <a:latin typeface="Comic Sans MS" panose="030F0702030302020204" pitchFamily="66" charset="0"/>
              </a:endParaRPr>
            </a:p>
          </p:txBody>
        </p:sp>
      </p:grpSp>
      <p:grpSp>
        <p:nvGrpSpPr>
          <p:cNvPr id="91" name="Group 90"/>
          <p:cNvGrpSpPr/>
          <p:nvPr/>
        </p:nvGrpSpPr>
        <p:grpSpPr>
          <a:xfrm>
            <a:off x="2590863" y="3751181"/>
            <a:ext cx="534629" cy="169277"/>
            <a:chOff x="335525" y="1645266"/>
            <a:chExt cx="534629" cy="169277"/>
          </a:xfrm>
        </p:grpSpPr>
        <p:sp>
          <p:nvSpPr>
            <p:cNvPr id="92" name="Rectangle 91"/>
            <p:cNvSpPr/>
            <p:nvPr/>
          </p:nvSpPr>
          <p:spPr bwMode="auto">
            <a:xfrm>
              <a:off x="394518" y="1657634"/>
              <a:ext cx="386159" cy="117987"/>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500" b="1" dirty="0" smtClean="0">
                <a:solidFill>
                  <a:schemeClr val="tx1"/>
                </a:solidFill>
                <a:latin typeface="Comic Sans MS" pitchFamily="66" charset="0"/>
              </a:endParaRPr>
            </a:p>
          </p:txBody>
        </p:sp>
        <p:sp>
          <p:nvSpPr>
            <p:cNvPr id="93" name="TextBox 92"/>
            <p:cNvSpPr txBox="1"/>
            <p:nvPr/>
          </p:nvSpPr>
          <p:spPr>
            <a:xfrm>
              <a:off x="335525" y="1645266"/>
              <a:ext cx="534629" cy="169277"/>
            </a:xfrm>
            <a:prstGeom prst="rect">
              <a:avLst/>
            </a:prstGeom>
            <a:noFill/>
          </p:spPr>
          <p:txBody>
            <a:bodyPr wrap="square" rtlCol="0">
              <a:spAutoFit/>
            </a:bodyPr>
            <a:lstStyle/>
            <a:p>
              <a:pPr algn="ctr"/>
              <a:r>
                <a:rPr lang="en-US" sz="500" b="1" dirty="0" smtClean="0">
                  <a:latin typeface="Comic Sans MS" panose="030F0702030302020204" pitchFamily="66" charset="0"/>
                </a:rPr>
                <a:t>IOHT2L</a:t>
              </a:r>
              <a:endParaRPr lang="en-US" sz="500" b="1" dirty="0">
                <a:latin typeface="Comic Sans MS" panose="030F0702030302020204" pitchFamily="66" charset="0"/>
              </a:endParaRPr>
            </a:p>
          </p:txBody>
        </p:sp>
      </p:grpSp>
      <p:grpSp>
        <p:nvGrpSpPr>
          <p:cNvPr id="96" name="Group 95"/>
          <p:cNvGrpSpPr/>
          <p:nvPr/>
        </p:nvGrpSpPr>
        <p:grpSpPr>
          <a:xfrm>
            <a:off x="2588409" y="4183793"/>
            <a:ext cx="534629" cy="169277"/>
            <a:chOff x="335525" y="1645266"/>
            <a:chExt cx="534629" cy="169277"/>
          </a:xfrm>
        </p:grpSpPr>
        <p:sp>
          <p:nvSpPr>
            <p:cNvPr id="97" name="Rectangle 96"/>
            <p:cNvSpPr/>
            <p:nvPr/>
          </p:nvSpPr>
          <p:spPr bwMode="auto">
            <a:xfrm>
              <a:off x="394518" y="1657634"/>
              <a:ext cx="386159" cy="117987"/>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500" b="1" dirty="0" smtClean="0">
                <a:solidFill>
                  <a:schemeClr val="tx1"/>
                </a:solidFill>
                <a:latin typeface="Comic Sans MS" pitchFamily="66" charset="0"/>
              </a:endParaRPr>
            </a:p>
          </p:txBody>
        </p:sp>
        <p:sp>
          <p:nvSpPr>
            <p:cNvPr id="98" name="TextBox 97"/>
            <p:cNvSpPr txBox="1"/>
            <p:nvPr/>
          </p:nvSpPr>
          <p:spPr>
            <a:xfrm>
              <a:off x="335525" y="1645266"/>
              <a:ext cx="534629" cy="169277"/>
            </a:xfrm>
            <a:prstGeom prst="rect">
              <a:avLst/>
            </a:prstGeom>
            <a:noFill/>
          </p:spPr>
          <p:txBody>
            <a:bodyPr wrap="square" rtlCol="0">
              <a:spAutoFit/>
            </a:bodyPr>
            <a:lstStyle/>
            <a:p>
              <a:pPr algn="ctr"/>
              <a:r>
                <a:rPr lang="en-US" sz="500" b="1" dirty="0" smtClean="0">
                  <a:latin typeface="Comic Sans MS" panose="030F0702030302020204" pitchFamily="66" charset="0"/>
                </a:rPr>
                <a:t>IOHT2R</a:t>
              </a:r>
              <a:endParaRPr lang="en-US" sz="500" b="1" dirty="0">
                <a:latin typeface="Comic Sans MS" panose="030F0702030302020204" pitchFamily="66" charset="0"/>
              </a:endParaRPr>
            </a:p>
          </p:txBody>
        </p:sp>
      </p:grpSp>
      <p:grpSp>
        <p:nvGrpSpPr>
          <p:cNvPr id="99" name="Group 98"/>
          <p:cNvGrpSpPr/>
          <p:nvPr/>
        </p:nvGrpSpPr>
        <p:grpSpPr>
          <a:xfrm rot="5400000">
            <a:off x="3686775" y="3591802"/>
            <a:ext cx="534629" cy="169277"/>
            <a:chOff x="335525" y="1645266"/>
            <a:chExt cx="534629" cy="169277"/>
          </a:xfrm>
        </p:grpSpPr>
        <p:sp>
          <p:nvSpPr>
            <p:cNvPr id="100" name="Rectangle 99"/>
            <p:cNvSpPr/>
            <p:nvPr/>
          </p:nvSpPr>
          <p:spPr bwMode="auto">
            <a:xfrm>
              <a:off x="394518" y="1657634"/>
              <a:ext cx="386159" cy="117987"/>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500" b="1" dirty="0" smtClean="0">
                <a:solidFill>
                  <a:schemeClr val="tx1"/>
                </a:solidFill>
                <a:latin typeface="Comic Sans MS" pitchFamily="66" charset="0"/>
              </a:endParaRPr>
            </a:p>
          </p:txBody>
        </p:sp>
        <p:sp>
          <p:nvSpPr>
            <p:cNvPr id="101" name="TextBox 100"/>
            <p:cNvSpPr txBox="1"/>
            <p:nvPr/>
          </p:nvSpPr>
          <p:spPr>
            <a:xfrm>
              <a:off x="335525" y="1645266"/>
              <a:ext cx="534629" cy="169277"/>
            </a:xfrm>
            <a:prstGeom prst="rect">
              <a:avLst/>
            </a:prstGeom>
            <a:noFill/>
          </p:spPr>
          <p:txBody>
            <a:bodyPr wrap="square" rtlCol="0">
              <a:spAutoFit/>
            </a:bodyPr>
            <a:lstStyle/>
            <a:p>
              <a:pPr algn="ctr"/>
              <a:r>
                <a:rPr lang="en-US" sz="500" b="1" dirty="0" smtClean="0">
                  <a:latin typeface="Comic Sans MS" panose="030F0702030302020204" pitchFamily="66" charset="0"/>
                </a:rPr>
                <a:t>TCSBT1R</a:t>
              </a:r>
              <a:endParaRPr lang="en-US" sz="500" b="1" dirty="0">
                <a:latin typeface="Comic Sans MS" panose="030F0702030302020204" pitchFamily="66" charset="0"/>
              </a:endParaRPr>
            </a:p>
          </p:txBody>
        </p:sp>
      </p:grpSp>
      <p:grpSp>
        <p:nvGrpSpPr>
          <p:cNvPr id="102" name="Group 101"/>
          <p:cNvGrpSpPr/>
          <p:nvPr/>
        </p:nvGrpSpPr>
        <p:grpSpPr>
          <a:xfrm>
            <a:off x="4424516" y="4207154"/>
            <a:ext cx="534629" cy="169277"/>
            <a:chOff x="335525" y="1645266"/>
            <a:chExt cx="534629" cy="169277"/>
          </a:xfrm>
        </p:grpSpPr>
        <p:sp>
          <p:nvSpPr>
            <p:cNvPr id="103" name="Rectangle 102"/>
            <p:cNvSpPr/>
            <p:nvPr/>
          </p:nvSpPr>
          <p:spPr bwMode="auto">
            <a:xfrm>
              <a:off x="394518" y="1657634"/>
              <a:ext cx="386159" cy="117987"/>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500" b="1" dirty="0" smtClean="0">
                <a:solidFill>
                  <a:schemeClr val="tx1"/>
                </a:solidFill>
                <a:latin typeface="Comic Sans MS" pitchFamily="66" charset="0"/>
              </a:endParaRPr>
            </a:p>
          </p:txBody>
        </p:sp>
        <p:sp>
          <p:nvSpPr>
            <p:cNvPr id="104" name="TextBox 103"/>
            <p:cNvSpPr txBox="1"/>
            <p:nvPr/>
          </p:nvSpPr>
          <p:spPr>
            <a:xfrm>
              <a:off x="335525" y="1645266"/>
              <a:ext cx="534629" cy="169277"/>
            </a:xfrm>
            <a:prstGeom prst="rect">
              <a:avLst/>
            </a:prstGeom>
            <a:noFill/>
          </p:spPr>
          <p:txBody>
            <a:bodyPr wrap="square" rtlCol="0">
              <a:spAutoFit/>
            </a:bodyPr>
            <a:lstStyle/>
            <a:p>
              <a:pPr algn="ctr"/>
              <a:r>
                <a:rPr lang="en-US" sz="500" b="1" dirty="0" smtClean="0">
                  <a:latin typeface="Comic Sans MS" panose="030F0702030302020204" pitchFamily="66" charset="0"/>
                </a:rPr>
                <a:t>TCSBT3L</a:t>
              </a:r>
              <a:endParaRPr lang="en-US" sz="500" b="1" dirty="0">
                <a:latin typeface="Comic Sans MS" panose="030F0702030302020204" pitchFamily="66" charset="0"/>
              </a:endParaRPr>
            </a:p>
          </p:txBody>
        </p:sp>
      </p:grpSp>
      <p:grpSp>
        <p:nvGrpSpPr>
          <p:cNvPr id="105" name="Group 104"/>
          <p:cNvGrpSpPr/>
          <p:nvPr/>
        </p:nvGrpSpPr>
        <p:grpSpPr>
          <a:xfrm rot="5400000">
            <a:off x="4090835" y="4370120"/>
            <a:ext cx="534629" cy="169277"/>
            <a:chOff x="335525" y="1645266"/>
            <a:chExt cx="534629" cy="169277"/>
          </a:xfrm>
        </p:grpSpPr>
        <p:sp>
          <p:nvSpPr>
            <p:cNvPr id="106" name="Rectangle 105"/>
            <p:cNvSpPr/>
            <p:nvPr/>
          </p:nvSpPr>
          <p:spPr bwMode="auto">
            <a:xfrm>
              <a:off x="394518" y="1657634"/>
              <a:ext cx="386159" cy="117987"/>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500" b="1" dirty="0" smtClean="0">
                <a:solidFill>
                  <a:schemeClr val="tx1"/>
                </a:solidFill>
                <a:latin typeface="Comic Sans MS" pitchFamily="66" charset="0"/>
              </a:endParaRPr>
            </a:p>
          </p:txBody>
        </p:sp>
        <p:sp>
          <p:nvSpPr>
            <p:cNvPr id="107" name="TextBox 106"/>
            <p:cNvSpPr txBox="1"/>
            <p:nvPr/>
          </p:nvSpPr>
          <p:spPr>
            <a:xfrm>
              <a:off x="335525" y="1645266"/>
              <a:ext cx="534629" cy="169277"/>
            </a:xfrm>
            <a:prstGeom prst="rect">
              <a:avLst/>
            </a:prstGeom>
            <a:noFill/>
          </p:spPr>
          <p:txBody>
            <a:bodyPr wrap="square" rtlCol="0">
              <a:spAutoFit/>
            </a:bodyPr>
            <a:lstStyle/>
            <a:p>
              <a:pPr algn="ctr"/>
              <a:r>
                <a:rPr lang="en-US" sz="500" b="1" dirty="0" smtClean="0">
                  <a:latin typeface="Comic Sans MS" panose="030F0702030302020204" pitchFamily="66" charset="0"/>
                </a:rPr>
                <a:t>TCSHT4R</a:t>
              </a:r>
              <a:endParaRPr lang="en-US" sz="500" b="1" dirty="0">
                <a:latin typeface="Comic Sans MS" panose="030F0702030302020204" pitchFamily="66" charset="0"/>
              </a:endParaRPr>
            </a:p>
          </p:txBody>
        </p:sp>
      </p:grpSp>
      <p:grpSp>
        <p:nvGrpSpPr>
          <p:cNvPr id="110" name="Group 109"/>
          <p:cNvGrpSpPr/>
          <p:nvPr/>
        </p:nvGrpSpPr>
        <p:grpSpPr>
          <a:xfrm rot="5400000">
            <a:off x="4109434" y="5729237"/>
            <a:ext cx="534629" cy="169277"/>
            <a:chOff x="335525" y="1645266"/>
            <a:chExt cx="534629" cy="169277"/>
          </a:xfrm>
        </p:grpSpPr>
        <p:sp>
          <p:nvSpPr>
            <p:cNvPr id="111" name="Rectangle 110"/>
            <p:cNvSpPr/>
            <p:nvPr/>
          </p:nvSpPr>
          <p:spPr bwMode="auto">
            <a:xfrm>
              <a:off x="394518" y="1657634"/>
              <a:ext cx="386159" cy="117987"/>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500" b="1" dirty="0" smtClean="0">
                <a:solidFill>
                  <a:schemeClr val="tx1"/>
                </a:solidFill>
                <a:latin typeface="Comic Sans MS" pitchFamily="66" charset="0"/>
              </a:endParaRPr>
            </a:p>
          </p:txBody>
        </p:sp>
        <p:sp>
          <p:nvSpPr>
            <p:cNvPr id="112" name="TextBox 111"/>
            <p:cNvSpPr txBox="1"/>
            <p:nvPr/>
          </p:nvSpPr>
          <p:spPr>
            <a:xfrm>
              <a:off x="335525" y="1645266"/>
              <a:ext cx="534629" cy="169277"/>
            </a:xfrm>
            <a:prstGeom prst="rect">
              <a:avLst/>
            </a:prstGeom>
            <a:noFill/>
          </p:spPr>
          <p:txBody>
            <a:bodyPr wrap="square" rtlCol="0">
              <a:spAutoFit/>
            </a:bodyPr>
            <a:lstStyle/>
            <a:p>
              <a:pPr algn="ctr"/>
              <a:r>
                <a:rPr lang="en-US" sz="500" b="1" dirty="0" smtClean="0">
                  <a:latin typeface="Comic Sans MS" panose="030F0702030302020204" pitchFamily="66" charset="0"/>
                </a:rPr>
                <a:t>ISCHT6R</a:t>
              </a:r>
              <a:endParaRPr lang="en-US" sz="500" b="1" dirty="0">
                <a:latin typeface="Comic Sans MS" panose="030F0702030302020204" pitchFamily="66" charset="0"/>
              </a:endParaRPr>
            </a:p>
          </p:txBody>
        </p:sp>
      </p:grpSp>
      <p:pic>
        <p:nvPicPr>
          <p:cNvPr id="9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6693" y="1467825"/>
            <a:ext cx="261707" cy="36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9494" y="2125075"/>
            <a:ext cx="261707" cy="36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9251" y="3108505"/>
            <a:ext cx="261707" cy="36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9142" y="3794392"/>
            <a:ext cx="261707" cy="36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1477" y="3799371"/>
            <a:ext cx="261707" cy="36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944" y="4654493"/>
            <a:ext cx="261707" cy="36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1387" y="4753573"/>
            <a:ext cx="261707" cy="36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5748" y="4475619"/>
            <a:ext cx="261707" cy="36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5533" y="5605288"/>
            <a:ext cx="261707" cy="36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1318" y="5633387"/>
            <a:ext cx="261707" cy="36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5631" y="5633387"/>
            <a:ext cx="261707" cy="36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40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pPr>
                <a:defRPr/>
              </a:pPr>
              <a:t>16</a:t>
            </a:fld>
            <a:endParaRPr lang="en-US"/>
          </a:p>
        </p:txBody>
      </p:sp>
      <p:sp>
        <p:nvSpPr>
          <p:cNvPr id="9" name="Title 8"/>
          <p:cNvSpPr>
            <a:spLocks noGrp="1"/>
          </p:cNvSpPr>
          <p:nvPr>
            <p:ph type="title"/>
          </p:nvPr>
        </p:nvSpPr>
        <p:spPr/>
        <p:txBody>
          <a:bodyPr/>
          <a:lstStyle/>
          <a:p>
            <a:r>
              <a:rPr lang="en-US" dirty="0" smtClean="0"/>
              <a:t>Section 3 - LLO Laser ESTOPs</a:t>
            </a:r>
            <a:endParaRPr lang="en-US" dirty="0"/>
          </a:p>
        </p:txBody>
      </p:sp>
      <p:sp>
        <p:nvSpPr>
          <p:cNvPr id="6" name="Rectangle 5"/>
          <p:cNvSpPr/>
          <p:nvPr/>
        </p:nvSpPr>
        <p:spPr>
          <a:xfrm>
            <a:off x="1066800" y="2133600"/>
            <a:ext cx="7239000" cy="1815882"/>
          </a:xfrm>
          <a:prstGeom prst="rect">
            <a:avLst/>
          </a:prstGeom>
        </p:spPr>
        <p:txBody>
          <a:bodyPr wrap="square">
            <a:spAutoFit/>
          </a:bodyPr>
          <a:lstStyle/>
          <a:p>
            <a:pPr algn="ctr"/>
            <a:r>
              <a:rPr lang="en-US" sz="2800" dirty="0" smtClean="0"/>
              <a:t>Suppose there is a problem that demands that all the lasers be shut off … </a:t>
            </a:r>
          </a:p>
          <a:p>
            <a:pPr algn="ctr"/>
            <a:endParaRPr lang="en-US" sz="2800" dirty="0"/>
          </a:p>
          <a:p>
            <a:pPr algn="ctr"/>
            <a:r>
              <a:rPr lang="en-US" sz="2800" dirty="0" smtClean="0"/>
              <a:t>right </a:t>
            </a:r>
            <a:r>
              <a:rPr lang="en-US" sz="2800" b="1" i="1" dirty="0" smtClean="0"/>
              <a:t>now</a:t>
            </a:r>
            <a:r>
              <a:rPr lang="en-US" sz="2800" dirty="0" smtClean="0"/>
              <a:t>.</a:t>
            </a:r>
            <a:endParaRPr lang="en-US" sz="2800" dirty="0"/>
          </a:p>
        </p:txBody>
      </p:sp>
      <p:sp>
        <p:nvSpPr>
          <p:cNvPr id="7" name="TextBox 8"/>
          <p:cNvSpPr txBox="1">
            <a:spLocks noChangeArrowheads="1"/>
          </p:cNvSpPr>
          <p:nvPr/>
        </p:nvSpPr>
        <p:spPr bwMode="auto">
          <a:xfrm>
            <a:off x="674688" y="717550"/>
            <a:ext cx="138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b="1" dirty="0" smtClean="0">
                <a:solidFill>
                  <a:prstClr val="black"/>
                </a:solidFill>
                <a:latin typeface="Comic Sans MS" pitchFamily="66" charset="0"/>
                <a:hlinkClick r:id="rId3" action="ppaction://hlinksldjump"/>
              </a:rPr>
              <a:t>&lt;&lt; Index</a:t>
            </a:r>
            <a:endParaRPr lang="en-US" sz="1000" b="1" dirty="0">
              <a:solidFill>
                <a:prstClr val="black"/>
              </a:solidFill>
              <a:latin typeface="Comic Sans MS" pitchFamily="66" charset="0"/>
            </a:endParaRPr>
          </a:p>
        </p:txBody>
      </p:sp>
    </p:spTree>
    <p:extLst>
      <p:ext uri="{BB962C8B-B14F-4D97-AF65-F5344CB8AC3E}">
        <p14:creationId xmlns:p14="http://schemas.microsoft.com/office/powerpoint/2010/main" val="843792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pPr>
                <a:defRPr/>
              </a:pPr>
              <a:t>17</a:t>
            </a:fld>
            <a:endParaRPr lang="en-US"/>
          </a:p>
        </p:txBody>
      </p:sp>
      <p:sp>
        <p:nvSpPr>
          <p:cNvPr id="9" name="Title 8"/>
          <p:cNvSpPr>
            <a:spLocks noGrp="1"/>
          </p:cNvSpPr>
          <p:nvPr>
            <p:ph type="title"/>
          </p:nvPr>
        </p:nvSpPr>
        <p:spPr/>
        <p:txBody>
          <a:bodyPr/>
          <a:lstStyle/>
          <a:p>
            <a:r>
              <a:rPr lang="en-US" dirty="0" smtClean="0"/>
              <a:t>LLO Laser ESTOP Requirement</a:t>
            </a:r>
            <a:endParaRPr lang="en-US" dirty="0"/>
          </a:p>
        </p:txBody>
      </p:sp>
      <p:grpSp>
        <p:nvGrpSpPr>
          <p:cNvPr id="5" name="Group 4"/>
          <p:cNvGrpSpPr/>
          <p:nvPr/>
        </p:nvGrpSpPr>
        <p:grpSpPr>
          <a:xfrm>
            <a:off x="1841090" y="2667000"/>
            <a:ext cx="5486400" cy="3657600"/>
            <a:chOff x="752877" y="1108585"/>
            <a:chExt cx="5486400" cy="3657600"/>
          </a:xfrm>
        </p:grpSpPr>
        <p:sp>
          <p:nvSpPr>
            <p:cNvPr id="8" name="Rectangle 7"/>
            <p:cNvSpPr/>
            <p:nvPr/>
          </p:nvSpPr>
          <p:spPr bwMode="auto">
            <a:xfrm>
              <a:off x="752877" y="1108585"/>
              <a:ext cx="5486400" cy="36576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 dirty="0">
                <a:solidFill>
                  <a:prstClr val="white"/>
                </a:solidFill>
                <a:latin typeface="Comic Sans MS" pitchFamily="66" charset="0"/>
              </a:endParaRPr>
            </a:p>
          </p:txBody>
        </p:sp>
        <p:sp>
          <p:nvSpPr>
            <p:cNvPr id="2" name="TextBox 1"/>
            <p:cNvSpPr txBox="1"/>
            <p:nvPr/>
          </p:nvSpPr>
          <p:spPr>
            <a:xfrm>
              <a:off x="752877" y="1521645"/>
              <a:ext cx="5486400" cy="2985433"/>
            </a:xfrm>
            <a:prstGeom prst="rect">
              <a:avLst/>
            </a:prstGeom>
            <a:noFill/>
          </p:spPr>
          <p:txBody>
            <a:bodyPr wrap="square" rtlCol="0">
              <a:spAutoFit/>
            </a:bodyPr>
            <a:lstStyle/>
            <a:p>
              <a:pPr algn="ctr" fontAlgn="base">
                <a:spcBef>
                  <a:spcPct val="0"/>
                </a:spcBef>
                <a:spcAft>
                  <a:spcPct val="0"/>
                </a:spcAft>
              </a:pPr>
              <a:r>
                <a:rPr lang="en-US" sz="6000" b="1" dirty="0">
                  <a:solidFill>
                    <a:prstClr val="white"/>
                  </a:solidFill>
                  <a:latin typeface="Comic Sans MS" panose="030F0702030302020204" pitchFamily="66" charset="0"/>
                  <a:ea typeface="ＭＳ Ｐゴシック" charset="-128"/>
                </a:rPr>
                <a:t>EMERGENCY</a:t>
              </a:r>
            </a:p>
            <a:p>
              <a:pPr algn="ctr" fontAlgn="base">
                <a:spcBef>
                  <a:spcPct val="0"/>
                </a:spcBef>
                <a:spcAft>
                  <a:spcPct val="0"/>
                </a:spcAft>
              </a:pPr>
              <a:r>
                <a:rPr lang="en-US" sz="6000" b="1" dirty="0">
                  <a:solidFill>
                    <a:prstClr val="white"/>
                  </a:solidFill>
                  <a:latin typeface="Comic Sans MS" panose="030F0702030302020204" pitchFamily="66" charset="0"/>
                  <a:ea typeface="ＭＳ Ｐゴシック" charset="-128"/>
                </a:rPr>
                <a:t>LASER ESTOP</a:t>
              </a:r>
            </a:p>
            <a:p>
              <a:pPr algn="ctr" fontAlgn="base">
                <a:spcBef>
                  <a:spcPct val="0"/>
                </a:spcBef>
                <a:spcAft>
                  <a:spcPct val="0"/>
                </a:spcAft>
              </a:pPr>
              <a:endParaRPr lang="en-US" sz="800" b="1" dirty="0">
                <a:solidFill>
                  <a:prstClr val="white"/>
                </a:solidFill>
                <a:latin typeface="Comic Sans MS" panose="030F0702030302020204" pitchFamily="66" charset="0"/>
                <a:ea typeface="ＭＳ Ｐゴシック" charset="-128"/>
              </a:endParaRPr>
            </a:p>
          </p:txBody>
        </p:sp>
      </p:grpSp>
      <p:sp>
        <p:nvSpPr>
          <p:cNvPr id="6" name="Rectangle 5"/>
          <p:cNvSpPr/>
          <p:nvPr/>
        </p:nvSpPr>
        <p:spPr>
          <a:xfrm>
            <a:off x="457200" y="1343472"/>
            <a:ext cx="5486400" cy="646331"/>
          </a:xfrm>
          <a:prstGeom prst="rect">
            <a:avLst/>
          </a:prstGeom>
        </p:spPr>
        <p:txBody>
          <a:bodyPr wrap="square">
            <a:spAutoFit/>
          </a:bodyPr>
          <a:lstStyle/>
          <a:p>
            <a:pPr algn="ctr"/>
            <a:r>
              <a:rPr lang="en-US" dirty="0" smtClean="0"/>
              <a:t>"Push one of these buttons and the lasers are off.“ </a:t>
            </a:r>
          </a:p>
          <a:p>
            <a:pPr algn="ctr"/>
            <a:r>
              <a:rPr lang="en-US" dirty="0" smtClean="0"/>
              <a:t>- Joe </a:t>
            </a:r>
            <a:r>
              <a:rPr lang="en-US" dirty="0" err="1" smtClean="0"/>
              <a:t>Giaime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915" y="1029622"/>
            <a:ext cx="117157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1756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4" name="Slide Number Placeholder 5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DE6C86D-D326-48C0-9E1F-982B473380F6}" type="slidenum">
              <a:rPr lang="en-US" smtClean="0">
                <a:solidFill>
                  <a:srgbClr val="898989"/>
                </a:solidFill>
                <a:latin typeface="Calibri" pitchFamily="34" charset="0"/>
              </a:rPr>
              <a:pPr eaLnBrk="1" hangingPunct="1"/>
              <a:t>18</a:t>
            </a:fld>
            <a:endParaRPr lang="en-US" smtClean="0">
              <a:solidFill>
                <a:srgbClr val="898989"/>
              </a:solidFill>
              <a:latin typeface="Calibri" pitchFamily="34" charset="0"/>
            </a:endParaRPr>
          </a:p>
        </p:txBody>
      </p:sp>
      <p:sp>
        <p:nvSpPr>
          <p:cNvPr id="56" name="Date Placeholder 55"/>
          <p:cNvSpPr>
            <a:spLocks noGrp="1"/>
          </p:cNvSpPr>
          <p:nvPr>
            <p:ph type="dt" sz="quarter"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
        <p:nvSpPr>
          <p:cNvPr id="3" name="Title 2"/>
          <p:cNvSpPr>
            <a:spLocks noGrp="1"/>
          </p:cNvSpPr>
          <p:nvPr>
            <p:ph type="title"/>
          </p:nvPr>
        </p:nvSpPr>
        <p:spPr/>
        <p:txBody>
          <a:bodyPr/>
          <a:lstStyle/>
          <a:p>
            <a:r>
              <a:rPr lang="en-US" dirty="0" smtClean="0"/>
              <a:t>LLO ESTOP Corner Building Locations</a:t>
            </a:r>
            <a:endParaRPr lang="en-US" dirty="0"/>
          </a:p>
        </p:txBody>
      </p:sp>
      <p:grpSp>
        <p:nvGrpSpPr>
          <p:cNvPr id="8" name="Group 7"/>
          <p:cNvGrpSpPr/>
          <p:nvPr/>
        </p:nvGrpSpPr>
        <p:grpSpPr>
          <a:xfrm>
            <a:off x="560196" y="715069"/>
            <a:ext cx="8316277" cy="5838825"/>
            <a:chOff x="54085" y="734792"/>
            <a:chExt cx="8316277" cy="5838825"/>
          </a:xfrm>
        </p:grpSpPr>
        <p:pic>
          <p:nvPicPr>
            <p:cNvPr id="134"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426" y="734792"/>
              <a:ext cx="6762750"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TextBox 135"/>
            <p:cNvSpPr txBox="1"/>
            <p:nvPr/>
          </p:nvSpPr>
          <p:spPr>
            <a:xfrm>
              <a:off x="2025668" y="5010243"/>
              <a:ext cx="1214438" cy="214312"/>
            </a:xfrm>
            <a:prstGeom prst="rect">
              <a:avLst/>
            </a:prstGeom>
            <a:solidFill>
              <a:srgbClr val="FF6699">
                <a:alpha val="50196"/>
              </a:srgbClr>
            </a:solidFill>
            <a:ln>
              <a:solidFill>
                <a:schemeClr val="tx1"/>
              </a:solidFill>
            </a:ln>
            <a:effectLst>
              <a:outerShdw blurRad="63500" sx="102000" sy="102000" algn="ctr" rotWithShape="0">
                <a:prstClr val="black">
                  <a:alpha val="40000"/>
                </a:prstClr>
              </a:outerShdw>
            </a:effectLst>
          </p:spPr>
          <p:txBody>
            <a:bodyPr anchor="ctr">
              <a:spAutoFit/>
            </a:bodyPr>
            <a:lstStyle/>
            <a:p>
              <a:pPr fontAlgn="base">
                <a:spcBef>
                  <a:spcPct val="0"/>
                </a:spcBef>
                <a:spcAft>
                  <a:spcPct val="0"/>
                </a:spcAft>
                <a:defRPr/>
              </a:pPr>
              <a:r>
                <a:rPr lang="en-US" sz="800" b="1" dirty="0">
                  <a:solidFill>
                    <a:prstClr val="black"/>
                  </a:solidFill>
                  <a:latin typeface="Comic Sans MS" pitchFamily="66" charset="0"/>
                  <a:ea typeface="ＭＳ Ｐゴシック" charset="-128"/>
                </a:rPr>
                <a:t>LVEA Entrance Door</a:t>
              </a:r>
            </a:p>
          </p:txBody>
        </p:sp>
        <p:sp>
          <p:nvSpPr>
            <p:cNvPr id="137" name="TextBox 136"/>
            <p:cNvSpPr txBox="1"/>
            <p:nvPr/>
          </p:nvSpPr>
          <p:spPr>
            <a:xfrm>
              <a:off x="3277832" y="4819457"/>
              <a:ext cx="1251838" cy="215444"/>
            </a:xfrm>
            <a:prstGeom prst="rect">
              <a:avLst/>
            </a:prstGeom>
            <a:solidFill>
              <a:srgbClr val="FF6699">
                <a:alpha val="50196"/>
              </a:srgb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fontAlgn="base">
                <a:spcBef>
                  <a:spcPct val="0"/>
                </a:spcBef>
                <a:spcAft>
                  <a:spcPct val="0"/>
                </a:spcAft>
                <a:defRPr/>
              </a:pPr>
              <a:r>
                <a:rPr lang="en-US" sz="800" b="1" dirty="0">
                  <a:solidFill>
                    <a:prstClr val="black"/>
                  </a:solidFill>
                  <a:latin typeface="Comic Sans MS" pitchFamily="66" charset="0"/>
                  <a:ea typeface="ＭＳ Ｐゴシック" charset="-128"/>
                </a:rPr>
                <a:t>LDR Entrance Door</a:t>
              </a:r>
            </a:p>
          </p:txBody>
        </p:sp>
        <p:cxnSp>
          <p:nvCxnSpPr>
            <p:cNvPr id="138" name="Straight Arrow Connector 137"/>
            <p:cNvCxnSpPr>
              <a:stCxn id="136" idx="0"/>
            </p:cNvCxnSpPr>
            <p:nvPr/>
          </p:nvCxnSpPr>
          <p:spPr>
            <a:xfrm flipV="1">
              <a:off x="2632887" y="4650849"/>
              <a:ext cx="167392" cy="3593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37" idx="2"/>
            </p:cNvCxnSpPr>
            <p:nvPr/>
          </p:nvCxnSpPr>
          <p:spPr>
            <a:xfrm flipH="1">
              <a:off x="3478934" y="5034901"/>
              <a:ext cx="424817" cy="2730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37" idx="2"/>
            </p:cNvCxnSpPr>
            <p:nvPr/>
          </p:nvCxnSpPr>
          <p:spPr>
            <a:xfrm flipH="1">
              <a:off x="3586251" y="5034901"/>
              <a:ext cx="317500" cy="283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06" idx="2"/>
              <a:endCxn id="172" idx="1"/>
            </p:cNvCxnSpPr>
            <p:nvPr/>
          </p:nvCxnSpPr>
          <p:spPr>
            <a:xfrm>
              <a:off x="976900" y="3493843"/>
              <a:ext cx="712560" cy="6814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119083" y="4738716"/>
              <a:ext cx="986404" cy="215444"/>
            </a:xfrm>
            <a:prstGeom prst="rect">
              <a:avLst/>
            </a:prstGeom>
            <a:solidFill>
              <a:srgbClr val="FF6699">
                <a:alpha val="50196"/>
              </a:srgb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fontAlgn="base">
                <a:spcBef>
                  <a:spcPct val="0"/>
                </a:spcBef>
                <a:spcAft>
                  <a:spcPct val="0"/>
                </a:spcAft>
                <a:defRPr/>
              </a:pPr>
              <a:r>
                <a:rPr lang="en-US" sz="800" b="1" dirty="0">
                  <a:solidFill>
                    <a:prstClr val="black"/>
                  </a:solidFill>
                  <a:latin typeface="Comic Sans MS" pitchFamily="66" charset="0"/>
                  <a:ea typeface="ＭＳ Ｐゴシック" charset="-128"/>
                </a:rPr>
                <a:t>Control Room</a:t>
              </a:r>
              <a:endParaRPr lang="en-US" sz="800" b="1" dirty="0">
                <a:solidFill>
                  <a:prstClr val="black"/>
                </a:solidFill>
                <a:latin typeface="Comic Sans MS" pitchFamily="66" charset="0"/>
                <a:ea typeface="ＭＳ Ｐゴシック" charset="-128"/>
                <a:hlinkClick r:id="" action="ppaction://noaction"/>
              </a:endParaRPr>
            </a:p>
          </p:txBody>
        </p:sp>
        <p:cxnSp>
          <p:nvCxnSpPr>
            <p:cNvPr id="146" name="Straight Arrow Connector 145"/>
            <p:cNvCxnSpPr>
              <a:stCxn id="145" idx="3"/>
              <a:endCxn id="176" idx="1"/>
            </p:cNvCxnSpPr>
            <p:nvPr/>
          </p:nvCxnSpPr>
          <p:spPr>
            <a:xfrm>
              <a:off x="1105487" y="4846438"/>
              <a:ext cx="474302" cy="626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bwMode="auto">
            <a:xfrm>
              <a:off x="5003004" y="4984289"/>
              <a:ext cx="1340142" cy="215444"/>
            </a:xfrm>
            <a:prstGeom prst="rect">
              <a:avLst/>
            </a:prstGeom>
            <a:solidFill>
              <a:srgbClr val="FF6699">
                <a:alpha val="50196"/>
              </a:srgb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fontAlgn="base">
                <a:spcBef>
                  <a:spcPct val="0"/>
                </a:spcBef>
                <a:spcAft>
                  <a:spcPct val="0"/>
                </a:spcAft>
                <a:defRPr/>
              </a:pPr>
              <a:r>
                <a:rPr lang="en-US" sz="800" b="1" dirty="0">
                  <a:solidFill>
                    <a:prstClr val="black"/>
                  </a:solidFill>
                  <a:latin typeface="Comic Sans MS" pitchFamily="66" charset="0"/>
                  <a:ea typeface="ＭＳ Ｐゴシック" charset="-128"/>
                </a:rPr>
                <a:t>LVEA AIRLOCK Door</a:t>
              </a:r>
            </a:p>
          </p:txBody>
        </p:sp>
        <p:cxnSp>
          <p:nvCxnSpPr>
            <p:cNvPr id="162" name="Straight Arrow Connector 161"/>
            <p:cNvCxnSpPr>
              <a:stCxn id="161" idx="0"/>
              <a:endCxn id="177" idx="2"/>
            </p:cNvCxnSpPr>
            <p:nvPr/>
          </p:nvCxnSpPr>
          <p:spPr bwMode="auto">
            <a:xfrm flipH="1" flipV="1">
              <a:off x="5633660" y="4686723"/>
              <a:ext cx="39415" cy="2975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8" name="Oval 167"/>
            <p:cNvSpPr/>
            <p:nvPr/>
          </p:nvSpPr>
          <p:spPr bwMode="auto">
            <a:xfrm>
              <a:off x="3518454" y="5297826"/>
              <a:ext cx="209826" cy="20761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69" name="Oval 168"/>
            <p:cNvSpPr/>
            <p:nvPr/>
          </p:nvSpPr>
          <p:spPr bwMode="auto">
            <a:xfrm>
              <a:off x="3317463" y="5295617"/>
              <a:ext cx="209826" cy="20761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72" name="Oval 171"/>
            <p:cNvSpPr/>
            <p:nvPr/>
          </p:nvSpPr>
          <p:spPr bwMode="auto">
            <a:xfrm>
              <a:off x="1658732" y="4144887"/>
              <a:ext cx="209826" cy="20761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grpSp>
          <p:nvGrpSpPr>
            <p:cNvPr id="174" name="Group 173"/>
            <p:cNvGrpSpPr/>
            <p:nvPr/>
          </p:nvGrpSpPr>
          <p:grpSpPr>
            <a:xfrm>
              <a:off x="1579789" y="4786010"/>
              <a:ext cx="319926" cy="246221"/>
              <a:chOff x="1579789" y="4751506"/>
              <a:chExt cx="319926" cy="246221"/>
            </a:xfrm>
          </p:grpSpPr>
          <p:sp>
            <p:nvSpPr>
              <p:cNvPr id="175" name="Oval 174"/>
              <p:cNvSpPr/>
              <p:nvPr/>
            </p:nvSpPr>
            <p:spPr bwMode="auto">
              <a:xfrm>
                <a:off x="1605723" y="4753113"/>
                <a:ext cx="209826" cy="20761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6" name="TextBox 175"/>
              <p:cNvSpPr txBox="1"/>
              <p:nvPr/>
            </p:nvSpPr>
            <p:spPr>
              <a:xfrm>
                <a:off x="1579789" y="4751506"/>
                <a:ext cx="319926" cy="246221"/>
              </a:xfrm>
              <a:prstGeom prst="rect">
                <a:avLst/>
              </a:prstGeom>
              <a:noFill/>
            </p:spPr>
            <p:txBody>
              <a:bodyPr wrap="square" rtlCol="0">
                <a:spAutoFit/>
              </a:bodyPr>
              <a:lstStyle/>
              <a:p>
                <a:pPr fontAlgn="base">
                  <a:spcBef>
                    <a:spcPct val="0"/>
                  </a:spcBef>
                  <a:spcAft>
                    <a:spcPct val="0"/>
                  </a:spcAft>
                </a:pPr>
                <a:r>
                  <a:rPr lang="en-US" sz="1000" b="1" dirty="0">
                    <a:solidFill>
                      <a:prstClr val="black"/>
                    </a:solidFill>
                    <a:latin typeface="Comic Sans MS" pitchFamily="66" charset="0"/>
                    <a:ea typeface="ＭＳ Ｐゴシック" charset="-128"/>
                  </a:rPr>
                  <a:t>1</a:t>
                </a:r>
              </a:p>
            </p:txBody>
          </p:sp>
        </p:grpSp>
        <p:grpSp>
          <p:nvGrpSpPr>
            <p:cNvPr id="4" name="Group 3"/>
            <p:cNvGrpSpPr/>
            <p:nvPr/>
          </p:nvGrpSpPr>
          <p:grpSpPr>
            <a:xfrm>
              <a:off x="5427849" y="4440502"/>
              <a:ext cx="411622" cy="246221"/>
              <a:chOff x="5427849" y="4440502"/>
              <a:chExt cx="411622" cy="246221"/>
            </a:xfrm>
          </p:grpSpPr>
          <p:sp>
            <p:nvSpPr>
              <p:cNvPr id="167" name="Oval 166"/>
              <p:cNvSpPr/>
              <p:nvPr/>
            </p:nvSpPr>
            <p:spPr bwMode="auto">
              <a:xfrm>
                <a:off x="5451063" y="4441430"/>
                <a:ext cx="209826" cy="20761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white"/>
                  </a:solidFill>
                </a:endParaRPr>
              </a:p>
            </p:txBody>
          </p:sp>
          <p:sp>
            <p:nvSpPr>
              <p:cNvPr id="177" name="TextBox 176"/>
              <p:cNvSpPr txBox="1"/>
              <p:nvPr/>
            </p:nvSpPr>
            <p:spPr>
              <a:xfrm>
                <a:off x="5427849" y="4440502"/>
                <a:ext cx="411622" cy="246221"/>
              </a:xfrm>
              <a:prstGeom prst="rect">
                <a:avLst/>
              </a:prstGeom>
              <a:noFill/>
            </p:spPr>
            <p:txBody>
              <a:bodyPr wrap="square" rtlCol="0">
                <a:spAutoFit/>
              </a:bodyPr>
              <a:lstStyle/>
              <a:p>
                <a:pPr fontAlgn="base">
                  <a:spcBef>
                    <a:spcPct val="0"/>
                  </a:spcBef>
                  <a:spcAft>
                    <a:spcPct val="0"/>
                  </a:spcAft>
                </a:pPr>
                <a:r>
                  <a:rPr lang="en-US" sz="1000" b="1" dirty="0">
                    <a:solidFill>
                      <a:prstClr val="black"/>
                    </a:solidFill>
                    <a:latin typeface="Comic Sans MS" pitchFamily="66" charset="0"/>
                    <a:ea typeface="ＭＳ Ｐゴシック" charset="-128"/>
                  </a:rPr>
                  <a:t>4</a:t>
                </a:r>
              </a:p>
            </p:txBody>
          </p:sp>
        </p:grpSp>
        <p:grpSp>
          <p:nvGrpSpPr>
            <p:cNvPr id="178" name="Group 177"/>
            <p:cNvGrpSpPr/>
            <p:nvPr/>
          </p:nvGrpSpPr>
          <p:grpSpPr>
            <a:xfrm>
              <a:off x="2723365" y="4449788"/>
              <a:ext cx="319926" cy="246221"/>
              <a:chOff x="1579789" y="4751506"/>
              <a:chExt cx="319926" cy="246221"/>
            </a:xfrm>
          </p:grpSpPr>
          <p:sp>
            <p:nvSpPr>
              <p:cNvPr id="179" name="Oval 178"/>
              <p:cNvSpPr/>
              <p:nvPr/>
            </p:nvSpPr>
            <p:spPr bwMode="auto">
              <a:xfrm>
                <a:off x="1605723" y="4753113"/>
                <a:ext cx="209826" cy="20761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0" name="TextBox 179"/>
              <p:cNvSpPr txBox="1"/>
              <p:nvPr/>
            </p:nvSpPr>
            <p:spPr>
              <a:xfrm>
                <a:off x="1579789" y="4751506"/>
                <a:ext cx="319926" cy="246221"/>
              </a:xfrm>
              <a:prstGeom prst="rect">
                <a:avLst/>
              </a:prstGeom>
              <a:noFill/>
            </p:spPr>
            <p:txBody>
              <a:bodyPr wrap="square" rtlCol="0">
                <a:spAutoFit/>
              </a:bodyPr>
              <a:lstStyle/>
              <a:p>
                <a:pPr fontAlgn="base">
                  <a:spcBef>
                    <a:spcPct val="0"/>
                  </a:spcBef>
                  <a:spcAft>
                    <a:spcPct val="0"/>
                  </a:spcAft>
                </a:pPr>
                <a:r>
                  <a:rPr lang="en-US" sz="1000" b="1" dirty="0">
                    <a:solidFill>
                      <a:prstClr val="black"/>
                    </a:solidFill>
                    <a:latin typeface="Comic Sans MS" pitchFamily="66" charset="0"/>
                    <a:ea typeface="ＭＳ Ｐゴシック" charset="-128"/>
                  </a:rPr>
                  <a:t>2</a:t>
                </a:r>
              </a:p>
            </p:txBody>
          </p:sp>
        </p:grpSp>
        <p:sp>
          <p:nvSpPr>
            <p:cNvPr id="184" name="TextBox 183"/>
            <p:cNvSpPr txBox="1"/>
            <p:nvPr/>
          </p:nvSpPr>
          <p:spPr>
            <a:xfrm>
              <a:off x="1638930" y="4135082"/>
              <a:ext cx="411622" cy="246221"/>
            </a:xfrm>
            <a:prstGeom prst="rect">
              <a:avLst/>
            </a:prstGeom>
            <a:noFill/>
          </p:spPr>
          <p:txBody>
            <a:bodyPr wrap="square" rtlCol="0">
              <a:spAutoFit/>
            </a:bodyPr>
            <a:lstStyle/>
            <a:p>
              <a:pPr fontAlgn="base">
                <a:spcBef>
                  <a:spcPct val="0"/>
                </a:spcBef>
                <a:spcAft>
                  <a:spcPct val="0"/>
                </a:spcAft>
              </a:pPr>
              <a:r>
                <a:rPr lang="en-US" sz="1000" b="1" dirty="0">
                  <a:solidFill>
                    <a:prstClr val="black"/>
                  </a:solidFill>
                  <a:latin typeface="Comic Sans MS" pitchFamily="66" charset="0"/>
                  <a:ea typeface="ＭＳ Ｐゴシック" charset="-128"/>
                </a:rPr>
                <a:t>5</a:t>
              </a:r>
            </a:p>
          </p:txBody>
        </p:sp>
        <p:sp>
          <p:nvSpPr>
            <p:cNvPr id="185" name="TextBox 184"/>
            <p:cNvSpPr txBox="1"/>
            <p:nvPr/>
          </p:nvSpPr>
          <p:spPr>
            <a:xfrm>
              <a:off x="3260982" y="5290452"/>
              <a:ext cx="411622" cy="246221"/>
            </a:xfrm>
            <a:prstGeom prst="rect">
              <a:avLst/>
            </a:prstGeom>
            <a:noFill/>
          </p:spPr>
          <p:txBody>
            <a:bodyPr wrap="square" rtlCol="0">
              <a:spAutoFit/>
            </a:bodyPr>
            <a:lstStyle/>
            <a:p>
              <a:pPr fontAlgn="base">
                <a:spcBef>
                  <a:spcPct val="0"/>
                </a:spcBef>
                <a:spcAft>
                  <a:spcPct val="0"/>
                </a:spcAft>
              </a:pPr>
              <a:r>
                <a:rPr lang="en-US" sz="1000" b="1" dirty="0">
                  <a:solidFill>
                    <a:prstClr val="black"/>
                  </a:solidFill>
                  <a:latin typeface="Comic Sans MS" pitchFamily="66" charset="0"/>
                  <a:ea typeface="ＭＳ Ｐゴシック" charset="-128"/>
                </a:rPr>
                <a:t>3a</a:t>
              </a:r>
            </a:p>
          </p:txBody>
        </p:sp>
        <p:sp>
          <p:nvSpPr>
            <p:cNvPr id="186" name="TextBox 185"/>
            <p:cNvSpPr txBox="1"/>
            <p:nvPr/>
          </p:nvSpPr>
          <p:spPr>
            <a:xfrm>
              <a:off x="3470860" y="5296398"/>
              <a:ext cx="411622" cy="246221"/>
            </a:xfrm>
            <a:prstGeom prst="rect">
              <a:avLst/>
            </a:prstGeom>
            <a:noFill/>
          </p:spPr>
          <p:txBody>
            <a:bodyPr wrap="square" rtlCol="0">
              <a:spAutoFit/>
            </a:bodyPr>
            <a:lstStyle/>
            <a:p>
              <a:pPr fontAlgn="base">
                <a:spcBef>
                  <a:spcPct val="0"/>
                </a:spcBef>
                <a:spcAft>
                  <a:spcPct val="0"/>
                </a:spcAft>
              </a:pPr>
              <a:r>
                <a:rPr lang="en-US" sz="1000" b="1" dirty="0">
                  <a:solidFill>
                    <a:prstClr val="black"/>
                  </a:solidFill>
                  <a:latin typeface="Comic Sans MS" pitchFamily="66" charset="0"/>
                  <a:ea typeface="ＭＳ Ｐゴシック" charset="-128"/>
                </a:rPr>
                <a:t>3b</a:t>
              </a:r>
            </a:p>
          </p:txBody>
        </p:sp>
        <p:grpSp>
          <p:nvGrpSpPr>
            <p:cNvPr id="122" name="Group 121"/>
            <p:cNvGrpSpPr/>
            <p:nvPr/>
          </p:nvGrpSpPr>
          <p:grpSpPr>
            <a:xfrm>
              <a:off x="3757805" y="3365177"/>
              <a:ext cx="991603" cy="437809"/>
              <a:chOff x="8779200" y="2816290"/>
              <a:chExt cx="991603" cy="437809"/>
            </a:xfrm>
          </p:grpSpPr>
          <p:sp>
            <p:nvSpPr>
              <p:cNvPr id="123" name="TextBox 122"/>
              <p:cNvSpPr txBox="1"/>
              <p:nvPr/>
            </p:nvSpPr>
            <p:spPr bwMode="auto">
              <a:xfrm>
                <a:off x="9082017" y="2816290"/>
                <a:ext cx="688786" cy="215444"/>
              </a:xfrm>
              <a:prstGeom prst="rect">
                <a:avLst/>
              </a:prstGeom>
              <a:solidFill>
                <a:srgbClr val="F1EC1C"/>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fontAlgn="base">
                  <a:spcBef>
                    <a:spcPct val="0"/>
                  </a:spcBef>
                  <a:spcAft>
                    <a:spcPct val="0"/>
                  </a:spcAft>
                  <a:defRPr/>
                </a:pPr>
                <a:r>
                  <a:rPr lang="en-US" sz="800" b="1" dirty="0">
                    <a:solidFill>
                      <a:prstClr val="black"/>
                    </a:solidFill>
                    <a:latin typeface="Comic Sans MS" pitchFamily="66" charset="0"/>
                    <a:ea typeface="ＭＳ Ｐゴシック" charset="-128"/>
                  </a:rPr>
                  <a:t>TCSBT1R</a:t>
                </a:r>
              </a:p>
            </p:txBody>
          </p:sp>
          <p:cxnSp>
            <p:nvCxnSpPr>
              <p:cNvPr id="124" name="Straight Arrow Connector 123"/>
              <p:cNvCxnSpPr>
                <a:stCxn id="123" idx="1"/>
                <a:endCxn id="125" idx="0"/>
              </p:cNvCxnSpPr>
              <p:nvPr/>
            </p:nvCxnSpPr>
            <p:spPr bwMode="auto">
              <a:xfrm flipH="1">
                <a:off x="8977104" y="2924012"/>
                <a:ext cx="104913" cy="1077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5" name="Oval 124"/>
              <p:cNvSpPr/>
              <p:nvPr/>
            </p:nvSpPr>
            <p:spPr bwMode="auto">
              <a:xfrm>
                <a:off x="8872191" y="3031734"/>
                <a:ext cx="209826" cy="20761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6" name="TextBox 125"/>
              <p:cNvSpPr txBox="1"/>
              <p:nvPr/>
            </p:nvSpPr>
            <p:spPr>
              <a:xfrm>
                <a:off x="8779200" y="3038655"/>
                <a:ext cx="411622" cy="215444"/>
              </a:xfrm>
              <a:prstGeom prst="rect">
                <a:avLst/>
              </a:prstGeom>
              <a:noFill/>
            </p:spPr>
            <p:txBody>
              <a:bodyPr wrap="square" rtlCol="0">
                <a:spAutoFit/>
              </a:bodyPr>
              <a:lstStyle/>
              <a:p>
                <a:pPr algn="ctr" fontAlgn="base">
                  <a:spcBef>
                    <a:spcPct val="0"/>
                  </a:spcBef>
                  <a:spcAft>
                    <a:spcPct val="0"/>
                  </a:spcAft>
                </a:pPr>
                <a:r>
                  <a:rPr lang="en-US" sz="800" b="1" dirty="0">
                    <a:solidFill>
                      <a:prstClr val="black"/>
                    </a:solidFill>
                    <a:latin typeface="Comic Sans MS" pitchFamily="66" charset="0"/>
                    <a:ea typeface="ＭＳ Ｐゴシック" charset="-128"/>
                  </a:rPr>
                  <a:t>10</a:t>
                </a:r>
                <a:endParaRPr lang="en-US" sz="1000" b="1" dirty="0">
                  <a:solidFill>
                    <a:prstClr val="black"/>
                  </a:solidFill>
                  <a:latin typeface="Comic Sans MS" pitchFamily="66" charset="0"/>
                  <a:ea typeface="ＭＳ Ｐゴシック" charset="-128"/>
                </a:endParaRPr>
              </a:p>
            </p:txBody>
          </p:sp>
        </p:grpSp>
        <p:grpSp>
          <p:nvGrpSpPr>
            <p:cNvPr id="132" name="Group 131"/>
            <p:cNvGrpSpPr/>
            <p:nvPr/>
          </p:nvGrpSpPr>
          <p:grpSpPr>
            <a:xfrm>
              <a:off x="4408268" y="4004263"/>
              <a:ext cx="1264807" cy="437809"/>
              <a:chOff x="8779200" y="2816290"/>
              <a:chExt cx="1264807" cy="437809"/>
            </a:xfrm>
          </p:grpSpPr>
          <p:sp>
            <p:nvSpPr>
              <p:cNvPr id="133" name="TextBox 132"/>
              <p:cNvSpPr txBox="1"/>
              <p:nvPr/>
            </p:nvSpPr>
            <p:spPr bwMode="auto">
              <a:xfrm>
                <a:off x="9355221" y="2816290"/>
                <a:ext cx="688786" cy="215444"/>
              </a:xfrm>
              <a:prstGeom prst="rect">
                <a:avLst/>
              </a:prstGeom>
              <a:solidFill>
                <a:srgbClr val="F1EC1C"/>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fontAlgn="base">
                  <a:spcBef>
                    <a:spcPct val="0"/>
                  </a:spcBef>
                  <a:spcAft>
                    <a:spcPct val="0"/>
                  </a:spcAft>
                  <a:defRPr/>
                </a:pPr>
                <a:r>
                  <a:rPr lang="en-US" sz="800" b="1" dirty="0">
                    <a:solidFill>
                      <a:prstClr val="black"/>
                    </a:solidFill>
                    <a:latin typeface="Comic Sans MS" pitchFamily="66" charset="0"/>
                    <a:ea typeface="ＭＳ Ｐゴシック" charset="-128"/>
                  </a:rPr>
                  <a:t>TCSBT3L</a:t>
                </a:r>
              </a:p>
            </p:txBody>
          </p:sp>
          <p:cxnSp>
            <p:nvCxnSpPr>
              <p:cNvPr id="135" name="Straight Arrow Connector 134"/>
              <p:cNvCxnSpPr/>
              <p:nvPr/>
            </p:nvCxnSpPr>
            <p:spPr bwMode="auto">
              <a:xfrm flipH="1">
                <a:off x="9044972" y="3016358"/>
                <a:ext cx="330168" cy="1191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0" name="Oval 199"/>
              <p:cNvSpPr/>
              <p:nvPr/>
            </p:nvSpPr>
            <p:spPr bwMode="auto">
              <a:xfrm>
                <a:off x="8872191" y="3031734"/>
                <a:ext cx="209826" cy="20761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1" name="TextBox 200"/>
              <p:cNvSpPr txBox="1"/>
              <p:nvPr/>
            </p:nvSpPr>
            <p:spPr>
              <a:xfrm>
                <a:off x="8779200" y="3038655"/>
                <a:ext cx="411622" cy="215444"/>
              </a:xfrm>
              <a:prstGeom prst="rect">
                <a:avLst/>
              </a:prstGeom>
              <a:noFill/>
            </p:spPr>
            <p:txBody>
              <a:bodyPr wrap="square" rtlCol="0">
                <a:spAutoFit/>
              </a:bodyPr>
              <a:lstStyle/>
              <a:p>
                <a:pPr algn="ctr" fontAlgn="base">
                  <a:spcBef>
                    <a:spcPct val="0"/>
                  </a:spcBef>
                  <a:spcAft>
                    <a:spcPct val="0"/>
                  </a:spcAft>
                </a:pPr>
                <a:r>
                  <a:rPr lang="en-US" sz="800" b="1" dirty="0">
                    <a:solidFill>
                      <a:prstClr val="black"/>
                    </a:solidFill>
                    <a:latin typeface="Comic Sans MS" pitchFamily="66" charset="0"/>
                    <a:ea typeface="ＭＳ Ｐゴシック" charset="-128"/>
                  </a:rPr>
                  <a:t>12</a:t>
                </a:r>
                <a:endParaRPr lang="en-US" sz="1000" b="1" dirty="0">
                  <a:solidFill>
                    <a:prstClr val="black"/>
                  </a:solidFill>
                  <a:latin typeface="Comic Sans MS" pitchFamily="66" charset="0"/>
                  <a:ea typeface="ＭＳ Ｐゴシック" charset="-128"/>
                </a:endParaRPr>
              </a:p>
            </p:txBody>
          </p:sp>
        </p:grpSp>
        <p:grpSp>
          <p:nvGrpSpPr>
            <p:cNvPr id="202" name="Group 201"/>
            <p:cNvGrpSpPr/>
            <p:nvPr/>
          </p:nvGrpSpPr>
          <p:grpSpPr>
            <a:xfrm>
              <a:off x="4217827" y="4328853"/>
              <a:ext cx="1076400" cy="465592"/>
              <a:chOff x="8777776" y="3031734"/>
              <a:chExt cx="1076400" cy="465592"/>
            </a:xfrm>
          </p:grpSpPr>
          <p:sp>
            <p:nvSpPr>
              <p:cNvPr id="203" name="TextBox 202"/>
              <p:cNvSpPr txBox="1"/>
              <p:nvPr/>
            </p:nvSpPr>
            <p:spPr bwMode="auto">
              <a:xfrm>
                <a:off x="9165390" y="3281882"/>
                <a:ext cx="688786" cy="215444"/>
              </a:xfrm>
              <a:prstGeom prst="rect">
                <a:avLst/>
              </a:prstGeom>
              <a:solidFill>
                <a:srgbClr val="F1EC1C"/>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fontAlgn="base">
                  <a:spcBef>
                    <a:spcPct val="0"/>
                  </a:spcBef>
                  <a:spcAft>
                    <a:spcPct val="0"/>
                  </a:spcAft>
                  <a:defRPr/>
                </a:pPr>
                <a:r>
                  <a:rPr lang="en-US" sz="800" b="1" dirty="0">
                    <a:solidFill>
                      <a:prstClr val="black"/>
                    </a:solidFill>
                    <a:latin typeface="Comic Sans MS" pitchFamily="66" charset="0"/>
                    <a:ea typeface="ＭＳ Ｐゴシック" charset="-128"/>
                  </a:rPr>
                  <a:t>TCSHT4R</a:t>
                </a:r>
              </a:p>
            </p:txBody>
          </p:sp>
          <p:cxnSp>
            <p:nvCxnSpPr>
              <p:cNvPr id="204" name="Straight Arrow Connector 203"/>
              <p:cNvCxnSpPr>
                <a:stCxn id="203" idx="1"/>
                <a:endCxn id="205" idx="5"/>
              </p:cNvCxnSpPr>
              <p:nvPr/>
            </p:nvCxnSpPr>
            <p:spPr bwMode="auto">
              <a:xfrm flipH="1" flipV="1">
                <a:off x="9051289" y="3208946"/>
                <a:ext cx="114101" cy="1806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Oval 204"/>
              <p:cNvSpPr/>
              <p:nvPr/>
            </p:nvSpPr>
            <p:spPr bwMode="auto">
              <a:xfrm>
                <a:off x="8872191" y="3031734"/>
                <a:ext cx="209826" cy="20761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6" name="TextBox 205"/>
              <p:cNvSpPr txBox="1"/>
              <p:nvPr/>
            </p:nvSpPr>
            <p:spPr>
              <a:xfrm>
                <a:off x="8777776" y="3046685"/>
                <a:ext cx="411622" cy="215444"/>
              </a:xfrm>
              <a:prstGeom prst="rect">
                <a:avLst/>
              </a:prstGeom>
              <a:noFill/>
            </p:spPr>
            <p:txBody>
              <a:bodyPr wrap="square" rtlCol="0">
                <a:spAutoFit/>
              </a:bodyPr>
              <a:lstStyle/>
              <a:p>
                <a:pPr algn="ctr" fontAlgn="base">
                  <a:spcBef>
                    <a:spcPct val="0"/>
                  </a:spcBef>
                  <a:spcAft>
                    <a:spcPct val="0"/>
                  </a:spcAft>
                </a:pPr>
                <a:r>
                  <a:rPr lang="en-US" sz="800" b="1" dirty="0">
                    <a:solidFill>
                      <a:prstClr val="black"/>
                    </a:solidFill>
                    <a:latin typeface="Comic Sans MS" pitchFamily="66" charset="0"/>
                    <a:ea typeface="ＭＳ Ｐゴシック" charset="-128"/>
                  </a:rPr>
                  <a:t>11</a:t>
                </a:r>
                <a:endParaRPr lang="en-US" sz="1000" b="1" dirty="0">
                  <a:solidFill>
                    <a:prstClr val="black"/>
                  </a:solidFill>
                  <a:latin typeface="Comic Sans MS" pitchFamily="66" charset="0"/>
                  <a:ea typeface="ＭＳ Ｐゴシック" charset="-128"/>
                </a:endParaRPr>
              </a:p>
            </p:txBody>
          </p:sp>
        </p:grpSp>
        <p:grpSp>
          <p:nvGrpSpPr>
            <p:cNvPr id="207" name="Group 206"/>
            <p:cNvGrpSpPr/>
            <p:nvPr/>
          </p:nvGrpSpPr>
          <p:grpSpPr>
            <a:xfrm>
              <a:off x="4262418" y="5717952"/>
              <a:ext cx="1137453" cy="246221"/>
              <a:chOff x="8788012" y="3028799"/>
              <a:chExt cx="1137453" cy="246221"/>
            </a:xfrm>
          </p:grpSpPr>
          <p:sp>
            <p:nvSpPr>
              <p:cNvPr id="208" name="TextBox 207"/>
              <p:cNvSpPr txBox="1"/>
              <p:nvPr/>
            </p:nvSpPr>
            <p:spPr bwMode="auto">
              <a:xfrm>
                <a:off x="9236679" y="3029777"/>
                <a:ext cx="688786" cy="215444"/>
              </a:xfrm>
              <a:prstGeom prst="rect">
                <a:avLst/>
              </a:prstGeom>
              <a:solidFill>
                <a:srgbClr val="F1EC1C"/>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fontAlgn="base">
                  <a:spcBef>
                    <a:spcPct val="0"/>
                  </a:spcBef>
                  <a:spcAft>
                    <a:spcPct val="0"/>
                  </a:spcAft>
                  <a:defRPr/>
                </a:pPr>
                <a:r>
                  <a:rPr lang="en-US" sz="800" b="1" dirty="0">
                    <a:solidFill>
                      <a:prstClr val="black"/>
                    </a:solidFill>
                    <a:latin typeface="Comic Sans MS" pitchFamily="66" charset="0"/>
                    <a:ea typeface="ＭＳ Ｐゴシック" charset="-128"/>
                  </a:rPr>
                  <a:t>ISCHT6R</a:t>
                </a:r>
              </a:p>
            </p:txBody>
          </p:sp>
          <p:cxnSp>
            <p:nvCxnSpPr>
              <p:cNvPr id="209" name="Straight Arrow Connector 208"/>
              <p:cNvCxnSpPr>
                <a:stCxn id="208" idx="1"/>
                <a:endCxn id="210" idx="6"/>
              </p:cNvCxnSpPr>
              <p:nvPr/>
            </p:nvCxnSpPr>
            <p:spPr bwMode="auto">
              <a:xfrm flipH="1" flipV="1">
                <a:off x="9082017" y="3135543"/>
                <a:ext cx="154662" cy="19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0" name="Oval 209"/>
              <p:cNvSpPr/>
              <p:nvPr/>
            </p:nvSpPr>
            <p:spPr bwMode="auto">
              <a:xfrm>
                <a:off x="8872191" y="3031734"/>
                <a:ext cx="209826" cy="20761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1" name="TextBox 210"/>
              <p:cNvSpPr txBox="1"/>
              <p:nvPr/>
            </p:nvSpPr>
            <p:spPr>
              <a:xfrm>
                <a:off x="8788012" y="3028799"/>
                <a:ext cx="411622" cy="246221"/>
              </a:xfrm>
              <a:prstGeom prst="rect">
                <a:avLst/>
              </a:prstGeom>
              <a:noFill/>
            </p:spPr>
            <p:txBody>
              <a:bodyPr wrap="square" rtlCol="0">
                <a:spAutoFit/>
              </a:bodyPr>
              <a:lstStyle/>
              <a:p>
                <a:pPr algn="ctr" fontAlgn="base">
                  <a:spcBef>
                    <a:spcPct val="0"/>
                  </a:spcBef>
                  <a:spcAft>
                    <a:spcPct val="0"/>
                  </a:spcAft>
                </a:pPr>
                <a:r>
                  <a:rPr lang="en-US" sz="1000" b="1" dirty="0">
                    <a:solidFill>
                      <a:prstClr val="black"/>
                    </a:solidFill>
                    <a:latin typeface="Comic Sans MS" pitchFamily="66" charset="0"/>
                    <a:ea typeface="ＭＳ Ｐゴシック" charset="-128"/>
                  </a:rPr>
                  <a:t>9</a:t>
                </a:r>
                <a:endParaRPr lang="en-US" sz="1100" b="1" dirty="0">
                  <a:solidFill>
                    <a:prstClr val="black"/>
                  </a:solidFill>
                  <a:latin typeface="Comic Sans MS" pitchFamily="66" charset="0"/>
                  <a:ea typeface="ＭＳ Ｐゴシック" charset="-128"/>
                </a:endParaRPr>
              </a:p>
            </p:txBody>
          </p:sp>
        </p:grpSp>
        <p:grpSp>
          <p:nvGrpSpPr>
            <p:cNvPr id="212" name="Group 211"/>
            <p:cNvGrpSpPr/>
            <p:nvPr/>
          </p:nvGrpSpPr>
          <p:grpSpPr>
            <a:xfrm>
              <a:off x="2265246" y="3255436"/>
              <a:ext cx="688786" cy="692934"/>
              <a:chOff x="8682850" y="2589460"/>
              <a:chExt cx="688786" cy="692934"/>
            </a:xfrm>
          </p:grpSpPr>
          <p:sp>
            <p:nvSpPr>
              <p:cNvPr id="213" name="TextBox 212"/>
              <p:cNvSpPr txBox="1"/>
              <p:nvPr/>
            </p:nvSpPr>
            <p:spPr bwMode="auto">
              <a:xfrm>
                <a:off x="8682850" y="2589460"/>
                <a:ext cx="688786" cy="215444"/>
              </a:xfrm>
              <a:prstGeom prst="rect">
                <a:avLst/>
              </a:prstGeom>
              <a:solidFill>
                <a:srgbClr val="F1EC1C"/>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fontAlgn="base">
                  <a:spcBef>
                    <a:spcPct val="0"/>
                  </a:spcBef>
                  <a:spcAft>
                    <a:spcPct val="0"/>
                  </a:spcAft>
                  <a:defRPr/>
                </a:pPr>
                <a:r>
                  <a:rPr lang="en-US" sz="800" b="1" dirty="0">
                    <a:solidFill>
                      <a:prstClr val="black"/>
                    </a:solidFill>
                    <a:latin typeface="Comic Sans MS" pitchFamily="66" charset="0"/>
                    <a:ea typeface="ＭＳ Ｐゴシック" charset="-128"/>
                  </a:rPr>
                  <a:t>ISCHT1L</a:t>
                </a:r>
              </a:p>
            </p:txBody>
          </p:sp>
          <p:cxnSp>
            <p:nvCxnSpPr>
              <p:cNvPr id="214" name="Straight Arrow Connector 213"/>
              <p:cNvCxnSpPr>
                <a:stCxn id="213" idx="2"/>
                <a:endCxn id="215" idx="0"/>
              </p:cNvCxnSpPr>
              <p:nvPr/>
            </p:nvCxnSpPr>
            <p:spPr bwMode="auto">
              <a:xfrm flipH="1">
                <a:off x="8977104" y="2804904"/>
                <a:ext cx="50139" cy="226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5" name="Oval 214"/>
              <p:cNvSpPr/>
              <p:nvPr/>
            </p:nvSpPr>
            <p:spPr bwMode="auto">
              <a:xfrm>
                <a:off x="8872191" y="3031734"/>
                <a:ext cx="209826" cy="20761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6" name="TextBox 215"/>
              <p:cNvSpPr txBox="1"/>
              <p:nvPr/>
            </p:nvSpPr>
            <p:spPr>
              <a:xfrm>
                <a:off x="8773264" y="3036173"/>
                <a:ext cx="411622" cy="246221"/>
              </a:xfrm>
              <a:prstGeom prst="rect">
                <a:avLst/>
              </a:prstGeom>
              <a:noFill/>
            </p:spPr>
            <p:txBody>
              <a:bodyPr wrap="square" rtlCol="0">
                <a:spAutoFit/>
              </a:bodyPr>
              <a:lstStyle/>
              <a:p>
                <a:pPr algn="ctr" fontAlgn="base">
                  <a:spcBef>
                    <a:spcPct val="0"/>
                  </a:spcBef>
                  <a:spcAft>
                    <a:spcPct val="0"/>
                  </a:spcAft>
                </a:pPr>
                <a:r>
                  <a:rPr lang="en-US" sz="1000" b="1" dirty="0">
                    <a:solidFill>
                      <a:prstClr val="black"/>
                    </a:solidFill>
                    <a:latin typeface="Comic Sans MS" pitchFamily="66" charset="0"/>
                    <a:ea typeface="ＭＳ Ｐゴシック" charset="-128"/>
                  </a:rPr>
                  <a:t>6</a:t>
                </a:r>
                <a:endParaRPr lang="en-US" sz="1100" b="1" dirty="0">
                  <a:solidFill>
                    <a:prstClr val="black"/>
                  </a:solidFill>
                  <a:latin typeface="Comic Sans MS" pitchFamily="66" charset="0"/>
                  <a:ea typeface="ＭＳ Ｐゴシック" charset="-128"/>
                </a:endParaRPr>
              </a:p>
            </p:txBody>
          </p:sp>
        </p:grpSp>
        <p:grpSp>
          <p:nvGrpSpPr>
            <p:cNvPr id="217" name="Group 216"/>
            <p:cNvGrpSpPr/>
            <p:nvPr/>
          </p:nvGrpSpPr>
          <p:grpSpPr>
            <a:xfrm>
              <a:off x="2609639" y="3419038"/>
              <a:ext cx="1179373" cy="550906"/>
              <a:chOff x="8773264" y="2731488"/>
              <a:chExt cx="1179373" cy="550906"/>
            </a:xfrm>
          </p:grpSpPr>
          <p:sp>
            <p:nvSpPr>
              <p:cNvPr id="218" name="TextBox 217"/>
              <p:cNvSpPr txBox="1"/>
              <p:nvPr/>
            </p:nvSpPr>
            <p:spPr bwMode="auto">
              <a:xfrm>
                <a:off x="9263851" y="2731488"/>
                <a:ext cx="688786" cy="215444"/>
              </a:xfrm>
              <a:prstGeom prst="rect">
                <a:avLst/>
              </a:prstGeom>
              <a:solidFill>
                <a:srgbClr val="F1EC1C"/>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fontAlgn="base">
                  <a:spcBef>
                    <a:spcPct val="0"/>
                  </a:spcBef>
                  <a:spcAft>
                    <a:spcPct val="0"/>
                  </a:spcAft>
                  <a:defRPr/>
                </a:pPr>
                <a:r>
                  <a:rPr lang="en-US" sz="800" b="1" dirty="0">
                    <a:solidFill>
                      <a:prstClr val="black"/>
                    </a:solidFill>
                    <a:latin typeface="Comic Sans MS" pitchFamily="66" charset="0"/>
                    <a:ea typeface="ＭＳ Ｐゴシック" charset="-128"/>
                  </a:rPr>
                  <a:t>IOHT2L</a:t>
                </a:r>
              </a:p>
            </p:txBody>
          </p:sp>
          <p:cxnSp>
            <p:nvCxnSpPr>
              <p:cNvPr id="219" name="Straight Arrow Connector 218"/>
              <p:cNvCxnSpPr>
                <a:stCxn id="218" idx="1"/>
                <a:endCxn id="220" idx="6"/>
              </p:cNvCxnSpPr>
              <p:nvPr/>
            </p:nvCxnSpPr>
            <p:spPr bwMode="auto">
              <a:xfrm flipH="1">
                <a:off x="9082017" y="2839210"/>
                <a:ext cx="181834" cy="2963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0" name="Oval 219"/>
              <p:cNvSpPr/>
              <p:nvPr/>
            </p:nvSpPr>
            <p:spPr bwMode="auto">
              <a:xfrm>
                <a:off x="8872191" y="3031734"/>
                <a:ext cx="209826" cy="20761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1" name="TextBox 220"/>
              <p:cNvSpPr txBox="1"/>
              <p:nvPr/>
            </p:nvSpPr>
            <p:spPr>
              <a:xfrm>
                <a:off x="8773264" y="3036173"/>
                <a:ext cx="411622" cy="246221"/>
              </a:xfrm>
              <a:prstGeom prst="rect">
                <a:avLst/>
              </a:prstGeom>
              <a:noFill/>
            </p:spPr>
            <p:txBody>
              <a:bodyPr wrap="square" rtlCol="0">
                <a:spAutoFit/>
              </a:bodyPr>
              <a:lstStyle/>
              <a:p>
                <a:pPr algn="ctr" fontAlgn="base">
                  <a:spcBef>
                    <a:spcPct val="0"/>
                  </a:spcBef>
                  <a:spcAft>
                    <a:spcPct val="0"/>
                  </a:spcAft>
                </a:pPr>
                <a:r>
                  <a:rPr lang="en-US" sz="1000" b="1" dirty="0">
                    <a:solidFill>
                      <a:prstClr val="black"/>
                    </a:solidFill>
                    <a:latin typeface="Comic Sans MS" pitchFamily="66" charset="0"/>
                    <a:ea typeface="ＭＳ Ｐゴシック" charset="-128"/>
                  </a:rPr>
                  <a:t>8</a:t>
                </a:r>
                <a:endParaRPr lang="en-US" sz="1100" b="1" dirty="0">
                  <a:solidFill>
                    <a:prstClr val="black"/>
                  </a:solidFill>
                  <a:latin typeface="Comic Sans MS" pitchFamily="66" charset="0"/>
                  <a:ea typeface="ＭＳ Ｐゴシック" charset="-128"/>
                </a:endParaRPr>
              </a:p>
            </p:txBody>
          </p:sp>
        </p:grpSp>
        <p:grpSp>
          <p:nvGrpSpPr>
            <p:cNvPr id="222" name="Group 221"/>
            <p:cNvGrpSpPr/>
            <p:nvPr/>
          </p:nvGrpSpPr>
          <p:grpSpPr>
            <a:xfrm>
              <a:off x="2615452" y="4203015"/>
              <a:ext cx="1179373" cy="251675"/>
              <a:chOff x="8773264" y="3031734"/>
              <a:chExt cx="1179373" cy="251675"/>
            </a:xfrm>
          </p:grpSpPr>
          <p:sp>
            <p:nvSpPr>
              <p:cNvPr id="223" name="TextBox 222"/>
              <p:cNvSpPr txBox="1"/>
              <p:nvPr/>
            </p:nvSpPr>
            <p:spPr bwMode="auto">
              <a:xfrm>
                <a:off x="9263851" y="3067965"/>
                <a:ext cx="688786" cy="215444"/>
              </a:xfrm>
              <a:prstGeom prst="rect">
                <a:avLst/>
              </a:prstGeom>
              <a:solidFill>
                <a:srgbClr val="F1EC1C"/>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fontAlgn="base">
                  <a:spcBef>
                    <a:spcPct val="0"/>
                  </a:spcBef>
                  <a:spcAft>
                    <a:spcPct val="0"/>
                  </a:spcAft>
                  <a:defRPr/>
                </a:pPr>
                <a:r>
                  <a:rPr lang="en-US" sz="800" b="1" dirty="0">
                    <a:solidFill>
                      <a:prstClr val="black"/>
                    </a:solidFill>
                    <a:latin typeface="Comic Sans MS" pitchFamily="66" charset="0"/>
                    <a:ea typeface="ＭＳ Ｐゴシック" charset="-128"/>
                  </a:rPr>
                  <a:t>IOHT2R</a:t>
                </a:r>
              </a:p>
            </p:txBody>
          </p:sp>
          <p:cxnSp>
            <p:nvCxnSpPr>
              <p:cNvPr id="224" name="Straight Arrow Connector 223"/>
              <p:cNvCxnSpPr>
                <a:stCxn id="223" idx="1"/>
                <a:endCxn id="225" idx="6"/>
              </p:cNvCxnSpPr>
              <p:nvPr/>
            </p:nvCxnSpPr>
            <p:spPr bwMode="auto">
              <a:xfrm flipH="1" flipV="1">
                <a:off x="9082017" y="3135543"/>
                <a:ext cx="181834" cy="40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5" name="Oval 224"/>
              <p:cNvSpPr/>
              <p:nvPr/>
            </p:nvSpPr>
            <p:spPr bwMode="auto">
              <a:xfrm>
                <a:off x="8872191" y="3031734"/>
                <a:ext cx="209826" cy="207617"/>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6" name="TextBox 225"/>
              <p:cNvSpPr txBox="1"/>
              <p:nvPr/>
            </p:nvSpPr>
            <p:spPr>
              <a:xfrm>
                <a:off x="8773264" y="3036173"/>
                <a:ext cx="411622" cy="246221"/>
              </a:xfrm>
              <a:prstGeom prst="rect">
                <a:avLst/>
              </a:prstGeom>
              <a:noFill/>
            </p:spPr>
            <p:txBody>
              <a:bodyPr wrap="square" rtlCol="0">
                <a:spAutoFit/>
              </a:bodyPr>
              <a:lstStyle/>
              <a:p>
                <a:pPr algn="ctr" fontAlgn="base">
                  <a:spcBef>
                    <a:spcPct val="0"/>
                  </a:spcBef>
                  <a:spcAft>
                    <a:spcPct val="0"/>
                  </a:spcAft>
                </a:pPr>
                <a:r>
                  <a:rPr lang="en-US" sz="1000" b="1" dirty="0">
                    <a:solidFill>
                      <a:prstClr val="black"/>
                    </a:solidFill>
                    <a:latin typeface="Comic Sans MS" pitchFamily="66" charset="0"/>
                    <a:ea typeface="ＭＳ Ｐゴシック" charset="-128"/>
                  </a:rPr>
                  <a:t>7</a:t>
                </a:r>
                <a:endParaRPr lang="en-US" sz="1100" b="1" dirty="0">
                  <a:solidFill>
                    <a:prstClr val="black"/>
                  </a:solidFill>
                  <a:latin typeface="Comic Sans MS" pitchFamily="66" charset="0"/>
                  <a:ea typeface="ＭＳ Ｐゴシック" charset="-128"/>
                </a:endParaRPr>
              </a:p>
            </p:txBody>
          </p:sp>
        </p:grpSp>
        <p:sp>
          <p:nvSpPr>
            <p:cNvPr id="106" name="TextBox 105"/>
            <p:cNvSpPr txBox="1"/>
            <p:nvPr/>
          </p:nvSpPr>
          <p:spPr bwMode="auto">
            <a:xfrm>
              <a:off x="54085" y="3278399"/>
              <a:ext cx="1845630" cy="215444"/>
            </a:xfrm>
            <a:prstGeom prst="rect">
              <a:avLst/>
            </a:prstGeom>
            <a:solidFill>
              <a:srgbClr val="F1EC1C"/>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fontAlgn="base">
                <a:spcBef>
                  <a:spcPct val="0"/>
                </a:spcBef>
                <a:spcAft>
                  <a:spcPct val="0"/>
                </a:spcAft>
                <a:defRPr/>
              </a:pPr>
              <a:r>
                <a:rPr lang="en-US" sz="800" b="1" dirty="0" smtClean="0">
                  <a:solidFill>
                    <a:prstClr val="black"/>
                  </a:solidFill>
                  <a:latin typeface="Comic Sans MS" pitchFamily="66" charset="0"/>
                  <a:ea typeface="ＭＳ Ｐゴシック" charset="-128"/>
                </a:rPr>
                <a:t>LAE (PSL) Air Shower Entrance</a:t>
              </a:r>
              <a:endParaRPr lang="en-US" sz="800" b="1" dirty="0">
                <a:solidFill>
                  <a:prstClr val="black"/>
                </a:solidFill>
                <a:latin typeface="Comic Sans MS" pitchFamily="66" charset="0"/>
                <a:ea typeface="ＭＳ Ｐゴシック" charset="-128"/>
              </a:endParaRPr>
            </a:p>
          </p:txBody>
        </p:sp>
        <p:grpSp>
          <p:nvGrpSpPr>
            <p:cNvPr id="107" name="Group 106"/>
            <p:cNvGrpSpPr/>
            <p:nvPr/>
          </p:nvGrpSpPr>
          <p:grpSpPr>
            <a:xfrm>
              <a:off x="7418690" y="5820782"/>
              <a:ext cx="951672" cy="655653"/>
              <a:chOff x="7418690" y="5820782"/>
              <a:chExt cx="951672" cy="655653"/>
            </a:xfrm>
          </p:grpSpPr>
          <p:sp>
            <p:nvSpPr>
              <p:cNvPr id="109" name="TextBox 108"/>
              <p:cNvSpPr txBox="1"/>
              <p:nvPr/>
            </p:nvSpPr>
            <p:spPr bwMode="auto">
              <a:xfrm>
                <a:off x="7419457" y="6041057"/>
                <a:ext cx="949542" cy="215900"/>
              </a:xfrm>
              <a:prstGeom prst="rect">
                <a:avLst/>
              </a:prstGeom>
              <a:solidFill>
                <a:srgbClr val="F1EC1C"/>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1. Table</a:t>
                </a:r>
                <a:endParaRPr lang="en-US" sz="800" b="1" dirty="0">
                  <a:latin typeface="Comic Sans MS" pitchFamily="66" charset="0"/>
                </a:endParaRPr>
              </a:p>
            </p:txBody>
          </p:sp>
          <p:sp>
            <p:nvSpPr>
              <p:cNvPr id="110" name="TextBox 109"/>
              <p:cNvSpPr txBox="1"/>
              <p:nvPr/>
            </p:nvSpPr>
            <p:spPr>
              <a:xfrm>
                <a:off x="7419224" y="6260991"/>
                <a:ext cx="951138" cy="215444"/>
              </a:xfrm>
              <a:prstGeom prst="rect">
                <a:avLst/>
              </a:prstGeom>
              <a:solidFill>
                <a:srgbClr val="FF6699">
                  <a:alpha val="50196"/>
                </a:srgbClr>
              </a:solid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2. Entrance</a:t>
                </a:r>
                <a:endParaRPr lang="en-US" sz="800" b="1" dirty="0">
                  <a:latin typeface="Comic Sans MS" pitchFamily="66" charset="0"/>
                  <a:hlinkClick r:id="" action="ppaction://noaction"/>
                </a:endParaRPr>
              </a:p>
            </p:txBody>
          </p:sp>
          <p:sp>
            <p:nvSpPr>
              <p:cNvPr id="113" name="TextBox 112"/>
              <p:cNvSpPr txBox="1"/>
              <p:nvPr/>
            </p:nvSpPr>
            <p:spPr bwMode="auto">
              <a:xfrm>
                <a:off x="7418690" y="5820782"/>
                <a:ext cx="951672" cy="215444"/>
              </a:xfrm>
              <a:prstGeom prst="rect">
                <a:avLst/>
              </a:prstGeom>
              <a:noFill/>
              <a:ln>
                <a:solidFill>
                  <a:schemeClr val="tx1"/>
                </a:solidFill>
              </a:ln>
              <a:effectLst>
                <a:outerShdw blurRad="63500" sx="102000" sy="102000" algn="ctr" rotWithShape="0">
                  <a:prstClr val="black">
                    <a:alpha val="40000"/>
                  </a:prstClr>
                </a:outerShdw>
              </a:effectLst>
            </p:spPr>
            <p:txBody>
              <a:bodyPr wrap="square" anchor="ctr">
                <a:spAutoFit/>
              </a:bodyPr>
              <a:lstStyle/>
              <a:p>
                <a:pPr algn="ctr">
                  <a:defRPr/>
                </a:pPr>
                <a:r>
                  <a:rPr lang="en-US" sz="800" b="1" dirty="0" smtClean="0">
                    <a:latin typeface="Comic Sans MS" pitchFamily="66" charset="0"/>
                  </a:rPr>
                  <a:t>Button Types</a:t>
                </a:r>
                <a:endParaRPr lang="en-US" sz="800" b="1" dirty="0">
                  <a:latin typeface="Comic Sans MS" pitchFamily="66" charset="0"/>
                </a:endParaRPr>
              </a:p>
            </p:txBody>
          </p:sp>
        </p:grpSp>
      </p:grpSp>
      <p:sp>
        <p:nvSpPr>
          <p:cNvPr id="156" name="TextBox 155"/>
          <p:cNvSpPr txBox="1"/>
          <p:nvPr/>
        </p:nvSpPr>
        <p:spPr>
          <a:xfrm>
            <a:off x="304800" y="1143000"/>
            <a:ext cx="3899707" cy="1938992"/>
          </a:xfrm>
          <a:prstGeom prst="rect">
            <a:avLst/>
          </a:prstGeom>
          <a:noFill/>
          <a:ln>
            <a:solidFill>
              <a:schemeClr val="tx1"/>
            </a:solidFill>
          </a:ln>
        </p:spPr>
        <p:txBody>
          <a:bodyPr wrap="square" rtlCol="0">
            <a:spAutoFit/>
          </a:bodyPr>
          <a:lstStyle/>
          <a:p>
            <a:pPr fontAlgn="base">
              <a:spcBef>
                <a:spcPct val="0"/>
              </a:spcBef>
              <a:spcAft>
                <a:spcPct val="0"/>
              </a:spcAft>
            </a:pPr>
            <a:r>
              <a:rPr lang="en-US" sz="1000" b="1" dirty="0">
                <a:solidFill>
                  <a:prstClr val="black"/>
                </a:solidFill>
                <a:latin typeface="Comic Sans MS" pitchFamily="66" charset="0"/>
                <a:ea typeface="ＭＳ Ｐゴシック" charset="-128"/>
              </a:rPr>
              <a:t>ESTOP buttons are RED mushroom </a:t>
            </a:r>
            <a:r>
              <a:rPr lang="en-US" sz="1000" b="1" dirty="0" smtClean="0">
                <a:solidFill>
                  <a:prstClr val="black"/>
                </a:solidFill>
                <a:latin typeface="Comic Sans MS" pitchFamily="66" charset="0"/>
                <a:ea typeface="ＭＳ Ｐゴシック" charset="-128"/>
              </a:rPr>
              <a:t>buttons marked </a:t>
            </a:r>
            <a:r>
              <a:rPr lang="en-US" sz="1000" b="1" i="1" dirty="0" smtClean="0">
                <a:solidFill>
                  <a:prstClr val="black"/>
                </a:solidFill>
                <a:latin typeface="Comic Sans MS" pitchFamily="66" charset="0"/>
                <a:ea typeface="ＭＳ Ｐゴシック" charset="-128"/>
              </a:rPr>
              <a:t>EMERGENCY STOP</a:t>
            </a:r>
            <a:r>
              <a:rPr lang="en-US" sz="1000" b="1" dirty="0" smtClean="0">
                <a:solidFill>
                  <a:prstClr val="black"/>
                </a:solidFill>
                <a:latin typeface="Comic Sans MS" pitchFamily="66" charset="0"/>
                <a:ea typeface="ＭＳ Ｐゴシック" charset="-128"/>
              </a:rPr>
              <a:t>.  </a:t>
            </a:r>
            <a:r>
              <a:rPr lang="en-US" sz="1000" b="1" dirty="0">
                <a:solidFill>
                  <a:prstClr val="black"/>
                </a:solidFill>
                <a:latin typeface="Comic Sans MS" pitchFamily="66" charset="0"/>
                <a:ea typeface="ＭＳ Ｐゴシック" charset="-128"/>
              </a:rPr>
              <a:t>They are located in a variety of places.  </a:t>
            </a:r>
          </a:p>
          <a:p>
            <a:pPr fontAlgn="base">
              <a:spcBef>
                <a:spcPct val="0"/>
              </a:spcBef>
              <a:spcAft>
                <a:spcPct val="0"/>
              </a:spcAft>
            </a:pPr>
            <a:endParaRPr lang="en-US" sz="1000" b="1" dirty="0">
              <a:solidFill>
                <a:prstClr val="black"/>
              </a:solidFill>
              <a:latin typeface="Comic Sans MS" pitchFamily="66" charset="0"/>
              <a:ea typeface="ＭＳ Ｐゴシック" charset="-128"/>
            </a:endParaRPr>
          </a:p>
          <a:p>
            <a:pPr fontAlgn="base">
              <a:spcBef>
                <a:spcPct val="0"/>
              </a:spcBef>
              <a:spcAft>
                <a:spcPct val="0"/>
              </a:spcAft>
            </a:pPr>
            <a:r>
              <a:rPr lang="en-US" sz="1000" b="1" dirty="0">
                <a:solidFill>
                  <a:prstClr val="black"/>
                </a:solidFill>
                <a:latin typeface="Comic Sans MS" pitchFamily="66" charset="0"/>
                <a:ea typeface="ＭＳ Ｐゴシック" charset="-128"/>
              </a:rPr>
              <a:t>If </a:t>
            </a:r>
            <a:r>
              <a:rPr lang="en-US" sz="1000" b="1" i="1" dirty="0" smtClean="0">
                <a:solidFill>
                  <a:prstClr val="black"/>
                </a:solidFill>
                <a:latin typeface="Comic Sans MS" pitchFamily="66" charset="0"/>
                <a:ea typeface="ＭＳ Ｐゴシック" charset="-128"/>
              </a:rPr>
              <a:t>any </a:t>
            </a:r>
            <a:r>
              <a:rPr lang="en-US" sz="1000" b="1" dirty="0" smtClean="0">
                <a:solidFill>
                  <a:prstClr val="black"/>
                </a:solidFill>
                <a:latin typeface="Comic Sans MS" pitchFamily="66" charset="0"/>
                <a:ea typeface="ＭＳ Ｐゴシック" charset="-128"/>
              </a:rPr>
              <a:t>ESTOP </a:t>
            </a:r>
            <a:r>
              <a:rPr lang="en-US" sz="1000" b="1" dirty="0">
                <a:solidFill>
                  <a:prstClr val="black"/>
                </a:solidFill>
                <a:latin typeface="Comic Sans MS" pitchFamily="66" charset="0"/>
                <a:ea typeface="ＭＳ Ｐゴシック" charset="-128"/>
              </a:rPr>
              <a:t>is pressed, </a:t>
            </a:r>
            <a:r>
              <a:rPr lang="en-US" sz="1000" b="1" i="1" dirty="0" smtClean="0">
                <a:solidFill>
                  <a:prstClr val="black"/>
                </a:solidFill>
                <a:latin typeface="Comic Sans MS" pitchFamily="66" charset="0"/>
                <a:ea typeface="ＭＳ Ｐゴシック" charset="-128"/>
              </a:rPr>
              <a:t>all </a:t>
            </a:r>
            <a:r>
              <a:rPr lang="en-US" sz="1000" b="1" dirty="0" smtClean="0">
                <a:solidFill>
                  <a:prstClr val="black"/>
                </a:solidFill>
                <a:latin typeface="Comic Sans MS" pitchFamily="66" charset="0"/>
                <a:ea typeface="ＭＳ Ｐゴシック" charset="-128"/>
              </a:rPr>
              <a:t>detector </a:t>
            </a:r>
            <a:r>
              <a:rPr lang="en-US" sz="1000" b="1" dirty="0">
                <a:solidFill>
                  <a:prstClr val="black"/>
                </a:solidFill>
                <a:latin typeface="Comic Sans MS" pitchFamily="66" charset="0"/>
                <a:ea typeface="ＭＳ Ｐゴシック" charset="-128"/>
              </a:rPr>
              <a:t>lasers lose their interlocks and cease </a:t>
            </a:r>
            <a:r>
              <a:rPr lang="en-US" sz="1000" b="1" dirty="0" smtClean="0">
                <a:solidFill>
                  <a:prstClr val="black"/>
                </a:solidFill>
                <a:latin typeface="Comic Sans MS" pitchFamily="66" charset="0"/>
                <a:ea typeface="ＭＳ Ｐゴシック" charset="-128"/>
              </a:rPr>
              <a:t>lasing.  These lasers are the PSL, TCS-X CO2, TCS-Y CO2, and the Hartmann SLEDs.</a:t>
            </a:r>
            <a:endParaRPr lang="en-US" sz="1000" b="1" dirty="0">
              <a:solidFill>
                <a:prstClr val="black"/>
              </a:solidFill>
              <a:latin typeface="Comic Sans MS" pitchFamily="66" charset="0"/>
              <a:ea typeface="ＭＳ Ｐゴシック" charset="-128"/>
            </a:endParaRPr>
          </a:p>
          <a:p>
            <a:pPr fontAlgn="base">
              <a:spcBef>
                <a:spcPct val="0"/>
              </a:spcBef>
              <a:spcAft>
                <a:spcPct val="0"/>
              </a:spcAft>
            </a:pPr>
            <a:endParaRPr lang="en-US" sz="1000" b="1" dirty="0">
              <a:solidFill>
                <a:prstClr val="black"/>
              </a:solidFill>
              <a:latin typeface="Comic Sans MS" pitchFamily="66" charset="0"/>
              <a:ea typeface="ＭＳ Ｐゴシック" charset="-128"/>
            </a:endParaRPr>
          </a:p>
          <a:p>
            <a:pPr fontAlgn="base">
              <a:spcBef>
                <a:spcPct val="0"/>
              </a:spcBef>
              <a:spcAft>
                <a:spcPct val="0"/>
              </a:spcAft>
            </a:pPr>
            <a:r>
              <a:rPr lang="en-US" sz="1000" b="1" dirty="0">
                <a:solidFill>
                  <a:prstClr val="black"/>
                </a:solidFill>
                <a:latin typeface="Comic Sans MS" pitchFamily="66" charset="0"/>
                <a:ea typeface="ＭＳ Ｐゴシック" charset="-128"/>
              </a:rPr>
              <a:t>In addition, when a Corner Station ESTOP is pressed, the LVEA entrance door, the LVEA AIRLOCK door, and the LDR door will be unsecured allowing them to be opened from the outside without using access cards</a:t>
            </a:r>
            <a:r>
              <a:rPr lang="en-US" sz="1000" b="1" dirty="0" smtClean="0">
                <a:solidFill>
                  <a:prstClr val="black"/>
                </a:solidFill>
                <a:latin typeface="Comic Sans MS" pitchFamily="66" charset="0"/>
                <a:ea typeface="ＭＳ Ｐゴシック" charset="-128"/>
              </a:rPr>
              <a:t>.</a:t>
            </a:r>
            <a:endParaRPr lang="en-US" sz="1000" b="1" dirty="0">
              <a:solidFill>
                <a:prstClr val="black"/>
              </a:solidFill>
              <a:latin typeface="Comic Sans MS" pitchFamily="66" charset="0"/>
              <a:ea typeface="ＭＳ Ｐゴシック" charset="-128"/>
            </a:endParaRPr>
          </a:p>
        </p:txBody>
      </p:sp>
      <p:pic>
        <p:nvPicPr>
          <p:cNvPr id="1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5915" y="1029622"/>
            <a:ext cx="117157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6538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728313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Table Button Type (Standard Access </a:t>
            </a:r>
            <a:r>
              <a:rPr lang="en-US" dirty="0" smtClean="0"/>
              <a:t>Box)</a:t>
            </a:r>
            <a:endParaRPr lang="en-US" dirty="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pPr>
                <a:defRPr/>
              </a:pPr>
              <a:t>19</a:t>
            </a:fld>
            <a:endParaRPr lang="en-US" dirty="0"/>
          </a:p>
        </p:txBody>
      </p:sp>
      <p:sp>
        <p:nvSpPr>
          <p:cNvPr id="6" name="Rectangle 5"/>
          <p:cNvSpPr/>
          <p:nvPr/>
        </p:nvSpPr>
        <p:spPr>
          <a:xfrm>
            <a:off x="2209800" y="838200"/>
            <a:ext cx="4876800" cy="830997"/>
          </a:xfrm>
          <a:prstGeom prst="rect">
            <a:avLst/>
          </a:prstGeom>
          <a:ln>
            <a:solidFill>
              <a:schemeClr val="tx1"/>
            </a:solidFill>
          </a:ln>
        </p:spPr>
        <p:txBody>
          <a:bodyPr wrap="square">
            <a:spAutoFit/>
          </a:bodyPr>
          <a:lstStyle/>
          <a:p>
            <a:pPr algn="ctr" fontAlgn="base">
              <a:spcBef>
                <a:spcPct val="0"/>
              </a:spcBef>
              <a:spcAft>
                <a:spcPct val="0"/>
              </a:spcAft>
            </a:pPr>
            <a:r>
              <a:rPr lang="en-US" sz="1200" dirty="0" smtClean="0">
                <a:solidFill>
                  <a:prstClr val="black"/>
                </a:solidFill>
                <a:latin typeface="Comic Sans MS" pitchFamily="66" charset="0"/>
                <a:ea typeface="ＭＳ Ｐゴシック" charset="-128"/>
              </a:rPr>
              <a:t>There is a Standard Access Boxes on each table enclosure, plus one at the entrance to the LAE (PSL) Air Shower.  </a:t>
            </a:r>
          </a:p>
          <a:p>
            <a:pPr algn="ctr" fontAlgn="base">
              <a:spcBef>
                <a:spcPct val="0"/>
              </a:spcBef>
              <a:spcAft>
                <a:spcPct val="0"/>
              </a:spcAft>
            </a:pPr>
            <a:endParaRPr lang="en-US" sz="1200" dirty="0" smtClean="0">
              <a:solidFill>
                <a:prstClr val="black"/>
              </a:solidFill>
              <a:latin typeface="Comic Sans MS" pitchFamily="66" charset="0"/>
              <a:ea typeface="ＭＳ Ｐゴシック" charset="-128"/>
            </a:endParaRPr>
          </a:p>
          <a:p>
            <a:pPr algn="ctr" fontAlgn="base">
              <a:spcBef>
                <a:spcPct val="0"/>
              </a:spcBef>
              <a:spcAft>
                <a:spcPct val="0"/>
              </a:spcAft>
            </a:pPr>
            <a:r>
              <a:rPr lang="en-US" sz="1200" dirty="0" smtClean="0">
                <a:solidFill>
                  <a:prstClr val="black"/>
                </a:solidFill>
                <a:latin typeface="Comic Sans MS" pitchFamily="66" charset="0"/>
                <a:ea typeface="ＭＳ Ｐゴシック" charset="-128"/>
              </a:rPr>
              <a:t>An ESTOP Button is provided on each Standard Access Box. </a:t>
            </a:r>
            <a:endParaRPr lang="en-US" sz="1200" dirty="0">
              <a:solidFill>
                <a:prstClr val="black"/>
              </a:solidFill>
              <a:latin typeface="Comic Sans MS" pitchFamily="66" charset="0"/>
              <a:ea typeface="ＭＳ Ｐゴシック" charset="-128"/>
            </a:endParaRPr>
          </a:p>
        </p:txBody>
      </p:sp>
      <p:sp>
        <p:nvSpPr>
          <p:cNvPr id="5" name="Down Arrow 4"/>
          <p:cNvSpPr/>
          <p:nvPr/>
        </p:nvSpPr>
        <p:spPr bwMode="auto">
          <a:xfrm rot="1650150">
            <a:off x="2538209" y="1476894"/>
            <a:ext cx="329787" cy="2000229"/>
          </a:xfrm>
          <a:prstGeom prst="down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500" dirty="0" smtClean="0">
              <a:solidFill>
                <a:schemeClr val="bg1"/>
              </a:solidFill>
              <a:latin typeface="Comic Sans MS" pitchFamily="66" charset="0"/>
            </a:endParaRPr>
          </a:p>
        </p:txBody>
      </p:sp>
    </p:spTree>
    <p:extLst>
      <p:ext uri="{BB962C8B-B14F-4D97-AF65-F5344CB8AC3E}">
        <p14:creationId xmlns:p14="http://schemas.microsoft.com/office/powerpoint/2010/main" val="1426119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 LLO Nominal Hazard Zones (NHZs)</a:t>
            </a:r>
            <a:endParaRPr lang="en-US" dirty="0"/>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solidFill>
                  <a:prstClr val="black">
                    <a:tint val="75000"/>
                  </a:prstClr>
                </a:solidFill>
              </a:rPr>
              <a:pPr>
                <a:defRPr/>
              </a:pPr>
              <a:t>2</a:t>
            </a:fld>
            <a:endParaRPr lang="en-US">
              <a:solidFill>
                <a:prstClr val="black">
                  <a:tint val="75000"/>
                </a:prstClr>
              </a:solidFill>
            </a:endParaRPr>
          </a:p>
        </p:txBody>
      </p:sp>
      <p:sp>
        <p:nvSpPr>
          <p:cNvPr id="5" name="TextBox 4"/>
          <p:cNvSpPr txBox="1"/>
          <p:nvPr/>
        </p:nvSpPr>
        <p:spPr>
          <a:xfrm>
            <a:off x="1957250" y="838200"/>
            <a:ext cx="6302375" cy="2308324"/>
          </a:xfrm>
          <a:prstGeom prst="rect">
            <a:avLst/>
          </a:prstGeom>
          <a:noFill/>
        </p:spPr>
        <p:txBody>
          <a:bodyPr wrap="square" rtlCol="0">
            <a:spAutoFit/>
          </a:bodyPr>
          <a:lstStyle/>
          <a:p>
            <a:r>
              <a:rPr lang="en-US" sz="1200" dirty="0"/>
              <a:t>There are 9 Nominal Hazard Zones (</a:t>
            </a:r>
            <a:r>
              <a:rPr lang="en-US" sz="1200" dirty="0" smtClean="0"/>
              <a:t>NHZs) </a:t>
            </a:r>
            <a:r>
              <a:rPr lang="en-US" sz="1200" dirty="0"/>
              <a:t>that are semi-permanent features of the LLO facility.  </a:t>
            </a:r>
          </a:p>
          <a:p>
            <a:r>
              <a:rPr lang="en-US" sz="1200" dirty="0"/>
              <a:t> </a:t>
            </a:r>
          </a:p>
          <a:p>
            <a:r>
              <a:rPr lang="en-US" sz="1200" dirty="0"/>
              <a:t>These include: </a:t>
            </a:r>
          </a:p>
          <a:p>
            <a:r>
              <a:rPr lang="en-US" sz="1200" dirty="0"/>
              <a:t>1. HPLF – The High Power Laser Facility run by the University of Florida</a:t>
            </a:r>
          </a:p>
          <a:p>
            <a:r>
              <a:rPr lang="en-US" sz="1200" dirty="0"/>
              <a:t>2. </a:t>
            </a:r>
            <a:r>
              <a:rPr lang="en-US" sz="1200" dirty="0" smtClean="0"/>
              <a:t>THE DETECTOR – </a:t>
            </a:r>
            <a:r>
              <a:rPr lang="en-US" sz="1200" dirty="0"/>
              <a:t>The </a:t>
            </a:r>
            <a:r>
              <a:rPr lang="en-US" sz="1200" dirty="0" smtClean="0"/>
              <a:t>LVEA, VEAX, VEAY, LDR, and LAE (PSL) </a:t>
            </a:r>
            <a:endParaRPr lang="en-US" sz="1200" dirty="0"/>
          </a:p>
          <a:p>
            <a:r>
              <a:rPr lang="en-US" sz="1200" dirty="0"/>
              <a:t>3. LVEA – The Laser and Vacuum Equipment Area</a:t>
            </a:r>
          </a:p>
          <a:p>
            <a:r>
              <a:rPr lang="en-US" sz="1200" dirty="0"/>
              <a:t>4. LDR and LAE (PSL) – The Laser Diode Room and the Laser Area Enclosure</a:t>
            </a:r>
          </a:p>
          <a:p>
            <a:r>
              <a:rPr lang="en-US" sz="1200" dirty="0"/>
              <a:t>5. Optics Lab – Corner Station</a:t>
            </a:r>
          </a:p>
          <a:p>
            <a:r>
              <a:rPr lang="en-US" sz="1200" dirty="0"/>
              <a:t>6. Optics Lab – X-End Station</a:t>
            </a:r>
          </a:p>
          <a:p>
            <a:r>
              <a:rPr lang="en-US" sz="1200" dirty="0"/>
              <a:t>7. Optics Lab – Y-End Station</a:t>
            </a:r>
          </a:p>
          <a:p>
            <a:r>
              <a:rPr lang="en-US" sz="1200" dirty="0"/>
              <a:t>8. VEAX – The Vacuum Equipment Area at the X-End Station</a:t>
            </a:r>
          </a:p>
          <a:p>
            <a:r>
              <a:rPr lang="en-US" sz="1200" dirty="0"/>
              <a:t>9. VEAY – The Vacuum Equipment Area at the Y-End Station</a:t>
            </a:r>
          </a:p>
        </p:txBody>
      </p:sp>
      <p:grpSp>
        <p:nvGrpSpPr>
          <p:cNvPr id="3076" name="Group 3075"/>
          <p:cNvGrpSpPr/>
          <p:nvPr/>
        </p:nvGrpSpPr>
        <p:grpSpPr>
          <a:xfrm>
            <a:off x="685800" y="3140242"/>
            <a:ext cx="7727950" cy="3214825"/>
            <a:chOff x="685800" y="3140242"/>
            <a:chExt cx="7727950" cy="3214825"/>
          </a:xfrm>
        </p:grpSpPr>
        <p:grpSp>
          <p:nvGrpSpPr>
            <p:cNvPr id="24" name="Group 23"/>
            <p:cNvGrpSpPr/>
            <p:nvPr/>
          </p:nvGrpSpPr>
          <p:grpSpPr>
            <a:xfrm>
              <a:off x="685800" y="3934508"/>
              <a:ext cx="1279207" cy="1143000"/>
              <a:chOff x="411004" y="3437021"/>
              <a:chExt cx="1279207" cy="1143000"/>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004" y="3437021"/>
                <a:ext cx="1279207" cy="1143000"/>
              </a:xfrm>
              <a:prstGeom prst="rect">
                <a:avLst/>
              </a:prstGeom>
              <a:noFill/>
              <a:ln>
                <a:noFill/>
              </a:ln>
              <a:effectLst/>
              <a:extLst/>
            </p:spPr>
          </p:pic>
          <p:sp>
            <p:nvSpPr>
              <p:cNvPr id="3" name="TextBox 2"/>
              <p:cNvSpPr txBox="1"/>
              <p:nvPr/>
            </p:nvSpPr>
            <p:spPr>
              <a:xfrm>
                <a:off x="457200" y="4008521"/>
                <a:ext cx="304800" cy="369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tx1"/>
                </a:solidFill>
              </a:ln>
            </p:spPr>
            <p:txBody>
              <a:bodyPr wrap="square" rtlCol="0">
                <a:spAutoFit/>
              </a:bodyPr>
              <a:lstStyle/>
              <a:p>
                <a:pPr algn="ctr"/>
                <a:r>
                  <a:rPr lang="en-US" dirty="0" smtClean="0"/>
                  <a:t>1</a:t>
                </a:r>
                <a:endParaRPr lang="en-US" dirty="0"/>
              </a:p>
            </p:txBody>
          </p:sp>
        </p:grpSp>
        <p:grpSp>
          <p:nvGrpSpPr>
            <p:cNvPr id="23" name="Group 22"/>
            <p:cNvGrpSpPr/>
            <p:nvPr/>
          </p:nvGrpSpPr>
          <p:grpSpPr>
            <a:xfrm>
              <a:off x="1930876" y="3140242"/>
              <a:ext cx="2399189" cy="2193758"/>
              <a:chOff x="1930876" y="3140242"/>
              <a:chExt cx="2399189" cy="2193758"/>
            </a:xfrm>
          </p:grpSpPr>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0876" y="3140242"/>
                <a:ext cx="2399189" cy="2193758"/>
              </a:xfrm>
              <a:prstGeom prst="rect">
                <a:avLst/>
              </a:prstGeom>
              <a:noFill/>
              <a:ln>
                <a:noFill/>
              </a:ln>
              <a:effectLst/>
              <a:extLst/>
            </p:spPr>
          </p:pic>
          <p:sp>
            <p:nvSpPr>
              <p:cNvPr id="19" name="TextBox 18"/>
              <p:cNvSpPr txBox="1"/>
              <p:nvPr/>
            </p:nvSpPr>
            <p:spPr>
              <a:xfrm>
                <a:off x="2978070" y="4176021"/>
                <a:ext cx="304800" cy="369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tx1"/>
                </a:solidFill>
              </a:ln>
            </p:spPr>
            <p:txBody>
              <a:bodyPr wrap="square" rtlCol="0">
                <a:spAutoFit/>
              </a:bodyPr>
              <a:lstStyle/>
              <a:p>
                <a:pPr algn="ctr"/>
                <a:r>
                  <a:rPr lang="en-US" dirty="0" smtClean="0"/>
                  <a:t>2</a:t>
                </a:r>
                <a:endParaRPr lang="en-US" dirty="0"/>
              </a:p>
            </p:txBody>
          </p:sp>
        </p:grpSp>
        <p:grpSp>
          <p:nvGrpSpPr>
            <p:cNvPr id="22" name="Group 21"/>
            <p:cNvGrpSpPr/>
            <p:nvPr/>
          </p:nvGrpSpPr>
          <p:grpSpPr>
            <a:xfrm>
              <a:off x="6477000" y="3897653"/>
              <a:ext cx="1936750" cy="1295400"/>
              <a:chOff x="4479900" y="3200400"/>
              <a:chExt cx="1936750" cy="1295400"/>
            </a:xfrm>
          </p:grpSpPr>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900" y="3200400"/>
                <a:ext cx="1936750" cy="1295400"/>
              </a:xfrm>
              <a:prstGeom prst="rect">
                <a:avLst/>
              </a:prstGeom>
              <a:noFill/>
              <a:ln>
                <a:noFill/>
              </a:ln>
              <a:effectLst/>
              <a:extLst/>
            </p:spPr>
          </p:pic>
          <p:sp>
            <p:nvSpPr>
              <p:cNvPr id="20" name="TextBox 19"/>
              <p:cNvSpPr txBox="1"/>
              <p:nvPr/>
            </p:nvSpPr>
            <p:spPr>
              <a:xfrm>
                <a:off x="5514876" y="3976255"/>
                <a:ext cx="304800" cy="369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tx1"/>
                </a:solidFill>
              </a:ln>
            </p:spPr>
            <p:txBody>
              <a:bodyPr wrap="square" rtlCol="0">
                <a:spAutoFit/>
              </a:bodyPr>
              <a:lstStyle/>
              <a:p>
                <a:pPr algn="ctr"/>
                <a:r>
                  <a:rPr lang="en-US" dirty="0" smtClean="0"/>
                  <a:t>4</a:t>
                </a:r>
                <a:endParaRPr lang="en-US" dirty="0"/>
              </a:p>
            </p:txBody>
          </p:sp>
        </p:grpSp>
        <p:grpSp>
          <p:nvGrpSpPr>
            <p:cNvPr id="15" name="Group 14"/>
            <p:cNvGrpSpPr/>
            <p:nvPr/>
          </p:nvGrpSpPr>
          <p:grpSpPr>
            <a:xfrm>
              <a:off x="4343400" y="3354991"/>
              <a:ext cx="2057400" cy="1971675"/>
              <a:chOff x="6816878" y="3251283"/>
              <a:chExt cx="2057400" cy="1971675"/>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6878" y="3251283"/>
                <a:ext cx="20574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8153400" y="3821166"/>
                <a:ext cx="304800" cy="369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tx1"/>
                </a:solidFill>
              </a:ln>
            </p:spPr>
            <p:txBody>
              <a:bodyPr wrap="square" rtlCol="0">
                <a:spAutoFit/>
              </a:bodyPr>
              <a:lstStyle/>
              <a:p>
                <a:pPr algn="ctr"/>
                <a:r>
                  <a:rPr lang="en-US" dirty="0" smtClean="0"/>
                  <a:t>3</a:t>
                </a:r>
                <a:endParaRPr lang="en-US" dirty="0"/>
              </a:p>
            </p:txBody>
          </p:sp>
        </p:grpSp>
        <p:grpSp>
          <p:nvGrpSpPr>
            <p:cNvPr id="3075" name="Group 3074"/>
            <p:cNvGrpSpPr/>
            <p:nvPr/>
          </p:nvGrpSpPr>
          <p:grpSpPr>
            <a:xfrm>
              <a:off x="1143000" y="5501032"/>
              <a:ext cx="990600" cy="807184"/>
              <a:chOff x="2129889" y="5551635"/>
              <a:chExt cx="990600" cy="807184"/>
            </a:xfrm>
          </p:grpSpPr>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9889" y="5735180"/>
                <a:ext cx="990600" cy="623639"/>
              </a:xfrm>
              <a:prstGeom prst="rect">
                <a:avLst/>
              </a:prstGeom>
              <a:noFill/>
              <a:ln>
                <a:noFill/>
              </a:ln>
              <a:effectLst/>
              <a:extLst/>
            </p:spPr>
          </p:pic>
          <p:sp>
            <p:nvSpPr>
              <p:cNvPr id="26" name="TextBox 25"/>
              <p:cNvSpPr txBox="1"/>
              <p:nvPr/>
            </p:nvSpPr>
            <p:spPr>
              <a:xfrm>
                <a:off x="2673270" y="5551635"/>
                <a:ext cx="304800" cy="369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tx1"/>
                </a:solidFill>
              </a:ln>
            </p:spPr>
            <p:txBody>
              <a:bodyPr wrap="square" rtlCol="0">
                <a:spAutoFit/>
              </a:bodyPr>
              <a:lstStyle/>
              <a:p>
                <a:pPr algn="ctr"/>
                <a:r>
                  <a:rPr lang="en-US" dirty="0" smtClean="0"/>
                  <a:t>5</a:t>
                </a:r>
                <a:endParaRPr lang="en-US" dirty="0"/>
              </a:p>
            </p:txBody>
          </p:sp>
        </p:grpSp>
        <p:grpSp>
          <p:nvGrpSpPr>
            <p:cNvPr id="3073" name="Group 3072"/>
            <p:cNvGrpSpPr/>
            <p:nvPr/>
          </p:nvGrpSpPr>
          <p:grpSpPr>
            <a:xfrm>
              <a:off x="2743200" y="5507114"/>
              <a:ext cx="846138" cy="815267"/>
              <a:chOff x="3384812" y="5496991"/>
              <a:chExt cx="846138" cy="815267"/>
            </a:xfrm>
          </p:grpSpPr>
          <p:pic>
            <p:nvPicPr>
              <p:cNvPr id="11" name="Picture 10"/>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4812" y="5496991"/>
                <a:ext cx="846138" cy="815267"/>
              </a:xfrm>
              <a:prstGeom prst="rect">
                <a:avLst/>
              </a:prstGeom>
              <a:noFill/>
              <a:ln>
                <a:noFill/>
              </a:ln>
            </p:spPr>
          </p:pic>
          <p:sp>
            <p:nvSpPr>
              <p:cNvPr id="27" name="TextBox 26"/>
              <p:cNvSpPr txBox="1"/>
              <p:nvPr/>
            </p:nvSpPr>
            <p:spPr>
              <a:xfrm>
                <a:off x="3681267" y="5862333"/>
                <a:ext cx="304800" cy="369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tx1"/>
                </a:solidFill>
              </a:ln>
            </p:spPr>
            <p:txBody>
              <a:bodyPr wrap="square" rtlCol="0">
                <a:spAutoFit/>
              </a:bodyPr>
              <a:lstStyle/>
              <a:p>
                <a:pPr algn="ctr"/>
                <a:r>
                  <a:rPr lang="en-US" dirty="0" smtClean="0"/>
                  <a:t>6</a:t>
                </a:r>
                <a:endParaRPr lang="en-US" dirty="0"/>
              </a:p>
            </p:txBody>
          </p:sp>
        </p:grpSp>
        <p:grpSp>
          <p:nvGrpSpPr>
            <p:cNvPr id="3072" name="Group 3071"/>
            <p:cNvGrpSpPr/>
            <p:nvPr/>
          </p:nvGrpSpPr>
          <p:grpSpPr>
            <a:xfrm>
              <a:off x="4191000" y="5507114"/>
              <a:ext cx="926465" cy="847953"/>
              <a:chOff x="4273667" y="5496991"/>
              <a:chExt cx="926465" cy="847953"/>
            </a:xfrm>
          </p:grpSpPr>
          <p:pic>
            <p:nvPicPr>
              <p:cNvPr id="12" name="Picture 11"/>
              <p:cNvPicPr/>
              <p:nvPr/>
            </p:nvPicPr>
            <p:blipFill>
              <a:blip r:embed="rId8">
                <a:extLst>
                  <a:ext uri="{28A0092B-C50C-407E-A947-70E740481C1C}">
                    <a14:useLocalDpi xmlns:a14="http://schemas.microsoft.com/office/drawing/2010/main" val="0"/>
                  </a:ext>
                </a:extLst>
              </a:blip>
              <a:srcRect/>
              <a:stretch>
                <a:fillRect/>
              </a:stretch>
            </p:blipFill>
            <p:spPr bwMode="auto">
              <a:xfrm>
                <a:off x="4273667" y="5496991"/>
                <a:ext cx="926465" cy="847953"/>
              </a:xfrm>
              <a:prstGeom prst="rect">
                <a:avLst/>
              </a:prstGeom>
              <a:noFill/>
              <a:ln>
                <a:noFill/>
              </a:ln>
            </p:spPr>
          </p:pic>
          <p:sp>
            <p:nvSpPr>
              <p:cNvPr id="28" name="TextBox 27"/>
              <p:cNvSpPr txBox="1"/>
              <p:nvPr/>
            </p:nvSpPr>
            <p:spPr>
              <a:xfrm>
                <a:off x="4703918" y="5869556"/>
                <a:ext cx="304800" cy="369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tx1"/>
                </a:solidFill>
              </a:ln>
            </p:spPr>
            <p:txBody>
              <a:bodyPr wrap="square" rtlCol="0">
                <a:spAutoFit/>
              </a:bodyPr>
              <a:lstStyle/>
              <a:p>
                <a:pPr algn="ctr"/>
                <a:r>
                  <a:rPr lang="en-US" dirty="0" smtClean="0"/>
                  <a:t>7</a:t>
                </a:r>
                <a:endParaRPr lang="en-US" dirty="0"/>
              </a:p>
            </p:txBody>
          </p:sp>
        </p:grpSp>
        <p:grpSp>
          <p:nvGrpSpPr>
            <p:cNvPr id="31" name="Group 30"/>
            <p:cNvGrpSpPr/>
            <p:nvPr/>
          </p:nvGrpSpPr>
          <p:grpSpPr>
            <a:xfrm>
              <a:off x="5751262" y="5486867"/>
              <a:ext cx="878138" cy="835514"/>
              <a:chOff x="5489839" y="5496991"/>
              <a:chExt cx="878138" cy="835514"/>
            </a:xfrm>
          </p:grpSpPr>
          <p:pic>
            <p:nvPicPr>
              <p:cNvPr id="13" name="Picture 12"/>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89839" y="5496991"/>
                <a:ext cx="878138" cy="835514"/>
              </a:xfrm>
              <a:prstGeom prst="rect">
                <a:avLst/>
              </a:prstGeom>
              <a:noFill/>
              <a:ln>
                <a:noFill/>
              </a:ln>
              <a:effectLst/>
              <a:extLst/>
            </p:spPr>
          </p:pic>
          <p:sp>
            <p:nvSpPr>
              <p:cNvPr id="29" name="TextBox 28"/>
              <p:cNvSpPr txBox="1"/>
              <p:nvPr/>
            </p:nvSpPr>
            <p:spPr>
              <a:xfrm>
                <a:off x="5887957" y="5960724"/>
                <a:ext cx="304800" cy="369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tx1"/>
                </a:solidFill>
              </a:ln>
            </p:spPr>
            <p:txBody>
              <a:bodyPr wrap="square" rtlCol="0">
                <a:spAutoFit/>
              </a:bodyPr>
              <a:lstStyle/>
              <a:p>
                <a:pPr algn="ctr"/>
                <a:r>
                  <a:rPr lang="en-US" dirty="0" smtClean="0"/>
                  <a:t>8</a:t>
                </a:r>
                <a:endParaRPr lang="en-US" dirty="0"/>
              </a:p>
            </p:txBody>
          </p:sp>
        </p:grpSp>
        <p:grpSp>
          <p:nvGrpSpPr>
            <p:cNvPr id="25" name="Group 24"/>
            <p:cNvGrpSpPr/>
            <p:nvPr/>
          </p:nvGrpSpPr>
          <p:grpSpPr>
            <a:xfrm>
              <a:off x="7146925" y="5496991"/>
              <a:ext cx="854075" cy="799225"/>
              <a:chOff x="6503295" y="5496991"/>
              <a:chExt cx="854075" cy="799225"/>
            </a:xfrm>
          </p:grpSpPr>
          <p:pic>
            <p:nvPicPr>
              <p:cNvPr id="14" name="Picture 13"/>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03295" y="5496991"/>
                <a:ext cx="854075" cy="799225"/>
              </a:xfrm>
              <a:prstGeom prst="rect">
                <a:avLst/>
              </a:prstGeom>
              <a:noFill/>
              <a:ln>
                <a:noFill/>
              </a:ln>
              <a:effectLst/>
              <a:extLst/>
            </p:spPr>
          </p:pic>
          <p:sp>
            <p:nvSpPr>
              <p:cNvPr id="30" name="TextBox 29"/>
              <p:cNvSpPr txBox="1"/>
              <p:nvPr/>
            </p:nvSpPr>
            <p:spPr>
              <a:xfrm>
                <a:off x="6704284" y="5776058"/>
                <a:ext cx="304800" cy="369332"/>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a:solidFill>
                  <a:schemeClr val="tx1"/>
                </a:solidFill>
              </a:ln>
            </p:spPr>
            <p:txBody>
              <a:bodyPr wrap="square" rtlCol="0">
                <a:spAutoFit/>
              </a:bodyPr>
              <a:lstStyle/>
              <a:p>
                <a:pPr algn="ctr"/>
                <a:r>
                  <a:rPr lang="en-US" dirty="0" smtClean="0"/>
                  <a:t>9</a:t>
                </a:r>
                <a:endParaRPr lang="en-US" dirty="0"/>
              </a:p>
            </p:txBody>
          </p:sp>
        </p:grpSp>
      </p:grpSp>
      <p:sp>
        <p:nvSpPr>
          <p:cNvPr id="34" name="TextBox 8"/>
          <p:cNvSpPr txBox="1">
            <a:spLocks noChangeArrowheads="1"/>
          </p:cNvSpPr>
          <p:nvPr/>
        </p:nvSpPr>
        <p:spPr bwMode="auto">
          <a:xfrm>
            <a:off x="674688" y="717550"/>
            <a:ext cx="138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b="1" dirty="0" smtClean="0">
                <a:solidFill>
                  <a:prstClr val="black"/>
                </a:solidFill>
                <a:latin typeface="Comic Sans MS" pitchFamily="66" charset="0"/>
                <a:hlinkClick r:id="rId11" action="ppaction://hlinksldjump"/>
              </a:rPr>
              <a:t>&lt;&lt; Index</a:t>
            </a:r>
            <a:endParaRPr lang="en-US" sz="1000" b="1" dirty="0">
              <a:solidFill>
                <a:prstClr val="black"/>
              </a:solidFill>
              <a:latin typeface="Comic Sans MS" pitchFamily="66" charset="0"/>
            </a:endParaRPr>
          </a:p>
        </p:txBody>
      </p:sp>
      <p:sp>
        <p:nvSpPr>
          <p:cNvPr id="16" name="Date Placeholder 15"/>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Tree>
    <p:extLst>
      <p:ext uri="{BB962C8B-B14F-4D97-AF65-F5344CB8AC3E}">
        <p14:creationId xmlns:p14="http://schemas.microsoft.com/office/powerpoint/2010/main" val="2911523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Entrance Button Type</a:t>
            </a:r>
            <a:endParaRPr lang="en-US" dirty="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pPr>
                <a:defRPr/>
              </a:pPr>
              <a:t>20</a:t>
            </a:fld>
            <a:endParaRPr lang="en-US" dirty="0"/>
          </a:p>
        </p:txBody>
      </p:sp>
      <p:sp>
        <p:nvSpPr>
          <p:cNvPr id="6" name="Rectangle 5"/>
          <p:cNvSpPr/>
          <p:nvPr/>
        </p:nvSpPr>
        <p:spPr>
          <a:xfrm>
            <a:off x="2209800" y="838200"/>
            <a:ext cx="5029200" cy="276999"/>
          </a:xfrm>
          <a:prstGeom prst="rect">
            <a:avLst/>
          </a:prstGeom>
          <a:ln>
            <a:solidFill>
              <a:schemeClr val="tx1"/>
            </a:solidFill>
          </a:ln>
        </p:spPr>
        <p:txBody>
          <a:bodyPr wrap="square">
            <a:spAutoFit/>
          </a:bodyPr>
          <a:lstStyle/>
          <a:p>
            <a:pPr fontAlgn="base">
              <a:spcBef>
                <a:spcPct val="0"/>
              </a:spcBef>
              <a:spcAft>
                <a:spcPct val="0"/>
              </a:spcAft>
            </a:pPr>
            <a:r>
              <a:rPr lang="en-US" sz="1200" dirty="0">
                <a:solidFill>
                  <a:prstClr val="black"/>
                </a:solidFill>
                <a:latin typeface="Comic Sans MS" pitchFamily="66" charset="0"/>
                <a:ea typeface="ＭＳ Ｐゴシック" charset="-128"/>
              </a:rPr>
              <a:t>There is an ESTOP Button in the control room beside the key box</a:t>
            </a:r>
            <a:r>
              <a:rPr lang="en-US" sz="1200" dirty="0" smtClean="0">
                <a:solidFill>
                  <a:prstClr val="black"/>
                </a:solidFill>
                <a:latin typeface="Comic Sans MS" pitchFamily="66" charset="0"/>
                <a:ea typeface="ＭＳ Ｐゴシック" charset="-128"/>
              </a:rPr>
              <a:t>.</a:t>
            </a:r>
            <a:endParaRPr lang="en-US" sz="1200" dirty="0">
              <a:solidFill>
                <a:prstClr val="black"/>
              </a:solidFill>
              <a:latin typeface="Comic Sans MS" pitchFamily="66" charset="0"/>
              <a:ea typeface="ＭＳ Ｐゴシック" charset="-128"/>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4201"/>
            <a:ext cx="3554400" cy="4235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own Arrow 9"/>
          <p:cNvSpPr/>
          <p:nvPr/>
        </p:nvSpPr>
        <p:spPr bwMode="auto">
          <a:xfrm rot="1418880">
            <a:off x="3637761" y="1122932"/>
            <a:ext cx="329787" cy="3644945"/>
          </a:xfrm>
          <a:prstGeom prst="down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500" dirty="0" smtClean="0">
              <a:solidFill>
                <a:schemeClr val="bg1"/>
              </a:solidFill>
              <a:latin typeface="Comic Sans MS" pitchFamily="66" charset="0"/>
            </a:endParaRPr>
          </a:p>
        </p:txBody>
      </p:sp>
    </p:spTree>
    <p:extLst>
      <p:ext uri="{BB962C8B-B14F-4D97-AF65-F5344CB8AC3E}">
        <p14:creationId xmlns:p14="http://schemas.microsoft.com/office/powerpoint/2010/main" val="2241326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Entrance Button Type</a:t>
            </a:r>
            <a:endParaRPr lang="en-US" dirty="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pPr>
                <a:defRPr/>
              </a:pPr>
              <a:t>21</a:t>
            </a:fld>
            <a:endParaRPr lang="en-US" dirty="0"/>
          </a:p>
        </p:txBody>
      </p:sp>
      <p:sp>
        <p:nvSpPr>
          <p:cNvPr id="6" name="Rectangle 5"/>
          <p:cNvSpPr/>
          <p:nvPr/>
        </p:nvSpPr>
        <p:spPr>
          <a:xfrm>
            <a:off x="1905000" y="838200"/>
            <a:ext cx="5638800" cy="1015663"/>
          </a:xfrm>
          <a:prstGeom prst="rect">
            <a:avLst/>
          </a:prstGeom>
          <a:ln>
            <a:solidFill>
              <a:schemeClr val="tx1"/>
            </a:solidFill>
          </a:ln>
        </p:spPr>
        <p:txBody>
          <a:bodyPr wrap="square">
            <a:spAutoFit/>
          </a:bodyPr>
          <a:lstStyle/>
          <a:p>
            <a:pPr fontAlgn="base">
              <a:spcBef>
                <a:spcPct val="0"/>
              </a:spcBef>
              <a:spcAft>
                <a:spcPct val="0"/>
              </a:spcAft>
            </a:pPr>
            <a:r>
              <a:rPr lang="en-US" sz="1200" dirty="0" smtClean="0">
                <a:solidFill>
                  <a:prstClr val="black"/>
                </a:solidFill>
                <a:latin typeface="Comic Sans MS" pitchFamily="66" charset="0"/>
                <a:ea typeface="ＭＳ Ｐゴシック" charset="-128"/>
              </a:rPr>
              <a:t>There are also ESTOP Buttons strategically located at entrance doors.</a:t>
            </a:r>
          </a:p>
          <a:p>
            <a:pPr lvl="1" fontAlgn="base">
              <a:spcBef>
                <a:spcPct val="0"/>
              </a:spcBef>
              <a:spcAft>
                <a:spcPct val="0"/>
              </a:spcAft>
            </a:pPr>
            <a:r>
              <a:rPr lang="en-US" sz="1200" dirty="0" smtClean="0">
                <a:solidFill>
                  <a:prstClr val="black"/>
                </a:solidFill>
                <a:latin typeface="Comic Sans MS" pitchFamily="66" charset="0"/>
                <a:ea typeface="ＭＳ Ｐゴシック" charset="-128"/>
              </a:rPr>
              <a:t>There is </a:t>
            </a:r>
            <a:r>
              <a:rPr lang="en-US" sz="1200" dirty="0">
                <a:solidFill>
                  <a:prstClr val="black"/>
                </a:solidFill>
                <a:latin typeface="Comic Sans MS" pitchFamily="66" charset="0"/>
                <a:ea typeface="ＭＳ Ｐゴシック" charset="-128"/>
              </a:rPr>
              <a:t>an ESTOP Button </a:t>
            </a:r>
            <a:r>
              <a:rPr lang="en-US" sz="1200" dirty="0" smtClean="0">
                <a:solidFill>
                  <a:prstClr val="black"/>
                </a:solidFill>
                <a:latin typeface="Comic Sans MS" pitchFamily="66" charset="0"/>
                <a:ea typeface="ＭＳ Ｐゴシック" charset="-128"/>
              </a:rPr>
              <a:t>at the LVEA entrance door.</a:t>
            </a:r>
          </a:p>
          <a:p>
            <a:pPr lvl="1" fontAlgn="base">
              <a:spcBef>
                <a:spcPct val="0"/>
              </a:spcBef>
              <a:spcAft>
                <a:spcPct val="0"/>
              </a:spcAft>
            </a:pPr>
            <a:r>
              <a:rPr lang="en-US" sz="1200" dirty="0" smtClean="0">
                <a:solidFill>
                  <a:prstClr val="black"/>
                </a:solidFill>
                <a:latin typeface="Comic Sans MS" pitchFamily="66" charset="0"/>
                <a:ea typeface="ＭＳ Ｐゴシック" charset="-128"/>
              </a:rPr>
              <a:t>There is an </a:t>
            </a:r>
            <a:r>
              <a:rPr lang="en-US" sz="1200" dirty="0">
                <a:solidFill>
                  <a:prstClr val="black"/>
                </a:solidFill>
                <a:latin typeface="Comic Sans MS" pitchFamily="66" charset="0"/>
                <a:ea typeface="ＭＳ Ｐゴシック" charset="-128"/>
              </a:rPr>
              <a:t>ESTOP Button </a:t>
            </a:r>
            <a:r>
              <a:rPr lang="en-US" sz="1200" dirty="0" smtClean="0">
                <a:solidFill>
                  <a:prstClr val="black"/>
                </a:solidFill>
                <a:latin typeface="Comic Sans MS" pitchFamily="66" charset="0"/>
                <a:ea typeface="ＭＳ Ｐゴシック" charset="-128"/>
              </a:rPr>
              <a:t>at the LARGE AIRLOCK entrance door.</a:t>
            </a:r>
          </a:p>
          <a:p>
            <a:pPr lvl="1" fontAlgn="base">
              <a:spcBef>
                <a:spcPct val="0"/>
              </a:spcBef>
              <a:spcAft>
                <a:spcPct val="0"/>
              </a:spcAft>
            </a:pPr>
            <a:r>
              <a:rPr lang="en-US" sz="1200" dirty="0">
                <a:solidFill>
                  <a:prstClr val="black"/>
                </a:solidFill>
                <a:latin typeface="Comic Sans MS" pitchFamily="66" charset="0"/>
                <a:ea typeface="ＭＳ Ｐゴシック" charset="-128"/>
              </a:rPr>
              <a:t>There is an ESTOP Button </a:t>
            </a:r>
            <a:r>
              <a:rPr lang="en-US" sz="1200" dirty="0" smtClean="0">
                <a:solidFill>
                  <a:prstClr val="black"/>
                </a:solidFill>
                <a:latin typeface="Comic Sans MS" pitchFamily="66" charset="0"/>
                <a:ea typeface="ＭＳ Ｐゴシック" charset="-128"/>
              </a:rPr>
              <a:t>at the LDR entrance door.</a:t>
            </a:r>
            <a:endParaRPr lang="en-US" sz="1200" dirty="0">
              <a:solidFill>
                <a:prstClr val="black"/>
              </a:solidFill>
              <a:latin typeface="Comic Sans MS" pitchFamily="66" charset="0"/>
              <a:ea typeface="ＭＳ Ｐゴシック" charset="-128"/>
            </a:endParaRPr>
          </a:p>
          <a:p>
            <a:pPr lvl="1" fontAlgn="base">
              <a:spcBef>
                <a:spcPct val="0"/>
              </a:spcBef>
              <a:spcAft>
                <a:spcPct val="0"/>
              </a:spcAft>
            </a:pPr>
            <a:r>
              <a:rPr lang="en-US" sz="1200" dirty="0">
                <a:solidFill>
                  <a:prstClr val="black"/>
                </a:solidFill>
                <a:latin typeface="Comic Sans MS" pitchFamily="66" charset="0"/>
                <a:ea typeface="ＭＳ Ｐゴシック" charset="-128"/>
              </a:rPr>
              <a:t>There is an ESTOP Button </a:t>
            </a:r>
            <a:r>
              <a:rPr lang="en-US" sz="1200" dirty="0" smtClean="0">
                <a:solidFill>
                  <a:prstClr val="black"/>
                </a:solidFill>
                <a:latin typeface="Comic Sans MS" pitchFamily="66" charset="0"/>
                <a:ea typeface="ＭＳ Ｐゴシック" charset="-128"/>
              </a:rPr>
              <a:t>inside the LDR.</a:t>
            </a:r>
            <a:endParaRPr lang="en-US" sz="1200" dirty="0">
              <a:solidFill>
                <a:prstClr val="black"/>
              </a:solidFill>
              <a:latin typeface="Comic Sans MS" pitchFamily="66" charset="0"/>
              <a:ea typeface="ＭＳ Ｐゴシック" charset="-12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359" y="2574047"/>
            <a:ext cx="2819400" cy="372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bwMode="auto">
          <a:xfrm rot="1718496">
            <a:off x="4871792" y="1873128"/>
            <a:ext cx="329787" cy="1017124"/>
          </a:xfrm>
          <a:prstGeom prst="down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500" dirty="0" smtClean="0">
              <a:solidFill>
                <a:schemeClr val="bg1"/>
              </a:solidFill>
              <a:latin typeface="Comic Sans MS" pitchFamily="66" charset="0"/>
            </a:endParaRPr>
          </a:p>
        </p:txBody>
      </p:sp>
    </p:spTree>
    <p:extLst>
      <p:ext uri="{BB962C8B-B14F-4D97-AF65-F5344CB8AC3E}">
        <p14:creationId xmlns:p14="http://schemas.microsoft.com/office/powerpoint/2010/main" val="1671256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If …</a:t>
            </a:r>
            <a:endParaRPr lang="en-US" dirty="0"/>
          </a:p>
        </p:txBody>
      </p:sp>
      <p:sp>
        <p:nvSpPr>
          <p:cNvPr id="3" name="Date Placeholder 2"/>
          <p:cNvSpPr>
            <a:spLocks noGrp="1"/>
          </p:cNvSpPr>
          <p:nvPr>
            <p:ph type="dt" sz="half" idx="10"/>
          </p:nvPr>
        </p:nvSpPr>
        <p:spPr/>
        <p:txBody>
          <a:bodyPr/>
          <a:lstStyle/>
          <a:p>
            <a:pPr>
              <a:defRPr/>
            </a:pPr>
            <a:r>
              <a:rPr lang="en-US" dirty="0" smtClean="0">
                <a:solidFill>
                  <a:prstClr val="black">
                    <a:tint val="75000"/>
                  </a:prstClr>
                </a:solidFill>
              </a:rPr>
              <a:t>LIGO-G1400808-V2</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pPr>
                <a:defRPr/>
              </a:pPr>
              <a:t>22</a:t>
            </a:fld>
            <a:endParaRPr lang="en-US" dirty="0"/>
          </a:p>
        </p:txBody>
      </p:sp>
      <p:sp>
        <p:nvSpPr>
          <p:cNvPr id="6" name="Rectangle 5"/>
          <p:cNvSpPr/>
          <p:nvPr/>
        </p:nvSpPr>
        <p:spPr>
          <a:xfrm>
            <a:off x="2209800" y="1295400"/>
            <a:ext cx="4876800" cy="2123658"/>
          </a:xfrm>
          <a:prstGeom prst="rect">
            <a:avLst/>
          </a:prstGeom>
          <a:ln>
            <a:solidFill>
              <a:schemeClr val="tx1"/>
            </a:solidFill>
          </a:ln>
        </p:spPr>
        <p:txBody>
          <a:bodyPr wrap="square">
            <a:spAutoFit/>
          </a:bodyPr>
          <a:lstStyle/>
          <a:p>
            <a:pPr fontAlgn="base">
              <a:spcBef>
                <a:spcPct val="0"/>
              </a:spcBef>
              <a:spcAft>
                <a:spcPct val="0"/>
              </a:spcAft>
            </a:pPr>
            <a:r>
              <a:rPr lang="en-US" sz="1200" b="1" dirty="0" smtClean="0">
                <a:solidFill>
                  <a:prstClr val="black"/>
                </a:solidFill>
                <a:latin typeface="Comic Sans MS" pitchFamily="66" charset="0"/>
                <a:ea typeface="ＭＳ Ｐゴシック" charset="-128"/>
              </a:rPr>
              <a:t>If an ESTOP is pressed:</a:t>
            </a:r>
          </a:p>
          <a:p>
            <a:pPr fontAlgn="base">
              <a:spcBef>
                <a:spcPct val="0"/>
              </a:spcBef>
              <a:spcAft>
                <a:spcPct val="0"/>
              </a:spcAft>
            </a:pPr>
            <a:endParaRPr lang="en-US" sz="1200" dirty="0" smtClean="0">
              <a:solidFill>
                <a:prstClr val="black"/>
              </a:solidFill>
              <a:latin typeface="Comic Sans MS" pitchFamily="66" charset="0"/>
              <a:ea typeface="ＭＳ Ｐゴシック" charset="-128"/>
            </a:endParaRPr>
          </a:p>
          <a:p>
            <a:pPr fontAlgn="base">
              <a:spcBef>
                <a:spcPct val="0"/>
              </a:spcBef>
              <a:spcAft>
                <a:spcPct val="0"/>
              </a:spcAft>
            </a:pPr>
            <a:r>
              <a:rPr lang="en-US" sz="1200" dirty="0" smtClean="0">
                <a:solidFill>
                  <a:prstClr val="black"/>
                </a:solidFill>
                <a:latin typeface="Comic Sans MS" pitchFamily="66" charset="0"/>
                <a:ea typeface="ＭＳ Ｐゴシック" charset="-128"/>
              </a:rPr>
              <a:t>     The ESTOP that was pressed causes the latching circuit to unlatch, causing all of the interlocks to be </a:t>
            </a:r>
            <a:r>
              <a:rPr lang="en-US" sz="1200" dirty="0">
                <a:solidFill>
                  <a:prstClr val="black"/>
                </a:solidFill>
                <a:latin typeface="Comic Sans MS" pitchFamily="66" charset="0"/>
                <a:ea typeface="ＭＳ Ｐゴシック" charset="-128"/>
              </a:rPr>
              <a:t>disengaged, causing the various lasers to cease lasing</a:t>
            </a:r>
            <a:r>
              <a:rPr lang="en-US" sz="1200" dirty="0" smtClean="0">
                <a:solidFill>
                  <a:prstClr val="black"/>
                </a:solidFill>
                <a:latin typeface="Comic Sans MS" pitchFamily="66" charset="0"/>
                <a:ea typeface="ＭＳ Ｐゴシック" charset="-128"/>
              </a:rPr>
              <a:t>.  The ESTOP that was pressed must itself be reset before the ESTOP Control Box is capable of being reset.  </a:t>
            </a:r>
          </a:p>
          <a:p>
            <a:pPr fontAlgn="base">
              <a:spcBef>
                <a:spcPct val="0"/>
              </a:spcBef>
              <a:spcAft>
                <a:spcPct val="0"/>
              </a:spcAft>
            </a:pPr>
            <a:r>
              <a:rPr lang="en-US" sz="1200" dirty="0">
                <a:solidFill>
                  <a:prstClr val="black"/>
                </a:solidFill>
                <a:latin typeface="Comic Sans MS" pitchFamily="66" charset="0"/>
                <a:ea typeface="ＭＳ Ｐゴシック" charset="-128"/>
              </a:rPr>
              <a:t> </a:t>
            </a:r>
            <a:r>
              <a:rPr lang="en-US" sz="1200" dirty="0" smtClean="0">
                <a:solidFill>
                  <a:prstClr val="black"/>
                </a:solidFill>
                <a:latin typeface="Comic Sans MS" pitchFamily="66" charset="0"/>
                <a:ea typeface="ＭＳ Ｐゴシック" charset="-128"/>
              </a:rPr>
              <a:t>  </a:t>
            </a:r>
          </a:p>
          <a:p>
            <a:pPr fontAlgn="base">
              <a:spcBef>
                <a:spcPct val="0"/>
              </a:spcBef>
              <a:spcAft>
                <a:spcPct val="0"/>
              </a:spcAft>
            </a:pPr>
            <a:r>
              <a:rPr lang="en-US" sz="1200" dirty="0">
                <a:solidFill>
                  <a:prstClr val="black"/>
                </a:solidFill>
                <a:latin typeface="Comic Sans MS" pitchFamily="66" charset="0"/>
                <a:ea typeface="ＭＳ Ｐゴシック" charset="-128"/>
              </a:rPr>
              <a:t> </a:t>
            </a:r>
            <a:r>
              <a:rPr lang="en-US" sz="1200" dirty="0" smtClean="0">
                <a:solidFill>
                  <a:prstClr val="black"/>
                </a:solidFill>
                <a:latin typeface="Comic Sans MS" pitchFamily="66" charset="0"/>
                <a:ea typeface="ＭＳ Ｐゴシック" charset="-128"/>
              </a:rPr>
              <a:t>    An ESTOP Event </a:t>
            </a:r>
            <a:r>
              <a:rPr lang="en-US" sz="1200" i="1" dirty="0" smtClean="0">
                <a:solidFill>
                  <a:prstClr val="black"/>
                </a:solidFill>
                <a:latin typeface="Comic Sans MS" pitchFamily="66" charset="0"/>
                <a:ea typeface="ＭＳ Ｐゴシック" charset="-128"/>
              </a:rPr>
              <a:t>must</a:t>
            </a:r>
            <a:r>
              <a:rPr lang="en-US" sz="1200" dirty="0" smtClean="0">
                <a:solidFill>
                  <a:prstClr val="black"/>
                </a:solidFill>
                <a:latin typeface="Comic Sans MS" pitchFamily="66" charset="0"/>
                <a:ea typeface="ＭＳ Ｐゴシック" charset="-128"/>
              </a:rPr>
              <a:t> be thoroughly investigated </a:t>
            </a:r>
            <a:r>
              <a:rPr lang="en-US" sz="1200" dirty="0" smtClean="0">
                <a:solidFill>
                  <a:prstClr val="black"/>
                </a:solidFill>
                <a:latin typeface="Comic Sans MS" pitchFamily="66" charset="0"/>
                <a:ea typeface="ＭＳ Ｐゴシック" charset="-128"/>
              </a:rPr>
              <a:t>by the LSO before </a:t>
            </a:r>
            <a:r>
              <a:rPr lang="en-US" sz="1200" dirty="0" smtClean="0">
                <a:solidFill>
                  <a:prstClr val="black"/>
                </a:solidFill>
                <a:latin typeface="Comic Sans MS" pitchFamily="66" charset="0"/>
                <a:ea typeface="ＭＳ Ｐゴシック" charset="-128"/>
              </a:rPr>
              <a:t>any further work can proceed.  It is </a:t>
            </a:r>
            <a:r>
              <a:rPr lang="en-US" sz="1200" dirty="0" smtClean="0">
                <a:solidFill>
                  <a:prstClr val="black"/>
                </a:solidFill>
                <a:latin typeface="Comic Sans MS" pitchFamily="66" charset="0"/>
                <a:ea typeface="ＭＳ Ｐゴシック" charset="-128"/>
              </a:rPr>
              <a:t>a mandatory </a:t>
            </a:r>
            <a:r>
              <a:rPr lang="en-US" sz="1200" dirty="0" smtClean="0">
                <a:solidFill>
                  <a:prstClr val="black"/>
                </a:solidFill>
                <a:latin typeface="Comic Sans MS" pitchFamily="66" charset="0"/>
                <a:ea typeface="ＭＳ Ｐゴシック" charset="-128"/>
              </a:rPr>
              <a:t>‘STOP WORK’.</a:t>
            </a:r>
          </a:p>
        </p:txBody>
      </p:sp>
      <p:sp>
        <p:nvSpPr>
          <p:cNvPr id="8" name="Rectangle 7"/>
          <p:cNvSpPr/>
          <p:nvPr/>
        </p:nvSpPr>
        <p:spPr>
          <a:xfrm>
            <a:off x="2209800" y="3657600"/>
            <a:ext cx="4876800" cy="1569660"/>
          </a:xfrm>
          <a:prstGeom prst="rect">
            <a:avLst/>
          </a:prstGeom>
          <a:ln>
            <a:solidFill>
              <a:schemeClr val="tx1"/>
            </a:solidFill>
          </a:ln>
        </p:spPr>
        <p:txBody>
          <a:bodyPr wrap="square">
            <a:spAutoFit/>
          </a:bodyPr>
          <a:lstStyle/>
          <a:p>
            <a:pPr fontAlgn="base">
              <a:spcBef>
                <a:spcPct val="0"/>
              </a:spcBef>
              <a:spcAft>
                <a:spcPct val="0"/>
              </a:spcAft>
            </a:pPr>
            <a:r>
              <a:rPr lang="en-US" sz="1200" b="1" dirty="0" smtClean="0">
                <a:solidFill>
                  <a:prstClr val="black"/>
                </a:solidFill>
                <a:latin typeface="Comic Sans MS" pitchFamily="66" charset="0"/>
                <a:ea typeface="ＭＳ Ｐゴシック" charset="-128"/>
              </a:rPr>
              <a:t>If there is a POWER FAILURE:</a:t>
            </a:r>
          </a:p>
          <a:p>
            <a:pPr fontAlgn="base">
              <a:spcBef>
                <a:spcPct val="0"/>
              </a:spcBef>
              <a:spcAft>
                <a:spcPct val="0"/>
              </a:spcAft>
            </a:pPr>
            <a:endParaRPr lang="en-US" sz="1200" dirty="0" smtClean="0">
              <a:solidFill>
                <a:prstClr val="black"/>
              </a:solidFill>
              <a:latin typeface="Comic Sans MS" pitchFamily="66" charset="0"/>
              <a:ea typeface="ＭＳ Ｐゴシック" charset="-128"/>
            </a:endParaRPr>
          </a:p>
          <a:p>
            <a:pPr fontAlgn="base">
              <a:spcBef>
                <a:spcPct val="0"/>
              </a:spcBef>
              <a:spcAft>
                <a:spcPct val="0"/>
              </a:spcAft>
            </a:pPr>
            <a:r>
              <a:rPr lang="en-US" sz="1200" dirty="0" smtClean="0">
                <a:solidFill>
                  <a:prstClr val="black"/>
                </a:solidFill>
                <a:latin typeface="Comic Sans MS" pitchFamily="66" charset="0"/>
                <a:ea typeface="ＭＳ Ｐゴシック" charset="-128"/>
              </a:rPr>
              <a:t>     The ESTOP Control Box will lose power, causing the latching circuit to unlatch, causing all of the interlocks to be disengaged, causing the various lasers to cease lasing. </a:t>
            </a:r>
          </a:p>
          <a:p>
            <a:pPr fontAlgn="base">
              <a:spcBef>
                <a:spcPct val="0"/>
              </a:spcBef>
              <a:spcAft>
                <a:spcPct val="0"/>
              </a:spcAft>
            </a:pPr>
            <a:endParaRPr lang="en-US" sz="1200" dirty="0" smtClean="0">
              <a:solidFill>
                <a:prstClr val="black"/>
              </a:solidFill>
              <a:latin typeface="Comic Sans MS" pitchFamily="66" charset="0"/>
              <a:ea typeface="ＭＳ Ｐゴシック" charset="-128"/>
            </a:endParaRPr>
          </a:p>
          <a:p>
            <a:pPr fontAlgn="base">
              <a:spcBef>
                <a:spcPct val="0"/>
              </a:spcBef>
              <a:spcAft>
                <a:spcPct val="0"/>
              </a:spcAft>
            </a:pPr>
            <a:r>
              <a:rPr lang="en-US" sz="1200" dirty="0" smtClean="0">
                <a:solidFill>
                  <a:prstClr val="black"/>
                </a:solidFill>
                <a:latin typeface="Comic Sans MS" pitchFamily="66" charset="0"/>
                <a:ea typeface="ＭＳ Ｐゴシック" charset="-128"/>
              </a:rPr>
              <a:t>     As part of the recovery from a power failure, the ESTOP Control Box must be reset before any laser can be recovered.</a:t>
            </a:r>
          </a:p>
        </p:txBody>
      </p:sp>
    </p:spTree>
    <p:extLst>
      <p:ext uri="{BB962C8B-B14F-4D97-AF65-F5344CB8AC3E}">
        <p14:creationId xmlns:p14="http://schemas.microsoft.com/office/powerpoint/2010/main" val="3022297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96" y="2484562"/>
            <a:ext cx="4093399" cy="3658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Corner Station ESTOP Control Box - OFF</a:t>
            </a:r>
            <a:endParaRPr lang="en-US" dirty="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pPr>
                <a:defRPr/>
              </a:pPr>
              <a:t>23</a:t>
            </a:fld>
            <a:endParaRPr lang="en-US"/>
          </a:p>
        </p:txBody>
      </p:sp>
      <p:sp>
        <p:nvSpPr>
          <p:cNvPr id="6" name="Rectangle 5"/>
          <p:cNvSpPr/>
          <p:nvPr/>
        </p:nvSpPr>
        <p:spPr>
          <a:xfrm>
            <a:off x="4814253" y="1426363"/>
            <a:ext cx="3371979" cy="461665"/>
          </a:xfrm>
          <a:prstGeom prst="rect">
            <a:avLst/>
          </a:prstGeom>
          <a:ln>
            <a:solidFill>
              <a:schemeClr val="tx1"/>
            </a:solidFill>
          </a:ln>
        </p:spPr>
        <p:txBody>
          <a:bodyPr wrap="square">
            <a:spAutoFit/>
          </a:bodyPr>
          <a:lstStyle/>
          <a:p>
            <a:pPr algn="ctr" fontAlgn="base">
              <a:spcBef>
                <a:spcPct val="0"/>
              </a:spcBef>
              <a:spcAft>
                <a:spcPct val="0"/>
              </a:spcAft>
            </a:pPr>
            <a:r>
              <a:rPr lang="en-US" sz="1200" dirty="0" smtClean="0">
                <a:solidFill>
                  <a:prstClr val="black"/>
                </a:solidFill>
                <a:latin typeface="Comic Sans MS" pitchFamily="66" charset="0"/>
                <a:ea typeface="ＭＳ Ｐゴシック" charset="-128"/>
              </a:rPr>
              <a:t>When the </a:t>
            </a:r>
            <a:r>
              <a:rPr lang="en-US" sz="1200" dirty="0">
                <a:solidFill>
                  <a:prstClr val="black"/>
                </a:solidFill>
                <a:latin typeface="Comic Sans MS" pitchFamily="66" charset="0"/>
                <a:ea typeface="ＭＳ Ｐゴシック" charset="-128"/>
              </a:rPr>
              <a:t>Laser Enabled </a:t>
            </a:r>
            <a:r>
              <a:rPr lang="en-US" sz="1200" dirty="0" smtClean="0">
                <a:solidFill>
                  <a:prstClr val="black"/>
                </a:solidFill>
                <a:latin typeface="Comic Sans MS" pitchFamily="66" charset="0"/>
                <a:ea typeface="ＭＳ Ｐゴシック" charset="-128"/>
              </a:rPr>
              <a:t>LED (Yellow)  </a:t>
            </a:r>
            <a:r>
              <a:rPr lang="en-US" sz="1200" dirty="0" smtClean="0">
                <a:solidFill>
                  <a:prstClr val="black"/>
                </a:solidFill>
                <a:latin typeface="Comic Sans MS" pitchFamily="66" charset="0"/>
                <a:ea typeface="ＭＳ Ｐゴシック" charset="-128"/>
              </a:rPr>
              <a:t>is OFF, lasers are prevented from lasing.  </a:t>
            </a:r>
            <a:endParaRPr lang="en-US" sz="1200" dirty="0">
              <a:solidFill>
                <a:prstClr val="black"/>
              </a:solidFill>
              <a:latin typeface="Comic Sans MS" pitchFamily="66" charset="0"/>
              <a:ea typeface="ＭＳ Ｐゴシック" charset="-128"/>
            </a:endParaRPr>
          </a:p>
        </p:txBody>
      </p:sp>
      <p:grpSp>
        <p:nvGrpSpPr>
          <p:cNvPr id="8" name="Group 7"/>
          <p:cNvGrpSpPr/>
          <p:nvPr/>
        </p:nvGrpSpPr>
        <p:grpSpPr>
          <a:xfrm>
            <a:off x="1727199" y="1332184"/>
            <a:ext cx="2401454" cy="1457180"/>
            <a:chOff x="1727199" y="842676"/>
            <a:chExt cx="2401454" cy="1457180"/>
          </a:xfrm>
        </p:grpSpPr>
        <p:sp>
          <p:nvSpPr>
            <p:cNvPr id="7" name="Rectangular Callout 6"/>
            <p:cNvSpPr/>
            <p:nvPr/>
          </p:nvSpPr>
          <p:spPr bwMode="auto">
            <a:xfrm>
              <a:off x="1727199" y="842676"/>
              <a:ext cx="2401454" cy="1457180"/>
            </a:xfrm>
            <a:prstGeom prst="wedgeRectCallout">
              <a:avLst>
                <a:gd name="adj1" fmla="val -82371"/>
                <a:gd name="adj2" fmla="val 63768"/>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 dirty="0">
                <a:solidFill>
                  <a:prstClr val="white"/>
                </a:solidFill>
                <a:latin typeface="Comic Sans MS" pitchFamily="66"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548" y="907328"/>
              <a:ext cx="21240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bwMode="auto">
          <a:xfrm>
            <a:off x="443343" y="2429163"/>
            <a:ext cx="554183" cy="28632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 dirty="0">
              <a:solidFill>
                <a:prstClr val="white"/>
              </a:solidFill>
              <a:latin typeface="Comic Sans MS" pitchFamily="66"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253" y="2484562"/>
            <a:ext cx="387604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2209800" y="838200"/>
            <a:ext cx="4876800" cy="276999"/>
          </a:xfrm>
          <a:prstGeom prst="rect">
            <a:avLst/>
          </a:prstGeom>
          <a:ln>
            <a:solidFill>
              <a:schemeClr val="tx1"/>
            </a:solidFill>
          </a:ln>
        </p:spPr>
        <p:txBody>
          <a:bodyPr wrap="square">
            <a:spAutoFit/>
          </a:bodyPr>
          <a:lstStyle/>
          <a:p>
            <a:pPr algn="ctr" fontAlgn="base">
              <a:spcBef>
                <a:spcPct val="0"/>
              </a:spcBef>
              <a:spcAft>
                <a:spcPct val="0"/>
              </a:spcAft>
            </a:pPr>
            <a:r>
              <a:rPr lang="en-US" sz="1200" dirty="0" smtClean="0">
                <a:solidFill>
                  <a:prstClr val="black"/>
                </a:solidFill>
                <a:latin typeface="Comic Sans MS" pitchFamily="66" charset="0"/>
                <a:ea typeface="ＭＳ Ｐゴシック" charset="-128"/>
              </a:rPr>
              <a:t>The Corner Station ESTOP Control Box is located in the MSR. </a:t>
            </a:r>
            <a:endParaRPr lang="en-US" sz="1200" dirty="0">
              <a:solidFill>
                <a:prstClr val="black"/>
              </a:solidFill>
              <a:latin typeface="Comic Sans MS" pitchFamily="66" charset="0"/>
              <a:ea typeface="ＭＳ Ｐゴシック" charset="-128"/>
            </a:endParaRPr>
          </a:p>
        </p:txBody>
      </p:sp>
    </p:spTree>
    <p:extLst>
      <p:ext uri="{BB962C8B-B14F-4D97-AF65-F5344CB8AC3E}">
        <p14:creationId xmlns:p14="http://schemas.microsoft.com/office/powerpoint/2010/main" val="1829648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Corner Station ESTOP Control Box - Controls</a:t>
            </a:r>
            <a:endParaRPr lang="en-US" dirty="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pPr>
                <a:defRPr/>
              </a:pPr>
              <a:t>24</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448" y="1524000"/>
            <a:ext cx="5843298" cy="4273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ular Callout 13"/>
          <p:cNvSpPr/>
          <p:nvPr/>
        </p:nvSpPr>
        <p:spPr bwMode="auto">
          <a:xfrm>
            <a:off x="609600" y="2488169"/>
            <a:ext cx="1357744" cy="299649"/>
          </a:xfrm>
          <a:prstGeom prst="wedgeRectCallout">
            <a:avLst>
              <a:gd name="adj1" fmla="val 106814"/>
              <a:gd name="adj2" fmla="val 19253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prstClr val="black"/>
                </a:solidFill>
                <a:latin typeface="Comic Sans MS" pitchFamily="66" charset="0"/>
              </a:rPr>
              <a:t>AC On/Off Switch</a:t>
            </a:r>
          </a:p>
        </p:txBody>
      </p:sp>
      <p:sp>
        <p:nvSpPr>
          <p:cNvPr id="16" name="Rectangular Callout 15"/>
          <p:cNvSpPr/>
          <p:nvPr/>
        </p:nvSpPr>
        <p:spPr bwMode="auto">
          <a:xfrm>
            <a:off x="3047784" y="4940423"/>
            <a:ext cx="1145309" cy="299649"/>
          </a:xfrm>
          <a:prstGeom prst="wedgeRectCallout">
            <a:avLst>
              <a:gd name="adj1" fmla="val 78061"/>
              <a:gd name="adj2" fmla="val -349967"/>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prstClr val="black"/>
                </a:solidFill>
                <a:latin typeface="Comic Sans MS" pitchFamily="66" charset="0"/>
              </a:rPr>
              <a:t>AC 10A Fuse</a:t>
            </a:r>
          </a:p>
        </p:txBody>
      </p:sp>
      <p:sp>
        <p:nvSpPr>
          <p:cNvPr id="17" name="Rectangular Callout 16"/>
          <p:cNvSpPr/>
          <p:nvPr/>
        </p:nvSpPr>
        <p:spPr bwMode="auto">
          <a:xfrm>
            <a:off x="7033491" y="2077150"/>
            <a:ext cx="1357744" cy="560843"/>
          </a:xfrm>
          <a:prstGeom prst="wedgeRectCallout">
            <a:avLst>
              <a:gd name="adj1" fmla="val -80942"/>
              <a:gd name="adj2" fmla="val 144177"/>
            </a:avLst>
          </a:prstGeom>
          <a:solidFill>
            <a:srgbClr val="C1FBC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prstClr val="black"/>
                </a:solidFill>
                <a:latin typeface="Comic Sans MS" pitchFamily="66" charset="0"/>
              </a:rPr>
              <a:t>RESET Switch</a:t>
            </a:r>
          </a:p>
          <a:p>
            <a:pPr algn="ctr"/>
            <a:r>
              <a:rPr lang="en-US" sz="1000" b="1" dirty="0">
                <a:solidFill>
                  <a:prstClr val="black"/>
                </a:solidFill>
                <a:latin typeface="Comic Sans MS" pitchFamily="66" charset="0"/>
              </a:rPr>
              <a:t>(Keyed)</a:t>
            </a:r>
          </a:p>
          <a:p>
            <a:pPr algn="ctr"/>
            <a:r>
              <a:rPr lang="en-US" sz="1000" b="1" dirty="0">
                <a:solidFill>
                  <a:prstClr val="black"/>
                </a:solidFill>
                <a:latin typeface="Comic Sans MS" pitchFamily="66" charset="0"/>
              </a:rPr>
              <a:t>(Momentary)</a:t>
            </a:r>
          </a:p>
        </p:txBody>
      </p:sp>
      <p:sp>
        <p:nvSpPr>
          <p:cNvPr id="18" name="Rectangular Callout 17"/>
          <p:cNvSpPr/>
          <p:nvPr/>
        </p:nvSpPr>
        <p:spPr bwMode="auto">
          <a:xfrm>
            <a:off x="7185891" y="3099678"/>
            <a:ext cx="1357744" cy="560843"/>
          </a:xfrm>
          <a:prstGeom prst="wedgeRectCallout">
            <a:avLst>
              <a:gd name="adj1" fmla="val -88425"/>
              <a:gd name="adj2" fmla="val 126061"/>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prstClr val="black"/>
                </a:solidFill>
                <a:latin typeface="Comic Sans MS" pitchFamily="66" charset="0"/>
              </a:rPr>
              <a:t>TEST Switch</a:t>
            </a:r>
          </a:p>
          <a:p>
            <a:pPr algn="ctr"/>
            <a:r>
              <a:rPr lang="en-US" sz="1000" b="1" dirty="0">
                <a:solidFill>
                  <a:prstClr val="black"/>
                </a:solidFill>
                <a:latin typeface="Comic Sans MS" pitchFamily="66" charset="0"/>
              </a:rPr>
              <a:t>(Keyed)</a:t>
            </a:r>
          </a:p>
          <a:p>
            <a:pPr algn="ctr"/>
            <a:r>
              <a:rPr lang="en-US" sz="1000" b="1" dirty="0" smtClean="0">
                <a:solidFill>
                  <a:prstClr val="black"/>
                </a:solidFill>
                <a:latin typeface="Comic Sans MS" pitchFamily="66" charset="0"/>
              </a:rPr>
              <a:t>(Maintained)</a:t>
            </a:r>
            <a:endParaRPr lang="en-US" sz="1000" b="1" dirty="0">
              <a:solidFill>
                <a:prstClr val="black"/>
              </a:solidFill>
              <a:latin typeface="Comic Sans MS" pitchFamily="66" charset="0"/>
            </a:endParaRPr>
          </a:p>
        </p:txBody>
      </p:sp>
      <p:sp>
        <p:nvSpPr>
          <p:cNvPr id="11" name="Rectangle 10"/>
          <p:cNvSpPr/>
          <p:nvPr/>
        </p:nvSpPr>
        <p:spPr>
          <a:xfrm>
            <a:off x="2209800" y="5924490"/>
            <a:ext cx="4876799" cy="830997"/>
          </a:xfrm>
          <a:prstGeom prst="rect">
            <a:avLst/>
          </a:prstGeom>
          <a:ln>
            <a:solidFill>
              <a:schemeClr val="tx1"/>
            </a:solidFill>
          </a:ln>
        </p:spPr>
        <p:txBody>
          <a:bodyPr wrap="square">
            <a:spAutoFit/>
          </a:bodyPr>
          <a:lstStyle/>
          <a:p>
            <a:pPr algn="ctr" fontAlgn="base">
              <a:spcBef>
                <a:spcPct val="0"/>
              </a:spcBef>
              <a:spcAft>
                <a:spcPct val="0"/>
              </a:spcAft>
            </a:pPr>
            <a:r>
              <a:rPr lang="en-US" sz="1200" dirty="0" smtClean="0">
                <a:solidFill>
                  <a:prstClr val="black"/>
                </a:solidFill>
                <a:latin typeface="Comic Sans MS" pitchFamily="66" charset="0"/>
                <a:ea typeface="ＭＳ Ｐゴシック" charset="-128"/>
              </a:rPr>
              <a:t>Note: If the Power On </a:t>
            </a:r>
            <a:r>
              <a:rPr lang="en-US" sz="1200" dirty="0" smtClean="0">
                <a:solidFill>
                  <a:prstClr val="black"/>
                </a:solidFill>
                <a:latin typeface="Comic Sans MS" pitchFamily="66" charset="0"/>
                <a:ea typeface="ＭＳ Ｐゴシック" charset="-128"/>
              </a:rPr>
              <a:t>LED (Green) </a:t>
            </a:r>
            <a:r>
              <a:rPr lang="en-US" sz="1200" dirty="0" smtClean="0">
                <a:solidFill>
                  <a:prstClr val="black"/>
                </a:solidFill>
                <a:latin typeface="Comic Sans MS" pitchFamily="66" charset="0"/>
                <a:ea typeface="ＭＳ Ｐゴシック" charset="-128"/>
              </a:rPr>
              <a:t>is not lit, consider: </a:t>
            </a:r>
          </a:p>
          <a:p>
            <a:pPr marL="1600200" lvl="3" indent="-228600" fontAlgn="base">
              <a:spcBef>
                <a:spcPct val="0"/>
              </a:spcBef>
              <a:spcAft>
                <a:spcPct val="0"/>
              </a:spcAft>
              <a:buAutoNum type="arabicParenR"/>
            </a:pPr>
            <a:r>
              <a:rPr lang="en-US" sz="1200" dirty="0" smtClean="0">
                <a:solidFill>
                  <a:prstClr val="black"/>
                </a:solidFill>
                <a:latin typeface="Comic Sans MS" pitchFamily="66" charset="0"/>
                <a:ea typeface="ＭＳ Ｐゴシック" charset="-128"/>
              </a:rPr>
              <a:t>the On/Off Switch </a:t>
            </a:r>
          </a:p>
          <a:p>
            <a:pPr marL="1600200" lvl="3" indent="-228600" fontAlgn="base">
              <a:spcBef>
                <a:spcPct val="0"/>
              </a:spcBef>
              <a:spcAft>
                <a:spcPct val="0"/>
              </a:spcAft>
              <a:buAutoNum type="arabicParenR"/>
            </a:pPr>
            <a:r>
              <a:rPr lang="en-US" sz="1200" dirty="0" smtClean="0">
                <a:solidFill>
                  <a:prstClr val="black"/>
                </a:solidFill>
                <a:latin typeface="Comic Sans MS" pitchFamily="66" charset="0"/>
                <a:ea typeface="ＭＳ Ｐゴシック" charset="-128"/>
              </a:rPr>
              <a:t>the Fuse</a:t>
            </a:r>
          </a:p>
          <a:p>
            <a:pPr marL="1600200" lvl="3" indent="-228600" fontAlgn="base">
              <a:spcBef>
                <a:spcPct val="0"/>
              </a:spcBef>
              <a:spcAft>
                <a:spcPct val="0"/>
              </a:spcAft>
              <a:buAutoNum type="arabicParenR"/>
            </a:pPr>
            <a:r>
              <a:rPr lang="en-US" sz="1200" dirty="0" smtClean="0">
                <a:solidFill>
                  <a:prstClr val="black"/>
                </a:solidFill>
                <a:latin typeface="Comic Sans MS" pitchFamily="66" charset="0"/>
                <a:ea typeface="ＭＳ Ｐゴシック" charset="-128"/>
              </a:rPr>
              <a:t>The Circuit Breaker</a:t>
            </a:r>
            <a:endParaRPr lang="en-US" sz="1200" dirty="0">
              <a:solidFill>
                <a:prstClr val="black"/>
              </a:solidFill>
              <a:latin typeface="Comic Sans MS" pitchFamily="66" charset="0"/>
              <a:ea typeface="ＭＳ Ｐゴシック" charset="-128"/>
            </a:endParaRPr>
          </a:p>
        </p:txBody>
      </p:sp>
      <p:sp>
        <p:nvSpPr>
          <p:cNvPr id="12" name="Rectangle 11"/>
          <p:cNvSpPr/>
          <p:nvPr/>
        </p:nvSpPr>
        <p:spPr>
          <a:xfrm>
            <a:off x="2209800" y="838200"/>
            <a:ext cx="4876800" cy="276999"/>
          </a:xfrm>
          <a:prstGeom prst="rect">
            <a:avLst/>
          </a:prstGeom>
          <a:ln>
            <a:solidFill>
              <a:schemeClr val="tx1"/>
            </a:solidFill>
          </a:ln>
        </p:spPr>
        <p:txBody>
          <a:bodyPr wrap="square">
            <a:spAutoFit/>
          </a:bodyPr>
          <a:lstStyle/>
          <a:p>
            <a:pPr algn="ctr" fontAlgn="base">
              <a:spcBef>
                <a:spcPct val="0"/>
              </a:spcBef>
              <a:spcAft>
                <a:spcPct val="0"/>
              </a:spcAft>
            </a:pPr>
            <a:r>
              <a:rPr lang="en-US" sz="1200" dirty="0" smtClean="0">
                <a:solidFill>
                  <a:prstClr val="black"/>
                </a:solidFill>
                <a:latin typeface="Comic Sans MS" pitchFamily="66" charset="0"/>
                <a:ea typeface="ＭＳ Ｐゴシック" charset="-128"/>
              </a:rPr>
              <a:t>To enable the lasers, the ESTOP Control Box must be reset.</a:t>
            </a:r>
            <a:endParaRPr lang="en-US" sz="1200" dirty="0">
              <a:solidFill>
                <a:prstClr val="black"/>
              </a:solidFill>
              <a:latin typeface="Comic Sans MS" pitchFamily="66" charset="0"/>
              <a:ea typeface="ＭＳ Ｐゴシック" charset="-128"/>
            </a:endParaRPr>
          </a:p>
        </p:txBody>
      </p:sp>
    </p:spTree>
    <p:extLst>
      <p:ext uri="{BB962C8B-B14F-4D97-AF65-F5344CB8AC3E}">
        <p14:creationId xmlns:p14="http://schemas.microsoft.com/office/powerpoint/2010/main" val="1996715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43" y="2493815"/>
            <a:ext cx="3914561"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252" y="2485284"/>
            <a:ext cx="415321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Corner Station ESTOP Control Box</a:t>
            </a:r>
            <a:endParaRPr lang="en-US" dirty="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pPr>
                <a:defRPr/>
              </a:pPr>
              <a:t>25</a:t>
            </a:fld>
            <a:endParaRPr lang="en-US"/>
          </a:p>
        </p:txBody>
      </p:sp>
      <p:sp>
        <p:nvSpPr>
          <p:cNvPr id="5" name="Rectangle 4"/>
          <p:cNvSpPr/>
          <p:nvPr/>
        </p:nvSpPr>
        <p:spPr bwMode="auto">
          <a:xfrm>
            <a:off x="581888" y="2807836"/>
            <a:ext cx="554183" cy="28632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 dirty="0">
              <a:solidFill>
                <a:prstClr val="white"/>
              </a:solidFill>
              <a:latin typeface="Comic Sans MS" pitchFamily="66" charset="0"/>
            </a:endParaRPr>
          </a:p>
        </p:txBody>
      </p:sp>
      <p:grpSp>
        <p:nvGrpSpPr>
          <p:cNvPr id="9" name="Group 8"/>
          <p:cNvGrpSpPr/>
          <p:nvPr/>
        </p:nvGrpSpPr>
        <p:grpSpPr>
          <a:xfrm>
            <a:off x="1727199" y="1332184"/>
            <a:ext cx="2401454" cy="1457180"/>
            <a:chOff x="1727199" y="1332184"/>
            <a:chExt cx="2401454" cy="1457180"/>
          </a:xfrm>
        </p:grpSpPr>
        <p:sp>
          <p:nvSpPr>
            <p:cNvPr id="7" name="Rectangular Callout 6"/>
            <p:cNvSpPr/>
            <p:nvPr/>
          </p:nvSpPr>
          <p:spPr bwMode="auto">
            <a:xfrm>
              <a:off x="1727199" y="1332184"/>
              <a:ext cx="2401454" cy="1457180"/>
            </a:xfrm>
            <a:prstGeom prst="wedgeRectCallout">
              <a:avLst>
                <a:gd name="adj1" fmla="val -82371"/>
                <a:gd name="adj2" fmla="val 63768"/>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 dirty="0">
                <a:solidFill>
                  <a:prstClr val="white"/>
                </a:solidFill>
                <a:latin typeface="Comic Sans MS" pitchFamily="66" charset="0"/>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548" y="1396836"/>
              <a:ext cx="21240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p:cNvSpPr/>
          <p:nvPr/>
        </p:nvSpPr>
        <p:spPr>
          <a:xfrm>
            <a:off x="4814253" y="1401665"/>
            <a:ext cx="3371979" cy="707886"/>
          </a:xfrm>
          <a:prstGeom prst="rect">
            <a:avLst/>
          </a:prstGeom>
          <a:ln>
            <a:solidFill>
              <a:schemeClr val="tx1"/>
            </a:solidFill>
          </a:ln>
        </p:spPr>
        <p:txBody>
          <a:bodyPr wrap="square">
            <a:spAutoFit/>
          </a:bodyPr>
          <a:lstStyle/>
          <a:p>
            <a:pPr algn="ctr" fontAlgn="base">
              <a:spcBef>
                <a:spcPct val="0"/>
              </a:spcBef>
              <a:spcAft>
                <a:spcPct val="0"/>
              </a:spcAft>
            </a:pPr>
            <a:r>
              <a:rPr lang="en-US" sz="1000" dirty="0" smtClean="0">
                <a:solidFill>
                  <a:prstClr val="black"/>
                </a:solidFill>
                <a:latin typeface="Comic Sans MS" pitchFamily="66" charset="0"/>
                <a:ea typeface="ＭＳ Ｐゴシック" charset="-128"/>
              </a:rPr>
              <a:t>When the </a:t>
            </a:r>
            <a:r>
              <a:rPr lang="en-US" sz="1000" dirty="0">
                <a:solidFill>
                  <a:prstClr val="black"/>
                </a:solidFill>
                <a:latin typeface="Comic Sans MS" pitchFamily="66" charset="0"/>
                <a:ea typeface="ＭＳ Ｐゴシック" charset="-128"/>
              </a:rPr>
              <a:t>Laser Enabled </a:t>
            </a:r>
            <a:r>
              <a:rPr lang="en-US" sz="1000" dirty="0" smtClean="0">
                <a:solidFill>
                  <a:prstClr val="black"/>
                </a:solidFill>
                <a:latin typeface="Comic Sans MS" pitchFamily="66" charset="0"/>
                <a:ea typeface="ＭＳ Ｐゴシック" charset="-128"/>
              </a:rPr>
              <a:t>LED is ON, lasers are not prevented from lasing.  </a:t>
            </a:r>
          </a:p>
          <a:p>
            <a:pPr algn="ctr" fontAlgn="base">
              <a:spcBef>
                <a:spcPct val="0"/>
              </a:spcBef>
              <a:spcAft>
                <a:spcPct val="0"/>
              </a:spcAft>
            </a:pPr>
            <a:endParaRPr lang="en-US" sz="1000" dirty="0" smtClean="0">
              <a:solidFill>
                <a:prstClr val="black"/>
              </a:solidFill>
              <a:latin typeface="Comic Sans MS" pitchFamily="66" charset="0"/>
              <a:ea typeface="ＭＳ Ｐゴシック" charset="-128"/>
            </a:endParaRPr>
          </a:p>
          <a:p>
            <a:pPr algn="ctr" fontAlgn="base">
              <a:spcBef>
                <a:spcPct val="0"/>
              </a:spcBef>
              <a:spcAft>
                <a:spcPct val="0"/>
              </a:spcAft>
            </a:pPr>
            <a:r>
              <a:rPr lang="en-US" sz="1000" dirty="0" smtClean="0">
                <a:solidFill>
                  <a:prstClr val="black"/>
                </a:solidFill>
                <a:latin typeface="Comic Sans MS" pitchFamily="66" charset="0"/>
                <a:ea typeface="ＭＳ Ｐゴシック" charset="-128"/>
              </a:rPr>
              <a:t>Note: This does NOT mean any laser is on. </a:t>
            </a:r>
            <a:endParaRPr lang="en-US" sz="1000" dirty="0">
              <a:solidFill>
                <a:prstClr val="black"/>
              </a:solidFill>
              <a:latin typeface="Comic Sans MS" pitchFamily="66" charset="0"/>
              <a:ea typeface="ＭＳ Ｐゴシック" charset="-128"/>
            </a:endParaRPr>
          </a:p>
        </p:txBody>
      </p:sp>
    </p:spTree>
    <p:extLst>
      <p:ext uri="{BB962C8B-B14F-4D97-AF65-F5344CB8AC3E}">
        <p14:creationId xmlns:p14="http://schemas.microsoft.com/office/powerpoint/2010/main" val="4081395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ESTOPs and Laser Hazard Lights</a:t>
            </a:r>
            <a:endParaRPr lang="en-US" dirty="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pPr>
                <a:defRPr/>
              </a:pPr>
              <a:t>26</a:t>
            </a:fld>
            <a:endParaRPr lang="en-US"/>
          </a:p>
        </p:txBody>
      </p:sp>
      <p:sp>
        <p:nvSpPr>
          <p:cNvPr id="12" name="Rectangle 11"/>
          <p:cNvSpPr/>
          <p:nvPr/>
        </p:nvSpPr>
        <p:spPr>
          <a:xfrm>
            <a:off x="609600" y="1502008"/>
            <a:ext cx="5486400" cy="2862322"/>
          </a:xfrm>
          <a:prstGeom prst="rect">
            <a:avLst/>
          </a:prstGeom>
          <a:ln>
            <a:solidFill>
              <a:schemeClr val="tx1"/>
            </a:solidFill>
          </a:ln>
        </p:spPr>
        <p:txBody>
          <a:bodyPr wrap="square">
            <a:spAutoFit/>
          </a:bodyPr>
          <a:lstStyle/>
          <a:p>
            <a:pPr algn="just" fontAlgn="base">
              <a:spcBef>
                <a:spcPct val="0"/>
              </a:spcBef>
              <a:spcAft>
                <a:spcPct val="0"/>
              </a:spcAft>
            </a:pPr>
            <a:r>
              <a:rPr lang="en-US" sz="1200" dirty="0">
                <a:solidFill>
                  <a:prstClr val="black"/>
                </a:solidFill>
                <a:latin typeface="Comic Sans MS" pitchFamily="66" charset="0"/>
                <a:ea typeface="ＭＳ Ｐゴシック" charset="-128"/>
              </a:rPr>
              <a:t> </a:t>
            </a:r>
            <a:r>
              <a:rPr lang="en-US" sz="1200" dirty="0" smtClean="0">
                <a:solidFill>
                  <a:prstClr val="black"/>
                </a:solidFill>
                <a:latin typeface="Comic Sans MS" pitchFamily="66" charset="0"/>
                <a:ea typeface="ＭＳ Ｐゴシック" charset="-128"/>
              </a:rPr>
              <a:t>    Laser Hazard Lights indicate the status of a Nominal Hazard Zone (NHZ).  When an NHZ is </a:t>
            </a:r>
            <a:r>
              <a:rPr lang="en-US" sz="1200" b="1" dirty="0" smtClean="0">
                <a:solidFill>
                  <a:srgbClr val="FF0000"/>
                </a:solidFill>
                <a:latin typeface="Comic Sans MS" pitchFamily="66" charset="0"/>
                <a:ea typeface="ＭＳ Ｐゴシック" charset="-128"/>
              </a:rPr>
              <a:t>HAZARD</a:t>
            </a:r>
            <a:r>
              <a:rPr lang="en-US" sz="1200" dirty="0" smtClean="0">
                <a:solidFill>
                  <a:prstClr val="black"/>
                </a:solidFill>
                <a:latin typeface="Comic Sans MS" pitchFamily="66" charset="0"/>
                <a:ea typeface="ＭＳ Ｐゴシック" charset="-128"/>
              </a:rPr>
              <a:t>, </a:t>
            </a:r>
            <a:r>
              <a:rPr lang="en-US" sz="1200" dirty="0" smtClean="0">
                <a:solidFill>
                  <a:prstClr val="black"/>
                </a:solidFill>
                <a:latin typeface="Comic Sans MS" pitchFamily="66" charset="0"/>
                <a:ea typeface="ＭＳ Ｐゴシック" charset="-128"/>
                <a:hlinkClick r:id="rId2" action="ppaction://hlinksldjump"/>
              </a:rPr>
              <a:t>laser safety eyewear </a:t>
            </a:r>
            <a:r>
              <a:rPr lang="en-US" sz="1200" dirty="0" smtClean="0">
                <a:solidFill>
                  <a:prstClr val="black"/>
                </a:solidFill>
                <a:latin typeface="Comic Sans MS" pitchFamily="66" charset="0"/>
                <a:ea typeface="ＭＳ Ｐゴシック" charset="-128"/>
              </a:rPr>
              <a:t>is required.</a:t>
            </a:r>
          </a:p>
          <a:p>
            <a:pPr algn="just" fontAlgn="base">
              <a:spcBef>
                <a:spcPct val="0"/>
              </a:spcBef>
              <a:spcAft>
                <a:spcPct val="0"/>
              </a:spcAft>
            </a:pPr>
            <a:endParaRPr lang="en-US" sz="1200" dirty="0">
              <a:solidFill>
                <a:prstClr val="black"/>
              </a:solidFill>
              <a:latin typeface="Comic Sans MS" pitchFamily="66" charset="0"/>
              <a:ea typeface="ＭＳ Ｐゴシック" charset="-128"/>
            </a:endParaRPr>
          </a:p>
          <a:p>
            <a:pPr algn="just" fontAlgn="base">
              <a:spcBef>
                <a:spcPct val="0"/>
              </a:spcBef>
              <a:spcAft>
                <a:spcPct val="0"/>
              </a:spcAft>
            </a:pPr>
            <a:r>
              <a:rPr lang="en-US" sz="1200" dirty="0" smtClean="0">
                <a:solidFill>
                  <a:prstClr val="black"/>
                </a:solidFill>
                <a:latin typeface="Comic Sans MS" pitchFamily="66" charset="0"/>
                <a:ea typeface="ＭＳ Ｐゴシック" charset="-128"/>
              </a:rPr>
              <a:t>     The status of an NHZ is not based on the actual presence of a laser hazard.  Instead, the status is defined by a transition and is signaled by the zone’s Laser Hazard Lights.</a:t>
            </a:r>
          </a:p>
          <a:p>
            <a:pPr algn="just" fontAlgn="base">
              <a:spcBef>
                <a:spcPct val="0"/>
              </a:spcBef>
              <a:spcAft>
                <a:spcPct val="0"/>
              </a:spcAft>
            </a:pPr>
            <a:endParaRPr lang="en-US" sz="1200" dirty="0" smtClean="0">
              <a:solidFill>
                <a:prstClr val="black"/>
              </a:solidFill>
              <a:latin typeface="Comic Sans MS" pitchFamily="66" charset="0"/>
              <a:ea typeface="ＭＳ Ｐゴシック" charset="-128"/>
            </a:endParaRPr>
          </a:p>
          <a:p>
            <a:pPr algn="just" fontAlgn="base">
              <a:spcBef>
                <a:spcPct val="0"/>
              </a:spcBef>
              <a:spcAft>
                <a:spcPct val="0"/>
              </a:spcAft>
            </a:pPr>
            <a:r>
              <a:rPr lang="en-US" sz="1200" dirty="0" smtClean="0">
                <a:solidFill>
                  <a:prstClr val="black"/>
                </a:solidFill>
                <a:latin typeface="Comic Sans MS" pitchFamily="66" charset="0"/>
                <a:ea typeface="ＭＳ Ｐゴシック" charset="-128"/>
              </a:rPr>
              <a:t>     Although an ESTOP Event causes all controlled lasers to cease lasing, it </a:t>
            </a:r>
            <a:r>
              <a:rPr lang="en-US" sz="1200" i="1" dirty="0" smtClean="0">
                <a:solidFill>
                  <a:prstClr val="black"/>
                </a:solidFill>
                <a:latin typeface="Comic Sans MS" pitchFamily="66" charset="0"/>
                <a:ea typeface="ＭＳ Ｐゴシック" charset="-128"/>
              </a:rPr>
              <a:t>will not change the status</a:t>
            </a:r>
            <a:r>
              <a:rPr lang="en-US" sz="1200" dirty="0" smtClean="0">
                <a:solidFill>
                  <a:prstClr val="black"/>
                </a:solidFill>
                <a:latin typeface="Comic Sans MS" pitchFamily="66" charset="0"/>
                <a:ea typeface="ＭＳ Ｐゴシック" charset="-128"/>
              </a:rPr>
              <a:t> of the NHZ, that is, it will not change the state of any Laser Hazard Light.  </a:t>
            </a:r>
            <a:endParaRPr lang="en-US" sz="1200" dirty="0">
              <a:solidFill>
                <a:prstClr val="black"/>
              </a:solidFill>
              <a:latin typeface="Comic Sans MS" pitchFamily="66" charset="0"/>
              <a:ea typeface="ＭＳ Ｐゴシック" charset="-128"/>
            </a:endParaRPr>
          </a:p>
          <a:p>
            <a:pPr algn="just" fontAlgn="base">
              <a:spcBef>
                <a:spcPct val="0"/>
              </a:spcBef>
              <a:spcAft>
                <a:spcPct val="0"/>
              </a:spcAft>
            </a:pPr>
            <a:endParaRPr lang="en-US" sz="1200" dirty="0" smtClean="0">
              <a:solidFill>
                <a:prstClr val="black"/>
              </a:solidFill>
              <a:latin typeface="Comic Sans MS" pitchFamily="66" charset="0"/>
              <a:ea typeface="ＭＳ Ｐゴシック" charset="-128"/>
            </a:endParaRPr>
          </a:p>
          <a:p>
            <a:pPr algn="just" fontAlgn="base">
              <a:spcBef>
                <a:spcPct val="0"/>
              </a:spcBef>
              <a:spcAft>
                <a:spcPct val="0"/>
              </a:spcAft>
            </a:pPr>
            <a:r>
              <a:rPr lang="en-US" sz="1200" dirty="0" smtClean="0">
                <a:solidFill>
                  <a:prstClr val="black"/>
                </a:solidFill>
                <a:latin typeface="Comic Sans MS" pitchFamily="66" charset="0"/>
                <a:ea typeface="ＭＳ Ｐゴシック" charset="-128"/>
              </a:rPr>
              <a:t>     During an ESTOP Event, one of the first things that must be decided is whether or not to transition the NHZ.  This is a manual procedure precisely because there may be mitigating circumstances, and because other actions to insure a safe NHZ cannot be automated.</a:t>
            </a:r>
            <a:endParaRPr lang="en-US" sz="1200" dirty="0">
              <a:solidFill>
                <a:prstClr val="black"/>
              </a:solidFill>
              <a:latin typeface="Comic Sans MS" pitchFamily="66" charset="0"/>
              <a:ea typeface="ＭＳ Ｐゴシック" charset="-128"/>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497092"/>
            <a:ext cx="1333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884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LLO Laser Safety Eyewear</a:t>
            </a:r>
            <a:endParaRPr lang="en-US" dirty="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pPr>
                <a:defRPr/>
              </a:pPr>
              <a:t>27</a:t>
            </a:fld>
            <a:endParaRPr lang="en-US"/>
          </a:p>
        </p:txBody>
      </p:sp>
      <p:sp>
        <p:nvSpPr>
          <p:cNvPr id="12" name="Rectangle 11"/>
          <p:cNvSpPr/>
          <p:nvPr/>
        </p:nvSpPr>
        <p:spPr>
          <a:xfrm>
            <a:off x="1905000" y="1498489"/>
            <a:ext cx="5486400" cy="4339650"/>
          </a:xfrm>
          <a:prstGeom prst="rect">
            <a:avLst/>
          </a:prstGeom>
          <a:ln>
            <a:solidFill>
              <a:schemeClr val="tx1"/>
            </a:solidFill>
          </a:ln>
        </p:spPr>
        <p:txBody>
          <a:bodyPr wrap="square">
            <a:spAutoFit/>
          </a:bodyPr>
          <a:lstStyle/>
          <a:p>
            <a:pPr algn="just" fontAlgn="base">
              <a:spcBef>
                <a:spcPct val="0"/>
              </a:spcBef>
              <a:spcAft>
                <a:spcPct val="0"/>
              </a:spcAft>
            </a:pPr>
            <a:r>
              <a:rPr lang="en-US" sz="1200" dirty="0">
                <a:solidFill>
                  <a:prstClr val="black"/>
                </a:solidFill>
                <a:latin typeface="Comic Sans MS" pitchFamily="66" charset="0"/>
                <a:ea typeface="ＭＳ Ｐゴシック" charset="-128"/>
              </a:rPr>
              <a:t> </a:t>
            </a:r>
            <a:r>
              <a:rPr lang="en-US" sz="1200" dirty="0" smtClean="0">
                <a:solidFill>
                  <a:prstClr val="black"/>
                </a:solidFill>
                <a:latin typeface="Comic Sans MS" pitchFamily="66" charset="0"/>
                <a:ea typeface="ＭＳ Ｐゴシック" charset="-128"/>
              </a:rPr>
              <a:t>    Laser </a:t>
            </a:r>
            <a:r>
              <a:rPr lang="en-US" sz="1200" dirty="0" smtClean="0">
                <a:solidFill>
                  <a:prstClr val="black"/>
                </a:solidFill>
                <a:latin typeface="Comic Sans MS" pitchFamily="66" charset="0"/>
                <a:ea typeface="ＭＳ Ｐゴシック" charset="-128"/>
              </a:rPr>
              <a:t>Safety Eyewear is the Personal Protection Equipment required to be worn by any person who enters a Nominal </a:t>
            </a:r>
            <a:r>
              <a:rPr lang="en-US" sz="1200" dirty="0" smtClean="0">
                <a:solidFill>
                  <a:prstClr val="black"/>
                </a:solidFill>
                <a:latin typeface="Comic Sans MS" pitchFamily="66" charset="0"/>
                <a:ea typeface="ＭＳ Ｐゴシック" charset="-128"/>
              </a:rPr>
              <a:t>Hazard Zone (</a:t>
            </a:r>
            <a:r>
              <a:rPr lang="en-US" sz="1200" dirty="0" smtClean="0">
                <a:solidFill>
                  <a:prstClr val="black"/>
                </a:solidFill>
                <a:latin typeface="Comic Sans MS" pitchFamily="66" charset="0"/>
                <a:ea typeface="ＭＳ Ｐゴシック" charset="-128"/>
              </a:rPr>
              <a:t>NHZ) </a:t>
            </a:r>
            <a:r>
              <a:rPr lang="en-US" sz="1200" dirty="0" smtClean="0">
                <a:solidFill>
                  <a:prstClr val="black"/>
                </a:solidFill>
                <a:latin typeface="Comic Sans MS" pitchFamily="66" charset="0"/>
                <a:ea typeface="ＭＳ Ｐゴシック" charset="-128"/>
              </a:rPr>
              <a:t>NHZ is </a:t>
            </a:r>
            <a:r>
              <a:rPr lang="en-US" sz="1200" b="1" dirty="0" smtClean="0">
                <a:solidFill>
                  <a:srgbClr val="FF0000"/>
                </a:solidFill>
                <a:latin typeface="Comic Sans MS" pitchFamily="66" charset="0"/>
                <a:ea typeface="ＭＳ Ｐゴシック" charset="-128"/>
              </a:rPr>
              <a:t>HAZARD.</a:t>
            </a:r>
          </a:p>
          <a:p>
            <a:pPr algn="just" fontAlgn="base">
              <a:spcBef>
                <a:spcPct val="0"/>
              </a:spcBef>
              <a:spcAft>
                <a:spcPct val="0"/>
              </a:spcAft>
            </a:pPr>
            <a:endParaRPr lang="en-US" sz="1200" dirty="0">
              <a:solidFill>
                <a:prstClr val="black"/>
              </a:solidFill>
              <a:latin typeface="Comic Sans MS" pitchFamily="66" charset="0"/>
              <a:ea typeface="ＭＳ Ｐゴシック" charset="-128"/>
            </a:endParaRPr>
          </a:p>
          <a:p>
            <a:pPr algn="just" fontAlgn="base">
              <a:spcBef>
                <a:spcPct val="0"/>
              </a:spcBef>
              <a:spcAft>
                <a:spcPct val="0"/>
              </a:spcAft>
            </a:pPr>
            <a:r>
              <a:rPr lang="en-US" sz="1200" dirty="0" smtClean="0">
                <a:solidFill>
                  <a:prstClr val="black"/>
                </a:solidFill>
                <a:latin typeface="Comic Sans MS" pitchFamily="66" charset="0"/>
                <a:ea typeface="ＭＳ Ｐゴシック" charset="-128"/>
              </a:rPr>
              <a:t>     </a:t>
            </a:r>
            <a:r>
              <a:rPr lang="en-US" sz="1200" dirty="0" smtClean="0">
                <a:solidFill>
                  <a:prstClr val="black"/>
                </a:solidFill>
                <a:latin typeface="Comic Sans MS" pitchFamily="66" charset="0"/>
                <a:ea typeface="ＭＳ Ｐゴシック" charset="-128"/>
              </a:rPr>
              <a:t>There are three categories of Laser Safety Eyewear that correspond to the hazardous frequencies that are present in various NHZs.</a:t>
            </a:r>
            <a:endParaRPr lang="en-US" sz="1200" dirty="0" smtClean="0">
              <a:solidFill>
                <a:prstClr val="black"/>
              </a:solidFill>
              <a:latin typeface="Comic Sans MS" pitchFamily="66" charset="0"/>
              <a:ea typeface="ＭＳ Ｐゴシック" charset="-128"/>
            </a:endParaRPr>
          </a:p>
          <a:p>
            <a:pPr algn="just" fontAlgn="base">
              <a:spcBef>
                <a:spcPct val="0"/>
              </a:spcBef>
              <a:spcAft>
                <a:spcPct val="0"/>
              </a:spcAft>
            </a:pPr>
            <a:endParaRPr lang="en-US" sz="1200" dirty="0" smtClean="0">
              <a:solidFill>
                <a:prstClr val="black"/>
              </a:solidFill>
              <a:latin typeface="Comic Sans MS" pitchFamily="66" charset="0"/>
              <a:ea typeface="ＭＳ Ｐゴシック" charset="-128"/>
            </a:endParaRPr>
          </a:p>
          <a:p>
            <a:pPr algn="just" fontAlgn="base">
              <a:spcBef>
                <a:spcPct val="0"/>
              </a:spcBef>
              <a:spcAft>
                <a:spcPct val="0"/>
              </a:spcAft>
            </a:pPr>
            <a:r>
              <a:rPr lang="en-US" sz="1200" dirty="0">
                <a:solidFill>
                  <a:prstClr val="black"/>
                </a:solidFill>
                <a:latin typeface="Comic Sans MS" pitchFamily="66" charset="0"/>
                <a:ea typeface="ＭＳ Ｐゴシック" charset="-128"/>
              </a:rPr>
              <a:t> </a:t>
            </a:r>
            <a:r>
              <a:rPr lang="en-US" sz="1200" dirty="0" smtClean="0">
                <a:solidFill>
                  <a:prstClr val="black"/>
                </a:solidFill>
                <a:latin typeface="Comic Sans MS" pitchFamily="66" charset="0"/>
                <a:ea typeface="ＭＳ Ｐゴシック" charset="-128"/>
              </a:rPr>
              <a:t>    </a:t>
            </a:r>
          </a:p>
          <a:p>
            <a:pPr algn="just" fontAlgn="base">
              <a:spcBef>
                <a:spcPct val="0"/>
              </a:spcBef>
              <a:spcAft>
                <a:spcPct val="0"/>
              </a:spcAft>
            </a:pPr>
            <a:r>
              <a:rPr lang="en-US" sz="1200" dirty="0">
                <a:solidFill>
                  <a:prstClr val="black"/>
                </a:solidFill>
                <a:latin typeface="Comic Sans MS" pitchFamily="66" charset="0"/>
                <a:ea typeface="ＭＳ Ｐゴシック" charset="-128"/>
              </a:rPr>
              <a:t> </a:t>
            </a:r>
            <a:r>
              <a:rPr lang="en-US" sz="1200" dirty="0" smtClean="0">
                <a:solidFill>
                  <a:prstClr val="black"/>
                </a:solidFill>
                <a:latin typeface="Comic Sans MS" pitchFamily="66" charset="0"/>
                <a:ea typeface="ＭＳ Ｐゴシック" charset="-128"/>
              </a:rPr>
              <a:t>    ALL Laser Safety Eyewear is marked according to Category.</a:t>
            </a:r>
          </a:p>
          <a:p>
            <a:pPr algn="just" fontAlgn="base">
              <a:spcBef>
                <a:spcPct val="0"/>
              </a:spcBef>
              <a:spcAft>
                <a:spcPct val="0"/>
              </a:spcAft>
            </a:pPr>
            <a:endParaRPr lang="en-US" sz="1200" dirty="0" smtClean="0">
              <a:solidFill>
                <a:prstClr val="black"/>
              </a:solidFill>
              <a:latin typeface="Comic Sans MS" pitchFamily="66" charset="0"/>
              <a:ea typeface="ＭＳ Ｐゴシック" charset="-128"/>
            </a:endParaRPr>
          </a:p>
          <a:p>
            <a:pPr algn="just" fontAlgn="base">
              <a:spcBef>
                <a:spcPct val="0"/>
              </a:spcBef>
              <a:spcAft>
                <a:spcPct val="0"/>
              </a:spcAft>
            </a:pPr>
            <a:r>
              <a:rPr lang="en-US" sz="1200" dirty="0" smtClean="0">
                <a:solidFill>
                  <a:prstClr val="black"/>
                </a:solidFill>
                <a:latin typeface="Comic Sans MS" pitchFamily="66" charset="0"/>
                <a:ea typeface="ＭＳ Ｐゴシック" charset="-128"/>
              </a:rPr>
              <a:t>     </a:t>
            </a:r>
            <a:r>
              <a:rPr lang="en-US" sz="1200" dirty="0" smtClean="0">
                <a:solidFill>
                  <a:prstClr val="black"/>
                </a:solidFill>
                <a:latin typeface="Comic Sans MS" pitchFamily="66" charset="0"/>
                <a:ea typeface="ＭＳ Ｐゴシック" charset="-128"/>
                <a:hlinkClick r:id="rId2" action="ppaction://hlinksldjump"/>
              </a:rPr>
              <a:t>Category J</a:t>
            </a:r>
            <a:r>
              <a:rPr lang="en-US" sz="1200" dirty="0" smtClean="0">
                <a:solidFill>
                  <a:prstClr val="black"/>
                </a:solidFill>
                <a:latin typeface="Comic Sans MS" pitchFamily="66" charset="0"/>
                <a:ea typeface="ＭＳ Ｐゴシック" charset="-128"/>
              </a:rPr>
              <a:t> is for all frequencies in the LVEA.</a:t>
            </a:r>
          </a:p>
          <a:p>
            <a:pPr algn="just" fontAlgn="base">
              <a:spcBef>
                <a:spcPct val="0"/>
              </a:spcBef>
              <a:spcAft>
                <a:spcPct val="0"/>
              </a:spcAft>
            </a:pPr>
            <a:endParaRPr lang="en-US" sz="1200" dirty="0">
              <a:solidFill>
                <a:prstClr val="black"/>
              </a:solidFill>
              <a:latin typeface="Comic Sans MS" pitchFamily="66" charset="0"/>
              <a:ea typeface="ＭＳ Ｐゴシック" charset="-128"/>
            </a:endParaRPr>
          </a:p>
          <a:p>
            <a:pPr algn="just" fontAlgn="base">
              <a:spcBef>
                <a:spcPct val="0"/>
              </a:spcBef>
              <a:spcAft>
                <a:spcPct val="0"/>
              </a:spcAft>
            </a:pPr>
            <a:r>
              <a:rPr lang="en-US" sz="1200" dirty="0" smtClean="0">
                <a:solidFill>
                  <a:prstClr val="black"/>
                </a:solidFill>
                <a:latin typeface="Comic Sans MS" pitchFamily="66" charset="0"/>
                <a:ea typeface="ＭＳ Ｐゴシック" charset="-128"/>
              </a:rPr>
              <a:t>     </a:t>
            </a:r>
            <a:r>
              <a:rPr lang="en-US" sz="1200" dirty="0">
                <a:solidFill>
                  <a:prstClr val="black"/>
                </a:solidFill>
                <a:latin typeface="Comic Sans MS" pitchFamily="66" charset="0"/>
                <a:ea typeface="ＭＳ Ｐゴシック" charset="-128"/>
                <a:hlinkClick r:id="rId2" action="ppaction://hlinksldjump"/>
              </a:rPr>
              <a:t>Category K</a:t>
            </a:r>
            <a:r>
              <a:rPr lang="en-US" sz="1200" dirty="0" smtClean="0">
                <a:solidFill>
                  <a:prstClr val="black"/>
                </a:solidFill>
                <a:latin typeface="Comic Sans MS" pitchFamily="66" charset="0"/>
                <a:ea typeface="ＭＳ Ｐゴシック" charset="-128"/>
              </a:rPr>
              <a:t> </a:t>
            </a:r>
            <a:r>
              <a:rPr lang="en-US" sz="1200" dirty="0">
                <a:solidFill>
                  <a:prstClr val="black"/>
                </a:solidFill>
                <a:latin typeface="Comic Sans MS" pitchFamily="66" charset="0"/>
                <a:ea typeface="ＭＳ Ｐゴシック" charset="-128"/>
              </a:rPr>
              <a:t>is for </a:t>
            </a:r>
            <a:r>
              <a:rPr lang="en-US" sz="1200" dirty="0" smtClean="0">
                <a:solidFill>
                  <a:prstClr val="black"/>
                </a:solidFill>
                <a:latin typeface="Comic Sans MS" pitchFamily="66" charset="0"/>
                <a:ea typeface="ＭＳ Ｐゴシック" charset="-128"/>
              </a:rPr>
              <a:t>all frequencies </a:t>
            </a:r>
            <a:r>
              <a:rPr lang="en-US" sz="1200" dirty="0">
                <a:solidFill>
                  <a:prstClr val="black"/>
                </a:solidFill>
                <a:latin typeface="Comic Sans MS" pitchFamily="66" charset="0"/>
                <a:ea typeface="ＭＳ Ｐゴシック" charset="-128"/>
              </a:rPr>
              <a:t>in the </a:t>
            </a:r>
            <a:r>
              <a:rPr lang="en-US" sz="1200" dirty="0" smtClean="0">
                <a:solidFill>
                  <a:prstClr val="black"/>
                </a:solidFill>
                <a:latin typeface="Comic Sans MS" pitchFamily="66" charset="0"/>
                <a:ea typeface="ＭＳ Ｐゴシック" charset="-128"/>
              </a:rPr>
              <a:t>PSL and LDR.</a:t>
            </a:r>
          </a:p>
          <a:p>
            <a:pPr algn="just" fontAlgn="base">
              <a:spcBef>
                <a:spcPct val="0"/>
              </a:spcBef>
              <a:spcAft>
                <a:spcPct val="0"/>
              </a:spcAft>
            </a:pPr>
            <a:endParaRPr lang="en-US" sz="1200" dirty="0">
              <a:solidFill>
                <a:prstClr val="black"/>
              </a:solidFill>
              <a:latin typeface="Comic Sans MS" pitchFamily="66" charset="0"/>
              <a:ea typeface="ＭＳ Ｐゴシック" charset="-128"/>
            </a:endParaRPr>
          </a:p>
          <a:p>
            <a:pPr algn="just" fontAlgn="base">
              <a:spcBef>
                <a:spcPct val="0"/>
              </a:spcBef>
              <a:spcAft>
                <a:spcPct val="0"/>
              </a:spcAft>
            </a:pPr>
            <a:r>
              <a:rPr lang="en-US" sz="1200" dirty="0" smtClean="0">
                <a:solidFill>
                  <a:prstClr val="black"/>
                </a:solidFill>
                <a:latin typeface="Comic Sans MS" pitchFamily="66" charset="0"/>
                <a:ea typeface="ＭＳ Ｐゴシック" charset="-128"/>
              </a:rPr>
              <a:t>     </a:t>
            </a:r>
            <a:r>
              <a:rPr lang="en-US" sz="1200" dirty="0">
                <a:solidFill>
                  <a:prstClr val="black"/>
                </a:solidFill>
                <a:latin typeface="Comic Sans MS" pitchFamily="66" charset="0"/>
                <a:ea typeface="ＭＳ Ｐゴシック" charset="-128"/>
                <a:hlinkClick r:id="rId2" action="ppaction://hlinksldjump"/>
              </a:rPr>
              <a:t>Category M</a:t>
            </a:r>
            <a:r>
              <a:rPr lang="en-US" sz="1200" dirty="0" smtClean="0">
                <a:solidFill>
                  <a:prstClr val="black"/>
                </a:solidFill>
                <a:latin typeface="Comic Sans MS" pitchFamily="66" charset="0"/>
                <a:ea typeface="ＭＳ Ｐゴシック" charset="-128"/>
              </a:rPr>
              <a:t> is </a:t>
            </a:r>
            <a:r>
              <a:rPr lang="en-US" sz="1200" dirty="0">
                <a:solidFill>
                  <a:prstClr val="black"/>
                </a:solidFill>
                <a:latin typeface="Comic Sans MS" pitchFamily="66" charset="0"/>
                <a:ea typeface="ＭＳ Ｐゴシック" charset="-128"/>
              </a:rPr>
              <a:t>for </a:t>
            </a:r>
            <a:r>
              <a:rPr lang="en-US" sz="1200" dirty="0" smtClean="0">
                <a:solidFill>
                  <a:prstClr val="black"/>
                </a:solidFill>
                <a:latin typeface="Comic Sans MS" pitchFamily="66" charset="0"/>
                <a:ea typeface="ＭＳ Ｐゴシック" charset="-128"/>
              </a:rPr>
              <a:t>all frequencies </a:t>
            </a:r>
            <a:r>
              <a:rPr lang="en-US" sz="1200" dirty="0">
                <a:solidFill>
                  <a:prstClr val="black"/>
                </a:solidFill>
                <a:latin typeface="Comic Sans MS" pitchFamily="66" charset="0"/>
                <a:ea typeface="ＭＳ Ｐゴシック" charset="-128"/>
              </a:rPr>
              <a:t>in the </a:t>
            </a:r>
            <a:r>
              <a:rPr lang="en-US" sz="1200" dirty="0" smtClean="0">
                <a:solidFill>
                  <a:prstClr val="black"/>
                </a:solidFill>
                <a:latin typeface="Comic Sans MS" pitchFamily="66" charset="0"/>
                <a:ea typeface="ＭＳ Ｐゴシック" charset="-128"/>
              </a:rPr>
              <a:t>VEAX and VEAY.</a:t>
            </a:r>
          </a:p>
          <a:p>
            <a:pPr algn="just" fontAlgn="base">
              <a:spcBef>
                <a:spcPct val="0"/>
              </a:spcBef>
              <a:spcAft>
                <a:spcPct val="0"/>
              </a:spcAft>
            </a:pPr>
            <a:endParaRPr lang="en-US" sz="1200" dirty="0">
              <a:solidFill>
                <a:prstClr val="black"/>
              </a:solidFill>
              <a:latin typeface="Comic Sans MS" pitchFamily="66" charset="0"/>
              <a:ea typeface="ＭＳ Ｐゴシック" charset="-128"/>
            </a:endParaRPr>
          </a:p>
          <a:p>
            <a:pPr algn="just" fontAlgn="base">
              <a:spcBef>
                <a:spcPct val="0"/>
              </a:spcBef>
              <a:spcAft>
                <a:spcPct val="0"/>
              </a:spcAft>
            </a:pPr>
            <a:r>
              <a:rPr lang="en-US" sz="1200" dirty="0" smtClean="0">
                <a:solidFill>
                  <a:prstClr val="black"/>
                </a:solidFill>
                <a:latin typeface="Comic Sans MS" pitchFamily="66" charset="0"/>
                <a:ea typeface="ＭＳ Ｐゴシック" charset="-128"/>
              </a:rPr>
              <a:t>Some helpful suggestions:</a:t>
            </a:r>
          </a:p>
          <a:p>
            <a:pPr marL="171450" indent="-171450" algn="just" fontAlgn="base">
              <a:spcBef>
                <a:spcPct val="0"/>
              </a:spcBef>
              <a:spcAft>
                <a:spcPct val="0"/>
              </a:spcAft>
              <a:buFont typeface="Arial" charset="0"/>
              <a:buChar char="•"/>
            </a:pPr>
            <a:r>
              <a:rPr lang="en-US" sz="1200" dirty="0" smtClean="0">
                <a:solidFill>
                  <a:prstClr val="black"/>
                </a:solidFill>
                <a:latin typeface="Comic Sans MS" pitchFamily="66" charset="0"/>
                <a:ea typeface="ＭＳ Ｐゴシック" charset="-128"/>
              </a:rPr>
              <a:t>Be sure the eyewear you use is correct for the area you are entering.</a:t>
            </a:r>
          </a:p>
          <a:p>
            <a:pPr marL="171450" indent="-171450" algn="just" fontAlgn="base">
              <a:spcBef>
                <a:spcPct val="0"/>
              </a:spcBef>
              <a:spcAft>
                <a:spcPct val="0"/>
              </a:spcAft>
              <a:buFont typeface="Arial" charset="0"/>
              <a:buChar char="•"/>
            </a:pPr>
            <a:r>
              <a:rPr lang="en-US" sz="1200" dirty="0" smtClean="0">
                <a:solidFill>
                  <a:prstClr val="black"/>
                </a:solidFill>
                <a:latin typeface="Comic Sans MS" pitchFamily="66" charset="0"/>
                <a:ea typeface="ＭＳ Ｐゴシック" charset="-128"/>
              </a:rPr>
              <a:t>Compare the OD written on the eyewear with the OD requirements on the laser hazard signs.</a:t>
            </a:r>
          </a:p>
          <a:p>
            <a:pPr marL="171450" indent="-171450" algn="just" fontAlgn="base">
              <a:spcBef>
                <a:spcPct val="0"/>
              </a:spcBef>
              <a:spcAft>
                <a:spcPct val="0"/>
              </a:spcAft>
              <a:buFont typeface="Arial" charset="0"/>
              <a:buChar char="•"/>
            </a:pPr>
            <a:r>
              <a:rPr lang="en-US" sz="1200" dirty="0" smtClean="0">
                <a:solidFill>
                  <a:prstClr val="black"/>
                </a:solidFill>
                <a:latin typeface="Comic Sans MS" pitchFamily="66" charset="0"/>
                <a:ea typeface="ＭＳ Ｐゴシック" charset="-128"/>
              </a:rPr>
              <a:t>Clean the eyewear from time to time.</a:t>
            </a:r>
          </a:p>
          <a:p>
            <a:pPr marL="171450" indent="-171450" algn="just" fontAlgn="base">
              <a:spcBef>
                <a:spcPct val="0"/>
              </a:spcBef>
              <a:spcAft>
                <a:spcPct val="0"/>
              </a:spcAft>
              <a:buFont typeface="Arial" charset="0"/>
              <a:buChar char="•"/>
            </a:pPr>
            <a:r>
              <a:rPr lang="en-US" sz="1200" dirty="0" smtClean="0">
                <a:solidFill>
                  <a:prstClr val="black"/>
                </a:solidFill>
                <a:latin typeface="Comic Sans MS" pitchFamily="66" charset="0"/>
                <a:ea typeface="ＭＳ Ｐゴシック" charset="-128"/>
              </a:rPr>
              <a:t>Inspect the eyewear for structural and optical integrity.</a:t>
            </a:r>
          </a:p>
          <a:p>
            <a:pPr marL="171450" indent="-171450" algn="just" fontAlgn="base">
              <a:spcBef>
                <a:spcPct val="0"/>
              </a:spcBef>
              <a:spcAft>
                <a:spcPct val="0"/>
              </a:spcAft>
              <a:buFont typeface="Arial" charset="0"/>
              <a:buChar char="•"/>
            </a:pPr>
            <a:r>
              <a:rPr lang="en-US" sz="1200" dirty="0" smtClean="0">
                <a:solidFill>
                  <a:prstClr val="black"/>
                </a:solidFill>
                <a:latin typeface="Comic Sans MS" pitchFamily="66" charset="0"/>
                <a:ea typeface="ＭＳ Ｐゴシック" charset="-128"/>
              </a:rPr>
              <a:t>Return the eyewear to where you got it.</a:t>
            </a:r>
            <a:endParaRPr lang="en-US" sz="1200" dirty="0">
              <a:solidFill>
                <a:prstClr val="black"/>
              </a:solidFill>
              <a:latin typeface="Comic Sans MS" pitchFamily="66" charset="0"/>
              <a:ea typeface="ＭＳ Ｐゴシック" charset="-128"/>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544364"/>
            <a:ext cx="19431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8"/>
          <p:cNvSpPr txBox="1">
            <a:spLocks noChangeArrowheads="1"/>
          </p:cNvSpPr>
          <p:nvPr/>
        </p:nvSpPr>
        <p:spPr bwMode="auto">
          <a:xfrm>
            <a:off x="674688" y="717550"/>
            <a:ext cx="138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b="1" dirty="0" smtClean="0">
                <a:solidFill>
                  <a:prstClr val="black"/>
                </a:solidFill>
                <a:latin typeface="Comic Sans MS" pitchFamily="66" charset="0"/>
                <a:hlinkClick r:id="rId4" action="ppaction://hlinksldjump"/>
              </a:rPr>
              <a:t>&lt;&lt; Index</a:t>
            </a:r>
            <a:endParaRPr lang="en-US" sz="1000" b="1" dirty="0">
              <a:solidFill>
                <a:prstClr val="black"/>
              </a:solidFill>
              <a:latin typeface="Comic Sans MS" pitchFamily="66" charset="0"/>
            </a:endParaRPr>
          </a:p>
        </p:txBody>
      </p:sp>
    </p:spTree>
    <p:extLst>
      <p:ext uri="{BB962C8B-B14F-4D97-AF65-F5344CB8AC3E}">
        <p14:creationId xmlns:p14="http://schemas.microsoft.com/office/powerpoint/2010/main" val="3380212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LLO Laser Safety Eyewear Categories</a:t>
            </a:r>
            <a:endParaRPr lang="en-US" dirty="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pPr>
                <a:defRPr/>
              </a:pPr>
              <a:t>28</a:t>
            </a:fld>
            <a:endParaRPr lang="en-US"/>
          </a:p>
        </p:txBody>
      </p:sp>
      <p:sp>
        <p:nvSpPr>
          <p:cNvPr id="12" name="Rectangle 11"/>
          <p:cNvSpPr/>
          <p:nvPr/>
        </p:nvSpPr>
        <p:spPr>
          <a:xfrm>
            <a:off x="304800" y="4692338"/>
            <a:ext cx="5486400" cy="1569660"/>
          </a:xfrm>
          <a:prstGeom prst="rect">
            <a:avLst/>
          </a:prstGeom>
          <a:ln>
            <a:solidFill>
              <a:schemeClr val="tx1"/>
            </a:solidFill>
          </a:ln>
        </p:spPr>
        <p:txBody>
          <a:bodyPr wrap="square">
            <a:spAutoFit/>
          </a:bodyPr>
          <a:lstStyle/>
          <a:p>
            <a:pPr algn="just" fontAlgn="base">
              <a:spcBef>
                <a:spcPct val="0"/>
              </a:spcBef>
              <a:spcAft>
                <a:spcPct val="0"/>
              </a:spcAft>
            </a:pPr>
            <a:r>
              <a:rPr lang="en-US" sz="1200" dirty="0" smtClean="0">
                <a:solidFill>
                  <a:prstClr val="black"/>
                </a:solidFill>
                <a:latin typeface="Comic Sans MS" pitchFamily="66" charset="0"/>
                <a:ea typeface="ＭＳ Ｐゴシック" charset="-128"/>
              </a:rPr>
              <a:t>     </a:t>
            </a:r>
            <a:r>
              <a:rPr lang="en-US" sz="1200" dirty="0">
                <a:solidFill>
                  <a:prstClr val="black"/>
                </a:solidFill>
                <a:latin typeface="Comic Sans MS" pitchFamily="66" charset="0"/>
                <a:ea typeface="ＭＳ Ｐゴシック" charset="-128"/>
              </a:rPr>
              <a:t>Category M</a:t>
            </a:r>
            <a:r>
              <a:rPr lang="en-US" sz="1200" dirty="0" smtClean="0">
                <a:solidFill>
                  <a:prstClr val="black"/>
                </a:solidFill>
                <a:latin typeface="Comic Sans MS" pitchFamily="66" charset="0"/>
                <a:ea typeface="ＭＳ Ｐゴシック" charset="-128"/>
              </a:rPr>
              <a:t> is </a:t>
            </a:r>
            <a:r>
              <a:rPr lang="en-US" sz="1200" dirty="0">
                <a:solidFill>
                  <a:prstClr val="black"/>
                </a:solidFill>
                <a:latin typeface="Comic Sans MS" pitchFamily="66" charset="0"/>
                <a:ea typeface="ＭＳ Ｐゴシック" charset="-128"/>
              </a:rPr>
              <a:t>for </a:t>
            </a:r>
            <a:r>
              <a:rPr lang="en-US" sz="1200" dirty="0" smtClean="0">
                <a:solidFill>
                  <a:prstClr val="black"/>
                </a:solidFill>
                <a:latin typeface="Comic Sans MS" pitchFamily="66" charset="0"/>
                <a:ea typeface="ＭＳ Ｐゴシック" charset="-128"/>
              </a:rPr>
              <a:t>all frequencies </a:t>
            </a:r>
            <a:r>
              <a:rPr lang="en-US" sz="1200" dirty="0">
                <a:solidFill>
                  <a:prstClr val="black"/>
                </a:solidFill>
                <a:latin typeface="Comic Sans MS" pitchFamily="66" charset="0"/>
                <a:ea typeface="ＭＳ Ｐゴシック" charset="-128"/>
              </a:rPr>
              <a:t>in the </a:t>
            </a:r>
            <a:r>
              <a:rPr lang="en-US" sz="1200" dirty="0" smtClean="0">
                <a:solidFill>
                  <a:prstClr val="black"/>
                </a:solidFill>
                <a:latin typeface="Comic Sans MS" pitchFamily="66" charset="0"/>
                <a:ea typeface="ＭＳ Ｐゴシック" charset="-128"/>
              </a:rPr>
              <a:t>VEAX and VEAY.</a:t>
            </a:r>
          </a:p>
          <a:p>
            <a:pPr algn="just" fontAlgn="base">
              <a:spcBef>
                <a:spcPct val="0"/>
              </a:spcBef>
              <a:spcAft>
                <a:spcPct val="0"/>
              </a:spcAft>
            </a:pPr>
            <a:r>
              <a:rPr lang="en-US" sz="1200" dirty="0">
                <a:solidFill>
                  <a:prstClr val="black"/>
                </a:solidFill>
                <a:latin typeface="Comic Sans MS" pitchFamily="66" charset="0"/>
                <a:ea typeface="ＭＳ Ｐゴシック" charset="-128"/>
              </a:rPr>
              <a:t>	These are: </a:t>
            </a:r>
          </a:p>
          <a:p>
            <a:pPr lvl="3"/>
            <a:r>
              <a:rPr lang="en-US" altLang="en-US" sz="1200" dirty="0" smtClean="0"/>
              <a:t>50 </a:t>
            </a:r>
            <a:r>
              <a:rPr lang="en-US" altLang="en-US" sz="1200" dirty="0"/>
              <a:t>mW @ 532 nm (ALS) (OD2.2)</a:t>
            </a:r>
          </a:p>
          <a:p>
            <a:pPr lvl="3"/>
            <a:r>
              <a:rPr lang="en-US" altLang="en-US" sz="1200" dirty="0" smtClean="0"/>
              <a:t>500 </a:t>
            </a:r>
            <a:r>
              <a:rPr lang="en-US" altLang="en-US" sz="1200" dirty="0"/>
              <a:t>mW @ 1047 nm (Photon Calibrators) (OD2.5) </a:t>
            </a:r>
            <a:br>
              <a:rPr lang="en-US" altLang="en-US" sz="1200" dirty="0"/>
            </a:br>
            <a:r>
              <a:rPr lang="en-US" altLang="en-US" sz="1200" dirty="0"/>
              <a:t>200 W @ 1064 nm (PSL, ALS is only 1.5 W) (OD5.1) </a:t>
            </a:r>
            <a:endParaRPr lang="en-US" altLang="en-US" sz="1200" dirty="0" smtClean="0"/>
          </a:p>
          <a:p>
            <a:pPr lvl="3"/>
            <a:r>
              <a:rPr lang="en-US" altLang="en-US" sz="1200" dirty="0" smtClean="0"/>
              <a:t>(NOTE: Category M will also cover ALL frequencies in ALL NHZs, but they are harder to see through.</a:t>
            </a:r>
            <a:r>
              <a:rPr lang="en-US" altLang="en-US" sz="1200" dirty="0"/>
              <a:t/>
            </a:r>
            <a:br>
              <a:rPr lang="en-US" altLang="en-US" sz="1200" dirty="0"/>
            </a:br>
            <a:endParaRPr lang="en-US" sz="1200" dirty="0">
              <a:solidFill>
                <a:prstClr val="black"/>
              </a:solidFill>
              <a:latin typeface="Comic Sans MS" pitchFamily="66" charset="0"/>
              <a:ea typeface="ＭＳ Ｐゴシック" charset="-12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950376"/>
            <a:ext cx="2011680" cy="164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743201"/>
            <a:ext cx="2011680" cy="1657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04800" y="2787226"/>
            <a:ext cx="5486400" cy="1569660"/>
          </a:xfrm>
          <a:prstGeom prst="rect">
            <a:avLst/>
          </a:prstGeom>
          <a:ln>
            <a:solidFill>
              <a:schemeClr val="tx1"/>
            </a:solidFill>
          </a:ln>
        </p:spPr>
        <p:txBody>
          <a:bodyPr wrap="square">
            <a:spAutoFit/>
          </a:bodyPr>
          <a:lstStyle/>
          <a:p>
            <a:pPr algn="just" fontAlgn="base">
              <a:spcBef>
                <a:spcPct val="0"/>
              </a:spcBef>
              <a:spcAft>
                <a:spcPct val="0"/>
              </a:spcAft>
            </a:pPr>
            <a:r>
              <a:rPr lang="en-US" sz="1200" dirty="0">
                <a:solidFill>
                  <a:prstClr val="black"/>
                </a:solidFill>
                <a:latin typeface="Comic Sans MS" pitchFamily="66" charset="0"/>
                <a:ea typeface="ＭＳ Ｐゴシック" charset="-128"/>
              </a:rPr>
              <a:t> </a:t>
            </a:r>
            <a:r>
              <a:rPr lang="en-US" sz="1200" dirty="0" smtClean="0">
                <a:solidFill>
                  <a:prstClr val="black"/>
                </a:solidFill>
                <a:latin typeface="Comic Sans MS" pitchFamily="66" charset="0"/>
                <a:ea typeface="ＭＳ Ｐゴシック" charset="-128"/>
              </a:rPr>
              <a:t>  </a:t>
            </a:r>
            <a:r>
              <a:rPr lang="en-US" sz="1200" dirty="0" smtClean="0">
                <a:solidFill>
                  <a:prstClr val="black"/>
                </a:solidFill>
                <a:latin typeface="Comic Sans MS" pitchFamily="66" charset="0"/>
                <a:ea typeface="ＭＳ Ｐゴシック" charset="-128"/>
              </a:rPr>
              <a:t>   </a:t>
            </a:r>
            <a:r>
              <a:rPr lang="en-US" sz="1200" dirty="0" smtClean="0">
                <a:solidFill>
                  <a:prstClr val="black"/>
                </a:solidFill>
                <a:latin typeface="Comic Sans MS" pitchFamily="66" charset="0"/>
                <a:ea typeface="ＭＳ Ｐゴシック" charset="-128"/>
              </a:rPr>
              <a:t>Category </a:t>
            </a:r>
            <a:r>
              <a:rPr lang="en-US" sz="1200" dirty="0">
                <a:solidFill>
                  <a:prstClr val="black"/>
                </a:solidFill>
                <a:latin typeface="Comic Sans MS" pitchFamily="66" charset="0"/>
                <a:ea typeface="ＭＳ Ｐゴシック" charset="-128"/>
              </a:rPr>
              <a:t>K</a:t>
            </a:r>
            <a:r>
              <a:rPr lang="en-US" sz="1200" dirty="0" smtClean="0">
                <a:solidFill>
                  <a:prstClr val="black"/>
                </a:solidFill>
                <a:latin typeface="Comic Sans MS" pitchFamily="66" charset="0"/>
                <a:ea typeface="ＭＳ Ｐゴシック" charset="-128"/>
              </a:rPr>
              <a:t> </a:t>
            </a:r>
            <a:r>
              <a:rPr lang="en-US" sz="1200" dirty="0">
                <a:solidFill>
                  <a:prstClr val="black"/>
                </a:solidFill>
                <a:latin typeface="Comic Sans MS" pitchFamily="66" charset="0"/>
                <a:ea typeface="ＭＳ Ｐゴシック" charset="-128"/>
              </a:rPr>
              <a:t>is for </a:t>
            </a:r>
            <a:r>
              <a:rPr lang="en-US" sz="1200" dirty="0" smtClean="0">
                <a:solidFill>
                  <a:prstClr val="black"/>
                </a:solidFill>
                <a:latin typeface="Comic Sans MS" pitchFamily="66" charset="0"/>
                <a:ea typeface="ＭＳ Ｐゴシック" charset="-128"/>
              </a:rPr>
              <a:t>all frequencies </a:t>
            </a:r>
            <a:r>
              <a:rPr lang="en-US" sz="1200" dirty="0">
                <a:solidFill>
                  <a:prstClr val="black"/>
                </a:solidFill>
                <a:latin typeface="Comic Sans MS" pitchFamily="66" charset="0"/>
                <a:ea typeface="ＭＳ Ｐゴシック" charset="-128"/>
              </a:rPr>
              <a:t>in the </a:t>
            </a:r>
            <a:r>
              <a:rPr lang="en-US" sz="1200" dirty="0" smtClean="0">
                <a:solidFill>
                  <a:prstClr val="black"/>
                </a:solidFill>
                <a:latin typeface="Comic Sans MS" pitchFamily="66" charset="0"/>
                <a:ea typeface="ＭＳ Ｐゴシック" charset="-128"/>
              </a:rPr>
              <a:t>PSL and LDR.</a:t>
            </a:r>
          </a:p>
          <a:p>
            <a:pPr algn="just" fontAlgn="base">
              <a:spcBef>
                <a:spcPct val="0"/>
              </a:spcBef>
              <a:spcAft>
                <a:spcPct val="0"/>
              </a:spcAft>
            </a:pPr>
            <a:r>
              <a:rPr lang="en-US" sz="1200" dirty="0" smtClean="0">
                <a:solidFill>
                  <a:prstClr val="black"/>
                </a:solidFill>
                <a:latin typeface="Comic Sans MS" pitchFamily="66" charset="0"/>
                <a:ea typeface="ＭＳ Ｐゴシック" charset="-128"/>
              </a:rPr>
              <a:t>	These </a:t>
            </a:r>
            <a:r>
              <a:rPr lang="en-US" sz="1200" dirty="0">
                <a:solidFill>
                  <a:prstClr val="black"/>
                </a:solidFill>
                <a:latin typeface="Comic Sans MS" pitchFamily="66" charset="0"/>
                <a:ea typeface="ＭＳ Ｐゴシック" charset="-128"/>
              </a:rPr>
              <a:t>are: </a:t>
            </a:r>
          </a:p>
          <a:p>
            <a:pPr lvl="3"/>
            <a:r>
              <a:rPr lang="en-US" altLang="en-US" sz="1200" dirty="0" smtClean="0"/>
              <a:t>315 </a:t>
            </a:r>
            <a:r>
              <a:rPr lang="en-US" altLang="en-US" sz="1200" dirty="0"/>
              <a:t>W @ 808 nm (PSL Pump Diodes) (OD5.7)</a:t>
            </a:r>
            <a:br>
              <a:rPr lang="en-US" altLang="en-US" sz="1200" dirty="0"/>
            </a:br>
            <a:r>
              <a:rPr lang="en-US" altLang="en-US" sz="1200" dirty="0" smtClean="0"/>
              <a:t>200 </a:t>
            </a:r>
            <a:r>
              <a:rPr lang="en-US" altLang="en-US" sz="1200" dirty="0"/>
              <a:t>W @ 1064 nm (</a:t>
            </a:r>
            <a:r>
              <a:rPr lang="en-US" altLang="en-US" sz="1200" dirty="0" smtClean="0"/>
              <a:t>PSL) </a:t>
            </a:r>
            <a:r>
              <a:rPr lang="en-US" altLang="en-US" sz="1200" dirty="0"/>
              <a:t>(OD5.1) </a:t>
            </a:r>
            <a:endParaRPr lang="en-US" altLang="en-US" sz="1200" dirty="0" smtClean="0"/>
          </a:p>
          <a:p>
            <a:pPr lvl="3"/>
            <a:r>
              <a:rPr lang="en-US" altLang="en-US" sz="1200" dirty="0" smtClean="0"/>
              <a:t>(NOTE: One must walk through the LVEA to get to the PSL, so</a:t>
            </a:r>
          </a:p>
          <a:p>
            <a:pPr lvl="3"/>
            <a:r>
              <a:rPr lang="en-US" altLang="en-US" sz="1200" dirty="0" smtClean="0"/>
              <a:t>for convenience, Category K eyewear also cover the LVEA frequencies.)</a:t>
            </a:r>
            <a:r>
              <a:rPr lang="en-US" altLang="en-US" sz="1200" dirty="0"/>
              <a:t/>
            </a:r>
            <a:br>
              <a:rPr lang="en-US" altLang="en-US" sz="1200" dirty="0"/>
            </a:br>
            <a:endParaRPr lang="en-US" sz="1200" dirty="0" smtClean="0">
              <a:solidFill>
                <a:prstClr val="black"/>
              </a:solidFill>
              <a:latin typeface="Comic Sans MS" pitchFamily="66" charset="0"/>
              <a:ea typeface="ＭＳ Ｐゴシック" charset="-128"/>
            </a:endParaRPr>
          </a:p>
        </p:txBody>
      </p:sp>
      <p:sp>
        <p:nvSpPr>
          <p:cNvPr id="10" name="Rectangle 9"/>
          <p:cNvSpPr/>
          <p:nvPr/>
        </p:nvSpPr>
        <p:spPr>
          <a:xfrm>
            <a:off x="309418" y="1078090"/>
            <a:ext cx="5486400" cy="1384995"/>
          </a:xfrm>
          <a:prstGeom prst="rect">
            <a:avLst/>
          </a:prstGeom>
          <a:ln>
            <a:solidFill>
              <a:schemeClr val="tx1"/>
            </a:solidFill>
          </a:ln>
        </p:spPr>
        <p:txBody>
          <a:bodyPr wrap="square">
            <a:spAutoFit/>
          </a:bodyPr>
          <a:lstStyle/>
          <a:p>
            <a:pPr algn="just" fontAlgn="base">
              <a:spcBef>
                <a:spcPct val="0"/>
              </a:spcBef>
              <a:spcAft>
                <a:spcPct val="0"/>
              </a:spcAft>
            </a:pPr>
            <a:r>
              <a:rPr lang="en-US" sz="1200" dirty="0">
                <a:solidFill>
                  <a:prstClr val="black"/>
                </a:solidFill>
                <a:latin typeface="Comic Sans MS" pitchFamily="66" charset="0"/>
                <a:ea typeface="ＭＳ Ｐゴシック" charset="-128"/>
              </a:rPr>
              <a:t> </a:t>
            </a:r>
            <a:r>
              <a:rPr lang="en-US" sz="1200" dirty="0" smtClean="0">
                <a:solidFill>
                  <a:prstClr val="black"/>
                </a:solidFill>
                <a:latin typeface="Comic Sans MS" pitchFamily="66" charset="0"/>
                <a:ea typeface="ＭＳ Ｐゴシック" charset="-128"/>
              </a:rPr>
              <a:t>    </a:t>
            </a:r>
            <a:r>
              <a:rPr lang="en-US" sz="1200" dirty="0" smtClean="0">
                <a:solidFill>
                  <a:prstClr val="black"/>
                </a:solidFill>
                <a:latin typeface="Comic Sans MS" pitchFamily="66" charset="0"/>
                <a:ea typeface="ＭＳ Ｐゴシック" charset="-128"/>
              </a:rPr>
              <a:t>Category J is for all frequencies in the LVEA ONLY.</a:t>
            </a:r>
          </a:p>
          <a:p>
            <a:pPr algn="just" fontAlgn="base">
              <a:spcBef>
                <a:spcPct val="0"/>
              </a:spcBef>
              <a:spcAft>
                <a:spcPct val="0"/>
              </a:spcAft>
            </a:pPr>
            <a:r>
              <a:rPr lang="en-US" sz="1200" dirty="0" smtClean="0">
                <a:solidFill>
                  <a:prstClr val="black"/>
                </a:solidFill>
                <a:latin typeface="Comic Sans MS" pitchFamily="66" charset="0"/>
                <a:ea typeface="ＭＳ Ｐゴシック" charset="-128"/>
              </a:rPr>
              <a:t>	These are: </a:t>
            </a:r>
          </a:p>
          <a:p>
            <a:pPr lvl="3"/>
            <a:r>
              <a:rPr lang="en-US" altLang="en-US" sz="1200" dirty="0"/>
              <a:t>150 mW @ 900 nm (Hartman) (OD2.2)</a:t>
            </a:r>
            <a:br>
              <a:rPr lang="en-US" altLang="en-US" sz="1200" dirty="0"/>
            </a:br>
            <a:r>
              <a:rPr lang="en-US" altLang="en-US" sz="1200" dirty="0"/>
              <a:t>150 mW @ 950 nm (Hartman) (OD2.1) </a:t>
            </a:r>
            <a:br>
              <a:rPr lang="en-US" altLang="en-US" sz="1200" dirty="0"/>
            </a:br>
            <a:r>
              <a:rPr lang="en-US" altLang="en-US" sz="1200" dirty="0" smtClean="0"/>
              <a:t>200 </a:t>
            </a:r>
            <a:r>
              <a:rPr lang="en-US" altLang="en-US" sz="1200" dirty="0"/>
              <a:t>W @ 1064 nm (</a:t>
            </a:r>
            <a:r>
              <a:rPr lang="en-US" altLang="en-US" sz="1200" dirty="0" smtClean="0"/>
              <a:t>PSL) </a:t>
            </a:r>
            <a:r>
              <a:rPr lang="en-US" altLang="en-US" sz="1200" dirty="0"/>
              <a:t>(OD5.1) </a:t>
            </a:r>
            <a:br>
              <a:rPr lang="en-US" altLang="en-US" sz="1200" dirty="0"/>
            </a:br>
            <a:r>
              <a:rPr lang="en-US" altLang="en-US" sz="1200" dirty="0" smtClean="0"/>
              <a:t>80 </a:t>
            </a:r>
            <a:r>
              <a:rPr lang="en-US" altLang="en-US" sz="1200" dirty="0"/>
              <a:t>W @ 10,600 nm (TCS) (OD4.0</a:t>
            </a:r>
            <a:r>
              <a:rPr lang="en-US" altLang="en-US" sz="1200" dirty="0" smtClean="0"/>
              <a:t>)</a:t>
            </a:r>
          </a:p>
          <a:p>
            <a:pPr lvl="3"/>
            <a:endParaRPr lang="en-US" sz="1200" dirty="0">
              <a:solidFill>
                <a:prstClr val="black"/>
              </a:solidFill>
              <a:latin typeface="Comic Sans MS" pitchFamily="66" charset="0"/>
              <a:ea typeface="ＭＳ Ｐゴシック" charset="-128"/>
            </a:endParaRPr>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553537"/>
            <a:ext cx="2011680" cy="184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8"/>
          <p:cNvSpPr txBox="1">
            <a:spLocks noChangeArrowheads="1"/>
          </p:cNvSpPr>
          <p:nvPr/>
        </p:nvSpPr>
        <p:spPr bwMode="auto">
          <a:xfrm>
            <a:off x="674688" y="717550"/>
            <a:ext cx="19161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b="1" dirty="0" smtClean="0">
                <a:solidFill>
                  <a:prstClr val="black"/>
                </a:solidFill>
                <a:latin typeface="Comic Sans MS" pitchFamily="66" charset="0"/>
                <a:hlinkClick r:id="rId5" action="ppaction://hlinksldjump"/>
              </a:rPr>
              <a:t>&lt;&lt; Laser Safety Eyewear</a:t>
            </a:r>
            <a:endParaRPr lang="en-US" sz="1000" b="1" dirty="0">
              <a:solidFill>
                <a:prstClr val="black"/>
              </a:solidFill>
              <a:latin typeface="Comic Sans MS" pitchFamily="66" charset="0"/>
            </a:endParaRPr>
          </a:p>
        </p:txBody>
      </p:sp>
    </p:spTree>
    <p:extLst>
      <p:ext uri="{BB962C8B-B14F-4D97-AF65-F5344CB8AC3E}">
        <p14:creationId xmlns:p14="http://schemas.microsoft.com/office/powerpoint/2010/main" val="1700379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LAE (PSL) and LDR Transition to Laser </a:t>
            </a:r>
            <a:r>
              <a:rPr lang="en-US" dirty="0" smtClean="0"/>
              <a:t>Safe</a:t>
            </a:r>
            <a:endParaRPr lang="en-US" dirty="0"/>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solidFill>
                  <a:prstClr val="black">
                    <a:tint val="75000"/>
                  </a:prstClr>
                </a:solidFill>
              </a:rPr>
              <a:pPr>
                <a:defRPr/>
              </a:pPr>
              <a:t>3</a:t>
            </a:fld>
            <a:endParaRPr lang="en-US">
              <a:solidFill>
                <a:prstClr val="black">
                  <a:tint val="75000"/>
                </a:prstClr>
              </a:solidFill>
            </a:endParaRPr>
          </a:p>
        </p:txBody>
      </p:sp>
      <p:sp>
        <p:nvSpPr>
          <p:cNvPr id="5" name="TextBox 4"/>
          <p:cNvSpPr txBox="1"/>
          <p:nvPr/>
        </p:nvSpPr>
        <p:spPr>
          <a:xfrm>
            <a:off x="1143000" y="990600"/>
            <a:ext cx="7543800" cy="1569660"/>
          </a:xfrm>
          <a:prstGeom prst="rect">
            <a:avLst/>
          </a:prstGeom>
          <a:noFill/>
        </p:spPr>
        <p:txBody>
          <a:bodyPr wrap="square" rtlCol="0">
            <a:spAutoFit/>
          </a:bodyPr>
          <a:lstStyle/>
          <a:p>
            <a:r>
              <a:rPr lang="en-US" sz="1200" dirty="0" smtClean="0"/>
              <a:t>Both of the following conditions must be met.</a:t>
            </a:r>
          </a:p>
          <a:p>
            <a:endParaRPr lang="en-US" sz="1200" dirty="0"/>
          </a:p>
          <a:p>
            <a:r>
              <a:rPr lang="en-US" sz="1200" dirty="0" smtClean="0"/>
              <a:t>1) The PSL laser must </a:t>
            </a:r>
            <a:r>
              <a:rPr lang="en-US" sz="1200" dirty="0"/>
              <a:t>be </a:t>
            </a:r>
            <a:r>
              <a:rPr lang="en-US" sz="1200" dirty="0" smtClean="0"/>
              <a:t>off </a:t>
            </a:r>
            <a:r>
              <a:rPr lang="en-US" sz="1200" dirty="0"/>
              <a:t>(</a:t>
            </a:r>
            <a:r>
              <a:rPr lang="en-US" sz="1200" dirty="0">
                <a:hlinkClick r:id="rId2"/>
              </a:rPr>
              <a:t>M1100038</a:t>
            </a:r>
            <a:r>
              <a:rPr lang="en-US" sz="1200" dirty="0" smtClean="0"/>
              <a:t>). </a:t>
            </a:r>
          </a:p>
          <a:p>
            <a:r>
              <a:rPr lang="en-US" sz="1200" dirty="0" smtClean="0"/>
              <a:t>2) NO OTHER LASER located in the NHZ may be ON.</a:t>
            </a:r>
          </a:p>
          <a:p>
            <a:endParaRPr lang="en-US" sz="1200" dirty="0"/>
          </a:p>
          <a:p>
            <a:r>
              <a:rPr lang="en-US" sz="1200" dirty="0" smtClean="0"/>
              <a:t>NOTE:  It is possible for this NHZ to be laser safe when the LVEA is laser hazard.</a:t>
            </a:r>
          </a:p>
          <a:p>
            <a:endParaRPr lang="en-US" sz="1200" dirty="0" smtClean="0"/>
          </a:p>
          <a:p>
            <a:endParaRPr lang="en-US" sz="1200" dirty="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Tree>
    <p:extLst>
      <p:ext uri="{BB962C8B-B14F-4D97-AF65-F5344CB8AC3E}">
        <p14:creationId xmlns:p14="http://schemas.microsoft.com/office/powerpoint/2010/main" val="1781614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LVEA Transition to Laser Safe</a:t>
            </a:r>
            <a:endParaRPr lang="en-US" dirty="0"/>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solidFill>
                  <a:prstClr val="black">
                    <a:tint val="75000"/>
                  </a:prstClr>
                </a:solidFill>
              </a:rPr>
              <a:pPr>
                <a:defRPr/>
              </a:pPr>
              <a:t>4</a:t>
            </a:fld>
            <a:endParaRPr lang="en-US">
              <a:solidFill>
                <a:prstClr val="black">
                  <a:tint val="75000"/>
                </a:prstClr>
              </a:solidFill>
            </a:endParaRPr>
          </a:p>
        </p:txBody>
      </p:sp>
      <p:sp>
        <p:nvSpPr>
          <p:cNvPr id="5" name="TextBox 4"/>
          <p:cNvSpPr txBox="1"/>
          <p:nvPr/>
        </p:nvSpPr>
        <p:spPr>
          <a:xfrm>
            <a:off x="1143000" y="838200"/>
            <a:ext cx="7543800" cy="3785652"/>
          </a:xfrm>
          <a:prstGeom prst="rect">
            <a:avLst/>
          </a:prstGeom>
          <a:noFill/>
        </p:spPr>
        <p:txBody>
          <a:bodyPr wrap="square" rtlCol="0">
            <a:spAutoFit/>
          </a:bodyPr>
          <a:lstStyle/>
          <a:p>
            <a:r>
              <a:rPr lang="en-US" sz="1200" dirty="0" smtClean="0"/>
              <a:t>ALL THREE (3) of the following conditions must be met.</a:t>
            </a:r>
          </a:p>
          <a:p>
            <a:endParaRPr lang="en-US" sz="1200" dirty="0"/>
          </a:p>
          <a:p>
            <a:r>
              <a:rPr lang="en-US" sz="1200" dirty="0" smtClean="0"/>
              <a:t>1) The PSL INJECTION into the BEAM TUBE  must be laser safe.</a:t>
            </a:r>
          </a:p>
          <a:p>
            <a:r>
              <a:rPr lang="en-US" sz="1200" dirty="0" smtClean="0"/>
              <a:t>	The PSL laser must be off  (</a:t>
            </a:r>
            <a:r>
              <a:rPr lang="en-US" sz="1200" dirty="0" smtClean="0">
                <a:hlinkClick r:id="rId2"/>
              </a:rPr>
              <a:t>M1100038</a:t>
            </a:r>
            <a:r>
              <a:rPr lang="en-US" sz="1200" dirty="0" smtClean="0"/>
              <a:t>)</a:t>
            </a:r>
          </a:p>
          <a:p>
            <a:r>
              <a:rPr lang="en-US" sz="1200" i="1" dirty="0" smtClean="0"/>
              <a:t>	Or </a:t>
            </a:r>
            <a:r>
              <a:rPr lang="en-US" sz="1200" dirty="0" smtClean="0"/>
              <a:t>the light pipe between the PSL Enclosure and HAM1 must be locked closed (</a:t>
            </a:r>
            <a:r>
              <a:rPr lang="en-US" sz="1200" dirty="0" smtClean="0">
                <a:hlinkClick r:id="rId2"/>
              </a:rPr>
              <a:t>M1100038</a:t>
            </a:r>
            <a:r>
              <a:rPr lang="en-US" sz="1200" dirty="0" smtClean="0"/>
              <a:t>) </a:t>
            </a:r>
          </a:p>
          <a:p>
            <a:endParaRPr lang="en-US" sz="1200" dirty="0" smtClean="0"/>
          </a:p>
          <a:p>
            <a:r>
              <a:rPr lang="en-US" sz="1200" dirty="0" smtClean="0"/>
              <a:t>2) The LVEA TABLES must be laser safe.</a:t>
            </a:r>
          </a:p>
          <a:p>
            <a:r>
              <a:rPr lang="en-US" sz="1200" dirty="0" smtClean="0"/>
              <a:t>	TCSBT1R must be laser safe (</a:t>
            </a:r>
            <a:r>
              <a:rPr lang="en-US" sz="1200" dirty="0" smtClean="0">
                <a:hlinkClick r:id="rId3"/>
              </a:rPr>
              <a:t>M1300206</a:t>
            </a:r>
            <a:r>
              <a:rPr lang="en-US" sz="1200" dirty="0" smtClean="0"/>
              <a:t>)</a:t>
            </a:r>
          </a:p>
          <a:p>
            <a:r>
              <a:rPr lang="en-US" sz="1200" dirty="0" smtClean="0"/>
              <a:t>		(TCSY Laser locked OFF with key removed and in KEYBOX)</a:t>
            </a:r>
          </a:p>
          <a:p>
            <a:r>
              <a:rPr lang="en-US" sz="1200" dirty="0" smtClean="0"/>
              <a:t>	</a:t>
            </a:r>
            <a:r>
              <a:rPr lang="en-US" sz="1200" i="1" dirty="0"/>
              <a:t> And </a:t>
            </a:r>
            <a:r>
              <a:rPr lang="en-US" sz="1200" dirty="0" smtClean="0"/>
              <a:t>TCSBT3L must be laser safe (</a:t>
            </a:r>
            <a:r>
              <a:rPr lang="en-US" sz="1200" dirty="0" smtClean="0">
                <a:hlinkClick r:id="rId3"/>
              </a:rPr>
              <a:t>M1300206</a:t>
            </a:r>
            <a:r>
              <a:rPr lang="en-US" sz="1200" dirty="0" smtClean="0"/>
              <a:t>)</a:t>
            </a:r>
          </a:p>
          <a:p>
            <a:r>
              <a:rPr lang="en-US" sz="1200" dirty="0" smtClean="0"/>
              <a:t>		(TCSX Laser locked OFF with key removed and in KEYBOX)</a:t>
            </a:r>
          </a:p>
          <a:p>
            <a:r>
              <a:rPr lang="en-US" sz="1200" dirty="0" smtClean="0"/>
              <a:t>	</a:t>
            </a:r>
            <a:r>
              <a:rPr lang="en-US" sz="1200" i="1" dirty="0"/>
              <a:t> And </a:t>
            </a:r>
            <a:r>
              <a:rPr lang="en-US" sz="1200" dirty="0" smtClean="0"/>
              <a:t>TCSHT4R must be laser safe (</a:t>
            </a:r>
            <a:r>
              <a:rPr lang="en-US" sz="1200" dirty="0" smtClean="0">
                <a:hlinkClick r:id="rId4"/>
              </a:rPr>
              <a:t>M1300458</a:t>
            </a:r>
            <a:r>
              <a:rPr lang="en-US" sz="1200" dirty="0" smtClean="0"/>
              <a:t>)</a:t>
            </a:r>
          </a:p>
          <a:p>
            <a:r>
              <a:rPr lang="en-US" sz="1200" dirty="0" smtClean="0"/>
              <a:t>		(HARTMANN SLEDs locked OFF with key removed and in KEYBOX)</a:t>
            </a:r>
          </a:p>
          <a:p>
            <a:endParaRPr lang="en-US" sz="1200" dirty="0" smtClean="0"/>
          </a:p>
          <a:p>
            <a:r>
              <a:rPr lang="en-US" sz="1200" dirty="0" smtClean="0"/>
              <a:t>3) NO OTHER LASER located in the LVEA may be ON.</a:t>
            </a:r>
          </a:p>
          <a:p>
            <a:endParaRPr lang="en-US" sz="1200" dirty="0" smtClean="0"/>
          </a:p>
          <a:p>
            <a:endParaRPr lang="en-US" sz="1200" dirty="0"/>
          </a:p>
          <a:p>
            <a:r>
              <a:rPr lang="en-US" sz="1200" dirty="0" smtClean="0"/>
              <a:t>NOTE: ONLY when the LVEA is laser safe can VEAX or VEAY be transitioned to laser safe.</a:t>
            </a:r>
          </a:p>
          <a:p>
            <a:r>
              <a:rPr lang="en-US" sz="1200" dirty="0" smtClean="0"/>
              <a:t>	</a:t>
            </a:r>
            <a:endParaRPr lang="en-US" sz="1200" dirty="0"/>
          </a:p>
          <a:p>
            <a:r>
              <a:rPr lang="en-US" sz="1200" dirty="0" smtClean="0"/>
              <a:t>NOTE: It is possible for the LVEA to be laser safe while VEAX or VEAY or both are laser hazard.</a:t>
            </a:r>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Tree>
    <p:extLst>
      <p:ext uri="{BB962C8B-B14F-4D97-AF65-F5344CB8AC3E}">
        <p14:creationId xmlns:p14="http://schemas.microsoft.com/office/powerpoint/2010/main" val="137606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VEAX Transition to Laser Safe</a:t>
            </a:r>
            <a:endParaRPr lang="en-US" dirty="0"/>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solidFill>
                  <a:prstClr val="black">
                    <a:tint val="75000"/>
                  </a:prstClr>
                </a:solidFill>
              </a:rPr>
              <a:pPr>
                <a:defRPr/>
              </a:pPr>
              <a:t>5</a:t>
            </a:fld>
            <a:endParaRPr lang="en-US">
              <a:solidFill>
                <a:prstClr val="black">
                  <a:tint val="75000"/>
                </a:prstClr>
              </a:solidFill>
            </a:endParaRPr>
          </a:p>
        </p:txBody>
      </p:sp>
      <p:sp>
        <p:nvSpPr>
          <p:cNvPr id="5" name="TextBox 4"/>
          <p:cNvSpPr txBox="1"/>
          <p:nvPr/>
        </p:nvSpPr>
        <p:spPr>
          <a:xfrm>
            <a:off x="1143000" y="990600"/>
            <a:ext cx="7543800" cy="2862322"/>
          </a:xfrm>
          <a:prstGeom prst="rect">
            <a:avLst/>
          </a:prstGeom>
          <a:noFill/>
        </p:spPr>
        <p:txBody>
          <a:bodyPr wrap="square" rtlCol="0">
            <a:spAutoFit/>
          </a:bodyPr>
          <a:lstStyle/>
          <a:p>
            <a:r>
              <a:rPr lang="en-US" sz="1200" dirty="0" smtClean="0"/>
              <a:t>ALL THREE (3) of the following conditions must be met.</a:t>
            </a:r>
          </a:p>
          <a:p>
            <a:endParaRPr lang="en-US" sz="1200" dirty="0"/>
          </a:p>
          <a:p>
            <a:r>
              <a:rPr lang="en-US" sz="1200" dirty="0"/>
              <a:t>1) The </a:t>
            </a:r>
            <a:r>
              <a:rPr lang="en-US" sz="1200" dirty="0" smtClean="0"/>
              <a:t>LVEA must be laser safe.</a:t>
            </a:r>
          </a:p>
          <a:p>
            <a:endParaRPr lang="en-US" sz="1200" dirty="0" smtClean="0"/>
          </a:p>
          <a:p>
            <a:r>
              <a:rPr lang="en-US" sz="1200" dirty="0" smtClean="0"/>
              <a:t>2) The VEAX lasers must be laser safe.</a:t>
            </a:r>
          </a:p>
          <a:p>
            <a:r>
              <a:rPr lang="en-US" sz="1200" dirty="0" smtClean="0"/>
              <a:t>	</a:t>
            </a:r>
            <a:r>
              <a:rPr lang="en-US" sz="1200" i="1" dirty="0" smtClean="0"/>
              <a:t>Both</a:t>
            </a:r>
            <a:r>
              <a:rPr lang="en-US" sz="1200" dirty="0" smtClean="0"/>
              <a:t> PCALX (</a:t>
            </a:r>
            <a:r>
              <a:rPr lang="en-US" sz="1200" dirty="0" smtClean="0">
                <a:hlinkClick r:id="rId2"/>
              </a:rPr>
              <a:t>M1300574</a:t>
            </a:r>
            <a:r>
              <a:rPr lang="en-US" sz="1200" dirty="0" smtClean="0"/>
              <a:t>)</a:t>
            </a:r>
          </a:p>
          <a:p>
            <a:r>
              <a:rPr lang="en-US" sz="1200" dirty="0" smtClean="0"/>
              <a:t>		(PCALX Laser locked OFF with key removed and in KEYBOX)</a:t>
            </a:r>
          </a:p>
          <a:p>
            <a:r>
              <a:rPr lang="en-US" sz="1200" dirty="0" smtClean="0"/>
              <a:t>	</a:t>
            </a:r>
            <a:r>
              <a:rPr lang="en-US" sz="1200" i="1" dirty="0" smtClean="0"/>
              <a:t>And </a:t>
            </a:r>
            <a:r>
              <a:rPr lang="en-US" sz="1200" dirty="0" smtClean="0"/>
              <a:t>ISCBT4L (ISCTEX) (</a:t>
            </a:r>
            <a:r>
              <a:rPr lang="en-US" sz="1200" dirty="0" smtClean="0">
                <a:hlinkClick r:id="rId3"/>
              </a:rPr>
              <a:t>M1300551</a:t>
            </a:r>
            <a:r>
              <a:rPr lang="en-US" sz="1200" dirty="0" smtClean="0"/>
              <a:t>)</a:t>
            </a:r>
          </a:p>
          <a:p>
            <a:r>
              <a:rPr lang="en-US" sz="1200" dirty="0" smtClean="0"/>
              <a:t>		(ALS-X Laser locked OFF with key removed and in KEYBOX)</a:t>
            </a:r>
          </a:p>
          <a:p>
            <a:endParaRPr lang="en-US" sz="1200" dirty="0" smtClean="0"/>
          </a:p>
          <a:p>
            <a:r>
              <a:rPr lang="en-US" sz="1200" dirty="0" smtClean="0"/>
              <a:t>3) NO OTHER LASER located in the VEAX may be ON.</a:t>
            </a:r>
          </a:p>
          <a:p>
            <a:endParaRPr lang="en-US" sz="1200" dirty="0"/>
          </a:p>
          <a:p>
            <a:r>
              <a:rPr lang="en-US" sz="1200" dirty="0" smtClean="0"/>
              <a:t>NOTE:  It is possible for VEAX to be laser hazard when the LVEA is laser safe.</a:t>
            </a:r>
          </a:p>
          <a:p>
            <a:endParaRPr lang="en-US" sz="1200" dirty="0" smtClean="0"/>
          </a:p>
          <a:p>
            <a:endParaRPr lang="en-US" sz="1200" dirty="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Tree>
    <p:extLst>
      <p:ext uri="{BB962C8B-B14F-4D97-AF65-F5344CB8AC3E}">
        <p14:creationId xmlns:p14="http://schemas.microsoft.com/office/powerpoint/2010/main" val="3979086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VEAY Transition to Laser Safe</a:t>
            </a:r>
            <a:endParaRPr lang="en-US" dirty="0"/>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solidFill>
                  <a:prstClr val="black">
                    <a:tint val="75000"/>
                  </a:prstClr>
                </a:solidFill>
              </a:rPr>
              <a:pPr>
                <a:defRPr/>
              </a:pPr>
              <a:t>6</a:t>
            </a:fld>
            <a:endParaRPr lang="en-US">
              <a:solidFill>
                <a:prstClr val="black">
                  <a:tint val="75000"/>
                </a:prstClr>
              </a:solidFill>
            </a:endParaRPr>
          </a:p>
        </p:txBody>
      </p:sp>
      <p:sp>
        <p:nvSpPr>
          <p:cNvPr id="5" name="TextBox 4"/>
          <p:cNvSpPr txBox="1"/>
          <p:nvPr/>
        </p:nvSpPr>
        <p:spPr>
          <a:xfrm>
            <a:off x="1143000" y="990600"/>
            <a:ext cx="7543800" cy="2862322"/>
          </a:xfrm>
          <a:prstGeom prst="rect">
            <a:avLst/>
          </a:prstGeom>
          <a:noFill/>
        </p:spPr>
        <p:txBody>
          <a:bodyPr wrap="square" rtlCol="0">
            <a:spAutoFit/>
          </a:bodyPr>
          <a:lstStyle/>
          <a:p>
            <a:r>
              <a:rPr lang="en-US" sz="1200" dirty="0" smtClean="0"/>
              <a:t>ALL THREE (3) of the following conditions must be met.</a:t>
            </a:r>
          </a:p>
          <a:p>
            <a:endParaRPr lang="en-US" sz="1200" dirty="0"/>
          </a:p>
          <a:p>
            <a:pPr marL="228600" indent="-228600">
              <a:buAutoNum type="arabicParenR"/>
            </a:pPr>
            <a:r>
              <a:rPr lang="en-US" sz="1200" dirty="0" smtClean="0"/>
              <a:t>The LVEA must be laser safe.</a:t>
            </a:r>
          </a:p>
          <a:p>
            <a:endParaRPr lang="en-US" sz="1200" dirty="0" smtClean="0"/>
          </a:p>
          <a:p>
            <a:r>
              <a:rPr lang="en-US" sz="1200" dirty="0" smtClean="0"/>
              <a:t>2) The VEAY lasers must be laser safe.</a:t>
            </a:r>
          </a:p>
          <a:p>
            <a:r>
              <a:rPr lang="en-US" sz="1200" dirty="0" smtClean="0"/>
              <a:t>	</a:t>
            </a:r>
            <a:r>
              <a:rPr lang="en-US" sz="1200" i="1" dirty="0" smtClean="0"/>
              <a:t>Both</a:t>
            </a:r>
            <a:r>
              <a:rPr lang="en-US" sz="1200" dirty="0" smtClean="0"/>
              <a:t> PCALY (</a:t>
            </a:r>
            <a:r>
              <a:rPr lang="en-US" sz="1200" dirty="0" smtClean="0">
                <a:hlinkClick r:id="rId2"/>
              </a:rPr>
              <a:t>M1300574</a:t>
            </a:r>
            <a:r>
              <a:rPr lang="en-US" sz="1200" dirty="0" smtClean="0"/>
              <a:t>)</a:t>
            </a:r>
          </a:p>
          <a:p>
            <a:r>
              <a:rPr lang="en-US" sz="1200" dirty="0" smtClean="0"/>
              <a:t>		(PCALY Laser locked OFF with key removed and in KEYBOX)</a:t>
            </a:r>
          </a:p>
          <a:p>
            <a:r>
              <a:rPr lang="en-US" sz="1200" dirty="0" smtClean="0"/>
              <a:t>	</a:t>
            </a:r>
            <a:r>
              <a:rPr lang="en-US" sz="1200" i="1" dirty="0" smtClean="0"/>
              <a:t>And </a:t>
            </a:r>
            <a:r>
              <a:rPr lang="en-US" sz="1200" dirty="0" smtClean="0"/>
              <a:t>ISCBT5R (ISCTEY) (</a:t>
            </a:r>
            <a:r>
              <a:rPr lang="en-US" sz="1200" dirty="0" smtClean="0">
                <a:hlinkClick r:id="rId3"/>
              </a:rPr>
              <a:t>M1300551</a:t>
            </a:r>
            <a:r>
              <a:rPr lang="en-US" sz="1200" dirty="0" smtClean="0"/>
              <a:t>)</a:t>
            </a:r>
          </a:p>
          <a:p>
            <a:r>
              <a:rPr lang="en-US" sz="1200" dirty="0" smtClean="0"/>
              <a:t>		(ALS-Y Laser locked OFF with key removed and in KEYBOX)</a:t>
            </a:r>
          </a:p>
          <a:p>
            <a:endParaRPr lang="en-US" sz="1200" dirty="0" smtClean="0"/>
          </a:p>
          <a:p>
            <a:r>
              <a:rPr lang="en-US" sz="1200" dirty="0" smtClean="0"/>
              <a:t>3) NO OTHER LASER located in the VEAY may be ON.</a:t>
            </a:r>
          </a:p>
          <a:p>
            <a:endParaRPr lang="en-US" sz="1200" dirty="0"/>
          </a:p>
          <a:p>
            <a:r>
              <a:rPr lang="en-US" sz="1200" dirty="0" smtClean="0"/>
              <a:t>NOTE:  It is possible for VEAX to be laser hazard when the LVEA is laser safe.</a:t>
            </a:r>
          </a:p>
          <a:p>
            <a:endParaRPr lang="en-US" sz="1200" dirty="0" smtClean="0"/>
          </a:p>
          <a:p>
            <a:endParaRPr lang="en-US" sz="1200" dirty="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Tree>
    <p:extLst>
      <p:ext uri="{BB962C8B-B14F-4D97-AF65-F5344CB8AC3E}">
        <p14:creationId xmlns:p14="http://schemas.microsoft.com/office/powerpoint/2010/main" val="65889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386" y="274638"/>
            <a:ext cx="7189014" cy="405676"/>
          </a:xfrm>
        </p:spPr>
        <p:txBody>
          <a:bodyPr/>
          <a:lstStyle/>
          <a:p>
            <a:r>
              <a:rPr lang="en-US" dirty="0" smtClean="0"/>
              <a:t>LAE (PSL) and LDR Transition to Laser Hazard</a:t>
            </a:r>
            <a:endParaRPr lang="en-US" dirty="0"/>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solidFill>
                  <a:prstClr val="black">
                    <a:tint val="75000"/>
                  </a:prstClr>
                </a:solidFill>
              </a:rPr>
              <a:pPr>
                <a:defRPr/>
              </a:pPr>
              <a:t>7</a:t>
            </a:fld>
            <a:endParaRPr lang="en-US">
              <a:solidFill>
                <a:prstClr val="black">
                  <a:tint val="75000"/>
                </a:prstClr>
              </a:solidFill>
            </a:endParaRPr>
          </a:p>
        </p:txBody>
      </p:sp>
      <p:sp>
        <p:nvSpPr>
          <p:cNvPr id="7" name="TextBox 6"/>
          <p:cNvSpPr txBox="1"/>
          <p:nvPr/>
        </p:nvSpPr>
        <p:spPr>
          <a:xfrm>
            <a:off x="1143000" y="990600"/>
            <a:ext cx="7543800" cy="1569660"/>
          </a:xfrm>
          <a:prstGeom prst="rect">
            <a:avLst/>
          </a:prstGeom>
          <a:noFill/>
        </p:spPr>
        <p:txBody>
          <a:bodyPr wrap="square" rtlCol="0">
            <a:spAutoFit/>
          </a:bodyPr>
          <a:lstStyle/>
          <a:p>
            <a:r>
              <a:rPr lang="en-US" sz="1200" dirty="0"/>
              <a:t>The following conditions must be met before laser light is introduced into the NHZ.</a:t>
            </a:r>
          </a:p>
          <a:p>
            <a:endParaRPr lang="en-US" sz="1200" dirty="0"/>
          </a:p>
          <a:p>
            <a:pPr marL="228600" indent="-228600">
              <a:buFontTx/>
              <a:buAutoNum type="arabicParenR"/>
            </a:pPr>
            <a:r>
              <a:rPr lang="en-US" sz="1200" dirty="0"/>
              <a:t>The  </a:t>
            </a:r>
            <a:r>
              <a:rPr lang="en-US" sz="1200" dirty="0" smtClean="0"/>
              <a:t>LDR Entrance </a:t>
            </a:r>
            <a:r>
              <a:rPr lang="en-US" sz="1200" dirty="0"/>
              <a:t>Door LASER HAZARD LIGHT must be switched to HAZARD.</a:t>
            </a:r>
          </a:p>
          <a:p>
            <a:pPr marL="228600" indent="-228600">
              <a:buFontTx/>
              <a:buAutoNum type="arabicParenR"/>
            </a:pPr>
            <a:r>
              <a:rPr lang="en-US" sz="1200" dirty="0"/>
              <a:t>Personnel in the </a:t>
            </a:r>
            <a:r>
              <a:rPr lang="en-US" sz="1200" dirty="0" smtClean="0"/>
              <a:t>LDR and the LAE (PSL) must </a:t>
            </a:r>
            <a:r>
              <a:rPr lang="en-US" sz="1200" dirty="0"/>
              <a:t>be made aware of the transition and must be equipped with the appropriate eyewear. </a:t>
            </a:r>
          </a:p>
          <a:p>
            <a:endParaRPr lang="en-US" sz="1200" dirty="0"/>
          </a:p>
          <a:p>
            <a:r>
              <a:rPr lang="en-US" sz="1200" dirty="0"/>
              <a:t>NOTE:  It is possible for </a:t>
            </a:r>
            <a:r>
              <a:rPr lang="en-US" sz="1200" dirty="0" smtClean="0"/>
              <a:t>the LAE (PSL) and LDR to </a:t>
            </a:r>
            <a:r>
              <a:rPr lang="en-US" sz="1200" dirty="0"/>
              <a:t>be laser hazard when the LVEA is laser safe.</a:t>
            </a:r>
          </a:p>
          <a:p>
            <a:endParaRPr lang="en-US" sz="1200" dirty="0" smtClean="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Tree>
    <p:extLst>
      <p:ext uri="{BB962C8B-B14F-4D97-AF65-F5344CB8AC3E}">
        <p14:creationId xmlns:p14="http://schemas.microsoft.com/office/powerpoint/2010/main" val="3662898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LVEA Transition to Laser Hazard</a:t>
            </a:r>
            <a:endParaRPr lang="en-US" dirty="0"/>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solidFill>
                  <a:prstClr val="black">
                    <a:tint val="75000"/>
                  </a:prstClr>
                </a:solidFill>
              </a:rPr>
              <a:pPr>
                <a:defRPr/>
              </a:pPr>
              <a:t>8</a:t>
            </a:fld>
            <a:endParaRPr lang="en-US">
              <a:solidFill>
                <a:prstClr val="black">
                  <a:tint val="75000"/>
                </a:prstClr>
              </a:solidFill>
            </a:endParaRPr>
          </a:p>
        </p:txBody>
      </p:sp>
      <p:sp>
        <p:nvSpPr>
          <p:cNvPr id="5" name="TextBox 4"/>
          <p:cNvSpPr txBox="1"/>
          <p:nvPr/>
        </p:nvSpPr>
        <p:spPr>
          <a:xfrm>
            <a:off x="1143000" y="838200"/>
            <a:ext cx="7543800" cy="2123658"/>
          </a:xfrm>
          <a:prstGeom prst="rect">
            <a:avLst/>
          </a:prstGeom>
          <a:noFill/>
        </p:spPr>
        <p:txBody>
          <a:bodyPr wrap="square" rtlCol="0">
            <a:spAutoFit/>
          </a:bodyPr>
          <a:lstStyle/>
          <a:p>
            <a:r>
              <a:rPr lang="en-US" sz="1200" dirty="0" smtClean="0"/>
              <a:t>ALL Four (4) of the following conditions must be met before laser light is introduced into the beam tube.</a:t>
            </a:r>
          </a:p>
          <a:p>
            <a:endParaRPr lang="en-US" sz="1200" dirty="0"/>
          </a:p>
          <a:p>
            <a:pPr marL="228600" indent="-228600">
              <a:buAutoNum type="arabicParenR"/>
            </a:pPr>
            <a:r>
              <a:rPr lang="en-US" sz="1200" dirty="0" smtClean="0"/>
              <a:t>The  LVEA Entrance Door LASER HAZARD LIGHT must be switched to HAZARD.</a:t>
            </a:r>
          </a:p>
          <a:p>
            <a:pPr marL="228600" indent="-228600">
              <a:buFontTx/>
              <a:buAutoNum type="arabicParenR"/>
            </a:pPr>
            <a:r>
              <a:rPr lang="en-US" sz="1200" dirty="0" smtClean="0"/>
              <a:t>The  VEAX Entrance Door LASER HAZARD LIGHT must be switched to HAZARD.</a:t>
            </a:r>
          </a:p>
          <a:p>
            <a:pPr marL="228600" indent="-228600">
              <a:buFontTx/>
              <a:buAutoNum type="arabicParenR"/>
            </a:pPr>
            <a:r>
              <a:rPr lang="en-US" sz="1200" dirty="0" smtClean="0"/>
              <a:t>The  VEAY Entrance Door LASER HAZARD LIGHT must be switched to HAZARD.</a:t>
            </a:r>
          </a:p>
          <a:p>
            <a:pPr marL="228600" indent="-228600">
              <a:buFontTx/>
              <a:buAutoNum type="arabicParenR"/>
            </a:pPr>
            <a:r>
              <a:rPr lang="en-US" sz="1200" dirty="0" smtClean="0"/>
              <a:t>Personnel in all of these NHZs must be made aware of the transition and must be equipped with the appropriate eyewear. </a:t>
            </a:r>
          </a:p>
          <a:p>
            <a:pPr marL="228600" indent="-228600">
              <a:buFontTx/>
              <a:buAutoNum type="arabicParenR"/>
            </a:pPr>
            <a:endParaRPr lang="en-US" sz="1200" dirty="0"/>
          </a:p>
          <a:p>
            <a:r>
              <a:rPr lang="en-US" sz="1200" dirty="0" smtClean="0"/>
              <a:t>NOTE: Normally, the LVEA cannot be made HAZARD unless the VEAX and the VEAY are made HAZARD as well.  There are possible exceptions that require a work permit and permission of the LSO.</a:t>
            </a:r>
          </a:p>
          <a:p>
            <a:pPr marL="228600" indent="-228600">
              <a:buAutoNum type="arabicParenR"/>
            </a:pPr>
            <a:endParaRPr lang="en-US" sz="1200" dirty="0" smtClean="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Tree>
    <p:extLst>
      <p:ext uri="{BB962C8B-B14F-4D97-AF65-F5344CB8AC3E}">
        <p14:creationId xmlns:p14="http://schemas.microsoft.com/office/powerpoint/2010/main" val="225229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VEAX Transition to Laser Hazard</a:t>
            </a:r>
            <a:endParaRPr lang="en-US" dirty="0"/>
          </a:p>
        </p:txBody>
      </p:sp>
      <p:sp>
        <p:nvSpPr>
          <p:cNvPr id="4" name="Slide Number Placeholder 3"/>
          <p:cNvSpPr>
            <a:spLocks noGrp="1"/>
          </p:cNvSpPr>
          <p:nvPr>
            <p:ph type="sldNum" sz="quarter" idx="11"/>
          </p:nvPr>
        </p:nvSpPr>
        <p:spPr/>
        <p:txBody>
          <a:bodyPr/>
          <a:lstStyle/>
          <a:p>
            <a:pPr>
              <a:defRPr/>
            </a:pPr>
            <a:fld id="{CDA697EA-C746-4867-84C8-FA269388889D}" type="slidenum">
              <a:rPr lang="en-US" smtClean="0">
                <a:solidFill>
                  <a:prstClr val="black">
                    <a:tint val="75000"/>
                  </a:prstClr>
                </a:solidFill>
              </a:rPr>
              <a:pPr>
                <a:defRPr/>
              </a:pPr>
              <a:t>9</a:t>
            </a:fld>
            <a:endParaRPr lang="en-US">
              <a:solidFill>
                <a:prstClr val="black">
                  <a:tint val="75000"/>
                </a:prstClr>
              </a:solidFill>
            </a:endParaRPr>
          </a:p>
        </p:txBody>
      </p:sp>
      <p:sp>
        <p:nvSpPr>
          <p:cNvPr id="6" name="TextBox 5"/>
          <p:cNvSpPr txBox="1"/>
          <p:nvPr/>
        </p:nvSpPr>
        <p:spPr>
          <a:xfrm>
            <a:off x="1143000" y="838200"/>
            <a:ext cx="7543800" cy="2123658"/>
          </a:xfrm>
          <a:prstGeom prst="rect">
            <a:avLst/>
          </a:prstGeom>
          <a:noFill/>
        </p:spPr>
        <p:txBody>
          <a:bodyPr wrap="square" rtlCol="0">
            <a:spAutoFit/>
          </a:bodyPr>
          <a:lstStyle/>
          <a:p>
            <a:r>
              <a:rPr lang="en-US" sz="1200" dirty="0" smtClean="0"/>
              <a:t>The following conditions must be met before laser light is introduced into the NHZ.</a:t>
            </a:r>
          </a:p>
          <a:p>
            <a:endParaRPr lang="en-US" sz="1200" dirty="0"/>
          </a:p>
          <a:p>
            <a:pPr marL="228600" indent="-228600">
              <a:buFontTx/>
              <a:buAutoNum type="arabicParenR"/>
            </a:pPr>
            <a:r>
              <a:rPr lang="en-US" sz="1200" dirty="0" smtClean="0"/>
              <a:t>The  VEAX Entrance Door LASER HAZARD LIGHT must be switched to HAZARD.</a:t>
            </a:r>
          </a:p>
          <a:p>
            <a:pPr marL="228600" indent="-228600">
              <a:buFontTx/>
              <a:buAutoNum type="arabicParenR"/>
            </a:pPr>
            <a:r>
              <a:rPr lang="en-US" sz="1200" dirty="0"/>
              <a:t>Personnel in </a:t>
            </a:r>
            <a:r>
              <a:rPr lang="en-US" sz="1200" dirty="0" smtClean="0"/>
              <a:t>the VEAX must </a:t>
            </a:r>
            <a:r>
              <a:rPr lang="en-US" sz="1200" dirty="0"/>
              <a:t>be made aware of the transition and must be equipped with the appropriate eyewear. </a:t>
            </a:r>
            <a:endParaRPr lang="en-US" sz="1200" dirty="0" smtClean="0"/>
          </a:p>
          <a:p>
            <a:endParaRPr lang="en-US" sz="1200" dirty="0"/>
          </a:p>
          <a:p>
            <a:r>
              <a:rPr lang="en-US" sz="1200" dirty="0" smtClean="0"/>
              <a:t>NOTE: The VEAX must be HAZARD before the LVEA is.</a:t>
            </a:r>
          </a:p>
          <a:p>
            <a:endParaRPr lang="en-US" sz="1200" dirty="0" smtClean="0"/>
          </a:p>
          <a:p>
            <a:r>
              <a:rPr lang="en-US" sz="1200" dirty="0" smtClean="0"/>
              <a:t>NOTE</a:t>
            </a:r>
            <a:r>
              <a:rPr lang="en-US" sz="1200" dirty="0"/>
              <a:t>:  It is possible for </a:t>
            </a:r>
            <a:r>
              <a:rPr lang="en-US" sz="1200" dirty="0" smtClean="0"/>
              <a:t>VEAX </a:t>
            </a:r>
            <a:r>
              <a:rPr lang="en-US" sz="1200" dirty="0"/>
              <a:t>to be laser hazard when the LVEA is laser safe</a:t>
            </a:r>
            <a:r>
              <a:rPr lang="en-US" sz="1200" dirty="0" smtClean="0"/>
              <a:t>.</a:t>
            </a:r>
          </a:p>
          <a:p>
            <a:endParaRPr lang="en-US" sz="1200" dirty="0"/>
          </a:p>
          <a:p>
            <a:r>
              <a:rPr lang="en-US" sz="1200" dirty="0" smtClean="0"/>
              <a:t>NOTE:  ONLY the designated GREEN-LIGHT-SAFE eyewear is allowed in the VEAX.</a:t>
            </a:r>
            <a:endParaRPr lang="en-US" sz="1200" dirty="0"/>
          </a:p>
          <a:p>
            <a:endParaRPr lang="en-US" sz="1200" dirty="0" smtClean="0"/>
          </a:p>
        </p:txBody>
      </p:sp>
      <p:sp>
        <p:nvSpPr>
          <p:cNvPr id="3" name="Date Placeholder 2"/>
          <p:cNvSpPr>
            <a:spLocks noGrp="1"/>
          </p:cNvSpPr>
          <p:nvPr>
            <p:ph type="dt" sz="half" idx="10"/>
          </p:nvPr>
        </p:nvSpPr>
        <p:spPr/>
        <p:txBody>
          <a:bodyPr/>
          <a:lstStyle/>
          <a:p>
            <a:pPr>
              <a:defRPr/>
            </a:pPr>
            <a:r>
              <a:rPr lang="en-US" smtClean="0">
                <a:solidFill>
                  <a:prstClr val="black">
                    <a:tint val="75000"/>
                  </a:prstClr>
                </a:solidFill>
              </a:rPr>
              <a:t>LIGO-G1400808-V2</a:t>
            </a:r>
            <a:endParaRPr lang="en-US">
              <a:solidFill>
                <a:prstClr val="black">
                  <a:tint val="75000"/>
                </a:prstClr>
              </a:solidFill>
            </a:endParaRPr>
          </a:p>
        </p:txBody>
      </p:sp>
    </p:spTree>
    <p:extLst>
      <p:ext uri="{BB962C8B-B14F-4D97-AF65-F5344CB8AC3E}">
        <p14:creationId xmlns:p14="http://schemas.microsoft.com/office/powerpoint/2010/main" val="1276446442"/>
      </p:ext>
    </p:extLst>
  </p:cSld>
  <p:clrMapOvr>
    <a:masterClrMapping/>
  </p:clrMapOvr>
</p:sld>
</file>

<file path=ppt/theme/theme1.xml><?xml version="1.0" encoding="utf-8"?>
<a:theme xmlns:a="http://schemas.openxmlformats.org/drawingml/2006/main" name="LIGO-d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alpha val="40000"/>
          </a:srgbClr>
        </a:solidFill>
        <a:ln w="3175">
          <a:solidFill>
            <a:schemeClr val="tx1"/>
          </a:solidFill>
        </a:ln>
      </a:spPr>
      <a:bodyPr anchor="ctr"/>
      <a:lstStyle>
        <a:defPPr algn="ctr" fontAlgn="auto">
          <a:spcBef>
            <a:spcPts val="0"/>
          </a:spcBef>
          <a:spcAft>
            <a:spcPts val="0"/>
          </a:spcAft>
          <a:defRPr>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4621</TotalTime>
  <Words>2173</Words>
  <Application>Microsoft Office PowerPoint</Application>
  <PresentationFormat>On-screen Show (4:3)</PresentationFormat>
  <Paragraphs>425</Paragraphs>
  <Slides>28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LIGO-dlk</vt:lpstr>
      <vt:lpstr>Photo Editor Photo</vt:lpstr>
      <vt:lpstr>LLO Laser Safety Overview</vt:lpstr>
      <vt:lpstr>Section 1 - LLO Nominal Hazard Zones (NHZs)</vt:lpstr>
      <vt:lpstr>LAE (PSL) and LDR Transition to Laser Safe</vt:lpstr>
      <vt:lpstr>LVEA Transition to Laser Safe</vt:lpstr>
      <vt:lpstr>VEAX Transition to Laser Safe</vt:lpstr>
      <vt:lpstr>VEAY Transition to Laser Safe</vt:lpstr>
      <vt:lpstr>LAE (PSL) and LDR Transition to Laser Hazard</vt:lpstr>
      <vt:lpstr>LVEA Transition to Laser Hazard</vt:lpstr>
      <vt:lpstr>VEAX Transition to Laser Hazard</vt:lpstr>
      <vt:lpstr>VEAY Transition to Laser Hazard</vt:lpstr>
      <vt:lpstr>LLO Laser SOPs (Most need reviewed)</vt:lpstr>
      <vt:lpstr>Section 2 - LLO Laser Hazard Lights</vt:lpstr>
      <vt:lpstr>Types of Laser Hazard Lights</vt:lpstr>
      <vt:lpstr>LVEA Laser Hazard Light at Entrances</vt:lpstr>
      <vt:lpstr>LVEA Laser Hazard Light on Tables</vt:lpstr>
      <vt:lpstr>Section 3 - LLO Laser ESTOPs</vt:lpstr>
      <vt:lpstr>LLO Laser ESTOP Requirement</vt:lpstr>
      <vt:lpstr>LLO ESTOP Corner Building Locations</vt:lpstr>
      <vt:lpstr>Table Button Type (Standard Access Box)</vt:lpstr>
      <vt:lpstr>Entrance Button Type</vt:lpstr>
      <vt:lpstr>Entrance Button Type</vt:lpstr>
      <vt:lpstr>What Happens If …</vt:lpstr>
      <vt:lpstr>Corner Station ESTOP Control Box - OFF</vt:lpstr>
      <vt:lpstr>Corner Station ESTOP Control Box - Controls</vt:lpstr>
      <vt:lpstr>Corner Station ESTOP Control Box</vt:lpstr>
      <vt:lpstr>ESTOPs and Laser Hazard Lights</vt:lpstr>
      <vt:lpstr>LLO Laser Safety Eyewear</vt:lpstr>
      <vt:lpstr>LLO Laser Safety Eyewear Categories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LVEA Transition to Laser Safe</dc:title>
  <dc:creator>David Kinzel</dc:creator>
  <cp:lastModifiedBy>David Kinzel</cp:lastModifiedBy>
  <cp:revision>46</cp:revision>
  <cp:lastPrinted>2014-05-06T17:57:50Z</cp:lastPrinted>
  <dcterms:created xsi:type="dcterms:W3CDTF">2014-05-06T12:38:34Z</dcterms:created>
  <dcterms:modified xsi:type="dcterms:W3CDTF">2014-11-17T13:44:23Z</dcterms:modified>
</cp:coreProperties>
</file>