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6" r:id="rId3"/>
    <p:sldId id="257" r:id="rId4"/>
    <p:sldId id="258" r:id="rId5"/>
    <p:sldId id="260" r:id="rId6"/>
    <p:sldId id="261" r:id="rId7"/>
    <p:sldId id="267" r:id="rId8"/>
    <p:sldId id="262" r:id="rId9"/>
    <p:sldId id="270" r:id="rId10"/>
    <p:sldId id="271" r:id="rId11"/>
    <p:sldId id="269" r:id="rId12"/>
    <p:sldId id="263" r:id="rId13"/>
    <p:sldId id="264" r:id="rId14"/>
    <p:sldId id="265" r:id="rId15"/>
    <p:sldId id="272" r:id="rId16"/>
    <p:sldId id="273" r:id="rId17"/>
    <p:sldId id="274" r:id="rId18"/>
    <p:sldId id="276" r:id="rId19"/>
    <p:sldId id="275"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84" y="-90"/>
      </p:cViewPr>
      <p:guideLst>
        <p:guide orient="horz" pos="2160"/>
        <p:guide pos="2880"/>
      </p:guideLst>
    </p:cSldViewPr>
  </p:slideViewPr>
  <p:notesTextViewPr>
    <p:cViewPr>
      <p:scale>
        <a:sx n="1" d="1"/>
        <a:sy n="1" d="1"/>
      </p:scale>
      <p:origin x="0" y="0"/>
    </p:cViewPr>
  </p:notesTextViewPr>
  <p:sorterViewPr>
    <p:cViewPr>
      <p:scale>
        <a:sx n="100" d="100"/>
        <a:sy n="100" d="100"/>
      </p:scale>
      <p:origin x="0" y="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2CB3C-746D-4CAE-BA5B-222793B2B3C2}" type="datetimeFigureOut">
              <a:rPr lang="en-US" smtClean="0"/>
              <a:t>6/24/2014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CEAC5-07FB-43B9-B9BF-FCFE39897251}" type="slidenum">
              <a:rPr lang="en-US" smtClean="0"/>
              <a:t>‹#›</a:t>
            </a:fld>
            <a:endParaRPr lang="en-US"/>
          </a:p>
        </p:txBody>
      </p:sp>
    </p:spTree>
    <p:extLst>
      <p:ext uri="{BB962C8B-B14F-4D97-AF65-F5344CB8AC3E}">
        <p14:creationId xmlns:p14="http://schemas.microsoft.com/office/powerpoint/2010/main" val="159735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altLang="en-US" smtClean="0"/>
          </a:p>
        </p:txBody>
      </p:sp>
      <p:sp>
        <p:nvSpPr>
          <p:cNvPr id="7475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1F2AB41-E920-4180-AA15-7410A35FA0B9}" type="slidenum">
              <a:rPr lang="en-US" altLang="en-US" sz="1200" smtClean="0">
                <a:solidFill>
                  <a:srgbClr val="000000"/>
                </a:solidFill>
              </a:rPr>
              <a:pPr/>
              <a:t>3</a:t>
            </a:fld>
            <a:endParaRPr lang="en-US" altLang="en-US" sz="12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altLang="en-US" smtClean="0"/>
          </a:p>
        </p:txBody>
      </p:sp>
      <p:sp>
        <p:nvSpPr>
          <p:cNvPr id="76804"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C92FF0-76CD-4C1A-ADDD-F76379C89F7B}" type="slidenum">
              <a:rPr lang="en-US" altLang="en-US" sz="1200" smtClean="0">
                <a:solidFill>
                  <a:srgbClr val="000000"/>
                </a:solidFill>
              </a:rPr>
              <a:pPr/>
              <a:t>4</a:t>
            </a:fld>
            <a:endParaRPr lang="en-US" altLang="en-US"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smtClean="0"/>
          </a:p>
        </p:txBody>
      </p:sp>
      <p:sp>
        <p:nvSpPr>
          <p:cNvPr id="7782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57FF688-7467-4D3E-BB77-E8ABC8E98317}" type="slidenum">
              <a:rPr lang="en-US" altLang="en-US" sz="1200" smtClean="0">
                <a:solidFill>
                  <a:srgbClr val="000000"/>
                </a:solidFill>
              </a:rPr>
              <a:pPr/>
              <a:t>5</a:t>
            </a:fld>
            <a:endParaRPr lang="en-US" altLang="en-US" sz="120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6"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273570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6"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331266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6"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428831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vl1pPr>
          </a:lstStyle>
          <a:p>
            <a:pPr>
              <a:defRPr/>
            </a:pPr>
            <a:fld id="{D7CFA0F6-9417-4911-A66A-3CF0F2B3FDD0}" type="slidenum">
              <a:rPr lang="en-US"/>
              <a:pPr>
                <a:defRPr/>
              </a:pPr>
              <a:t>‹#›</a:t>
            </a:fld>
            <a:endParaRPr lang="en-US"/>
          </a:p>
        </p:txBody>
      </p:sp>
    </p:spTree>
    <p:extLst>
      <p:ext uri="{BB962C8B-B14F-4D97-AF65-F5344CB8AC3E}">
        <p14:creationId xmlns:p14="http://schemas.microsoft.com/office/powerpoint/2010/main" val="65165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vl1pPr>
          </a:lstStyle>
          <a:p>
            <a:pPr>
              <a:defRPr/>
            </a:pPr>
            <a:fld id="{7F8916C1-43FB-4025-8B63-BBE862F56C16}" type="slidenum">
              <a:rPr lang="en-US"/>
              <a:pPr>
                <a:defRPr/>
              </a:pPr>
              <a:t>‹#›</a:t>
            </a:fld>
            <a:endParaRPr lang="en-US"/>
          </a:p>
        </p:txBody>
      </p:sp>
    </p:spTree>
    <p:extLst>
      <p:ext uri="{BB962C8B-B14F-4D97-AF65-F5344CB8AC3E}">
        <p14:creationId xmlns:p14="http://schemas.microsoft.com/office/powerpoint/2010/main" val="1799802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vl1pPr>
          </a:lstStyle>
          <a:p>
            <a:pPr>
              <a:defRPr/>
            </a:pPr>
            <a:fld id="{1BFCD54A-1D2A-4E0F-BED4-627FA5CFD239}" type="slidenum">
              <a:rPr lang="en-US"/>
              <a:pPr>
                <a:defRPr/>
              </a:pPr>
              <a:t>‹#›</a:t>
            </a:fld>
            <a:endParaRPr lang="en-US"/>
          </a:p>
        </p:txBody>
      </p:sp>
    </p:spTree>
    <p:extLst>
      <p:ext uri="{BB962C8B-B14F-4D97-AF65-F5344CB8AC3E}">
        <p14:creationId xmlns:p14="http://schemas.microsoft.com/office/powerpoint/2010/main" val="48553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vl1pPr>
          </a:lstStyle>
          <a:p>
            <a:pPr>
              <a:defRPr/>
            </a:pPr>
            <a:fld id="{A7F7804B-A3DD-4A6E-94C6-B45AFE32D9C6}" type="slidenum">
              <a:rPr lang="en-US"/>
              <a:pPr>
                <a:defRPr/>
              </a:pPr>
              <a:t>‹#›</a:t>
            </a:fld>
            <a:endParaRPr lang="en-US"/>
          </a:p>
        </p:txBody>
      </p:sp>
    </p:spTree>
    <p:extLst>
      <p:ext uri="{BB962C8B-B14F-4D97-AF65-F5344CB8AC3E}">
        <p14:creationId xmlns:p14="http://schemas.microsoft.com/office/powerpoint/2010/main" val="178123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vl1pPr>
          </a:lstStyle>
          <a:p>
            <a:pPr>
              <a:defRPr/>
            </a:pPr>
            <a:fld id="{24C542CD-623A-4845-A6F4-03E9C24EB2A5}" type="slidenum">
              <a:rPr lang="en-US"/>
              <a:pPr>
                <a:defRPr/>
              </a:pPr>
              <a:t>‹#›</a:t>
            </a:fld>
            <a:endParaRPr lang="en-US"/>
          </a:p>
        </p:txBody>
      </p:sp>
    </p:spTree>
    <p:extLst>
      <p:ext uri="{BB962C8B-B14F-4D97-AF65-F5344CB8AC3E}">
        <p14:creationId xmlns:p14="http://schemas.microsoft.com/office/powerpoint/2010/main" val="262912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vl1pPr>
          </a:lstStyle>
          <a:p>
            <a:pPr>
              <a:defRPr/>
            </a:pPr>
            <a:fld id="{669C3F29-D6DE-499A-AA6B-D405D87BC145}" type="slidenum">
              <a:rPr lang="en-US"/>
              <a:pPr>
                <a:defRPr/>
              </a:pPr>
              <a:t>‹#›</a:t>
            </a:fld>
            <a:endParaRPr lang="en-US"/>
          </a:p>
        </p:txBody>
      </p:sp>
    </p:spTree>
    <p:extLst>
      <p:ext uri="{BB962C8B-B14F-4D97-AF65-F5344CB8AC3E}">
        <p14:creationId xmlns:p14="http://schemas.microsoft.com/office/powerpoint/2010/main" val="3890220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vl1pPr>
          </a:lstStyle>
          <a:p>
            <a:pPr>
              <a:defRPr/>
            </a:pPr>
            <a:fld id="{BC714909-81A4-4676-AD0E-5D383D110260}" type="slidenum">
              <a:rPr lang="en-US"/>
              <a:pPr>
                <a:defRPr/>
              </a:pPr>
              <a:t>‹#›</a:t>
            </a:fld>
            <a:endParaRPr lang="en-US"/>
          </a:p>
        </p:txBody>
      </p:sp>
    </p:spTree>
    <p:extLst>
      <p:ext uri="{BB962C8B-B14F-4D97-AF65-F5344CB8AC3E}">
        <p14:creationId xmlns:p14="http://schemas.microsoft.com/office/powerpoint/2010/main" val="3454400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vl1pPr>
          </a:lstStyle>
          <a:p>
            <a:pPr>
              <a:defRPr/>
            </a:pPr>
            <a:fld id="{69278970-CAF2-4CCB-932E-243163D3BE6A}" type="slidenum">
              <a:rPr lang="en-US"/>
              <a:pPr>
                <a:defRPr/>
              </a:pPr>
              <a:t>‹#›</a:t>
            </a:fld>
            <a:endParaRPr lang="en-US"/>
          </a:p>
        </p:txBody>
      </p:sp>
    </p:spTree>
    <p:extLst>
      <p:ext uri="{BB962C8B-B14F-4D97-AF65-F5344CB8AC3E}">
        <p14:creationId xmlns:p14="http://schemas.microsoft.com/office/powerpoint/2010/main" val="280563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6"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2103050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vl1pPr>
          </a:lstStyle>
          <a:p>
            <a:pPr>
              <a:defRPr/>
            </a:pPr>
            <a:fld id="{B6B5BBB7-C5A0-4168-803D-BE7A9C8646A0}" type="slidenum">
              <a:rPr lang="en-US"/>
              <a:pPr>
                <a:defRPr/>
              </a:pPr>
              <a:t>‹#›</a:t>
            </a:fld>
            <a:endParaRPr lang="en-US"/>
          </a:p>
        </p:txBody>
      </p:sp>
    </p:spTree>
    <p:extLst>
      <p:ext uri="{BB962C8B-B14F-4D97-AF65-F5344CB8AC3E}">
        <p14:creationId xmlns:p14="http://schemas.microsoft.com/office/powerpoint/2010/main" val="811734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vl1pPr>
          </a:lstStyle>
          <a:p>
            <a:pPr>
              <a:defRPr/>
            </a:pPr>
            <a:fld id="{0AB77218-2EEB-44A9-B02C-FC35E467CAA7}" type="slidenum">
              <a:rPr lang="en-US"/>
              <a:pPr>
                <a:defRPr/>
              </a:pPr>
              <a:t>‹#›</a:t>
            </a:fld>
            <a:endParaRPr lang="en-US"/>
          </a:p>
        </p:txBody>
      </p:sp>
    </p:spTree>
    <p:extLst>
      <p:ext uri="{BB962C8B-B14F-4D97-AF65-F5344CB8AC3E}">
        <p14:creationId xmlns:p14="http://schemas.microsoft.com/office/powerpoint/2010/main" val="2651281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LIGO-G1400715</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vl1pPr>
          </a:lstStyle>
          <a:p>
            <a:pPr>
              <a:defRPr/>
            </a:pPr>
            <a:fld id="{1411E55F-4CDC-413F-AECD-818D1F69DDED}" type="slidenum">
              <a:rPr lang="en-US"/>
              <a:pPr>
                <a:defRPr/>
              </a:pPr>
              <a:t>‹#›</a:t>
            </a:fld>
            <a:endParaRPr lang="en-US"/>
          </a:p>
        </p:txBody>
      </p:sp>
    </p:spTree>
    <p:extLst>
      <p:ext uri="{BB962C8B-B14F-4D97-AF65-F5344CB8AC3E}">
        <p14:creationId xmlns:p14="http://schemas.microsoft.com/office/powerpoint/2010/main" val="57637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6"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173511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7"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381635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9"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57102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5"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185679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4"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399456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7"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218017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LIGO-G1400715</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Detection Workshop, IPTA@Banff, 27 June 2014</a:t>
            </a:r>
            <a:endParaRPr lang="en-US"/>
          </a:p>
        </p:txBody>
      </p:sp>
      <p:sp>
        <p:nvSpPr>
          <p:cNvPr id="7" name="Rectangle 6"/>
          <p:cNvSpPr>
            <a:spLocks noGrp="1" noChangeArrowheads="1"/>
          </p:cNvSpPr>
          <p:nvPr>
            <p:ph type="sldNum" sz="quarter" idx="12"/>
          </p:nvPr>
        </p:nvSpPr>
        <p:spPr>
          <a:ln/>
        </p:spPr>
        <p:txBody>
          <a:bodyPr/>
          <a:lstStyle>
            <a:lvl1pPr>
              <a:defRPr/>
            </a:lvl1pPr>
          </a:lstStyle>
          <a:p>
            <a:fld id="{5471AA81-3D7C-4754-BB97-EF490882F706}" type="slidenum">
              <a:rPr lang="en-US" smtClean="0"/>
              <a:t>‹#›</a:t>
            </a:fld>
            <a:endParaRPr lang="en-US"/>
          </a:p>
        </p:txBody>
      </p:sp>
    </p:spTree>
    <p:extLst>
      <p:ext uri="{BB962C8B-B14F-4D97-AF65-F5344CB8AC3E}">
        <p14:creationId xmlns:p14="http://schemas.microsoft.com/office/powerpoint/2010/main" val="80391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2"/>
                </a:solidFill>
              </a:defRPr>
            </a:lvl1pPr>
          </a:lstStyle>
          <a:p>
            <a:r>
              <a:rPr lang="en-US" smtClean="0"/>
              <a:t>LIGO-G1400715</a:t>
            </a: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accent2"/>
                </a:solidFill>
              </a:defRPr>
            </a:lvl1pPr>
          </a:lstStyle>
          <a:p>
            <a:r>
              <a:rPr lang="en-US" smtClean="0"/>
              <a:t>Detection Workshop, IPTA@Banff, 27 June 2014</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mn-lt"/>
              </a:defRPr>
            </a:lvl1pPr>
          </a:lstStyle>
          <a:p>
            <a:fld id="{5471AA81-3D7C-4754-BB97-EF490882F706}" type="slidenum">
              <a:rPr lang="en-US" smtClean="0"/>
              <a:t>‹#›</a:t>
            </a:fld>
            <a:endParaRPr lang="en-US"/>
          </a:p>
        </p:txBody>
      </p:sp>
      <p:sp>
        <p:nvSpPr>
          <p:cNvPr id="1031" name="Line 7"/>
          <p:cNvSpPr>
            <a:spLocks noChangeShapeType="1"/>
          </p:cNvSpPr>
          <p:nvPr/>
        </p:nvSpPr>
        <p:spPr bwMode="auto">
          <a:xfrm>
            <a:off x="609600" y="1447800"/>
            <a:ext cx="7924800" cy="0"/>
          </a:xfrm>
          <a:prstGeom prst="line">
            <a:avLst/>
          </a:prstGeom>
          <a:noFill/>
          <a:ln w="571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8"/>
          <p:cNvSpPr>
            <a:spLocks noChangeShapeType="1"/>
          </p:cNvSpPr>
          <p:nvPr/>
        </p:nvSpPr>
        <p:spPr bwMode="auto">
          <a:xfrm>
            <a:off x="609600" y="6172200"/>
            <a:ext cx="8001000" cy="0"/>
          </a:xfrm>
          <a:prstGeom prst="line">
            <a:avLst/>
          </a:prstGeom>
          <a:noFill/>
          <a:ln w="571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fontAlgn="base" hangingPunct="1">
        <a:spcBef>
          <a:spcPct val="0"/>
        </a:spcBef>
        <a:spcAft>
          <a:spcPct val="0"/>
        </a:spcAft>
        <a:defRPr sz="4000">
          <a:solidFill>
            <a:schemeClr val="accent2"/>
          </a:solidFill>
          <a:latin typeface="+mj-lt"/>
          <a:ea typeface="+mj-ea"/>
          <a:cs typeface="+mj-cs"/>
        </a:defRPr>
      </a:lvl1pPr>
      <a:lvl2pPr algn="ctr" rtl="0" eaLnBrk="1" fontAlgn="base" hangingPunct="1">
        <a:spcBef>
          <a:spcPct val="0"/>
        </a:spcBef>
        <a:spcAft>
          <a:spcPct val="0"/>
        </a:spcAft>
        <a:defRPr sz="4000">
          <a:solidFill>
            <a:schemeClr val="accent2"/>
          </a:solidFill>
          <a:latin typeface="Book Antiqua" pitchFamily="18" charset="0"/>
        </a:defRPr>
      </a:lvl2pPr>
      <a:lvl3pPr algn="ctr" rtl="0" eaLnBrk="1" fontAlgn="base" hangingPunct="1">
        <a:spcBef>
          <a:spcPct val="0"/>
        </a:spcBef>
        <a:spcAft>
          <a:spcPct val="0"/>
        </a:spcAft>
        <a:defRPr sz="4000">
          <a:solidFill>
            <a:schemeClr val="accent2"/>
          </a:solidFill>
          <a:latin typeface="Book Antiqua" pitchFamily="18" charset="0"/>
        </a:defRPr>
      </a:lvl3pPr>
      <a:lvl4pPr algn="ctr" rtl="0" eaLnBrk="1" fontAlgn="base" hangingPunct="1">
        <a:spcBef>
          <a:spcPct val="0"/>
        </a:spcBef>
        <a:spcAft>
          <a:spcPct val="0"/>
        </a:spcAft>
        <a:defRPr sz="4000">
          <a:solidFill>
            <a:schemeClr val="accent2"/>
          </a:solidFill>
          <a:latin typeface="Book Antiqua" pitchFamily="18" charset="0"/>
        </a:defRPr>
      </a:lvl4pPr>
      <a:lvl5pPr algn="ctr" rtl="0" eaLnBrk="1" fontAlgn="base" hangingPunct="1">
        <a:spcBef>
          <a:spcPct val="0"/>
        </a:spcBef>
        <a:spcAft>
          <a:spcPct val="0"/>
        </a:spcAft>
        <a:defRPr sz="4000">
          <a:solidFill>
            <a:schemeClr val="accent2"/>
          </a:solidFill>
          <a:latin typeface="Book Antiqua" pitchFamily="18" charset="0"/>
        </a:defRPr>
      </a:lvl5pPr>
      <a:lvl6pPr marL="457200" algn="ctr" rtl="0" eaLnBrk="1" fontAlgn="base" hangingPunct="1">
        <a:spcBef>
          <a:spcPct val="0"/>
        </a:spcBef>
        <a:spcAft>
          <a:spcPct val="0"/>
        </a:spcAft>
        <a:defRPr sz="4000">
          <a:solidFill>
            <a:schemeClr val="accent2"/>
          </a:solidFill>
          <a:latin typeface="Book Antiqua" pitchFamily="18" charset="0"/>
        </a:defRPr>
      </a:lvl6pPr>
      <a:lvl7pPr marL="914400" algn="ctr" rtl="0" eaLnBrk="1" fontAlgn="base" hangingPunct="1">
        <a:spcBef>
          <a:spcPct val="0"/>
        </a:spcBef>
        <a:spcAft>
          <a:spcPct val="0"/>
        </a:spcAft>
        <a:defRPr sz="4000">
          <a:solidFill>
            <a:schemeClr val="accent2"/>
          </a:solidFill>
          <a:latin typeface="Book Antiqua" pitchFamily="18" charset="0"/>
        </a:defRPr>
      </a:lvl7pPr>
      <a:lvl8pPr marL="1371600" algn="ctr" rtl="0" eaLnBrk="1" fontAlgn="base" hangingPunct="1">
        <a:spcBef>
          <a:spcPct val="0"/>
        </a:spcBef>
        <a:spcAft>
          <a:spcPct val="0"/>
        </a:spcAft>
        <a:defRPr sz="4000">
          <a:solidFill>
            <a:schemeClr val="accent2"/>
          </a:solidFill>
          <a:latin typeface="Book Antiqua" pitchFamily="18" charset="0"/>
        </a:defRPr>
      </a:lvl8pPr>
      <a:lvl9pPr marL="1828800" algn="ctr" rtl="0" eaLnBrk="1" fontAlgn="base" hangingPunct="1">
        <a:spcBef>
          <a:spcPct val="0"/>
        </a:spcBef>
        <a:spcAft>
          <a:spcPct val="0"/>
        </a:spcAft>
        <a:defRPr sz="4000">
          <a:solidFill>
            <a:schemeClr val="accent2"/>
          </a:solidFill>
          <a:latin typeface="Book Antiqua" pitchFamily="18" charset="0"/>
        </a:defRPr>
      </a:lvl9pPr>
    </p:titleStyle>
    <p:bodyStyle>
      <a:lvl1pPr marL="342900" indent="-342900" algn="l" rtl="0" eaLnBrk="1" fontAlgn="base" hangingPunct="1">
        <a:spcBef>
          <a:spcPct val="20000"/>
        </a:spcBef>
        <a:spcAft>
          <a:spcPct val="0"/>
        </a:spcAft>
        <a:buChar char="•"/>
        <a:defRPr sz="2800">
          <a:solidFill>
            <a:srgbClr val="FF0000"/>
          </a:solidFill>
          <a:latin typeface="+mn-lt"/>
          <a:ea typeface="+mn-ea"/>
          <a:cs typeface="+mn-cs"/>
        </a:defRPr>
      </a:lvl1pPr>
      <a:lvl2pPr marL="742950" indent="-285750" algn="l" rtl="0" eaLnBrk="1" fontAlgn="base" hangingPunct="1">
        <a:spcBef>
          <a:spcPct val="20000"/>
        </a:spcBef>
        <a:spcAft>
          <a:spcPct val="0"/>
        </a:spcAft>
        <a:buChar char="–"/>
        <a:defRPr sz="2400">
          <a:solidFill>
            <a:srgbClr val="660066"/>
          </a:solidFill>
          <a:latin typeface="+mn-lt"/>
        </a:defRPr>
      </a:lvl2pPr>
      <a:lvl3pPr marL="1143000" indent="-228600" algn="l" rtl="0" eaLnBrk="1" fontAlgn="base" hangingPunct="1">
        <a:spcBef>
          <a:spcPct val="20000"/>
        </a:spcBef>
        <a:spcAft>
          <a:spcPct val="0"/>
        </a:spcAft>
        <a:buChar char="•"/>
        <a:defRPr sz="2000">
          <a:solidFill>
            <a:srgbClr val="003300"/>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051" name="Rectangle 3"/>
          <p:cNvSpPr>
            <a:spLocks noGrp="1" noChangeArrowheads="1"/>
          </p:cNvSpPr>
          <p:nvPr>
            <p:ph type="body" idx="1"/>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3333CC"/>
                </a:solidFill>
                <a:latin typeface="Book Antiqua"/>
              </a:defRPr>
            </a:lvl1pPr>
          </a:lstStyle>
          <a:p>
            <a:pPr>
              <a:defRPr/>
            </a:pPr>
            <a:r>
              <a:rPr lang="en-US" smtClean="0"/>
              <a:t>LIGO-G1400715</a:t>
            </a:r>
            <a:endParaRPr 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3333CC"/>
                </a:solidFill>
                <a:latin typeface="Book Antiqua"/>
              </a:defRPr>
            </a:lvl1pPr>
          </a:lstStyle>
          <a:p>
            <a:pPr>
              <a:defRPr/>
            </a:pPr>
            <a:r>
              <a:rPr lang="en-US" smtClean="0"/>
              <a:t>Detection Workshop, IPTA@Banff, 27 June 2014</a:t>
            </a:r>
            <a:endParaRPr lang="en-US"/>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3333CC"/>
                </a:solidFill>
                <a:latin typeface="+mn-lt"/>
              </a:defRPr>
            </a:lvl1pPr>
          </a:lstStyle>
          <a:p>
            <a:pPr>
              <a:defRPr/>
            </a:pPr>
            <a:fld id="{C42F4D3D-9A93-49B7-9A1C-1F39D523BF74}" type="slidenum">
              <a:rPr lang="en-US"/>
              <a:pPr>
                <a:defRPr/>
              </a:pPr>
              <a:t>‹#›</a:t>
            </a:fld>
            <a:endParaRPr lang="en-US"/>
          </a:p>
        </p:txBody>
      </p:sp>
      <p:sp>
        <p:nvSpPr>
          <p:cNvPr id="2055" name="Line 7"/>
          <p:cNvSpPr>
            <a:spLocks noChangeShapeType="1"/>
          </p:cNvSpPr>
          <p:nvPr/>
        </p:nvSpPr>
        <p:spPr bwMode="auto">
          <a:xfrm>
            <a:off x="609600" y="1447800"/>
            <a:ext cx="7924800" cy="0"/>
          </a:xfrm>
          <a:prstGeom prst="line">
            <a:avLst/>
          </a:prstGeom>
          <a:noFill/>
          <a:ln w="571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Line 8"/>
          <p:cNvSpPr>
            <a:spLocks noChangeShapeType="1"/>
          </p:cNvSpPr>
          <p:nvPr/>
        </p:nvSpPr>
        <p:spPr bwMode="auto">
          <a:xfrm>
            <a:off x="609600" y="6172200"/>
            <a:ext cx="8001000" cy="0"/>
          </a:xfrm>
          <a:prstGeom prst="line">
            <a:avLst/>
          </a:prstGeom>
          <a:noFill/>
          <a:ln w="571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1" fontAlgn="base" hangingPunct="1">
        <a:spcBef>
          <a:spcPct val="0"/>
        </a:spcBef>
        <a:spcAft>
          <a:spcPct val="0"/>
        </a:spcAft>
        <a:defRPr sz="4000">
          <a:solidFill>
            <a:schemeClr val="accent2"/>
          </a:solidFill>
          <a:latin typeface="+mj-lt"/>
          <a:ea typeface="+mj-ea"/>
          <a:cs typeface="+mj-cs"/>
        </a:defRPr>
      </a:lvl1pPr>
      <a:lvl2pPr algn="ctr" rtl="0" eaLnBrk="1" fontAlgn="base" hangingPunct="1">
        <a:spcBef>
          <a:spcPct val="0"/>
        </a:spcBef>
        <a:spcAft>
          <a:spcPct val="0"/>
        </a:spcAft>
        <a:defRPr sz="4000">
          <a:solidFill>
            <a:schemeClr val="accent2"/>
          </a:solidFill>
          <a:latin typeface="Book Antiqua" pitchFamily="18" charset="0"/>
        </a:defRPr>
      </a:lvl2pPr>
      <a:lvl3pPr algn="ctr" rtl="0" eaLnBrk="1" fontAlgn="base" hangingPunct="1">
        <a:spcBef>
          <a:spcPct val="0"/>
        </a:spcBef>
        <a:spcAft>
          <a:spcPct val="0"/>
        </a:spcAft>
        <a:defRPr sz="4000">
          <a:solidFill>
            <a:schemeClr val="accent2"/>
          </a:solidFill>
          <a:latin typeface="Book Antiqua" pitchFamily="18" charset="0"/>
        </a:defRPr>
      </a:lvl3pPr>
      <a:lvl4pPr algn="ctr" rtl="0" eaLnBrk="1" fontAlgn="base" hangingPunct="1">
        <a:spcBef>
          <a:spcPct val="0"/>
        </a:spcBef>
        <a:spcAft>
          <a:spcPct val="0"/>
        </a:spcAft>
        <a:defRPr sz="4000">
          <a:solidFill>
            <a:schemeClr val="accent2"/>
          </a:solidFill>
          <a:latin typeface="Book Antiqua" pitchFamily="18" charset="0"/>
        </a:defRPr>
      </a:lvl4pPr>
      <a:lvl5pPr algn="ctr" rtl="0" eaLnBrk="1" fontAlgn="base" hangingPunct="1">
        <a:spcBef>
          <a:spcPct val="0"/>
        </a:spcBef>
        <a:spcAft>
          <a:spcPct val="0"/>
        </a:spcAft>
        <a:defRPr sz="4000">
          <a:solidFill>
            <a:schemeClr val="accent2"/>
          </a:solidFill>
          <a:latin typeface="Book Antiqua" pitchFamily="18" charset="0"/>
        </a:defRPr>
      </a:lvl5pPr>
      <a:lvl6pPr marL="457200" algn="ctr" rtl="0" eaLnBrk="1" fontAlgn="base" hangingPunct="1">
        <a:spcBef>
          <a:spcPct val="0"/>
        </a:spcBef>
        <a:spcAft>
          <a:spcPct val="0"/>
        </a:spcAft>
        <a:defRPr sz="4000">
          <a:solidFill>
            <a:schemeClr val="accent2"/>
          </a:solidFill>
          <a:latin typeface="Book Antiqua" pitchFamily="18" charset="0"/>
        </a:defRPr>
      </a:lvl6pPr>
      <a:lvl7pPr marL="914400" algn="ctr" rtl="0" eaLnBrk="1" fontAlgn="base" hangingPunct="1">
        <a:spcBef>
          <a:spcPct val="0"/>
        </a:spcBef>
        <a:spcAft>
          <a:spcPct val="0"/>
        </a:spcAft>
        <a:defRPr sz="4000">
          <a:solidFill>
            <a:schemeClr val="accent2"/>
          </a:solidFill>
          <a:latin typeface="Book Antiqua" pitchFamily="18" charset="0"/>
        </a:defRPr>
      </a:lvl7pPr>
      <a:lvl8pPr marL="1371600" algn="ctr" rtl="0" eaLnBrk="1" fontAlgn="base" hangingPunct="1">
        <a:spcBef>
          <a:spcPct val="0"/>
        </a:spcBef>
        <a:spcAft>
          <a:spcPct val="0"/>
        </a:spcAft>
        <a:defRPr sz="4000">
          <a:solidFill>
            <a:schemeClr val="accent2"/>
          </a:solidFill>
          <a:latin typeface="Book Antiqua" pitchFamily="18" charset="0"/>
        </a:defRPr>
      </a:lvl8pPr>
      <a:lvl9pPr marL="1828800" algn="ctr" rtl="0" eaLnBrk="1" fontAlgn="base" hangingPunct="1">
        <a:spcBef>
          <a:spcPct val="0"/>
        </a:spcBef>
        <a:spcAft>
          <a:spcPct val="0"/>
        </a:spcAft>
        <a:defRPr sz="4000">
          <a:solidFill>
            <a:schemeClr val="accent2"/>
          </a:solidFill>
          <a:latin typeface="Book Antiqua" pitchFamily="18" charset="0"/>
        </a:defRPr>
      </a:lvl9pPr>
    </p:titleStyle>
    <p:bodyStyle>
      <a:lvl1pPr marL="342900" indent="-342900" algn="l" rtl="0" eaLnBrk="1" fontAlgn="base" hangingPunct="1">
        <a:spcBef>
          <a:spcPct val="20000"/>
        </a:spcBef>
        <a:spcAft>
          <a:spcPct val="0"/>
        </a:spcAft>
        <a:buChar char="•"/>
        <a:defRPr sz="2800">
          <a:solidFill>
            <a:srgbClr val="FF0000"/>
          </a:solidFill>
          <a:latin typeface="+mn-lt"/>
          <a:ea typeface="+mn-ea"/>
          <a:cs typeface="+mn-cs"/>
        </a:defRPr>
      </a:lvl1pPr>
      <a:lvl2pPr marL="742950" indent="-285750" algn="l" rtl="0" eaLnBrk="1" fontAlgn="base" hangingPunct="1">
        <a:spcBef>
          <a:spcPct val="20000"/>
        </a:spcBef>
        <a:spcAft>
          <a:spcPct val="0"/>
        </a:spcAft>
        <a:buChar char="–"/>
        <a:defRPr sz="2400">
          <a:solidFill>
            <a:srgbClr val="660066"/>
          </a:solidFill>
          <a:latin typeface="+mn-lt"/>
        </a:defRPr>
      </a:lvl2pPr>
      <a:lvl3pPr marL="1143000" indent="-228600" algn="l" rtl="0" eaLnBrk="1" fontAlgn="base" hangingPunct="1">
        <a:spcBef>
          <a:spcPct val="20000"/>
        </a:spcBef>
        <a:spcAft>
          <a:spcPct val="0"/>
        </a:spcAft>
        <a:buChar char="•"/>
        <a:defRPr sz="2000">
          <a:solidFill>
            <a:srgbClr val="003300"/>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Joe Weber and the “original sin” of gravitational wave detection</a:t>
            </a:r>
            <a:endParaRPr lang="en-US" dirty="0"/>
          </a:p>
        </p:txBody>
      </p:sp>
      <p:sp>
        <p:nvSpPr>
          <p:cNvPr id="3" name="Subtitle 2"/>
          <p:cNvSpPr>
            <a:spLocks noGrp="1"/>
          </p:cNvSpPr>
          <p:nvPr>
            <p:ph type="subTitle" idx="1"/>
          </p:nvPr>
        </p:nvSpPr>
        <p:spPr/>
        <p:txBody>
          <a:bodyPr/>
          <a:lstStyle/>
          <a:p>
            <a:r>
              <a:rPr lang="en-US" dirty="0" smtClean="0"/>
              <a:t>Peter R. Saulson</a:t>
            </a:r>
          </a:p>
          <a:p>
            <a:r>
              <a:rPr lang="en-US" dirty="0" smtClean="0"/>
              <a:t>Syracuse University</a:t>
            </a:r>
            <a:endParaRPr lang="en-US" dirty="0"/>
          </a:p>
        </p:txBody>
      </p:sp>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1</a:t>
            </a:fld>
            <a:endParaRPr lang="en-US"/>
          </a:p>
        </p:txBody>
      </p:sp>
    </p:spTree>
    <p:extLst>
      <p:ext uri="{BB962C8B-B14F-4D97-AF65-F5344CB8AC3E}">
        <p14:creationId xmlns:p14="http://schemas.microsoft.com/office/powerpoint/2010/main" val="186072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too good to be true?</a:t>
            </a:r>
            <a:endParaRPr lang="en-US" dirty="0"/>
          </a:p>
        </p:txBody>
      </p:sp>
      <p:sp>
        <p:nvSpPr>
          <p:cNvPr id="3" name="Content Placeholder 2"/>
          <p:cNvSpPr>
            <a:spLocks noGrp="1"/>
          </p:cNvSpPr>
          <p:nvPr>
            <p:ph idx="1"/>
          </p:nvPr>
        </p:nvSpPr>
        <p:spPr/>
        <p:txBody>
          <a:bodyPr/>
          <a:lstStyle/>
          <a:p>
            <a:pPr marL="0" indent="0">
              <a:buNone/>
            </a:pPr>
            <a:r>
              <a:rPr lang="en-US" altLang="en-US" dirty="0" smtClean="0"/>
              <a:t> Weber’s claims set the world on fire. </a:t>
            </a:r>
            <a:r>
              <a:rPr lang="en-US" altLang="en-US" dirty="0" smtClean="0"/>
              <a:t>It seemed that Weber had “opened a new window on the universe.” </a:t>
            </a:r>
          </a:p>
          <a:p>
            <a:pPr marL="0" indent="0">
              <a:buNone/>
            </a:pPr>
            <a:r>
              <a:rPr lang="en-US" altLang="en-US" dirty="0"/>
              <a:t> </a:t>
            </a:r>
            <a:r>
              <a:rPr lang="en-US" altLang="en-US" dirty="0" smtClean="0"/>
              <a:t>  Of course, if his observations were correct, the signals would have been shockingly large – the Galaxy should be blowing itself up in less than a Hubble time.</a:t>
            </a:r>
          </a:p>
          <a:p>
            <a:pPr marL="0" indent="0">
              <a:buNone/>
            </a:pPr>
            <a:r>
              <a:rPr lang="en-US" altLang="en-US" dirty="0" smtClean="0"/>
              <a:t>   Many other groups started building resonant bars, including: Glasgow, Rome, </a:t>
            </a:r>
            <a:r>
              <a:rPr lang="en-US" altLang="en-US" dirty="0" err="1" smtClean="0"/>
              <a:t>Frascati</a:t>
            </a:r>
            <a:r>
              <a:rPr lang="en-US" altLang="en-US" dirty="0" smtClean="0"/>
              <a:t>, Munich, Bell Labs, and IBM (among others).</a:t>
            </a:r>
            <a:endParaRPr lang="en-US" dirty="0"/>
          </a:p>
        </p:txBody>
      </p:sp>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10</a:t>
            </a:fld>
            <a:endParaRPr lang="en-US"/>
          </a:p>
        </p:txBody>
      </p:sp>
    </p:spTree>
    <p:extLst>
      <p:ext uri="{BB962C8B-B14F-4D97-AF65-F5344CB8AC3E}">
        <p14:creationId xmlns:p14="http://schemas.microsoft.com/office/powerpoint/2010/main" val="1027086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Joining the quest …</a:t>
            </a:r>
          </a:p>
        </p:txBody>
      </p:sp>
      <p:pic>
        <p:nvPicPr>
          <p:cNvPr id="39939"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6525" y="1143000"/>
            <a:ext cx="2106613" cy="2590800"/>
          </a:xfrm>
        </p:spPr>
      </p:pic>
      <p:sp>
        <p:nvSpPr>
          <p:cNvPr id="39940" name="Date Placeholder 3"/>
          <p:cNvSpPr>
            <a:spLocks noGrp="1"/>
          </p:cNvSpPr>
          <p:nvPr>
            <p:ph type="dt" sz="quarter" idx="10"/>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LIGO-G1400715</a:t>
            </a:r>
            <a:endParaRPr lang="en-US" altLang="en-US" sz="1400" smtClean="0">
              <a:solidFill>
                <a:srgbClr val="3333CC"/>
              </a:solidFill>
              <a:latin typeface="Times New Roman" pitchFamily="18" charset="0"/>
            </a:endParaRPr>
          </a:p>
        </p:txBody>
      </p:sp>
      <p:sp>
        <p:nvSpPr>
          <p:cNvPr id="39941" name="Footer Placeholder 4"/>
          <p:cNvSpPr>
            <a:spLocks noGrp="1"/>
          </p:cNvSpPr>
          <p:nvPr>
            <p:ph type="ftr" sz="quarter" idx="11"/>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Detection Workshop, IPTA@Banff, 27 June 2014</a:t>
            </a:r>
            <a:endParaRPr lang="en-US" altLang="en-US" sz="1400" smtClean="0">
              <a:solidFill>
                <a:srgbClr val="3333CC"/>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CC8BADE5-D87A-4DBA-9AE9-7694786B8032}" type="slidenum">
              <a:rPr lang="en-US" smtClean="0"/>
              <a:pPr>
                <a:defRPr/>
              </a:pPr>
              <a:t>11</a:t>
            </a:fld>
            <a:endParaRPr lang="en-US"/>
          </a:p>
        </p:txBody>
      </p:sp>
      <p:pic>
        <p:nvPicPr>
          <p:cNvPr id="3994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2182813"/>
            <a:ext cx="20113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3938" y="2092325"/>
            <a:ext cx="1912937"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61175" y="2092325"/>
            <a:ext cx="1919288"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Box 10"/>
          <p:cNvSpPr txBox="1">
            <a:spLocks noChangeArrowheads="1"/>
          </p:cNvSpPr>
          <p:nvPr/>
        </p:nvSpPr>
        <p:spPr bwMode="auto">
          <a:xfrm>
            <a:off x="152400" y="5603875"/>
            <a:ext cx="2209800" cy="647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800">
                <a:solidFill>
                  <a:schemeClr val="tx1"/>
                </a:solidFill>
                <a:latin typeface="Times New Roman" pitchFamily="18" charset="0"/>
              </a:rPr>
              <a:t>Ron Drever and Jim Hough, Glasgow</a:t>
            </a:r>
          </a:p>
        </p:txBody>
      </p:sp>
      <p:sp>
        <p:nvSpPr>
          <p:cNvPr id="39947" name="TextBox 11"/>
          <p:cNvSpPr txBox="1">
            <a:spLocks noChangeArrowheads="1"/>
          </p:cNvSpPr>
          <p:nvPr/>
        </p:nvSpPr>
        <p:spPr bwMode="auto">
          <a:xfrm>
            <a:off x="2295525" y="5029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800">
                <a:solidFill>
                  <a:schemeClr val="tx1"/>
                </a:solidFill>
                <a:latin typeface="Times New Roman" pitchFamily="18" charset="0"/>
              </a:rPr>
              <a:t>Edoardo Amaldi, Rome</a:t>
            </a:r>
          </a:p>
        </p:txBody>
      </p:sp>
      <p:sp>
        <p:nvSpPr>
          <p:cNvPr id="39948" name="TextBox 12"/>
          <p:cNvSpPr txBox="1">
            <a:spLocks noChangeArrowheads="1"/>
          </p:cNvSpPr>
          <p:nvPr/>
        </p:nvSpPr>
        <p:spPr bwMode="auto">
          <a:xfrm>
            <a:off x="4651375" y="5027613"/>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800">
                <a:solidFill>
                  <a:schemeClr val="tx1"/>
                </a:solidFill>
                <a:latin typeface="Times New Roman" pitchFamily="18" charset="0"/>
              </a:rPr>
              <a:t>Richard Garwin, IBM</a:t>
            </a:r>
          </a:p>
        </p:txBody>
      </p:sp>
      <p:sp>
        <p:nvSpPr>
          <p:cNvPr id="39949" name="TextBox 13"/>
          <p:cNvSpPr txBox="1">
            <a:spLocks noChangeArrowheads="1"/>
          </p:cNvSpPr>
          <p:nvPr/>
        </p:nvSpPr>
        <p:spPr bwMode="auto">
          <a:xfrm>
            <a:off x="6861175" y="5024438"/>
            <a:ext cx="2282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800">
                <a:solidFill>
                  <a:schemeClr val="tx1"/>
                </a:solidFill>
                <a:latin typeface="Times New Roman" pitchFamily="18" charset="0"/>
              </a:rPr>
              <a:t>Tony Tyson, Bell Labs</a:t>
            </a:r>
          </a:p>
        </p:txBody>
      </p:sp>
      <p:pic>
        <p:nvPicPr>
          <p:cNvPr id="39950"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188" y="3527425"/>
            <a:ext cx="1524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521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Billing and the bar at Munich</a:t>
            </a:r>
          </a:p>
        </p:txBody>
      </p:sp>
      <p:sp>
        <p:nvSpPr>
          <p:cNvPr id="40963" name="Date Placeholder 3"/>
          <p:cNvSpPr>
            <a:spLocks noGrp="1"/>
          </p:cNvSpPr>
          <p:nvPr>
            <p:ph type="dt" sz="quarter" idx="10"/>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LIGO-G1400715</a:t>
            </a:r>
            <a:endParaRPr lang="en-US" altLang="en-US" sz="1400" smtClean="0">
              <a:solidFill>
                <a:srgbClr val="3333CC"/>
              </a:solidFill>
              <a:latin typeface="Times New Roman" pitchFamily="18" charset="0"/>
            </a:endParaRPr>
          </a:p>
        </p:txBody>
      </p:sp>
      <p:sp>
        <p:nvSpPr>
          <p:cNvPr id="40964" name="Footer Placeholder 4"/>
          <p:cNvSpPr>
            <a:spLocks noGrp="1"/>
          </p:cNvSpPr>
          <p:nvPr>
            <p:ph type="ftr" sz="quarter" idx="11"/>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Detection Workshop, IPTA@Banff, 27 June 2014</a:t>
            </a:r>
            <a:endParaRPr lang="en-US" altLang="en-US" sz="1400" smtClean="0">
              <a:solidFill>
                <a:srgbClr val="3333CC"/>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400E950A-A888-432B-AAA5-14A79C11614C}" type="slidenum">
              <a:rPr lang="en-US" smtClean="0"/>
              <a:pPr>
                <a:defRPr/>
              </a:pPr>
              <a:t>12</a:t>
            </a:fld>
            <a:endParaRPr lang="en-US"/>
          </a:p>
        </p:txBody>
      </p:sp>
      <p:pic>
        <p:nvPicPr>
          <p:cNvPr id="409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6038" y="1524000"/>
            <a:ext cx="6511925" cy="4572000"/>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4212939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Sadly/inevitably, it became clear that Weber’s signals weren’t real</a:t>
            </a:r>
          </a:p>
        </p:txBody>
      </p:sp>
      <p:sp>
        <p:nvSpPr>
          <p:cNvPr id="45059" name="Content Placeholder 2"/>
          <p:cNvSpPr>
            <a:spLocks noGrp="1"/>
          </p:cNvSpPr>
          <p:nvPr>
            <p:ph idx="1"/>
          </p:nvPr>
        </p:nvSpPr>
        <p:spPr/>
        <p:txBody>
          <a:bodyPr/>
          <a:lstStyle/>
          <a:p>
            <a:pPr marL="0" indent="0">
              <a:buFontTx/>
              <a:buNone/>
            </a:pPr>
            <a:r>
              <a:rPr lang="en-US" altLang="en-US" dirty="0" smtClean="0"/>
              <a:t>   Starting in 1972, attempted replications by many groups all failed to see signals like Weber had claimed.</a:t>
            </a:r>
          </a:p>
          <a:p>
            <a:pPr marL="0" indent="0">
              <a:buFontTx/>
              <a:buNone/>
            </a:pPr>
            <a:r>
              <a:rPr lang="en-US" altLang="en-US" dirty="0"/>
              <a:t> </a:t>
            </a:r>
            <a:r>
              <a:rPr lang="en-US" altLang="en-US" dirty="0" smtClean="0"/>
              <a:t>  Weber had seen rather steady (and large) rates of GW pulses, so even one month of operation without detections was taken to contradict Weber’s results.</a:t>
            </a:r>
            <a:endParaRPr lang="en-US" altLang="en-US" dirty="0" smtClean="0"/>
          </a:p>
        </p:txBody>
      </p:sp>
      <p:sp>
        <p:nvSpPr>
          <p:cNvPr id="45060" name="Date Placeholder 3"/>
          <p:cNvSpPr>
            <a:spLocks noGrp="1"/>
          </p:cNvSpPr>
          <p:nvPr>
            <p:ph type="dt" sz="quarter" idx="10"/>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chemeClr val="accent2"/>
                </a:solidFill>
                <a:latin typeface="Times New Roman" pitchFamily="18" charset="0"/>
              </a:rPr>
              <a:t>LIGO-G1400715</a:t>
            </a:r>
            <a:endParaRPr lang="en-US" altLang="en-US" sz="1400" smtClean="0">
              <a:solidFill>
                <a:schemeClr val="tx1"/>
              </a:solidFill>
              <a:latin typeface="Times New Roman" pitchFamily="18" charset="0"/>
            </a:endParaRPr>
          </a:p>
        </p:txBody>
      </p:sp>
      <p:sp>
        <p:nvSpPr>
          <p:cNvPr id="45061" name="Footer Placeholder 4"/>
          <p:cNvSpPr>
            <a:spLocks noGrp="1"/>
          </p:cNvSpPr>
          <p:nvPr>
            <p:ph type="ftr" sz="quarter" idx="11"/>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chemeClr val="accent2"/>
                </a:solidFill>
                <a:latin typeface="Times New Roman" pitchFamily="18" charset="0"/>
              </a:rPr>
              <a:t>Detection Workshop, IPTA@Banff, 27 June 2014</a:t>
            </a:r>
            <a:endParaRPr lang="en-US" altLang="en-US" sz="1400" smtClean="0">
              <a:solidFill>
                <a:schemeClr val="accent2"/>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499CE971-AC80-4C2C-97A6-BE14891C21B7}" type="slidenum">
              <a:rPr lang="en-US" smtClean="0"/>
              <a:pPr>
                <a:defRPr/>
              </a:pPr>
              <a:t>13</a:t>
            </a:fld>
            <a:endParaRPr lang="en-US">
              <a:solidFill>
                <a:schemeClr val="tx1"/>
              </a:solidFill>
            </a:endParaRPr>
          </a:p>
        </p:txBody>
      </p:sp>
    </p:spTree>
    <p:extLst>
      <p:ext uri="{BB962C8B-B14F-4D97-AF65-F5344CB8AC3E}">
        <p14:creationId xmlns:p14="http://schemas.microsoft.com/office/powerpoint/2010/main" val="46787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Doubts about </a:t>
            </a:r>
            <a:br>
              <a:rPr lang="en-US" dirty="0" smtClean="0"/>
            </a:br>
            <a:r>
              <a:rPr lang="en-US" dirty="0" smtClean="0"/>
              <a:t>Weber’s own procedures</a:t>
            </a:r>
            <a:endParaRPr lang="en-US" dirty="0"/>
          </a:p>
        </p:txBody>
      </p:sp>
      <p:sp>
        <p:nvSpPr>
          <p:cNvPr id="3" name="Content Placeholder 2"/>
          <p:cNvSpPr>
            <a:spLocks noGrp="1"/>
          </p:cNvSpPr>
          <p:nvPr>
            <p:ph idx="1"/>
          </p:nvPr>
        </p:nvSpPr>
        <p:spPr/>
        <p:txBody>
          <a:bodyPr/>
          <a:lstStyle/>
          <a:p>
            <a:r>
              <a:rPr lang="en-US" sz="2400" dirty="0" smtClean="0"/>
              <a:t>   In his early (1970 and earlier) analyses, Weber had found coincidences by eye while scanning paper recordings of instrument output. The possibilities for bias were apparent.</a:t>
            </a:r>
          </a:p>
          <a:p>
            <a:r>
              <a:rPr lang="en-US" sz="2400" dirty="0"/>
              <a:t> </a:t>
            </a:r>
            <a:r>
              <a:rPr lang="en-US" sz="2400" dirty="0" smtClean="0"/>
              <a:t> At others’ urging, Weber switched to computerized analysis. But at the CCR5 meeting in 1974, David Douglass (Rochester) announced that he had found a bug that produced numerous false coincidences.</a:t>
            </a:r>
          </a:p>
          <a:p>
            <a:r>
              <a:rPr lang="en-US" sz="2400" dirty="0"/>
              <a:t> </a:t>
            </a:r>
            <a:r>
              <a:rPr lang="en-US" sz="2400" dirty="0" smtClean="0"/>
              <a:t>  Also at CCR5, Douglass revealed that Weber had mistaken the time stamp on </a:t>
            </a:r>
            <a:r>
              <a:rPr lang="en-US" sz="2400" dirty="0"/>
              <a:t>R</a:t>
            </a:r>
            <a:r>
              <a:rPr lang="en-US" sz="2400" dirty="0" smtClean="0"/>
              <a:t>ochester data by 4 hours, but still had found significant coincidences at “zero” delay.</a:t>
            </a:r>
            <a:endParaRPr lang="en-US" sz="2400" dirty="0"/>
          </a:p>
        </p:txBody>
      </p:sp>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14</a:t>
            </a:fld>
            <a:endParaRPr lang="en-US"/>
          </a:p>
        </p:txBody>
      </p:sp>
    </p:spTree>
    <p:extLst>
      <p:ext uri="{BB962C8B-B14F-4D97-AF65-F5344CB8AC3E}">
        <p14:creationId xmlns:p14="http://schemas.microsoft.com/office/powerpoint/2010/main" val="63868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went wrong?</a:t>
            </a:r>
            <a:endParaRPr lang="en-US" dirty="0"/>
          </a:p>
        </p:txBody>
      </p:sp>
      <p:sp>
        <p:nvSpPr>
          <p:cNvPr id="3" name="Content Placeholder 2"/>
          <p:cNvSpPr>
            <a:spLocks noGrp="1"/>
          </p:cNvSpPr>
          <p:nvPr>
            <p:ph idx="1"/>
          </p:nvPr>
        </p:nvSpPr>
        <p:spPr/>
        <p:txBody>
          <a:bodyPr/>
          <a:lstStyle/>
          <a:p>
            <a:r>
              <a:rPr lang="en-US" dirty="0" smtClean="0"/>
              <a:t>   Numerous technical mechanisms have been proposed for Weber’s false coincidences. None have stuck.</a:t>
            </a:r>
          </a:p>
          <a:p>
            <a:r>
              <a:rPr lang="en-US" dirty="0"/>
              <a:t> </a:t>
            </a:r>
            <a:r>
              <a:rPr lang="en-US" dirty="0" smtClean="0"/>
              <a:t>  Weber never carried out a </a:t>
            </a:r>
            <a:r>
              <a:rPr lang="en-US" u="sng" dirty="0" smtClean="0"/>
              <a:t>blind</a:t>
            </a:r>
            <a:r>
              <a:rPr lang="en-US" dirty="0" smtClean="0"/>
              <a:t> analysis. And, he often stated that he believed the main way to judge a search for gravitational waves was whether it produced signals.</a:t>
            </a:r>
          </a:p>
          <a:p>
            <a:r>
              <a:rPr lang="en-US" dirty="0"/>
              <a:t> </a:t>
            </a:r>
            <a:r>
              <a:rPr lang="en-US" dirty="0" smtClean="0"/>
              <a:t>  Weber also made it difficult to learn details of his analysis.</a:t>
            </a:r>
            <a:endParaRPr lang="en-US" dirty="0"/>
          </a:p>
        </p:txBody>
      </p:sp>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15</a:t>
            </a:fld>
            <a:endParaRPr lang="en-US"/>
          </a:p>
        </p:txBody>
      </p:sp>
    </p:spTree>
    <p:extLst>
      <p:ext uri="{BB962C8B-B14F-4D97-AF65-F5344CB8AC3E}">
        <p14:creationId xmlns:p14="http://schemas.microsoft.com/office/powerpoint/2010/main" val="322695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went right?</a:t>
            </a:r>
            <a:endParaRPr lang="en-US" dirty="0"/>
          </a:p>
        </p:txBody>
      </p:sp>
      <p:sp>
        <p:nvSpPr>
          <p:cNvPr id="3" name="Content Placeholder 2"/>
          <p:cNvSpPr>
            <a:spLocks noGrp="1"/>
          </p:cNvSpPr>
          <p:nvPr>
            <p:ph idx="1"/>
          </p:nvPr>
        </p:nvSpPr>
        <p:spPr/>
        <p:txBody>
          <a:bodyPr/>
          <a:lstStyle/>
          <a:p>
            <a:pPr marL="0" indent="0">
              <a:buNone/>
            </a:pPr>
            <a:r>
              <a:rPr lang="en-US" dirty="0" smtClean="0"/>
              <a:t>   This is a textbook case of attempted replication of an important but controversial experimental claim.</a:t>
            </a:r>
          </a:p>
          <a:p>
            <a:pPr marL="0" indent="0">
              <a:buNone/>
            </a:pPr>
            <a:r>
              <a:rPr lang="en-US" dirty="0"/>
              <a:t> </a:t>
            </a:r>
            <a:r>
              <a:rPr lang="en-US" dirty="0" smtClean="0"/>
              <a:t>  It took only a few years for replications to be carried out and for a consensus to form that Weber must have been wrong.</a:t>
            </a:r>
            <a:endParaRPr lang="en-US" dirty="0"/>
          </a:p>
        </p:txBody>
      </p:sp>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16</a:t>
            </a:fld>
            <a:endParaRPr lang="en-US"/>
          </a:p>
        </p:txBody>
      </p:sp>
    </p:spTree>
    <p:extLst>
      <p:ext uri="{BB962C8B-B14F-4D97-AF65-F5344CB8AC3E}">
        <p14:creationId xmlns:p14="http://schemas.microsoft.com/office/powerpoint/2010/main" val="20249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afterlife of the Weber affair</a:t>
            </a:r>
            <a:endParaRPr lang="en-US" dirty="0"/>
          </a:p>
        </p:txBody>
      </p:sp>
      <p:sp>
        <p:nvSpPr>
          <p:cNvPr id="3" name="Content Placeholder 2"/>
          <p:cNvSpPr>
            <a:spLocks noGrp="1"/>
          </p:cNvSpPr>
          <p:nvPr>
            <p:ph idx="1"/>
          </p:nvPr>
        </p:nvSpPr>
        <p:spPr/>
        <p:txBody>
          <a:bodyPr/>
          <a:lstStyle/>
          <a:p>
            <a:pPr marL="0" indent="0">
              <a:buNone/>
            </a:pPr>
            <a:r>
              <a:rPr lang="en-US" dirty="0" smtClean="0"/>
              <a:t>   Weber lived a long and active life, until 2000. He never agreed that his results were wrong. He kept making observations and announcing detections. (He “saw” SN1987a, e.g.)</a:t>
            </a:r>
          </a:p>
          <a:p>
            <a:pPr marL="0" indent="0">
              <a:buNone/>
            </a:pPr>
            <a:r>
              <a:rPr lang="en-US" dirty="0"/>
              <a:t> </a:t>
            </a:r>
            <a:r>
              <a:rPr lang="en-US" dirty="0" smtClean="0"/>
              <a:t>  His continual presence reminded us that our field was born in controversy. Without any formal closure (in particular, any agreement on what had gone wrong), it was hard to leave that episode in the past; in effect, we replayed the Weber affair all the time.</a:t>
            </a:r>
            <a:endParaRPr lang="en-US" dirty="0"/>
          </a:p>
        </p:txBody>
      </p:sp>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17</a:t>
            </a:fld>
            <a:endParaRPr lang="en-US"/>
          </a:p>
        </p:txBody>
      </p:sp>
    </p:spTree>
    <p:extLst>
      <p:ext uri="{BB962C8B-B14F-4D97-AF65-F5344CB8AC3E}">
        <p14:creationId xmlns:p14="http://schemas.microsoft.com/office/powerpoint/2010/main" val="218037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avoid </a:t>
            </a:r>
            <a:br>
              <a:rPr lang="en-US" dirty="0" smtClean="0"/>
            </a:br>
            <a:r>
              <a:rPr lang="en-US" dirty="0" smtClean="0"/>
              <a:t>the faults of Weber?</a:t>
            </a:r>
            <a:endParaRPr lang="en-US" dirty="0"/>
          </a:p>
        </p:txBody>
      </p:sp>
      <p:sp>
        <p:nvSpPr>
          <p:cNvPr id="3" name="Content Placeholder 2"/>
          <p:cNvSpPr>
            <a:spLocks noGrp="1"/>
          </p:cNvSpPr>
          <p:nvPr>
            <p:ph idx="1"/>
          </p:nvPr>
        </p:nvSpPr>
        <p:spPr/>
        <p:txBody>
          <a:bodyPr/>
          <a:lstStyle/>
          <a:p>
            <a:pPr marL="0" indent="0">
              <a:buNone/>
            </a:pPr>
            <a:r>
              <a:rPr lang="en-US" dirty="0" smtClean="0"/>
              <a:t>   There is no second independent global network of interferometers to check a detection claim. (Is there one for pulsar timing?)</a:t>
            </a:r>
          </a:p>
          <a:p>
            <a:pPr marL="0" indent="0">
              <a:buNone/>
            </a:pPr>
            <a:r>
              <a:rPr lang="en-US" dirty="0"/>
              <a:t> </a:t>
            </a:r>
            <a:r>
              <a:rPr lang="en-US" dirty="0" smtClean="0"/>
              <a:t>  However, we can ensure that:</a:t>
            </a:r>
          </a:p>
          <a:p>
            <a:pPr lvl="1"/>
            <a:r>
              <a:rPr lang="en-US" dirty="0" smtClean="0"/>
              <a:t>We carry out carefully documented blind analyses.</a:t>
            </a:r>
          </a:p>
          <a:p>
            <a:pPr lvl="1"/>
            <a:r>
              <a:rPr lang="en-US" dirty="0" smtClean="0"/>
              <a:t>We make our data available and our procedures transparent to others.</a:t>
            </a:r>
            <a:endParaRPr lang="en-US" dirty="0"/>
          </a:p>
        </p:txBody>
      </p:sp>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18</a:t>
            </a:fld>
            <a:endParaRPr lang="en-US"/>
          </a:p>
        </p:txBody>
      </p:sp>
    </p:spTree>
    <p:extLst>
      <p:ext uri="{BB962C8B-B14F-4D97-AF65-F5344CB8AC3E}">
        <p14:creationId xmlns:p14="http://schemas.microsoft.com/office/powerpoint/2010/main" val="278509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burden of history?</a:t>
            </a:r>
            <a:endParaRPr lang="en-US" dirty="0"/>
          </a:p>
        </p:txBody>
      </p:sp>
      <p:sp>
        <p:nvSpPr>
          <p:cNvPr id="6" name="Content Placeholder 5"/>
          <p:cNvSpPr>
            <a:spLocks noGrp="1"/>
          </p:cNvSpPr>
          <p:nvPr>
            <p:ph idx="1"/>
          </p:nvPr>
        </p:nvSpPr>
        <p:spPr/>
        <p:txBody>
          <a:bodyPr/>
          <a:lstStyle/>
          <a:p>
            <a:pPr marL="0" indent="0">
              <a:buNone/>
            </a:pPr>
            <a:r>
              <a:rPr lang="en-US" dirty="0" smtClean="0"/>
              <a:t>   Are Weber’s sins our burden to carry and to atone for, or do Weber’s sins only burden those with memories as long as mine?</a:t>
            </a:r>
          </a:p>
          <a:p>
            <a:pPr marL="0" indent="0">
              <a:buNone/>
            </a:pPr>
            <a:r>
              <a:rPr lang="en-US" dirty="0"/>
              <a:t> </a:t>
            </a:r>
            <a:r>
              <a:rPr lang="en-US" dirty="0" smtClean="0"/>
              <a:t>  That is for our community to judge.</a:t>
            </a:r>
          </a:p>
        </p:txBody>
      </p:sp>
      <p:sp>
        <p:nvSpPr>
          <p:cNvPr id="3" name="Date Placeholder 2"/>
          <p:cNvSpPr>
            <a:spLocks noGrp="1"/>
          </p:cNvSpPr>
          <p:nvPr>
            <p:ph type="dt" sz="half" idx="10"/>
          </p:nvPr>
        </p:nvSpPr>
        <p:spPr/>
        <p:txBody>
          <a:bodyPr/>
          <a:lstStyle/>
          <a:p>
            <a:r>
              <a:rPr lang="en-US" smtClean="0"/>
              <a:t>LIGO-G1400715</a:t>
            </a:r>
            <a:endParaRPr lang="en-US"/>
          </a:p>
        </p:txBody>
      </p:sp>
      <p:sp>
        <p:nvSpPr>
          <p:cNvPr id="4" name="Footer Placeholder 3"/>
          <p:cNvSpPr>
            <a:spLocks noGrp="1"/>
          </p:cNvSpPr>
          <p:nvPr>
            <p:ph type="ftr" sz="quarter" idx="11"/>
          </p:nvPr>
        </p:nvSpPr>
        <p:spPr/>
        <p:txBody>
          <a:bodyPr/>
          <a:lstStyle/>
          <a:p>
            <a:r>
              <a:rPr lang="en-US" smtClean="0"/>
              <a:t>Detection Workshop, IPTA@Banff, 27 June 2014</a:t>
            </a:r>
            <a:endParaRPr lang="en-US"/>
          </a:p>
        </p:txBody>
      </p:sp>
      <p:sp>
        <p:nvSpPr>
          <p:cNvPr id="5" name="Slide Number Placeholder 4"/>
          <p:cNvSpPr>
            <a:spLocks noGrp="1"/>
          </p:cNvSpPr>
          <p:nvPr>
            <p:ph type="sldNum" sz="quarter" idx="12"/>
          </p:nvPr>
        </p:nvSpPr>
        <p:spPr/>
        <p:txBody>
          <a:bodyPr/>
          <a:lstStyle/>
          <a:p>
            <a:fld id="{5471AA81-3D7C-4754-BB97-EF490882F706}" type="slidenum">
              <a:rPr lang="en-US" smtClean="0"/>
              <a:t>19</a:t>
            </a:fld>
            <a:endParaRPr lang="en-US"/>
          </a:p>
        </p:txBody>
      </p:sp>
    </p:spTree>
    <p:extLst>
      <p:ext uri="{BB962C8B-B14F-4D97-AF65-F5344CB8AC3E}">
        <p14:creationId xmlns:p14="http://schemas.microsoft.com/office/powerpoint/2010/main" val="5859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Who was Joe Weber?</a:t>
            </a:r>
          </a:p>
          <a:p>
            <a:r>
              <a:rPr lang="en-US" dirty="0" smtClean="0"/>
              <a:t>Weber’s myriad original contributions</a:t>
            </a:r>
          </a:p>
          <a:p>
            <a:r>
              <a:rPr lang="en-US" dirty="0" smtClean="0"/>
              <a:t>Weber’s observations of gravitational waves and how they were supported</a:t>
            </a:r>
          </a:p>
          <a:p>
            <a:r>
              <a:rPr lang="en-US" dirty="0" smtClean="0"/>
              <a:t>Others replicate his observations without success</a:t>
            </a:r>
          </a:p>
          <a:p>
            <a:r>
              <a:rPr lang="en-US" dirty="0" smtClean="0"/>
              <a:t>How were the conflicts resolved?</a:t>
            </a:r>
          </a:p>
          <a:p>
            <a:r>
              <a:rPr lang="en-US" dirty="0" smtClean="0"/>
              <a:t>What lessons can we learn for the future?</a:t>
            </a:r>
          </a:p>
          <a:p>
            <a:r>
              <a:rPr lang="en-US" dirty="0" smtClean="0"/>
              <a:t>What is the burden of “original sin”?</a:t>
            </a:r>
          </a:p>
          <a:p>
            <a:endParaRPr lang="en-US" dirty="0"/>
          </a:p>
        </p:txBody>
      </p:sp>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2</a:t>
            </a:fld>
            <a:endParaRPr lang="en-US"/>
          </a:p>
        </p:txBody>
      </p:sp>
    </p:spTree>
    <p:extLst>
      <p:ext uri="{BB962C8B-B14F-4D97-AF65-F5344CB8AC3E}">
        <p14:creationId xmlns:p14="http://schemas.microsoft.com/office/powerpoint/2010/main" val="36377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Joe Weber at Chapel Hill</a:t>
            </a:r>
          </a:p>
        </p:txBody>
      </p:sp>
      <p:pic>
        <p:nvPicPr>
          <p:cNvPr id="30723"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66800" y="1906588"/>
            <a:ext cx="2971800" cy="3711575"/>
          </a:xfrm>
        </p:spPr>
      </p:pic>
      <p:sp>
        <p:nvSpPr>
          <p:cNvPr id="30724" name="Content Placeholder 5"/>
          <p:cNvSpPr>
            <a:spLocks noGrp="1"/>
          </p:cNvSpPr>
          <p:nvPr>
            <p:ph sz="half" idx="2"/>
          </p:nvPr>
        </p:nvSpPr>
        <p:spPr/>
        <p:txBody>
          <a:bodyPr/>
          <a:lstStyle/>
          <a:p>
            <a:pPr marL="0" indent="0" eaLnBrk="1" hangingPunct="1">
              <a:buFontTx/>
              <a:buNone/>
            </a:pPr>
            <a:r>
              <a:rPr lang="en-US" altLang="en-US" sz="2400" dirty="0" smtClean="0"/>
              <a:t>Joe Weber, co-inventor of the maser, was </a:t>
            </a:r>
            <a:r>
              <a:rPr lang="en-US" altLang="en-US" sz="2400" dirty="0" smtClean="0"/>
              <a:t>a U </a:t>
            </a:r>
            <a:r>
              <a:rPr lang="en-US" altLang="en-US" sz="2400" dirty="0" err="1" smtClean="0"/>
              <a:t>Md</a:t>
            </a:r>
            <a:r>
              <a:rPr lang="en-US" altLang="en-US" sz="2400" dirty="0" smtClean="0"/>
              <a:t> professor, on sabbatical in 1956 -57 with </a:t>
            </a:r>
            <a:br>
              <a:rPr lang="en-US" altLang="en-US" sz="2400" dirty="0" smtClean="0"/>
            </a:br>
            <a:r>
              <a:rPr lang="en-US" altLang="en-US" sz="2400" dirty="0" smtClean="0"/>
              <a:t>John Wheeler </a:t>
            </a:r>
            <a:r>
              <a:rPr lang="en-US" altLang="en-US" sz="2400" dirty="0" smtClean="0"/>
              <a:t>at </a:t>
            </a:r>
            <a:r>
              <a:rPr lang="en-US" altLang="en-US" sz="2400" dirty="0" smtClean="0"/>
              <a:t>Princeton.</a:t>
            </a:r>
            <a:endParaRPr lang="en-US" altLang="en-US" sz="2400" dirty="0" smtClean="0"/>
          </a:p>
          <a:p>
            <a:pPr marL="0" indent="0" eaLnBrk="1" hangingPunct="1">
              <a:buFontTx/>
              <a:buNone/>
            </a:pPr>
            <a:r>
              <a:rPr lang="en-US" altLang="en-US" sz="2400" dirty="0" smtClean="0"/>
              <a:t>   </a:t>
            </a:r>
            <a:r>
              <a:rPr lang="en-US" altLang="en-US" sz="2400" dirty="0" smtClean="0"/>
              <a:t>At the Chapel Hill conference in Jan 1957,  they heard the key talk by </a:t>
            </a:r>
            <a:r>
              <a:rPr lang="en-US" altLang="en-US" sz="2400" dirty="0" err="1" smtClean="0"/>
              <a:t>Pirani</a:t>
            </a:r>
            <a:r>
              <a:rPr lang="en-US" altLang="en-US" sz="2400" dirty="0" smtClean="0"/>
              <a:t> that clarified that GW’s were real, because they could (in principle) be detected.</a:t>
            </a:r>
            <a:endParaRPr lang="en-US" altLang="en-US" sz="2400" dirty="0" smtClean="0"/>
          </a:p>
        </p:txBody>
      </p:sp>
      <p:sp>
        <p:nvSpPr>
          <p:cNvPr id="4" name="Slide Number Placeholder 3"/>
          <p:cNvSpPr>
            <a:spLocks noGrp="1"/>
          </p:cNvSpPr>
          <p:nvPr>
            <p:ph type="sldNum" sz="quarter" idx="12"/>
          </p:nvPr>
        </p:nvSpPr>
        <p:spPr/>
        <p:txBody>
          <a:bodyPr/>
          <a:lstStyle/>
          <a:p>
            <a:pPr>
              <a:defRPr/>
            </a:pPr>
            <a:fld id="{37364FE7-32D7-4AFD-97F8-3D422BFC0A84}" type="slidenum">
              <a:rPr lang="en-US"/>
              <a:pPr>
                <a:defRPr/>
              </a:pPr>
              <a:t>3</a:t>
            </a:fld>
            <a:endParaRPr lang="en-US" dirty="0"/>
          </a:p>
        </p:txBody>
      </p:sp>
      <p:sp>
        <p:nvSpPr>
          <p:cNvPr id="30726" name="Date Placeholder 7"/>
          <p:cNvSpPr>
            <a:spLocks noGrp="1"/>
          </p:cNvSpPr>
          <p:nvPr>
            <p:ph type="dt" sz="quarter" idx="10"/>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LIGO-G1400715</a:t>
            </a:r>
            <a:endParaRPr lang="en-US" altLang="en-US" sz="1400" smtClean="0">
              <a:solidFill>
                <a:srgbClr val="3333CC"/>
              </a:solidFill>
              <a:latin typeface="Times New Roman" pitchFamily="18" charset="0"/>
            </a:endParaRPr>
          </a:p>
        </p:txBody>
      </p:sp>
      <p:sp>
        <p:nvSpPr>
          <p:cNvPr id="30727" name="Footer Placeholder 1"/>
          <p:cNvSpPr>
            <a:spLocks noGrp="1"/>
          </p:cNvSpPr>
          <p:nvPr>
            <p:ph type="ftr" sz="quarter" idx="11"/>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Detection Workshop, IPTA@Banff, 27 June 2014</a:t>
            </a:r>
            <a:endParaRPr lang="en-US" altLang="en-US" sz="1400" smtClean="0">
              <a:solidFill>
                <a:srgbClr val="3333CC"/>
              </a:solidFill>
              <a:latin typeface="Times New Roman" pitchFamily="18" charset="0"/>
            </a:endParaRPr>
          </a:p>
        </p:txBody>
      </p:sp>
    </p:spTree>
    <p:extLst>
      <p:ext uri="{BB962C8B-B14F-4D97-AF65-F5344CB8AC3E}">
        <p14:creationId xmlns:p14="http://schemas.microsoft.com/office/powerpoint/2010/main" val="424328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Joe Weber starts GW detection</a:t>
            </a:r>
          </a:p>
        </p:txBody>
      </p:sp>
      <p:sp>
        <p:nvSpPr>
          <p:cNvPr id="32771" name="Content Placeholder 4"/>
          <p:cNvSpPr>
            <a:spLocks noGrp="1"/>
          </p:cNvSpPr>
          <p:nvPr>
            <p:ph idx="1"/>
          </p:nvPr>
        </p:nvSpPr>
        <p:spPr/>
        <p:txBody>
          <a:bodyPr/>
          <a:lstStyle/>
          <a:p>
            <a:pPr marL="0" indent="0" eaLnBrk="1" hangingPunct="1">
              <a:buFontTx/>
              <a:buNone/>
            </a:pPr>
            <a:r>
              <a:rPr lang="en-US" altLang="en-US" dirty="0" smtClean="0"/>
              <a:t>    Weber and Wheeler recapped </a:t>
            </a:r>
            <a:r>
              <a:rPr lang="en-US" altLang="en-US" dirty="0" err="1" smtClean="0"/>
              <a:t>Pirani’s</a:t>
            </a:r>
            <a:r>
              <a:rPr lang="en-US" altLang="en-US" dirty="0" smtClean="0"/>
              <a:t> argument in a paper written within weeks of the Chapel Hill conference.</a:t>
            </a:r>
          </a:p>
          <a:p>
            <a:pPr marL="0" indent="0" eaLnBrk="1" hangingPunct="1">
              <a:buFontTx/>
              <a:buNone/>
            </a:pPr>
            <a:r>
              <a:rPr lang="en-US" altLang="en-US" dirty="0" smtClean="0"/>
              <a:t>   </a:t>
            </a:r>
            <a:r>
              <a:rPr lang="en-US" altLang="en-US" dirty="0" smtClean="0"/>
              <a:t>Weber developed </a:t>
            </a:r>
            <a:r>
              <a:rPr lang="en-US" altLang="en-US" dirty="0" smtClean="0"/>
              <a:t>the experimental ideas in two Gravity Research Foundation essays (3</a:t>
            </a:r>
            <a:r>
              <a:rPr lang="en-US" altLang="en-US" baseline="30000" dirty="0" smtClean="0"/>
              <a:t>rd</a:t>
            </a:r>
            <a:r>
              <a:rPr lang="en-US" altLang="en-US" dirty="0" smtClean="0"/>
              <a:t> prize 1958, 1</a:t>
            </a:r>
            <a:r>
              <a:rPr lang="en-US" altLang="en-US" baseline="30000" dirty="0" smtClean="0"/>
              <a:t>st</a:t>
            </a:r>
            <a:r>
              <a:rPr lang="en-US" altLang="en-US" dirty="0" smtClean="0"/>
              <a:t> prize 1959), leading to his 1960 </a:t>
            </a:r>
            <a:r>
              <a:rPr lang="en-US" altLang="en-US" i="1" dirty="0" smtClean="0"/>
              <a:t>Phys. Rev. </a:t>
            </a:r>
            <a:r>
              <a:rPr lang="en-US" altLang="en-US" dirty="0" smtClean="0"/>
              <a:t>paper laying out the bar program.</a:t>
            </a:r>
            <a:br>
              <a:rPr lang="en-US" altLang="en-US" dirty="0" smtClean="0"/>
            </a:br>
            <a:endParaRPr lang="en-US" altLang="en-US" dirty="0" smtClean="0"/>
          </a:p>
        </p:txBody>
      </p:sp>
      <p:sp>
        <p:nvSpPr>
          <p:cNvPr id="32772" name="Date Placeholder 9"/>
          <p:cNvSpPr>
            <a:spLocks noGrp="1"/>
          </p:cNvSpPr>
          <p:nvPr>
            <p:ph type="dt" sz="quarter" idx="10"/>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LIGO-G1400715</a:t>
            </a:r>
            <a:endParaRPr lang="en-US" altLang="en-US" sz="1400" smtClean="0">
              <a:solidFill>
                <a:srgbClr val="3333CC"/>
              </a:solidFill>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8059DDFA-9DB2-4BBF-A48E-33AF6CBBBDB1}" type="slidenum">
              <a:rPr lang="en-US"/>
              <a:pPr>
                <a:defRPr/>
              </a:pPr>
              <a:t>4</a:t>
            </a:fld>
            <a:endParaRPr lang="en-US"/>
          </a:p>
        </p:txBody>
      </p:sp>
      <p:sp>
        <p:nvSpPr>
          <p:cNvPr id="32774" name="Footer Placeholder 1"/>
          <p:cNvSpPr>
            <a:spLocks noGrp="1"/>
          </p:cNvSpPr>
          <p:nvPr>
            <p:ph type="ftr" sz="quarter" idx="11"/>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Detection Workshop, IPTA@Banff, 27 June 2014</a:t>
            </a:r>
            <a:endParaRPr lang="en-US" altLang="en-US" sz="1400" smtClean="0">
              <a:solidFill>
                <a:srgbClr val="3333CC"/>
              </a:solidFill>
              <a:latin typeface="Times New Roman" pitchFamily="18" charset="0"/>
            </a:endParaRPr>
          </a:p>
        </p:txBody>
      </p:sp>
    </p:spTree>
    <p:extLst>
      <p:ext uri="{BB962C8B-B14F-4D97-AF65-F5344CB8AC3E}">
        <p14:creationId xmlns:p14="http://schemas.microsoft.com/office/powerpoint/2010/main" val="166102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Weber’s bar</a:t>
            </a:r>
          </a:p>
        </p:txBody>
      </p:sp>
      <p:pic>
        <p:nvPicPr>
          <p:cNvPr id="33795"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201863"/>
            <a:ext cx="3810000" cy="3216275"/>
          </a:xfrm>
        </p:spPr>
      </p:pic>
      <p:sp>
        <p:nvSpPr>
          <p:cNvPr id="33796" name="Content Placeholder 3"/>
          <p:cNvSpPr>
            <a:spLocks noGrp="1"/>
          </p:cNvSpPr>
          <p:nvPr>
            <p:ph sz="half" idx="2"/>
          </p:nvPr>
        </p:nvSpPr>
        <p:spPr/>
        <p:txBody>
          <a:bodyPr/>
          <a:lstStyle/>
          <a:p>
            <a:pPr marL="0" indent="0" eaLnBrk="1" hangingPunct="1">
              <a:buFontTx/>
              <a:buNone/>
            </a:pPr>
            <a:r>
              <a:rPr lang="en-US" altLang="en-US" sz="2400" dirty="0" smtClean="0"/>
              <a:t>   Weber’s </a:t>
            </a:r>
            <a:r>
              <a:rPr lang="en-US" altLang="en-US" sz="2400" dirty="0" smtClean="0"/>
              <a:t>detector embodied </a:t>
            </a:r>
            <a:r>
              <a:rPr lang="en-US" altLang="en-US" sz="2400" dirty="0" err="1" smtClean="0"/>
              <a:t>Pirani’s</a:t>
            </a:r>
            <a:r>
              <a:rPr lang="en-US" altLang="en-US" sz="2400" dirty="0" smtClean="0"/>
              <a:t> </a:t>
            </a:r>
            <a:r>
              <a:rPr lang="en-US" altLang="en-US" sz="2400" i="1" dirty="0" err="1" smtClean="0"/>
              <a:t>gedankenexperiment</a:t>
            </a:r>
            <a:r>
              <a:rPr lang="en-US" altLang="en-US" sz="2400" i="1" dirty="0" smtClean="0"/>
              <a:t>. </a:t>
            </a:r>
            <a:endParaRPr lang="en-US" altLang="en-US" sz="2400" i="1" dirty="0"/>
          </a:p>
          <a:p>
            <a:pPr marL="0" indent="0" eaLnBrk="1" hangingPunct="1">
              <a:buFontTx/>
              <a:buNone/>
            </a:pPr>
            <a:r>
              <a:rPr lang="en-US" altLang="en-US" sz="2400" i="1" dirty="0" smtClean="0"/>
              <a:t>   </a:t>
            </a:r>
            <a:r>
              <a:rPr lang="en-US" altLang="en-US" sz="2400" dirty="0" smtClean="0"/>
              <a:t>It was </a:t>
            </a:r>
            <a:r>
              <a:rPr lang="en-US" altLang="en-US" sz="2400" dirty="0" smtClean="0"/>
              <a:t>a cylinder of </a:t>
            </a:r>
            <a:r>
              <a:rPr lang="en-US" altLang="en-US" sz="2400" dirty="0" smtClean="0"/>
              <a:t>aluminum, each </a:t>
            </a:r>
            <a:r>
              <a:rPr lang="en-US" altLang="en-US" sz="2400" dirty="0" smtClean="0"/>
              <a:t>end </a:t>
            </a:r>
            <a:r>
              <a:rPr lang="en-US" altLang="en-US" sz="2400" dirty="0" smtClean="0"/>
              <a:t>of which is </a:t>
            </a:r>
            <a:r>
              <a:rPr lang="en-US" altLang="en-US" sz="2400" dirty="0" smtClean="0"/>
              <a:t>like a test mass, while the center is like a spring. PZT’s around the midline </a:t>
            </a:r>
            <a:r>
              <a:rPr lang="en-US" altLang="en-US" sz="2400" dirty="0" smtClean="0"/>
              <a:t>absorb </a:t>
            </a:r>
            <a:r>
              <a:rPr lang="en-US" altLang="en-US" sz="2400" dirty="0" smtClean="0"/>
              <a:t>energy to send to an electrical amplifier.</a:t>
            </a:r>
          </a:p>
        </p:txBody>
      </p:sp>
      <p:sp>
        <p:nvSpPr>
          <p:cNvPr id="5" name="Slide Number Placeholder 4"/>
          <p:cNvSpPr>
            <a:spLocks noGrp="1"/>
          </p:cNvSpPr>
          <p:nvPr>
            <p:ph type="sldNum" sz="quarter" idx="12"/>
          </p:nvPr>
        </p:nvSpPr>
        <p:spPr/>
        <p:txBody>
          <a:bodyPr/>
          <a:lstStyle/>
          <a:p>
            <a:pPr>
              <a:defRPr/>
            </a:pPr>
            <a:fld id="{28CD6EF4-4E6D-4B00-BD71-396CE3D294D7}" type="slidenum">
              <a:rPr lang="en-US"/>
              <a:pPr>
                <a:defRPr/>
              </a:pPr>
              <a:t>5</a:t>
            </a:fld>
            <a:endParaRPr lang="en-US"/>
          </a:p>
        </p:txBody>
      </p:sp>
      <p:sp>
        <p:nvSpPr>
          <p:cNvPr id="33798" name="Date Placeholder 6"/>
          <p:cNvSpPr>
            <a:spLocks noGrp="1"/>
          </p:cNvSpPr>
          <p:nvPr>
            <p:ph type="dt" sz="quarter" idx="10"/>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LIGO-G1400715</a:t>
            </a:r>
            <a:endParaRPr lang="en-US" altLang="en-US" sz="1400" smtClean="0">
              <a:solidFill>
                <a:srgbClr val="3333CC"/>
              </a:solidFill>
              <a:latin typeface="Times New Roman" pitchFamily="18" charset="0"/>
            </a:endParaRPr>
          </a:p>
        </p:txBody>
      </p:sp>
      <p:sp>
        <p:nvSpPr>
          <p:cNvPr id="33799" name="Footer Placeholder 1"/>
          <p:cNvSpPr>
            <a:spLocks noGrp="1"/>
          </p:cNvSpPr>
          <p:nvPr>
            <p:ph type="ftr" sz="quarter" idx="11"/>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Detection Workshop, IPTA@Banff, 27 June 2014</a:t>
            </a:r>
            <a:endParaRPr lang="en-US" altLang="en-US" sz="1400" dirty="0" smtClean="0">
              <a:solidFill>
                <a:srgbClr val="3333CC"/>
              </a:solidFill>
              <a:latin typeface="Times New Roman" pitchFamily="18" charset="0"/>
            </a:endParaRPr>
          </a:p>
        </p:txBody>
      </p:sp>
    </p:spTree>
    <p:extLst>
      <p:ext uri="{BB962C8B-B14F-4D97-AF65-F5344CB8AC3E}">
        <p14:creationId xmlns:p14="http://schemas.microsoft.com/office/powerpoint/2010/main" val="3290422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Weber invented us </a:t>
            </a:r>
            <a:br>
              <a:rPr lang="en-US" dirty="0" smtClean="0"/>
            </a:br>
            <a:r>
              <a:rPr lang="en-US" dirty="0" smtClean="0"/>
              <a:t>from scratch</a:t>
            </a:r>
            <a:endParaRPr lang="en-US" dirty="0"/>
          </a:p>
        </p:txBody>
      </p:sp>
      <p:sp>
        <p:nvSpPr>
          <p:cNvPr id="9" name="Content Placeholder 8"/>
          <p:cNvSpPr>
            <a:spLocks noGrp="1"/>
          </p:cNvSpPr>
          <p:nvPr>
            <p:ph idx="1"/>
          </p:nvPr>
        </p:nvSpPr>
        <p:spPr/>
        <p:txBody>
          <a:bodyPr/>
          <a:lstStyle/>
          <a:p>
            <a:pPr marL="0" indent="0">
              <a:buNone/>
            </a:pPr>
            <a:r>
              <a:rPr lang="en-US" dirty="0" smtClean="0"/>
              <a:t>   It was an act of genius (and/or madness) to transform a </a:t>
            </a:r>
            <a:r>
              <a:rPr lang="en-US" i="1" dirty="0" err="1" smtClean="0"/>
              <a:t>gendankenexperiment</a:t>
            </a:r>
            <a:r>
              <a:rPr lang="en-US" dirty="0" smtClean="0"/>
              <a:t> into a working apparatus and an observing program.</a:t>
            </a:r>
          </a:p>
          <a:p>
            <a:pPr marL="0" indent="0">
              <a:buNone/>
            </a:pPr>
            <a:r>
              <a:rPr lang="en-US" dirty="0"/>
              <a:t> </a:t>
            </a:r>
            <a:r>
              <a:rPr lang="en-US" dirty="0" smtClean="0"/>
              <a:t>  Along the way, Weber developed:</a:t>
            </a:r>
            <a:endParaRPr lang="en-US" dirty="0"/>
          </a:p>
          <a:p>
            <a:pPr lvl="1"/>
            <a:r>
              <a:rPr lang="en-US" dirty="0" smtClean="0"/>
              <a:t>Sensitivity calculation and noise analysis</a:t>
            </a:r>
          </a:p>
          <a:p>
            <a:pPr lvl="1"/>
            <a:r>
              <a:rPr lang="en-US" dirty="0" smtClean="0"/>
              <a:t>Thermal noise minimization by high </a:t>
            </a:r>
            <a:r>
              <a:rPr lang="en-US" i="1" dirty="0" smtClean="0"/>
              <a:t>Q</a:t>
            </a:r>
            <a:endParaRPr lang="en-US" dirty="0" smtClean="0"/>
          </a:p>
          <a:p>
            <a:pPr lvl="1"/>
            <a:r>
              <a:rPr lang="en-US" dirty="0" smtClean="0"/>
              <a:t>Seismic isolation</a:t>
            </a:r>
          </a:p>
          <a:p>
            <a:pPr lvl="1"/>
            <a:r>
              <a:rPr lang="en-US" dirty="0" smtClean="0"/>
              <a:t>Coincidence for background rejection</a:t>
            </a:r>
          </a:p>
          <a:p>
            <a:pPr lvl="1"/>
            <a:r>
              <a:rPr lang="en-US" dirty="0" smtClean="0"/>
              <a:t>Time slides for background estimation</a:t>
            </a:r>
          </a:p>
          <a:p>
            <a:pPr marL="0" indent="0">
              <a:buNone/>
            </a:pPr>
            <a:endParaRPr lang="en-US" dirty="0"/>
          </a:p>
        </p:txBody>
      </p:sp>
      <p:sp>
        <p:nvSpPr>
          <p:cNvPr id="5" name="Date Placeholder 4"/>
          <p:cNvSpPr>
            <a:spLocks noGrp="1"/>
          </p:cNvSpPr>
          <p:nvPr>
            <p:ph type="dt" sz="half" idx="10"/>
          </p:nvPr>
        </p:nvSpPr>
        <p:spPr/>
        <p:txBody>
          <a:bodyPr/>
          <a:lstStyle/>
          <a:p>
            <a:r>
              <a:rPr lang="en-US" smtClean="0"/>
              <a:t>LIGO-G1400715</a:t>
            </a:r>
            <a:endParaRPr lang="en-US"/>
          </a:p>
        </p:txBody>
      </p:sp>
      <p:sp>
        <p:nvSpPr>
          <p:cNvPr id="6" name="Footer Placeholder 5"/>
          <p:cNvSpPr>
            <a:spLocks noGrp="1"/>
          </p:cNvSpPr>
          <p:nvPr>
            <p:ph type="ftr" sz="quarter" idx="11"/>
          </p:nvPr>
        </p:nvSpPr>
        <p:spPr/>
        <p:txBody>
          <a:bodyPr/>
          <a:lstStyle/>
          <a:p>
            <a:r>
              <a:rPr lang="en-US" smtClean="0"/>
              <a:t>Detection Workshop, IPTA@Banff, 27 June 2014</a:t>
            </a:r>
            <a:endParaRPr lang="en-US"/>
          </a:p>
        </p:txBody>
      </p:sp>
      <p:sp>
        <p:nvSpPr>
          <p:cNvPr id="7" name="Slide Number Placeholder 6"/>
          <p:cNvSpPr>
            <a:spLocks noGrp="1"/>
          </p:cNvSpPr>
          <p:nvPr>
            <p:ph type="sldNum" sz="quarter" idx="12"/>
          </p:nvPr>
        </p:nvSpPr>
        <p:spPr/>
        <p:txBody>
          <a:bodyPr/>
          <a:lstStyle/>
          <a:p>
            <a:fld id="{5471AA81-3D7C-4754-BB97-EF490882F706}" type="slidenum">
              <a:rPr lang="en-US" smtClean="0"/>
              <a:t>6</a:t>
            </a:fld>
            <a:endParaRPr lang="en-US"/>
          </a:p>
        </p:txBody>
      </p:sp>
    </p:spTree>
    <p:extLst>
      <p:ext uri="{BB962C8B-B14F-4D97-AF65-F5344CB8AC3E}">
        <p14:creationId xmlns:p14="http://schemas.microsoft.com/office/powerpoint/2010/main" val="3543686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Weber started seeing things</a:t>
            </a:r>
          </a:p>
        </p:txBody>
      </p:sp>
      <p:sp>
        <p:nvSpPr>
          <p:cNvPr id="38915" name="Content Placeholder 2"/>
          <p:cNvSpPr>
            <a:spLocks noGrp="1"/>
          </p:cNvSpPr>
          <p:nvPr>
            <p:ph sz="half" idx="1"/>
          </p:nvPr>
        </p:nvSpPr>
        <p:spPr/>
        <p:txBody>
          <a:bodyPr/>
          <a:lstStyle/>
          <a:p>
            <a:pPr marL="0" indent="0" eaLnBrk="1" hangingPunct="1">
              <a:buFontTx/>
              <a:buNone/>
            </a:pPr>
            <a:r>
              <a:rPr lang="en-US" altLang="en-US" dirty="0" smtClean="0"/>
              <a:t>   In 1969, Weber made his first of many announcements that he was seeing coincident excitations of two </a:t>
            </a:r>
            <a:r>
              <a:rPr lang="en-US" altLang="en-US" dirty="0" smtClean="0"/>
              <a:t>detectors.</a:t>
            </a:r>
          </a:p>
          <a:p>
            <a:pPr marL="0" indent="0" eaLnBrk="1" hangingPunct="1">
              <a:buFontTx/>
              <a:buNone/>
            </a:pPr>
            <a:endParaRPr lang="en-US" altLang="en-US" dirty="0"/>
          </a:p>
        </p:txBody>
      </p:sp>
      <p:sp>
        <p:nvSpPr>
          <p:cNvPr id="3" name="Content Placeholder 2"/>
          <p:cNvSpPr>
            <a:spLocks noGrp="1"/>
          </p:cNvSpPr>
          <p:nvPr>
            <p:ph sz="half" idx="2"/>
          </p:nvPr>
        </p:nvSpPr>
        <p:spPr/>
        <p:txBody>
          <a:bodyPr/>
          <a:lstStyle/>
          <a:p>
            <a:pPr marL="0" indent="0">
              <a:buNone/>
            </a:pPr>
            <a:endParaRPr lang="en-US" dirty="0"/>
          </a:p>
        </p:txBody>
      </p:sp>
      <p:sp>
        <p:nvSpPr>
          <p:cNvPr id="38916" name="Date Placeholder 3"/>
          <p:cNvSpPr>
            <a:spLocks noGrp="1"/>
          </p:cNvSpPr>
          <p:nvPr>
            <p:ph type="dt" sz="half" idx="10"/>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LIGO-G1400715</a:t>
            </a:r>
            <a:endParaRPr lang="en-US" altLang="en-US" sz="1400" smtClean="0">
              <a:solidFill>
                <a:srgbClr val="3333CC"/>
              </a:solidFill>
              <a:latin typeface="Times New Roman" pitchFamily="18" charset="0"/>
            </a:endParaRPr>
          </a:p>
        </p:txBody>
      </p:sp>
      <p:sp>
        <p:nvSpPr>
          <p:cNvPr id="38918" name="Footer Placeholder 1"/>
          <p:cNvSpPr>
            <a:spLocks noGrp="1"/>
          </p:cNvSpPr>
          <p:nvPr>
            <p:ph type="ftr" sz="quarter" idx="11"/>
          </p:nvPr>
        </p:nvSpPr>
        <p:spPr>
          <a:noFill/>
        </p:spPr>
        <p:txBody>
          <a:bodyPr/>
          <a:lstStyle>
            <a:lvl1pPr>
              <a:spcBef>
                <a:spcPct val="20000"/>
              </a:spcBef>
              <a:buChar char="•"/>
              <a:defRPr sz="2800">
                <a:solidFill>
                  <a:srgbClr val="FF0000"/>
                </a:solidFill>
                <a:latin typeface="Book Antiqua" pitchFamily="18" charset="0"/>
              </a:defRPr>
            </a:lvl1pPr>
            <a:lvl2pPr marL="742950" indent="-285750">
              <a:spcBef>
                <a:spcPct val="20000"/>
              </a:spcBef>
              <a:buChar char="–"/>
              <a:defRPr sz="2400">
                <a:solidFill>
                  <a:srgbClr val="660066"/>
                </a:solidFill>
                <a:latin typeface="Book Antiqua" pitchFamily="18" charset="0"/>
              </a:defRPr>
            </a:lvl2pPr>
            <a:lvl3pPr marL="1143000" indent="-228600">
              <a:spcBef>
                <a:spcPct val="20000"/>
              </a:spcBef>
              <a:buChar char="•"/>
              <a:defRPr sz="2000">
                <a:solidFill>
                  <a:srgbClr val="003300"/>
                </a:solidFill>
                <a:latin typeface="Book Antiqua" pitchFamily="18" charset="0"/>
              </a:defRPr>
            </a:lvl3pPr>
            <a:lvl4pPr marL="1600200" indent="-228600">
              <a:spcBef>
                <a:spcPct val="20000"/>
              </a:spcBef>
              <a:buChar char="–"/>
              <a:defRPr>
                <a:solidFill>
                  <a:schemeClr val="tx1"/>
                </a:solidFill>
                <a:latin typeface="Book Antiqua" pitchFamily="18" charset="0"/>
              </a:defRPr>
            </a:lvl4pPr>
            <a:lvl5pPr marL="2057400" indent="-228600">
              <a:spcBef>
                <a:spcPct val="20000"/>
              </a:spcBef>
              <a:buChar char="»"/>
              <a:defRPr>
                <a:solidFill>
                  <a:schemeClr val="tx1"/>
                </a:solidFill>
                <a:latin typeface="Book Antiqua" pitchFamily="18" charset="0"/>
              </a:defRPr>
            </a:lvl5pPr>
            <a:lvl6pPr marL="2514600" indent="-228600" eaLnBrk="0" fontAlgn="base" hangingPunct="0">
              <a:spcBef>
                <a:spcPct val="20000"/>
              </a:spcBef>
              <a:spcAft>
                <a:spcPct val="0"/>
              </a:spcAft>
              <a:buChar char="»"/>
              <a:defRPr>
                <a:solidFill>
                  <a:schemeClr val="tx1"/>
                </a:solidFill>
                <a:latin typeface="Book Antiqua" pitchFamily="18" charset="0"/>
              </a:defRPr>
            </a:lvl6pPr>
            <a:lvl7pPr marL="2971800" indent="-228600" eaLnBrk="0" fontAlgn="base" hangingPunct="0">
              <a:spcBef>
                <a:spcPct val="20000"/>
              </a:spcBef>
              <a:spcAft>
                <a:spcPct val="0"/>
              </a:spcAft>
              <a:buChar char="»"/>
              <a:defRPr>
                <a:solidFill>
                  <a:schemeClr val="tx1"/>
                </a:solidFill>
                <a:latin typeface="Book Antiqua" pitchFamily="18" charset="0"/>
              </a:defRPr>
            </a:lvl7pPr>
            <a:lvl8pPr marL="3429000" indent="-228600" eaLnBrk="0" fontAlgn="base" hangingPunct="0">
              <a:spcBef>
                <a:spcPct val="20000"/>
              </a:spcBef>
              <a:spcAft>
                <a:spcPct val="0"/>
              </a:spcAft>
              <a:buChar char="»"/>
              <a:defRPr>
                <a:solidFill>
                  <a:schemeClr val="tx1"/>
                </a:solidFill>
                <a:latin typeface="Book Antiqua" pitchFamily="18" charset="0"/>
              </a:defRPr>
            </a:lvl8pPr>
            <a:lvl9pPr marL="3886200" indent="-228600" eaLnBrk="0" fontAlgn="base" hangingPunct="0">
              <a:spcBef>
                <a:spcPct val="20000"/>
              </a:spcBef>
              <a:spcAft>
                <a:spcPct val="0"/>
              </a:spcAft>
              <a:buChar char="»"/>
              <a:defRPr>
                <a:solidFill>
                  <a:schemeClr val="tx1"/>
                </a:solidFill>
                <a:latin typeface="Book Antiqua" pitchFamily="18" charset="0"/>
              </a:defRPr>
            </a:lvl9pPr>
          </a:lstStyle>
          <a:p>
            <a:pPr>
              <a:spcBef>
                <a:spcPct val="0"/>
              </a:spcBef>
              <a:buFontTx/>
              <a:buNone/>
            </a:pPr>
            <a:r>
              <a:rPr lang="en-US" altLang="en-US" sz="1400" smtClean="0">
                <a:solidFill>
                  <a:srgbClr val="3333CC"/>
                </a:solidFill>
                <a:latin typeface="Times New Roman" pitchFamily="18" charset="0"/>
              </a:rPr>
              <a:t>Detection Workshop, IPTA@Banff, 27 June 2014</a:t>
            </a:r>
            <a:endParaRPr lang="en-US" altLang="en-US" sz="1400" smtClean="0">
              <a:solidFill>
                <a:srgbClr val="3333CC"/>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810095BF-EE44-4792-A009-DA9F10B84C27}" type="slidenum">
              <a:rPr lang="en-US"/>
              <a:pPr>
                <a:defRPr/>
              </a:pPr>
              <a:t>7</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932" y="1524000"/>
            <a:ext cx="4430117" cy="4404360"/>
          </a:xfrm>
          <a:prstGeom prst="rect">
            <a:avLst/>
          </a:prstGeom>
        </p:spPr>
      </p:pic>
    </p:spTree>
    <p:extLst>
      <p:ext uri="{BB962C8B-B14F-4D97-AF65-F5344CB8AC3E}">
        <p14:creationId xmlns:p14="http://schemas.microsoft.com/office/powerpoint/2010/main" val="3431935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“Therefore it is quite certain that </a:t>
            </a:r>
            <a:r>
              <a:rPr lang="en-US" sz="3200" u="sng" dirty="0" smtClean="0"/>
              <a:t>all</a:t>
            </a:r>
            <a:r>
              <a:rPr lang="en-US" sz="3200" dirty="0" smtClean="0"/>
              <a:t> of the coincidences cannot be accidental.”</a:t>
            </a:r>
            <a:endParaRPr lang="en-US" sz="3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1" y="1521883"/>
            <a:ext cx="7086600" cy="4625975"/>
          </a:xfrm>
        </p:spPr>
      </p:pic>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8</a:t>
            </a:fld>
            <a:endParaRPr lang="en-US"/>
          </a:p>
        </p:txBody>
      </p:sp>
    </p:spTree>
    <p:extLst>
      <p:ext uri="{BB962C8B-B14F-4D97-AF65-F5344CB8AC3E}">
        <p14:creationId xmlns:p14="http://schemas.microsoft.com/office/powerpoint/2010/main" val="2399424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Sidereal correlation points to </a:t>
            </a:r>
            <a:br>
              <a:rPr lang="en-US" dirty="0" smtClean="0"/>
            </a:br>
            <a:r>
              <a:rPr lang="en-US" dirty="0" smtClean="0"/>
              <a:t>the Galactic Center</a:t>
            </a: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1575707"/>
            <a:ext cx="3945193" cy="4367893"/>
          </a:xfrm>
        </p:spPr>
      </p:pic>
      <p:sp>
        <p:nvSpPr>
          <p:cNvPr id="4" name="Date Placeholder 3"/>
          <p:cNvSpPr>
            <a:spLocks noGrp="1"/>
          </p:cNvSpPr>
          <p:nvPr>
            <p:ph type="dt" sz="half" idx="10"/>
          </p:nvPr>
        </p:nvSpPr>
        <p:spPr/>
        <p:txBody>
          <a:bodyPr/>
          <a:lstStyle/>
          <a:p>
            <a:r>
              <a:rPr lang="en-US" smtClean="0"/>
              <a:t>LIGO-G1400715</a:t>
            </a:r>
            <a:endParaRPr lang="en-US"/>
          </a:p>
        </p:txBody>
      </p:sp>
      <p:sp>
        <p:nvSpPr>
          <p:cNvPr id="5" name="Footer Placeholder 4"/>
          <p:cNvSpPr>
            <a:spLocks noGrp="1"/>
          </p:cNvSpPr>
          <p:nvPr>
            <p:ph type="ftr" sz="quarter" idx="11"/>
          </p:nvPr>
        </p:nvSpPr>
        <p:spPr/>
        <p:txBody>
          <a:bodyPr/>
          <a:lstStyle/>
          <a:p>
            <a:r>
              <a:rPr lang="en-US" smtClean="0"/>
              <a:t>Detection Workshop, IPTA@Banff, 27 June 2014</a:t>
            </a:r>
            <a:endParaRPr lang="en-US"/>
          </a:p>
        </p:txBody>
      </p:sp>
      <p:sp>
        <p:nvSpPr>
          <p:cNvPr id="6" name="Slide Number Placeholder 5"/>
          <p:cNvSpPr>
            <a:spLocks noGrp="1"/>
          </p:cNvSpPr>
          <p:nvPr>
            <p:ph type="sldNum" sz="quarter" idx="12"/>
          </p:nvPr>
        </p:nvSpPr>
        <p:spPr/>
        <p:txBody>
          <a:bodyPr/>
          <a:lstStyle/>
          <a:p>
            <a:fld id="{5471AA81-3D7C-4754-BB97-EF490882F706}" type="slidenum">
              <a:rPr lang="en-US" smtClean="0"/>
              <a:t>9</a:t>
            </a:fld>
            <a:endParaRPr lang="en-US"/>
          </a:p>
        </p:txBody>
      </p:sp>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33455" y="1676400"/>
            <a:ext cx="4239490" cy="4267200"/>
          </a:xfrm>
        </p:spPr>
      </p:pic>
    </p:spTree>
    <p:extLst>
      <p:ext uri="{BB962C8B-B14F-4D97-AF65-F5344CB8AC3E}">
        <p14:creationId xmlns:p14="http://schemas.microsoft.com/office/powerpoint/2010/main" val="3694315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nge Lines">
  <a:themeElements>
    <a:clrScheme name="Orang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range Line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ang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ang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ang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ang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ang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ang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ang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ange Lines">
  <a:themeElements>
    <a:clrScheme name="Orange Lin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range Lines.pot">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ange Lin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ange Line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ange Line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ange Line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ange Line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ange Line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ange Line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after dinner talk at Hannover</Template>
  <TotalTime>1534</TotalTime>
  <Words>1089</Words>
  <Application>Microsoft Office PowerPoint</Application>
  <PresentationFormat>On-screen Show (4:3)</PresentationFormat>
  <Paragraphs>127</Paragraphs>
  <Slides>19</Slides>
  <Notes>3</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Orange Lines</vt:lpstr>
      <vt:lpstr>1_Orange Lines</vt:lpstr>
      <vt:lpstr>Joe Weber and the “original sin” of gravitational wave detection</vt:lpstr>
      <vt:lpstr>Outline</vt:lpstr>
      <vt:lpstr>Joe Weber at Chapel Hill</vt:lpstr>
      <vt:lpstr>Joe Weber starts GW detection</vt:lpstr>
      <vt:lpstr>Weber’s bar</vt:lpstr>
      <vt:lpstr>Weber invented us  from scratch</vt:lpstr>
      <vt:lpstr>Weber started seeing things</vt:lpstr>
      <vt:lpstr>“Therefore it is quite certain that all of the coincidences cannot be accidental.”</vt:lpstr>
      <vt:lpstr>Sidereal correlation points to  the Galactic Center</vt:lpstr>
      <vt:lpstr>True, or too good to be true?</vt:lpstr>
      <vt:lpstr>Joining the quest …</vt:lpstr>
      <vt:lpstr>Billing and the bar at Munich</vt:lpstr>
      <vt:lpstr>Sadly/inevitably, it became clear that Weber’s signals weren’t real</vt:lpstr>
      <vt:lpstr>Doubts about  Weber’s own procedures</vt:lpstr>
      <vt:lpstr>What went wrong?</vt:lpstr>
      <vt:lpstr>What went right?</vt:lpstr>
      <vt:lpstr>The afterlife of the Weber affair</vt:lpstr>
      <vt:lpstr>Can we avoid  the faults of Weber?</vt:lpstr>
      <vt:lpstr>The burden of history?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Joe Weber and the “original sin” of gravitational wave detection</dc:title>
  <dc:creator>saulson-user</dc:creator>
  <cp:lastModifiedBy>saulson-user</cp:lastModifiedBy>
  <cp:revision>32</cp:revision>
  <dcterms:created xsi:type="dcterms:W3CDTF">2014-06-24T13:01:59Z</dcterms:created>
  <dcterms:modified xsi:type="dcterms:W3CDTF">2014-06-25T14:36:21Z</dcterms:modified>
</cp:coreProperties>
</file>