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411" r:id="rId2"/>
    <p:sldId id="468" r:id="rId3"/>
    <p:sldId id="471" r:id="rId4"/>
    <p:sldId id="469" r:id="rId5"/>
    <p:sldId id="417" r:id="rId6"/>
    <p:sldId id="461" r:id="rId7"/>
    <p:sldId id="454" r:id="rId8"/>
    <p:sldId id="425" r:id="rId9"/>
    <p:sldId id="455" r:id="rId10"/>
    <p:sldId id="462" r:id="rId11"/>
    <p:sldId id="456" r:id="rId12"/>
    <p:sldId id="473" r:id="rId13"/>
    <p:sldId id="434" r:id="rId14"/>
    <p:sldId id="435" r:id="rId15"/>
    <p:sldId id="472" r:id="rId16"/>
    <p:sldId id="440" r:id="rId17"/>
    <p:sldId id="459" r:id="rId18"/>
    <p:sldId id="465" r:id="rId19"/>
    <p:sldId id="467" r:id="rId20"/>
    <p:sldId id="466" r:id="rId21"/>
    <p:sldId id="442" r:id="rId22"/>
    <p:sldId id="437" r:id="rId23"/>
    <p:sldId id="438" r:id="rId24"/>
    <p:sldId id="436" r:id="rId25"/>
    <p:sldId id="412" r:id="rId26"/>
    <p:sldId id="443" r:id="rId27"/>
    <p:sldId id="457" r:id="rId28"/>
    <p:sldId id="464" r:id="rId29"/>
  </p:sldIdLst>
  <p:sldSz cx="9144000" cy="6858000" type="screen4x3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2"/>
        </a:solidFill>
        <a:latin typeface="Arial Narrow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2"/>
        </a:solidFill>
        <a:latin typeface="Arial Narrow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40A0"/>
    <a:srgbClr val="A8A07C"/>
    <a:srgbClr val="FD0F1A"/>
    <a:srgbClr val="E4E4F0"/>
    <a:srgbClr val="9C9CC8"/>
    <a:srgbClr val="FFFF00"/>
    <a:srgbClr val="000099"/>
    <a:srgbClr val="0080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688" y="-112"/>
      </p:cViewPr>
      <p:guideLst>
        <p:guide orient="horz" pos="736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0DA75-1753-7347-A44F-097F544CB808}" type="datetimeFigureOut">
              <a:rPr lang="en-US" smtClean="0"/>
              <a:pPr/>
              <a:t>6/18/14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31AD5-086B-344C-A594-380AD72518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425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5" y="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2763"/>
            <a:ext cx="3432175" cy="2574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1318" y="3257550"/>
            <a:ext cx="6701367" cy="30872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4517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l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5" y="6515100"/>
            <a:ext cx="3964516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396" tIns="45199" rIns="90396" bIns="45199" numCol="1" anchor="b" anchorCtr="0" compatLnSpc="1">
            <a:prstTxWarp prst="textNoShape">
              <a:avLst/>
            </a:prstTxWarp>
          </a:bodyPr>
          <a:lstStyle>
            <a:lvl1pPr algn="r" defTabSz="903288" eaLnBrk="0" hangingPunct="0">
              <a:defRPr sz="1200">
                <a:solidFill>
                  <a:schemeClr val="tx1"/>
                </a:solidFill>
                <a:latin typeface="Times" charset="0"/>
              </a:defRPr>
            </a:lvl1pPr>
          </a:lstStyle>
          <a:p>
            <a:fld id="{A31D8FC1-5AC2-074E-8C2D-FCEFCC2F3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491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Relationship Id="rId3" Type="http://schemas.openxmlformats.org/officeDocument/2006/relationships/hyperlink" Target="https://dcc.ligo.org/cgi-bin/private/DocDB/ShowDocument?docid=6183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805F-0BAD-0640-AEAE-F505F4CE5319}" type="slidenum">
              <a:rPr lang="en-US"/>
              <a:pPr/>
              <a:t>2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30513" y="490538"/>
            <a:ext cx="3482975" cy="26114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8250" y="3265714"/>
            <a:ext cx="6667500" cy="31024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2DE224-BFCF-634A-82C8-D125C923857D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E4C5C3F3-30E0-F545-90A2-1E443B633A2B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518" y="3258741"/>
            <a:ext cx="7310967" cy="3084909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971" tIns="43485" rIns="86971" bIns="43485"/>
          <a:lstStyle/>
          <a:p>
            <a:r>
              <a:rPr lang="en-US" dirty="0">
                <a:latin typeface="Times" charset="0"/>
              </a:rPr>
              <a:t>1AU x 1e-21 = 149 598 000 000 meters x 1e-21 = 1.5e11m x 1e-21 = 1.5 e-10 m = 3 Bohr radius</a:t>
            </a:r>
          </a:p>
          <a:p>
            <a:r>
              <a:rPr lang="en-US" dirty="0">
                <a:latin typeface="Times" charset="0"/>
              </a:rPr>
              <a:t>1 Bohr radius = 0.5 e-10 m </a:t>
            </a:r>
            <a:endParaRPr lang="en-US" dirty="0" smtClean="0">
              <a:latin typeface="Times" charset="0"/>
            </a:endParaRPr>
          </a:p>
          <a:p>
            <a:r>
              <a:rPr lang="en-US" dirty="0" smtClean="0">
                <a:latin typeface="Times" charset="0"/>
              </a:rPr>
              <a:t>1km x 1e-21 = 1.5 e-10 m = 3 Bohr radius</a:t>
            </a:r>
          </a:p>
          <a:p>
            <a:r>
              <a:rPr lang="en-US" dirty="0" smtClean="0">
                <a:latin typeface="Times" charset="0"/>
              </a:rPr>
              <a:t>1 Bohr radius = 0.5 e-10 m </a:t>
            </a:r>
          </a:p>
          <a:p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46C5BF-21F2-F84D-B2EA-429FCD5F4A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B603BF-89BA-D549-A67B-6C63722EE493}" type="slidenum">
              <a:rPr lang="en-US">
                <a:latin typeface="Times" charset="0"/>
              </a:rPr>
              <a:pPr/>
              <a:t>16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hlinkClick r:id="rId3" tooltip="LIGO-P0900125-v8"/>
              </a:rPr>
              <a:t>P0900125-v8</a:t>
            </a:r>
            <a:endParaRPr lang="en-US" dirty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GEM</a:t>
            </a:r>
            <a:r>
              <a:rPr lang="en-US" baseline="0" dirty="0" smtClean="0"/>
              <a:t> for Swift (special requirements), LUMIN for everything else; cross checks</a:t>
            </a:r>
            <a:endParaRPr lang="en-US" dirty="0" smtClean="0"/>
          </a:p>
          <a:p>
            <a:r>
              <a:rPr lang="en-US" dirty="0" smtClean="0"/>
              <a:t>Sky coverage</a:t>
            </a:r>
          </a:p>
          <a:p>
            <a:r>
              <a:rPr lang="en-US" dirty="0" smtClean="0"/>
              <a:t>Northern</a:t>
            </a:r>
            <a:r>
              <a:rPr lang="en-US" baseline="0" dirty="0" smtClean="0"/>
              <a:t> and southern hemispheres</a:t>
            </a:r>
            <a:endParaRPr lang="en-US" dirty="0" smtClean="0"/>
          </a:p>
          <a:p>
            <a:r>
              <a:rPr lang="en-US" dirty="0" smtClean="0"/>
              <a:t>Ideally,</a:t>
            </a:r>
            <a:r>
              <a:rPr lang="en-US" baseline="0" dirty="0" smtClean="0"/>
              <a:t> have at least one scope in each hemisphere in darkness at all times</a:t>
            </a:r>
          </a:p>
          <a:p>
            <a:r>
              <a:rPr lang="en-US" baseline="0" dirty="0" smtClean="0"/>
              <a:t>Won’t be perfect because of weather, operational constraints, etc.</a:t>
            </a:r>
          </a:p>
          <a:p>
            <a:r>
              <a:rPr lang="en-US" baseline="0" dirty="0" smtClean="0"/>
              <a:t>And events close to the Sun will never be observable (except by radio)</a:t>
            </a:r>
          </a:p>
          <a:p>
            <a:r>
              <a:rPr lang="en-US" baseline="0" dirty="0" smtClean="0"/>
              <a:t>But pretty good coverage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E0F21-0E81-4D7E-BF88-6BD8A629995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94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607" y="153481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0361" y="3324299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AB89C2-EA9E-AD43-9860-EBCDA31E7C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82E414-0DDA-9F4D-A88C-45BC487B225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EE448B2-5CBA-A240-8111-FC0A86F230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9D1071E-6BCB-274F-92EE-8F9B437395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EC28637-15A0-F84E-8C55-4DA78C239A9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1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Raab:  Sounds of the Future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DE305-BF63-2043-8463-225C5687F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4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 xmlns:mv="urn:schemas-microsoft-com:mac:vml">
      <p:transition spd="slow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1056" y="1213705"/>
            <a:ext cx="8799818" cy="48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90484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000" b="1" i="1">
                <a:solidFill>
                  <a:srgbClr val="CC0066"/>
                </a:solidFill>
                <a:latin typeface="+mj-lt"/>
              </a:defRPr>
            </a:lvl1pPr>
          </a:lstStyle>
          <a:p>
            <a:r>
              <a:rPr lang="en-US" smtClean="0"/>
              <a:t>Who, what, where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8852" y="6394432"/>
            <a:ext cx="625147" cy="463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solidFill>
                  <a:schemeClr val="tx1"/>
                </a:solidFill>
                <a:latin typeface="+mj-lt"/>
              </a:defRPr>
            </a:lvl1pPr>
          </a:lstStyle>
          <a:p>
            <a:fld id="{88FB29C9-8E36-604C-B268-64835724A94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83494" y="186114"/>
            <a:ext cx="6361044" cy="76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048578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91" name="Picture 19" descr="lsclogo"/>
          <p:cNvPicPr>
            <a:picLocks noChangeAspect="1" noChangeArrowheads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7788275" y="0"/>
            <a:ext cx="1350963" cy="5746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 userDrawn="1"/>
        </p:nvSpPr>
        <p:spPr>
          <a:xfrm>
            <a:off x="0" y="6585478"/>
            <a:ext cx="1944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LIGO-G1400667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914092" cy="414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5" r:id="rId3"/>
    <p:sldLayoutId id="2147483656" r:id="rId4"/>
    <p:sldLayoutId id="2147483661" r:id="rId5"/>
    <p:sldLayoutId id="2147483662" r:id="rId6"/>
    <p:sldLayoutId id="2147483663" r:id="rId7"/>
  </p:sldLayoutIdLst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0066"/>
          </a:solidFill>
          <a:effectLst>
            <a:outerShdw blurRad="38100" dist="38100" dir="2700000" algn="tl">
              <a:srgbClr val="DDDDDD"/>
            </a:outerShdw>
          </a:effectLst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charset="2"/>
        <a:buChar char="Ø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Helvetica" charset="0"/>
        <a:buChar char="•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ligo.org/science/GW100916/" TargetMode="External"/><Relationship Id="rId4" Type="http://schemas.openxmlformats.org/officeDocument/2006/relationships/image" Target="../media/image45.png"/><Relationship Id="rId5" Type="http://schemas.openxmlformats.org/officeDocument/2006/relationships/image" Target="../media/image37.png"/><Relationship Id="rId6" Type="http://schemas.openxmlformats.org/officeDocument/2006/relationships/image" Target="../media/image46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ligo.org/news/blind-injection.ph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ature/journal/v460/n7258/pdf/nature08278.pdf" TargetMode="External"/><Relationship Id="rId4" Type="http://schemas.openxmlformats.org/officeDocument/2006/relationships/image" Target="../media/image48.png"/><Relationship Id="rId5" Type="http://schemas.openxmlformats.org/officeDocument/2006/relationships/hyperlink" Target="http://prd.aps.org/abstract/PRD/v81/i10/e102001" TargetMode="External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hyperlink" Target="http://iopscience.iop.org/0004-637X/722/2/1504" TargetMode="External"/><Relationship Id="rId9" Type="http://schemas.openxmlformats.org/officeDocument/2006/relationships/hyperlink" Target="http://iopscience.iop.org/0004-637X/737/2/93/" TargetMode="External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png"/><Relationship Id="rId7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62.jpe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38.pn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hyperlink" Target="http://arxiv.org/abs/1304.0670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53.jpe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jpeg"/><Relationship Id="rId5" Type="http://schemas.openxmlformats.org/officeDocument/2006/relationships/image" Target="../media/image84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6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6" Type="http://schemas.openxmlformats.org/officeDocument/2006/relationships/image" Target="../media/image20.png"/><Relationship Id="rId7" Type="http://schemas.openxmlformats.org/officeDocument/2006/relationships/image" Target="../media/image16.png"/><Relationship Id="rId8" Type="http://schemas.openxmlformats.org/officeDocument/2006/relationships/image" Target="../media/image21.jpe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jpeg"/><Relationship Id="rId1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ligo.org" TargetMode="External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6" Type="http://schemas.openxmlformats.org/officeDocument/2006/relationships/image" Target="../media/image34.jpeg"/><Relationship Id="rId7" Type="http://schemas.openxmlformats.org/officeDocument/2006/relationships/image" Target="../media/image35.jpeg"/><Relationship Id="rId8" Type="http://schemas.openxmlformats.org/officeDocument/2006/relationships/image" Target="../media/image36.emf"/><Relationship Id="rId9" Type="http://schemas.openxmlformats.org/officeDocument/2006/relationships/image" Target="../media/image37.png"/><Relationship Id="rId10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://www.iop.org/EJ/abstract/0004-637X/681/2/1419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9005" y="113400"/>
            <a:ext cx="7772400" cy="1143000"/>
          </a:xfrm>
        </p:spPr>
        <p:txBody>
          <a:bodyPr/>
          <a:lstStyle/>
          <a:p>
            <a:r>
              <a:rPr lang="en-US" sz="2800" dirty="0" smtClean="0"/>
              <a:t>Opening the Gravitational Wave Window</a:t>
            </a:r>
            <a:endParaRPr lang="en-US" sz="2800" dirty="0"/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6643" y="1202062"/>
            <a:ext cx="6628457" cy="2811137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Gabriela </a:t>
            </a:r>
            <a:r>
              <a:rPr lang="en-US" sz="2000" dirty="0" err="1" smtClean="0"/>
              <a:t>Gonz</a:t>
            </a:r>
            <a:r>
              <a:rPr lang="en-US" sz="2000" dirty="0" err="1" smtClean="0">
                <a:ea typeface="Arial" charset="0"/>
                <a:cs typeface="Arial" charset="0"/>
              </a:rPr>
              <a:t>ález</a:t>
            </a:r>
            <a:endParaRPr lang="en-US" sz="2000" dirty="0" smtClean="0">
              <a:ea typeface="Arial" charset="0"/>
              <a:cs typeface="Arial" charset="0"/>
            </a:endParaRPr>
          </a:p>
          <a:p>
            <a:r>
              <a:rPr lang="en-US" sz="2000" dirty="0" smtClean="0">
                <a:ea typeface="Arial" charset="0"/>
                <a:cs typeface="Arial" charset="0"/>
              </a:rPr>
              <a:t>Louisiana State University</a:t>
            </a:r>
          </a:p>
          <a:p>
            <a:endParaRPr lang="en-US" sz="2000" dirty="0" smtClean="0">
              <a:ea typeface="Arial" charset="0"/>
              <a:cs typeface="Arial" charset="0"/>
            </a:endParaRPr>
          </a:p>
          <a:p>
            <a:r>
              <a:rPr lang="en-US" sz="2000" dirty="0" smtClean="0">
                <a:ea typeface="Arial" charset="0"/>
                <a:cs typeface="Arial" charset="0"/>
              </a:rPr>
              <a:t>For the LIGO Scientific Collaboration and </a:t>
            </a:r>
            <a:br>
              <a:rPr lang="en-US" sz="2000" dirty="0" smtClean="0">
                <a:ea typeface="Arial" charset="0"/>
                <a:cs typeface="Arial" charset="0"/>
              </a:rPr>
            </a:br>
            <a:r>
              <a:rPr lang="en-US" sz="2000" dirty="0" smtClean="0">
                <a:ea typeface="Arial" charset="0"/>
                <a:cs typeface="Arial" charset="0"/>
              </a:rPr>
              <a:t>the Virgo Collaboration</a:t>
            </a:r>
          </a:p>
          <a:p>
            <a:endParaRPr lang="en-US" sz="2000" dirty="0" smtClean="0">
              <a:ea typeface="Arial" charset="0"/>
              <a:cs typeface="Arial" charset="0"/>
            </a:endParaRPr>
          </a:p>
          <a:p>
            <a:r>
              <a:rPr lang="en-US" sz="2000" dirty="0" smtClean="0">
                <a:ea typeface="Arial" charset="0"/>
                <a:cs typeface="Arial" charset="0"/>
              </a:rPr>
              <a:t/>
            </a:r>
            <a:br>
              <a:rPr lang="en-US" sz="2000" dirty="0" smtClean="0">
                <a:ea typeface="Arial" charset="0"/>
                <a:cs typeface="Arial" charset="0"/>
              </a:rPr>
            </a:br>
            <a:r>
              <a:rPr lang="en-US" sz="1600" dirty="0"/>
              <a:t>2014 CAP Congress - Sudbury, Ontario (Laurentian University</a:t>
            </a:r>
            <a:r>
              <a:rPr lang="en-US" sz="1600" dirty="0" smtClean="0"/>
              <a:t>)</a:t>
            </a:r>
          </a:p>
          <a:p>
            <a:r>
              <a:rPr lang="en-US" sz="1600" dirty="0" smtClean="0">
                <a:ea typeface="Arial" charset="0"/>
                <a:cs typeface="Arial" charset="0"/>
              </a:rPr>
              <a:t>June 18, 2014</a:t>
            </a:r>
            <a:endParaRPr lang="en-US" sz="2000" dirty="0" smtClean="0">
              <a:ea typeface="Arial" charset="0"/>
              <a:cs typeface="Arial" charset="0"/>
            </a:endParaRPr>
          </a:p>
        </p:txBody>
      </p:sp>
      <p:pic>
        <p:nvPicPr>
          <p:cNvPr id="8" name="Picture 6" descr="LHOgoogle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3468" y="4843982"/>
            <a:ext cx="2690532" cy="201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LLOgoogle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48522"/>
            <a:ext cx="2736850" cy="205898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08020" y="6211669"/>
            <a:ext cx="2664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LIGO Livingston Observatory,</a:t>
            </a:r>
            <a:br>
              <a:rPr lang="en-US" sz="1800" dirty="0" smtClean="0"/>
            </a:br>
            <a:r>
              <a:rPr lang="en-US" sz="1800" dirty="0" smtClean="0"/>
              <a:t>Louisiana, USA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6456283" y="6204285"/>
            <a:ext cx="2687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LIGO Hanford Observatory</a:t>
            </a:r>
            <a:br>
              <a:rPr lang="en-US" sz="1800" dirty="0" smtClean="0"/>
            </a:br>
            <a:r>
              <a:rPr lang="en-US" sz="1800" dirty="0" smtClean="0"/>
              <a:t>Washington, USA</a:t>
            </a:r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641" y="4449847"/>
            <a:ext cx="2999123" cy="211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21280" y="4626809"/>
            <a:ext cx="259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Virgo detector, </a:t>
            </a:r>
            <a:r>
              <a:rPr lang="en-US" sz="1800" dirty="0" err="1" smtClean="0"/>
              <a:t>Cascina</a:t>
            </a:r>
            <a:r>
              <a:rPr lang="en-US" sz="1800" dirty="0" smtClean="0"/>
              <a:t>, Italy</a:t>
            </a:r>
            <a:endParaRPr lang="en-US" sz="1800" dirty="0"/>
          </a:p>
        </p:txBody>
      </p:sp>
      <p:pic>
        <p:nvPicPr>
          <p:cNvPr id="13" name="Picture 10" descr="LSU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83547" y="1391930"/>
            <a:ext cx="1432161" cy="61922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advClick="0" advTm="1000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86114"/>
            <a:ext cx="6625338" cy="769117"/>
          </a:xfrm>
        </p:spPr>
        <p:txBody>
          <a:bodyPr/>
          <a:lstStyle/>
          <a:p>
            <a:r>
              <a:rPr lang="en-US" dirty="0" smtClean="0"/>
              <a:t>Sept 16, 2010: “Big Dog trigger”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160211" y="6153425"/>
            <a:ext cx="4408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hlinkClick r:id="rId2"/>
              </a:rPr>
              <a:t>http://ligo.org/news/blind-injection.php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68067" y="5797573"/>
            <a:ext cx="874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You can get (and listen to!) the detector data and other details: </a:t>
            </a:r>
            <a:r>
              <a:rPr lang="en-US" sz="1800" dirty="0" smtClean="0">
                <a:hlinkClick r:id="rId3"/>
              </a:rPr>
              <a:t>http://ligo.org/science/GW100916/</a:t>
            </a:r>
            <a:endParaRPr lang="en-US" sz="1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74" y="911182"/>
            <a:ext cx="8694420" cy="1724660"/>
          </a:xfrm>
          <a:prstGeom prst="rect">
            <a:avLst/>
          </a:prstGeom>
        </p:spPr>
      </p:pic>
      <p:pic>
        <p:nvPicPr>
          <p:cNvPr id="18" name="Picture 14" descr="ligochirp"/>
          <p:cNvPicPr>
            <a:picLocks noChangeArrowheads="1"/>
          </p:cNvPicPr>
          <p:nvPr/>
        </p:nvPicPr>
        <p:blipFill>
          <a:blip r:embed="rId5"/>
          <a:srcRect l="12102" t="29932" r="6050" b="21379"/>
          <a:stretch>
            <a:fillRect/>
          </a:stretch>
        </p:blipFill>
        <p:spPr bwMode="auto">
          <a:xfrm>
            <a:off x="999297" y="2572984"/>
            <a:ext cx="1463399" cy="147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31413" y="2433053"/>
            <a:ext cx="6228437" cy="33126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8170794" y="603593"/>
            <a:ext cx="973206" cy="73676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4" name="Group 13"/>
          <p:cNvGrpSpPr/>
          <p:nvPr/>
        </p:nvGrpSpPr>
        <p:grpSpPr>
          <a:xfrm>
            <a:off x="4919301" y="2687729"/>
            <a:ext cx="3474629" cy="869207"/>
            <a:chOff x="5093091" y="3048674"/>
            <a:chExt cx="3474629" cy="869207"/>
          </a:xfrm>
        </p:grpSpPr>
        <p:sp>
          <p:nvSpPr>
            <p:cNvPr id="11" name="TextBox 10"/>
            <p:cNvSpPr txBox="1"/>
            <p:nvPr/>
          </p:nvSpPr>
          <p:spPr>
            <a:xfrm>
              <a:off x="5093091" y="3048674"/>
              <a:ext cx="3474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False alarm rate ~1/7000 yrs!</a:t>
              </a:r>
              <a:endParaRPr lang="en-US" dirty="0"/>
            </a:p>
          </p:txBody>
        </p:sp>
        <p:sp>
          <p:nvSpPr>
            <p:cNvPr id="13" name="5-Point Star 12"/>
            <p:cNvSpPr/>
            <p:nvPr/>
          </p:nvSpPr>
          <p:spPr bwMode="auto">
            <a:xfrm>
              <a:off x="7594334" y="3515487"/>
              <a:ext cx="440068" cy="402394"/>
            </a:xfrm>
            <a:prstGeom prst="star5">
              <a:avLst/>
            </a:prstGeom>
            <a:solidFill>
              <a:schemeClr val="accent1">
                <a:alpha val="37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 Narrow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70908" y="4884673"/>
            <a:ext cx="2448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Phys. Rev D85 (2012) 082002</a:t>
            </a:r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208" y="140753"/>
            <a:ext cx="7708462" cy="769117"/>
          </a:xfrm>
        </p:spPr>
        <p:txBody>
          <a:bodyPr/>
          <a:lstStyle/>
          <a:p>
            <a:r>
              <a:rPr lang="en-US" dirty="0" smtClean="0"/>
              <a:t>Some other LVC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1" name="Group 24"/>
          <p:cNvGrpSpPr/>
          <p:nvPr/>
        </p:nvGrpSpPr>
        <p:grpSpPr>
          <a:xfrm>
            <a:off x="215453" y="748463"/>
            <a:ext cx="3458590" cy="3071547"/>
            <a:chOff x="215453" y="1111343"/>
            <a:chExt cx="3458590" cy="3071547"/>
          </a:xfrm>
        </p:grpSpPr>
        <p:grpSp>
          <p:nvGrpSpPr>
            <p:cNvPr id="12" name="Group 23"/>
            <p:cNvGrpSpPr/>
            <p:nvPr/>
          </p:nvGrpSpPr>
          <p:grpSpPr>
            <a:xfrm>
              <a:off x="215453" y="1111343"/>
              <a:ext cx="3458590" cy="2737613"/>
              <a:chOff x="215453" y="1111343"/>
              <a:chExt cx="3458590" cy="273761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2152" y="1111553"/>
                <a:ext cx="3401891" cy="2737403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215453" y="1111343"/>
                <a:ext cx="3327153" cy="3385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 smtClean="0"/>
                  <a:t>Upper limit  on GW stochastic background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30731" y="3844336"/>
              <a:ext cx="18777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hlinkClick r:id="rId3"/>
                </a:rPr>
                <a:t>Nature </a:t>
              </a:r>
              <a:r>
                <a:rPr lang="en-US" sz="1600" b="1" dirty="0" smtClean="0">
                  <a:hlinkClick r:id="rId3"/>
                </a:rPr>
                <a:t>460</a:t>
              </a:r>
              <a:r>
                <a:rPr lang="en-US" sz="1600" dirty="0" smtClean="0">
                  <a:hlinkClick r:id="rId3"/>
                </a:rPr>
                <a:t> (2009) 990</a:t>
              </a:r>
              <a:endParaRPr lang="en-US" sz="1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0" y="3872456"/>
            <a:ext cx="4441443" cy="2860804"/>
            <a:chOff x="0" y="3872456"/>
            <a:chExt cx="4441443" cy="2860804"/>
          </a:xfrm>
        </p:grpSpPr>
        <p:grpSp>
          <p:nvGrpSpPr>
            <p:cNvPr id="10" name="Group 20"/>
            <p:cNvGrpSpPr/>
            <p:nvPr/>
          </p:nvGrpSpPr>
          <p:grpSpPr>
            <a:xfrm>
              <a:off x="0" y="3872456"/>
              <a:ext cx="4166499" cy="2860804"/>
              <a:chOff x="0" y="3997196"/>
              <a:chExt cx="4166499" cy="286080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4509185"/>
                <a:ext cx="3068194" cy="2348815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233042" y="3997196"/>
                <a:ext cx="39334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dirty="0" smtClean="0"/>
                  <a:t>Upper limit on GW energy emitted </a:t>
                </a:r>
              </a:p>
              <a:p>
                <a:pPr algn="l"/>
                <a:r>
                  <a:rPr lang="en-US" sz="1600" dirty="0" smtClean="0"/>
                  <a:t>by generic sources at 10 </a:t>
                </a:r>
                <a:r>
                  <a:rPr lang="en-US" sz="1600" dirty="0" err="1" smtClean="0"/>
                  <a:t>kpc</a:t>
                </a:r>
                <a:endParaRPr lang="en-US" sz="1600" dirty="0" smtClean="0"/>
              </a:p>
              <a:p>
                <a:pPr algn="l"/>
                <a:endParaRPr lang="en-US" sz="1200" dirty="0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1911985" y="5895733"/>
              <a:ext cx="2529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hlinkClick r:id="rId5"/>
                </a:rPr>
                <a:t>Phys. Rev. D </a:t>
              </a:r>
              <a:r>
                <a:rPr lang="en-US" sz="1600" b="1" dirty="0" smtClean="0">
                  <a:hlinkClick r:id="rId5"/>
                </a:rPr>
                <a:t>81</a:t>
              </a:r>
              <a:r>
                <a:rPr lang="en-US" sz="1600" dirty="0" smtClean="0">
                  <a:hlinkClick r:id="rId5"/>
                </a:rPr>
                <a:t> (2010) 102001</a:t>
              </a:r>
              <a:endParaRPr lang="en-US" sz="1600" dirty="0"/>
            </a:p>
          </p:txBody>
        </p:sp>
      </p:grpSp>
      <p:grpSp>
        <p:nvGrpSpPr>
          <p:cNvPr id="13" name="Group 30"/>
          <p:cNvGrpSpPr/>
          <p:nvPr/>
        </p:nvGrpSpPr>
        <p:grpSpPr>
          <a:xfrm>
            <a:off x="4429210" y="3979069"/>
            <a:ext cx="4522016" cy="2878931"/>
            <a:chOff x="4621984" y="3821488"/>
            <a:chExt cx="4522016" cy="2878931"/>
          </a:xfrm>
        </p:grpSpPr>
        <p:sp>
          <p:nvSpPr>
            <p:cNvPr id="8" name="TextBox 7"/>
            <p:cNvSpPr txBox="1"/>
            <p:nvPr/>
          </p:nvSpPr>
          <p:spPr>
            <a:xfrm>
              <a:off x="4828180" y="3821488"/>
              <a:ext cx="282150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 smtClean="0"/>
                <a:t>Upper limits on GW emissions from </a:t>
              </a:r>
            </a:p>
            <a:p>
              <a:pPr algn="l"/>
              <a:r>
                <a:rPr lang="en-US" sz="1600" dirty="0" smtClean="0"/>
                <a:t>Crab and Vela pulsars </a:t>
              </a:r>
              <a:endParaRPr lang="en-US" sz="1600" dirty="0"/>
            </a:p>
          </p:txBody>
        </p:sp>
        <p:grpSp>
          <p:nvGrpSpPr>
            <p:cNvPr id="19" name="Group 29"/>
            <p:cNvGrpSpPr/>
            <p:nvPr/>
          </p:nvGrpSpPr>
          <p:grpSpPr>
            <a:xfrm>
              <a:off x="4621984" y="4233873"/>
              <a:ext cx="4522016" cy="2466546"/>
              <a:chOff x="4621984" y="4233873"/>
              <a:chExt cx="4522016" cy="2466546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4406" y="4415695"/>
                <a:ext cx="1296907" cy="129690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75317" y="4233873"/>
                <a:ext cx="1512295" cy="113756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7329183" y="5325229"/>
                <a:ext cx="1814817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(X-ray: NASA/CXC/</a:t>
                </a:r>
                <a:r>
                  <a:rPr lang="en-US" sz="1000" dirty="0" err="1" smtClean="0"/>
                  <a:t>Univ</a:t>
                </a:r>
                <a:r>
                  <a:rPr lang="en-US" sz="1000" dirty="0" smtClean="0"/>
                  <a:t> of Toronto/</a:t>
                </a:r>
                <a:r>
                  <a:rPr lang="en-US" sz="1000" dirty="0" err="1" smtClean="0"/>
                  <a:t>M.Durant</a:t>
                </a:r>
                <a:r>
                  <a:rPr lang="en-US" sz="1000" dirty="0" smtClean="0"/>
                  <a:t> et al; </a:t>
                </a:r>
              </a:p>
              <a:p>
                <a:r>
                  <a:rPr lang="en-US" sz="1000" dirty="0" smtClean="0"/>
                  <a:t>Optical: DSS/</a:t>
                </a:r>
                <a:r>
                  <a:rPr lang="en-US" sz="1000" dirty="0" err="1" smtClean="0"/>
                  <a:t>Davide</a:t>
                </a:r>
                <a:r>
                  <a:rPr lang="en-US" sz="1000" dirty="0" smtClean="0"/>
                  <a:t> De Martin)</a:t>
                </a:r>
                <a:endParaRPr lang="en-US" sz="10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518044" y="5827322"/>
                <a:ext cx="22183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smtClean="0"/>
                  <a:t>NASA/CXC/ASU/J Hester </a:t>
                </a:r>
                <a:r>
                  <a:rPr lang="en-US" sz="1000" i="1" dirty="0" smtClean="0"/>
                  <a:t>et al.</a:t>
                </a:r>
                <a:r>
                  <a:rPr lang="en-US" sz="1000" dirty="0" smtClean="0"/>
                  <a:t> (Chandra); </a:t>
                </a:r>
              </a:p>
              <a:p>
                <a:r>
                  <a:rPr lang="en-US" sz="1000" dirty="0" smtClean="0"/>
                  <a:t>NASA/HST/ASU/J Hester </a:t>
                </a:r>
                <a:r>
                  <a:rPr lang="en-US" sz="1000" i="1" dirty="0" smtClean="0"/>
                  <a:t>et al.</a:t>
                </a:r>
                <a:r>
                  <a:rPr lang="en-US" sz="1000" dirty="0" smtClean="0"/>
                  <a:t> (Hubble)</a:t>
                </a:r>
                <a:endParaRPr lang="en-US" sz="10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621984" y="6361865"/>
                <a:ext cx="24390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hlinkClick r:id="rId8"/>
                  </a:rPr>
                  <a:t>Astrophys. J. </a:t>
                </a:r>
                <a:r>
                  <a:rPr lang="en-US" sz="1600" b="1" dirty="0" smtClean="0">
                    <a:hlinkClick r:id="rId8"/>
                  </a:rPr>
                  <a:t>722</a:t>
                </a:r>
                <a:r>
                  <a:rPr lang="en-US" sz="1600" dirty="0" smtClean="0">
                    <a:hlinkClick r:id="rId8"/>
                  </a:rPr>
                  <a:t> (2010) 1504</a:t>
                </a:r>
                <a:endParaRPr lang="en-US" sz="160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802325" y="6146402"/>
                <a:ext cx="223961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hlinkClick r:id="rId9"/>
                  </a:rPr>
                  <a:t>Astrophys. J. </a:t>
                </a:r>
                <a:r>
                  <a:rPr lang="en-US" sz="1600" b="1" dirty="0" smtClean="0">
                    <a:hlinkClick r:id="rId9"/>
                  </a:rPr>
                  <a:t>737</a:t>
                </a:r>
                <a:r>
                  <a:rPr lang="en-US" sz="1600" dirty="0" smtClean="0">
                    <a:hlinkClick r:id="rId9"/>
                  </a:rPr>
                  <a:t> (2011) 93</a:t>
                </a:r>
                <a:endParaRPr lang="en-US" sz="1600" dirty="0"/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4767383" y="850517"/>
            <a:ext cx="4150351" cy="3027396"/>
            <a:chOff x="4767383" y="850517"/>
            <a:chExt cx="4150351" cy="3027396"/>
          </a:xfrm>
        </p:grpSpPr>
        <p:pic>
          <p:nvPicPr>
            <p:cNvPr id="25" name="Picture 24" descr="Screen Shot 2013-07-31 at 5.57.28 AM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67383" y="1326806"/>
              <a:ext cx="4104466" cy="255110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267426" y="850517"/>
              <a:ext cx="365030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 smtClean="0"/>
                <a:t>Quantum-enhanced sensitivity!</a:t>
              </a:r>
              <a:endParaRPr lang="en-US" dirty="0"/>
            </a:p>
          </p:txBody>
        </p:sp>
      </p:grp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www.ligo.org</a:t>
            </a:r>
            <a:r>
              <a:rPr lang="en-US" dirty="0" smtClean="0"/>
              <a:t>/science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Content Placeholder 6" descr="Screen Shot 2014-06-18 at 8.51.11 AM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59" r="-1202"/>
          <a:stretch/>
        </p:blipFill>
        <p:spPr>
          <a:xfrm>
            <a:off x="664694" y="805414"/>
            <a:ext cx="8118769" cy="5877836"/>
          </a:xfrm>
        </p:spPr>
      </p:pic>
    </p:spTree>
    <p:extLst>
      <p:ext uri="{BB962C8B-B14F-4D97-AF65-F5344CB8AC3E}">
        <p14:creationId xmlns:p14="http://schemas.microsoft.com/office/powerpoint/2010/main" val="213504016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7"/>
          <p:cNvGrpSpPr>
            <a:grpSpLocks/>
          </p:cNvGrpSpPr>
          <p:nvPr/>
        </p:nvGrpSpPr>
        <p:grpSpPr bwMode="auto">
          <a:xfrm>
            <a:off x="1381263" y="1207387"/>
            <a:ext cx="4479157" cy="3719593"/>
            <a:chOff x="144" y="2019"/>
            <a:chExt cx="2640" cy="2014"/>
          </a:xfrm>
        </p:grpSpPr>
        <p:pic>
          <p:nvPicPr>
            <p:cNvPr id="26" name="Picture 8" descr="refdes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2019"/>
              <a:ext cx="2640" cy="2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 rot="19301421">
              <a:off x="1434" y="2734"/>
              <a:ext cx="1191" cy="2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BD38A4"/>
                  </a:solidFill>
                </a:rPr>
                <a:t>Advanced LIGO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63" y="334211"/>
            <a:ext cx="8229600" cy="770168"/>
          </a:xfrm>
        </p:spPr>
        <p:txBody>
          <a:bodyPr/>
          <a:lstStyle/>
          <a:p>
            <a:r>
              <a:rPr lang="en-US" dirty="0" smtClean="0"/>
              <a:t>Now under construction: Advanced LIGO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05961" y="4919008"/>
            <a:ext cx="6655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~10 times better than initial LIGO</a:t>
            </a:r>
          </a:p>
          <a:p>
            <a:r>
              <a:rPr lang="en-US" dirty="0" smtClean="0"/>
              <a:t>Installation in progress, going very well, almost done !! </a:t>
            </a:r>
          </a:p>
          <a:p>
            <a:r>
              <a:rPr lang="en-US" dirty="0" smtClean="0"/>
              <a:t>Coincident “lock” in ~2014 (already achieved at LLO!), </a:t>
            </a:r>
          </a:p>
          <a:p>
            <a:r>
              <a:rPr lang="en-US" dirty="0" smtClean="0"/>
              <a:t>science runs starting in 2015 </a:t>
            </a:r>
          </a:p>
          <a:p>
            <a:r>
              <a:rPr lang="en-US" dirty="0" smtClean="0"/>
              <a:t>with increasing sensitivity to follow.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408" y="1956334"/>
            <a:ext cx="2047240" cy="2047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1425" y="1029498"/>
            <a:ext cx="1304758" cy="1004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progress: Advanced LIGO</a:t>
            </a:r>
            <a:br>
              <a:rPr lang="en-US" dirty="0" smtClean="0"/>
            </a:br>
            <a:r>
              <a:rPr lang="en-US" dirty="0" smtClean="0"/>
              <a:t>Ten times better!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 l="8095" t="7280" r="17218" b="22940"/>
          <a:stretch>
            <a:fillRect/>
          </a:stretch>
        </p:blipFill>
        <p:spPr bwMode="auto">
          <a:xfrm>
            <a:off x="304080" y="2433333"/>
            <a:ext cx="2465668" cy="1770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 l="9752" t="4988" r="11758" b="14726"/>
          <a:stretch>
            <a:fillRect/>
          </a:stretch>
        </p:blipFill>
        <p:spPr bwMode="auto">
          <a:xfrm>
            <a:off x="304080" y="4256971"/>
            <a:ext cx="3507388" cy="237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117544"/>
            <a:ext cx="4515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system – same as initial LIGO</a:t>
            </a:r>
            <a:endParaRPr lang="en-US" dirty="0"/>
          </a:p>
        </p:txBody>
      </p:sp>
      <p:pic>
        <p:nvPicPr>
          <p:cNvPr id="6" name="Picture 7" descr="han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6947" y="1940261"/>
            <a:ext cx="1679664" cy="2114094"/>
          </a:xfrm>
          <a:prstGeom prst="rect">
            <a:avLst/>
          </a:prstGeom>
          <a:noFill/>
        </p:spPr>
      </p:pic>
      <p:pic>
        <p:nvPicPr>
          <p:cNvPr id="7" name="Picture 8" descr="livi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29418" y="2758849"/>
            <a:ext cx="2362121" cy="1771591"/>
          </a:xfrm>
          <a:prstGeom prst="rect">
            <a:avLst/>
          </a:prstGeom>
          <a:noFill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921627" y="5070604"/>
            <a:ext cx="4969543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US NSF</a:t>
            </a:r>
            <a:r>
              <a:rPr lang="en-US" sz="2000" dirty="0" smtClean="0"/>
              <a:t> funding for Advanced LIGO: 2008-2015. </a:t>
            </a:r>
            <a:br>
              <a:rPr lang="en-US" sz="2000" dirty="0" smtClean="0"/>
            </a:br>
            <a:endParaRPr lang="en-US" sz="2000" dirty="0" smtClean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4600" y="3929657"/>
            <a:ext cx="1195787" cy="123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804506" y="1418322"/>
            <a:ext cx="2755532" cy="1745115"/>
            <a:chOff x="541" y="1911"/>
            <a:chExt cx="2640" cy="2014"/>
          </a:xfrm>
        </p:grpSpPr>
        <p:pic>
          <p:nvPicPr>
            <p:cNvPr id="11" name="Picture 8" descr="refdes0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1" y="1911"/>
              <a:ext cx="2640" cy="2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 rot="19301421">
              <a:off x="1434" y="2461"/>
              <a:ext cx="1191" cy="7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BD38A4"/>
                  </a:solidFill>
                </a:rPr>
                <a:t>Advanced LIGO</a:t>
              </a:r>
              <a:endParaRPr lang="en-US" dirty="0"/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448B2-5CBA-A240-8111-FC0A86F230F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1846518" y="1893402"/>
            <a:ext cx="4945063" cy="3994150"/>
            <a:chOff x="1846518" y="1893402"/>
            <a:chExt cx="4945063" cy="3994150"/>
          </a:xfrm>
        </p:grpSpPr>
        <p:pic>
          <p:nvPicPr>
            <p:cNvPr id="42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518" y="1893402"/>
              <a:ext cx="4945063" cy="399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Rectangle 42"/>
            <p:cNvSpPr/>
            <p:nvPr/>
          </p:nvSpPr>
          <p:spPr bwMode="auto">
            <a:xfrm>
              <a:off x="4121049" y="2067026"/>
              <a:ext cx="310768" cy="1486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 Narrow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 bwMode="auto">
            <a:xfrm>
              <a:off x="5039840" y="2188616"/>
              <a:ext cx="1553839" cy="1026758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 Narrow" charset="0"/>
              </a:endParaRPr>
            </a:p>
          </p:txBody>
        </p:sp>
      </p:grpSp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770981" y="0"/>
            <a:ext cx="5562600" cy="9906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Helvetica" charset="0"/>
                <a:ea typeface="ＭＳ Ｐゴシック" charset="0"/>
                <a:cs typeface="ＭＳ Ｐゴシック" charset="0"/>
              </a:rPr>
              <a:t>What’s advanced in Advanced LIGO?</a:t>
            </a:r>
            <a:endParaRPr lang="en-US" sz="44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04900"/>
            <a:ext cx="8394700" cy="419100"/>
          </a:xfrm>
        </p:spPr>
        <p:txBody>
          <a:bodyPr/>
          <a:lstStyle/>
          <a:p>
            <a:pPr algn="ctr">
              <a:buFont typeface="Monotype Sorts" charset="0"/>
              <a:buNone/>
            </a:pPr>
            <a:r>
              <a:rPr lang="en-US" sz="2000">
                <a:latin typeface="Helvetica" charset="0"/>
                <a:ea typeface="ＭＳ Ｐゴシック" charset="0"/>
                <a:cs typeface="ＭＳ Ｐゴシック" charset="0"/>
              </a:rPr>
              <a:t>Major technological differences between LIGO and Advanced LIGO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461167" y="4593738"/>
            <a:ext cx="2420403" cy="2250752"/>
            <a:chOff x="4461167" y="4593738"/>
            <a:chExt cx="2420403" cy="2250752"/>
          </a:xfrm>
        </p:grpSpPr>
        <p:sp>
          <p:nvSpPr>
            <p:cNvPr id="52236" name="Oval 16"/>
            <p:cNvSpPr>
              <a:spLocks noChangeArrowheads="1"/>
            </p:cNvSpPr>
            <p:nvPr/>
          </p:nvSpPr>
          <p:spPr bwMode="auto">
            <a:xfrm>
              <a:off x="4461167" y="4593738"/>
              <a:ext cx="377825" cy="34607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7" name="Line 17"/>
            <p:cNvSpPr>
              <a:spLocks noChangeShapeType="1"/>
            </p:cNvSpPr>
            <p:nvPr/>
          </p:nvSpPr>
          <p:spPr bwMode="auto">
            <a:xfrm flipH="1" flipV="1">
              <a:off x="4837170" y="4877101"/>
              <a:ext cx="905279" cy="136450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8" name="Rectangle 18"/>
            <p:cNvSpPr>
              <a:spLocks noChangeArrowheads="1"/>
            </p:cNvSpPr>
            <p:nvPr/>
          </p:nvSpPr>
          <p:spPr bwMode="auto">
            <a:xfrm>
              <a:off x="4828933" y="6238065"/>
              <a:ext cx="2052637" cy="6064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/>
            <a:p>
              <a:pPr marL="342900" indent="-342900" algn="ctr">
                <a:spcBef>
                  <a:spcPct val="20000"/>
                </a:spcBef>
                <a:buClr>
                  <a:schemeClr val="tx1"/>
                </a:buClr>
                <a:buSzPct val="75000"/>
                <a:buFont typeface="Monotype Sorts" charset="0"/>
                <a:buNone/>
              </a:pPr>
              <a:r>
                <a:rPr lang="en-US" sz="1200" b="1" i="1" dirty="0">
                  <a:latin typeface="Helvetica" charset="0"/>
                </a:rPr>
                <a:t>Advanced </a:t>
              </a:r>
              <a:r>
                <a:rPr lang="en-US" sz="1200" b="1" i="1" dirty="0" err="1">
                  <a:latin typeface="Helvetica" charset="0"/>
                </a:rPr>
                <a:t>interferometry</a:t>
              </a:r>
              <a:endParaRPr lang="en-US" sz="1200" b="1" i="1" dirty="0">
                <a:latin typeface="Helvetica" charset="0"/>
              </a:endParaRPr>
            </a:p>
            <a:p>
              <a:pPr marL="342900" indent="-342900" algn="ctr">
                <a:spcBef>
                  <a:spcPct val="20000"/>
                </a:spcBef>
                <a:buClr>
                  <a:schemeClr val="tx1"/>
                </a:buClr>
                <a:buSzPct val="75000"/>
                <a:buFont typeface="Monotype Sorts" charset="0"/>
                <a:buNone/>
              </a:pPr>
              <a:r>
                <a:rPr lang="en-US" sz="1200" b="1" i="1" dirty="0">
                  <a:latin typeface="Helvetica" charset="0"/>
                </a:rPr>
                <a:t>Signal recycling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4581" y="3889699"/>
            <a:ext cx="2490090" cy="1573591"/>
            <a:chOff x="94581" y="3889699"/>
            <a:chExt cx="2490090" cy="1573591"/>
          </a:xfrm>
        </p:grpSpPr>
        <p:sp>
          <p:nvSpPr>
            <p:cNvPr id="52242" name="Text Box 22"/>
            <p:cNvSpPr txBox="1">
              <a:spLocks noChangeArrowheads="1"/>
            </p:cNvSpPr>
            <p:nvPr/>
          </p:nvSpPr>
          <p:spPr bwMode="auto">
            <a:xfrm>
              <a:off x="94581" y="4816959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 b="1" i="1" dirty="0">
                  <a:solidFill>
                    <a:schemeClr val="tx2"/>
                  </a:solidFill>
                  <a:latin typeface="Helvetica" charset="0"/>
                </a:rPr>
                <a:t>High power laser (180W)</a:t>
              </a:r>
            </a:p>
            <a:p>
              <a:endParaRPr lang="en-US" sz="1200" b="1" i="1" dirty="0">
                <a:solidFill>
                  <a:srgbClr val="0000FF"/>
                </a:solidFill>
                <a:latin typeface="Helvetica" charset="0"/>
              </a:endParaRPr>
            </a:p>
          </p:txBody>
        </p:sp>
        <p:sp>
          <p:nvSpPr>
            <p:cNvPr id="52243" name="Line 23"/>
            <p:cNvSpPr>
              <a:spLocks noChangeShapeType="1"/>
            </p:cNvSpPr>
            <p:nvPr/>
          </p:nvSpPr>
          <p:spPr bwMode="auto">
            <a:xfrm flipV="1">
              <a:off x="972842" y="4390742"/>
              <a:ext cx="918791" cy="43231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4" name="Oval 24"/>
            <p:cNvSpPr>
              <a:spLocks noChangeArrowheads="1"/>
            </p:cNvSpPr>
            <p:nvPr/>
          </p:nvSpPr>
          <p:spPr bwMode="auto">
            <a:xfrm>
              <a:off x="1887759" y="3889699"/>
              <a:ext cx="696912" cy="70643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49" name="Slide Number Placeholder 3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032CC4-EFFF-514B-817E-C75413A933FC}" type="slidenum">
              <a:rPr lang="en-US" sz="1400">
                <a:latin typeface="Helvetica" charset="0"/>
              </a:rPr>
              <a:pPr/>
              <a:t>15</a:t>
            </a:fld>
            <a:endParaRPr lang="en-US" sz="1400">
              <a:latin typeface="Helvetica" charset="0"/>
            </a:endParaRPr>
          </a:p>
        </p:txBody>
      </p:sp>
      <p:grpSp>
        <p:nvGrpSpPr>
          <p:cNvPr id="31" name="Group 7"/>
          <p:cNvGrpSpPr>
            <a:grpSpLocks/>
          </p:cNvGrpSpPr>
          <p:nvPr/>
        </p:nvGrpSpPr>
        <p:grpSpPr bwMode="auto">
          <a:xfrm>
            <a:off x="0" y="1627312"/>
            <a:ext cx="2755532" cy="1745115"/>
            <a:chOff x="541" y="1911"/>
            <a:chExt cx="2640" cy="2014"/>
          </a:xfrm>
        </p:grpSpPr>
        <p:pic>
          <p:nvPicPr>
            <p:cNvPr id="32" name="Picture 8" descr="refdes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1" y="1911"/>
              <a:ext cx="2640" cy="2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 Box 9"/>
            <p:cNvSpPr txBox="1">
              <a:spLocks noChangeArrowheads="1"/>
            </p:cNvSpPr>
            <p:nvPr/>
          </p:nvSpPr>
          <p:spPr bwMode="auto">
            <a:xfrm rot="19301421">
              <a:off x="1525" y="2611"/>
              <a:ext cx="1436" cy="39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BD38A4"/>
                  </a:solidFill>
                </a:rPr>
                <a:t>Advanced LIGO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27621" y="1756296"/>
            <a:ext cx="5229370" cy="4748413"/>
            <a:chOff x="3927621" y="1756296"/>
            <a:chExt cx="5229370" cy="4748413"/>
          </a:xfrm>
        </p:grpSpPr>
        <p:grpSp>
          <p:nvGrpSpPr>
            <p:cNvPr id="5" name="Group 4"/>
            <p:cNvGrpSpPr/>
            <p:nvPr/>
          </p:nvGrpSpPr>
          <p:grpSpPr>
            <a:xfrm>
              <a:off x="7254059" y="1756296"/>
              <a:ext cx="1874112" cy="1954597"/>
              <a:chOff x="7254059" y="1756296"/>
              <a:chExt cx="1874112" cy="1954597"/>
            </a:xfrm>
          </p:grpSpPr>
          <p:sp>
            <p:nvSpPr>
              <p:cNvPr id="52241" name="Text Box 21"/>
              <p:cNvSpPr txBox="1">
                <a:spLocks noChangeArrowheads="1"/>
              </p:cNvSpPr>
              <p:nvPr/>
            </p:nvSpPr>
            <p:spPr bwMode="auto">
              <a:xfrm>
                <a:off x="7390870" y="3253693"/>
                <a:ext cx="1566862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 b="1" i="1" dirty="0">
                    <a:solidFill>
                      <a:srgbClr val="000000"/>
                    </a:solidFill>
                    <a:latin typeface="Helvetica" charset="0"/>
                  </a:rPr>
                  <a:t>Active vibration isolation systems</a:t>
                </a:r>
              </a:p>
            </p:txBody>
          </p:sp>
          <p:pic>
            <p:nvPicPr>
              <p:cNvPr id="52246" name="Picture 26" descr="sei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4059" y="1756296"/>
                <a:ext cx="1874112" cy="1423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3927621" y="2022798"/>
              <a:ext cx="5229370" cy="4481911"/>
              <a:chOff x="3927621" y="2022798"/>
              <a:chExt cx="5229370" cy="448191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927621" y="2022798"/>
                <a:ext cx="5229370" cy="4481911"/>
                <a:chOff x="3927621" y="2022798"/>
                <a:chExt cx="5229370" cy="4481911"/>
              </a:xfrm>
            </p:grpSpPr>
            <p:sp>
              <p:nvSpPr>
                <p:cNvPr id="52245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927621" y="2022798"/>
                  <a:ext cx="520700" cy="2444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1000" dirty="0">
                      <a:solidFill>
                        <a:schemeClr val="tx2"/>
                      </a:solidFill>
                      <a:latin typeface="Helvetica" charset="0"/>
                    </a:rPr>
                    <a:t>40kg</a:t>
                  </a:r>
                </a:p>
              </p:txBody>
            </p:sp>
            <p:grpSp>
              <p:nvGrpSpPr>
                <p:cNvPr id="8" name="Group 7"/>
                <p:cNvGrpSpPr/>
                <p:nvPr/>
              </p:nvGrpSpPr>
              <p:grpSpPr>
                <a:xfrm>
                  <a:off x="4904729" y="2148084"/>
                  <a:ext cx="4252262" cy="4356625"/>
                  <a:chOff x="4904729" y="2148084"/>
                  <a:chExt cx="4252262" cy="4356625"/>
                </a:xfrm>
              </p:grpSpPr>
              <p:pic>
                <p:nvPicPr>
                  <p:cNvPr id="52233" name="Picture 1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9214" r="12686"/>
                  <a:stretch/>
                </p:blipFill>
                <p:spPr bwMode="auto">
                  <a:xfrm>
                    <a:off x="7323312" y="4770206"/>
                    <a:ext cx="1523438" cy="173450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6" name="Group 5"/>
                  <p:cNvGrpSpPr/>
                  <p:nvPr/>
                </p:nvGrpSpPr>
                <p:grpSpPr>
                  <a:xfrm>
                    <a:off x="4904729" y="2148084"/>
                    <a:ext cx="2337508" cy="2701996"/>
                    <a:chOff x="4904729" y="2148084"/>
                    <a:chExt cx="2337508" cy="2701996"/>
                  </a:xfrm>
                </p:grpSpPr>
                <p:sp>
                  <p:nvSpPr>
                    <p:cNvPr id="52235" name="Line 1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6580172" y="4242132"/>
                      <a:ext cx="662065" cy="607948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0" name="Line 2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4904729" y="2148084"/>
                      <a:ext cx="2296973" cy="2661465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52247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7080541" y="4046669"/>
                    <a:ext cx="2076450" cy="6064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2075" tIns="46038" rIns="92075" bIns="46038"/>
                  <a:lstStyle/>
                  <a:p>
                    <a:pPr marL="342900" indent="-342900" algn="ctr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Monotype Sorts" charset="0"/>
                      <a:buNone/>
                    </a:pPr>
                    <a:r>
                      <a:rPr lang="en-US" sz="1200" b="1" i="1" dirty="0">
                        <a:latin typeface="Helvetica" charset="0"/>
                      </a:rPr>
                      <a:t>Quadruple pendulum:</a:t>
                    </a:r>
                  </a:p>
                  <a:p>
                    <a:pPr marL="342900" indent="-342900" algn="ctr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Monotype Sorts" charset="0"/>
                      <a:buNone/>
                    </a:pPr>
                    <a:r>
                      <a:rPr lang="en-US" sz="1200" b="1" i="1" dirty="0">
                        <a:latin typeface="Helvetica" charset="0"/>
                      </a:rPr>
                      <a:t>Silica optics, welded to</a:t>
                    </a:r>
                  </a:p>
                  <a:p>
                    <a:pPr marL="342900" indent="-342900" algn="ctr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Monotype Sorts" charset="0"/>
                      <a:buNone/>
                    </a:pPr>
                    <a:r>
                      <a:rPr lang="en-US" sz="1200" b="1" i="1" dirty="0">
                        <a:latin typeface="Helvetica" charset="0"/>
                      </a:rPr>
                      <a:t>silica suspension fibers</a:t>
                    </a:r>
                  </a:p>
                  <a:p>
                    <a:pPr marL="342900" indent="-342900" algn="ctr">
                      <a:spcBef>
                        <a:spcPct val="20000"/>
                      </a:spcBef>
                      <a:buClr>
                        <a:schemeClr val="tx1"/>
                      </a:buClr>
                      <a:buSzPct val="75000"/>
                      <a:buFont typeface="Monotype Sorts" charset="0"/>
                      <a:buNone/>
                    </a:pPr>
                    <a:endParaRPr lang="en-US" sz="1200" b="1" dirty="0">
                      <a:latin typeface="Helvetica" charset="0"/>
                    </a:endParaRPr>
                  </a:p>
                </p:txBody>
              </p:sp>
            </p:grpSp>
          </p:grpSp>
          <p:sp>
            <p:nvSpPr>
              <p:cNvPr id="45" name="Line 20"/>
              <p:cNvSpPr>
                <a:spLocks noChangeShapeType="1"/>
              </p:cNvSpPr>
              <p:nvPr/>
            </p:nvSpPr>
            <p:spPr bwMode="auto">
              <a:xfrm flipH="1" flipV="1">
                <a:off x="5215491" y="4417760"/>
                <a:ext cx="1986211" cy="47285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Line 20"/>
              <p:cNvSpPr>
                <a:spLocks noChangeShapeType="1"/>
              </p:cNvSpPr>
              <p:nvPr/>
            </p:nvSpPr>
            <p:spPr bwMode="auto">
              <a:xfrm flipH="1" flipV="1">
                <a:off x="4810142" y="3647692"/>
                <a:ext cx="2405072" cy="120238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140047" y="5494378"/>
            <a:ext cx="4499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0000FF"/>
                </a:solidFill>
              </a:rPr>
              <a:t>More details on R&amp;D for Advanced LIGO and for future detectors in Riccardo </a:t>
            </a:r>
            <a:r>
              <a:rPr lang="en-US" sz="2000" b="1" dirty="0" err="1" smtClean="0">
                <a:solidFill>
                  <a:srgbClr val="0000FF"/>
                </a:solidFill>
              </a:rPr>
              <a:t>Bassiri’s</a:t>
            </a:r>
            <a:r>
              <a:rPr lang="en-US" sz="2000" b="1" dirty="0" smtClean="0">
                <a:solidFill>
                  <a:srgbClr val="0000FF"/>
                </a:solidFill>
              </a:rPr>
              <a:t> talk this afternoon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7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D024B3"/>
                </a:solidFill>
                <a:ea typeface="+mj-ea"/>
                <a:cs typeface="+mj-cs"/>
              </a:rPr>
              <a:t>What will Advanced LIGO see 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399046"/>
            <a:ext cx="5100638" cy="3577252"/>
          </a:xfrm>
        </p:spPr>
        <p:txBody>
          <a:bodyPr/>
          <a:lstStyle/>
          <a:p>
            <a:pPr marL="0" indent="0">
              <a:lnSpc>
                <a:spcPct val="80000"/>
              </a:lnSpc>
              <a:buClr>
                <a:srgbClr val="CC0000"/>
              </a:buClr>
              <a:buFont typeface="Monotype Sorts" charset="2"/>
              <a:buNone/>
            </a:pPr>
            <a:r>
              <a:rPr lang="en-US" sz="2000" b="1" dirty="0"/>
              <a:t>Neutron Star Binaries: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ea typeface="ＭＳ Ｐゴシック" charset="-128"/>
              </a:rPr>
              <a:t>Initial LIGO:</a:t>
            </a:r>
            <a:r>
              <a:rPr lang="en-US" sz="2000" dirty="0" smtClean="0">
                <a:ea typeface="ＭＳ Ｐゴシック" charset="-128"/>
              </a:rPr>
              <a:t> </a:t>
            </a:r>
            <a:br>
              <a:rPr lang="en-US" sz="2000" dirty="0" smtClean="0">
                <a:ea typeface="ＭＳ Ｐゴシック" charset="-128"/>
              </a:rPr>
            </a:br>
            <a:r>
              <a:rPr lang="en-US" sz="2000" dirty="0" smtClean="0">
                <a:ea typeface="ＭＳ Ｐゴシック" charset="-128"/>
              </a:rPr>
              <a:t>Average BNS reach ~</a:t>
            </a:r>
            <a:r>
              <a:rPr lang="en-US" sz="2000" dirty="0">
                <a:ea typeface="ＭＳ Ｐゴシック" charset="-128"/>
              </a:rPr>
              <a:t>15 </a:t>
            </a:r>
            <a:r>
              <a:rPr lang="en-US" sz="2000" dirty="0" err="1">
                <a:ea typeface="ＭＳ Ｐゴシック" charset="-128"/>
              </a:rPr>
              <a:t>Mpc</a:t>
            </a:r>
            <a:r>
              <a:rPr lang="en-US" sz="2000" dirty="0">
                <a:ea typeface="ＭＳ Ｐゴシック" charset="-128"/>
              </a:rPr>
              <a:t> </a:t>
            </a:r>
            <a:r>
              <a:rPr lang="en-US" sz="2000" dirty="0" err="1">
                <a:ea typeface="ＭＳ Ｐゴシック" charset="-128"/>
                <a:sym typeface="Symbol" charset="2"/>
              </a:rPr>
              <a:t></a:t>
            </a:r>
            <a:r>
              <a:rPr lang="en-US" sz="2000" dirty="0">
                <a:ea typeface="ＭＳ Ｐゴシック" charset="-128"/>
                <a:sym typeface="Symbol" charset="2"/>
              </a:rPr>
              <a:t>  rate ~1</a:t>
            </a:r>
            <a:r>
              <a:rPr lang="en-US" sz="2000" dirty="0" smtClean="0">
                <a:ea typeface="ＭＳ Ｐゴシック" charset="-128"/>
                <a:sym typeface="Symbol" charset="2"/>
              </a:rPr>
              <a:t>/50yrs</a:t>
            </a:r>
            <a:endParaRPr lang="en-US" sz="2000" dirty="0">
              <a:ea typeface="ＭＳ Ｐゴシック" charset="-128"/>
              <a:sym typeface="Symbol" charset="2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>
                <a:ea typeface="ＭＳ Ｐゴシック" charset="-128"/>
                <a:sym typeface="Symbol" charset="2"/>
              </a:rPr>
              <a:t>Advanced LIGO: </a:t>
            </a:r>
            <a:r>
              <a:rPr lang="en-US" sz="2000" dirty="0">
                <a:ea typeface="ＭＳ Ｐゴシック" charset="-128"/>
              </a:rPr>
              <a:t>~ </a:t>
            </a:r>
            <a:r>
              <a:rPr lang="en-US" sz="2000" dirty="0" smtClean="0">
                <a:ea typeface="ＭＳ Ｐゴシック" charset="-128"/>
              </a:rPr>
              <a:t>200 </a:t>
            </a:r>
            <a:r>
              <a:rPr lang="en-US" sz="2000" dirty="0" err="1">
                <a:ea typeface="ＭＳ Ｐゴシック" charset="-128"/>
              </a:rPr>
              <a:t>Mpc</a:t>
            </a:r>
            <a:r>
              <a:rPr lang="en-US" sz="2000" dirty="0">
                <a:ea typeface="ＭＳ Ｐゴシック" charset="-128"/>
              </a:rPr>
              <a:t> </a:t>
            </a:r>
            <a:endParaRPr lang="en-US" sz="2000" dirty="0" smtClean="0">
              <a:ea typeface="ＭＳ Ｐゴシック" charset="-128"/>
            </a:endParaRP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i="1" dirty="0" smtClean="0">
                <a:ea typeface="ＭＳ Ｐゴシック" charset="-128"/>
              </a:rPr>
              <a:t>“Realistic rate” </a:t>
            </a:r>
            <a:r>
              <a:rPr lang="en-US" sz="2000" i="1" dirty="0">
                <a:ea typeface="ＭＳ Ｐゴシック" charset="-128"/>
              </a:rPr>
              <a:t>~</a:t>
            </a:r>
            <a:r>
              <a:rPr lang="en-US" sz="2000" i="1" dirty="0" smtClean="0">
                <a:ea typeface="ＭＳ Ｐゴシック" charset="-128"/>
              </a:rPr>
              <a:t> 40</a:t>
            </a:r>
            <a:r>
              <a:rPr lang="en-US" sz="2000" i="1" dirty="0">
                <a:ea typeface="ＭＳ Ｐゴシック" charset="-128"/>
              </a:rPr>
              <a:t>/year</a:t>
            </a:r>
            <a:r>
              <a:rPr lang="en-US" sz="2000" i="1" dirty="0" smtClean="0">
                <a:ea typeface="ＭＳ Ｐゴシック" charset="-128"/>
              </a:rPr>
              <a:t> </a:t>
            </a:r>
            <a:r>
              <a:rPr lang="en-US" sz="2000" dirty="0" smtClean="0">
                <a:ea typeface="ＭＳ Ｐゴシック" charset="-128"/>
              </a:rPr>
              <a:t>(but can be 0.4-400)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i="1" dirty="0" smtClean="0"/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 smtClean="0"/>
              <a:t>Other binary systems: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endParaRPr lang="en-US" sz="2000" dirty="0" smtClean="0"/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 smtClean="0">
                <a:ea typeface="ＭＳ Ｐゴシック" charset="-128"/>
              </a:rPr>
              <a:t>NS-BH: 0.004/yr </a:t>
            </a:r>
            <a:r>
              <a:rPr lang="en-US" sz="2000" dirty="0" err="1" smtClean="0">
                <a:sym typeface="Symbol" charset="2"/>
              </a:rPr>
              <a:t></a:t>
            </a:r>
            <a:r>
              <a:rPr lang="en-US" sz="2000" dirty="0" smtClean="0">
                <a:sym typeface="Symbol" charset="2"/>
              </a:rPr>
              <a:t> 10/yr</a:t>
            </a:r>
          </a:p>
          <a:p>
            <a:pPr lvl="1" indent="-628650">
              <a:lnSpc>
                <a:spcPct val="80000"/>
              </a:lnSpc>
              <a:buClr>
                <a:srgbClr val="CC0000"/>
              </a:buClr>
              <a:buFontTx/>
              <a:buNone/>
            </a:pPr>
            <a:r>
              <a:rPr lang="en-US" sz="2000" dirty="0" smtClean="0">
                <a:sym typeface="Symbol" charset="2"/>
              </a:rPr>
              <a:t>BH-BH: 0.007/yr</a:t>
            </a:r>
            <a:r>
              <a:rPr lang="en-US" sz="2000" dirty="0" smtClean="0">
                <a:ea typeface="ＭＳ Ｐゴシック" charset="-128"/>
              </a:rPr>
              <a:t> 20/yr</a:t>
            </a:r>
            <a:endParaRPr lang="en-US" sz="2000" dirty="0">
              <a:ea typeface="ＭＳ Ｐゴシック" charset="-128"/>
            </a:endParaRPr>
          </a:p>
        </p:txBody>
      </p:sp>
      <p:pic>
        <p:nvPicPr>
          <p:cNvPr id="58373" name="Picture 5" descr="BeverlysPictu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101" y="2616514"/>
            <a:ext cx="4005113" cy="3821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67781" y="878148"/>
            <a:ext cx="1675445" cy="12683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406159" y="5852004"/>
            <a:ext cx="3142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 </a:t>
            </a:r>
            <a:r>
              <a:rPr lang="en-US" sz="1600" dirty="0" smtClean="0"/>
              <a:t>Class. Quant. </a:t>
            </a:r>
            <a:r>
              <a:rPr lang="en-US" sz="1600" dirty="0" err="1" smtClean="0"/>
              <a:t>Grav</a:t>
            </a:r>
            <a:r>
              <a:rPr lang="en-US" sz="1600" dirty="0" smtClean="0"/>
              <a:t>. </a:t>
            </a:r>
            <a:r>
              <a:rPr lang="en-US" sz="1600" b="1" dirty="0" smtClean="0"/>
              <a:t>27</a:t>
            </a:r>
            <a:r>
              <a:rPr lang="en-US" sz="1600" dirty="0" smtClean="0"/>
              <a:t>, 173001 (2010)</a:t>
            </a:r>
            <a:endParaRPr lang="en-US" sz="16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F86BE5F-03E8-704E-A078-D33680425B3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547607" y="965390"/>
            <a:ext cx="3061290" cy="2028428"/>
            <a:chOff x="-3984" y="2883"/>
            <a:chExt cx="2451" cy="1870"/>
          </a:xfrm>
        </p:grpSpPr>
        <p:pic>
          <p:nvPicPr>
            <p:cNvPr id="16" name="Picture 8" descr="refdes0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3984" y="2883"/>
              <a:ext cx="2451" cy="1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 rot="19301421">
              <a:off x="-2825" y="3426"/>
              <a:ext cx="1191" cy="59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BD38A4"/>
                  </a:solidFill>
                </a:rPr>
                <a:t>Advanced LIGO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bldLvl="2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211" y="186114"/>
            <a:ext cx="6748327" cy="769117"/>
          </a:xfrm>
        </p:spPr>
        <p:txBody>
          <a:bodyPr/>
          <a:lstStyle/>
          <a:p>
            <a:r>
              <a:rPr lang="en-US" dirty="0" smtClean="0"/>
              <a:t>Coming soon near you:</a:t>
            </a:r>
            <a:br>
              <a:rPr lang="en-US" dirty="0" smtClean="0"/>
            </a:br>
            <a:r>
              <a:rPr lang="en-US" dirty="0" smtClean="0"/>
              <a:t>Advanced GW Detectors running!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Content Placeholder 6" descr="Screen Shot 2013-05-31 at 1.36.12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3655" t="4288" r="20029" b="67551"/>
          <a:stretch>
            <a:fillRect/>
          </a:stretch>
        </p:blipFill>
        <p:spPr>
          <a:xfrm>
            <a:off x="601323" y="1229892"/>
            <a:ext cx="7994572" cy="1510632"/>
          </a:xfrm>
        </p:spPr>
      </p:pic>
      <p:pic>
        <p:nvPicPr>
          <p:cNvPr id="6" name="Picture 5" descr="Screen Shot 2013-07-31 at 7.13.5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946" y="3554331"/>
            <a:ext cx="4919913" cy="31298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40036" y="2887579"/>
            <a:ext cx="2022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arXiv:1304.0670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18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88359" y="313097"/>
            <a:ext cx="6249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GW Detector Network~2020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2700" y="1014557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195234" y="2398770"/>
            <a:ext cx="2270732" cy="830997"/>
            <a:chOff x="3195234" y="2398770"/>
            <a:chExt cx="2270732" cy="83099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195234" y="2398770"/>
              <a:ext cx="144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Advanced 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  <p:grpSp>
        <p:nvGrpSpPr>
          <p:cNvPr id="15" name="Group 29"/>
          <p:cNvGrpSpPr/>
          <p:nvPr/>
        </p:nvGrpSpPr>
        <p:grpSpPr>
          <a:xfrm>
            <a:off x="5596285" y="3157596"/>
            <a:ext cx="1659429" cy="1276946"/>
            <a:chOff x="5596285" y="3157596"/>
            <a:chExt cx="1659429" cy="1276946"/>
          </a:xfrm>
        </p:grpSpPr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293" y="3157596"/>
              <a:ext cx="904101" cy="753417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5596285" y="3972877"/>
              <a:ext cx="16594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LIGO-India</a:t>
              </a:r>
            </a:p>
          </p:txBody>
        </p:sp>
      </p:grpSp>
      <p:grpSp>
        <p:nvGrpSpPr>
          <p:cNvPr id="17" name="Group 28"/>
          <p:cNvGrpSpPr/>
          <p:nvPr/>
        </p:nvGrpSpPr>
        <p:grpSpPr>
          <a:xfrm>
            <a:off x="7446611" y="2552473"/>
            <a:ext cx="1697389" cy="1242357"/>
            <a:chOff x="7446611" y="2552473"/>
            <a:chExt cx="1697389" cy="1242357"/>
          </a:xfrm>
        </p:grpSpPr>
        <p:pic>
          <p:nvPicPr>
            <p:cNvPr id="16" name="図 10" descr="LCGTPosterSimpleEn.jpg"/>
            <p:cNvPicPr>
              <a:picLocks noChangeAspect="1"/>
            </p:cNvPicPr>
            <p:nvPr/>
          </p:nvPicPr>
          <p:blipFill>
            <a:blip r:embed="rId7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6"/>
            <a:stretch>
              <a:fillRect/>
            </a:stretch>
          </p:blipFill>
          <p:spPr bwMode="auto">
            <a:xfrm>
              <a:off x="7446611" y="2552473"/>
              <a:ext cx="1222550" cy="826006"/>
            </a:xfrm>
            <a:prstGeom prst="rect">
              <a:avLst/>
            </a:prstGeom>
            <a:noFill/>
            <a:ln w="28575" cmpd="sng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7869292" y="3333165"/>
              <a:ext cx="12747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KAGRA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608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detectors = better localization</a:t>
            </a:r>
            <a:endParaRPr lang="en-US" dirty="0"/>
          </a:p>
        </p:txBody>
      </p:sp>
      <p:pic>
        <p:nvPicPr>
          <p:cNvPr id="6" name="Picture 5" descr="Screen Shot 2014-06-15 at 6.55.25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209466"/>
            <a:ext cx="7772400" cy="54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4192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144620"/>
            <a:ext cx="12287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9" name="Rectangle 5"/>
          <p:cNvSpPr>
            <a:spLocks noGrp="1" noChangeArrowheads="1"/>
          </p:cNvSpPr>
          <p:nvPr>
            <p:ph type="title"/>
          </p:nvPr>
        </p:nvSpPr>
        <p:spPr>
          <a:xfrm>
            <a:off x="847725" y="-98425"/>
            <a:ext cx="7772400" cy="1143000"/>
          </a:xfrm>
        </p:spPr>
        <p:txBody>
          <a:bodyPr/>
          <a:lstStyle/>
          <a:p>
            <a:r>
              <a:rPr lang="en-US" sz="4000" dirty="0" smtClean="0"/>
              <a:t>Einstein’s </a:t>
            </a:r>
            <a:r>
              <a:rPr lang="en-US" sz="4000" dirty="0"/>
              <a:t>gravitation</a:t>
            </a:r>
            <a:endParaRPr lang="en-US" sz="2400" dirty="0">
              <a:solidFill>
                <a:srgbClr val="D60093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59408" y="1971675"/>
            <a:ext cx="2328863" cy="4540250"/>
            <a:chOff x="192" y="1256"/>
            <a:chExt cx="1467" cy="2860"/>
          </a:xfrm>
        </p:grpSpPr>
        <p:pic>
          <p:nvPicPr>
            <p:cNvPr id="134154" name="Picture 10" descr="SunEarthMo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2" y="3087"/>
              <a:ext cx="1302" cy="1029"/>
            </a:xfrm>
            <a:prstGeom prst="rect">
              <a:avLst/>
            </a:prstGeom>
            <a:noFill/>
          </p:spPr>
        </p:pic>
        <p:sp>
          <p:nvSpPr>
            <p:cNvPr id="134155" name="Text Box 11"/>
            <p:cNvSpPr txBox="1">
              <a:spLocks noChangeArrowheads="1"/>
            </p:cNvSpPr>
            <p:nvPr/>
          </p:nvSpPr>
          <p:spPr bwMode="auto">
            <a:xfrm>
              <a:off x="192" y="2047"/>
              <a:ext cx="1467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Explains just as well as </a:t>
              </a:r>
              <a:r>
                <a:rPr lang="en-US" sz="2000" dirty="0" err="1"/>
                <a:t>Newtons’</a:t>
              </a:r>
              <a:r>
                <a:rPr lang="en-US" sz="2000" dirty="0"/>
                <a:t> why things fall and planetary motion…</a:t>
              </a:r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689" y="1256"/>
              <a:ext cx="369" cy="782"/>
              <a:chOff x="4286" y="2038"/>
              <a:chExt cx="369" cy="782"/>
            </a:xfrm>
          </p:grpSpPr>
          <p:pic>
            <p:nvPicPr>
              <p:cNvPr id="134157" name="Picture 13" descr="AppleEarth"/>
              <p:cNvPicPr>
                <a:picLocks noChangeAspect="1" noChangeArrowheads="1"/>
              </p:cNvPicPr>
              <p:nvPr/>
            </p:nvPicPr>
            <p:blipFill>
              <a:blip r:embed="rId7"/>
              <a:srcRect l="38411" r="32857" b="56836"/>
              <a:stretch>
                <a:fillRect/>
              </a:stretch>
            </p:blipFill>
            <p:spPr bwMode="auto">
              <a:xfrm>
                <a:off x="4286" y="2038"/>
                <a:ext cx="369" cy="370"/>
              </a:xfrm>
              <a:prstGeom prst="rect">
                <a:avLst/>
              </a:prstGeom>
              <a:noFill/>
            </p:spPr>
          </p:pic>
          <p:sp>
            <p:nvSpPr>
              <p:cNvPr id="134158" name="Line 14"/>
              <p:cNvSpPr>
                <a:spLocks noChangeShapeType="1"/>
              </p:cNvSpPr>
              <p:nvPr/>
            </p:nvSpPr>
            <p:spPr bwMode="auto">
              <a:xfrm>
                <a:off x="4471" y="2271"/>
                <a:ext cx="0" cy="5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378" y="4067728"/>
            <a:ext cx="3505200" cy="965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06992" y="1164772"/>
            <a:ext cx="6546851" cy="5351463"/>
            <a:chOff x="952500" y="993775"/>
            <a:chExt cx="6546851" cy="5351463"/>
          </a:xfrm>
        </p:grpSpPr>
        <p:sp>
          <p:nvSpPr>
            <p:cNvPr id="134147" name="Text Box 3"/>
            <p:cNvSpPr txBox="1">
              <a:spLocks noChangeArrowheads="1"/>
            </p:cNvSpPr>
            <p:nvPr/>
          </p:nvSpPr>
          <p:spPr bwMode="auto">
            <a:xfrm>
              <a:off x="952500" y="993775"/>
              <a:ext cx="6167438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When masses move, they wrinkle the space time fabric, making other masses move…</a:t>
              </a:r>
              <a:endParaRPr lang="en-US" b="1" dirty="0">
                <a:solidFill>
                  <a:srgbClr val="D60093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1779588" y="5522913"/>
              <a:ext cx="5719763" cy="822325"/>
              <a:chOff x="1568" y="3405"/>
              <a:chExt cx="3603" cy="518"/>
            </a:xfrm>
          </p:grpSpPr>
          <p:sp>
            <p:nvSpPr>
              <p:cNvPr id="134151" name="Text Box 7"/>
              <p:cNvSpPr txBox="1">
                <a:spLocks noChangeArrowheads="1"/>
              </p:cNvSpPr>
              <p:nvPr/>
            </p:nvSpPr>
            <p:spPr bwMode="auto">
              <a:xfrm>
                <a:off x="1568" y="3405"/>
                <a:ext cx="3292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.. but it also predicts </a:t>
                </a:r>
                <a:br>
                  <a:rPr lang="en-US" dirty="0"/>
                </a:br>
                <a:r>
                  <a:rPr lang="en-US" dirty="0"/>
                  <a:t>traveling away from moving masses!</a:t>
                </a:r>
              </a:p>
            </p:txBody>
          </p:sp>
          <p:sp>
            <p:nvSpPr>
              <p:cNvPr id="134152" name="WordArt 8"/>
              <p:cNvSpPr>
                <a:spLocks noChangeArrowheads="1" noChangeShapeType="1" noTextEdit="1"/>
              </p:cNvSpPr>
              <p:nvPr/>
            </p:nvSpPr>
            <p:spPr bwMode="auto">
              <a:xfrm>
                <a:off x="3947" y="3449"/>
                <a:ext cx="1224" cy="238"/>
              </a:xfrm>
              <a:prstGeom prst="rect">
                <a:avLst/>
              </a:prstGeom>
            </p:spPr>
            <p:txBody>
              <a:bodyPr wrap="none" fromWordArt="1">
                <a:prstTxWarp prst="textWave1">
                  <a:avLst>
                    <a:gd name="adj1" fmla="val 13005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en-US" sz="2000" b="1" kern="10" dirty="0">
                    <a:ln w="9525">
                      <a:noFill/>
                      <a:round/>
                      <a:headEnd/>
                      <a:tailEnd/>
                    </a:ln>
                    <a:solidFill>
                      <a:srgbClr val="CC0066"/>
                    </a:solidFill>
                    <a:effectLst>
                      <a:outerShdw blurRad="63500" dist="53882" dir="2700000" algn="ctr" rotWithShape="0">
                        <a:srgbClr val="C0C0C0"/>
                      </a:outerShdw>
                    </a:effectLst>
                    <a:latin typeface="Times New Roman"/>
                    <a:ea typeface="Times New Roman"/>
                    <a:cs typeface="Times New Roman"/>
                  </a:rPr>
                  <a:t>gravitational waves</a:t>
                </a:r>
              </a:p>
            </p:txBody>
          </p:sp>
        </p:grpSp>
        <p:pic>
          <p:nvPicPr>
            <p:cNvPr id="12" name="BinaryFirstAnim320x256.mpg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2918326" y="1970120"/>
              <a:ext cx="4064000" cy="29718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4796" y="2448075"/>
            <a:ext cx="3048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0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Multi-messenger astronomy:</a:t>
            </a:r>
            <a:br>
              <a:rPr lang="en-US" dirty="0" smtClean="0"/>
            </a:br>
            <a:r>
              <a:rPr lang="en-US" dirty="0" smtClean="0"/>
              <a:t>GW/EM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77" y="1186686"/>
            <a:ext cx="8159135" cy="317703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After detecting GW signals, we would like to …  </a:t>
            </a:r>
            <a:endParaRPr lang="en-US" dirty="0"/>
          </a:p>
          <a:p>
            <a:r>
              <a:rPr lang="en-US" dirty="0" smtClean="0"/>
              <a:t>Consider the </a:t>
            </a:r>
            <a:r>
              <a:rPr lang="en-US" dirty="0"/>
              <a:t>signal in its astrophysical context </a:t>
            </a:r>
          </a:p>
          <a:p>
            <a:r>
              <a:rPr lang="en-US" dirty="0" smtClean="0"/>
              <a:t>Give </a:t>
            </a:r>
            <a:r>
              <a:rPr lang="en-US" dirty="0"/>
              <a:t>a precise </a:t>
            </a:r>
            <a:r>
              <a:rPr lang="en-US" dirty="0" smtClean="0"/>
              <a:t>sky localization</a:t>
            </a:r>
            <a:r>
              <a:rPr lang="en-US" dirty="0"/>
              <a:t>, identify host galaxy </a:t>
            </a:r>
          </a:p>
          <a:p>
            <a:r>
              <a:rPr lang="en-US" dirty="0" smtClean="0"/>
              <a:t>Get more insight </a:t>
            </a:r>
            <a:r>
              <a:rPr lang="en-US" dirty="0"/>
              <a:t>into the physics of the progenitors (mass, spin, distance..) and their environment (temperature, density, redshift..) </a:t>
            </a:r>
          </a:p>
          <a:p>
            <a:pPr marL="0" indent="0">
              <a:buNone/>
            </a:pPr>
            <a:r>
              <a:rPr lang="en-US" dirty="0" smtClean="0"/>
              <a:t>We will obtain this </a:t>
            </a:r>
            <a:r>
              <a:rPr lang="en-US" dirty="0"/>
              <a:t>picture </a:t>
            </a:r>
            <a:r>
              <a:rPr lang="en-US" dirty="0" smtClean="0"/>
              <a:t>combining gravitational-wave and electromagnetic information: Multi-messenger astronomy!</a:t>
            </a:r>
          </a:p>
          <a:p>
            <a:r>
              <a:rPr lang="en-US" dirty="0" smtClean="0"/>
              <a:t>LSC </a:t>
            </a:r>
            <a:r>
              <a:rPr lang="en-US" dirty="0"/>
              <a:t>and Virgo opened a call to sign agreements for the identification of EM counterparts to GW triggers in Advanced detectors starting in 2015. </a:t>
            </a:r>
          </a:p>
          <a:p>
            <a:r>
              <a:rPr lang="en-US" dirty="0"/>
              <a:t>We received more than 60 applications from 19 countries, with about 150 instruments </a:t>
            </a:r>
            <a:r>
              <a:rPr lang="en-US" dirty="0" smtClean="0"/>
              <a:t>covering </a:t>
            </a:r>
            <a:r>
              <a:rPr lang="en-US" dirty="0"/>
              <a:t>the full spectrum, </a:t>
            </a:r>
            <a:r>
              <a:rPr lang="en-US" dirty="0" smtClean="0"/>
              <a:t>from </a:t>
            </a:r>
            <a:r>
              <a:rPr lang="en-US" dirty="0"/>
              <a:t>radio to high-energy gamma-rays</a:t>
            </a:r>
            <a:r>
              <a:rPr lang="en-US" dirty="0" smtClean="0"/>
              <a:t>!</a:t>
            </a:r>
          </a:p>
          <a:p>
            <a:r>
              <a:rPr lang="en-US" dirty="0" smtClean="0"/>
              <a:t>Shortly after a few detections, LSC/Virgo will publicly release GW triggers for follow up.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937714" y="6376646"/>
            <a:ext cx="496662" cy="373274"/>
          </a:xfrm>
        </p:spPr>
        <p:txBody>
          <a:bodyPr/>
          <a:lstStyle/>
          <a:p>
            <a:fld id="{C582E414-0DDA-9F4D-A88C-45BC487B2254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Screen Shot 2014-06-15 at 6.51.08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11" y="4954991"/>
            <a:ext cx="2681314" cy="1794929"/>
          </a:xfrm>
          <a:prstGeom prst="rect">
            <a:avLst/>
          </a:prstGeom>
        </p:spPr>
      </p:pic>
      <p:pic>
        <p:nvPicPr>
          <p:cNvPr id="6" name="Picture 5" descr="Screen Shot 2014-06-15 at 6.51.03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8" y="4985180"/>
            <a:ext cx="2629148" cy="1737720"/>
          </a:xfrm>
          <a:prstGeom prst="rect">
            <a:avLst/>
          </a:prstGeom>
        </p:spPr>
      </p:pic>
      <p:pic>
        <p:nvPicPr>
          <p:cNvPr id="7" name="Picture 6" descr="Screen Shot 2014-06-15 at 6.52.5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222" y="4939348"/>
            <a:ext cx="1290619" cy="988311"/>
          </a:xfrm>
          <a:prstGeom prst="rect">
            <a:avLst/>
          </a:prstGeom>
        </p:spPr>
      </p:pic>
      <p:pic>
        <p:nvPicPr>
          <p:cNvPr id="8" name="Picture 7" descr="Screen Shot 2014-06-15 at 6.52.49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42" y="5471540"/>
            <a:ext cx="1133252" cy="1143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906" y="4350211"/>
            <a:ext cx="7960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800000"/>
                </a:solidFill>
              </a:rPr>
              <a:t>More details in </a:t>
            </a:r>
            <a:r>
              <a:rPr lang="en-US" sz="2000" b="1" dirty="0" err="1" smtClean="0">
                <a:solidFill>
                  <a:srgbClr val="800000"/>
                </a:solidFill>
              </a:rPr>
              <a:t>Kipp</a:t>
            </a:r>
            <a:r>
              <a:rPr lang="en-US" sz="2000" b="1" dirty="0" smtClean="0">
                <a:solidFill>
                  <a:srgbClr val="800000"/>
                </a:solidFill>
              </a:rPr>
              <a:t> Cannon’s talk on “The Exploding Sky” talk this afternoon</a:t>
            </a:r>
            <a:endParaRPr lang="en-US" sz="20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7082"/>
      </p:ext>
    </p:extLst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8651" y="252956"/>
            <a:ext cx="7112401" cy="769117"/>
          </a:xfrm>
        </p:spPr>
        <p:txBody>
          <a:bodyPr/>
          <a:lstStyle/>
          <a:p>
            <a:r>
              <a:rPr lang="en-US" dirty="0" smtClean="0"/>
              <a:t>Gravitational waves are coming!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5" descr="BeverlysPictur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75896"/>
            <a:ext cx="5010049" cy="478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465" y="3983790"/>
            <a:ext cx="4652535" cy="2580105"/>
          </a:xfrm>
          <a:prstGeom prst="rect">
            <a:avLst/>
          </a:prstGeom>
        </p:spPr>
      </p:pic>
      <p:pic>
        <p:nvPicPr>
          <p:cNvPr id="7" name="Picture 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48" y="1880157"/>
            <a:ext cx="1996350" cy="142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93897" y="1336842"/>
            <a:ext cx="2022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www.ligo.org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 err="1" smtClean="0"/>
              <a:t>vs</a:t>
            </a:r>
            <a:r>
              <a:rPr lang="en-US" dirty="0" smtClean="0"/>
              <a:t> Advanced LIGO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53092" y="1213142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Lasers become more powerful: 10W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smtClean="0"/>
              <a:t> 200 W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99946" y="4615472"/>
            <a:ext cx="2966900" cy="2117948"/>
            <a:chOff x="-3984" y="2883"/>
            <a:chExt cx="2451" cy="1870"/>
          </a:xfrm>
        </p:grpSpPr>
        <p:pic>
          <p:nvPicPr>
            <p:cNvPr id="8" name="Picture 8" descr="refdes0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3984" y="2883"/>
              <a:ext cx="2451" cy="1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 rot="19301421">
              <a:off x="-2825" y="3439"/>
              <a:ext cx="1191" cy="571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BD38A4"/>
                  </a:solidFill>
                </a:rPr>
                <a:t>Advanced LIGO</a:t>
              </a:r>
              <a:endParaRPr lang="en-US" dirty="0"/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2800890" y="4555934"/>
            <a:ext cx="907171" cy="174639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3607" y="1958664"/>
            <a:ext cx="3344520" cy="489933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31" y="2000470"/>
            <a:ext cx="2755806" cy="2128824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 bwMode="auto">
          <a:xfrm>
            <a:off x="4010526" y="3288632"/>
            <a:ext cx="1256632" cy="29410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573" y="0"/>
            <a:ext cx="8229600" cy="1143000"/>
          </a:xfrm>
        </p:spPr>
        <p:txBody>
          <a:bodyPr/>
          <a:lstStyle/>
          <a:p>
            <a:r>
              <a:rPr lang="en-US" dirty="0" smtClean="0"/>
              <a:t>Initial </a:t>
            </a:r>
            <a:r>
              <a:rPr lang="en-US" dirty="0" err="1" smtClean="0"/>
              <a:t>vs</a:t>
            </a:r>
            <a:r>
              <a:rPr lang="en-US" dirty="0" smtClean="0"/>
              <a:t> Advanced LIGO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844"/>
            <a:ext cx="2617325" cy="2123772"/>
          </a:xfrm>
          <a:prstGeom prst="rect">
            <a:avLst/>
          </a:prstGeom>
        </p:spPr>
      </p:pic>
      <p:pic>
        <p:nvPicPr>
          <p:cNvPr id="13" name="Picture 50" descr="BSC_chamber_HEPI_ISI_quad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2370" y="794426"/>
            <a:ext cx="2152732" cy="215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162706" y="1218328"/>
            <a:ext cx="2902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Seismic isolation goes from passive to active.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80425" y="4804362"/>
            <a:ext cx="2558261" cy="1761626"/>
            <a:chOff x="3110680" y="4757758"/>
            <a:chExt cx="2558261" cy="1761626"/>
          </a:xfrm>
        </p:grpSpPr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3110680" y="4899045"/>
              <a:ext cx="2558261" cy="1620339"/>
              <a:chOff x="-3984" y="2883"/>
              <a:chExt cx="2451" cy="1870"/>
            </a:xfrm>
          </p:grpSpPr>
          <p:pic>
            <p:nvPicPr>
              <p:cNvPr id="14" name="Picture 8" descr="refdes0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-3984" y="2883"/>
                <a:ext cx="2451" cy="18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9"/>
              <p:cNvSpPr txBox="1">
                <a:spLocks noChangeArrowheads="1"/>
              </p:cNvSpPr>
              <p:nvPr/>
            </p:nvSpPr>
            <p:spPr bwMode="auto">
              <a:xfrm rot="19301421">
                <a:off x="-2825" y="3351"/>
                <a:ext cx="1191" cy="74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BD38A4"/>
                    </a:solidFill>
                  </a:rPr>
                  <a:t>Advanced LIGO</a:t>
                </a:r>
                <a:endParaRPr lang="en-US" dirty="0"/>
              </a:p>
            </p:txBody>
          </p:sp>
        </p:grpSp>
        <p:sp>
          <p:nvSpPr>
            <p:cNvPr id="17" name="Oval 16"/>
            <p:cNvSpPr/>
            <p:nvPr/>
          </p:nvSpPr>
          <p:spPr bwMode="auto">
            <a:xfrm>
              <a:off x="3156032" y="4757758"/>
              <a:ext cx="907171" cy="1746395"/>
            </a:xfrm>
            <a:prstGeom prst="ellips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 Narrow" charset="0"/>
              </a:endParaRPr>
            </a:p>
          </p:txBody>
        </p:sp>
      </p:grpSp>
      <p:pic>
        <p:nvPicPr>
          <p:cNvPr id="18" name="Picture 17" descr="Screen Shot 2013-07-31 at 6.48.0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81" y="3075832"/>
            <a:ext cx="4170441" cy="29243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129" y="3110785"/>
            <a:ext cx="2479696" cy="1859772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 bwMode="auto">
          <a:xfrm>
            <a:off x="2954421" y="3997158"/>
            <a:ext cx="1470526" cy="34757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</a:t>
            </a:r>
            <a:r>
              <a:rPr lang="en-US" dirty="0" err="1" smtClean="0"/>
              <a:t>vs</a:t>
            </a:r>
            <a:r>
              <a:rPr lang="en-US" dirty="0" smtClean="0"/>
              <a:t> Advanced LIGO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0737" y="1096341"/>
            <a:ext cx="7701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10 kg test masses on simple pendulums become  40 kg monolithic suspensions in quadruple pendulums, with better quality optics</a:t>
            </a:r>
          </a:p>
        </p:txBody>
      </p:sp>
      <p:pic>
        <p:nvPicPr>
          <p:cNvPr id="3" name="Picture 66" descr="LOS_1"/>
          <p:cNvPicPr>
            <a:picLocks noChangeAspect="1" noChangeArrowheads="1"/>
          </p:cNvPicPr>
          <p:nvPr/>
        </p:nvPicPr>
        <p:blipFill>
          <a:blip r:embed="rId2"/>
          <a:srcRect r="6374" b="5156"/>
          <a:stretch>
            <a:fillRect/>
          </a:stretch>
        </p:blipFill>
        <p:spPr bwMode="auto">
          <a:xfrm>
            <a:off x="214934" y="4143237"/>
            <a:ext cx="1172268" cy="19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6270818" y="2517529"/>
            <a:ext cx="2720781" cy="3690742"/>
            <a:chOff x="5103812" y="1237865"/>
            <a:chExt cx="3887788" cy="50454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6150" y="1237865"/>
              <a:ext cx="3600900" cy="4035668"/>
            </a:xfrm>
            <a:prstGeom prst="rect">
              <a:avLst/>
            </a:prstGeom>
          </p:spPr>
        </p:pic>
        <p:grpSp>
          <p:nvGrpSpPr>
            <p:cNvPr id="11" name="Group 13"/>
            <p:cNvGrpSpPr/>
            <p:nvPr/>
          </p:nvGrpSpPr>
          <p:grpSpPr>
            <a:xfrm>
              <a:off x="5103812" y="3429000"/>
              <a:ext cx="3887788" cy="2854332"/>
              <a:chOff x="5103812" y="3429000"/>
              <a:chExt cx="3887788" cy="2854332"/>
            </a:xfrm>
          </p:grpSpPr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 flipV="1">
                <a:off x="5943600" y="3429000"/>
                <a:ext cx="609600" cy="22860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" name="Line 10"/>
              <p:cNvSpPr>
                <a:spLocks noChangeShapeType="1"/>
              </p:cNvSpPr>
              <p:nvPr/>
            </p:nvSpPr>
            <p:spPr bwMode="auto">
              <a:xfrm>
                <a:off x="6172200" y="3886200"/>
                <a:ext cx="60960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Text Box 13"/>
              <p:cNvSpPr txBox="1">
                <a:spLocks noChangeArrowheads="1"/>
              </p:cNvSpPr>
              <p:nvPr/>
            </p:nvSpPr>
            <p:spPr bwMode="auto">
              <a:xfrm>
                <a:off x="5103812" y="5273534"/>
                <a:ext cx="1222375" cy="10097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 b="0" dirty="0"/>
                  <a:t>40 kg silica test mass</a:t>
                </a:r>
              </a:p>
            </p:txBody>
          </p:sp>
          <p:sp>
            <p:nvSpPr>
              <p:cNvPr id="19" name="Text Box 15"/>
              <p:cNvSpPr txBox="1">
                <a:spLocks noChangeArrowheads="1"/>
              </p:cNvSpPr>
              <p:nvPr/>
            </p:nvSpPr>
            <p:spPr bwMode="auto">
              <a:xfrm>
                <a:off x="7239000" y="5273534"/>
                <a:ext cx="1752600" cy="10097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400" b="0" dirty="0"/>
                  <a:t>parallel reaction chain for control actuation</a:t>
                </a:r>
                <a:endParaRPr lang="en-US" sz="2400" b="0" dirty="0">
                  <a:latin typeface="Times New Roman" pitchFamily="18" charset="0"/>
                </a:endParaRPr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flipH="1" flipV="1">
                <a:off x="7467600" y="4724400"/>
                <a:ext cx="342900" cy="549133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 flipV="1">
                <a:off x="6021387" y="4953000"/>
                <a:ext cx="609600" cy="34290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pic>
        <p:nvPicPr>
          <p:cNvPr id="23" name="Picture 33" descr="monolithic_LAS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645" y="2239081"/>
            <a:ext cx="2909299" cy="3878216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S878_CIMG1263-lp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3998" y="4285103"/>
            <a:ext cx="1560839" cy="1170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412" y="1963331"/>
            <a:ext cx="2558261" cy="1620339"/>
            <a:chOff x="-3984" y="2883"/>
            <a:chExt cx="2451" cy="1870"/>
          </a:xfrm>
        </p:grpSpPr>
        <p:pic>
          <p:nvPicPr>
            <p:cNvPr id="25" name="Picture 8" descr="refdes0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3984" y="2883"/>
              <a:ext cx="2451" cy="1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9"/>
            <p:cNvSpPr txBox="1">
              <a:spLocks noChangeArrowheads="1"/>
            </p:cNvSpPr>
            <p:nvPr/>
          </p:nvSpPr>
          <p:spPr bwMode="auto">
            <a:xfrm rot="19301421">
              <a:off x="-2825" y="3351"/>
              <a:ext cx="1191" cy="74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BD38A4"/>
                  </a:solidFill>
                </a:rPr>
                <a:t>Advanced LIGO</a:t>
              </a:r>
              <a:endParaRPr lang="en-US" dirty="0"/>
            </a:p>
          </p:txBody>
        </p:sp>
      </p:grpSp>
      <p:sp>
        <p:nvSpPr>
          <p:cNvPr id="27" name="Oval 26"/>
          <p:cNvSpPr/>
          <p:nvPr/>
        </p:nvSpPr>
        <p:spPr bwMode="auto">
          <a:xfrm>
            <a:off x="453584" y="1961856"/>
            <a:ext cx="907171" cy="1746395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  <p:sp>
        <p:nvSpPr>
          <p:cNvPr id="28" name="Right Arrow 27"/>
          <p:cNvSpPr/>
          <p:nvPr/>
        </p:nvSpPr>
        <p:spPr bwMode="auto">
          <a:xfrm>
            <a:off x="1577474" y="5106737"/>
            <a:ext cx="561473" cy="20052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 Narrow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11" y="186114"/>
            <a:ext cx="7002327" cy="769117"/>
          </a:xfrm>
        </p:spPr>
        <p:txBody>
          <a:bodyPr/>
          <a:lstStyle/>
          <a:p>
            <a:r>
              <a:rPr lang="en-US" dirty="0" smtClean="0"/>
              <a:t>More on LIGO: </a:t>
            </a:r>
            <a:br>
              <a:rPr lang="en-US" dirty="0" smtClean="0"/>
            </a:br>
            <a:r>
              <a:rPr lang="en-US" dirty="0" smtClean="0"/>
              <a:t>LIGO magazine in  </a:t>
            </a:r>
            <a:r>
              <a:rPr lang="en-US" dirty="0" err="1" smtClean="0"/>
              <a:t>www.ligo.org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 descr="Screen Shot 2014-06-15 at 6.41.43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110" y="1180261"/>
            <a:ext cx="6515100" cy="520621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06172" y="113400"/>
            <a:ext cx="6361044" cy="769117"/>
          </a:xfrm>
        </p:spPr>
        <p:txBody>
          <a:bodyPr/>
          <a:lstStyle/>
          <a:p>
            <a:r>
              <a:rPr lang="en-US" dirty="0" smtClean="0"/>
              <a:t>Multi-messenger astronomy</a:t>
            </a:r>
            <a:br>
              <a:rPr lang="en-US" dirty="0" smtClean="0"/>
            </a:br>
            <a:r>
              <a:rPr lang="en-US" dirty="0" smtClean="0"/>
              <a:t>2010 (initial detectors)</a:t>
            </a:r>
            <a:endParaRPr lang="en-US" dirty="0"/>
          </a:p>
        </p:txBody>
      </p:sp>
      <p:pic>
        <p:nvPicPr>
          <p:cNvPr id="5" name="Picture 4" descr="Screen Shot 2014-06-15 at 6.54.05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188350"/>
            <a:ext cx="7797800" cy="5265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57049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for interest in EM counterparts to GW candidates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the first four published GW events, LSC and Virgo will promptly release public triggers to be followed up. </a:t>
            </a:r>
          </a:p>
          <a:p>
            <a:r>
              <a:rPr lang="en-US" dirty="0" smtClean="0"/>
              <a:t>To initiate the multi-messenger from the very beginning, LSC and Virgo opened a call to sign agreements for the identification of EM counterparts to GW triggers in Advanced detectors starting in 2015. </a:t>
            </a:r>
          </a:p>
          <a:p>
            <a:r>
              <a:rPr lang="en-US" dirty="0" smtClean="0"/>
              <a:t>We received more than 60 applications from 19 countries, with about 150 instruments </a:t>
            </a:r>
            <a:r>
              <a:rPr lang="en-US" dirty="0" err="1" smtClean="0"/>
              <a:t>covergin</a:t>
            </a:r>
            <a:r>
              <a:rPr lang="en-US" dirty="0" smtClean="0"/>
              <a:t> the full spectrum,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from radio to high-energy gamma-rays!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2" name="Picture 1" descr="Screen Shot 2014-06-15 at 6.58.56 P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43" y="4769169"/>
            <a:ext cx="3082736" cy="187837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28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88359" y="313097"/>
            <a:ext cx="6249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GW Detector Network~2016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229054" y="1217238"/>
            <a:ext cx="1310717" cy="1110434"/>
            <a:chOff x="4229054" y="1217238"/>
            <a:chExt cx="1310717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229054" y="1217238"/>
              <a:ext cx="13107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3535" y="1029583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4646" y="3716482"/>
            <a:ext cx="19010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Advanced LIGO </a:t>
            </a:r>
          </a:p>
          <a:p>
            <a:r>
              <a:rPr lang="en-US" sz="2000" dirty="0" smtClean="0">
                <a:solidFill>
                  <a:srgbClr val="618FFD"/>
                </a:solidFill>
              </a:rPr>
              <a:t>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081837" y="2387430"/>
            <a:ext cx="2384129" cy="830997"/>
            <a:chOff x="3081837" y="2387430"/>
            <a:chExt cx="2384129" cy="830997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081837" y="2387430"/>
              <a:ext cx="144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Advanced </a:t>
              </a:r>
            </a:p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608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fld id="{F6BAC60D-7C5E-B24F-85AC-9A0379AF369E}" type="slidenum">
              <a:rPr lang="en-US"/>
              <a:pPr/>
              <a:t>3</a:t>
            </a:fld>
            <a:endParaRPr lang="en-US"/>
          </a:p>
        </p:txBody>
      </p:sp>
      <p:sp>
        <p:nvSpPr>
          <p:cNvPr id="2048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685800" y="134938"/>
            <a:ext cx="7772400" cy="576262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D100D1"/>
                </a:solidFill>
                <a:ea typeface="ＭＳ Ｐゴシック" pitchFamily="-109" charset="-128"/>
                <a:cs typeface="ＭＳ Ｐゴシック" pitchFamily="-109" charset="-128"/>
              </a:rPr>
              <a:t>Gravitational Waves: they exist!</a:t>
            </a:r>
          </a:p>
        </p:txBody>
      </p:sp>
      <p:pic>
        <p:nvPicPr>
          <p:cNvPr id="20484" name="Picture 2058" descr="bin_puls_shif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7975"/>
            <a:ext cx="293052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2059"/>
          <p:cNvSpPr txBox="1">
            <a:spLocks noChangeArrowheads="1"/>
          </p:cNvSpPr>
          <p:nvPr/>
        </p:nvSpPr>
        <p:spPr bwMode="auto">
          <a:xfrm>
            <a:off x="231775" y="5213350"/>
            <a:ext cx="48911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Binary systems lose energy due to </a:t>
            </a:r>
            <a:br>
              <a:rPr lang="en-US" sz="2000" dirty="0"/>
            </a:br>
            <a:r>
              <a:rPr lang="en-US" sz="2000" dirty="0"/>
              <a:t>gravitational radiation 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dirty="0" err="1"/>
              <a:t>Hulse</a:t>
            </a:r>
            <a:r>
              <a:rPr lang="en-US" sz="2000" dirty="0"/>
              <a:t> and Taylor, PSR 1913+16),</a:t>
            </a:r>
          </a:p>
          <a:p>
            <a:r>
              <a:rPr lang="en-US" sz="2000" dirty="0"/>
              <a:t>showing up in their orbital parameters.</a:t>
            </a:r>
          </a:p>
        </p:txBody>
      </p:sp>
      <p:pic>
        <p:nvPicPr>
          <p:cNvPr id="20486" name="Picture 2060" descr="hu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66750"/>
            <a:ext cx="62547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061" descr="tay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17838" y="989013"/>
            <a:ext cx="62706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62"/>
          <p:cNvSpPr txBox="1">
            <a:spLocks noChangeArrowheads="1"/>
          </p:cNvSpPr>
          <p:nvPr/>
        </p:nvSpPr>
        <p:spPr bwMode="auto">
          <a:xfrm>
            <a:off x="877888" y="935038"/>
            <a:ext cx="178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Hulse, Taylor</a:t>
            </a:r>
          </a:p>
          <a:p>
            <a:r>
              <a:rPr lang="en-US" sz="1800" i="1"/>
              <a:t>Nobel Prize 1993</a:t>
            </a:r>
          </a:p>
        </p:txBody>
      </p:sp>
      <p:pic>
        <p:nvPicPr>
          <p:cNvPr id="20489" name="Picture 2063" descr="BINARY~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541713"/>
            <a:ext cx="30384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2066" descr="areci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8275" y="2162175"/>
            <a:ext cx="2182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33353" y="1000853"/>
            <a:ext cx="3927687" cy="40605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378661" y="5183549"/>
            <a:ext cx="3284538" cy="593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pPr>
              <a:lnSpc>
                <a:spcPct val="101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CA" sz="1600" dirty="0">
                <a:solidFill>
                  <a:srgbClr val="000000"/>
                </a:solidFill>
                <a:latin typeface="Optima Regular" pitchFamily="32" charset="0"/>
              </a:rPr>
              <a:t>Weisberg, Nice &amp; Taylor, 2010</a:t>
            </a:r>
          </a:p>
          <a:p>
            <a:pPr>
              <a:lnSpc>
                <a:spcPct val="101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CA" sz="1600" dirty="0">
                <a:solidFill>
                  <a:srgbClr val="000000"/>
                </a:solidFill>
                <a:latin typeface="Optima Regular" pitchFamily="32" charset="0"/>
              </a:rPr>
              <a:t>(Courtesy Joel Weisberg)</a:t>
            </a:r>
          </a:p>
        </p:txBody>
      </p:sp>
    </p:spTree>
    <p:extLst>
      <p:ext uri="{BB962C8B-B14F-4D97-AF65-F5344CB8AC3E}">
        <p14:creationId xmlns:p14="http://schemas.microsoft.com/office/powerpoint/2010/main" val="133709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14375" y="0"/>
            <a:ext cx="7772400" cy="1143000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US" b="0">
                <a:solidFill>
                  <a:srgbClr val="D100D1"/>
                </a:solidFill>
                <a:ea typeface="+mj-ea"/>
                <a:cs typeface="+mj-cs"/>
              </a:rPr>
              <a:t>Gravitational waves</a:t>
            </a:r>
            <a:endParaRPr lang="en-US">
              <a:solidFill>
                <a:srgbClr val="D100D1"/>
              </a:solidFill>
              <a:ea typeface="+mj-ea"/>
              <a:cs typeface="+mj-cs"/>
            </a:endParaRPr>
          </a:p>
        </p:txBody>
      </p:sp>
      <p:sp>
        <p:nvSpPr>
          <p:cNvPr id="18439" name="Text Box 4"/>
          <p:cNvSpPr txBox="1">
            <a:spLocks noChangeArrowheads="1"/>
          </p:cNvSpPr>
          <p:nvPr/>
        </p:nvSpPr>
        <p:spPr bwMode="auto">
          <a:xfrm>
            <a:off x="4335477" y="1244299"/>
            <a:ext cx="4419600" cy="11906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Gravitational waves are </a:t>
            </a:r>
            <a:r>
              <a:rPr lang="en-US" sz="1800" dirty="0" err="1"/>
              <a:t>quadrupolar</a:t>
            </a:r>
            <a:r>
              <a:rPr lang="en-US" sz="1800" dirty="0"/>
              <a:t> distortions of distances between freely falling masses. They are produced by time-varying mass </a:t>
            </a:r>
            <a:r>
              <a:rPr lang="en-US" sz="1800" dirty="0" err="1"/>
              <a:t>quadrupoles</a:t>
            </a:r>
            <a:r>
              <a:rPr lang="en-US" sz="1800" dirty="0"/>
              <a:t>.</a:t>
            </a:r>
            <a:endParaRPr lang="en-US" sz="1800" baseline="30000" dirty="0"/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488256"/>
              </p:ext>
            </p:extLst>
          </p:nvPr>
        </p:nvGraphicFramePr>
        <p:xfrm>
          <a:off x="3471351" y="2322792"/>
          <a:ext cx="35718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Equation" r:id="rId4" imgW="1905000" imgH="609600" progId="Equation.3">
                  <p:embed/>
                </p:oleObj>
              </mc:Choice>
              <mc:Fallback>
                <p:oleObj name="Equation" r:id="rId4" imgW="19050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351" y="2322792"/>
                        <a:ext cx="35718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8763" y="1027113"/>
            <a:ext cx="3898900" cy="1989137"/>
            <a:chOff x="0" y="449"/>
            <a:chExt cx="5600" cy="2859"/>
          </a:xfrm>
        </p:grpSpPr>
        <p:sp>
          <p:nvSpPr>
            <p:cNvPr id="18466" name="Line 17"/>
            <p:cNvSpPr>
              <a:spLocks noChangeShapeType="1"/>
            </p:cNvSpPr>
            <p:nvPr/>
          </p:nvSpPr>
          <p:spPr bwMode="auto">
            <a:xfrm flipV="1">
              <a:off x="0" y="864"/>
              <a:ext cx="5594" cy="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>
              <a:off x="80" y="1980"/>
              <a:ext cx="1328" cy="1328"/>
              <a:chOff x="80" y="1980"/>
              <a:chExt cx="1328" cy="1328"/>
            </a:xfrm>
          </p:grpSpPr>
          <p:sp>
            <p:nvSpPr>
              <p:cNvPr id="18491" name="Oval 19"/>
              <p:cNvSpPr>
                <a:spLocks noChangeArrowheads="1"/>
              </p:cNvSpPr>
              <p:nvPr/>
            </p:nvSpPr>
            <p:spPr bwMode="auto">
              <a:xfrm>
                <a:off x="395" y="2289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2" name="Line 20"/>
              <p:cNvSpPr>
                <a:spLocks noChangeShapeType="1"/>
              </p:cNvSpPr>
              <p:nvPr/>
            </p:nvSpPr>
            <p:spPr bwMode="auto">
              <a:xfrm flipV="1">
                <a:off x="405" y="2687"/>
                <a:ext cx="300" cy="1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3" name="Oval 21"/>
              <p:cNvSpPr>
                <a:spLocks noChangeArrowheads="1"/>
              </p:cNvSpPr>
              <p:nvPr/>
            </p:nvSpPr>
            <p:spPr bwMode="auto">
              <a:xfrm>
                <a:off x="80" y="2372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94" name="Oval 22"/>
              <p:cNvSpPr>
                <a:spLocks noChangeArrowheads="1"/>
              </p:cNvSpPr>
              <p:nvPr/>
            </p:nvSpPr>
            <p:spPr bwMode="auto">
              <a:xfrm rot="-5400000">
                <a:off x="84" y="2371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23"/>
            <p:cNvGrpSpPr>
              <a:grpSpLocks/>
            </p:cNvGrpSpPr>
            <p:nvPr/>
          </p:nvGrpSpPr>
          <p:grpSpPr bwMode="auto">
            <a:xfrm>
              <a:off x="1108" y="1635"/>
              <a:ext cx="1328" cy="1328"/>
              <a:chOff x="1460" y="1197"/>
              <a:chExt cx="1328" cy="1328"/>
            </a:xfrm>
          </p:grpSpPr>
          <p:grpSp>
            <p:nvGrpSpPr>
              <p:cNvPr id="5" name="Group 24"/>
              <p:cNvGrpSpPr>
                <a:grpSpLocks/>
              </p:cNvGrpSpPr>
              <p:nvPr/>
            </p:nvGrpSpPr>
            <p:grpSpPr bwMode="auto">
              <a:xfrm>
                <a:off x="1460" y="1505"/>
                <a:ext cx="1328" cy="720"/>
                <a:chOff x="1460" y="1505"/>
                <a:chExt cx="1328" cy="720"/>
              </a:xfrm>
            </p:grpSpPr>
            <p:sp>
              <p:nvSpPr>
                <p:cNvPr id="18489" name="Oval 25"/>
                <p:cNvSpPr>
                  <a:spLocks noChangeArrowheads="1"/>
                </p:cNvSpPr>
                <p:nvPr/>
              </p:nvSpPr>
              <p:spPr bwMode="auto">
                <a:xfrm>
                  <a:off x="1460" y="1586"/>
                  <a:ext cx="1328" cy="54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90" name="Oval 26"/>
                <p:cNvSpPr>
                  <a:spLocks noChangeArrowheads="1"/>
                </p:cNvSpPr>
                <p:nvPr/>
              </p:nvSpPr>
              <p:spPr bwMode="auto">
                <a:xfrm>
                  <a:off x="1769" y="1505"/>
                  <a:ext cx="720" cy="72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487" name="Line 27"/>
              <p:cNvSpPr>
                <a:spLocks noChangeShapeType="1"/>
              </p:cNvSpPr>
              <p:nvPr/>
            </p:nvSpPr>
            <p:spPr bwMode="auto">
              <a:xfrm flipV="1">
                <a:off x="1604" y="1863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8" name="Oval 28"/>
              <p:cNvSpPr>
                <a:spLocks noChangeArrowheads="1"/>
              </p:cNvSpPr>
              <p:nvPr/>
            </p:nvSpPr>
            <p:spPr bwMode="auto">
              <a:xfrm rot="-5400000">
                <a:off x="1467" y="1588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2136" y="1231"/>
              <a:ext cx="1328" cy="1328"/>
              <a:chOff x="2446" y="809"/>
              <a:chExt cx="1328" cy="1328"/>
            </a:xfrm>
          </p:grpSpPr>
          <p:sp>
            <p:nvSpPr>
              <p:cNvPr id="18482" name="Oval 30"/>
              <p:cNvSpPr>
                <a:spLocks noChangeArrowheads="1"/>
              </p:cNvSpPr>
              <p:nvPr/>
            </p:nvSpPr>
            <p:spPr bwMode="auto">
              <a:xfrm>
                <a:off x="2760" y="1105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3" name="Line 31"/>
              <p:cNvSpPr>
                <a:spLocks noChangeShapeType="1"/>
              </p:cNvSpPr>
              <p:nvPr/>
            </p:nvSpPr>
            <p:spPr bwMode="auto">
              <a:xfrm flipV="1">
                <a:off x="2692" y="1467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4" name="Oval 32"/>
              <p:cNvSpPr>
                <a:spLocks noChangeArrowheads="1"/>
              </p:cNvSpPr>
              <p:nvPr/>
            </p:nvSpPr>
            <p:spPr bwMode="auto">
              <a:xfrm rot="-5400000">
                <a:off x="2472" y="1200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85" name="Oval 33"/>
              <p:cNvSpPr>
                <a:spLocks noChangeArrowheads="1"/>
              </p:cNvSpPr>
              <p:nvPr/>
            </p:nvSpPr>
            <p:spPr bwMode="auto">
              <a:xfrm>
                <a:off x="2446" y="1172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164" y="872"/>
              <a:ext cx="1408" cy="1328"/>
              <a:chOff x="3404" y="474"/>
              <a:chExt cx="1408" cy="1328"/>
            </a:xfrm>
          </p:grpSpPr>
          <p:grpSp>
            <p:nvGrpSpPr>
              <p:cNvPr id="8" name="Group 35"/>
              <p:cNvGrpSpPr>
                <a:grpSpLocks/>
              </p:cNvGrpSpPr>
              <p:nvPr/>
            </p:nvGrpSpPr>
            <p:grpSpPr bwMode="auto">
              <a:xfrm rot="-5400000">
                <a:off x="3393" y="778"/>
                <a:ext cx="1328" cy="720"/>
                <a:chOff x="1460" y="1505"/>
                <a:chExt cx="1328" cy="720"/>
              </a:xfrm>
            </p:grpSpPr>
            <p:sp>
              <p:nvSpPr>
                <p:cNvPr id="18480" name="Oval 36"/>
                <p:cNvSpPr>
                  <a:spLocks noChangeArrowheads="1"/>
                </p:cNvSpPr>
                <p:nvPr/>
              </p:nvSpPr>
              <p:spPr bwMode="auto">
                <a:xfrm>
                  <a:off x="1460" y="1586"/>
                  <a:ext cx="1328" cy="546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481" name="Oval 37"/>
                <p:cNvSpPr>
                  <a:spLocks noChangeArrowheads="1"/>
                </p:cNvSpPr>
                <p:nvPr/>
              </p:nvSpPr>
              <p:spPr bwMode="auto">
                <a:xfrm>
                  <a:off x="1769" y="1505"/>
                  <a:ext cx="720" cy="72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8477" name="Line 38"/>
              <p:cNvSpPr>
                <a:spLocks noChangeShapeType="1"/>
              </p:cNvSpPr>
              <p:nvPr/>
            </p:nvSpPr>
            <p:spPr bwMode="auto">
              <a:xfrm flipV="1">
                <a:off x="3617" y="1130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8" name="Line 39"/>
              <p:cNvSpPr>
                <a:spLocks noChangeShapeType="1"/>
              </p:cNvSpPr>
              <p:nvPr/>
            </p:nvSpPr>
            <p:spPr bwMode="auto">
              <a:xfrm flipV="1">
                <a:off x="4387" y="852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9" name="Oval 40"/>
              <p:cNvSpPr>
                <a:spLocks noChangeArrowheads="1"/>
              </p:cNvSpPr>
              <p:nvPr/>
            </p:nvSpPr>
            <p:spPr bwMode="auto">
              <a:xfrm>
                <a:off x="3404" y="861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4272" y="449"/>
              <a:ext cx="1328" cy="1328"/>
              <a:chOff x="2446" y="809"/>
              <a:chExt cx="1328" cy="1328"/>
            </a:xfrm>
          </p:grpSpPr>
          <p:sp>
            <p:nvSpPr>
              <p:cNvPr id="18472" name="Oval 42"/>
              <p:cNvSpPr>
                <a:spLocks noChangeArrowheads="1"/>
              </p:cNvSpPr>
              <p:nvPr/>
            </p:nvSpPr>
            <p:spPr bwMode="auto">
              <a:xfrm>
                <a:off x="2760" y="1105"/>
                <a:ext cx="720" cy="72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3" name="Line 43"/>
              <p:cNvSpPr>
                <a:spLocks noChangeShapeType="1"/>
              </p:cNvSpPr>
              <p:nvPr/>
            </p:nvSpPr>
            <p:spPr bwMode="auto">
              <a:xfrm flipV="1">
                <a:off x="2692" y="1467"/>
                <a:ext cx="425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4" name="Oval 44"/>
              <p:cNvSpPr>
                <a:spLocks noChangeArrowheads="1"/>
              </p:cNvSpPr>
              <p:nvPr/>
            </p:nvSpPr>
            <p:spPr bwMode="auto">
              <a:xfrm rot="-5400000">
                <a:off x="2472" y="1200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75" name="Oval 45"/>
              <p:cNvSpPr>
                <a:spLocks noChangeArrowheads="1"/>
              </p:cNvSpPr>
              <p:nvPr/>
            </p:nvSpPr>
            <p:spPr bwMode="auto">
              <a:xfrm>
                <a:off x="2446" y="1172"/>
                <a:ext cx="1328" cy="54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0" name="Group 106"/>
          <p:cNvGrpSpPr>
            <a:grpSpLocks noChangeAspect="1"/>
          </p:cNvGrpSpPr>
          <p:nvPr/>
        </p:nvGrpSpPr>
        <p:grpSpPr bwMode="auto">
          <a:xfrm>
            <a:off x="266700" y="1014413"/>
            <a:ext cx="3894138" cy="1995487"/>
            <a:chOff x="0" y="429"/>
            <a:chExt cx="5618" cy="2879"/>
          </a:xfrm>
        </p:grpSpPr>
        <p:sp>
          <p:nvSpPr>
            <p:cNvPr id="18443" name="Line 107"/>
            <p:cNvSpPr>
              <a:spLocks noChangeAspect="1" noChangeShapeType="1"/>
            </p:cNvSpPr>
            <p:nvPr/>
          </p:nvSpPr>
          <p:spPr bwMode="auto">
            <a:xfrm flipV="1">
              <a:off x="0" y="864"/>
              <a:ext cx="5594" cy="20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4" name="Oval 108"/>
            <p:cNvSpPr>
              <a:spLocks noChangeAspect="1" noChangeArrowheads="1"/>
            </p:cNvSpPr>
            <p:nvPr/>
          </p:nvSpPr>
          <p:spPr bwMode="auto">
            <a:xfrm rot="2700000">
              <a:off x="388" y="2295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5" name="Line 109"/>
            <p:cNvSpPr>
              <a:spLocks noChangeAspect="1" noChangeShapeType="1"/>
            </p:cNvSpPr>
            <p:nvPr/>
          </p:nvSpPr>
          <p:spPr bwMode="auto">
            <a:xfrm flipV="1">
              <a:off x="391" y="2686"/>
              <a:ext cx="300" cy="1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6" name="Oval 110"/>
            <p:cNvSpPr>
              <a:spLocks noChangeAspect="1" noChangeArrowheads="1"/>
            </p:cNvSpPr>
            <p:nvPr/>
          </p:nvSpPr>
          <p:spPr bwMode="auto">
            <a:xfrm rot="2700000">
              <a:off x="79" y="2371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47" name="Oval 111"/>
            <p:cNvSpPr>
              <a:spLocks noChangeAspect="1" noChangeArrowheads="1"/>
            </p:cNvSpPr>
            <p:nvPr/>
          </p:nvSpPr>
          <p:spPr bwMode="auto">
            <a:xfrm rot="-2700000">
              <a:off x="82" y="2373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12"/>
            <p:cNvGrpSpPr>
              <a:grpSpLocks noChangeAspect="1"/>
            </p:cNvGrpSpPr>
            <p:nvPr/>
          </p:nvGrpSpPr>
          <p:grpSpPr bwMode="auto">
            <a:xfrm rot="2700000">
              <a:off x="1105" y="1941"/>
              <a:ext cx="1328" cy="720"/>
              <a:chOff x="1460" y="1505"/>
              <a:chExt cx="1328" cy="720"/>
            </a:xfrm>
          </p:grpSpPr>
          <p:sp>
            <p:nvSpPr>
              <p:cNvPr id="18464" name="Oval 113"/>
              <p:cNvSpPr>
                <a:spLocks noChangeAspect="1" noChangeArrowheads="1"/>
              </p:cNvSpPr>
              <p:nvPr/>
            </p:nvSpPr>
            <p:spPr bwMode="auto">
              <a:xfrm>
                <a:off x="1460" y="1586"/>
                <a:ext cx="1328" cy="54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5" name="Oval 114"/>
              <p:cNvSpPr>
                <a:spLocks noChangeAspect="1" noChangeArrowheads="1"/>
              </p:cNvSpPr>
              <p:nvPr/>
            </p:nvSpPr>
            <p:spPr bwMode="auto">
              <a:xfrm>
                <a:off x="1769" y="1505"/>
                <a:ext cx="720" cy="72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49" name="Line 115"/>
            <p:cNvSpPr>
              <a:spLocks noChangeAspect="1" noChangeShapeType="1"/>
            </p:cNvSpPr>
            <p:nvPr/>
          </p:nvSpPr>
          <p:spPr bwMode="auto">
            <a:xfrm flipV="1">
              <a:off x="1283" y="2305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0" name="Oval 116"/>
            <p:cNvSpPr>
              <a:spLocks noChangeAspect="1" noChangeArrowheads="1"/>
            </p:cNvSpPr>
            <p:nvPr/>
          </p:nvSpPr>
          <p:spPr bwMode="auto">
            <a:xfrm rot="-2700000">
              <a:off x="1112" y="2030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1" name="Oval 117"/>
            <p:cNvSpPr>
              <a:spLocks noChangeAspect="1" noChangeArrowheads="1"/>
            </p:cNvSpPr>
            <p:nvPr/>
          </p:nvSpPr>
          <p:spPr bwMode="auto">
            <a:xfrm rot="2700000">
              <a:off x="2452" y="1536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2" name="Line 118"/>
            <p:cNvSpPr>
              <a:spLocks noChangeAspect="1" noChangeShapeType="1"/>
            </p:cNvSpPr>
            <p:nvPr/>
          </p:nvSpPr>
          <p:spPr bwMode="auto">
            <a:xfrm flipV="1">
              <a:off x="2389" y="1890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3" name="Oval 119"/>
            <p:cNvSpPr>
              <a:spLocks noChangeAspect="1" noChangeArrowheads="1"/>
            </p:cNvSpPr>
            <p:nvPr/>
          </p:nvSpPr>
          <p:spPr bwMode="auto">
            <a:xfrm rot="-2700000">
              <a:off x="2154" y="1640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4" name="Oval 120"/>
            <p:cNvSpPr>
              <a:spLocks noChangeAspect="1" noChangeArrowheads="1"/>
            </p:cNvSpPr>
            <p:nvPr/>
          </p:nvSpPr>
          <p:spPr bwMode="auto">
            <a:xfrm rot="2700000">
              <a:off x="2155" y="1602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" name="Group 121"/>
            <p:cNvGrpSpPr>
              <a:grpSpLocks noChangeAspect="1"/>
            </p:cNvGrpSpPr>
            <p:nvPr/>
          </p:nvGrpSpPr>
          <p:grpSpPr bwMode="auto">
            <a:xfrm rot="-2700000">
              <a:off x="3167" y="1139"/>
              <a:ext cx="1328" cy="720"/>
              <a:chOff x="1460" y="1505"/>
              <a:chExt cx="1328" cy="720"/>
            </a:xfrm>
          </p:grpSpPr>
          <p:sp>
            <p:nvSpPr>
              <p:cNvPr id="18462" name="Oval 122"/>
              <p:cNvSpPr>
                <a:spLocks noChangeAspect="1" noChangeArrowheads="1"/>
              </p:cNvSpPr>
              <p:nvPr/>
            </p:nvSpPr>
            <p:spPr bwMode="auto">
              <a:xfrm>
                <a:off x="1460" y="1586"/>
                <a:ext cx="1328" cy="54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463" name="Oval 123"/>
              <p:cNvSpPr>
                <a:spLocks noChangeAspect="1" noChangeArrowheads="1"/>
              </p:cNvSpPr>
              <p:nvPr/>
            </p:nvSpPr>
            <p:spPr bwMode="auto">
              <a:xfrm>
                <a:off x="1769" y="1505"/>
                <a:ext cx="720" cy="72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8456" name="Line 124"/>
            <p:cNvSpPr>
              <a:spLocks noChangeAspect="1" noChangeShapeType="1"/>
            </p:cNvSpPr>
            <p:nvPr/>
          </p:nvSpPr>
          <p:spPr bwMode="auto">
            <a:xfrm flipV="1">
              <a:off x="3353" y="1538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7" name="Oval 125"/>
            <p:cNvSpPr>
              <a:spLocks noChangeAspect="1" noChangeArrowheads="1"/>
            </p:cNvSpPr>
            <p:nvPr/>
          </p:nvSpPr>
          <p:spPr bwMode="auto">
            <a:xfrm rot="2700000">
              <a:off x="3178" y="1231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8" name="Oval 126"/>
            <p:cNvSpPr>
              <a:spLocks noChangeAspect="1" noChangeArrowheads="1"/>
            </p:cNvSpPr>
            <p:nvPr/>
          </p:nvSpPr>
          <p:spPr bwMode="auto">
            <a:xfrm rot="2700000">
              <a:off x="4588" y="754"/>
              <a:ext cx="720" cy="72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59" name="Line 127"/>
            <p:cNvSpPr>
              <a:spLocks noChangeAspect="1" noChangeShapeType="1"/>
            </p:cNvSpPr>
            <p:nvPr/>
          </p:nvSpPr>
          <p:spPr bwMode="auto">
            <a:xfrm flipV="1">
              <a:off x="4525" y="1102"/>
              <a:ext cx="425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0" name="Oval 128"/>
            <p:cNvSpPr>
              <a:spLocks noChangeAspect="1" noChangeArrowheads="1"/>
            </p:cNvSpPr>
            <p:nvPr/>
          </p:nvSpPr>
          <p:spPr bwMode="auto">
            <a:xfrm rot="-2700000">
              <a:off x="4290" y="858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61" name="Oval 129"/>
            <p:cNvSpPr>
              <a:spLocks noChangeAspect="1" noChangeArrowheads="1"/>
            </p:cNvSpPr>
            <p:nvPr/>
          </p:nvSpPr>
          <p:spPr bwMode="auto">
            <a:xfrm rot="2700000">
              <a:off x="4291" y="820"/>
              <a:ext cx="1328" cy="54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121605" y="5462869"/>
            <a:ext cx="9022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A NS-NS coalescence in the Virgo cluster has </a:t>
            </a:r>
            <a:r>
              <a:rPr lang="en-US" sz="2000" i="1" dirty="0" smtClean="0">
                <a:latin typeface="Times New Roman"/>
                <a:cs typeface="Times New Roman"/>
              </a:rPr>
              <a:t>h </a:t>
            </a:r>
            <a:r>
              <a:rPr lang="en-US" sz="2000" dirty="0" smtClean="0"/>
              <a:t>~ 10</a:t>
            </a:r>
            <a:r>
              <a:rPr lang="en-US" sz="2000" baseline="30000" dirty="0" smtClean="0"/>
              <a:t>-21 </a:t>
            </a:r>
            <a:r>
              <a:rPr lang="en-US" sz="2000" dirty="0" smtClean="0"/>
              <a:t>near Earth: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changes the distance between the Sun and the Earth by ~ one atomic diameter, and </a:t>
            </a:r>
            <a:br>
              <a:rPr lang="en-US" sz="2000" dirty="0" smtClean="0"/>
            </a:br>
            <a:r>
              <a:rPr lang="en-US" sz="2000" dirty="0" smtClean="0"/>
              <a:t>changes 1km distance by ~10</a:t>
            </a:r>
            <a:r>
              <a:rPr lang="en-US" sz="2000" baseline="30000" dirty="0" smtClean="0"/>
              <a:t>-18</a:t>
            </a:r>
            <a:r>
              <a:rPr lang="en-US" sz="2000" dirty="0" smtClean="0"/>
              <a:t> m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3770" y="2995285"/>
            <a:ext cx="1535714" cy="56112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593205" y="3665669"/>
            <a:ext cx="7770918" cy="1824506"/>
            <a:chOff x="-28331" y="3719709"/>
            <a:chExt cx="7770918" cy="1824506"/>
          </a:xfrm>
        </p:grpSpPr>
        <p:pic>
          <p:nvPicPr>
            <p:cNvPr id="67" name="Picture 2063" descr="BINARY~1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8331" y="3719709"/>
              <a:ext cx="2187152" cy="1174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15"/>
            <p:cNvPicPr>
              <a:picLocks noChangeAspect="1" noChangeArrowheads="1"/>
            </p:cNvPicPr>
            <p:nvPr/>
          </p:nvPicPr>
          <p:blipFill>
            <a:blip r:embed="rId8"/>
            <a:srcRect l="9412" b="47369"/>
            <a:stretch>
              <a:fillRect/>
            </a:stretch>
          </p:blipFill>
          <p:spPr bwMode="auto">
            <a:xfrm>
              <a:off x="3193232" y="4494877"/>
              <a:ext cx="2181225" cy="10493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6" name="Picture 2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553549" y="3862436"/>
              <a:ext cx="1189038" cy="1187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37355" y="3798632"/>
              <a:ext cx="1659206" cy="653366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202" y="1203641"/>
            <a:ext cx="1112008" cy="58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927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solidFill>
                <a:srgbClr val="618FF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/>
          <a:p>
            <a:fld id="{C8062F74-319B-A042-AC23-EA803683A5A0}" type="slidenum">
              <a:rPr lang="en-US" smtClean="0">
                <a:solidFill>
                  <a:srgbClr val="618FFD"/>
                </a:solidFill>
              </a:rPr>
              <a:pPr/>
              <a:t>5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fld id="{B41FB538-D3E9-9344-B345-15FA4FA35A14}" type="slidenum">
              <a:rPr lang="en-US" smtClean="0">
                <a:solidFill>
                  <a:srgbClr val="618FFD"/>
                </a:solidFill>
              </a:rPr>
              <a:pPr>
                <a:defRPr/>
              </a:pPr>
              <a:t>5</a:t>
            </a:fld>
            <a:endParaRPr lang="en-US">
              <a:solidFill>
                <a:srgbClr val="618FFD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618FFD"/>
              </a:solidFill>
              <a:cs typeface="+mn-cs"/>
            </a:endParaRPr>
          </a:p>
        </p:txBody>
      </p:sp>
      <p:pic>
        <p:nvPicPr>
          <p:cNvPr id="8" name="Picture 6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294019"/>
            <a:ext cx="8648700" cy="520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3" y="2791400"/>
            <a:ext cx="942370" cy="785309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44" y="1990754"/>
            <a:ext cx="984724" cy="6698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24820" y="313097"/>
            <a:ext cx="71734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1" dirty="0" smtClean="0">
                <a:solidFill>
                  <a:srgbClr val="618FFD"/>
                </a:solidFill>
                <a:latin typeface="+mn-lt"/>
              </a:rPr>
              <a:t>The GW Detector Network 2005-2010</a:t>
            </a:r>
            <a:endParaRPr lang="en-US" sz="3200" b="0" i="1" dirty="0">
              <a:solidFill>
                <a:srgbClr val="618FFD"/>
              </a:solidFill>
              <a:latin typeface="+mn-lt"/>
            </a:endParaRPr>
          </a:p>
        </p:txBody>
      </p:sp>
      <p:grpSp>
        <p:nvGrpSpPr>
          <p:cNvPr id="13" name="Group 26"/>
          <p:cNvGrpSpPr/>
          <p:nvPr/>
        </p:nvGrpSpPr>
        <p:grpSpPr>
          <a:xfrm>
            <a:off x="4102894" y="1217238"/>
            <a:ext cx="1278866" cy="1110434"/>
            <a:chOff x="4102894" y="1217238"/>
            <a:chExt cx="1278866" cy="1110434"/>
          </a:xfrm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4143" y="1802190"/>
              <a:ext cx="710302" cy="52548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102894" y="1217238"/>
              <a:ext cx="1278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GEO600</a:t>
              </a:r>
              <a:endParaRPr lang="en-US" dirty="0">
                <a:solidFill>
                  <a:srgbClr val="618FFD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55643" y="1188347"/>
            <a:ext cx="1518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LIGO Hanford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8590" y="3716482"/>
            <a:ext cx="1693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618FFD"/>
                </a:solidFill>
              </a:rPr>
              <a:t>LIGO Livingston </a:t>
            </a:r>
            <a:r>
              <a:rPr lang="en-US" dirty="0" smtClean="0">
                <a:solidFill>
                  <a:srgbClr val="618FFD"/>
                </a:solidFill>
              </a:rPr>
              <a:t> </a:t>
            </a:r>
            <a:endParaRPr lang="en-US" dirty="0">
              <a:solidFill>
                <a:srgbClr val="618FFD"/>
              </a:solidFill>
            </a:endParaRPr>
          </a:p>
        </p:txBody>
      </p:sp>
      <p:grpSp>
        <p:nvGrpSpPr>
          <p:cNvPr id="14" name="Group 27"/>
          <p:cNvGrpSpPr/>
          <p:nvPr/>
        </p:nvGrpSpPr>
        <p:grpSpPr>
          <a:xfrm>
            <a:off x="3533092" y="2398770"/>
            <a:ext cx="1932874" cy="600849"/>
            <a:chOff x="3533092" y="2398770"/>
            <a:chExt cx="1932874" cy="600849"/>
          </a:xfrm>
        </p:grpSpPr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275" y="2436717"/>
              <a:ext cx="889691" cy="562902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533092" y="2398770"/>
              <a:ext cx="7694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18FFD"/>
                  </a:solidFill>
                </a:rPr>
                <a:t>Virgo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608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Scientific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8810"/>
            <a:ext cx="8799818" cy="4899775"/>
          </a:xfrm>
        </p:spPr>
        <p:txBody>
          <a:bodyPr/>
          <a:lstStyle/>
          <a:p>
            <a:r>
              <a:rPr lang="en-US" dirty="0" smtClean="0"/>
              <a:t>900+ members, 80+ institutions, 16 countries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44916" y="6046889"/>
            <a:ext cx="161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www.ligo.org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28624" y="1827181"/>
            <a:ext cx="8816080" cy="4049658"/>
            <a:chOff x="101600" y="1854200"/>
            <a:chExt cx="8470900" cy="3721100"/>
          </a:xfrm>
        </p:grpSpPr>
        <p:pic>
          <p:nvPicPr>
            <p:cNvPr id="9" name="Picture 8" descr="Screen Shot 2014-06-15 at 6.31.51 P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1854200"/>
              <a:ext cx="6837651" cy="3721100"/>
            </a:xfrm>
            <a:prstGeom prst="rect">
              <a:avLst/>
            </a:prstGeom>
          </p:spPr>
        </p:pic>
        <p:pic>
          <p:nvPicPr>
            <p:cNvPr id="10" name="Picture 9" descr="Screen Shot 2014-06-15 at 6.32.16 P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3100" y="1949900"/>
              <a:ext cx="5359400" cy="3534604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1376547" y="53472"/>
            <a:ext cx="6361044" cy="769117"/>
          </a:xfrm>
        </p:spPr>
        <p:txBody>
          <a:bodyPr/>
          <a:lstStyle/>
          <a:p>
            <a:r>
              <a:rPr lang="en-US" dirty="0" smtClean="0"/>
              <a:t>LIGO Detectors 2009-10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7BA50-DE58-F945-A93D-D21062C6CDC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1524" y="6168502"/>
            <a:ext cx="5698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Find all LSC results and publications in </a:t>
            </a:r>
            <a:r>
              <a:rPr lang="en-US" sz="1800" dirty="0" smtClean="0">
                <a:hlinkClick r:id="rId3"/>
              </a:rPr>
              <a:t>www.ligo.org</a:t>
            </a:r>
            <a:r>
              <a:rPr lang="en-US" sz="1800" dirty="0" smtClean="0"/>
              <a:t> - science tab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0" y="503376"/>
            <a:ext cx="1752600" cy="2179638"/>
            <a:chOff x="0" y="960"/>
            <a:chExt cx="1104" cy="1373"/>
          </a:xfrm>
        </p:grpSpPr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0" y="1536"/>
              <a:ext cx="1104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000"/>
                <a:t>Crab pulsar (NASA, Chandra Observatory)</a:t>
              </a:r>
              <a:endParaRPr lang="en-US" sz="1200"/>
            </a:p>
          </p:txBody>
        </p:sp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0" y="960"/>
              <a:ext cx="864" cy="1373"/>
              <a:chOff x="0" y="960"/>
              <a:chExt cx="864" cy="1373"/>
            </a:xfrm>
          </p:grpSpPr>
          <p:pic>
            <p:nvPicPr>
              <p:cNvPr id="15" name="Picture 16" descr="crabpurplemedrez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" y="960"/>
                <a:ext cx="576" cy="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17" descr="sine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1776"/>
                <a:ext cx="864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38" y="2045"/>
                <a:ext cx="116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35"/>
          <p:cNvGrpSpPr/>
          <p:nvPr/>
        </p:nvGrpSpPr>
        <p:grpSpPr>
          <a:xfrm>
            <a:off x="59985" y="4524083"/>
            <a:ext cx="2121332" cy="1711003"/>
            <a:chOff x="0" y="3774325"/>
            <a:chExt cx="2121332" cy="1711003"/>
          </a:xfrm>
        </p:grpSpPr>
        <p:pic>
          <p:nvPicPr>
            <p:cNvPr id="19" name="Picture 9" descr="supernova_zoom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40938" y="3774325"/>
              <a:ext cx="1310641" cy="882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0" descr="ZM1"/>
            <p:cNvPicPr>
              <a:picLocks noChangeAspect="1" noChangeArrowheads="1"/>
            </p:cNvPicPr>
            <p:nvPr/>
          </p:nvPicPr>
          <p:blipFill>
            <a:blip r:embed="rId7"/>
            <a:srcRect b="49417"/>
            <a:stretch>
              <a:fillRect/>
            </a:stretch>
          </p:blipFill>
          <p:spPr bwMode="auto">
            <a:xfrm>
              <a:off x="0" y="4714168"/>
              <a:ext cx="2121332" cy="77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1168944" y="4872828"/>
              <a:ext cx="405346" cy="46166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/>
                <a:t>?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12638" y="1351500"/>
            <a:ext cx="6772934" cy="4690936"/>
            <a:chOff x="1112638" y="1351500"/>
            <a:chExt cx="6772934" cy="4690936"/>
          </a:xfrm>
        </p:grpSpPr>
        <p:pic>
          <p:nvPicPr>
            <p:cNvPr id="29" name="Picture 3" descr="S6SRD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389" y="1351500"/>
              <a:ext cx="6667183" cy="4690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"/>
            <p:cNvSpPr txBox="1">
              <a:spLocks noChangeArrowheads="1"/>
            </p:cNvSpPr>
            <p:nvPr/>
          </p:nvSpPr>
          <p:spPr bwMode="auto">
            <a:xfrm rot="-5400000">
              <a:off x="535582" y="3413464"/>
              <a:ext cx="1493838" cy="339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dirty="0" smtClean="0">
                  <a:solidFill>
                    <a:schemeClr val="tx2"/>
                  </a:solidFill>
                </a:rPr>
                <a:t>Strain (1/√Hz</a:t>
              </a:r>
              <a:r>
                <a:rPr lang="en-US" sz="1600" dirty="0">
                  <a:solidFill>
                    <a:schemeClr val="tx2"/>
                  </a:solidFill>
                </a:rPr>
                <a:t>)</a:t>
              </a:r>
            </a:p>
          </p:txBody>
        </p:sp>
      </p:grpSp>
      <p:pic>
        <p:nvPicPr>
          <p:cNvPr id="26" name="Picture 14" descr="ligochirp"/>
          <p:cNvPicPr>
            <a:picLocks noChangeArrowheads="1"/>
          </p:cNvPicPr>
          <p:nvPr/>
        </p:nvPicPr>
        <p:blipFill>
          <a:blip r:embed="rId9"/>
          <a:srcRect l="12102" t="29932" r="6050" b="21379"/>
          <a:stretch>
            <a:fillRect/>
          </a:stretch>
        </p:blipFill>
        <p:spPr bwMode="auto">
          <a:xfrm>
            <a:off x="7294015" y="1633832"/>
            <a:ext cx="1385965" cy="7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975988" y="712112"/>
            <a:ext cx="1076948" cy="81530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grpSp>
        <p:nvGrpSpPr>
          <p:cNvPr id="2" name="Group 34"/>
          <p:cNvGrpSpPr/>
          <p:nvPr/>
        </p:nvGrpSpPr>
        <p:grpSpPr>
          <a:xfrm>
            <a:off x="5750953" y="3960435"/>
            <a:ext cx="3136365" cy="2011404"/>
            <a:chOff x="5808225" y="4254121"/>
            <a:chExt cx="3136365" cy="2011404"/>
          </a:xfrm>
        </p:grpSpPr>
        <p:pic>
          <p:nvPicPr>
            <p:cNvPr id="9" name="Picture 5" descr="random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808225" y="5393987"/>
              <a:ext cx="1787525" cy="871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 descr="300px-WMAP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980852" y="4254121"/>
              <a:ext cx="1963738" cy="113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7577752" y="5451096"/>
              <a:ext cx="1149350" cy="2746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/>
                <a:t>NASA, WMAP</a:t>
              </a:r>
              <a:endParaRPr lang="en-US" dirty="0"/>
            </a:p>
          </p:txBody>
        </p:sp>
      </p:grpSp>
      <p:pic>
        <p:nvPicPr>
          <p:cNvPr id="22" name="Picture 5" descr="random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057804" y="1090574"/>
            <a:ext cx="1519239" cy="82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2724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293062"/>
            <a:ext cx="7844538" cy="769117"/>
          </a:xfrm>
        </p:spPr>
        <p:txBody>
          <a:bodyPr/>
          <a:lstStyle/>
          <a:p>
            <a:r>
              <a:rPr lang="en-US" dirty="0" smtClean="0"/>
              <a:t>LIGO-Virgo detectors 2005-2010</a:t>
            </a:r>
            <a:endParaRPr lang="en-US" dirty="0"/>
          </a:p>
        </p:txBody>
      </p:sp>
      <p:pic>
        <p:nvPicPr>
          <p:cNvPr id="5" name="Content Placeholder 4" descr="L1H1H2V1S5S6.png"/>
          <p:cNvPicPr>
            <a:picLocks noGrp="1" noChangeAspect="1"/>
          </p:cNvPicPr>
          <p:nvPr>
            <p:ph idx="1"/>
          </p:nvPr>
        </p:nvPicPr>
        <p:blipFill>
          <a:blip r:embed="rId2"/>
          <a:srcRect l="4003" r="4728"/>
          <a:stretch>
            <a:fillRect/>
          </a:stretch>
        </p:blipFill>
        <p:spPr>
          <a:xfrm>
            <a:off x="0" y="1149954"/>
            <a:ext cx="5654842" cy="465340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E414-0DDA-9F4D-A88C-45BC487B225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920" y="1557468"/>
            <a:ext cx="3281406" cy="2461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4229" y="1213299"/>
            <a:ext cx="1517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atlasofthe</a:t>
            </a:r>
            <a:r>
              <a:rPr lang="en-US" sz="1200" dirty="0" smtClean="0"/>
              <a:t> </a:t>
            </a:r>
            <a:r>
              <a:rPr lang="en-US" sz="1200" dirty="0" err="1" smtClean="0"/>
              <a:t>universe.com</a:t>
            </a:r>
            <a:endParaRPr lang="en-US" sz="1200" dirty="0"/>
          </a:p>
        </p:txBody>
      </p:sp>
      <p:pic>
        <p:nvPicPr>
          <p:cNvPr id="11" name="Picture 10" descr="Screen Shot 2013-07-31 at 2.31.4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562" y="4828154"/>
            <a:ext cx="3231797" cy="172237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 rot="10800000" flipV="1">
            <a:off x="5801897" y="2767263"/>
            <a:ext cx="2232526" cy="16710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20842" y="4424947"/>
            <a:ext cx="5641474" cy="133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842" y="293062"/>
            <a:ext cx="7844538" cy="769117"/>
          </a:xfrm>
        </p:spPr>
        <p:txBody>
          <a:bodyPr/>
          <a:lstStyle/>
          <a:p>
            <a:r>
              <a:rPr lang="en-US" dirty="0" smtClean="0"/>
              <a:t>Some interesting results 2005-2011</a:t>
            </a:r>
            <a:endParaRPr lang="en-US" dirty="0"/>
          </a:p>
        </p:txBody>
      </p:sp>
      <p:pic>
        <p:nvPicPr>
          <p:cNvPr id="5" name="Content Placeholder 4" descr="L1H1H2V1S5S6.png"/>
          <p:cNvPicPr>
            <a:picLocks noGrp="1" noChangeAspect="1"/>
          </p:cNvPicPr>
          <p:nvPr>
            <p:ph idx="1"/>
          </p:nvPr>
        </p:nvPicPr>
        <p:blipFill>
          <a:blip r:embed="rId2"/>
          <a:srcRect l="4003" r="4728"/>
          <a:stretch>
            <a:fillRect/>
          </a:stretch>
        </p:blipFill>
        <p:spPr>
          <a:xfrm>
            <a:off x="0" y="1637584"/>
            <a:ext cx="5654842" cy="465340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8853" y="6406082"/>
            <a:ext cx="625147" cy="463568"/>
          </a:xfrm>
        </p:spPr>
        <p:txBody>
          <a:bodyPr/>
          <a:lstStyle/>
          <a:p>
            <a:fld id="{C582E414-0DDA-9F4D-A88C-45BC487B2254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6" name="Group 22"/>
          <p:cNvGrpSpPr/>
          <p:nvPr/>
        </p:nvGrpSpPr>
        <p:grpSpPr>
          <a:xfrm>
            <a:off x="2103919" y="1360826"/>
            <a:ext cx="2507793" cy="2894960"/>
            <a:chOff x="2103919" y="1360826"/>
            <a:chExt cx="2507793" cy="2894960"/>
          </a:xfrm>
        </p:grpSpPr>
        <p:grpSp>
          <p:nvGrpSpPr>
            <p:cNvPr id="10" name="Group 12"/>
            <p:cNvGrpSpPr/>
            <p:nvPr/>
          </p:nvGrpSpPr>
          <p:grpSpPr>
            <a:xfrm>
              <a:off x="2103919" y="2052905"/>
              <a:ext cx="1908744" cy="2202881"/>
              <a:chOff x="2063815" y="2619916"/>
              <a:chExt cx="1908744" cy="220288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9456" y="2619916"/>
                <a:ext cx="1238146" cy="1807024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 bwMode="auto">
              <a:xfrm rot="5400000">
                <a:off x="2041121" y="3776307"/>
                <a:ext cx="544331" cy="49894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2630350" y="4422687"/>
                <a:ext cx="1342209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GRB070201</a:t>
                </a:r>
                <a:endParaRPr lang="en-US" sz="2000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172623" y="1360826"/>
              <a:ext cx="2439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hlinkClick r:id="rId4"/>
                </a:rPr>
                <a:t>Astrophys. J. </a:t>
              </a:r>
              <a:r>
                <a:rPr lang="en-US" sz="1600" b="1" dirty="0" smtClean="0">
                  <a:hlinkClick r:id="rId4"/>
                </a:rPr>
                <a:t>681</a:t>
              </a:r>
              <a:r>
                <a:rPr lang="en-US" sz="1600" dirty="0" smtClean="0">
                  <a:hlinkClick r:id="rId4"/>
                </a:rPr>
                <a:t> (2008) 1419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023459" y="3991758"/>
            <a:ext cx="2862812" cy="2341048"/>
            <a:chOff x="5023459" y="3991758"/>
            <a:chExt cx="2862812" cy="2341047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rot="16200000" flipH="1">
              <a:off x="4785286" y="4229931"/>
              <a:ext cx="1576291" cy="10999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non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5791180" y="5568049"/>
              <a:ext cx="1461458" cy="461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GW100916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38065" y="5994252"/>
              <a:ext cx="2448206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Phys. Rev D85 (2012) 082002</a:t>
              </a:r>
              <a:endParaRPr lang="en-US" sz="1600" dirty="0"/>
            </a:p>
          </p:txBody>
        </p:sp>
      </p:grpSp>
    </p:spTree>
  </p:cSld>
  <p:clrMapOvr>
    <a:masterClrMapping/>
  </p:clrMapOvr>
  <p:transition xmlns:p14="http://schemas.microsoft.com/office/powerpoint/2010/main" advClick="0" advTm="1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S1report-0212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S1report-0212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2"/>
            </a:solidFill>
            <a:effectLst/>
            <a:latin typeface="Arial Narrow" charset="0"/>
          </a:defRPr>
        </a:defPPr>
      </a:lstStyle>
    </a:lnDef>
  </a:objectDefaults>
  <a:extraClrSchemeLst>
    <a:extraClrScheme>
      <a:clrScheme name="S1report-021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1report-021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1report-021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S1report-0212</Template>
  <TotalTime>15282</TotalTime>
  <Words>1104</Words>
  <Application>Microsoft Macintosh PowerPoint</Application>
  <PresentationFormat>On-screen Show (4:3)</PresentationFormat>
  <Paragraphs>194</Paragraphs>
  <Slides>28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S1report-0212</vt:lpstr>
      <vt:lpstr>Equation</vt:lpstr>
      <vt:lpstr>Opening the Gravitational Wave Window</vt:lpstr>
      <vt:lpstr>Einstein’s gravitation</vt:lpstr>
      <vt:lpstr>Gravitational Waves: they exist!</vt:lpstr>
      <vt:lpstr>Gravitational waves</vt:lpstr>
      <vt:lpstr>PowerPoint Presentation</vt:lpstr>
      <vt:lpstr>LIGO Scientific Collaboration</vt:lpstr>
      <vt:lpstr>LIGO Detectors 2009-10</vt:lpstr>
      <vt:lpstr>LIGO-Virgo detectors 2005-2010</vt:lpstr>
      <vt:lpstr>Some interesting results 2005-2011</vt:lpstr>
      <vt:lpstr>Sept 16, 2010: “Big Dog trigger”</vt:lpstr>
      <vt:lpstr>Some other LVC Results</vt:lpstr>
      <vt:lpstr>www.ligo.org/science</vt:lpstr>
      <vt:lpstr>Now under construction: Advanced LIGO</vt:lpstr>
      <vt:lpstr>In progress: Advanced LIGO Ten times better!</vt:lpstr>
      <vt:lpstr>What’s advanced in Advanced LIGO?</vt:lpstr>
      <vt:lpstr>What will Advanced LIGO see ?</vt:lpstr>
      <vt:lpstr>Coming soon near you: Advanced GW Detectors running!</vt:lpstr>
      <vt:lpstr>PowerPoint Presentation</vt:lpstr>
      <vt:lpstr>More detectors = better localization</vt:lpstr>
      <vt:lpstr>Multi-messenger astronomy: GW/EM observations</vt:lpstr>
      <vt:lpstr>Gravitational waves are coming!</vt:lpstr>
      <vt:lpstr>Initial vs Advanced LIGO</vt:lpstr>
      <vt:lpstr>Initial vs Advanced LIGO</vt:lpstr>
      <vt:lpstr>Initial vs Advanced LIGO</vt:lpstr>
      <vt:lpstr>More on LIGO:  LIGO magazine in  www.ligo.org</vt:lpstr>
      <vt:lpstr>Multi-messenger astronomy 2010 (initial detectors)</vt:lpstr>
      <vt:lpstr>Call for interest in EM counterparts to GW candidates</vt:lpstr>
      <vt:lpstr>PowerPoint Presentation</vt:lpstr>
    </vt:vector>
  </TitlesOfParts>
  <Company>U. Wisconsin - Milwaukee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Inspiral Group Report: S1 Preliminary Report</dc:title>
  <dc:creator>patrick</dc:creator>
  <cp:lastModifiedBy>Gabriela Gonzalez</cp:lastModifiedBy>
  <cp:revision>296</cp:revision>
  <cp:lastPrinted>2014-06-16T00:10:02Z</cp:lastPrinted>
  <dcterms:created xsi:type="dcterms:W3CDTF">2013-07-30T09:29:41Z</dcterms:created>
  <dcterms:modified xsi:type="dcterms:W3CDTF">2014-06-18T18:57:37Z</dcterms:modified>
</cp:coreProperties>
</file>