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0" r:id="rId2"/>
  </p:sldMasterIdLst>
  <p:notesMasterIdLst>
    <p:notesMasterId r:id="rId36"/>
  </p:notesMasterIdLst>
  <p:handoutMasterIdLst>
    <p:handoutMasterId r:id="rId37"/>
  </p:handout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89" r:id="rId11"/>
    <p:sldId id="266" r:id="rId12"/>
    <p:sldId id="267" r:id="rId13"/>
    <p:sldId id="268" r:id="rId14"/>
    <p:sldId id="269" r:id="rId15"/>
    <p:sldId id="270" r:id="rId16"/>
    <p:sldId id="28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0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464"/>
    <a:srgbClr val="E20613"/>
    <a:srgbClr val="FC950C"/>
    <a:srgbClr val="E4EBFC"/>
    <a:srgbClr val="E4EBFF"/>
    <a:srgbClr val="377373"/>
    <a:srgbClr val="CC6600"/>
    <a:srgbClr val="FFB7B7"/>
    <a:srgbClr val="E8EEF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85219" autoAdjust="0"/>
  </p:normalViewPr>
  <p:slideViewPr>
    <p:cSldViewPr>
      <p:cViewPr varScale="1">
        <p:scale>
          <a:sx n="77" d="100"/>
          <a:sy n="77" d="100"/>
        </p:scale>
        <p:origin x="8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2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7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23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63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3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4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6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3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3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35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29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81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2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00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66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28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84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5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11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26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45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52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77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0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9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82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32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274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4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1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6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3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5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97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8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-2"/>
          <a:ext cx="137160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" name="Photo Editor Photo" r:id="rId8" imgW="4409524" imgH="3219899" progId="">
                  <p:embed/>
                </p:oleObj>
              </mc:Choice>
              <mc:Fallback>
                <p:oleObj name="Photo Editor Photo" r:id="rId8" imgW="4409524" imgH="321989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"/>
                        <a:ext cx="1371600" cy="100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49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114FFB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EC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auto">
          <a:xfrm>
            <a:off x="0" y="0"/>
            <a:ext cx="1371600" cy="1005840"/>
          </a:xfrm>
          <a:prstGeom prst="rect">
            <a:avLst/>
          </a:prstGeom>
          <a:solidFill>
            <a:schemeClr val="tx1">
              <a:lumMod val="60000"/>
              <a:lumOff val="40000"/>
              <a:alpha val="2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762000" y="6322791"/>
            <a:ext cx="7696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tabLst>
                <a:tab pos="3749040" algn="ctr"/>
                <a:tab pos="7498080" algn="r"/>
              </a:tabLst>
              <a:defRPr/>
            </a:pP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G1400551-v1	System Integration Status and Challenges	</a:t>
            </a:r>
            <a:fld id="{3D9BAE43-33BA-4F3B-AB00-8B9E3616B805}" type="slidenum">
              <a:rPr lang="en-US" sz="1400" b="0" i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pPr>
                <a:tabLst>
                  <a:tab pos="3749040" algn="ctr"/>
                  <a:tab pos="7498080" algn="r"/>
                </a:tabLst>
                <a:defRPr/>
              </a:pPr>
              <a:t>‹#›</a:t>
            </a:fld>
            <a:r>
              <a:rPr lang="en-US" sz="1400" b="0" i="0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400" b="0" i="0" baseline="0" dirty="0">
              <a:solidFill>
                <a:srgbClr val="377373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89" r:id="rId3"/>
    <p:sldLayoutId id="2147483681" r:id="rId4"/>
    <p:sldLayoutId id="2147483678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r>
              <a:rPr lang="en-US" dirty="0"/>
              <a:t>System Integration Status and Challenges, Post Project Commissioning Plans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Meet </a:t>
            </a:r>
            <a:r>
              <a:rPr lang="en-US" dirty="0"/>
              <a:t>Science </a:t>
            </a:r>
            <a:r>
              <a:rPr lang="en-US" dirty="0" smtClean="0"/>
              <a:t>Goals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648200"/>
            <a:ext cx="6858000" cy="1447800"/>
          </a:xfrm>
        </p:spPr>
        <p:txBody>
          <a:bodyPr/>
          <a:lstStyle/>
          <a:p>
            <a:r>
              <a:rPr lang="en-US" dirty="0" smtClean="0"/>
              <a:t>May 27, 2014</a:t>
            </a:r>
          </a:p>
          <a:p>
            <a:r>
              <a:rPr lang="en-US" dirty="0"/>
              <a:t>Daniel </a:t>
            </a:r>
            <a:r>
              <a:rPr lang="en-US" dirty="0" smtClean="0"/>
              <a:t>Sigg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Length Stabilization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8090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1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Locking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8084457" cy="500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4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 Noise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6578015" cy="5257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914400" y="1181100"/>
            <a:ext cx="1981200" cy="2971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6892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Alignment</a:t>
            </a:r>
            <a:b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couplings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038600" y="2895600"/>
            <a:ext cx="1828800" cy="1981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4834" y="263473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Acoustics</a:t>
            </a:r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1070734" y="2513231"/>
            <a:ext cx="1752600" cy="381000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5924550" y="5924550"/>
            <a:ext cx="1485900" cy="381000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38497" y="4381499"/>
            <a:ext cx="1828800" cy="1981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5780" y="404443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Cavity filtering</a:t>
            </a:r>
          </a:p>
        </p:txBody>
      </p:sp>
    </p:spTree>
    <p:extLst>
      <p:ext uri="{BB962C8B-B14F-4D97-AF65-F5344CB8AC3E}">
        <p14:creationId xmlns:p14="http://schemas.microsoft.com/office/powerpoint/2010/main" val="63582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Mode 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31" y="1578016"/>
            <a:ext cx="7790793" cy="527472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5400000">
            <a:off x="1409700" y="2857500"/>
            <a:ext cx="1219200" cy="381000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86333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Suppressed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4876800"/>
            <a:ext cx="7016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Commissioned and meets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0163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Effort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10" y="3864174"/>
            <a:ext cx="9144000" cy="2993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48006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Arm power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5176421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Reflected power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1981200"/>
            <a:ext cx="792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Char char="q"/>
              <a:defRPr sz="2400">
                <a:solidFill>
                  <a:srgbClr val="32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Ø"/>
              <a:defRPr>
                <a:solidFill>
                  <a:srgbClr val="32646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v"/>
              <a:defRPr sz="1600">
                <a:solidFill>
                  <a:srgbClr val="32646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65000"/>
              <a:buFont typeface="Wingdings" pitchFamily="2" charset="2"/>
              <a:buChar char="ü"/>
              <a:defRPr sz="1600">
                <a:solidFill>
                  <a:srgbClr val="32646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Char char="•"/>
              <a:defRPr sz="1600">
                <a:solidFill>
                  <a:srgbClr val="32646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kern="0" smtClean="0"/>
              <a:t>LLO succeeded in reducing the CARM offset to 30 pm. </a:t>
            </a:r>
            <a:br>
              <a:rPr lang="en-US" b="0" i="0" kern="0" smtClean="0"/>
            </a:br>
            <a:r>
              <a:rPr lang="en-US" b="0" i="0" kern="0" smtClean="0"/>
              <a:t>(all five DOFs were locked by IR signals.)</a:t>
            </a:r>
          </a:p>
          <a:p>
            <a:r>
              <a:rPr lang="en-US" b="0" i="0" kern="0" smtClean="0"/>
              <a:t>Close to the fully locked interferometer</a:t>
            </a:r>
            <a:endParaRPr lang="en-US" b="0" i="0" kern="0" dirty="0"/>
          </a:p>
        </p:txBody>
      </p:sp>
    </p:spTree>
    <p:extLst>
      <p:ext uri="{BB962C8B-B14F-4D97-AF65-F5344CB8AC3E}">
        <p14:creationId xmlns:p14="http://schemas.microsoft.com/office/powerpoint/2010/main" val="217340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90800"/>
            <a:ext cx="6858000" cy="1143000"/>
          </a:xfrm>
        </p:spPr>
        <p:txBody>
          <a:bodyPr/>
          <a:lstStyle/>
          <a:p>
            <a:r>
              <a:rPr lang="en-US" dirty="0" smtClean="0"/>
              <a:t>Post Project Plans</a:t>
            </a:r>
            <a:br>
              <a:rPr lang="en-US" dirty="0" smtClean="0"/>
            </a:br>
            <a:r>
              <a:rPr lang="en-US" dirty="0" smtClean="0"/>
              <a:t>for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5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Project Plans for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Commissioning is the process of bringing each interferometer to its design sensitivity</a:t>
            </a:r>
          </a:p>
          <a:p>
            <a:pPr lvl="1"/>
            <a:r>
              <a:rPr lang="en-US" dirty="0"/>
              <a:t>Noise characterization &amp; noise hunting</a:t>
            </a:r>
          </a:p>
          <a:p>
            <a:pPr lvl="1"/>
            <a:r>
              <a:rPr lang="en-US" dirty="0"/>
              <a:t>Achieving stable, low-noise operation</a:t>
            </a:r>
          </a:p>
          <a:p>
            <a:pPr lvl="2"/>
            <a:r>
              <a:rPr lang="en-US" dirty="0"/>
              <a:t>Tuning of controls systems</a:t>
            </a:r>
          </a:p>
          <a:p>
            <a:pPr lvl="2"/>
            <a:r>
              <a:rPr lang="en-US" dirty="0"/>
              <a:t>Gradual increase of injected laser power</a:t>
            </a:r>
          </a:p>
          <a:p>
            <a:pPr lvl="2"/>
            <a:r>
              <a:rPr lang="en-US" dirty="0"/>
              <a:t>Robust operation</a:t>
            </a:r>
          </a:p>
          <a:p>
            <a:r>
              <a:rPr lang="en-US" dirty="0"/>
              <a:t>Implementation of new technologies and ideas to continually improve detector performance</a:t>
            </a:r>
          </a:p>
          <a:p>
            <a:r>
              <a:rPr lang="en-US" dirty="0"/>
              <a:t>Commissioning is interleaved with engineering &amp; science data collection </a:t>
            </a:r>
            <a:r>
              <a:rPr lang="en-US" dirty="0" smtClean="0"/>
              <a:t>runs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4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657" y="1717221"/>
            <a:ext cx="7772400" cy="186417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Everything is operating near fundamental limits, and many effects cannot be tested on small scale setups</a:t>
            </a:r>
          </a:p>
          <a:p>
            <a:r>
              <a:rPr lang="en-US" dirty="0"/>
              <a:t>Requirements are often set as a compromise between feasibility and design margin: some may turn out to be inadequate</a:t>
            </a:r>
          </a:p>
          <a:p>
            <a:r>
              <a:rPr lang="en-US" dirty="0"/>
              <a:t>Many noise mechanisms arise from the interplay among several subsystems or interferometer characteristics 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4325257" y="5943600"/>
            <a:ext cx="2057400" cy="685800"/>
          </a:xfrm>
          <a:prstGeom prst="roundRect">
            <a:avLst/>
          </a:prstGeom>
          <a:gradFill flip="none" rotWithShape="1">
            <a:gsLst>
              <a:gs pos="0">
                <a:srgbClr val="40BB2A"/>
              </a:gs>
              <a:gs pos="100000">
                <a:srgbClr val="84FF59"/>
              </a:gs>
            </a:gsLst>
            <a:lin ang="16200000" scaled="0"/>
            <a:tileRect/>
          </a:gradFill>
          <a:ln w="3810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/>
            <a:r>
              <a:rPr lang="en-US" sz="20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>
                    <a:lumMod val="8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</a:rPr>
              <a:t>Output mode cleaner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4477657" y="3733800"/>
            <a:ext cx="1828800" cy="533400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/>
            <a:r>
              <a:rPr lang="en-US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>
                    <a:lumMod val="8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</a:rPr>
              <a:t>Alignment</a:t>
            </a:r>
            <a:endParaRPr lang="en-US" dirty="0">
              <a:ln w="12700">
                <a:solidFill>
                  <a:srgbClr val="000000"/>
                </a:solidFill>
                <a:prstDash val="solid"/>
              </a:ln>
              <a:solidFill>
                <a:srgbClr val="FFFFFF">
                  <a:lumMod val="8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362857" y="3733800"/>
            <a:ext cx="1981200" cy="533400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/>
            <a:r>
              <a:rPr lang="en-US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>
                    <a:lumMod val="8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</a:rPr>
              <a:t>High power</a:t>
            </a:r>
            <a:endParaRPr lang="en-US" dirty="0">
              <a:ln w="12700">
                <a:solidFill>
                  <a:srgbClr val="000000"/>
                </a:solidFill>
                <a:prstDash val="solid"/>
              </a:ln>
              <a:solidFill>
                <a:srgbClr val="FFFFFF">
                  <a:lumMod val="8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62857" y="5410200"/>
            <a:ext cx="1600200" cy="914400"/>
          </a:xfrm>
          <a:prstGeom prst="roundRect">
            <a:avLst/>
          </a:prstGeom>
          <a:gradFill flip="none" rotWithShape="1">
            <a:gsLst>
              <a:gs pos="0">
                <a:srgbClr val="FF3900"/>
              </a:gs>
              <a:gs pos="100000">
                <a:srgbClr val="FF807E"/>
              </a:gs>
            </a:gsLst>
            <a:lin ang="16200000" scaled="0"/>
            <a:tileRect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/>
            <a:r>
              <a:rPr lang="en-US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>
                    <a:lumMod val="8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</a:rPr>
              <a:t>Thermal effects</a:t>
            </a:r>
            <a:endParaRPr lang="en-US" dirty="0">
              <a:ln w="12700">
                <a:solidFill>
                  <a:srgbClr val="000000"/>
                </a:solidFill>
                <a:prstDash val="solid"/>
              </a:ln>
              <a:solidFill>
                <a:srgbClr val="FFFFFF">
                  <a:lumMod val="8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2039257" y="4419600"/>
            <a:ext cx="1295400" cy="8382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95000"/>
                  <a:lumOff val="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/>
            <a:r>
              <a:rPr lang="en-US" sz="200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>
                    <a:lumMod val="8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</a:rPr>
              <a:t>Optics quality</a:t>
            </a:r>
            <a:endParaRPr lang="en-US" sz="2000" dirty="0">
              <a:ln w="12700">
                <a:solidFill>
                  <a:srgbClr val="000000"/>
                </a:solidFill>
                <a:prstDash val="solid"/>
              </a:ln>
              <a:solidFill>
                <a:srgbClr val="FFFFFF">
                  <a:lumMod val="8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</a:endParaRPr>
          </a:p>
        </p:txBody>
      </p:sp>
      <p:cxnSp>
        <p:nvCxnSpPr>
          <p:cNvPr id="35" name="Curved Connector 34"/>
          <p:cNvCxnSpPr>
            <a:stCxn id="34" idx="1"/>
            <a:endCxn id="33" idx="0"/>
          </p:cNvCxnSpPr>
          <p:nvPr/>
        </p:nvCxnSpPr>
        <p:spPr bwMode="auto">
          <a:xfrm rot="10800000" flipV="1">
            <a:off x="1162957" y="4838700"/>
            <a:ext cx="876300" cy="57150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Curved Connector 35"/>
          <p:cNvCxnSpPr>
            <a:stCxn id="32" idx="2"/>
          </p:cNvCxnSpPr>
          <p:nvPr/>
        </p:nvCxnSpPr>
        <p:spPr bwMode="auto">
          <a:xfrm rot="5400000">
            <a:off x="515257" y="4572000"/>
            <a:ext cx="1143000" cy="533400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2" idx="3"/>
            <a:endCxn id="31" idx="1"/>
          </p:cNvCxnSpPr>
          <p:nvPr/>
        </p:nvCxnSpPr>
        <p:spPr bwMode="auto">
          <a:xfrm>
            <a:off x="2344057" y="4000500"/>
            <a:ext cx="2133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Curved Connector 37"/>
          <p:cNvCxnSpPr>
            <a:stCxn id="34" idx="3"/>
          </p:cNvCxnSpPr>
          <p:nvPr/>
        </p:nvCxnSpPr>
        <p:spPr bwMode="auto">
          <a:xfrm flipV="1">
            <a:off x="3334657" y="4114800"/>
            <a:ext cx="1143000" cy="723900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AutoShape 19"/>
          <p:cNvCxnSpPr>
            <a:cxnSpLocks noChangeShapeType="1"/>
            <a:stCxn id="33" idx="3"/>
          </p:cNvCxnSpPr>
          <p:nvPr/>
        </p:nvCxnSpPr>
        <p:spPr bwMode="auto">
          <a:xfrm flipV="1">
            <a:off x="1963057" y="4267200"/>
            <a:ext cx="2590800" cy="1600200"/>
          </a:xfrm>
          <a:prstGeom prst="curvedConnector3">
            <a:avLst>
              <a:gd name="adj1" fmla="val 76797"/>
            </a:avLst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AutoShape 37"/>
          <p:cNvSpPr>
            <a:spLocks noChangeArrowheads="1"/>
          </p:cNvSpPr>
          <p:nvPr/>
        </p:nvSpPr>
        <p:spPr bwMode="auto">
          <a:xfrm>
            <a:off x="7373257" y="4724400"/>
            <a:ext cx="1752600" cy="1143000"/>
          </a:xfrm>
          <a:prstGeom prst="irregularSeal1">
            <a:avLst/>
          </a:prstGeom>
          <a:solidFill>
            <a:srgbClr val="FFDE0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41" name="Curved Connector 40"/>
          <p:cNvCxnSpPr>
            <a:stCxn id="34" idx="3"/>
          </p:cNvCxnSpPr>
          <p:nvPr/>
        </p:nvCxnSpPr>
        <p:spPr bwMode="auto">
          <a:xfrm>
            <a:off x="3334657" y="4838700"/>
            <a:ext cx="1295401" cy="288191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Curved Connector 41"/>
          <p:cNvCxnSpPr/>
          <p:nvPr/>
        </p:nvCxnSpPr>
        <p:spPr bwMode="auto">
          <a:xfrm flipV="1">
            <a:off x="3563257" y="5257800"/>
            <a:ext cx="1066800" cy="228600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31" idx="2"/>
          </p:cNvCxnSpPr>
          <p:nvPr/>
        </p:nvCxnSpPr>
        <p:spPr bwMode="auto">
          <a:xfrm>
            <a:off x="5392057" y="42672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48" idx="2"/>
            <a:endCxn id="30" idx="0"/>
          </p:cNvCxnSpPr>
          <p:nvPr/>
        </p:nvCxnSpPr>
        <p:spPr bwMode="auto">
          <a:xfrm flipH="1">
            <a:off x="5353957" y="5644487"/>
            <a:ext cx="12449" cy="2991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urved Connector 44"/>
          <p:cNvCxnSpPr>
            <a:stCxn id="30" idx="3"/>
            <a:endCxn id="40" idx="2"/>
          </p:cNvCxnSpPr>
          <p:nvPr/>
        </p:nvCxnSpPr>
        <p:spPr bwMode="auto">
          <a:xfrm flipV="1">
            <a:off x="6382657" y="5867400"/>
            <a:ext cx="1679063" cy="41910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Curved Connector 45"/>
          <p:cNvCxnSpPr>
            <a:stCxn id="31" idx="3"/>
            <a:endCxn id="40" idx="0"/>
          </p:cNvCxnSpPr>
          <p:nvPr/>
        </p:nvCxnSpPr>
        <p:spPr bwMode="auto">
          <a:xfrm>
            <a:off x="6306457" y="4000500"/>
            <a:ext cx="2245099" cy="72390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WordArt 38"/>
          <p:cNvSpPr>
            <a:spLocks noChangeArrowheads="1" noChangeShapeType="1" noTextEdit="1"/>
          </p:cNvSpPr>
          <p:nvPr/>
        </p:nvSpPr>
        <p:spPr bwMode="auto">
          <a:xfrm>
            <a:off x="7906657" y="5105400"/>
            <a:ext cx="685800" cy="304800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chemeClr val="tx2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63500" dist="38099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Impact"/>
                <a:cs typeface="Impact"/>
              </a:rPr>
              <a:t>Noise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954" y="4572000"/>
            <a:ext cx="1422903" cy="1072487"/>
          </a:xfrm>
          <a:prstGeom prst="rect">
            <a:avLst/>
          </a:prstGeom>
        </p:spPr>
      </p:pic>
      <p:cxnSp>
        <p:nvCxnSpPr>
          <p:cNvPr id="49" name="Curved Connector 48"/>
          <p:cNvCxnSpPr>
            <a:stCxn id="33" idx="2"/>
          </p:cNvCxnSpPr>
          <p:nvPr/>
        </p:nvCxnSpPr>
        <p:spPr bwMode="auto">
          <a:xfrm rot="16200000" flipH="1">
            <a:off x="3734707" y="3752850"/>
            <a:ext cx="457200" cy="560070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0" name="Curved Connector 49"/>
          <p:cNvCxnSpPr>
            <a:endCxn id="40" idx="2"/>
          </p:cNvCxnSpPr>
          <p:nvPr/>
        </p:nvCxnSpPr>
        <p:spPr bwMode="auto">
          <a:xfrm flipV="1">
            <a:off x="6763657" y="5867400"/>
            <a:ext cx="1298063" cy="91440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Rounded Rectangle 50"/>
          <p:cNvSpPr/>
          <p:nvPr/>
        </p:nvSpPr>
        <p:spPr bwMode="auto">
          <a:xfrm>
            <a:off x="6230257" y="4800600"/>
            <a:ext cx="914400" cy="76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0" algn="ctr"/>
            <a:r>
              <a:rPr lang="en-US" sz="200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>
                    <a:lumMod val="8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"/>
              </a:rPr>
              <a:t>Stray light</a:t>
            </a:r>
            <a:endParaRPr lang="en-US" sz="2000" dirty="0">
              <a:ln w="12700">
                <a:solidFill>
                  <a:srgbClr val="000000"/>
                </a:solidFill>
                <a:prstDash val="solid"/>
              </a:ln>
              <a:solidFill>
                <a:srgbClr val="FFFFFF">
                  <a:lumMod val="8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</a:endParaRPr>
          </a:p>
        </p:txBody>
      </p:sp>
      <p:cxnSp>
        <p:nvCxnSpPr>
          <p:cNvPr id="52" name="Straight Arrow Connector 51"/>
          <p:cNvCxnSpPr>
            <a:stCxn id="48" idx="3"/>
            <a:endCxn id="51" idx="1"/>
          </p:cNvCxnSpPr>
          <p:nvPr/>
        </p:nvCxnSpPr>
        <p:spPr bwMode="auto">
          <a:xfrm>
            <a:off x="6077857" y="5108244"/>
            <a:ext cx="152400" cy="733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51" idx="3"/>
            <a:endCxn id="40" idx="1"/>
          </p:cNvCxnSpPr>
          <p:nvPr/>
        </p:nvCxnSpPr>
        <p:spPr bwMode="auto">
          <a:xfrm flipV="1">
            <a:off x="7144657" y="5180277"/>
            <a:ext cx="228600" cy="13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8850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077200" cy="1143000"/>
          </a:xfrm>
        </p:spPr>
        <p:txBody>
          <a:bodyPr/>
          <a:lstStyle/>
          <a:p>
            <a:r>
              <a:rPr lang="en-US" dirty="0"/>
              <a:t>Starting Point:</a:t>
            </a:r>
            <a:br>
              <a:rPr lang="en-US" dirty="0"/>
            </a:br>
            <a:r>
              <a:rPr lang="en-US" dirty="0"/>
              <a:t>Advanced LIGO Project Acceptance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Subsystems meet their acceptance criteria</a:t>
            </a:r>
          </a:p>
          <a:p>
            <a:pPr lvl="1"/>
            <a:r>
              <a:rPr lang="en-US" dirty="0"/>
              <a:t>Design documentation</a:t>
            </a:r>
          </a:p>
          <a:p>
            <a:pPr lvl="1"/>
            <a:r>
              <a:rPr lang="en-US" dirty="0"/>
              <a:t>Test results and requirements verification</a:t>
            </a:r>
          </a:p>
          <a:p>
            <a:pPr lvl="1"/>
            <a:r>
              <a:rPr lang="en-US" dirty="0"/>
              <a:t>User’s manuals, procedures, parts lists, etc.</a:t>
            </a:r>
          </a:p>
          <a:p>
            <a:r>
              <a:rPr lang="en-US" dirty="0"/>
              <a:t>Each interferometer locks for an extended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2 hours)</a:t>
            </a:r>
          </a:p>
          <a:p>
            <a:pPr lvl="1"/>
            <a:r>
              <a:rPr lang="en-US" dirty="0"/>
              <a:t>Locking: acquire and maintain interferometer resonance under automated control</a:t>
            </a:r>
          </a:p>
          <a:p>
            <a:pPr lvl="1"/>
            <a:r>
              <a:rPr lang="en-US" dirty="0"/>
              <a:t>Functional prerequisite for sensitivity studies and improvements</a:t>
            </a:r>
          </a:p>
          <a:p>
            <a:pPr lvl="1"/>
            <a:r>
              <a:rPr lang="en-US" dirty="0"/>
              <a:t>Locking tests basic functional requirements; commissioning tests deeper performance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423619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LIGO:</a:t>
            </a:r>
            <a:br>
              <a:rPr lang="en-US" dirty="0"/>
            </a:br>
            <a:r>
              <a:rPr lang="en-US" dirty="0"/>
              <a:t> anticipated 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6400800" cy="5042767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2209800" y="5135901"/>
            <a:ext cx="3467616" cy="369332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3399"/>
                </a:solidFill>
                <a:latin typeface="+mn-lt"/>
              </a:rPr>
              <a:t>2015:  ~1+ </a:t>
            </a:r>
            <a:r>
              <a:rPr lang="en-US" sz="1800" dirty="0" err="1" smtClean="0">
                <a:solidFill>
                  <a:srgbClr val="FF3399"/>
                </a:solidFill>
                <a:latin typeface="+mn-lt"/>
              </a:rPr>
              <a:t>yr</a:t>
            </a:r>
            <a:r>
              <a:rPr lang="en-US" sz="1800" dirty="0" smtClean="0">
                <a:solidFill>
                  <a:srgbClr val="FF3399"/>
                </a:solidFill>
                <a:latin typeface="+mn-lt"/>
              </a:rPr>
              <a:t> after acceptance</a:t>
            </a:r>
            <a:endParaRPr lang="en-US" sz="1800" dirty="0">
              <a:solidFill>
                <a:srgbClr val="FF3399"/>
              </a:solidFill>
              <a:latin typeface="+mn-lt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1752600" y="2807569"/>
            <a:ext cx="1234458" cy="369332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8000"/>
                </a:solidFill>
                <a:latin typeface="+mn-lt"/>
              </a:rPr>
              <a:t>mid-2016</a:t>
            </a:r>
            <a:endParaRPr lang="en-US" sz="18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33600" y="1876232"/>
            <a:ext cx="3429000" cy="381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3886200" y="1918567"/>
            <a:ext cx="1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end-2017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553200" y="2147167"/>
            <a:ext cx="914400" cy="2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17"/>
          <p:cNvSpPr txBox="1"/>
          <p:nvPr/>
        </p:nvSpPr>
        <p:spPr>
          <a:xfrm>
            <a:off x="7315200" y="1547002"/>
            <a:ext cx="1615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Full sensitivity (200 </a:t>
            </a:r>
            <a:r>
              <a:rPr lang="en-US" sz="1800" dirty="0" err="1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Mpc</a:t>
            </a:r>
            <a:r>
              <a:rPr lang="en-US" sz="18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): end-2018</a:t>
            </a:r>
            <a:endParaRPr lang="en-US" sz="18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1" name="Content Placeholder 1"/>
          <p:cNvSpPr>
            <a:spLocks noGrp="1"/>
          </p:cNvSpPr>
          <p:nvPr/>
        </p:nvSpPr>
        <p:spPr bwMode="auto">
          <a:xfrm>
            <a:off x="6858000" y="4043367"/>
            <a:ext cx="2209800" cy="199461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rgbClr val="326464"/>
                </a:solidFill>
              </a:rPr>
              <a:t>Initial LIGO:</a:t>
            </a:r>
            <a:br>
              <a:rPr lang="en-US" sz="1800" dirty="0" smtClean="0">
                <a:solidFill>
                  <a:srgbClr val="326464"/>
                </a:solidFill>
              </a:rPr>
            </a:br>
            <a:r>
              <a:rPr lang="en-US" sz="1800" dirty="0" smtClean="0">
                <a:solidFill>
                  <a:srgbClr val="326464"/>
                </a:solidFill>
              </a:rPr>
              <a:t>Overall, 4-5 years from locking to design sensitivity</a:t>
            </a:r>
            <a:endParaRPr lang="en-US" sz="1800" dirty="0">
              <a:solidFill>
                <a:srgbClr val="32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9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left to install</a:t>
            </a:r>
            <a:endParaRPr lang="en-US" dirty="0"/>
          </a:p>
        </p:txBody>
      </p:sp>
      <p:pic>
        <p:nvPicPr>
          <p:cNvPr id="4" name="Picture 3" descr="IFO_SYS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19" y="2286000"/>
            <a:ext cx="475773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FO_SYS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69" y="2335213"/>
            <a:ext cx="4757738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366782" y="1839913"/>
            <a:ext cx="168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n-US" sz="1800" dirty="0">
                <a:solidFill>
                  <a:srgbClr val="326464"/>
                </a:solidFill>
                <a:latin typeface="Helvetica" panose="020B0604020202020204" pitchFamily="34" charset="0"/>
              </a:rPr>
              <a:t>LIGO Hanford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662811" y="1884363"/>
            <a:ext cx="1980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n-US" sz="1800" dirty="0">
                <a:solidFill>
                  <a:srgbClr val="326464"/>
                </a:solidFill>
                <a:latin typeface="Helvetica" panose="020B0604020202020204" pitchFamily="34" charset="0"/>
              </a:rPr>
              <a:t>LIGO Livingston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711269" y="4238624"/>
            <a:ext cx="752475" cy="1628775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 sz="1200" b="1">
              <a:latin typeface="Symbol" panose="05050102010706020507" pitchFamily="18" charset="2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979557" y="3513138"/>
            <a:ext cx="484187" cy="4683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 sz="1200" b="1">
              <a:latin typeface="Symbol" panose="05050102010706020507" pitchFamily="18" charset="2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449457" y="3900488"/>
            <a:ext cx="484187" cy="4683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 sz="1200" b="1">
              <a:latin typeface="Symbol" panose="05050102010706020507" pitchFamily="18" charset="2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 rot="19930250">
            <a:off x="301239" y="3799381"/>
            <a:ext cx="43300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n-US" sz="6000" dirty="0" smtClean="0">
                <a:solidFill>
                  <a:srgbClr val="FFB9B9"/>
                </a:solidFill>
                <a:latin typeface="Helvetica" panose="020B0604020202020204" pitchFamily="34" charset="0"/>
              </a:rPr>
              <a:t>Complete</a:t>
            </a:r>
            <a:endParaRPr lang="en-US" altLang="en-US" sz="6000" dirty="0">
              <a:solidFill>
                <a:srgbClr val="FFB9B9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3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expect to speed  commissioning effort in </a:t>
            </a:r>
            <a:r>
              <a:rPr lang="en-US" dirty="0" err="1" smtClean="0"/>
              <a:t>aLIGO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71" y="1854240"/>
            <a:ext cx="7772400" cy="1752600"/>
          </a:xfrm>
        </p:spPr>
        <p:txBody>
          <a:bodyPr/>
          <a:lstStyle/>
          <a:p>
            <a:r>
              <a:rPr lang="en-US" dirty="0"/>
              <a:t>There is much more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upfront subsystem testing </a:t>
            </a:r>
            <a:r>
              <a:rPr lang="en-US" dirty="0"/>
              <a:t>in </a:t>
            </a:r>
            <a:r>
              <a:rPr lang="en-US" dirty="0" err="1"/>
              <a:t>aLIGO</a:t>
            </a:r>
            <a:r>
              <a:rPr lang="en-US" dirty="0"/>
              <a:t>, including …</a:t>
            </a:r>
          </a:p>
          <a:p>
            <a:r>
              <a:rPr lang="en-US" i="1" dirty="0">
                <a:solidFill>
                  <a:srgbClr val="7200CF"/>
                </a:solidFill>
              </a:rPr>
              <a:t>Enhanced LIGO</a:t>
            </a:r>
            <a:r>
              <a:rPr lang="en-US" dirty="0"/>
              <a:t>, a full scale test bed for several </a:t>
            </a:r>
            <a:r>
              <a:rPr lang="en-US" dirty="0" err="1"/>
              <a:t>aLIGO</a:t>
            </a:r>
            <a:r>
              <a:rPr lang="en-US" dirty="0"/>
              <a:t> </a:t>
            </a:r>
            <a:r>
              <a:rPr lang="en-US" dirty="0" smtClean="0"/>
              <a:t>technologies.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29980" y="5562600"/>
            <a:ext cx="3962400" cy="1219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372780" y="5867400"/>
            <a:ext cx="472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/>
            <a:r>
              <a:rPr lang="en-US" sz="1600" b="0" i="0" dirty="0" smtClean="0"/>
              <a:t>Alignment of the output mode cleaner</a:t>
            </a:r>
          </a:p>
          <a:p>
            <a:pPr lvl="1"/>
            <a:r>
              <a:rPr lang="en-US" sz="1600" b="0" i="0" dirty="0" smtClean="0"/>
              <a:t>Diagnosis and mitigation of beam jitter noise</a:t>
            </a:r>
          </a:p>
        </p:txBody>
      </p:sp>
      <p:pic>
        <p:nvPicPr>
          <p:cNvPr id="6" name="Picture 5" descr="omconis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800"/>
            <a:ext cx="3763180" cy="2438400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 bwMode="auto">
          <a:xfrm>
            <a:off x="105580" y="5486400"/>
            <a:ext cx="990600" cy="381000"/>
          </a:xfrm>
          <a:prstGeom prst="borderCallout1">
            <a:avLst>
              <a:gd name="adj1" fmla="val 23194"/>
              <a:gd name="adj2" fmla="val 101768"/>
              <a:gd name="adj3" fmla="val 81389"/>
              <a:gd name="adj4" fmla="val 199663"/>
            </a:avLst>
          </a:prstGeom>
          <a:solidFill>
            <a:schemeClr val="accent1">
              <a:lumMod val="75000"/>
            </a:schemeClr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HAM ISI</a:t>
            </a:r>
          </a:p>
        </p:txBody>
      </p:sp>
      <p:pic>
        <p:nvPicPr>
          <p:cNvPr id="8" name="Picture 7" descr="eligoOMC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80" y="3905400"/>
            <a:ext cx="3124200" cy="1200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5287180" y="3810000"/>
            <a:ext cx="3810000" cy="1524000"/>
          </a:xfrm>
          <a:prstGeom prst="ellipse">
            <a:avLst/>
          </a:prstGeom>
          <a:noFill/>
          <a:ln w="57150" cap="flat" cmpd="sng" algn="ctr">
            <a:solidFill>
              <a:srgbClr val="A637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 bwMode="auto">
          <a:xfrm flipH="1">
            <a:off x="3229780" y="4572000"/>
            <a:ext cx="2057400" cy="533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A637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5"/>
          <p:cNvSpPr txBox="1"/>
          <p:nvPr/>
        </p:nvSpPr>
        <p:spPr>
          <a:xfrm>
            <a:off x="6201580" y="3471446"/>
            <a:ext cx="2302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390068"/>
                </a:solidFill>
                <a:latin typeface="+mn-lt"/>
              </a:rPr>
              <a:t>Output Mode Cleaner</a:t>
            </a:r>
            <a:endParaRPr lang="en-US" sz="1600" dirty="0">
              <a:solidFill>
                <a:srgbClr val="390068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658780" y="5029200"/>
            <a:ext cx="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6658780" y="4800600"/>
            <a:ext cx="0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658780" y="4800600"/>
            <a:ext cx="190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>
                <a:alpha val="75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963580" y="4419600"/>
            <a:ext cx="16002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>
                <a:alpha val="75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963580" y="4419600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>
                <a:alpha val="75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7115980" y="4419600"/>
            <a:ext cx="14478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>
                <a:alpha val="75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6506380" y="4343400"/>
            <a:ext cx="4572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40"/>
          <p:cNvSpPr txBox="1"/>
          <p:nvPr/>
        </p:nvSpPr>
        <p:spPr>
          <a:xfrm>
            <a:off x="5591980" y="5562600"/>
            <a:ext cx="2827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n-lt"/>
              </a:rPr>
              <a:t>Commissioning advances: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2650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Much </a:t>
            </a:r>
            <a:r>
              <a:rPr lang="en-US" dirty="0"/>
              <a:t>greater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seismic isolation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/>
              <a:t>in </a:t>
            </a:r>
            <a:r>
              <a:rPr lang="en-US" dirty="0"/>
              <a:t>the control band</a:t>
            </a:r>
          </a:p>
        </p:txBody>
      </p:sp>
      <p:sp>
        <p:nvSpPr>
          <p:cNvPr id="4" name="Up-Down Arrow 3"/>
          <p:cNvSpPr/>
          <p:nvPr/>
        </p:nvSpPr>
        <p:spPr bwMode="auto">
          <a:xfrm>
            <a:off x="4267200" y="3498774"/>
            <a:ext cx="381000" cy="1676400"/>
          </a:xfrm>
          <a:prstGeom prst="upDownArrow">
            <a:avLst/>
          </a:prstGeom>
          <a:solidFill>
            <a:schemeClr val="accent1">
              <a:alpha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142" y="1702415"/>
            <a:ext cx="6491531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Motion input to the test mass suspensions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2908" y="4332509"/>
            <a:ext cx="1105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1000x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7696200" y="5347221"/>
            <a:ext cx="914400" cy="609600"/>
          </a:xfrm>
          <a:prstGeom prst="borderCallout1">
            <a:avLst>
              <a:gd name="adj1" fmla="val 18750"/>
              <a:gd name="adj2" fmla="val 0"/>
              <a:gd name="adj3" fmla="val 95833"/>
              <a:gd name="adj4" fmla="val -58703"/>
            </a:avLst>
          </a:prstGeom>
          <a:solidFill>
            <a:srgbClr val="ECCA34"/>
          </a:solidFill>
          <a:ln w="19050" cap="flat" cmpd="sng" algn="ctr">
            <a:solidFill>
              <a:srgbClr val="ECCA3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solidFill>
                  <a:schemeClr val="tx2"/>
                </a:solidFill>
                <a:latin typeface="+mn-lt"/>
              </a:rPr>
              <a:t>a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LIGO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target</a:t>
            </a:r>
          </a:p>
        </p:txBody>
      </p:sp>
      <p:pic>
        <p:nvPicPr>
          <p:cNvPr id="8" name="Picture 7" descr="aiLIGOcompar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239000" cy="4733214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 bwMode="auto">
          <a:xfrm>
            <a:off x="2667000" y="5175174"/>
            <a:ext cx="914400" cy="609600"/>
          </a:xfrm>
          <a:prstGeom prst="borderCallout1">
            <a:avLst>
              <a:gd name="adj1" fmla="val 22917"/>
              <a:gd name="adj2" fmla="val 100000"/>
              <a:gd name="adj3" fmla="val -19445"/>
              <a:gd name="adj4" fmla="val 135741"/>
            </a:avLst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solidFill>
                  <a:schemeClr val="tx2"/>
                </a:solidFill>
                <a:latin typeface="+mn-lt"/>
              </a:rPr>
              <a:t>a</a:t>
            </a: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LIGO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so</a:t>
            </a:r>
            <a:r>
              <a:rPr kumimoji="0" lang="en-US" sz="1800" b="1" i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far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6400800" y="3536874"/>
            <a:ext cx="914400" cy="381000"/>
          </a:xfrm>
          <a:prstGeom prst="borderCallout1">
            <a:avLst>
              <a:gd name="adj1" fmla="val 16528"/>
              <a:gd name="adj2" fmla="val -926"/>
              <a:gd name="adj3" fmla="val 112500"/>
              <a:gd name="adj4" fmla="val -38333"/>
            </a:avLst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iLIGO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7991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90600"/>
          </a:xfrm>
        </p:spPr>
        <p:txBody>
          <a:bodyPr/>
          <a:lstStyle/>
          <a:p>
            <a:r>
              <a:rPr lang="en-US" dirty="0"/>
              <a:t>Speedier 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7772400" cy="2362200"/>
          </a:xfrm>
        </p:spPr>
        <p:txBody>
          <a:bodyPr/>
          <a:lstStyle/>
          <a:p>
            <a:r>
              <a:rPr lang="en-US" sz="2000" i="1" dirty="0">
                <a:solidFill>
                  <a:srgbClr val="7200CF"/>
                </a:solidFill>
              </a:rPr>
              <a:t>Better teams </a:t>
            </a:r>
            <a:r>
              <a:rPr lang="en-US" sz="2000" dirty="0"/>
              <a:t>on hand</a:t>
            </a:r>
          </a:p>
          <a:p>
            <a:pPr lvl="1"/>
            <a:r>
              <a:rPr lang="en-US" sz="1600" dirty="0"/>
              <a:t>More people and with more experience</a:t>
            </a:r>
          </a:p>
          <a:p>
            <a:pPr lvl="1"/>
            <a:r>
              <a:rPr lang="en-US" sz="1600" dirty="0"/>
              <a:t>Observatory staff, including operators, involved from the beginning</a:t>
            </a:r>
          </a:p>
          <a:p>
            <a:r>
              <a:rPr lang="en-US" sz="2000" i="1" dirty="0">
                <a:solidFill>
                  <a:srgbClr val="7200CF"/>
                </a:solidFill>
              </a:rPr>
              <a:t>Better support structure </a:t>
            </a:r>
            <a:r>
              <a:rPr lang="en-US" sz="2000" dirty="0"/>
              <a:t>in place</a:t>
            </a:r>
          </a:p>
          <a:p>
            <a:pPr lvl="1"/>
            <a:r>
              <a:rPr lang="en-US" sz="1400" dirty="0"/>
              <a:t>Software tools in place</a:t>
            </a:r>
          </a:p>
          <a:p>
            <a:pPr lvl="1"/>
            <a:r>
              <a:rPr lang="en-US" sz="1400" dirty="0"/>
              <a:t>Online web tools in place</a:t>
            </a:r>
          </a:p>
          <a:p>
            <a:r>
              <a:rPr lang="en-US" sz="2000" dirty="0"/>
              <a:t>Having been there before helps a lot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8543" y="1676400"/>
            <a:ext cx="374105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Char char="q"/>
              <a:defRPr sz="2400">
                <a:solidFill>
                  <a:srgbClr val="32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Ø"/>
              <a:defRPr>
                <a:solidFill>
                  <a:srgbClr val="32646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v"/>
              <a:defRPr sz="1600">
                <a:solidFill>
                  <a:srgbClr val="32646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65000"/>
              <a:buFont typeface="Wingdings" pitchFamily="2" charset="2"/>
              <a:buChar char="ü"/>
              <a:defRPr sz="1600">
                <a:solidFill>
                  <a:srgbClr val="32646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Char char="•"/>
              <a:defRPr sz="1600">
                <a:solidFill>
                  <a:srgbClr val="32646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 smtClean="0">
                <a:solidFill>
                  <a:schemeClr val="accent1">
                    <a:lumMod val="50000"/>
                  </a:schemeClr>
                </a:solidFill>
              </a:rPr>
              <a:t>Lock </a:t>
            </a: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acquisition strategy </a:t>
            </a:r>
            <a:r>
              <a:rPr lang="en-US" sz="2000" b="0" i="0" dirty="0"/>
              <a:t>designed in from the start, including a new </a:t>
            </a:r>
            <a:r>
              <a:rPr lang="en-US" sz="2000" b="0" i="0" dirty="0">
                <a:solidFill>
                  <a:srgbClr val="7200CF"/>
                </a:solidFill>
              </a:rPr>
              <a:t>Arm Length Stabilization</a:t>
            </a:r>
            <a:r>
              <a:rPr lang="en-US" sz="2000" b="0" i="0" dirty="0"/>
              <a:t> system</a:t>
            </a:r>
          </a:p>
          <a:p>
            <a:pPr lvl="1"/>
            <a:r>
              <a:rPr lang="en-US" sz="1600" b="0" i="0" dirty="0"/>
              <a:t>Long arm cavities are controlled independently using a different wavelength laser</a:t>
            </a:r>
          </a:p>
          <a:p>
            <a:endParaRPr lang="en-US" sz="2000" b="0" i="0" kern="0" dirty="0"/>
          </a:p>
        </p:txBody>
      </p:sp>
      <p:pic>
        <p:nvPicPr>
          <p:cNvPr id="7" name="Picture 6" descr="OneArmAL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1389302"/>
            <a:ext cx="4648200" cy="263159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5998029" y="3335098"/>
            <a:ext cx="2209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545093" y="3301344"/>
            <a:ext cx="1129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4 km arm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0573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other hand:</a:t>
            </a:r>
            <a:br>
              <a:rPr lang="en-US" dirty="0"/>
            </a:br>
            <a:r>
              <a:rPr lang="en-US" dirty="0" smtClean="0"/>
              <a:t>Principal Technical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 fontScale="92500"/>
          </a:bodyPr>
          <a:lstStyle/>
          <a:p>
            <a:r>
              <a:rPr lang="en-US" dirty="0"/>
              <a:t>High power operations</a:t>
            </a:r>
          </a:p>
          <a:p>
            <a:pPr lvl="1"/>
            <a:r>
              <a:rPr lang="en-US" dirty="0"/>
              <a:t>Absorption &amp; thermal compensation; parametric instability potential</a:t>
            </a:r>
          </a:p>
          <a:p>
            <a:r>
              <a:rPr lang="en-US" dirty="0"/>
              <a:t>Required displacement noise levels not verified directly</a:t>
            </a:r>
          </a:p>
          <a:p>
            <a:pPr lvl="1"/>
            <a:r>
              <a:rPr lang="en-US" dirty="0"/>
              <a:t>Essentially impossible to test in subscale setups</a:t>
            </a:r>
          </a:p>
          <a:p>
            <a:pPr lvl="1"/>
            <a:r>
              <a:rPr lang="en-US" dirty="0"/>
              <a:t>Thermal noises (suspension and mirror coating): rely on design calculations; material parameter measurements; scaled noise tests</a:t>
            </a:r>
          </a:p>
          <a:p>
            <a:pPr lvl="1"/>
            <a:r>
              <a:rPr lang="en-US" dirty="0"/>
              <a:t>Technical noises (magnetic field coupling, e.g.!): design calculations &amp; best practices</a:t>
            </a:r>
          </a:p>
          <a:p>
            <a:r>
              <a:rPr lang="en-US" dirty="0"/>
              <a:t>Increased complexity</a:t>
            </a:r>
          </a:p>
          <a:p>
            <a:pPr lvl="1"/>
            <a:r>
              <a:rPr lang="en-US" dirty="0"/>
              <a:t>Number of control loops an order of magnitude larger than in </a:t>
            </a:r>
            <a:r>
              <a:rPr lang="en-US" dirty="0" err="1"/>
              <a:t>iLIGO</a:t>
            </a:r>
            <a:endParaRPr lang="en-US" dirty="0"/>
          </a:p>
          <a:p>
            <a:pPr lvl="1"/>
            <a:r>
              <a:rPr lang="en-US" dirty="0"/>
              <a:t>Mechanical systems have many more degrees-of-freedom; e.g., Test Mass Quad suspension has 48 DOF, vs. 6 in </a:t>
            </a:r>
            <a:r>
              <a:rPr lang="en-US" dirty="0" err="1"/>
              <a:t>iLIGO</a:t>
            </a:r>
            <a:endParaRPr lang="en-US" dirty="0"/>
          </a:p>
          <a:p>
            <a:pPr lvl="1"/>
            <a:r>
              <a:rPr lang="en-US" dirty="0"/>
              <a:t>Reliable and robust controls of </a:t>
            </a:r>
            <a:r>
              <a:rPr lang="en-US" dirty="0" smtClean="0"/>
              <a:t>interferometer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53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Operational and logistical aspects must be addressed from the beginning; greater complexity of </a:t>
            </a:r>
            <a:r>
              <a:rPr lang="en-US" dirty="0" err="1"/>
              <a:t>aLIGO</a:t>
            </a:r>
            <a:r>
              <a:rPr lang="en-US" dirty="0"/>
              <a:t> demands more investment in:</a:t>
            </a:r>
          </a:p>
          <a:p>
            <a:pPr lvl="1"/>
            <a:r>
              <a:rPr lang="en-US" dirty="0"/>
              <a:t>Configuration control</a:t>
            </a:r>
          </a:p>
          <a:p>
            <a:pPr lvl="1"/>
            <a:r>
              <a:rPr lang="en-US" dirty="0"/>
              <a:t>Operator training</a:t>
            </a:r>
          </a:p>
          <a:p>
            <a:pPr lvl="1"/>
            <a:r>
              <a:rPr lang="en-US" dirty="0"/>
              <a:t>Maintainability</a:t>
            </a:r>
          </a:p>
          <a:p>
            <a:pPr lvl="1"/>
            <a:r>
              <a:rPr lang="en-US" dirty="0"/>
              <a:t>Simplification of operations</a:t>
            </a:r>
          </a:p>
          <a:p>
            <a:r>
              <a:rPr lang="en-US" dirty="0"/>
              <a:t>Must anticipate that some components may need to be re-designed or upgraded with new features</a:t>
            </a:r>
          </a:p>
          <a:p>
            <a:pPr lvl="1"/>
            <a:r>
              <a:rPr lang="en-US" dirty="0"/>
              <a:t>Nature of a new and complex scientific instrument that not all requirements are adequately known beforehand</a:t>
            </a:r>
          </a:p>
          <a:p>
            <a:pPr lvl="1"/>
            <a:r>
              <a:rPr lang="en-US" dirty="0"/>
              <a:t>A number of such examples from initial LIGO enforce the lessons: </a:t>
            </a:r>
          </a:p>
          <a:p>
            <a:pPr lvl="2"/>
            <a:r>
              <a:rPr lang="en-US" dirty="0"/>
              <a:t>Initiate &amp; maintain R&amp;D in supporting technologies</a:t>
            </a:r>
          </a:p>
          <a:p>
            <a:pPr lvl="2"/>
            <a:r>
              <a:rPr lang="en-US" dirty="0"/>
              <a:t>Identify deficiencies early and commit resources to dealing with </a:t>
            </a:r>
            <a:r>
              <a:rPr lang="en-US" dirty="0" smtClean="0"/>
              <a:t>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92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strategy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early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range of 25-250 Hz is the most important for NS-NS </a:t>
            </a:r>
            <a:r>
              <a:rPr lang="en-US" dirty="0" err="1"/>
              <a:t>inspiral</a:t>
            </a:r>
            <a:r>
              <a:rPr lang="en-US" dirty="0"/>
              <a:t> range</a:t>
            </a:r>
          </a:p>
          <a:p>
            <a:r>
              <a:rPr lang="en-US" dirty="0"/>
              <a:t>Laser power</a:t>
            </a:r>
          </a:p>
          <a:p>
            <a:pPr lvl="1"/>
            <a:r>
              <a:rPr lang="en-US" dirty="0"/>
              <a:t>Operation at full laser power will take significant commissioning time, but is not necessary to achieve very good </a:t>
            </a:r>
            <a:r>
              <a:rPr lang="en-US" dirty="0" err="1"/>
              <a:t>inspiral</a:t>
            </a:r>
            <a:r>
              <a:rPr lang="en-US" dirty="0"/>
              <a:t> range</a:t>
            </a:r>
          </a:p>
          <a:p>
            <a:pPr lvl="1"/>
            <a:r>
              <a:rPr lang="en-US" dirty="0"/>
              <a:t>We’ve targeted 25 W as the input power level for the first stages of operation (approximately the level achieved in Enhanced LIGO)</a:t>
            </a:r>
          </a:p>
          <a:p>
            <a:r>
              <a:rPr lang="en-US" dirty="0"/>
              <a:t>Technical noise sources</a:t>
            </a:r>
          </a:p>
          <a:p>
            <a:pPr lvl="1"/>
            <a:r>
              <a:rPr lang="en-US" dirty="0"/>
              <a:t>For many noise contributors, ultimate performance at 10 Hz can be deferred, with ~20 Hz as an intermediate goal, with no effect on NS-NS </a:t>
            </a:r>
            <a:r>
              <a:rPr lang="en-US" dirty="0" err="1"/>
              <a:t>inspiral</a:t>
            </a:r>
            <a:r>
              <a:rPr lang="en-US" dirty="0"/>
              <a:t> range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24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performance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lower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1810"/>
            <a:ext cx="7772400" cy="1938010"/>
          </a:xfrm>
        </p:spPr>
        <p:txBody>
          <a:bodyPr/>
          <a:lstStyle/>
          <a:p>
            <a:r>
              <a:rPr lang="en-US" dirty="0"/>
              <a:t>Recycling cavities designed so that little or no compensation of thermal lensing will be needed</a:t>
            </a:r>
          </a:p>
          <a:p>
            <a:pPr lvl="1"/>
            <a:r>
              <a:rPr lang="en-US" dirty="0"/>
              <a:t>Implementation/optimization of thermal compensation was a big time sink in </a:t>
            </a:r>
            <a:r>
              <a:rPr lang="en-US" dirty="0" err="1" smtClean="0"/>
              <a:t>iLIGO</a:t>
            </a:r>
            <a:r>
              <a:rPr lang="en-US" dirty="0" smtClean="0"/>
              <a:t>/</a:t>
            </a:r>
            <a:r>
              <a:rPr lang="en-US" dirty="0" err="1" smtClean="0"/>
              <a:t>eLIGO</a:t>
            </a:r>
            <a:endParaRPr lang="en-US" dirty="0"/>
          </a:p>
          <a:p>
            <a:r>
              <a:rPr lang="en-US" dirty="0"/>
              <a:t>Signal recycling optimized for lower </a:t>
            </a:r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53" y="3962400"/>
            <a:ext cx="3767470" cy="2700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29" y="4147820"/>
            <a:ext cx="2859617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2741675" y="5064672"/>
            <a:ext cx="1820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rgbClr val="FF0000"/>
                </a:solidFill>
                <a:latin typeface="+mn-lt"/>
              </a:rPr>
              <a:t>BH-BH Range (</a:t>
            </a:r>
            <a:r>
              <a:rPr lang="en-US" sz="1400" b="0" i="0" dirty="0" err="1" smtClean="0">
                <a:solidFill>
                  <a:srgbClr val="FF0000"/>
                </a:solidFill>
                <a:latin typeface="+mn-lt"/>
              </a:rPr>
              <a:t>Gpc</a:t>
            </a:r>
            <a:r>
              <a:rPr lang="en-US" sz="1400" b="0" i="0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6280" y="6215400"/>
            <a:ext cx="1192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chemeClr val="tx2"/>
                </a:solidFill>
                <a:latin typeface="+mn-lt"/>
              </a:rPr>
              <a:t>SRM</a:t>
            </a:r>
          </a:p>
          <a:p>
            <a:pPr algn="ctr"/>
            <a:r>
              <a:rPr lang="en-US" sz="1400" b="0" i="0" dirty="0" smtClean="0">
                <a:solidFill>
                  <a:schemeClr val="tx2"/>
                </a:solidFill>
                <a:latin typeface="+mn-lt"/>
              </a:rPr>
              <a:t>transmission</a:t>
            </a:r>
            <a:endParaRPr lang="en-US" sz="1400" b="0" i="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781629" y="4452620"/>
            <a:ext cx="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771027" y="5440243"/>
            <a:ext cx="544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rgbClr val="FF6600"/>
                </a:solidFill>
                <a:latin typeface="+mn-lt"/>
              </a:rPr>
              <a:t>35%</a:t>
            </a:r>
          </a:p>
        </p:txBody>
      </p:sp>
    </p:spTree>
    <p:extLst>
      <p:ext uri="{BB962C8B-B14F-4D97-AF65-F5344CB8AC3E}">
        <p14:creationId xmlns:p14="http://schemas.microsoft.com/office/powerpoint/2010/main" val="385849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g</a:t>
            </a:r>
            <a:r>
              <a:rPr lang="en-US" dirty="0" smtClean="0"/>
              <a:t>et </a:t>
            </a:r>
            <a:r>
              <a:rPr lang="en-US" dirty="0"/>
              <a:t>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Low-Noise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r>
              <a:rPr lang="en-US" dirty="0"/>
              <a:t>Acquisition</a:t>
            </a:r>
          </a:p>
          <a:p>
            <a:pPr lvl="1"/>
            <a:r>
              <a:rPr lang="en-US" dirty="0"/>
              <a:t>All steps to bring an uncontrolled interferometer to its operating point</a:t>
            </a:r>
          </a:p>
          <a:p>
            <a:pPr lvl="1"/>
            <a:r>
              <a:rPr lang="en-US" dirty="0"/>
              <a:t>All cavities on resonance; alignment close to optimal</a:t>
            </a:r>
          </a:p>
          <a:p>
            <a:r>
              <a:rPr lang="en-US" dirty="0"/>
              <a:t>Locked </a:t>
            </a:r>
          </a:p>
          <a:p>
            <a:pPr lvl="1"/>
            <a:r>
              <a:rPr lang="en-US" dirty="0"/>
              <a:t>All steps between acquisition mode and low-noise mode</a:t>
            </a:r>
          </a:p>
          <a:p>
            <a:r>
              <a:rPr lang="en-US" dirty="0"/>
              <a:t>Low-noise or Science mode</a:t>
            </a:r>
          </a:p>
          <a:p>
            <a:pPr lvl="1"/>
            <a:r>
              <a:rPr lang="en-US" dirty="0"/>
              <a:t>Science data is collected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057" y="190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26464"/>
                </a:solidFill>
                <a:latin typeface="+mj-lt"/>
              </a:rPr>
              <a:t>There are many steps in getting to a functional GW detector – these are split into 3 phases</a:t>
            </a:r>
            <a:endParaRPr lang="en-US" dirty="0">
              <a:solidFill>
                <a:srgbClr val="32646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9435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Locked </a:t>
            </a:r>
            <a:r>
              <a:rPr lang="en-US" dirty="0" smtClean="0"/>
              <a:t>Phase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r>
              <a:rPr lang="en-US" dirty="0"/>
              <a:t>Transition to low-noise sensors for global control</a:t>
            </a:r>
          </a:p>
          <a:p>
            <a:pPr lvl="1"/>
            <a:r>
              <a:rPr lang="en-US" dirty="0"/>
              <a:t>Initial locking achieved with more robust, but lower SNR sensors</a:t>
            </a:r>
          </a:p>
          <a:p>
            <a:pPr lvl="1"/>
            <a:r>
              <a:rPr lang="en-US" dirty="0" err="1"/>
              <a:t>aLIGO</a:t>
            </a:r>
            <a:r>
              <a:rPr lang="en-US" dirty="0"/>
              <a:t> innovation: all low-noise sensors are located in vacuum, on isolated platforms</a:t>
            </a:r>
          </a:p>
          <a:p>
            <a:r>
              <a:rPr lang="en-US" dirty="0"/>
              <a:t>Increase laser power</a:t>
            </a:r>
          </a:p>
          <a:p>
            <a:pPr lvl="1"/>
            <a:r>
              <a:rPr lang="en-US" dirty="0"/>
              <a:t>Initial locking done at low power, one-to-several Watts</a:t>
            </a:r>
          </a:p>
          <a:p>
            <a:pPr lvl="1"/>
            <a:r>
              <a:rPr lang="en-US" dirty="0"/>
              <a:t>Typically increased in multiple steps</a:t>
            </a:r>
          </a:p>
          <a:p>
            <a:r>
              <a:rPr lang="en-US" dirty="0"/>
              <a:t>Full implementation of alignment control system</a:t>
            </a:r>
          </a:p>
          <a:p>
            <a:pPr lvl="1"/>
            <a:r>
              <a:rPr lang="en-US" dirty="0"/>
              <a:t>Initial acquisition mode, with a simple sensing matrix but relatively poor performance</a:t>
            </a:r>
          </a:p>
          <a:p>
            <a:pPr lvl="1"/>
            <a:r>
              <a:rPr lang="en-US" dirty="0"/>
              <a:t>Science mode, with more complex sensing, tuned control bandwidths and noise cut-off filters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4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Locked phase steps,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828800"/>
            <a:ext cx="7848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length controls optimization</a:t>
            </a:r>
          </a:p>
          <a:p>
            <a:pPr lvl="1"/>
            <a:r>
              <a:rPr lang="en-US" dirty="0"/>
              <a:t>Tuning of the GW channel loop for stable, low-noise performance</a:t>
            </a:r>
          </a:p>
          <a:p>
            <a:pPr lvl="1"/>
            <a:r>
              <a:rPr lang="en-US" dirty="0"/>
              <a:t>Reducing noise contribution from auxiliary loops via bandwidth tuning; filter design; on-line correction paths</a:t>
            </a:r>
          </a:p>
          <a:p>
            <a:r>
              <a:rPr lang="en-US" dirty="0"/>
              <a:t>Low-noise mode for suspension and seismic systems</a:t>
            </a:r>
          </a:p>
          <a:p>
            <a:pPr lvl="1"/>
            <a:r>
              <a:rPr lang="en-US" dirty="0"/>
              <a:t>Optimization of suspension local damping filters</a:t>
            </a:r>
          </a:p>
          <a:p>
            <a:pPr lvl="1"/>
            <a:r>
              <a:rPr lang="en-US" dirty="0"/>
              <a:t>Engagement of low-noise mode for suspension actuator drivers</a:t>
            </a:r>
          </a:p>
          <a:p>
            <a:r>
              <a:rPr lang="en-US" dirty="0"/>
              <a:t>Thermal compensation activation</a:t>
            </a:r>
          </a:p>
          <a:p>
            <a:pPr lvl="1"/>
            <a:r>
              <a:rPr lang="en-US" dirty="0"/>
              <a:t>First level of compensation achieved with the </a:t>
            </a:r>
            <a:r>
              <a:rPr lang="en-US" dirty="0" smtClean="0"/>
              <a:t>ITM ring </a:t>
            </a:r>
            <a:r>
              <a:rPr lang="en-US" dirty="0"/>
              <a:t>heaters</a:t>
            </a:r>
          </a:p>
          <a:p>
            <a:pPr lvl="1"/>
            <a:r>
              <a:rPr lang="en-US" dirty="0"/>
              <a:t>Greater levels of compensation using the CO2 laser projector beams</a:t>
            </a:r>
          </a:p>
          <a:p>
            <a:r>
              <a:rPr lang="en-US" dirty="0"/>
              <a:t>Preceding steps aren’t entirely sequential</a:t>
            </a:r>
          </a:p>
          <a:p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81000" y="53340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326464"/>
                </a:solidFill>
              </a:rPr>
              <a:t>Establishing and optimizing the Locked Phase sequence is one of the two main tasks of commissioning</a:t>
            </a:r>
          </a:p>
        </p:txBody>
      </p:sp>
    </p:spTree>
    <p:extLst>
      <p:ext uri="{BB962C8B-B14F-4D97-AF65-F5344CB8AC3E}">
        <p14:creationId xmlns:p14="http://schemas.microsoft.com/office/powerpoint/2010/main" val="27748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Timeline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44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07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Component Upgrades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200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Non-essential design element may not have been ready for baseline</a:t>
            </a:r>
          </a:p>
          <a:p>
            <a:pPr lvl="1"/>
            <a:r>
              <a:rPr lang="en-US" dirty="0"/>
              <a:t>Example: input beam mode-matching control</a:t>
            </a:r>
          </a:p>
          <a:p>
            <a:r>
              <a:rPr lang="en-US" dirty="0"/>
              <a:t>New analysis may indicate less margin in the design, or uncertainty in the original design margin</a:t>
            </a:r>
          </a:p>
          <a:p>
            <a:pPr lvl="1"/>
            <a:r>
              <a:rPr lang="en-US" dirty="0"/>
              <a:t>Example: squeezed-film damping in the End Reaction Masses</a:t>
            </a:r>
          </a:p>
          <a:p>
            <a:pPr lvl="1"/>
            <a:r>
              <a:rPr lang="en-US" dirty="0"/>
              <a:t>Example: improved suspensions for output beam steering optics</a:t>
            </a:r>
          </a:p>
          <a:p>
            <a:r>
              <a:rPr lang="en-US" dirty="0"/>
              <a:t>New developments since the design was frozen</a:t>
            </a:r>
          </a:p>
          <a:p>
            <a:pPr lvl="1"/>
            <a:r>
              <a:rPr lang="en-US" dirty="0"/>
              <a:t>Example: output beam mode-matching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6990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326464"/>
                </a:solidFill>
                <a:latin typeface="+mn-lt"/>
              </a:rPr>
              <a:t>Why are we talking about upgrades at this stage? </a:t>
            </a:r>
            <a:endParaRPr lang="en-US" b="0" dirty="0">
              <a:solidFill>
                <a:srgbClr val="326464"/>
              </a:solidFill>
              <a:latin typeface="+mn-lt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33400" y="5410200"/>
            <a:ext cx="7620000" cy="98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326464"/>
                </a:solidFill>
              </a:rPr>
              <a:t>Paper design might not cut it, and we need to be prepared to rectify it</a:t>
            </a:r>
          </a:p>
        </p:txBody>
      </p:sp>
    </p:spTree>
    <p:extLst>
      <p:ext uri="{BB962C8B-B14F-4D97-AF65-F5344CB8AC3E}">
        <p14:creationId xmlns:p14="http://schemas.microsoft.com/office/powerpoint/2010/main" val="2157656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410200" cy="996522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2672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Commissioning teams comprised of observatory-based personnel, plus students, post-docs, scientists and engineers from the MIT and Caltech </a:t>
            </a:r>
            <a:r>
              <a:rPr lang="en-US" dirty="0" smtClean="0"/>
              <a:t>groups</a:t>
            </a:r>
          </a:p>
          <a:p>
            <a:r>
              <a:rPr lang="en-US" dirty="0"/>
              <a:t>Equipment budget of $8M over five years</a:t>
            </a:r>
          </a:p>
          <a:p>
            <a:pPr lvl="1"/>
            <a:r>
              <a:rPr lang="en-US" dirty="0"/>
              <a:t>Covers modifications required to the basic </a:t>
            </a:r>
            <a:r>
              <a:rPr lang="en-US" dirty="0" err="1"/>
              <a:t>aLIGO</a:t>
            </a:r>
            <a:r>
              <a:rPr lang="en-US" dirty="0"/>
              <a:t> design</a:t>
            </a:r>
          </a:p>
          <a:p>
            <a:pPr lvl="1"/>
            <a:r>
              <a:rPr lang="en-US" dirty="0"/>
              <a:t>Engineering estimate using </a:t>
            </a:r>
            <a:r>
              <a:rPr lang="en-US" dirty="0" err="1"/>
              <a:t>aLIGO</a:t>
            </a:r>
            <a:r>
              <a:rPr lang="en-US" dirty="0"/>
              <a:t> design/procurement data, and comparison with analogous </a:t>
            </a:r>
            <a:r>
              <a:rPr lang="en-US" dirty="0" err="1"/>
              <a:t>iLIGO</a:t>
            </a:r>
            <a:r>
              <a:rPr lang="en-US" dirty="0"/>
              <a:t> activities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76400"/>
            <a:ext cx="4180191" cy="305392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5791200" y="1148922"/>
            <a:ext cx="2362200" cy="685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+mn-lt"/>
              </a:rPr>
              <a:t>Increased observing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4753429" y="4953000"/>
            <a:ext cx="228600" cy="914400"/>
          </a:xfrm>
          <a:prstGeom prst="rightBrace">
            <a:avLst>
              <a:gd name="adj1" fmla="val 41666"/>
              <a:gd name="adj2" fmla="val 50000"/>
            </a:avLst>
          </a:prstGeom>
          <a:noFill/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58229" y="5181600"/>
            <a:ext cx="297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326464"/>
                </a:solidFill>
                <a:latin typeface="+mn-lt"/>
              </a:rPr>
              <a:t>Requested budgeted is at the low end of this range</a:t>
            </a:r>
            <a:endParaRPr lang="en-US" sz="1600" b="0" dirty="0">
              <a:solidFill>
                <a:srgbClr val="32646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2224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Commissioning Advanced LIGO is the biggest challenge for the </a:t>
            </a:r>
            <a:r>
              <a:rPr lang="en-US" dirty="0" smtClean="0"/>
              <a:t>Lab</a:t>
            </a:r>
            <a:endParaRPr lang="en-US" dirty="0"/>
          </a:p>
          <a:p>
            <a:r>
              <a:rPr lang="en-US" dirty="0"/>
              <a:t>We have a well defined plan for where we want to be and how to get there</a:t>
            </a:r>
          </a:p>
          <a:p>
            <a:r>
              <a:rPr lang="en-US" dirty="0"/>
              <a:t>Improvements in technology, test plans, and overall experience and personnel should result in faster commissioning</a:t>
            </a:r>
          </a:p>
          <a:p>
            <a:r>
              <a:rPr lang="en-US" dirty="0"/>
              <a:t>Faster to get close to design sensitivity: </a:t>
            </a:r>
            <a:r>
              <a:rPr lang="en-US" smtClean="0"/>
              <a:t/>
            </a:r>
            <a:br>
              <a:rPr lang="en-US" smtClean="0"/>
            </a:br>
            <a:r>
              <a:rPr lang="en-US" b="1" i="1" smtClean="0"/>
              <a:t>Within </a:t>
            </a:r>
            <a:r>
              <a:rPr lang="en-US" b="1" i="1" dirty="0"/>
              <a:t>a factor of 2 of the design goal in 2 years of </a:t>
            </a:r>
            <a:r>
              <a:rPr lang="en-US" b="1" i="1" dirty="0" smtClean="0"/>
              <a:t>commissioning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39068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Squeezer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upgrade to </a:t>
            </a:r>
            <a:r>
              <a:rPr lang="en-US" dirty="0" err="1" smtClean="0"/>
              <a:t>aLIGO</a:t>
            </a:r>
            <a:endParaRPr lang="en-US" dirty="0" smtClean="0"/>
          </a:p>
          <a:p>
            <a:pPr lvl="1"/>
            <a:r>
              <a:rPr lang="en-US" dirty="0" smtClean="0"/>
              <a:t>Goal 10dB, minimum 6dB</a:t>
            </a:r>
          </a:p>
          <a:p>
            <a:pPr lvl="1"/>
            <a:r>
              <a:rPr lang="en-US" dirty="0" smtClean="0"/>
              <a:t>Proposal: TBD</a:t>
            </a:r>
          </a:p>
          <a:p>
            <a:r>
              <a:rPr lang="en-US" dirty="0" smtClean="0"/>
              <a:t>R&amp;D effort at MIT/ANU</a:t>
            </a:r>
          </a:p>
          <a:p>
            <a:pPr lvl="1"/>
            <a:r>
              <a:rPr lang="en-US" dirty="0" smtClean="0"/>
              <a:t>Filter cavity experiment (with H1 squeezer)</a:t>
            </a:r>
          </a:p>
          <a:p>
            <a:pPr lvl="1"/>
            <a:r>
              <a:rPr lang="en-US" dirty="0" smtClean="0"/>
              <a:t>In-vacuum OPO: Prototype at ANU</a:t>
            </a:r>
          </a:p>
          <a:p>
            <a:pPr lvl="1"/>
            <a:r>
              <a:rPr lang="en-US" dirty="0" smtClean="0"/>
              <a:t>Fiber-coupling: UHV </a:t>
            </a:r>
            <a:r>
              <a:rPr lang="en-US" dirty="0" err="1" smtClean="0"/>
              <a:t>feedthroughs</a:t>
            </a:r>
            <a:r>
              <a:rPr lang="en-US" dirty="0" smtClean="0"/>
              <a:t>, drift, noise, etc.</a:t>
            </a:r>
          </a:p>
          <a:p>
            <a:r>
              <a:rPr lang="en-US" dirty="0" smtClean="0"/>
              <a:t>Other efforts</a:t>
            </a:r>
          </a:p>
          <a:p>
            <a:pPr lvl="1"/>
            <a:r>
              <a:rPr lang="en-US" dirty="0" smtClean="0"/>
              <a:t>Syracuse: adaptive mode matching at AS port</a:t>
            </a:r>
          </a:p>
          <a:p>
            <a:pPr lvl="1"/>
            <a:r>
              <a:rPr lang="en-US" smtClean="0"/>
              <a:t>Florida</a:t>
            </a:r>
            <a:r>
              <a:rPr lang="en-US" dirty="0" smtClean="0"/>
              <a:t>: Low loss Faraday</a:t>
            </a:r>
          </a:p>
        </p:txBody>
      </p:sp>
    </p:spTree>
    <p:extLst>
      <p:ext uri="{BB962C8B-B14F-4D97-AF65-F5344CB8AC3E}">
        <p14:creationId xmlns:p14="http://schemas.microsoft.com/office/powerpoint/2010/main" val="3727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Pre-Stabilized Laser (PSL) </a:t>
            </a:r>
            <a:r>
              <a:rPr lang="en-US" dirty="0"/>
              <a:t>was commissioned and works as </a:t>
            </a:r>
            <a:r>
              <a:rPr lang="en-US" dirty="0" smtClean="0"/>
              <a:t>designed at </a:t>
            </a:r>
            <a:r>
              <a:rPr lang="en-US" dirty="0"/>
              <a:t>both at LHO and LLO</a:t>
            </a:r>
          </a:p>
          <a:p>
            <a:r>
              <a:rPr lang="en-US" dirty="0" smtClean="0"/>
              <a:t>Input </a:t>
            </a:r>
            <a:r>
              <a:rPr lang="en-US" dirty="0"/>
              <a:t>Mode Cleaner </a:t>
            </a:r>
            <a:r>
              <a:rPr lang="en-US" dirty="0" smtClean="0"/>
              <a:t>(IMC) has </a:t>
            </a:r>
            <a:r>
              <a:rPr lang="en-US" dirty="0"/>
              <a:t>been fully commissioned</a:t>
            </a:r>
          </a:p>
          <a:p>
            <a:r>
              <a:rPr lang="en-US" dirty="0" smtClean="0"/>
              <a:t>All seismic isolators (SEI) work </a:t>
            </a:r>
            <a:r>
              <a:rPr lang="en-US" dirty="0"/>
              <a:t>as </a:t>
            </a:r>
            <a:r>
              <a:rPr lang="en-US" dirty="0" smtClean="0"/>
              <a:t>designed and are fully </a:t>
            </a:r>
            <a:r>
              <a:rPr lang="en-US" dirty="0"/>
              <a:t>automated</a:t>
            </a:r>
          </a:p>
          <a:p>
            <a:r>
              <a:rPr lang="en-US" dirty="0" smtClean="0"/>
              <a:t>All suspensions (SUS) work </a:t>
            </a:r>
            <a:r>
              <a:rPr lang="en-US" dirty="0"/>
              <a:t>as </a:t>
            </a:r>
            <a:r>
              <a:rPr lang="en-US" dirty="0" smtClean="0"/>
              <a:t>designed and are fully </a:t>
            </a:r>
            <a:r>
              <a:rPr lang="en-US" dirty="0"/>
              <a:t>automated</a:t>
            </a:r>
          </a:p>
          <a:p>
            <a:r>
              <a:rPr lang="en-US" dirty="0" smtClean="0"/>
              <a:t>Dual Recycled Michelson (DRMI) </a:t>
            </a:r>
            <a:r>
              <a:rPr lang="en-US" dirty="0"/>
              <a:t>has been fully commissioned at LLO</a:t>
            </a:r>
          </a:p>
          <a:p>
            <a:r>
              <a:rPr lang="en-US" dirty="0" smtClean="0"/>
              <a:t>Arm Length Stabilization (ALS) </a:t>
            </a:r>
            <a:r>
              <a:rPr lang="en-US" dirty="0"/>
              <a:t>has been commissioned at both LHO and </a:t>
            </a:r>
            <a:r>
              <a:rPr lang="en-US" dirty="0" smtClean="0"/>
              <a:t>LLO</a:t>
            </a:r>
          </a:p>
        </p:txBody>
      </p:sp>
    </p:spTree>
    <p:extLst>
      <p:ext uri="{BB962C8B-B14F-4D97-AF65-F5344CB8AC3E}">
        <p14:creationId xmlns:p14="http://schemas.microsoft.com/office/powerpoint/2010/main" val="368934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Suspensions work as </a:t>
            </a:r>
            <a:r>
              <a:rPr lang="en-US" dirty="0" err="1" smtClean="0"/>
              <a:t>advertized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839101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Commissioning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arm test (OAT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First arm cavity locked at LHO in summer 2012.</a:t>
            </a:r>
          </a:p>
          <a:p>
            <a:r>
              <a:rPr lang="en-US" dirty="0" smtClean="0"/>
              <a:t>Input Mode Cleaner Test</a:t>
            </a:r>
          </a:p>
          <a:p>
            <a:pPr lvl="1"/>
            <a:r>
              <a:rPr lang="en-US" dirty="0" smtClean="0"/>
              <a:t>IMC locked at LLO in fall 2012, and spring 2013 at LHO.</a:t>
            </a:r>
            <a:endParaRPr lang="en-US" dirty="0"/>
          </a:p>
          <a:p>
            <a:r>
              <a:rPr lang="en-US" dirty="0"/>
              <a:t>HIFO-Y</a:t>
            </a:r>
          </a:p>
          <a:p>
            <a:pPr lvl="1"/>
            <a:r>
              <a:rPr lang="en-US" dirty="0" smtClean="0"/>
              <a:t>Commissioning the first ALS at LHO in summer 2013.</a:t>
            </a:r>
          </a:p>
          <a:p>
            <a:pPr lvl="1"/>
            <a:r>
              <a:rPr lang="en-US" dirty="0" smtClean="0"/>
              <a:t>Now </a:t>
            </a:r>
            <a:r>
              <a:rPr lang="en-US" dirty="0"/>
              <a:t>also completed for H1 HIFO-X, L1 HIFO-X and HIFO-Y.</a:t>
            </a:r>
          </a:p>
          <a:p>
            <a:r>
              <a:rPr lang="en-US" dirty="0" smtClean="0"/>
              <a:t>DRMI</a:t>
            </a:r>
          </a:p>
          <a:p>
            <a:pPr lvl="1"/>
            <a:r>
              <a:rPr lang="en-US" dirty="0" smtClean="0"/>
              <a:t>Locked at LLO in summer 2013.</a:t>
            </a:r>
            <a:endParaRPr lang="en-US" dirty="0"/>
          </a:p>
          <a:p>
            <a:pPr lvl="1"/>
            <a:r>
              <a:rPr lang="en-US" dirty="0"/>
              <a:t>Also completed </a:t>
            </a:r>
            <a:r>
              <a:rPr lang="en-US" dirty="0" smtClean="0"/>
              <a:t>LHO PRMI </a:t>
            </a:r>
            <a:r>
              <a:rPr lang="en-US" dirty="0"/>
              <a:t>(without AS </a:t>
            </a:r>
            <a:r>
              <a:rPr lang="en-US" dirty="0" smtClean="0"/>
              <a:t>port) in winter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3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Commissioning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HIFO-XY</a:t>
            </a:r>
          </a:p>
          <a:p>
            <a:pPr lvl="1"/>
            <a:r>
              <a:rPr lang="en-US" dirty="0" smtClean="0"/>
              <a:t>First look at arm cavity difference at both sites in spring 2014.</a:t>
            </a:r>
          </a:p>
          <a:p>
            <a:pPr lvl="1"/>
            <a:r>
              <a:rPr lang="en-US" dirty="0" smtClean="0"/>
              <a:t>Corner station ALS fully commissioned at both sites.</a:t>
            </a:r>
          </a:p>
          <a:p>
            <a:pPr lvl="1"/>
            <a:r>
              <a:rPr lang="en-US" dirty="0" smtClean="0"/>
              <a:t>Green </a:t>
            </a:r>
            <a:r>
              <a:rPr lang="en-US" dirty="0"/>
              <a:t>coating issue resulted in schedule </a:t>
            </a:r>
            <a:r>
              <a:rPr lang="en-US" dirty="0" smtClean="0"/>
              <a:t>delay.</a:t>
            </a:r>
          </a:p>
          <a:p>
            <a:r>
              <a:rPr lang="en-US" dirty="0" smtClean="0"/>
              <a:t>Interferometer locking</a:t>
            </a:r>
          </a:p>
          <a:p>
            <a:pPr lvl="1"/>
            <a:r>
              <a:rPr lang="en-US" dirty="0" smtClean="0"/>
              <a:t>Full lock attempt at LLO on-going.</a:t>
            </a:r>
          </a:p>
          <a:p>
            <a:pPr lvl="1"/>
            <a:r>
              <a:rPr lang="en-US" dirty="0" smtClean="0"/>
              <a:t>Common mode lock attempt at LHO on-going.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0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Level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integration testing has progressed quickly</a:t>
            </a:r>
          </a:p>
          <a:p>
            <a:pPr lvl="1"/>
            <a:r>
              <a:rPr lang="en-US" dirty="0" smtClean="0"/>
              <a:t>All major systems have performed as planned.</a:t>
            </a:r>
          </a:p>
          <a:p>
            <a:pPr lvl="1"/>
            <a:r>
              <a:rPr lang="en-US" dirty="0" smtClean="0"/>
              <a:t>No show-stoppers found.</a:t>
            </a:r>
          </a:p>
          <a:p>
            <a:pPr lvl="1"/>
            <a:r>
              <a:rPr lang="en-US" dirty="0" smtClean="0"/>
              <a:t>No true low noise test so far.</a:t>
            </a:r>
          </a:p>
          <a:p>
            <a:pPr lvl="1"/>
            <a:r>
              <a:rPr lang="en-US" dirty="0" smtClean="0"/>
              <a:t>The only significant delay was due to the green coating issue.</a:t>
            </a:r>
          </a:p>
          <a:p>
            <a:pPr lvl="1"/>
            <a:r>
              <a:rPr lang="en-US" dirty="0" smtClean="0"/>
              <a:t>Pace may not be sustainable.</a:t>
            </a:r>
          </a:p>
          <a:p>
            <a:r>
              <a:rPr lang="en-US" dirty="0" smtClean="0"/>
              <a:t>Green coating issue</a:t>
            </a:r>
          </a:p>
          <a:p>
            <a:pPr lvl="1"/>
            <a:r>
              <a:rPr lang="en-US" dirty="0" smtClean="0"/>
              <a:t>Will not prevent the ALS from working.</a:t>
            </a:r>
          </a:p>
          <a:p>
            <a:pPr lvl="1"/>
            <a:r>
              <a:rPr lang="en-US" dirty="0" smtClean="0"/>
              <a:t>Additional resources had to be allocated.</a:t>
            </a:r>
          </a:p>
          <a:p>
            <a:pPr lvl="1"/>
            <a:r>
              <a:rPr lang="en-US" dirty="0" smtClean="0"/>
              <a:t>Robustness will suffer.</a:t>
            </a:r>
          </a:p>
          <a:p>
            <a:r>
              <a:rPr lang="en-US" dirty="0"/>
              <a:t>The locking procedure is close to being </a:t>
            </a:r>
            <a:r>
              <a:rPr lang="en-US" dirty="0" smtClean="0"/>
              <a:t>validated</a:t>
            </a:r>
          </a:p>
        </p:txBody>
      </p:sp>
    </p:spTree>
    <p:extLst>
      <p:ext uri="{BB962C8B-B14F-4D97-AF65-F5344CB8AC3E}">
        <p14:creationId xmlns:p14="http://schemas.microsoft.com/office/powerpoint/2010/main" val="228245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Complexity has been a problem</a:t>
            </a:r>
          </a:p>
          <a:p>
            <a:pPr lvl="1"/>
            <a:r>
              <a:rPr lang="en-US" dirty="0" smtClean="0"/>
              <a:t>Too many variables </a:t>
            </a:r>
          </a:p>
          <a:p>
            <a:pPr lvl="2"/>
            <a:r>
              <a:rPr lang="en-US" dirty="0" smtClean="0"/>
              <a:t>Hard to know everything</a:t>
            </a:r>
          </a:p>
          <a:p>
            <a:pPr lvl="2"/>
            <a:r>
              <a:rPr lang="en-US" dirty="0" smtClean="0"/>
              <a:t>Too many steps to achieve simple tasks</a:t>
            </a:r>
          </a:p>
          <a:p>
            <a:pPr lvl="2"/>
            <a:r>
              <a:rPr lang="en-US" dirty="0" smtClean="0"/>
              <a:t>Too many things can go wrong</a:t>
            </a:r>
          </a:p>
          <a:p>
            <a:pPr lvl="1"/>
            <a:r>
              <a:rPr lang="en-US" dirty="0" smtClean="0"/>
              <a:t>Great </a:t>
            </a:r>
            <a:r>
              <a:rPr lang="en-US" dirty="0"/>
              <a:t>strides are being made to improve </a:t>
            </a:r>
            <a:r>
              <a:rPr lang="en-US" dirty="0" smtClean="0"/>
              <a:t>automation</a:t>
            </a:r>
          </a:p>
          <a:p>
            <a:pPr lvl="2"/>
            <a:r>
              <a:rPr lang="en-US" dirty="0" smtClean="0"/>
              <a:t>Script approach (Guardian) and some ALS locking code (</a:t>
            </a:r>
            <a:r>
              <a:rPr lang="en-US" dirty="0" err="1" smtClean="0"/>
              <a:t>TwinCAT</a:t>
            </a:r>
            <a:r>
              <a:rPr lang="en-US" dirty="0" smtClean="0"/>
              <a:t> PLC)</a:t>
            </a:r>
          </a:p>
          <a:p>
            <a:pPr lvl="2"/>
            <a:r>
              <a:rPr lang="en-US" dirty="0" smtClean="0"/>
              <a:t>Still substantial work needed to </a:t>
            </a:r>
            <a:r>
              <a:rPr lang="en-US" dirty="0"/>
              <a:t>recognize, diagnose and rectify </a:t>
            </a:r>
            <a:r>
              <a:rPr lang="en-US" dirty="0" smtClean="0"/>
              <a:t>problems, as well as user interfaces</a:t>
            </a:r>
          </a:p>
          <a:p>
            <a:pPr lvl="1"/>
            <a:r>
              <a:rPr lang="en-US" dirty="0" smtClean="0"/>
              <a:t>Keeping everything under configuration control is a problem</a:t>
            </a:r>
          </a:p>
          <a:p>
            <a:pPr lvl="2"/>
            <a:r>
              <a:rPr lang="en-US" dirty="0" smtClean="0"/>
              <a:t>How to make sure everything is in the right state?</a:t>
            </a:r>
          </a:p>
          <a:p>
            <a:r>
              <a:rPr lang="en-US" dirty="0" smtClean="0"/>
              <a:t>Control room tools are not always well integrated</a:t>
            </a:r>
          </a:p>
          <a:p>
            <a:pPr lvl="1"/>
            <a:r>
              <a:rPr lang="en-US" dirty="0" smtClean="0"/>
              <a:t>Sometimes tedious and repetitive tasks are holding us back</a:t>
            </a:r>
          </a:p>
          <a:p>
            <a:pPr lvl="1"/>
            <a:r>
              <a:rPr lang="en-US" dirty="0" smtClean="0"/>
              <a:t>Need to make existing tools more useful and efficient</a:t>
            </a:r>
          </a:p>
          <a:p>
            <a:pPr lvl="1"/>
            <a:r>
              <a:rPr lang="en-US" smtClean="0"/>
              <a:t>Clear-text information/instructions </a:t>
            </a:r>
            <a:r>
              <a:rPr lang="en-US" dirty="0" smtClean="0"/>
              <a:t>for operators still only rudimentary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8366"/>
      </p:ext>
    </p:extLst>
  </p:cSld>
  <p:clrMapOvr>
    <a:masterClrMapping/>
  </p:clrMapOvr>
</p:sld>
</file>

<file path=ppt/theme/theme1.xml><?xml version="1.0" encoding="utf-8"?>
<a:theme xmlns:a="http://schemas.openxmlformats.org/drawingml/2006/main" name="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12700" cap="flat" cmpd="sng" algn="ctr">
          <a:solidFill>
            <a:srgbClr val="326464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b="0" i="0" dirty="0" smtClean="0">
            <a:solidFill>
              <a:srgbClr val="326464"/>
            </a:solidFill>
            <a:latin typeface="Helvetica" pitchFamily="34" charset="0"/>
            <a:cs typeface="Helvetica" pitchFamily="34" charset="0"/>
          </a:defRPr>
        </a:defPPr>
      </a:lstStyle>
    </a:tx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19373</TotalTime>
  <Words>1686</Words>
  <Application>Microsoft Office PowerPoint</Application>
  <PresentationFormat>On-screen Show (4:3)</PresentationFormat>
  <Paragraphs>271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MS PGothic</vt:lpstr>
      <vt:lpstr>Helvetica</vt:lpstr>
      <vt:lpstr>Impact</vt:lpstr>
      <vt:lpstr>Symbol</vt:lpstr>
      <vt:lpstr>Times New Roman</vt:lpstr>
      <vt:lpstr>Wingdings</vt:lpstr>
      <vt:lpstr>aLIGO</vt:lpstr>
      <vt:lpstr>1_aLIGO</vt:lpstr>
      <vt:lpstr>Photo Editor Photo</vt:lpstr>
      <vt:lpstr>System Integration Status and Challenges, Post Project Commissioning Plans to  Meet Science Goals</vt:lpstr>
      <vt:lpstr>What’s left to install</vt:lpstr>
      <vt:lpstr>Current Timeline</vt:lpstr>
      <vt:lpstr>Achievements</vt:lpstr>
      <vt:lpstr>Suspensions work as advertized</vt:lpstr>
      <vt:lpstr>Past Commissioning Periods</vt:lpstr>
      <vt:lpstr>Current Commissioning Period</vt:lpstr>
      <vt:lpstr>Top Level Summary</vt:lpstr>
      <vt:lpstr>Automation</vt:lpstr>
      <vt:lpstr>Arm Length Stabilization</vt:lpstr>
      <vt:lpstr>Locking Process</vt:lpstr>
      <vt:lpstr>ALS Noise</vt:lpstr>
      <vt:lpstr>Differential Mode ALS</vt:lpstr>
      <vt:lpstr>Current Effort</vt:lpstr>
      <vt:lpstr>Post Project Plans for Commissioning</vt:lpstr>
      <vt:lpstr>Post Project Plans for Commissioning</vt:lpstr>
      <vt:lpstr>The challenge of commissioning</vt:lpstr>
      <vt:lpstr>Starting Point: Advanced LIGO Project Acceptance</vt:lpstr>
      <vt:lpstr>Advanced LIGO:  anticipated timeline</vt:lpstr>
      <vt:lpstr>How we expect to speed  commissioning effort in aLIGO</vt:lpstr>
      <vt:lpstr>Much greater seismic isolation  in the control band</vt:lpstr>
      <vt:lpstr>Speedier commissioning</vt:lpstr>
      <vt:lpstr>On the other hand: Principal Technical Risks</vt:lpstr>
      <vt:lpstr>Challenges</vt:lpstr>
      <vt:lpstr>Commissioning strategy  for early discovery</vt:lpstr>
      <vt:lpstr>Design for performance  at lower power</vt:lpstr>
      <vt:lpstr>Steps to get to  Low-Noise Operation</vt:lpstr>
      <vt:lpstr>Locked Phase Steps</vt:lpstr>
      <vt:lpstr>Locked phase steps, cont’d</vt:lpstr>
      <vt:lpstr>Potential Component Upgrades</vt:lpstr>
      <vt:lpstr>Resources</vt:lpstr>
      <vt:lpstr>Summary</vt:lpstr>
      <vt:lpstr>Squeezer Effort</vt:lpstr>
    </vt:vector>
  </TitlesOfParts>
  <Company>LIGO</Company>
  <LinksUpToDate>false</LinksUpToDate>
  <SharedDoc>false</SharedDoc>
  <HyperlinkBase>https://dcc.ligo.org/G1400551-x0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Integration Status and Challenges, Post Project Commissioning Plans to Meet Science Goals</dc:title>
  <dc:subject>Integration</dc:subject>
  <dc:creator>Daniel Sigg</dc:creator>
  <cp:keywords>PAP2014-05</cp:keywords>
  <dc:description/>
  <cp:lastModifiedBy>Daniel</cp:lastModifiedBy>
  <cp:revision>3651</cp:revision>
  <cp:lastPrinted>1999-10-01T21:59:04Z</cp:lastPrinted>
  <dcterms:created xsi:type="dcterms:W3CDTF">2011-04-14T01:12:27Z</dcterms:created>
  <dcterms:modified xsi:type="dcterms:W3CDTF">2014-05-27T20:55:02Z</dcterms:modified>
  <cp:category/>
</cp:coreProperties>
</file>