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handoutMasterIdLst>
    <p:handoutMasterId r:id="rId30"/>
  </p:handoutMasterIdLst>
  <p:sldIdLst>
    <p:sldId id="591" r:id="rId3"/>
    <p:sldId id="652" r:id="rId4"/>
    <p:sldId id="679" r:id="rId5"/>
    <p:sldId id="651" r:id="rId6"/>
    <p:sldId id="682" r:id="rId7"/>
    <p:sldId id="723" r:id="rId8"/>
    <p:sldId id="654" r:id="rId9"/>
    <p:sldId id="687" r:id="rId10"/>
    <p:sldId id="692" r:id="rId11"/>
    <p:sldId id="685" r:id="rId12"/>
    <p:sldId id="740" r:id="rId13"/>
    <p:sldId id="739" r:id="rId14"/>
    <p:sldId id="727" r:id="rId15"/>
    <p:sldId id="693" r:id="rId16"/>
    <p:sldId id="735" r:id="rId17"/>
    <p:sldId id="726" r:id="rId18"/>
    <p:sldId id="731" r:id="rId19"/>
    <p:sldId id="733" r:id="rId20"/>
    <p:sldId id="734" r:id="rId21"/>
    <p:sldId id="732" r:id="rId22"/>
    <p:sldId id="730" r:id="rId23"/>
    <p:sldId id="728" r:id="rId24"/>
    <p:sldId id="729" r:id="rId25"/>
    <p:sldId id="736" r:id="rId26"/>
    <p:sldId id="724" r:id="rId27"/>
    <p:sldId id="737" r:id="rId28"/>
  </p:sldIdLst>
  <p:sldSz cx="9144000" cy="6858000" type="screen4x3"/>
  <p:notesSz cx="9271000" cy="6997700"/>
  <p:custDataLst>
    <p:tags r:id="rId3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BDBD00"/>
    <a:srgbClr val="0000CC"/>
    <a:srgbClr val="008000"/>
    <a:srgbClr val="0000FF"/>
    <a:srgbClr val="0066FF"/>
    <a:srgbClr val="009A46"/>
    <a:srgbClr val="FFFF99"/>
    <a:srgbClr val="D60000"/>
    <a:srgbClr val="C800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2" autoAdjust="0"/>
    <p:restoredTop sz="91864" autoAdjust="0"/>
  </p:normalViewPr>
  <p:slideViewPr>
    <p:cSldViewPr>
      <p:cViewPr varScale="1">
        <p:scale>
          <a:sx n="97" d="100"/>
          <a:sy n="97" d="100"/>
        </p:scale>
        <p:origin x="-80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6"/>
    </p:cViewPr>
  </p:sorterViewPr>
  <p:notesViewPr>
    <p:cSldViewPr>
      <p:cViewPr varScale="1">
        <p:scale>
          <a:sx n="60" d="100"/>
          <a:sy n="60" d="100"/>
        </p:scale>
        <p:origin x="-2172" y="-72"/>
      </p:cViewPr>
      <p:guideLst>
        <p:guide orient="horz" pos="2204"/>
        <p:guide pos="292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tags" Target="tags/tag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17153" cy="34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53848" y="0"/>
            <a:ext cx="4017153" cy="34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647815"/>
            <a:ext cx="4017153" cy="34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53848" y="6647815"/>
            <a:ext cx="4017153" cy="34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 New Roman" pitchFamily="18" charset="0"/>
              </a:defRPr>
            </a:lvl1pPr>
          </a:lstStyle>
          <a:p>
            <a:fld id="{4F99F93E-A19B-40FB-AAE3-5681D1680C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858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17153" cy="34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53848" y="0"/>
            <a:ext cx="4017153" cy="34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82900" y="525463"/>
            <a:ext cx="3500438" cy="26241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6694" y="3323908"/>
            <a:ext cx="6797612" cy="3148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47815"/>
            <a:ext cx="4017153" cy="34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53848" y="6647815"/>
            <a:ext cx="4017153" cy="34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 New Roman" pitchFamily="18" charset="0"/>
              </a:defRPr>
            </a:lvl1pPr>
          </a:lstStyle>
          <a:p>
            <a:fld id="{028830B8-407D-48E4-A110-6D6605FF3B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522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E0F21-0E81-4D7E-BF88-6BD8A629995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76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830B8-407D-48E4-A110-6D6605FF3BB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168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96F2D0-FEB5-4AB5-BBC1-43B633721304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886075" y="530225"/>
            <a:ext cx="3498850" cy="26241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7858" y="3323245"/>
            <a:ext cx="7417179" cy="31487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lower threshold for GW triggers, to</a:t>
            </a:r>
            <a:r>
              <a:rPr lang="en-US" baseline="0" dirty="0" smtClean="0"/>
              <a:t> seek confirmation of weaker triggers</a:t>
            </a:r>
          </a:p>
          <a:p>
            <a:r>
              <a:rPr lang="en-US" baseline="0" dirty="0" smtClean="0"/>
              <a:t>In addition to </a:t>
            </a:r>
            <a:r>
              <a:rPr lang="en-US" baseline="0" dirty="0" err="1" smtClean="0"/>
              <a:t>exttrig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830B8-407D-48E4-A110-6D6605FF3BB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35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7000"/>
            <a:ext cx="7315200" cy="711200"/>
          </a:xfrm>
        </p:spPr>
        <p:txBody>
          <a:bodyPr/>
          <a:lstStyle>
            <a:lvl1pPr>
              <a:defRPr b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 marL="968375" indent="-228600">
              <a:buClr>
                <a:srgbClr val="D60000"/>
              </a:buClr>
              <a:buFont typeface="Arial" pitchFamily="34" charset="0"/>
              <a:buChar char="•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35ECC-5A5C-4ECB-AA82-3709BFA5563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-228600"/>
            <a:ext cx="106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3C3C3C"/>
                </a:solidFill>
                <a:latin typeface="Calibri" pitchFamily="34" charset="0"/>
                <a:cs typeface="Calibri" pitchFamily="34" charset="0"/>
              </a:rPr>
              <a:t>)))</a:t>
            </a:r>
            <a:endParaRPr lang="en-US" sz="7200" dirty="0">
              <a:solidFill>
                <a:srgbClr val="3C3C3C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6523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6858000" y="6556375"/>
            <a:ext cx="2057400" cy="301625"/>
          </a:xfrm>
        </p:spPr>
        <p:txBody>
          <a:bodyPr/>
          <a:lstStyle>
            <a:lvl1pPr>
              <a:defRPr/>
            </a:lvl1pPr>
          </a:lstStyle>
          <a:p>
            <a:fld id="{93C35ECC-5A5C-4ECB-AA82-3709BFA556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36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rgbClr val="FFFF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497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27000"/>
            <a:ext cx="533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How Can We Study the Universe with </a:t>
            </a:r>
            <a:r>
              <a:rPr lang="en-US" dirty="0" err="1" smtClean="0"/>
              <a:t>Grav</a:t>
            </a:r>
            <a:r>
              <a:rPr lang="en-US" dirty="0" smtClean="0"/>
              <a:t> Waves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143000"/>
            <a:ext cx="8226425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6375"/>
            <a:ext cx="20574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2EBEB5A7-ED87-4BC4-A021-376E1AE3DF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838200"/>
            <a:ext cx="9140825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2" r:id="rId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2800" b="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fontAlgn="base">
        <a:spcBef>
          <a:spcPct val="30000"/>
        </a:spcBef>
        <a:spcAft>
          <a:spcPct val="0"/>
        </a:spcAft>
        <a:defRPr>
          <a:solidFill>
            <a:schemeClr val="tx1"/>
          </a:solidFill>
          <a:latin typeface="+mn-lt"/>
        </a:defRPr>
      </a:lvl2pPr>
      <a:lvl3pPr marL="915988" indent="-1588" algn="l" rtl="0" fontAlgn="base">
        <a:spcBef>
          <a:spcPct val="20000"/>
        </a:spcBef>
        <a:spcAft>
          <a:spcPct val="0"/>
        </a:spcAft>
        <a:defRPr sz="18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7000">
              <a:schemeClr val="tx1"/>
            </a:gs>
            <a:gs pos="0">
              <a:schemeClr val="tx1"/>
            </a:gs>
            <a:gs pos="82000">
              <a:schemeClr val="tx1">
                <a:lumMod val="85000"/>
                <a:lumOff val="15000"/>
              </a:schemeClr>
            </a:gs>
            <a:gs pos="87000">
              <a:schemeClr val="tx1"/>
            </a:gs>
            <a:gs pos="92000">
              <a:schemeClr val="tx1">
                <a:lumMod val="85000"/>
                <a:lumOff val="15000"/>
              </a:schemeClr>
            </a:gs>
            <a:gs pos="65000">
              <a:schemeClr val="tx1">
                <a:lumMod val="95000"/>
                <a:lumOff val="5000"/>
              </a:schemeClr>
            </a:gs>
            <a:gs pos="72000">
              <a:schemeClr val="tx1">
                <a:lumMod val="85000"/>
                <a:lumOff val="15000"/>
              </a:schemeClr>
            </a:gs>
            <a:gs pos="97000">
              <a:schemeClr val="tx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90575E8-9CA9-4AE2-BCF2-0C4EFDD447A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436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hyperlink" Target="http://arxiv.org/abs/1404.5623" TargetMode="External"/><Relationship Id="rId5" Type="http://schemas.openxmlformats.org/officeDocument/2006/relationships/hyperlink" Target="http://www.ligo.org/science/first2years/" TargetMode="External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png"/><Relationship Id="rId12" Type="http://schemas.openxmlformats.org/officeDocument/2006/relationships/image" Target="../media/image45.png"/><Relationship Id="rId13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jpeg"/><Relationship Id="rId10" Type="http://schemas.openxmlformats.org/officeDocument/2006/relationships/image" Target="../media/image14.jpeg"/><Relationship Id="rId11" Type="http://schemas.openxmlformats.org/officeDocument/2006/relationships/image" Target="../media/image15.gif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tx1"/>
            </a:gs>
            <a:gs pos="0">
              <a:schemeClr val="tx1"/>
            </a:gs>
            <a:gs pos="32000">
              <a:schemeClr val="tx1">
                <a:lumMod val="85000"/>
                <a:lumOff val="15000"/>
              </a:schemeClr>
            </a:gs>
            <a:gs pos="37000">
              <a:schemeClr val="tx1"/>
            </a:gs>
            <a:gs pos="42000">
              <a:schemeClr val="tx1">
                <a:lumMod val="85000"/>
                <a:lumOff val="15000"/>
              </a:schemeClr>
            </a:gs>
            <a:gs pos="15000">
              <a:schemeClr val="tx1">
                <a:lumMod val="95000"/>
                <a:lumOff val="5000"/>
              </a:schemeClr>
            </a:gs>
            <a:gs pos="22000">
              <a:schemeClr val="tx1">
                <a:lumMod val="85000"/>
                <a:lumOff val="15000"/>
              </a:schemeClr>
            </a:gs>
            <a:gs pos="47000">
              <a:schemeClr val="tx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914400"/>
            <a:ext cx="8153400" cy="161702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4200" dirty="0" smtClean="0"/>
              <a:t>Gravitational Wave Follow</a:t>
            </a:r>
            <a:r>
              <a:rPr lang="en-US" sz="4200" dirty="0"/>
              <a:t>-</a:t>
            </a:r>
            <a:r>
              <a:rPr lang="en-US" sz="4200" dirty="0" smtClean="0"/>
              <a:t>up: </a:t>
            </a:r>
            <a:r>
              <a:rPr lang="en-US" sz="3200" dirty="0" smtClean="0"/>
              <a:t>Expectations, Tools, and Choices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7772400" cy="2816225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Roy Williams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(Caltech)</a:t>
            </a:r>
            <a:b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for the LIGO Scientific Collaboration</a:t>
            </a:r>
            <a:b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and Virgo Collaboration</a:t>
            </a:r>
          </a:p>
          <a:p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2600" y="5181600"/>
            <a:ext cx="556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>
                    <a:lumMod val="75000"/>
                  </a:prstClr>
                </a:solidFill>
                <a:latin typeface="Calibri"/>
              </a:rPr>
              <a:t>Time Domain Forum, Caltech</a:t>
            </a:r>
            <a:br>
              <a:rPr lang="en-US" sz="1800" dirty="0" smtClean="0">
                <a:solidFill>
                  <a:prstClr val="white">
                    <a:lumMod val="75000"/>
                  </a:prstClr>
                </a:solidFill>
                <a:latin typeface="Calibri"/>
              </a:rPr>
            </a:br>
            <a:r>
              <a:rPr lang="en-US" sz="1800" dirty="0" smtClean="0">
                <a:solidFill>
                  <a:prstClr val="white">
                    <a:lumMod val="75000"/>
                  </a:prstClr>
                </a:solidFill>
                <a:latin typeface="Calibri"/>
              </a:rPr>
              <a:t>May 9, 2014</a:t>
            </a:r>
            <a:endParaRPr lang="en-US" sz="1800" dirty="0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6015335"/>
            <a:ext cx="556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LIGO-G1400497</a:t>
            </a:r>
            <a:endParaRPr lang="en-US" sz="18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667000" y="4343400"/>
            <a:ext cx="3810000" cy="6858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2" name="Picture 10" descr="lsc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65640"/>
            <a:ext cx="868680" cy="46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virgo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960" y="4495801"/>
            <a:ext cx="1691640" cy="33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2638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Follow-up Scenario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altLang="en-US" b="0" dirty="0"/>
              <a:t>Expect to distribute GW alerts as </a:t>
            </a:r>
            <a:r>
              <a:rPr lang="en-US" altLang="en-US" b="0" i="1" dirty="0"/>
              <a:t>Notices</a:t>
            </a:r>
            <a:r>
              <a:rPr lang="en-US" altLang="en-US" b="0" dirty="0"/>
              <a:t>/</a:t>
            </a:r>
            <a:r>
              <a:rPr lang="en-US" altLang="en-US" b="0" i="1" dirty="0" err="1"/>
              <a:t>VOEvents</a:t>
            </a:r>
            <a:r>
              <a:rPr lang="en-US" altLang="en-US" b="0" dirty="0"/>
              <a:t> over (initially) private GCN/TAN</a:t>
            </a:r>
          </a:p>
          <a:p>
            <a:pPr marL="342900" indent="-342900">
              <a:buFont typeface="Arial"/>
              <a:buChar char="•"/>
            </a:pPr>
            <a:r>
              <a:rPr lang="en-US" altLang="en-US" b="0" dirty="0"/>
              <a:t>Responses by Notices and Circulars</a:t>
            </a:r>
          </a:p>
          <a:p>
            <a:pPr marL="342900" indent="-342900">
              <a:buFont typeface="Arial"/>
              <a:buChar char="•"/>
            </a:pPr>
            <a:r>
              <a:rPr lang="en-US" altLang="en-US" b="0" dirty="0"/>
              <a:t>With private wiki, bulletin board, email for MOU </a:t>
            </a:r>
            <a:r>
              <a:rPr lang="en-US" altLang="en-US" b="0" dirty="0" smtClean="0"/>
              <a:t>partners</a:t>
            </a:r>
          </a:p>
          <a:p>
            <a:pPr marL="342900" indent="-342900">
              <a:buFont typeface="Arial"/>
              <a:buChar char="•"/>
            </a:pPr>
            <a:r>
              <a:rPr lang="en-US" altLang="en-US" dirty="0" smtClean="0"/>
              <a:t>Interactions between </a:t>
            </a:r>
            <a:r>
              <a:rPr lang="en-US" altLang="en-US" dirty="0"/>
              <a:t>LVC and EM partners will </a:t>
            </a:r>
            <a:r>
              <a:rPr lang="en-US" altLang="en-US" dirty="0" smtClean="0"/>
              <a:t>start soon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endParaRPr lang="en-US" dirty="0"/>
          </a:p>
          <a:p>
            <a:endParaRPr lang="en-US" altLang="en-US" sz="180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2057400" cy="301625"/>
          </a:xfrm>
        </p:spPr>
        <p:txBody>
          <a:bodyPr/>
          <a:lstStyle/>
          <a:p>
            <a:fld id="{8F4BA1F7-6894-4D9A-9088-F49AAD380C59}" type="slidenum">
              <a:rPr lang="en-US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0" y="6519476"/>
            <a:ext cx="198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LIGO-G1400497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46166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What's in the Alert?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Time</a:t>
            </a:r>
            <a:r>
              <a:rPr lang="en-US" dirty="0" smtClean="0"/>
              <a:t> of the GW candidate</a:t>
            </a:r>
          </a:p>
          <a:p>
            <a:pPr lvl="1"/>
            <a:r>
              <a:rPr lang="en-US" dirty="0" smtClean="0"/>
              <a:t>At Earth, with precision of order ~10 </a:t>
            </a:r>
            <a:r>
              <a:rPr lang="en-US" dirty="0" err="1" smtClean="0"/>
              <a:t>ms</a:t>
            </a:r>
            <a:r>
              <a:rPr lang="en-US" dirty="0" smtClean="0"/>
              <a:t>  </a:t>
            </a:r>
            <a:r>
              <a:rPr lang="en-US" dirty="0"/>
              <a:t>(direction-dependent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Significance</a:t>
            </a:r>
            <a:r>
              <a:rPr lang="en-US" dirty="0" smtClean="0"/>
              <a:t> of the candidate</a:t>
            </a:r>
          </a:p>
          <a:p>
            <a:pPr lvl="1"/>
            <a:r>
              <a:rPr lang="en-US" dirty="0" smtClean="0"/>
              <a:t>Expressed as an effective false alarm rate (FAR)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Sky position probability map</a:t>
            </a:r>
          </a:p>
          <a:p>
            <a:pPr lvl="1"/>
            <a:r>
              <a:rPr lang="en-US" dirty="0" err="1" smtClean="0"/>
              <a:t>HEALPix</a:t>
            </a:r>
            <a:r>
              <a:rPr lang="en-US" dirty="0" smtClean="0"/>
              <a:t> grid in FITS file</a:t>
            </a:r>
          </a:p>
          <a:p>
            <a:pPr lvl="1"/>
            <a:endParaRPr lang="en-US" dirty="0" smtClean="0"/>
          </a:p>
          <a:p>
            <a:r>
              <a:rPr lang="en-US" dirty="0">
                <a:solidFill>
                  <a:srgbClr val="0000FF"/>
                </a:solidFill>
              </a:rPr>
              <a:t>Maximum </a:t>
            </a:r>
            <a:r>
              <a:rPr lang="en-US" dirty="0" smtClean="0">
                <a:solidFill>
                  <a:srgbClr val="0000FF"/>
                </a:solidFill>
              </a:rPr>
              <a:t>Distance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Although the source could be much closer</a:t>
            </a:r>
          </a:p>
          <a:p>
            <a:pPr lvl="1"/>
            <a:endParaRPr lang="en-US" dirty="0"/>
          </a:p>
          <a:p>
            <a:endParaRPr lang="en-US" altLang="en-US" sz="180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2057400" cy="301625"/>
          </a:xfrm>
        </p:spPr>
        <p:txBody>
          <a:bodyPr/>
          <a:lstStyle/>
          <a:p>
            <a:fld id="{8F4BA1F7-6894-4D9A-9088-F49AAD380C59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0" y="6519476"/>
            <a:ext cx="198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LIGO-G1400497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1000" y="3505200"/>
            <a:ext cx="3962400" cy="838200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81600" y="3505200"/>
            <a:ext cx="3810000" cy="1200329"/>
          </a:xfrm>
          <a:prstGeom prst="rect">
            <a:avLst/>
          </a:prstGeom>
          <a:ln w="317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dirty="0"/>
              <a:t>Programs (</a:t>
            </a:r>
            <a:r>
              <a:rPr lang="en-US" sz="1800" dirty="0" err="1"/>
              <a:t>eg</a:t>
            </a:r>
            <a:r>
              <a:rPr lang="en-US" sz="1800" dirty="0"/>
              <a:t> </a:t>
            </a:r>
            <a:r>
              <a:rPr lang="en-US" sz="1800" dirty="0" err="1"/>
              <a:t>Healpy</a:t>
            </a:r>
            <a:r>
              <a:rPr lang="en-US" sz="1800" dirty="0"/>
              <a:t>/</a:t>
            </a:r>
            <a:r>
              <a:rPr lang="en-US" sz="1800" dirty="0" err="1"/>
              <a:t>Healpix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 </a:t>
            </a:r>
            <a:r>
              <a:rPr lang="en-US" sz="1800" dirty="0" err="1" smtClean="0"/>
              <a:t>Astro</a:t>
            </a:r>
            <a:r>
              <a:rPr lang="en-US" sz="1800" dirty="0" smtClean="0"/>
              <a:t> </a:t>
            </a:r>
            <a:r>
              <a:rPr lang="en-US" sz="1800" dirty="0" err="1"/>
              <a:t>viz</a:t>
            </a:r>
            <a:r>
              <a:rPr lang="en-US" sz="1800" dirty="0"/>
              <a:t> apps (</a:t>
            </a:r>
            <a:r>
              <a:rPr lang="en-US" sz="1800" dirty="0" err="1"/>
              <a:t>eg</a:t>
            </a:r>
            <a:r>
              <a:rPr lang="en-US" sz="1800" dirty="0"/>
              <a:t> DS9 or </a:t>
            </a:r>
            <a:r>
              <a:rPr lang="en-US" sz="1800" dirty="0" err="1"/>
              <a:t>Aladin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Derived data like </a:t>
            </a:r>
            <a:r>
              <a:rPr lang="en-US" sz="1800" b="1" dirty="0" err="1" smtClean="0">
                <a:solidFill>
                  <a:srgbClr val="FF0000"/>
                </a:solidFill>
              </a:rPr>
              <a:t>Skymap.json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r>
              <a:rPr lang="en-US" sz="1800" dirty="0" smtClean="0"/>
              <a:t>Specialist </a:t>
            </a:r>
            <a:r>
              <a:rPr lang="en-US" sz="1800" dirty="0" err="1" smtClean="0"/>
              <a:t>viz</a:t>
            </a:r>
            <a:r>
              <a:rPr lang="en-US" sz="1800" dirty="0" smtClean="0"/>
              <a:t> like </a:t>
            </a:r>
            <a:r>
              <a:rPr lang="en-US" sz="1800" b="1" dirty="0" err="1" smtClean="0">
                <a:solidFill>
                  <a:srgbClr val="FF0000"/>
                </a:solidFill>
              </a:rPr>
              <a:t>Skymap</a:t>
            </a:r>
            <a:r>
              <a:rPr lang="en-US" sz="1800" b="1" dirty="0" smtClean="0">
                <a:solidFill>
                  <a:srgbClr val="FF0000"/>
                </a:solidFill>
              </a:rPr>
              <a:t> Viewer 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343400" y="3810000"/>
            <a:ext cx="8382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34712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Follow-up Observer wants: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(1) Automatic neglect of what I cannot observe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b="0" dirty="0" smtClean="0"/>
              <a:t>too close to sun or moon</a:t>
            </a:r>
          </a:p>
          <a:p>
            <a:pPr marL="0" indent="0">
              <a:buNone/>
            </a:pPr>
            <a:r>
              <a:rPr lang="en-US" b="0" dirty="0"/>
              <a:t>	</a:t>
            </a:r>
            <a:r>
              <a:rPr lang="en-US" b="0" dirty="0" smtClean="0"/>
              <a:t>too close to galactic plane</a:t>
            </a:r>
          </a:p>
          <a:p>
            <a:pPr marL="0" indent="0">
              <a:buNone/>
            </a:pPr>
            <a:r>
              <a:rPr lang="en-US" b="0" dirty="0"/>
              <a:t>	</a:t>
            </a:r>
            <a:r>
              <a:rPr lang="en-US" b="0" dirty="0" smtClean="0"/>
              <a:t>wrong hemisphere</a:t>
            </a:r>
          </a:p>
          <a:p>
            <a:pPr marL="0" indent="0">
              <a:buNone/>
            </a:pPr>
            <a:r>
              <a:rPr lang="en-US" sz="2800" dirty="0" smtClean="0"/>
              <a:t>(2) If good, let me look carefully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b="0" dirty="0" smtClean="0"/>
              <a:t>when can I observe it?</a:t>
            </a:r>
          </a:p>
          <a:p>
            <a:pPr marL="0" indent="0">
              <a:buNone/>
            </a:pPr>
            <a:r>
              <a:rPr lang="en-US" b="0" dirty="0"/>
              <a:t>	</a:t>
            </a:r>
            <a:r>
              <a:rPr lang="en-US" b="0" dirty="0" smtClean="0"/>
              <a:t>which survey fields are relevant?</a:t>
            </a:r>
          </a:p>
          <a:p>
            <a:pPr marL="0" indent="0">
              <a:buNone/>
            </a:pPr>
            <a:r>
              <a:rPr lang="en-US" b="0" dirty="0"/>
              <a:t>	</a:t>
            </a:r>
            <a:r>
              <a:rPr lang="en-US" b="0" dirty="0" smtClean="0"/>
              <a:t>which galaxies could it be?</a:t>
            </a:r>
          </a:p>
          <a:p>
            <a:pPr marL="0" indent="0">
              <a:buNone/>
            </a:pPr>
            <a:r>
              <a:rPr lang="en-US" b="0" dirty="0"/>
              <a:t>	</a:t>
            </a:r>
            <a:r>
              <a:rPr lang="en-US" b="0" dirty="0" smtClean="0"/>
              <a:t>what are my partners doing?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0A56-7EDF-2743-91CA-3ECD6CAA0A7E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400800" y="2209800"/>
            <a:ext cx="2057400" cy="369332"/>
          </a:xfrm>
          <a:prstGeom prst="rect">
            <a:avLst/>
          </a:prstGeom>
          <a:ln w="317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 err="1" smtClean="0">
                <a:solidFill>
                  <a:srgbClr val="FF0000"/>
                </a:solidFill>
              </a:rPr>
              <a:t>Skymap.json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00800" y="4876800"/>
            <a:ext cx="2051995" cy="369332"/>
          </a:xfrm>
          <a:prstGeom prst="rect">
            <a:avLst/>
          </a:prstGeom>
          <a:ln w="317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 err="1" smtClean="0">
                <a:solidFill>
                  <a:srgbClr val="FF0000"/>
                </a:solidFill>
              </a:rPr>
              <a:t>Skymap</a:t>
            </a:r>
            <a:r>
              <a:rPr lang="en-US" sz="1800" b="1" dirty="0" smtClean="0">
                <a:solidFill>
                  <a:srgbClr val="FF0000"/>
                </a:solidFill>
              </a:rPr>
              <a:t> Viewer 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7" name="Bent Arrow 6"/>
          <p:cNvSpPr/>
          <p:nvPr/>
        </p:nvSpPr>
        <p:spPr>
          <a:xfrm flipV="1">
            <a:off x="5638800" y="1752600"/>
            <a:ext cx="685800" cy="8382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Bent Arrow 7"/>
          <p:cNvSpPr/>
          <p:nvPr/>
        </p:nvSpPr>
        <p:spPr>
          <a:xfrm flipV="1">
            <a:off x="5638800" y="4343400"/>
            <a:ext cx="685800" cy="8382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800" y="2590800"/>
            <a:ext cx="22716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Time UTC and </a:t>
            </a:r>
            <a:r>
              <a:rPr lang="en-US" sz="1200" dirty="0" smtClean="0"/>
              <a:t>MJD</a:t>
            </a:r>
            <a:endParaRPr lang="en-US" sz="1200" dirty="0"/>
          </a:p>
          <a:p>
            <a:r>
              <a:rPr lang="en-US" sz="1200" dirty="0"/>
              <a:t>Which detectors were </a:t>
            </a:r>
            <a:r>
              <a:rPr lang="en-US" sz="1200" dirty="0" smtClean="0"/>
              <a:t>involved</a:t>
            </a:r>
            <a:endParaRPr lang="en-US" sz="1200" dirty="0"/>
          </a:p>
          <a:p>
            <a:r>
              <a:rPr lang="en-US" sz="1200" dirty="0"/>
              <a:t>Declination </a:t>
            </a:r>
            <a:r>
              <a:rPr lang="en-US" sz="1200" dirty="0" smtClean="0"/>
              <a:t>histogram</a:t>
            </a:r>
            <a:endParaRPr lang="en-US" sz="1200" dirty="0"/>
          </a:p>
          <a:p>
            <a:r>
              <a:rPr lang="en-US" sz="1200" dirty="0" err="1"/>
              <a:t>Decile</a:t>
            </a:r>
            <a:r>
              <a:rPr lang="en-US" sz="1200" dirty="0"/>
              <a:t> contour </a:t>
            </a:r>
            <a:r>
              <a:rPr lang="en-US" sz="1200" dirty="0" smtClean="0"/>
              <a:t>areas</a:t>
            </a:r>
            <a:endParaRPr lang="en-US" sz="1200" dirty="0"/>
          </a:p>
          <a:p>
            <a:r>
              <a:rPr lang="en-US" sz="1200" dirty="0" err="1"/>
              <a:t>Decile</a:t>
            </a:r>
            <a:r>
              <a:rPr lang="en-US" sz="1200" dirty="0"/>
              <a:t> contours as </a:t>
            </a:r>
            <a:r>
              <a:rPr lang="en-US" sz="1200" dirty="0" smtClean="0"/>
              <a:t>polylines</a:t>
            </a:r>
            <a:endParaRPr lang="en-US" sz="1200" dirty="0"/>
          </a:p>
          <a:p>
            <a:r>
              <a:rPr lang="en-US" sz="1200" dirty="0"/>
              <a:t>Sun and </a:t>
            </a:r>
            <a:r>
              <a:rPr lang="en-US" sz="1200" dirty="0" smtClean="0"/>
              <a:t>Moon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400800" y="5257800"/>
            <a:ext cx="2023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Sky atlas with contour map</a:t>
            </a:r>
          </a:p>
          <a:p>
            <a:r>
              <a:rPr lang="en-US" sz="1200" dirty="0" smtClean="0"/>
              <a:t>Local horizon</a:t>
            </a:r>
            <a:endParaRPr lang="en-US" sz="1200" dirty="0"/>
          </a:p>
          <a:p>
            <a:r>
              <a:rPr lang="en-US" sz="1200" dirty="0" smtClean="0"/>
              <a:t>Catalogs of galaxies </a:t>
            </a:r>
            <a:r>
              <a:rPr lang="en-US" sz="1200" dirty="0" err="1" smtClean="0"/>
              <a:t>etc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83971158"/>
      </p:ext>
    </p:extLst>
  </p:cSld>
  <p:clrMapOvr>
    <a:masterClrMapping/>
  </p:clrMapOvr>
  <p:transition xmlns:p14="http://schemas.microsoft.com/office/powerpoint/2010/main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Ring-shaped </a:t>
            </a:r>
            <a:r>
              <a:rPr lang="en-US" dirty="0" err="1" smtClean="0"/>
              <a:t>Skymaps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B1EDB5A2-82F0-5F4D-BF81-60CE59EF31A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3609569"/>
            <a:ext cx="2819400" cy="3219754"/>
          </a:xfrm>
          <a:prstGeom prst="rect">
            <a:avLst/>
          </a:prstGeom>
        </p:spPr>
      </p:pic>
      <p:pic>
        <p:nvPicPr>
          <p:cNvPr id="8" name="Picture 7" descr="Screen Shot 2014-05-01 at 10.11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76400"/>
            <a:ext cx="4148892" cy="4102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1143000"/>
            <a:ext cx="2586055" cy="2590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1" y="2362200"/>
            <a:ext cx="279585" cy="4201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477001" y="2286000"/>
            <a:ext cx="279585" cy="4201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00801" y="2667000"/>
            <a:ext cx="45840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Hanford</a:t>
            </a:r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1" y="2743200"/>
            <a:ext cx="5311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Livingston</a:t>
            </a:r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6248400"/>
            <a:ext cx="4862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CC"/>
                </a:solidFill>
              </a:rPr>
              <a:t>http://</a:t>
            </a:r>
            <a:r>
              <a:rPr lang="en-US" sz="1600" dirty="0" err="1">
                <a:solidFill>
                  <a:srgbClr val="0000CC"/>
                </a:solidFill>
              </a:rPr>
              <a:t>www.ligo.caltech.edu</a:t>
            </a:r>
            <a:r>
              <a:rPr lang="en-US" sz="1600" dirty="0">
                <a:solidFill>
                  <a:srgbClr val="0000CC"/>
                </a:solidFill>
              </a:rPr>
              <a:t>/~</a:t>
            </a:r>
            <a:r>
              <a:rPr lang="en-US" sz="1600" dirty="0" err="1">
                <a:solidFill>
                  <a:srgbClr val="0000CC"/>
                </a:solidFill>
              </a:rPr>
              <a:t>rwilliam</a:t>
            </a:r>
            <a:r>
              <a:rPr lang="en-US" sz="1600" dirty="0">
                <a:solidFill>
                  <a:srgbClr val="0000CC"/>
                </a:solidFill>
              </a:rPr>
              <a:t>/</a:t>
            </a:r>
            <a:r>
              <a:rPr lang="en-US" sz="1600" dirty="0" err="1">
                <a:solidFill>
                  <a:srgbClr val="0000CC"/>
                </a:solidFill>
              </a:rPr>
              <a:t>skymapViewer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28800" y="6519476"/>
            <a:ext cx="198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LIGO-G1400497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0701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25" y="152400"/>
            <a:ext cx="8227871" cy="685800"/>
          </a:xfrm>
        </p:spPr>
        <p:txBody>
          <a:bodyPr/>
          <a:lstStyle/>
          <a:p>
            <a:r>
              <a:rPr lang="en-US" altLang="en-US" dirty="0" smtClean="0"/>
              <a:t>Simulated </a:t>
            </a:r>
            <a:r>
              <a:rPr lang="en-US" altLang="en-US" dirty="0" err="1"/>
              <a:t>skymaps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8001000" cy="1143000"/>
          </a:xfrm>
        </p:spPr>
        <p:txBody>
          <a:bodyPr/>
          <a:lstStyle/>
          <a:p>
            <a:r>
              <a:rPr lang="en-US" sz="1600" dirty="0"/>
              <a:t>Posterior probability </a:t>
            </a:r>
            <a:r>
              <a:rPr lang="en-US" sz="1600" dirty="0" err="1"/>
              <a:t>skymaps</a:t>
            </a:r>
            <a:r>
              <a:rPr lang="en-US" sz="1600" dirty="0"/>
              <a:t> are obtained from coherent analysis</a:t>
            </a:r>
          </a:p>
          <a:p>
            <a:pPr lvl="1"/>
            <a:r>
              <a:rPr lang="en-US" sz="1400" dirty="0" smtClean="0"/>
              <a:t>Fast </a:t>
            </a:r>
            <a:r>
              <a:rPr lang="en-US" sz="1400" dirty="0"/>
              <a:t>coherent position </a:t>
            </a:r>
            <a:r>
              <a:rPr lang="en-US" sz="1400" dirty="0" err="1"/>
              <a:t>reconst</a:t>
            </a:r>
            <a:r>
              <a:rPr lang="en-US" sz="1400" dirty="0"/>
              <a:t>. </a:t>
            </a:r>
            <a:r>
              <a:rPr lang="en-US" sz="1400" dirty="0" smtClean="0"/>
              <a:t>(~min)</a:t>
            </a:r>
            <a:br>
              <a:rPr lang="en-US" sz="1400" dirty="0" smtClean="0"/>
            </a:br>
            <a:endParaRPr lang="en-US" sz="1400" dirty="0" smtClean="0"/>
          </a:p>
          <a:p>
            <a:pPr lvl="1"/>
            <a:r>
              <a:rPr lang="en-US" sz="1400" dirty="0" smtClean="0"/>
              <a:t>Full parameter </a:t>
            </a:r>
            <a:r>
              <a:rPr lang="en-US" sz="1400" dirty="0"/>
              <a:t>estimation can be done, but currently is slow (~days</a:t>
            </a:r>
            <a:r>
              <a:rPr lang="en-US" sz="1400" dirty="0" smtClean="0"/>
              <a:t>), effort underway to reduce to ~hour)</a:t>
            </a:r>
          </a:p>
          <a:p>
            <a:pPr lvl="1"/>
            <a:endParaRPr lang="en-US" sz="1400" dirty="0" smtClean="0"/>
          </a:p>
          <a:p>
            <a:endParaRPr lang="en-US" sz="1600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2057400" cy="301625"/>
          </a:xfrm>
        </p:spPr>
        <p:txBody>
          <a:bodyPr/>
          <a:lstStyle/>
          <a:p>
            <a:fld id="{8F4BA1F7-6894-4D9A-9088-F49AAD380C59}" type="slidenum">
              <a:rPr lang="en-US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96200" y="266700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772400" y="579120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810000"/>
            <a:ext cx="6477000" cy="203365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6519476"/>
            <a:ext cx="198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LIGO-G1400497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990600" y="2514600"/>
            <a:ext cx="8001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9683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60000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dirty="0"/>
              <a:t>Examples of simulated </a:t>
            </a:r>
            <a:r>
              <a:rPr lang="en-US" sz="1600" dirty="0" err="1"/>
              <a:t>skymaps</a:t>
            </a:r>
            <a:endParaRPr lang="en-US" sz="1600" dirty="0" smtClean="0"/>
          </a:p>
          <a:p>
            <a:pPr lvl="1"/>
            <a:r>
              <a:rPr lang="en-US" sz="1400" dirty="0"/>
              <a:t>L. Singer+ </a:t>
            </a:r>
            <a:r>
              <a:rPr lang="en-US" sz="1400" dirty="0" smtClean="0">
                <a:hlinkClick r:id="rId4"/>
              </a:rPr>
              <a:t>http://</a:t>
            </a:r>
            <a:r>
              <a:rPr lang="en-US" sz="1400" dirty="0" err="1" smtClean="0">
                <a:hlinkClick r:id="rId4"/>
              </a:rPr>
              <a:t>arxiv.org</a:t>
            </a:r>
            <a:r>
              <a:rPr lang="en-US" sz="1400" dirty="0">
                <a:hlinkClick r:id="rId4"/>
              </a:rPr>
              <a:t>/abs/</a:t>
            </a:r>
            <a:r>
              <a:rPr lang="en-US" sz="1400" dirty="0" smtClean="0">
                <a:hlinkClick r:id="rId4"/>
              </a:rPr>
              <a:t>1404.5623</a:t>
            </a:r>
            <a:endParaRPr lang="en-US" sz="1400" dirty="0"/>
          </a:p>
          <a:p>
            <a:pPr lvl="1"/>
            <a:r>
              <a:rPr lang="en-US" sz="1400" dirty="0"/>
              <a:t>Data </a:t>
            </a:r>
            <a:r>
              <a:rPr lang="en-US" sz="1400" dirty="0" smtClean="0"/>
              <a:t>release: </a:t>
            </a:r>
            <a:r>
              <a:rPr lang="en-US" sz="1400" dirty="0" smtClean="0">
                <a:hlinkClick r:id="rId5"/>
              </a:rPr>
              <a:t>http</a:t>
            </a:r>
            <a:r>
              <a:rPr lang="en-US" sz="1400" dirty="0">
                <a:hlinkClick r:id="rId5"/>
              </a:rPr>
              <a:t>://</a:t>
            </a:r>
            <a:r>
              <a:rPr lang="en-US" sz="1400" dirty="0" err="1">
                <a:hlinkClick r:id="rId5"/>
              </a:rPr>
              <a:t>www.ligo.org</a:t>
            </a:r>
            <a:r>
              <a:rPr lang="en-US" sz="1400" dirty="0">
                <a:hlinkClick r:id="rId5"/>
              </a:rPr>
              <a:t>/science/first2years/</a:t>
            </a:r>
            <a:endParaRPr lang="en-US" sz="1400" dirty="0" smtClean="0"/>
          </a:p>
          <a:p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07101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4-05-02 at 3.06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114800"/>
            <a:ext cx="2935454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C35ECC-5A5C-4ECB-AA82-3709BFA5563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 descr="Screen Shot 2014-05-02 at 3.06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114800"/>
            <a:ext cx="2917508" cy="2743200"/>
          </a:xfrm>
          <a:prstGeom prst="rect">
            <a:avLst/>
          </a:prstGeom>
        </p:spPr>
      </p:pic>
      <p:pic>
        <p:nvPicPr>
          <p:cNvPr id="8" name="Picture 7" descr="Screen Shot 2014-05-02 at 3.06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6124820" cy="457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38800" y="1600200"/>
            <a:ext cx="2875081" cy="110799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Rapid is ~Minute</a:t>
            </a:r>
          </a:p>
          <a:p>
            <a:r>
              <a:rPr lang="en-US" dirty="0" smtClean="0"/>
              <a:t>PE is ~Hours</a:t>
            </a:r>
          </a:p>
          <a:p>
            <a:r>
              <a:rPr lang="en-US" sz="1800" dirty="0" smtClean="0"/>
              <a:t>Can make a big difference</a:t>
            </a:r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5715000" y="3200400"/>
            <a:ext cx="533400" cy="609600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10" idx="2"/>
            <a:endCxn id="13" idx="3"/>
          </p:cNvCxnSpPr>
          <p:nvPr/>
        </p:nvCxnSpPr>
        <p:spPr>
          <a:xfrm flipH="1">
            <a:off x="6248400" y="2708196"/>
            <a:ext cx="827941" cy="7970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105400" y="3810000"/>
            <a:ext cx="6096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248400" y="3810000"/>
            <a:ext cx="6858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209800" y="304800"/>
            <a:ext cx="6189916" cy="584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n>
                  <a:solidFill>
                    <a:schemeClr val="tx1"/>
                  </a:solidFill>
                </a:ln>
              </a:rPr>
              <a:t>Skymap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</a:rPr>
              <a:t> Gallery from First2Years</a:t>
            </a:r>
            <a:endParaRPr lang="en-US" sz="32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95600" y="1600200"/>
            <a:ext cx="185178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Click to Sort</a:t>
            </a:r>
            <a:endParaRPr lang="en-US" sz="1800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886200" y="2057400"/>
            <a:ext cx="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453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Simulated </a:t>
            </a:r>
            <a:r>
              <a:rPr lang="en-US" dirty="0" err="1" smtClean="0"/>
              <a:t>Skymaps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066801"/>
            <a:ext cx="8229600" cy="1447800"/>
          </a:xfrm>
        </p:spPr>
        <p:txBody>
          <a:bodyPr/>
          <a:lstStyle/>
          <a:p>
            <a:r>
              <a:rPr lang="en-US" sz="1600" dirty="0" smtClean="0"/>
              <a:t>Error </a:t>
            </a:r>
            <a:r>
              <a:rPr lang="en-US" sz="1600" dirty="0"/>
              <a:t>region geometry can be </a:t>
            </a:r>
            <a:r>
              <a:rPr lang="en-US" sz="1600" dirty="0" smtClean="0"/>
              <a:t>non-trivial</a:t>
            </a:r>
            <a:endParaRPr lang="en-US" sz="1600" dirty="0"/>
          </a:p>
          <a:p>
            <a:pPr lvl="1"/>
            <a:r>
              <a:rPr lang="en-US" sz="1400" dirty="0"/>
              <a:t>Banana </a:t>
            </a:r>
            <a:r>
              <a:rPr lang="en-US" sz="1400" dirty="0" smtClean="0"/>
              <a:t>shape and/or</a:t>
            </a:r>
            <a:endParaRPr lang="en-US" sz="1400" dirty="0"/>
          </a:p>
          <a:p>
            <a:pPr lvl="1"/>
            <a:r>
              <a:rPr lang="en-US" sz="1400" dirty="0" smtClean="0"/>
              <a:t>disconnected </a:t>
            </a:r>
            <a:r>
              <a:rPr lang="en-US" sz="1400" dirty="0"/>
              <a:t>islands – especially for narrowband GW burst candidates</a:t>
            </a:r>
          </a:p>
          <a:p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DB5A2-82F0-5F4D-BF81-60CE59EF31A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3" descr="Screen Shot 2014-05-01 at 1.59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648200"/>
            <a:ext cx="1379715" cy="1371600"/>
          </a:xfrm>
          <a:prstGeom prst="rect">
            <a:avLst/>
          </a:prstGeom>
        </p:spPr>
      </p:pic>
      <p:pic>
        <p:nvPicPr>
          <p:cNvPr id="9" name="Picture 8" descr="Screen Shot 2014-05-01 at 1.48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648200"/>
            <a:ext cx="1387994" cy="1371600"/>
          </a:xfrm>
          <a:prstGeom prst="rect">
            <a:avLst/>
          </a:prstGeom>
        </p:spPr>
      </p:pic>
      <p:pic>
        <p:nvPicPr>
          <p:cNvPr id="14" name="Picture 13" descr="Screen Shot 2014-05-01 at 1.53.1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648200"/>
            <a:ext cx="1383822" cy="1371600"/>
          </a:xfrm>
          <a:prstGeom prst="rect">
            <a:avLst/>
          </a:prstGeom>
        </p:spPr>
      </p:pic>
      <p:pic>
        <p:nvPicPr>
          <p:cNvPr id="15" name="Picture 14" descr="Screen Shot 2014-05-01 at 1.52.4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648200"/>
            <a:ext cx="1383858" cy="1371600"/>
          </a:xfrm>
          <a:prstGeom prst="rect">
            <a:avLst/>
          </a:prstGeom>
        </p:spPr>
      </p:pic>
      <p:pic>
        <p:nvPicPr>
          <p:cNvPr id="16" name="Picture 15" descr="Screen Shot 2014-05-01 at 1.50.5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438400"/>
            <a:ext cx="1374311" cy="1371600"/>
          </a:xfrm>
          <a:prstGeom prst="rect">
            <a:avLst/>
          </a:prstGeom>
        </p:spPr>
      </p:pic>
      <p:pic>
        <p:nvPicPr>
          <p:cNvPr id="17" name="Picture 16" descr="Screen Shot 2014-05-01 at 1.50.38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38400"/>
            <a:ext cx="1394825" cy="1371600"/>
          </a:xfrm>
          <a:prstGeom prst="rect">
            <a:avLst/>
          </a:prstGeom>
        </p:spPr>
      </p:pic>
      <p:pic>
        <p:nvPicPr>
          <p:cNvPr id="18" name="Picture 17" descr="Screen Shot 2014-05-01 at 1.50.20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362200"/>
            <a:ext cx="1382454" cy="1371600"/>
          </a:xfrm>
          <a:prstGeom prst="rect">
            <a:avLst/>
          </a:prstGeom>
        </p:spPr>
      </p:pic>
      <p:pic>
        <p:nvPicPr>
          <p:cNvPr id="19" name="Picture 18" descr="Screen Shot 2014-05-01 at 1.49.48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362200"/>
            <a:ext cx="1377037" cy="1371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371600" y="3810000"/>
            <a:ext cx="2853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2-detector arc 2015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371600" y="6096000"/>
            <a:ext cx="3007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3-detector spot 2016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543800" y="2286000"/>
            <a:ext cx="14632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fringes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sz="1800" dirty="0" smtClean="0"/>
              <a:t>HV and LV)</a:t>
            </a:r>
            <a:endParaRPr lang="en-US" sz="1800" dirty="0"/>
          </a:p>
        </p:txBody>
      </p:sp>
      <p:sp>
        <p:nvSpPr>
          <p:cNvPr id="32" name="Rectangle 31"/>
          <p:cNvSpPr/>
          <p:nvPr/>
        </p:nvSpPr>
        <p:spPr>
          <a:xfrm>
            <a:off x="2743200" y="6519446"/>
            <a:ext cx="5562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CC"/>
                </a:solidFill>
              </a:rPr>
              <a:t>http://</a:t>
            </a:r>
            <a:r>
              <a:rPr lang="en-US" sz="1600" dirty="0" err="1">
                <a:solidFill>
                  <a:srgbClr val="0000CC"/>
                </a:solidFill>
              </a:rPr>
              <a:t>www.ligo.caltech.edu</a:t>
            </a:r>
            <a:r>
              <a:rPr lang="en-US" sz="1600" dirty="0">
                <a:solidFill>
                  <a:srgbClr val="0000CC"/>
                </a:solidFill>
              </a:rPr>
              <a:t>/~</a:t>
            </a:r>
            <a:r>
              <a:rPr lang="en-US" sz="1600" dirty="0" err="1">
                <a:solidFill>
                  <a:srgbClr val="0000CC"/>
                </a:solidFill>
              </a:rPr>
              <a:t>rwilliam</a:t>
            </a:r>
            <a:r>
              <a:rPr lang="en-US" sz="1600" dirty="0">
                <a:solidFill>
                  <a:srgbClr val="0000CC"/>
                </a:solidFill>
              </a:rPr>
              <a:t>/</a:t>
            </a:r>
            <a:r>
              <a:rPr lang="en-US" sz="1600" dirty="0" err="1">
                <a:solidFill>
                  <a:srgbClr val="0000CC"/>
                </a:solidFill>
              </a:rPr>
              <a:t>skymapViewer</a:t>
            </a:r>
            <a:endParaRPr lang="en-US" sz="1600" dirty="0">
              <a:solidFill>
                <a:srgbClr val="0000CC"/>
              </a:solidFill>
            </a:endParaRPr>
          </a:p>
        </p:txBody>
      </p:sp>
      <p:pic>
        <p:nvPicPr>
          <p:cNvPr id="33" name="Picture 32" descr="Screen Shot 2014-05-01 at 1.44.40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62400"/>
            <a:ext cx="1383846" cy="1371600"/>
          </a:xfrm>
          <a:prstGeom prst="rect">
            <a:avLst/>
          </a:prstGeom>
        </p:spPr>
      </p:pic>
      <p:pic>
        <p:nvPicPr>
          <p:cNvPr id="34" name="Picture 33" descr="Screen Shot 2014-05-01 at 1.57.52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876800"/>
            <a:ext cx="1381070" cy="1371600"/>
          </a:xfrm>
          <a:prstGeom prst="rect">
            <a:avLst/>
          </a:prstGeom>
        </p:spPr>
      </p:pic>
      <p:pic>
        <p:nvPicPr>
          <p:cNvPr id="35" name="Picture 34" descr="Screen Shot 2014-05-01 at 1.45.11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124200"/>
            <a:ext cx="1396020" cy="13716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5943600" y="2209800"/>
            <a:ext cx="0" cy="3962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Screen Shot 2014-05-01 at 1.45.34 PM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14600"/>
            <a:ext cx="1393286" cy="13716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0" y="6516802"/>
            <a:ext cx="198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LIGO-G1400497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81800" y="609600"/>
            <a:ext cx="2133599" cy="1200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Warning: My Contours are Too Fat!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8100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239000" cy="1143000"/>
          </a:xfrm>
        </p:spPr>
        <p:txBody>
          <a:bodyPr/>
          <a:lstStyle/>
          <a:p>
            <a:r>
              <a:rPr lang="en-US" dirty="0" err="1" smtClean="0"/>
              <a:t>Skymap</a:t>
            </a:r>
            <a:r>
              <a:rPr lang="en-US" dirty="0" smtClean="0"/>
              <a:t> Viewer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362200"/>
            <a:ext cx="4191000" cy="3763963"/>
          </a:xfrm>
        </p:spPr>
        <p:txBody>
          <a:bodyPr/>
          <a:lstStyle/>
          <a:p>
            <a:r>
              <a:rPr lang="en-US" dirty="0" smtClean="0"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  <a:r>
              <a:rPr lang="en-US" dirty="0">
                <a:sym typeface="Zapf Dingbats"/>
              </a:rPr>
              <a:t> </a:t>
            </a:r>
            <a:r>
              <a:rPr lang="en-US" dirty="0" err="1" smtClean="0"/>
              <a:t>Skymap</a:t>
            </a:r>
            <a:r>
              <a:rPr lang="en-US" dirty="0" smtClean="0"/>
              <a:t> </a:t>
            </a:r>
            <a:r>
              <a:rPr lang="en-US" dirty="0"/>
              <a:t>as </a:t>
            </a:r>
            <a:r>
              <a:rPr lang="en-US" dirty="0" err="1"/>
              <a:t>decile</a:t>
            </a:r>
            <a:r>
              <a:rPr lang="en-US" dirty="0"/>
              <a:t> </a:t>
            </a:r>
            <a:r>
              <a:rPr lang="en-US" dirty="0" smtClean="0"/>
              <a:t>contours</a:t>
            </a:r>
          </a:p>
          <a:p>
            <a:r>
              <a:rPr lang="en-US" dirty="0"/>
              <a:t>	</a:t>
            </a:r>
            <a:r>
              <a:rPr lang="en-US" sz="1600" b="0" dirty="0" smtClean="0"/>
              <a:t>100's of simulations 2015/2016</a:t>
            </a:r>
            <a:endParaRPr lang="en-US" sz="1600" b="0" dirty="0"/>
          </a:p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  <a:r>
              <a:rPr lang="en-US" dirty="0">
                <a:sym typeface="Zapf Dingbats"/>
              </a:rPr>
              <a:t> </a:t>
            </a:r>
            <a:r>
              <a:rPr lang="en-US" dirty="0" smtClean="0"/>
              <a:t>Multi-scale</a:t>
            </a:r>
          </a:p>
          <a:p>
            <a:r>
              <a:rPr lang="en-US" dirty="0"/>
              <a:t>	</a:t>
            </a:r>
            <a:r>
              <a:rPr lang="en-US" sz="1600" b="0" dirty="0" err="1" smtClean="0"/>
              <a:t>allsky</a:t>
            </a:r>
            <a:r>
              <a:rPr lang="en-US" sz="1600" b="0" dirty="0" smtClean="0"/>
              <a:t> to </a:t>
            </a:r>
            <a:r>
              <a:rPr lang="en-US" sz="1600" b="0" dirty="0" err="1" smtClean="0"/>
              <a:t>arcsecond</a:t>
            </a:r>
            <a:endParaRPr lang="en-US" sz="1600" b="0" dirty="0" smtClean="0"/>
          </a:p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  <a:r>
              <a:rPr lang="en-US" dirty="0">
                <a:sym typeface="Zapf Dingbats"/>
              </a:rPr>
              <a:t> </a:t>
            </a:r>
            <a:r>
              <a:rPr lang="en-US" dirty="0" smtClean="0"/>
              <a:t>Multi-wavelength</a:t>
            </a:r>
          </a:p>
          <a:p>
            <a:r>
              <a:rPr lang="en-US" dirty="0"/>
              <a:t>	</a:t>
            </a:r>
            <a:r>
              <a:rPr lang="en-US" sz="1600" b="0" dirty="0" smtClean="0"/>
              <a:t>DSS, Fermi, XMM, SDSS </a:t>
            </a:r>
            <a:r>
              <a:rPr lang="en-US" sz="1600" b="0" dirty="0" err="1" smtClean="0"/>
              <a:t>etc</a:t>
            </a:r>
            <a:endParaRPr lang="en-US" sz="1600" b="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14400" y="914400"/>
            <a:ext cx="7315200" cy="1143000"/>
          </a:xfrm>
        </p:spPr>
        <p:txBody>
          <a:bodyPr/>
          <a:lstStyle/>
          <a:p>
            <a:pPr algn="ctr"/>
            <a:r>
              <a:rPr lang="en-US" sz="2800" dirty="0" smtClean="0">
                <a:solidFill>
                  <a:srgbClr val="008000"/>
                </a:solidFill>
              </a:rPr>
              <a:t>LIGO Caltech (US) + CDS Strasbourg (FR)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B1EDB5A2-82F0-5F4D-BF81-60CE59EF31A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05000" y="1524000"/>
            <a:ext cx="5562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CC"/>
                </a:solidFill>
              </a:rPr>
              <a:t>http://</a:t>
            </a:r>
            <a:r>
              <a:rPr lang="en-US" sz="1600" dirty="0" err="1">
                <a:solidFill>
                  <a:srgbClr val="0000CC"/>
                </a:solidFill>
              </a:rPr>
              <a:t>www.ligo.caltech.edu</a:t>
            </a:r>
            <a:r>
              <a:rPr lang="en-US" sz="1600" dirty="0">
                <a:solidFill>
                  <a:srgbClr val="0000CC"/>
                </a:solidFill>
              </a:rPr>
              <a:t>/~</a:t>
            </a:r>
            <a:r>
              <a:rPr lang="en-US" sz="1600" dirty="0" err="1">
                <a:solidFill>
                  <a:srgbClr val="0000CC"/>
                </a:solidFill>
              </a:rPr>
              <a:t>rwilliam</a:t>
            </a:r>
            <a:r>
              <a:rPr lang="en-US" sz="1600" dirty="0">
                <a:solidFill>
                  <a:srgbClr val="0000CC"/>
                </a:solidFill>
              </a:rPr>
              <a:t>/</a:t>
            </a:r>
            <a:r>
              <a:rPr lang="en-US" sz="1600" dirty="0" err="1">
                <a:solidFill>
                  <a:srgbClr val="0000CC"/>
                </a:solidFill>
              </a:rPr>
              <a:t>skymapViewer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4495800" y="2362200"/>
            <a:ext cx="4419600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915988" indent="-1588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  <a:r>
              <a:rPr lang="en-US" dirty="0">
                <a:sym typeface="Zapf Dingbats"/>
              </a:rPr>
              <a:t> </a:t>
            </a:r>
            <a:r>
              <a:rPr lang="en-US" dirty="0" smtClean="0"/>
              <a:t>Observing (Sun/moon/horizon)</a:t>
            </a:r>
          </a:p>
          <a:p>
            <a:r>
              <a:rPr lang="en-US" dirty="0" smtClean="0"/>
              <a:t>	</a:t>
            </a:r>
            <a:r>
              <a:rPr lang="en-US" sz="1600" b="0" dirty="0" smtClean="0"/>
              <a:t>horizon for given long + </a:t>
            </a:r>
            <a:r>
              <a:rPr lang="en-US" sz="1600" b="0" dirty="0" err="1" smtClean="0"/>
              <a:t>lat</a:t>
            </a:r>
            <a:r>
              <a:rPr lang="en-US" sz="1600" b="0" dirty="0" smtClean="0"/>
              <a:t> + UTC</a:t>
            </a:r>
          </a:p>
          <a:p>
            <a:r>
              <a:rPr lang="en-US" sz="1600" b="0" dirty="0"/>
              <a:t>	</a:t>
            </a:r>
            <a:r>
              <a:rPr lang="en-US" sz="1600" b="0" dirty="0" smtClean="0"/>
              <a:t>sun and moon</a:t>
            </a:r>
          </a:p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  <a:r>
              <a:rPr lang="en-US" dirty="0">
                <a:sym typeface="Zapf Dingbats"/>
              </a:rPr>
              <a:t> </a:t>
            </a:r>
            <a:r>
              <a:rPr lang="en-US" dirty="0" smtClean="0"/>
              <a:t>Catalogs of galaxies/clusters</a:t>
            </a:r>
          </a:p>
          <a:p>
            <a:r>
              <a:rPr lang="en-US" dirty="0" smtClean="0"/>
              <a:t>	</a:t>
            </a:r>
            <a:r>
              <a:rPr lang="en-US" sz="1600" b="0" dirty="0" smtClean="0"/>
              <a:t>or any catalog from Vizier</a:t>
            </a:r>
          </a:p>
          <a:p>
            <a:r>
              <a:rPr lang="en-US" sz="1600" b="0" dirty="0" smtClean="0"/>
              <a:t>	your suggestions welcome!</a:t>
            </a:r>
          </a:p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  <a:r>
              <a:rPr lang="en-US" dirty="0">
                <a:sym typeface="Zapf Dingbats"/>
              </a:rPr>
              <a:t> </a:t>
            </a:r>
            <a:r>
              <a:rPr lang="en-US" dirty="0" smtClean="0"/>
              <a:t>Browser only</a:t>
            </a:r>
          </a:p>
          <a:p>
            <a:r>
              <a:rPr lang="en-US" dirty="0"/>
              <a:t>	</a:t>
            </a:r>
            <a:r>
              <a:rPr lang="en-US" sz="1600" b="0" dirty="0" smtClean="0"/>
              <a:t>nothing to install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516802"/>
            <a:ext cx="198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LIGO-G1400497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5211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B1EDB5A2-82F0-5F4D-BF81-60CE59EF31A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Picture 7" descr="Screen Shot 2014-05-02 at 9.41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9185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28800" y="2209800"/>
            <a:ext cx="2661055" cy="461665"/>
          </a:xfrm>
          <a:prstGeom prst="rect">
            <a:avLst/>
          </a:prstGeom>
          <a:solidFill>
            <a:schemeClr val="bg1">
              <a:lumMod val="75000"/>
              <a:alpha val="48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About the </a:t>
            </a:r>
            <a:r>
              <a:rPr lang="en-US" dirty="0" err="1" smtClean="0">
                <a:solidFill>
                  <a:srgbClr val="FF0000"/>
                </a:solidFill>
              </a:rPr>
              <a:t>skymap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>
            <a:stCxn id="10" idx="1"/>
          </p:cNvCxnSpPr>
          <p:nvPr/>
        </p:nvCxnSpPr>
        <p:spPr>
          <a:xfrm flipH="1" flipV="1">
            <a:off x="1447800" y="1981201"/>
            <a:ext cx="381000" cy="4594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371600" y="4495800"/>
            <a:ext cx="2277486" cy="461665"/>
          </a:xfrm>
          <a:prstGeom prst="rect">
            <a:avLst/>
          </a:prstGeom>
          <a:solidFill>
            <a:schemeClr val="bg1">
              <a:lumMod val="75000"/>
              <a:alpha val="48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Time and place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2057400" y="4114800"/>
            <a:ext cx="381000" cy="4594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819400" y="6096000"/>
            <a:ext cx="2516735" cy="461665"/>
          </a:xfrm>
          <a:prstGeom prst="rect">
            <a:avLst/>
          </a:prstGeom>
          <a:solidFill>
            <a:schemeClr val="bg1">
              <a:lumMod val="75000"/>
              <a:alpha val="48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Watch this space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2514600" y="5638800"/>
            <a:ext cx="381000" cy="4594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184189" y="6550223"/>
            <a:ext cx="198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LIGO-G1400497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29200" y="838200"/>
            <a:ext cx="3691936" cy="461665"/>
          </a:xfrm>
          <a:prstGeom prst="rect">
            <a:avLst/>
          </a:prstGeom>
          <a:solidFill>
            <a:schemeClr val="bg1">
              <a:lumMod val="75000"/>
              <a:alpha val="48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Choose image &amp; catalogs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>
            <a:stCxn id="19" idx="1"/>
          </p:cNvCxnSpPr>
          <p:nvPr/>
        </p:nvCxnSpPr>
        <p:spPr>
          <a:xfrm flipH="1">
            <a:off x="3657600" y="1069033"/>
            <a:ext cx="1371600" cy="3787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380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B1EDB5A2-82F0-5F4D-BF81-60CE59EF31A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 descr="Screen Shot 2014-05-02 at 9.41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69" y="0"/>
            <a:ext cx="8789831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9400" y="5486400"/>
            <a:ext cx="2938725" cy="461665"/>
          </a:xfrm>
          <a:prstGeom prst="rect">
            <a:avLst/>
          </a:prstGeom>
          <a:solidFill>
            <a:schemeClr val="bg1">
              <a:lumMod val="75000"/>
              <a:alpha val="48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Click catalog source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stCxn id="8" idx="1"/>
          </p:cNvCxnSpPr>
          <p:nvPr/>
        </p:nvCxnSpPr>
        <p:spPr>
          <a:xfrm flipH="1" flipV="1">
            <a:off x="1752600" y="5486401"/>
            <a:ext cx="1066800" cy="2308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715000" y="4648200"/>
            <a:ext cx="685800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971800" y="1905000"/>
            <a:ext cx="5305726" cy="83099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GWGC galaxy position 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x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and abs mag 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M</a:t>
            </a:r>
            <a:endParaRPr lang="en-US" i="1" baseline="-250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  <a:sym typeface="Wingdings"/>
              </a:rPr>
              <a:t> size =  </a:t>
            </a:r>
            <a:r>
              <a:rPr lang="en-US" i="1" dirty="0" err="1" smtClean="0">
                <a:solidFill>
                  <a:schemeClr val="bg1"/>
                </a:solidFill>
                <a:latin typeface="Times New Roman"/>
                <a:cs typeface="Times New Roman"/>
                <a:sym typeface="Wingdings"/>
              </a:rPr>
              <a:t>skymap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  <a:sym typeface="Wingdings"/>
              </a:rPr>
              <a:t>(x).10</a:t>
            </a:r>
            <a:r>
              <a:rPr lang="en-US" i="1" baseline="30000" dirty="0" smtClean="0">
                <a:solidFill>
                  <a:schemeClr val="bg1"/>
                </a:solidFill>
                <a:latin typeface="Times New Roman"/>
                <a:cs typeface="Times New Roman"/>
                <a:sym typeface="Wingdings"/>
              </a:rPr>
              <a:t>-2BMAG/5</a:t>
            </a:r>
            <a:endParaRPr lang="en-US" i="1" baseline="300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934200" y="2743200"/>
            <a:ext cx="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581400" y="6519446"/>
            <a:ext cx="55626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CC"/>
                </a:solidFill>
              </a:rPr>
              <a:t>http://</a:t>
            </a:r>
            <a:r>
              <a:rPr lang="en-US" sz="1600" dirty="0" err="1">
                <a:solidFill>
                  <a:srgbClr val="0000CC"/>
                </a:solidFill>
              </a:rPr>
              <a:t>www.ligo.caltech.edu</a:t>
            </a:r>
            <a:r>
              <a:rPr lang="en-US" sz="1600" dirty="0">
                <a:solidFill>
                  <a:srgbClr val="0000CC"/>
                </a:solidFill>
              </a:rPr>
              <a:t>/~</a:t>
            </a:r>
            <a:r>
              <a:rPr lang="en-US" sz="1600" dirty="0" err="1">
                <a:solidFill>
                  <a:srgbClr val="0000CC"/>
                </a:solidFill>
              </a:rPr>
              <a:t>rwilliam</a:t>
            </a:r>
            <a:r>
              <a:rPr lang="en-US" sz="1600" dirty="0">
                <a:solidFill>
                  <a:srgbClr val="0000CC"/>
                </a:solidFill>
              </a:rPr>
              <a:t>/</a:t>
            </a:r>
            <a:r>
              <a:rPr lang="en-US" sz="1600" dirty="0" err="1">
                <a:solidFill>
                  <a:srgbClr val="0000CC"/>
                </a:solidFill>
              </a:rPr>
              <a:t>skymapViewer</a:t>
            </a:r>
            <a:endParaRPr lang="en-US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892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Gravitational Wave Detectors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1028" descr="IFO_SYSdiagr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9" r="2902" b="5216"/>
          <a:stretch/>
        </p:blipFill>
        <p:spPr bwMode="auto">
          <a:xfrm>
            <a:off x="228600" y="1055783"/>
            <a:ext cx="7990764" cy="5609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174296"/>
            <a:ext cx="3963987" cy="2362200"/>
          </a:xfrm>
        </p:spPr>
        <p:txBody>
          <a:bodyPr/>
          <a:lstStyle/>
          <a:p>
            <a:pPr lvl="1">
              <a:spcBef>
                <a:spcPts val="300"/>
              </a:spcBef>
            </a:pPr>
            <a:r>
              <a:rPr lang="en-US" b="1" dirty="0" smtClean="0"/>
              <a:t>Factor 10 in strain means factor 1000 in volume.</a:t>
            </a:r>
          </a:p>
          <a:p>
            <a:pPr lvl="1">
              <a:spcBef>
                <a:spcPts val="300"/>
              </a:spcBef>
            </a:pP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6018213" y="1812096"/>
            <a:ext cx="16764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91201" y="1440621"/>
            <a:ext cx="3124200" cy="13620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2813" y="1422013"/>
            <a:ext cx="16764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1" y="1126296"/>
            <a:ext cx="3603170" cy="769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5867399" y="1501923"/>
            <a:ext cx="3048001" cy="114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915988" indent="-1588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b="0" dirty="0" smtClean="0">
                <a:solidFill>
                  <a:srgbClr val="0000FF"/>
                </a:solidFill>
              </a:rPr>
              <a:t>Long-planned upgrades of initial GW detectors: Advanced LIGO (shown) and Advanced Virgo</a:t>
            </a:r>
            <a:endParaRPr lang="en-US" b="0" dirty="0">
              <a:solidFill>
                <a:srgbClr val="0000FF"/>
              </a:solidFill>
            </a:endParaRPr>
          </a:p>
        </p:txBody>
      </p:sp>
      <p:pic>
        <p:nvPicPr>
          <p:cNvPr id="19" name="Picture 211" descr="d040402_assembly_etm_suspension_&amp;_structure_-_sil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1" t="5714" r="37701" b="8002"/>
          <a:stretch>
            <a:fillRect/>
          </a:stretch>
        </p:blipFill>
        <p:spPr bwMode="auto">
          <a:xfrm>
            <a:off x="3421626" y="914400"/>
            <a:ext cx="931506" cy="241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14" y="890922"/>
            <a:ext cx="2106386" cy="126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Content Placeholder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5016" y="4402896"/>
            <a:ext cx="2262184" cy="127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596390"/>
            <a:ext cx="14994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courtesy P. </a:t>
            </a:r>
            <a:r>
              <a:rPr lang="en-US" sz="1100" dirty="0" err="1" smtClean="0"/>
              <a:t>Shawhan</a:t>
            </a:r>
            <a:endParaRPr lang="en-US" sz="1100" dirty="0"/>
          </a:p>
        </p:txBody>
      </p:sp>
      <p:sp>
        <p:nvSpPr>
          <p:cNvPr id="15" name="Rectangle 14"/>
          <p:cNvSpPr/>
          <p:nvPr/>
        </p:nvSpPr>
        <p:spPr>
          <a:xfrm>
            <a:off x="1828800" y="6519476"/>
            <a:ext cx="198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LIGO-G1400497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72832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Multi-wavelength: M31 in </a:t>
            </a:r>
            <a:r>
              <a:rPr lang="en-US" dirty="0" err="1" smtClean="0"/>
              <a:t>Skymap</a:t>
            </a:r>
            <a:r>
              <a:rPr lang="en-US" dirty="0" smtClean="0"/>
              <a:t> Viewer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B1EDB5A2-82F0-5F4D-BF81-60CE59EF31AC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 descr="Screen Shot 2014-05-02 at 9.27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2910016" cy="2743200"/>
          </a:xfrm>
          <a:prstGeom prst="rect">
            <a:avLst/>
          </a:prstGeom>
        </p:spPr>
      </p:pic>
      <p:pic>
        <p:nvPicPr>
          <p:cNvPr id="8" name="Picture 7" descr="Screen Shot 2014-05-02 at 9.27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62400"/>
            <a:ext cx="2908169" cy="2743200"/>
          </a:xfrm>
          <a:prstGeom prst="rect">
            <a:avLst/>
          </a:prstGeom>
        </p:spPr>
      </p:pic>
      <p:pic>
        <p:nvPicPr>
          <p:cNvPr id="9" name="Picture 8" descr="Screen Shot 2014-05-02 at 9.28.0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962400"/>
            <a:ext cx="2876454" cy="2743200"/>
          </a:xfrm>
          <a:prstGeom prst="rect">
            <a:avLst/>
          </a:prstGeom>
        </p:spPr>
      </p:pic>
      <p:pic>
        <p:nvPicPr>
          <p:cNvPr id="10" name="Picture 9" descr="Screen Shot 2014-05-02 at 9.28.4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143000"/>
            <a:ext cx="2871430" cy="2743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76600" y="1752600"/>
            <a:ext cx="159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Optical (DSS)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3962400" y="3124200"/>
            <a:ext cx="1813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H-alpha (VTSS)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3276600" y="4419600"/>
            <a:ext cx="149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X-ray (XMM)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3886200" y="5791200"/>
            <a:ext cx="191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Infrared (</a:t>
            </a:r>
            <a:r>
              <a:rPr lang="en-US" sz="1800" dirty="0" err="1" smtClean="0"/>
              <a:t>Allwise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15" name="Rectangle 14"/>
          <p:cNvSpPr/>
          <p:nvPr/>
        </p:nvSpPr>
        <p:spPr>
          <a:xfrm>
            <a:off x="3505200" y="6550223"/>
            <a:ext cx="198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LIGO-G1400497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6790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Catalogs and Imagery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B1EDB5A2-82F0-5F4D-BF81-60CE59EF31A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 descr="Screen Shot 2014-05-01 at 6.48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38200"/>
            <a:ext cx="3391184" cy="3200400"/>
          </a:xfrm>
          <a:prstGeom prst="rect">
            <a:avLst/>
          </a:prstGeom>
        </p:spPr>
      </p:pic>
      <p:pic>
        <p:nvPicPr>
          <p:cNvPr id="8" name="Picture 7" descr="Screen Shot 2014-05-01 at 6.47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98" y="2667000"/>
            <a:ext cx="4163497" cy="3551910"/>
          </a:xfrm>
          <a:prstGeom prst="rect">
            <a:avLst/>
          </a:prstGeom>
        </p:spPr>
      </p:pic>
      <p:pic>
        <p:nvPicPr>
          <p:cNvPr id="9" name="Picture 8" descr="Screen Shot 2014-05-01 at 6.47.5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80084"/>
            <a:ext cx="4447110" cy="3810000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2286000" y="3429000"/>
            <a:ext cx="27432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762000" y="2133600"/>
            <a:ext cx="304800" cy="1066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6522120"/>
            <a:ext cx="5562600" cy="33855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CC"/>
                </a:solidFill>
              </a:rPr>
              <a:t>http://</a:t>
            </a:r>
            <a:r>
              <a:rPr lang="en-US" sz="1600" dirty="0" err="1">
                <a:solidFill>
                  <a:srgbClr val="0000CC"/>
                </a:solidFill>
              </a:rPr>
              <a:t>www.ligo.caltech.edu</a:t>
            </a:r>
            <a:r>
              <a:rPr lang="en-US" sz="1600" dirty="0">
                <a:solidFill>
                  <a:srgbClr val="0000CC"/>
                </a:solidFill>
              </a:rPr>
              <a:t>/~</a:t>
            </a:r>
            <a:r>
              <a:rPr lang="en-US" sz="1600" dirty="0" err="1">
                <a:solidFill>
                  <a:srgbClr val="0000CC"/>
                </a:solidFill>
              </a:rPr>
              <a:t>rwilliam</a:t>
            </a:r>
            <a:r>
              <a:rPr lang="en-US" sz="1600" dirty="0">
                <a:solidFill>
                  <a:srgbClr val="0000CC"/>
                </a:solidFill>
              </a:rPr>
              <a:t>/</a:t>
            </a:r>
            <a:r>
              <a:rPr lang="en-US" sz="1600" dirty="0" err="1">
                <a:solidFill>
                  <a:srgbClr val="0000CC"/>
                </a:solidFill>
              </a:rPr>
              <a:t>skymapViewer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62800" y="6550223"/>
            <a:ext cx="198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LIGO-G1400497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2479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4-05-01 at 2.23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"/>
            <a:ext cx="7933313" cy="51054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B1EDB5A2-82F0-5F4D-BF81-60CE59EF31AC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6" descr="Screen Shot 2014-05-01 at 10.15.4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257800"/>
            <a:ext cx="2743200" cy="1263759"/>
          </a:xfrm>
          <a:prstGeom prst="rect">
            <a:avLst/>
          </a:prstGeom>
        </p:spPr>
      </p:pic>
      <p:pic>
        <p:nvPicPr>
          <p:cNvPr id="15" name="Picture 14" descr="Screen Shot 2014-05-01 at 2.24.1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2286000" cy="2283744"/>
          </a:xfrm>
          <a:prstGeom prst="rect">
            <a:avLst/>
          </a:prstGeom>
        </p:spPr>
      </p:pic>
      <p:pic>
        <p:nvPicPr>
          <p:cNvPr id="10" name="Picture 9" descr="Screen Shot 2014-05-01 at 10.14.5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57200"/>
            <a:ext cx="2209800" cy="223937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>
            <a:off x="2286000" y="1447800"/>
            <a:ext cx="16002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5562600" y="2209800"/>
            <a:ext cx="18288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590800" y="1447800"/>
            <a:ext cx="560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zoom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72200" y="2209800"/>
            <a:ext cx="560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zoom</a:t>
            </a:r>
          </a:p>
        </p:txBody>
      </p:sp>
      <p:grpSp>
        <p:nvGrpSpPr>
          <p:cNvPr id="24" name="Group 23"/>
          <p:cNvGrpSpPr/>
          <p:nvPr/>
        </p:nvGrpSpPr>
        <p:grpSpPr>
          <a:xfrm rot="20162599">
            <a:off x="1733134" y="3015448"/>
            <a:ext cx="3657600" cy="304800"/>
            <a:chOff x="1524000" y="2438400"/>
            <a:chExt cx="3657600" cy="304800"/>
          </a:xfrm>
        </p:grpSpPr>
        <p:sp>
          <p:nvSpPr>
            <p:cNvPr id="22" name="Left Arrow 21"/>
            <p:cNvSpPr/>
            <p:nvPr/>
          </p:nvSpPr>
          <p:spPr>
            <a:xfrm>
              <a:off x="1524000" y="2438400"/>
              <a:ext cx="3657600" cy="304800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76600" y="2438400"/>
              <a:ext cx="4838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click</a:t>
              </a:r>
              <a:endParaRPr lang="en-US" sz="1200" dirty="0"/>
            </a:p>
          </p:txBody>
        </p:sp>
      </p:grpSp>
      <p:grpSp>
        <p:nvGrpSpPr>
          <p:cNvPr id="29" name="Group 28"/>
          <p:cNvGrpSpPr/>
          <p:nvPr/>
        </p:nvGrpSpPr>
        <p:grpSpPr>
          <a:xfrm rot="2133947">
            <a:off x="1604387" y="4716468"/>
            <a:ext cx="1143000" cy="381000"/>
            <a:chOff x="1066800" y="5486400"/>
            <a:chExt cx="1143000" cy="381000"/>
          </a:xfrm>
        </p:grpSpPr>
        <p:sp>
          <p:nvSpPr>
            <p:cNvPr id="26" name="Right Arrow 25"/>
            <p:cNvSpPr/>
            <p:nvPr/>
          </p:nvSpPr>
          <p:spPr>
            <a:xfrm>
              <a:off x="1066800" y="5486400"/>
              <a:ext cx="1143000" cy="3810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71600" y="5562600"/>
              <a:ext cx="4838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click</a:t>
              </a:r>
              <a:endParaRPr lang="en-US" sz="1200" dirty="0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943600" y="5562600"/>
            <a:ext cx="17357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Simbad</a:t>
            </a:r>
            <a:r>
              <a:rPr lang="en-US" sz="1600" dirty="0" smtClean="0"/>
              <a:t> page:</a:t>
            </a:r>
          </a:p>
          <a:p>
            <a:r>
              <a:rPr lang="en-US" sz="1600" dirty="0" smtClean="0"/>
              <a:t>galaxy at 79 </a:t>
            </a:r>
            <a:r>
              <a:rPr lang="en-US" sz="1600" dirty="0" err="1" smtClean="0"/>
              <a:t>Mpc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0" y="6522120"/>
            <a:ext cx="5562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CC"/>
                </a:solidFill>
              </a:rPr>
              <a:t>http://</a:t>
            </a:r>
            <a:r>
              <a:rPr lang="en-US" sz="1600" dirty="0" err="1">
                <a:solidFill>
                  <a:srgbClr val="0000CC"/>
                </a:solidFill>
              </a:rPr>
              <a:t>www.ligo.caltech.edu</a:t>
            </a:r>
            <a:r>
              <a:rPr lang="en-US" sz="1600" dirty="0">
                <a:solidFill>
                  <a:srgbClr val="0000CC"/>
                </a:solidFill>
              </a:rPr>
              <a:t>/~</a:t>
            </a:r>
            <a:r>
              <a:rPr lang="en-US" sz="1600" dirty="0" err="1">
                <a:solidFill>
                  <a:srgbClr val="0000CC"/>
                </a:solidFill>
              </a:rPr>
              <a:t>rwilliam</a:t>
            </a:r>
            <a:r>
              <a:rPr lang="en-US" sz="1600" dirty="0">
                <a:solidFill>
                  <a:srgbClr val="0000CC"/>
                </a:solidFill>
              </a:rPr>
              <a:t>/</a:t>
            </a:r>
            <a:r>
              <a:rPr lang="en-US" sz="1600" dirty="0" err="1">
                <a:solidFill>
                  <a:srgbClr val="0000CC"/>
                </a:solidFill>
              </a:rPr>
              <a:t>skymapViewer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184189" y="6550223"/>
            <a:ext cx="198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LIGO-G1400497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3259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Abell</a:t>
            </a:r>
            <a:r>
              <a:rPr lang="en-US" dirty="0" smtClean="0"/>
              <a:t> Galaxy Cluster catalog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B1EDB5A2-82F0-5F4D-BF81-60CE59EF31AC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895600"/>
            <a:ext cx="2093425" cy="1028700"/>
          </a:xfrm>
          <a:prstGeom prst="rect">
            <a:avLst/>
          </a:prstGeom>
        </p:spPr>
      </p:pic>
      <p:pic>
        <p:nvPicPr>
          <p:cNvPr id="8" name="Picture 7" descr="Screen Shot 2014-05-01 at 4.41.25 P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78000"/>
                    </a14:imgEffect>
                    <a14:imgEffect>
                      <a14:brightnessContrast bright="30000" contras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95400"/>
            <a:ext cx="4191000" cy="3283583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 flipH="1">
            <a:off x="3886200" y="3200400"/>
            <a:ext cx="2057400" cy="3810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91000" y="5562600"/>
            <a:ext cx="4393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cluster </a:t>
            </a:r>
            <a:r>
              <a:rPr lang="en-US" dirty="0" err="1" smtClean="0"/>
              <a:t>Abell</a:t>
            </a:r>
            <a:r>
              <a:rPr lang="en-US" dirty="0" smtClean="0"/>
              <a:t> 840S is at 67 </a:t>
            </a:r>
            <a:r>
              <a:rPr lang="en-US" dirty="0" err="1" smtClean="0"/>
              <a:t>Mpc</a:t>
            </a: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4495800" y="3200400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click</a:t>
            </a:r>
            <a:endParaRPr lang="en-US" sz="1400" dirty="0"/>
          </a:p>
        </p:txBody>
      </p:sp>
      <p:sp>
        <p:nvSpPr>
          <p:cNvPr id="12" name="Down Arrow 11"/>
          <p:cNvSpPr/>
          <p:nvPr/>
        </p:nvSpPr>
        <p:spPr>
          <a:xfrm>
            <a:off x="6400800" y="4114800"/>
            <a:ext cx="381000" cy="1371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522120"/>
            <a:ext cx="5562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CC"/>
                </a:solidFill>
              </a:rPr>
              <a:t>http://</a:t>
            </a:r>
            <a:r>
              <a:rPr lang="en-US" sz="1600" dirty="0" err="1">
                <a:solidFill>
                  <a:srgbClr val="0000CC"/>
                </a:solidFill>
              </a:rPr>
              <a:t>www.ligo.caltech.edu</a:t>
            </a:r>
            <a:r>
              <a:rPr lang="en-US" sz="1600" dirty="0">
                <a:solidFill>
                  <a:srgbClr val="0000CC"/>
                </a:solidFill>
              </a:rPr>
              <a:t>/~</a:t>
            </a:r>
            <a:r>
              <a:rPr lang="en-US" sz="1600" dirty="0" err="1">
                <a:solidFill>
                  <a:srgbClr val="0000CC"/>
                </a:solidFill>
              </a:rPr>
              <a:t>rwilliam</a:t>
            </a:r>
            <a:r>
              <a:rPr lang="en-US" sz="1600" dirty="0">
                <a:solidFill>
                  <a:srgbClr val="0000CC"/>
                </a:solidFill>
              </a:rPr>
              <a:t>/</a:t>
            </a:r>
            <a:r>
              <a:rPr lang="en-US" sz="1600" dirty="0" err="1">
                <a:solidFill>
                  <a:srgbClr val="0000CC"/>
                </a:solidFill>
              </a:rPr>
              <a:t>skymapViewer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84189" y="6550223"/>
            <a:ext cx="198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LIGO-G1400497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8159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Bulletin Board?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5613" y="1143000"/>
            <a:ext cx="5487987" cy="5334000"/>
          </a:xfrm>
        </p:spPr>
        <p:txBody>
          <a:bodyPr/>
          <a:lstStyle/>
          <a:p>
            <a:r>
              <a:rPr lang="en-US" b="0" dirty="0" smtClean="0"/>
              <a:t>Transients found as catalog</a:t>
            </a:r>
          </a:p>
          <a:p>
            <a:r>
              <a:rPr lang="en-US" b="0" dirty="0" smtClean="0"/>
              <a:t>Candidates, each with comment stream</a:t>
            </a:r>
          </a:p>
          <a:p>
            <a:r>
              <a:rPr lang="en-US" b="0" dirty="0" smtClean="0"/>
              <a:t>Footprints of images acquired</a:t>
            </a:r>
          </a:p>
          <a:p>
            <a:r>
              <a:rPr lang="en-US" b="0" dirty="0" smtClean="0"/>
              <a:t>Locating Notices and Circulars in the sky</a:t>
            </a:r>
          </a:p>
          <a:p>
            <a:endParaRPr lang="en-US" b="0" dirty="0"/>
          </a:p>
          <a:p>
            <a:r>
              <a:rPr lang="en-US" i="1" dirty="0" smtClean="0"/>
              <a:t>Do follow-up observers want to communicate this way?</a:t>
            </a:r>
            <a:endParaRPr lang="en-US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143000"/>
            <a:ext cx="2743200" cy="5356873"/>
          </a:xfrm>
          <a:prstGeom prst="rect">
            <a:avLst/>
          </a:prstGeom>
        </p:spPr>
      </p:pic>
      <p:sp>
        <p:nvSpPr>
          <p:cNvPr id="13" name="5-Point Star 12"/>
          <p:cNvSpPr/>
          <p:nvPr/>
        </p:nvSpPr>
        <p:spPr>
          <a:xfrm>
            <a:off x="7239000" y="5334000"/>
            <a:ext cx="381000" cy="381000"/>
          </a:xfrm>
          <a:prstGeom prst="star5">
            <a:avLst/>
          </a:prstGeom>
          <a:solidFill>
            <a:srgbClr val="FF7C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7010400" y="3352800"/>
            <a:ext cx="381000" cy="381000"/>
          </a:xfrm>
          <a:prstGeom prst="star5">
            <a:avLst/>
          </a:prstGeom>
          <a:solidFill>
            <a:srgbClr val="FF7C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162800" y="1905000"/>
            <a:ext cx="914400" cy="9144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077200" y="2057400"/>
            <a:ext cx="914400" cy="9144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ular Callout 17"/>
          <p:cNvSpPr/>
          <p:nvPr/>
        </p:nvSpPr>
        <p:spPr>
          <a:xfrm>
            <a:off x="7467600" y="4191000"/>
            <a:ext cx="1447800" cy="762000"/>
          </a:xfrm>
          <a:prstGeom prst="wedgeRoundRectCallout">
            <a:avLst>
              <a:gd name="adj1" fmla="val -40224"/>
              <a:gd name="adj2" fmla="val 88816"/>
              <a:gd name="adj3" fmla="val 16667"/>
            </a:avLst>
          </a:prstGeom>
          <a:solidFill>
            <a:schemeClr val="tx1"/>
          </a:solidFill>
          <a:ln w="222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Its not red enough</a:t>
            </a:r>
            <a:endParaRPr lang="en-US" sz="1600" dirty="0"/>
          </a:p>
        </p:txBody>
      </p:sp>
      <p:sp>
        <p:nvSpPr>
          <p:cNvPr id="19" name="Rounded Rectangular Callout 18"/>
          <p:cNvSpPr/>
          <p:nvPr/>
        </p:nvSpPr>
        <p:spPr>
          <a:xfrm>
            <a:off x="6705600" y="838200"/>
            <a:ext cx="1447800" cy="685800"/>
          </a:xfrm>
          <a:prstGeom prst="wedgeRoundRectCallout">
            <a:avLst>
              <a:gd name="adj1" fmla="val 15917"/>
              <a:gd name="adj2" fmla="val 103862"/>
              <a:gd name="adj3" fmla="val 16667"/>
            </a:avLst>
          </a:prstGeom>
          <a:solidFill>
            <a:schemeClr val="tx1"/>
          </a:solidFill>
          <a:ln w="222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 observed here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104371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Gravitational wave detectors operate as a global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network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Data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combined and analyzed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coherently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Japan and/or India critical for good localization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Advanced LIGO and Virgo upgrades are well underway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First science run is only about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1 year away. Livingston in lock 2014 May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Sensitivity and position reconstruction accuracy will improve over time</a:t>
            </a:r>
          </a:p>
          <a:p>
            <a:pPr marL="342900" indent="-342900">
              <a:spcBef>
                <a:spcPts val="1800"/>
              </a:spcBef>
              <a:buFont typeface="Arial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EM follow-ups are exciting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Building tools to help the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EMfollow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groups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Sensitivity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and position reconstruction accuracy will improve over time</a:t>
            </a:r>
          </a:p>
          <a:p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7184189" y="6550223"/>
            <a:ext cx="198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LIGO-G1400497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01185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for Discussion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Would observers use the Bulletin Board if provided?</a:t>
            </a:r>
          </a:p>
          <a:p>
            <a:r>
              <a:rPr lang="en-US" dirty="0" smtClean="0"/>
              <a:t>What other catalogs can go in </a:t>
            </a:r>
            <a:r>
              <a:rPr lang="en-US" dirty="0" err="1" smtClean="0"/>
              <a:t>Skymap</a:t>
            </a:r>
            <a:r>
              <a:rPr lang="en-US" dirty="0" smtClean="0"/>
              <a:t> Viewer</a:t>
            </a:r>
            <a:endParaRPr lang="en-US" dirty="0"/>
          </a:p>
          <a:p>
            <a:r>
              <a:rPr lang="en-US" dirty="0" smtClean="0"/>
              <a:t>	</a:t>
            </a:r>
            <a:r>
              <a:rPr lang="en-US" b="0" dirty="0" smtClean="0"/>
              <a:t>both candidates and false positives?</a:t>
            </a:r>
          </a:p>
          <a:p>
            <a:r>
              <a:rPr lang="en-US" dirty="0" smtClean="0"/>
              <a:t>Is it useful to have last ~week of GRBs shown on </a:t>
            </a:r>
            <a:r>
              <a:rPr lang="en-US" dirty="0" err="1" smtClean="0"/>
              <a:t>skymap</a:t>
            </a:r>
            <a:r>
              <a:rPr lang="en-US" dirty="0" smtClean="0"/>
              <a:t>?</a:t>
            </a:r>
          </a:p>
          <a:p>
            <a:r>
              <a:rPr lang="en-US" dirty="0" smtClean="0"/>
              <a:t>How can Notices and Circulars be enhanced?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222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Being Installed and Tested 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596390"/>
            <a:ext cx="14994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courtesy P. </a:t>
            </a:r>
            <a:r>
              <a:rPr lang="en-US" sz="1100" dirty="0" err="1" smtClean="0"/>
              <a:t>Shawhan</a:t>
            </a:r>
            <a:endParaRPr lang="en-US" sz="1100" dirty="0"/>
          </a:p>
        </p:txBody>
      </p:sp>
      <p:sp>
        <p:nvSpPr>
          <p:cNvPr id="7" name="Rectangle 6"/>
          <p:cNvSpPr/>
          <p:nvPr/>
        </p:nvSpPr>
        <p:spPr>
          <a:xfrm>
            <a:off x="1828800" y="6519476"/>
            <a:ext cx="198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LIGO-G1400497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8400" y="1066800"/>
            <a:ext cx="4530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Hoping for Science Run in 2015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8744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BA1F7-6894-4D9A-9088-F49AAD380C59}" type="slidenum">
              <a:rPr lang="en-US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Advanced Detector Network</a:t>
            </a:r>
            <a:r>
              <a:rPr lang="en-US" sz="2400" dirty="0"/>
              <a:t> </a:t>
            </a:r>
            <a:r>
              <a:rPr lang="en-US" sz="2400" dirty="0" smtClean="0"/>
              <a:t>– Under Construction</a:t>
            </a:r>
            <a:endParaRPr lang="en-US" sz="2400" dirty="0"/>
          </a:p>
        </p:txBody>
      </p:sp>
      <p:sp>
        <p:nvSpPr>
          <p:cNvPr id="318468" name="Rectangle 4"/>
          <p:cNvSpPr>
            <a:spLocks noChangeArrowheads="1"/>
          </p:cNvSpPr>
          <p:nvPr/>
        </p:nvSpPr>
        <p:spPr bwMode="auto">
          <a:xfrm>
            <a:off x="0" y="1117263"/>
            <a:ext cx="9144000" cy="518160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18469" name="Picture 5" descr="WorldMapXpar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7976"/>
            <a:ext cx="9144000" cy="457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8470" name="Group 6"/>
          <p:cNvGrpSpPr>
            <a:grpSpLocks/>
          </p:cNvGrpSpPr>
          <p:nvPr/>
        </p:nvGrpSpPr>
        <p:grpSpPr bwMode="auto">
          <a:xfrm>
            <a:off x="4191000" y="1117263"/>
            <a:ext cx="2119313" cy="1295400"/>
            <a:chOff x="4233" y="912"/>
            <a:chExt cx="1335" cy="816"/>
          </a:xfrm>
        </p:grpSpPr>
        <p:pic>
          <p:nvPicPr>
            <p:cNvPr id="31847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3" y="912"/>
              <a:ext cx="1103" cy="81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8472" name="Text Box 8"/>
            <p:cNvSpPr txBox="1">
              <a:spLocks noChangeArrowheads="1"/>
            </p:cNvSpPr>
            <p:nvPr/>
          </p:nvSpPr>
          <p:spPr bwMode="auto">
            <a:xfrm>
              <a:off x="4564" y="912"/>
              <a:ext cx="10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FFF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sz="1800" b="1" i="1" dirty="0" smtClean="0">
                  <a:solidFill>
                    <a:srgbClr val="000000"/>
                  </a:solidFill>
                  <a:ea typeface="ＭＳ Ｐゴシック" pitchFamily="50" charset="-128"/>
                  <a:cs typeface="Arial" charset="0"/>
                </a:rPr>
                <a:t>GEO-HF</a:t>
              </a:r>
              <a:endParaRPr lang="en-US" sz="1800" b="1" i="1" dirty="0">
                <a:solidFill>
                  <a:srgbClr val="000000"/>
                </a:solidFill>
                <a:ea typeface="ＭＳ Ｐゴシック" pitchFamily="50" charset="-128"/>
                <a:cs typeface="Arial" charset="0"/>
              </a:endParaRPr>
            </a:p>
          </p:txBody>
        </p:sp>
      </p:grpSp>
      <p:pic>
        <p:nvPicPr>
          <p:cNvPr id="31847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425613"/>
            <a:ext cx="2398713" cy="15176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8474" name="Text Box 10"/>
          <p:cNvSpPr txBox="1">
            <a:spLocks noChangeArrowheads="1"/>
          </p:cNvSpPr>
          <p:nvPr/>
        </p:nvSpPr>
        <p:spPr bwMode="auto">
          <a:xfrm>
            <a:off x="3505200" y="4438313"/>
            <a:ext cx="20954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800" b="1" i="1" dirty="0" smtClean="0">
                <a:solidFill>
                  <a:srgbClr val="FFFFFF"/>
                </a:solidFill>
                <a:ea typeface="ＭＳ Ｐゴシック" pitchFamily="50" charset="-128"/>
                <a:cs typeface="Arial" charset="0"/>
              </a:rPr>
              <a:t>Advanced VIRGO</a:t>
            </a:r>
            <a:endParaRPr lang="en-US" sz="1800" b="1" i="1" dirty="0">
              <a:solidFill>
                <a:srgbClr val="FFFFFF"/>
              </a:solidFill>
              <a:ea typeface="ＭＳ Ｐゴシック" pitchFamily="50" charset="-128"/>
              <a:cs typeface="Arial" charset="0"/>
            </a:endParaRPr>
          </a:p>
        </p:txBody>
      </p:sp>
      <p:sp>
        <p:nvSpPr>
          <p:cNvPr id="318479" name="Line 15"/>
          <p:cNvSpPr>
            <a:spLocks noChangeShapeType="1"/>
          </p:cNvSpPr>
          <p:nvPr/>
        </p:nvSpPr>
        <p:spPr bwMode="auto">
          <a:xfrm>
            <a:off x="4681538" y="2406313"/>
            <a:ext cx="119062" cy="3873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8480" name="Line 16"/>
          <p:cNvSpPr>
            <a:spLocks noChangeShapeType="1"/>
          </p:cNvSpPr>
          <p:nvPr/>
        </p:nvSpPr>
        <p:spPr bwMode="auto">
          <a:xfrm flipV="1">
            <a:off x="1143000" y="3250863"/>
            <a:ext cx="1143000" cy="990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8481" name="Line 17"/>
          <p:cNvSpPr>
            <a:spLocks noChangeShapeType="1"/>
          </p:cNvSpPr>
          <p:nvPr/>
        </p:nvSpPr>
        <p:spPr bwMode="auto">
          <a:xfrm>
            <a:off x="1387475" y="2472988"/>
            <a:ext cx="19685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18482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4193838"/>
            <a:ext cx="1885950" cy="15716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8483" name="Rectangle 19"/>
          <p:cNvSpPr>
            <a:spLocks noChangeArrowheads="1"/>
          </p:cNvSpPr>
          <p:nvPr/>
        </p:nvSpPr>
        <p:spPr bwMode="auto">
          <a:xfrm>
            <a:off x="400050" y="4241463"/>
            <a:ext cx="18859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i="1" dirty="0" smtClean="0">
                <a:solidFill>
                  <a:srgbClr val="FFFFFF"/>
                </a:solidFill>
                <a:ea typeface="ＭＳ Ｐゴシック" pitchFamily="50" charset="-128"/>
                <a:cs typeface="Arial" charset="0"/>
              </a:rPr>
              <a:t>Advanced LIGO</a:t>
            </a:r>
            <a:endParaRPr lang="en-US" sz="1800" b="1" i="1" dirty="0">
              <a:solidFill>
                <a:srgbClr val="FFFFFF"/>
              </a:solidFill>
              <a:ea typeface="ＭＳ Ｐゴシック" pitchFamily="50" charset="-128"/>
              <a:cs typeface="Arial" charset="0"/>
            </a:endParaRPr>
          </a:p>
        </p:txBody>
      </p:sp>
      <p:pic>
        <p:nvPicPr>
          <p:cNvPr id="318484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26776"/>
            <a:ext cx="2105025" cy="14319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8485" name="Rectangle 21"/>
          <p:cNvSpPr>
            <a:spLocks noChangeArrowheads="1"/>
          </p:cNvSpPr>
          <p:nvPr/>
        </p:nvSpPr>
        <p:spPr bwMode="auto">
          <a:xfrm>
            <a:off x="352425" y="2119531"/>
            <a:ext cx="20494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i="1" dirty="0" smtClean="0">
                <a:solidFill>
                  <a:srgbClr val="FFFFFF"/>
                </a:solidFill>
                <a:ea typeface="ＭＳ Ｐゴシック" pitchFamily="50" charset="-128"/>
                <a:cs typeface="Arial" charset="0"/>
              </a:rPr>
              <a:t>Advanced LIGO</a:t>
            </a:r>
            <a:endParaRPr lang="en-US" sz="1800" b="1" i="1" dirty="0">
              <a:solidFill>
                <a:srgbClr val="FFFFFF"/>
              </a:solidFill>
              <a:ea typeface="ＭＳ Ｐゴシック" pitchFamily="50" charset="-128"/>
              <a:cs typeface="Arial" charset="0"/>
            </a:endParaRPr>
          </a:p>
        </p:txBody>
      </p:sp>
      <p:sp>
        <p:nvSpPr>
          <p:cNvPr id="318489" name="Text Box 25"/>
          <p:cNvSpPr txBox="1">
            <a:spLocks noChangeArrowheads="1"/>
          </p:cNvSpPr>
          <p:nvPr/>
        </p:nvSpPr>
        <p:spPr bwMode="auto">
          <a:xfrm>
            <a:off x="647700" y="2472988"/>
            <a:ext cx="65274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4 </a:t>
            </a:r>
            <a:r>
              <a:rPr lang="en-US" sz="1600" b="1" dirty="0" smtClean="0">
                <a:solidFill>
                  <a:srgbClr val="FFFFFF"/>
                </a:solidFill>
              </a:rPr>
              <a:t>km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318490" name="Text Box 26"/>
          <p:cNvSpPr txBox="1">
            <a:spLocks noChangeArrowheads="1"/>
          </p:cNvSpPr>
          <p:nvPr/>
        </p:nvSpPr>
        <p:spPr bwMode="auto">
          <a:xfrm>
            <a:off x="2247900" y="3174663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4 km</a:t>
            </a:r>
          </a:p>
        </p:txBody>
      </p:sp>
      <p:sp>
        <p:nvSpPr>
          <p:cNvPr id="318491" name="Text Box 27"/>
          <p:cNvSpPr txBox="1">
            <a:spLocks noChangeArrowheads="1"/>
          </p:cNvSpPr>
          <p:nvPr/>
        </p:nvSpPr>
        <p:spPr bwMode="auto">
          <a:xfrm>
            <a:off x="4802188" y="2412663"/>
            <a:ext cx="7604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FFFF"/>
                </a:solidFill>
              </a:rPr>
              <a:t>600 m</a:t>
            </a:r>
          </a:p>
        </p:txBody>
      </p:sp>
      <p:sp>
        <p:nvSpPr>
          <p:cNvPr id="318492" name="Text Box 28"/>
          <p:cNvSpPr txBox="1">
            <a:spLocks noChangeArrowheads="1"/>
          </p:cNvSpPr>
          <p:nvPr/>
        </p:nvSpPr>
        <p:spPr bwMode="auto">
          <a:xfrm>
            <a:off x="4191000" y="2869863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3 km</a:t>
            </a:r>
          </a:p>
        </p:txBody>
      </p:sp>
      <p:sp>
        <p:nvSpPr>
          <p:cNvPr id="318477" name="Line 13"/>
          <p:cNvSpPr>
            <a:spLocks noChangeShapeType="1"/>
          </p:cNvSpPr>
          <p:nvPr/>
        </p:nvSpPr>
        <p:spPr bwMode="auto">
          <a:xfrm flipV="1">
            <a:off x="4384675" y="2946063"/>
            <a:ext cx="492125" cy="14446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3" name="Picture 1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894" y="1041062"/>
            <a:ext cx="1594619" cy="15398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Line 15"/>
          <p:cNvSpPr>
            <a:spLocks noChangeShapeType="1"/>
          </p:cNvSpPr>
          <p:nvPr/>
        </p:nvSpPr>
        <p:spPr bwMode="auto">
          <a:xfrm flipH="1">
            <a:off x="8077200" y="2599988"/>
            <a:ext cx="82754" cy="498474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8153400" y="2914313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3 km</a:t>
            </a: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29400" y="3485488"/>
            <a:ext cx="1435012" cy="1010312"/>
          </a:xfrm>
          <a:prstGeom prst="rect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pic>
      <p:sp>
        <p:nvSpPr>
          <p:cNvPr id="37" name="Text Box 26"/>
          <p:cNvSpPr txBox="1">
            <a:spLocks noChangeArrowheads="1"/>
          </p:cNvSpPr>
          <p:nvPr/>
        </p:nvSpPr>
        <p:spPr bwMode="auto">
          <a:xfrm>
            <a:off x="6057900" y="3577888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4 km</a:t>
            </a:r>
          </a:p>
        </p:txBody>
      </p:sp>
      <p:sp>
        <p:nvSpPr>
          <p:cNvPr id="40" name="Rectangle 21"/>
          <p:cNvSpPr>
            <a:spLocks noChangeArrowheads="1"/>
          </p:cNvSpPr>
          <p:nvPr/>
        </p:nvSpPr>
        <p:spPr bwMode="auto">
          <a:xfrm>
            <a:off x="6623360" y="4267200"/>
            <a:ext cx="144105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400" b="1" i="1" dirty="0" smtClean="0">
                <a:solidFill>
                  <a:srgbClr val="0066FF"/>
                </a:solidFill>
                <a:ea typeface="ＭＳ Ｐゴシック" pitchFamily="50" charset="-128"/>
                <a:cs typeface="Arial" charset="0"/>
              </a:rPr>
              <a:t> (pending)</a:t>
            </a:r>
            <a:endParaRPr lang="en-US" sz="1600" b="1" i="1" dirty="0">
              <a:solidFill>
                <a:srgbClr val="0066FF"/>
              </a:solidFill>
              <a:ea typeface="ＭＳ Ｐゴシック" pitchFamily="50" charset="-128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96199" y="1026776"/>
            <a:ext cx="1219201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199" y="1003891"/>
            <a:ext cx="1143001" cy="52125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0" y="6596390"/>
            <a:ext cx="14994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courtesy P. </a:t>
            </a:r>
            <a:r>
              <a:rPr lang="en-US" sz="1100" dirty="0" err="1" smtClean="0"/>
              <a:t>Shawhan</a:t>
            </a:r>
            <a:endParaRPr lang="en-US" sz="1100" dirty="0"/>
          </a:p>
        </p:txBody>
      </p:sp>
      <p:sp>
        <p:nvSpPr>
          <p:cNvPr id="38" name="Rectangle 37"/>
          <p:cNvSpPr/>
          <p:nvPr/>
        </p:nvSpPr>
        <p:spPr>
          <a:xfrm>
            <a:off x="1828800" y="6519476"/>
            <a:ext cx="198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LIGO-G1400497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37885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625" y="152400"/>
            <a:ext cx="8229311" cy="685800"/>
          </a:xfrm>
          <a:ln/>
        </p:spPr>
        <p:txBody>
          <a:bodyPr tIns="35203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altLang="en-US" dirty="0"/>
              <a:t>Searches for GW </a:t>
            </a:r>
            <a:r>
              <a:rPr lang="en-US" altLang="en-US" dirty="0" smtClean="0"/>
              <a:t>Transient </a:t>
            </a:r>
            <a:r>
              <a:rPr lang="en-US" altLang="en-US" dirty="0"/>
              <a:t>S</a:t>
            </a:r>
            <a:r>
              <a:rPr lang="en-US" altLang="en-US" dirty="0" smtClean="0"/>
              <a:t>ources</a:t>
            </a:r>
            <a:endParaRPr lang="en-US" altLang="en-US" dirty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16068" y="1066800"/>
            <a:ext cx="8737791" cy="1271119"/>
          </a:xfrm>
          <a:ln/>
        </p:spPr>
        <p:txBody>
          <a:bodyPr/>
          <a:lstStyle/>
          <a:p>
            <a:pPr marL="426246" indent="-302404">
              <a:spcAft>
                <a:spcPts val="544"/>
              </a:spcAft>
              <a:tabLst>
                <a:tab pos="42048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</a:tabLst>
            </a:pPr>
            <a:r>
              <a:rPr lang="en-US" altLang="en-US" dirty="0" smtClean="0"/>
              <a:t>GW</a:t>
            </a:r>
            <a:r>
              <a:rPr lang="en-US" altLang="en-US" dirty="0" smtClean="0">
                <a:effectLst/>
              </a:rPr>
              <a:t> </a:t>
            </a:r>
            <a:r>
              <a:rPr lang="en-US" altLang="en-US" dirty="0">
                <a:effectLst/>
              </a:rPr>
              <a:t>data streams are analyzed </a:t>
            </a:r>
            <a:r>
              <a:rPr lang="en-US" altLang="en-US" dirty="0" smtClean="0">
                <a:effectLst/>
              </a:rPr>
              <a:t>jointly</a:t>
            </a:r>
          </a:p>
          <a:p>
            <a:pPr marL="720011" lvl="1"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</a:tabLst>
            </a:pPr>
            <a:r>
              <a:rPr lang="en-US" altLang="en-US" dirty="0" smtClean="0"/>
              <a:t>Initially LIGO </a:t>
            </a:r>
            <a:r>
              <a:rPr lang="en-US" altLang="en-US" dirty="0" err="1" smtClean="0"/>
              <a:t>Hanford+Livingston</a:t>
            </a:r>
            <a:r>
              <a:rPr lang="en-US" altLang="en-US" dirty="0" smtClean="0"/>
              <a:t> and Virgo; later others too</a:t>
            </a:r>
            <a:endParaRPr lang="en-US" altLang="en-US" dirty="0">
              <a:effectLst/>
            </a:endParaRPr>
          </a:p>
          <a:p>
            <a:pPr marL="414726" indent="-302404"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</a:tabLst>
            </a:pPr>
            <a:r>
              <a:rPr lang="en-US" altLang="en-US" dirty="0"/>
              <a:t>T</a:t>
            </a:r>
            <a:r>
              <a:rPr lang="en-US" altLang="en-US" dirty="0" smtClean="0">
                <a:effectLst/>
              </a:rPr>
              <a:t>wo main types </a:t>
            </a:r>
            <a:r>
              <a:rPr lang="en-US" altLang="en-US" dirty="0">
                <a:effectLst/>
              </a:rPr>
              <a:t>of transient </a:t>
            </a:r>
            <a:r>
              <a:rPr lang="en-US" altLang="en-US" dirty="0" smtClean="0">
                <a:effectLst/>
              </a:rPr>
              <a:t>searches:</a:t>
            </a:r>
            <a:endParaRPr lang="en-US" altLang="en-US" dirty="0">
              <a:effectLst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7" b="8598"/>
          <a:stretch>
            <a:fillRect/>
          </a:stretch>
        </p:blipFill>
        <p:spPr bwMode="auto">
          <a:xfrm>
            <a:off x="2209800" y="2438400"/>
            <a:ext cx="1813531" cy="157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577" b="859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5" t="45653"/>
          <a:stretch>
            <a:fillRect/>
          </a:stretch>
        </p:blipFill>
        <p:spPr bwMode="auto">
          <a:xfrm>
            <a:off x="1905000" y="4800600"/>
            <a:ext cx="204809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705" t="4565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38600" y="2438400"/>
            <a:ext cx="4715901" cy="3610876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Compact Binary Coalescence (CBC)</a:t>
            </a:r>
          </a:p>
          <a:p>
            <a:pPr>
              <a:spcBef>
                <a:spcPts val="544"/>
              </a:spcBef>
            </a:pPr>
            <a:r>
              <a:rPr lang="en-US" sz="1800" dirty="0"/>
              <a:t>Known waveform </a:t>
            </a:r>
            <a:r>
              <a:rPr lang="en-US" sz="1800" dirty="0">
                <a:sym typeface="Wingdings" panose="05000000000000000000" pitchFamily="2" charset="2"/>
              </a:rPr>
              <a:t>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C00000"/>
                </a:solidFill>
              </a:rPr>
              <a:t>Matched filtering</a:t>
            </a:r>
          </a:p>
          <a:p>
            <a:pPr>
              <a:spcBef>
                <a:spcPts val="544"/>
              </a:spcBef>
            </a:pPr>
            <a:r>
              <a:rPr lang="en-US" sz="1400" dirty="0"/>
              <a:t>Templates for a range of component masses</a:t>
            </a:r>
            <a:br>
              <a:rPr lang="en-US" sz="1400" dirty="0"/>
            </a:br>
            <a:r>
              <a:rPr lang="en-US" sz="1400" dirty="0"/>
              <a:t>(spin affects waveforms too, but not so important for initial detection</a:t>
            </a:r>
            <a:r>
              <a:rPr lang="en-US" sz="1400" dirty="0" smtClean="0"/>
              <a:t>)</a:t>
            </a:r>
          </a:p>
          <a:p>
            <a:pPr>
              <a:spcBef>
                <a:spcPts val="544"/>
              </a:spcBef>
            </a:pPr>
            <a:endParaRPr lang="en-US" sz="1400" dirty="0"/>
          </a:p>
          <a:p>
            <a:pPr>
              <a:spcBef>
                <a:spcPts val="544"/>
              </a:spcBef>
            </a:pPr>
            <a:endParaRPr lang="en-US" sz="1400" dirty="0"/>
          </a:p>
          <a:p>
            <a:endParaRPr lang="en-US" sz="1800" dirty="0"/>
          </a:p>
          <a:p>
            <a:r>
              <a:rPr lang="en-US" sz="1800" dirty="0" err="1">
                <a:solidFill>
                  <a:srgbClr val="0000FF"/>
                </a:solidFill>
              </a:rPr>
              <a:t>Unmodelled</a:t>
            </a:r>
            <a:r>
              <a:rPr lang="en-US" sz="1800" dirty="0">
                <a:solidFill>
                  <a:srgbClr val="0000FF"/>
                </a:solidFill>
              </a:rPr>
              <a:t> GW </a:t>
            </a:r>
            <a:r>
              <a:rPr lang="en-US" sz="1800" dirty="0" smtClean="0">
                <a:solidFill>
                  <a:srgbClr val="0000FF"/>
                </a:solidFill>
              </a:rPr>
              <a:t>Burst</a:t>
            </a:r>
            <a:r>
              <a:rPr lang="en-US" sz="1800" dirty="0"/>
              <a:t> </a:t>
            </a:r>
            <a:r>
              <a:rPr lang="en-US" sz="1800" dirty="0" smtClean="0"/>
              <a:t>   </a:t>
            </a:r>
            <a:r>
              <a:rPr lang="en-US" sz="1400" dirty="0" smtClean="0"/>
              <a:t>(&lt; </a:t>
            </a:r>
            <a:r>
              <a:rPr lang="en-US" sz="1400" dirty="0"/>
              <a:t>~1 sec duration</a:t>
            </a:r>
            <a:r>
              <a:rPr lang="en-US" sz="1400" dirty="0" smtClean="0"/>
              <a:t>)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e.g. from stellar core collapse</a:t>
            </a:r>
            <a:endParaRPr lang="en-US" sz="1400" dirty="0">
              <a:solidFill>
                <a:srgbClr val="0000FF"/>
              </a:solidFill>
            </a:endParaRPr>
          </a:p>
          <a:p>
            <a:pPr>
              <a:spcBef>
                <a:spcPts val="544"/>
              </a:spcBef>
            </a:pPr>
            <a:r>
              <a:rPr lang="en-US" sz="1800" dirty="0"/>
              <a:t>Arbitrary waveform </a:t>
            </a:r>
            <a:r>
              <a:rPr lang="en-US" sz="1800" dirty="0">
                <a:sym typeface="Wingdings" panose="05000000000000000000" pitchFamily="2" charset="2"/>
              </a:rPr>
              <a:t> </a:t>
            </a:r>
            <a:r>
              <a:rPr lang="en-US" sz="1800" dirty="0">
                <a:solidFill>
                  <a:srgbClr val="C00000"/>
                </a:solidFill>
                <a:sym typeface="Wingdings" panose="05000000000000000000" pitchFamily="2" charset="2"/>
              </a:rPr>
              <a:t>Excess power</a:t>
            </a:r>
          </a:p>
          <a:p>
            <a:pPr>
              <a:spcBef>
                <a:spcPts val="544"/>
              </a:spcBef>
            </a:pPr>
            <a:r>
              <a:rPr lang="en-US" sz="1400" dirty="0">
                <a:sym typeface="Wingdings" panose="05000000000000000000" pitchFamily="2" charset="2"/>
              </a:rPr>
              <a:t>Require coherent signals in detectors,</a:t>
            </a:r>
            <a:br>
              <a:rPr lang="en-US" sz="1400" dirty="0">
                <a:sym typeface="Wingdings" panose="05000000000000000000" pitchFamily="2" charset="2"/>
              </a:rPr>
            </a:br>
            <a:r>
              <a:rPr lang="en-US" sz="1400" dirty="0">
                <a:sym typeface="Wingdings" panose="05000000000000000000" pitchFamily="2" charset="2"/>
              </a:rPr>
              <a:t>using direction-dependent antenna response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2057400" cy="301625"/>
          </a:xfrm>
        </p:spPr>
        <p:txBody>
          <a:bodyPr/>
          <a:lstStyle/>
          <a:p>
            <a:fld id="{8F4BA1F7-6894-4D9A-9088-F49AAD380C59}" type="slidenum">
              <a:rPr lang="en-US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76200" y="2362200"/>
            <a:ext cx="1941512" cy="2124075"/>
            <a:chOff x="597" y="933"/>
            <a:chExt cx="1541" cy="1700"/>
          </a:xfrm>
        </p:grpSpPr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933"/>
              <a:ext cx="1514" cy="1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597" y="2479"/>
              <a:ext cx="90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b="0">
                  <a:solidFill>
                    <a:srgbClr val="000000"/>
                  </a:solidFill>
                </a:rPr>
                <a:t>Credit: AEI, CCT, LSU</a:t>
              </a:r>
            </a:p>
          </p:txBody>
        </p:sp>
      </p:grpSp>
      <p:grpSp>
        <p:nvGrpSpPr>
          <p:cNvPr id="13" name="Group 15"/>
          <p:cNvGrpSpPr>
            <a:grpSpLocks/>
          </p:cNvGrpSpPr>
          <p:nvPr/>
        </p:nvGrpSpPr>
        <p:grpSpPr bwMode="auto">
          <a:xfrm>
            <a:off x="76200" y="4572000"/>
            <a:ext cx="2039315" cy="1981200"/>
            <a:chOff x="3557" y="2371"/>
            <a:chExt cx="1544" cy="1500"/>
          </a:xfrm>
        </p:grpSpPr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" y="2371"/>
              <a:ext cx="1500" cy="1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3708" y="3652"/>
              <a:ext cx="139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en-US" sz="1000" b="0" dirty="0">
                  <a:solidFill>
                    <a:schemeClr val="bg1"/>
                  </a:solidFill>
                </a:rPr>
                <a:t>Credit: Chandra X-ray Observatory 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0" y="6596390"/>
            <a:ext cx="14994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courtesy P. </a:t>
            </a:r>
            <a:r>
              <a:rPr lang="en-US" sz="1100" dirty="0" err="1" smtClean="0"/>
              <a:t>Shawhan</a:t>
            </a:r>
            <a:endParaRPr lang="en-US" sz="1100" dirty="0"/>
          </a:p>
        </p:txBody>
      </p:sp>
      <p:sp>
        <p:nvSpPr>
          <p:cNvPr id="17" name="Rectangle 16"/>
          <p:cNvSpPr/>
          <p:nvPr/>
        </p:nvSpPr>
        <p:spPr>
          <a:xfrm>
            <a:off x="1828800" y="6519476"/>
            <a:ext cx="198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LIGO-G1400497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31421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Projecting Advanced LIGO Sensitivity Progression 2015-2018</a:t>
            </a:r>
            <a:br>
              <a:rPr lang="en-US" dirty="0"/>
            </a:b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7239000" y="6370053"/>
            <a:ext cx="1905000" cy="457200"/>
          </a:xfrm>
        </p:spPr>
        <p:txBody>
          <a:bodyPr/>
          <a:lstStyle/>
          <a:p>
            <a:fld id="{B1EDB5A2-82F0-5F4D-BF81-60CE59EF31A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Picture 9" descr="rat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5400"/>
            <a:ext cx="7162800" cy="497831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52800" y="3365418"/>
            <a:ext cx="2380479" cy="830997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2016-17: ~ 6 month run, </a:t>
            </a:r>
            <a:br>
              <a:rPr lang="en-US" sz="16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16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80 - 120 </a:t>
            </a:r>
            <a:r>
              <a:rPr lang="en-US" sz="1600" dirty="0" err="1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Mpc</a:t>
            </a:r>
            <a:endParaRPr lang="en-US" sz="1600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16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Likely Detection</a:t>
            </a:r>
            <a:endParaRPr lang="en-US" sz="16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95800" y="1536618"/>
            <a:ext cx="238047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2017-18: ~ 9 month run, </a:t>
            </a:r>
          </a:p>
          <a:p>
            <a:r>
              <a:rPr lang="en-US" sz="1600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120 - 170 </a:t>
            </a:r>
            <a:r>
              <a:rPr lang="en-US" sz="1600" dirty="0" err="1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Mpc</a:t>
            </a:r>
            <a:endParaRPr lang="en-US" sz="1600" dirty="0" smtClean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1600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Multiple Detections  </a:t>
            </a:r>
            <a:endParaRPr lang="en-US" sz="1600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8600" y="5791200"/>
            <a:ext cx="1219200" cy="830997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2010: Initial LIGO, 15 </a:t>
            </a:r>
            <a:r>
              <a:rPr lang="en-US" sz="1600" dirty="0" err="1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Mpc</a:t>
            </a:r>
            <a:endParaRPr lang="en-US" sz="16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8222" y="666044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209800" y="4508418"/>
            <a:ext cx="2083924" cy="830997"/>
          </a:xfrm>
          <a:prstGeom prst="rect">
            <a:avLst/>
          </a:prstGeom>
          <a:solidFill>
            <a:srgbClr val="FC8EC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2015: ~ 3 month run, </a:t>
            </a:r>
            <a:br>
              <a:rPr lang="en-US" sz="16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16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40 - 80 </a:t>
            </a:r>
            <a:r>
              <a:rPr lang="en-US" sz="1600" dirty="0" err="1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Mpc</a:t>
            </a:r>
            <a:endParaRPr lang="en-US" sz="1600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16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Possible Detection  </a:t>
            </a:r>
            <a:endParaRPr lang="en-US" sz="16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6200" y="1295400"/>
            <a:ext cx="1295400" cy="3231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From </a:t>
            </a:r>
            <a:r>
              <a:rPr lang="en-US" sz="1200" i="1" dirty="0"/>
              <a:t>“Prospects for Localization of Gravitational Wave Transients by the Advanced LIGO and Advanced Virgo Observatories”</a:t>
            </a:r>
          </a:p>
          <a:p>
            <a:endParaRPr lang="en-US" sz="1200" dirty="0"/>
          </a:p>
          <a:p>
            <a:r>
              <a:rPr lang="en-US" sz="1200" b="1" dirty="0"/>
              <a:t>arXiv:1304.0670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876800" y="2755818"/>
            <a:ext cx="1600200" cy="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505200" y="3213018"/>
            <a:ext cx="1371600" cy="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286000" y="4356018"/>
            <a:ext cx="1295400" cy="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066800" y="5499018"/>
            <a:ext cx="4572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1371600" y="5334000"/>
            <a:ext cx="304800" cy="304800"/>
            <a:chOff x="8153400" y="1447800"/>
            <a:chExt cx="304800" cy="304800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8153400" y="1447800"/>
              <a:ext cx="304800" cy="304800"/>
            </a:xfrm>
            <a:prstGeom prst="line">
              <a:avLst/>
            </a:prstGeom>
            <a:ln w="508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8153400" y="1447800"/>
              <a:ext cx="304800" cy="304800"/>
            </a:xfrm>
            <a:prstGeom prst="line">
              <a:avLst/>
            </a:prstGeom>
            <a:ln w="508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828800" y="6519476"/>
            <a:ext cx="198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LIGO-G1400497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2400" y="6019800"/>
            <a:ext cx="961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z=0.05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>
            <a:stCxn id="4" idx="0"/>
          </p:cNvCxnSpPr>
          <p:nvPr/>
        </p:nvCxnSpPr>
        <p:spPr>
          <a:xfrm flipH="1" flipV="1">
            <a:off x="8229600" y="5638800"/>
            <a:ext cx="23736" cy="38100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074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Low-latency GW </a:t>
            </a:r>
            <a:r>
              <a:rPr lang="en-US" dirty="0" smtClean="0"/>
              <a:t>Event Candidates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4876800"/>
            <a:ext cx="8383587" cy="1520825"/>
          </a:xfrm>
        </p:spPr>
        <p:txBody>
          <a:bodyPr/>
          <a:lstStyle/>
          <a:p>
            <a:r>
              <a:rPr lang="en-US" dirty="0"/>
              <a:t>Multiple analysis pipelines running as data is collected</a:t>
            </a:r>
          </a:p>
          <a:p>
            <a:r>
              <a:rPr lang="en-US" dirty="0"/>
              <a:t>Generate </a:t>
            </a:r>
            <a:r>
              <a:rPr lang="en-US" i="1" dirty="0"/>
              <a:t>triggers</a:t>
            </a:r>
            <a:r>
              <a:rPr lang="en-US" dirty="0"/>
              <a:t> from apparent transients in the data</a:t>
            </a:r>
          </a:p>
          <a:p>
            <a:pPr lvl="1"/>
            <a:r>
              <a:rPr lang="en-US" dirty="0"/>
              <a:t>Estimate significance by comparing with </a:t>
            </a:r>
            <a:r>
              <a:rPr lang="en-US" i="1" dirty="0"/>
              <a:t>background</a:t>
            </a:r>
            <a:r>
              <a:rPr lang="en-US" dirty="0"/>
              <a:t> </a:t>
            </a:r>
            <a:r>
              <a:rPr lang="en-US" dirty="0" smtClean="0"/>
              <a:t>distribution </a:t>
            </a:r>
            <a:r>
              <a:rPr lang="en-US" dirty="0"/>
              <a:t>from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time-shifted </a:t>
            </a:r>
            <a:r>
              <a:rPr lang="en-US" dirty="0"/>
              <a:t>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85800" y="1143000"/>
            <a:ext cx="3797299" cy="1835429"/>
            <a:chOff x="495300" y="1423737"/>
            <a:chExt cx="8089900" cy="3910263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7" r="6111" b="2500"/>
            <a:stretch/>
          </p:blipFill>
          <p:spPr>
            <a:xfrm>
              <a:off x="495300" y="1423737"/>
              <a:ext cx="8089900" cy="3910263"/>
            </a:xfrm>
            <a:prstGeom prst="rect">
              <a:avLst/>
            </a:prstGeom>
          </p:spPr>
        </p:pic>
        <p:sp>
          <p:nvSpPr>
            <p:cNvPr id="86" name="Oval 85"/>
            <p:cNvSpPr/>
            <p:nvPr/>
          </p:nvSpPr>
          <p:spPr>
            <a:xfrm>
              <a:off x="4343400" y="2438400"/>
              <a:ext cx="100263" cy="100263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7" name="Oval 86"/>
            <p:cNvSpPr/>
            <p:nvPr/>
          </p:nvSpPr>
          <p:spPr>
            <a:xfrm>
              <a:off x="4320682" y="2184678"/>
              <a:ext cx="100263" cy="100263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8" name="Oval 87"/>
            <p:cNvSpPr/>
            <p:nvPr/>
          </p:nvSpPr>
          <p:spPr>
            <a:xfrm>
              <a:off x="6096000" y="3048000"/>
              <a:ext cx="100263" cy="100263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9" name="Oval 88"/>
            <p:cNvSpPr/>
            <p:nvPr/>
          </p:nvSpPr>
          <p:spPr>
            <a:xfrm>
              <a:off x="7512817" y="2625969"/>
              <a:ext cx="100263" cy="100263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0" name="Oval 89"/>
            <p:cNvSpPr/>
            <p:nvPr/>
          </p:nvSpPr>
          <p:spPr>
            <a:xfrm>
              <a:off x="1730829" y="2815213"/>
              <a:ext cx="100263" cy="100263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1" name="Oval 90"/>
            <p:cNvSpPr/>
            <p:nvPr/>
          </p:nvSpPr>
          <p:spPr>
            <a:xfrm>
              <a:off x="1253532" y="2337916"/>
              <a:ext cx="100263" cy="100263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09600" y="1812563"/>
              <a:ext cx="2339359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LIGO Hanford</a:t>
              </a:r>
              <a:endPara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511300" y="2857499"/>
              <a:ext cx="2628543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LIGO Livingston</a:t>
              </a:r>
              <a:endPara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031149" y="1712989"/>
              <a:ext cx="1633268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GEO 600</a:t>
              </a:r>
              <a:endPara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038601" y="2438399"/>
              <a:ext cx="1242520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Virgo</a:t>
              </a:r>
              <a:endPara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567051" y="3106197"/>
              <a:ext cx="1908214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LIGO-India</a:t>
              </a:r>
              <a:endPara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35014" y="2117361"/>
              <a:ext cx="1392562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KAGRA</a:t>
              </a:r>
              <a:endPara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" name="Can 6"/>
          <p:cNvSpPr/>
          <p:nvPr/>
        </p:nvSpPr>
        <p:spPr>
          <a:xfrm>
            <a:off x="742950" y="3466098"/>
            <a:ext cx="786019" cy="1134414"/>
          </a:xfrm>
          <a:prstGeom prst="can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GW data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73299" y="3313700"/>
            <a:ext cx="1981200" cy="7238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Analyze data, identify triggers,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infer sky position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4734" y="4266198"/>
            <a:ext cx="1969765" cy="33431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Estimate background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n 9"/>
          <p:cNvSpPr/>
          <p:nvPr/>
        </p:nvSpPr>
        <p:spPr>
          <a:xfrm>
            <a:off x="4763880" y="3266073"/>
            <a:ext cx="938419" cy="914400"/>
          </a:xfrm>
          <a:prstGeom prst="can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Trigger database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11899" y="3953415"/>
            <a:ext cx="2015960" cy="6470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Select event candidates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32161" y="3313698"/>
            <a:ext cx="1237619" cy="3428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Validate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5400000">
            <a:off x="188098" y="2581731"/>
            <a:ext cx="1460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Transfer data</a:t>
            </a:r>
            <a:endParaRPr lang="en-US" sz="1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86400" y="2514600"/>
            <a:ext cx="1389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Send info</a:t>
            </a:r>
            <a:br>
              <a:rPr lang="en-US" sz="16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to observers</a:t>
            </a:r>
            <a:endParaRPr lang="en-US" sz="16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Arrow Connector 14"/>
          <p:cNvCxnSpPr>
            <a:stCxn id="7" idx="4"/>
            <a:endCxn id="8" idx="1"/>
          </p:cNvCxnSpPr>
          <p:nvPr/>
        </p:nvCxnSpPr>
        <p:spPr>
          <a:xfrm flipV="1">
            <a:off x="1528969" y="3675649"/>
            <a:ext cx="744330" cy="3576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4"/>
            <a:endCxn id="9" idx="1"/>
          </p:cNvCxnSpPr>
          <p:nvPr/>
        </p:nvCxnSpPr>
        <p:spPr>
          <a:xfrm>
            <a:off x="1528969" y="4033305"/>
            <a:ext cx="755765" cy="4000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3"/>
            <a:endCxn id="10" idx="2"/>
          </p:cNvCxnSpPr>
          <p:nvPr/>
        </p:nvCxnSpPr>
        <p:spPr>
          <a:xfrm>
            <a:off x="4254499" y="3675649"/>
            <a:ext cx="509381" cy="4762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3"/>
          </p:cNvCxnSpPr>
          <p:nvPr/>
        </p:nvCxnSpPr>
        <p:spPr>
          <a:xfrm>
            <a:off x="4254499" y="4433355"/>
            <a:ext cx="2057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702299" y="3873526"/>
            <a:ext cx="612820" cy="21827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1" idx="0"/>
            <a:endCxn id="12" idx="2"/>
          </p:cNvCxnSpPr>
          <p:nvPr/>
        </p:nvCxnSpPr>
        <p:spPr>
          <a:xfrm flipV="1">
            <a:off x="7319879" y="3656597"/>
            <a:ext cx="31092" cy="2968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015999" y="1761123"/>
            <a:ext cx="47626" cy="166687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149349" y="1932726"/>
            <a:ext cx="121092" cy="1495272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235074" y="1646823"/>
            <a:ext cx="1190625" cy="178117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330324" y="1761123"/>
            <a:ext cx="1104901" cy="169545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1473199" y="2038488"/>
            <a:ext cx="1742866" cy="144666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597024" y="1819673"/>
            <a:ext cx="2312941" cy="172262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6821393" y="2062883"/>
            <a:ext cx="722407" cy="518164"/>
            <a:chOff x="5742480" y="1197747"/>
            <a:chExt cx="1000562" cy="717677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82" name="Can 81"/>
            <p:cNvSpPr/>
            <p:nvPr/>
          </p:nvSpPr>
          <p:spPr>
            <a:xfrm rot="13919855">
              <a:off x="6069884" y="870343"/>
              <a:ext cx="345754" cy="1000562"/>
            </a:xfrm>
            <a:prstGeom prst="can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Isosceles Triangle 82"/>
            <p:cNvSpPr/>
            <p:nvPr/>
          </p:nvSpPr>
          <p:spPr>
            <a:xfrm>
              <a:off x="6019800" y="1280477"/>
              <a:ext cx="304800" cy="634947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6019800" y="1280478"/>
              <a:ext cx="286385" cy="286385"/>
            </a:xfrm>
            <a:prstGeom prst="ellips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" name="Straight Connector 27"/>
          <p:cNvCxnSpPr/>
          <p:nvPr/>
        </p:nvCxnSpPr>
        <p:spPr>
          <a:xfrm flipV="1">
            <a:off x="7620000" y="2321965"/>
            <a:ext cx="138204" cy="14344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7758204" y="2321965"/>
            <a:ext cx="97494" cy="14344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7755541" y="2330923"/>
            <a:ext cx="48747" cy="14344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720573" y="2323098"/>
            <a:ext cx="34968" cy="14230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7917702" y="2399298"/>
            <a:ext cx="138204" cy="14344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8055906" y="2399298"/>
            <a:ext cx="97494" cy="14344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8053243" y="2408256"/>
            <a:ext cx="48747" cy="14344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8018275" y="2400431"/>
            <a:ext cx="34968" cy="14230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7848600" y="2170698"/>
            <a:ext cx="138204" cy="14344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7986804" y="2170698"/>
            <a:ext cx="97494" cy="14344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7984141" y="2179656"/>
            <a:ext cx="48747" cy="14344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7949173" y="2171831"/>
            <a:ext cx="34968" cy="14230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8153400" y="2246898"/>
            <a:ext cx="138204" cy="14344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8291604" y="2246898"/>
            <a:ext cx="97494" cy="14344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8288941" y="2255856"/>
            <a:ext cx="48747" cy="14344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8253973" y="2248031"/>
            <a:ext cx="34968" cy="14230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8374902" y="2399298"/>
            <a:ext cx="138204" cy="14344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8513106" y="2399298"/>
            <a:ext cx="97494" cy="14344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8510443" y="2408256"/>
            <a:ext cx="48747" cy="14344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8475475" y="2400431"/>
            <a:ext cx="34968" cy="14230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8451102" y="2170698"/>
            <a:ext cx="138204" cy="14344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8589306" y="2170698"/>
            <a:ext cx="97494" cy="14344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 flipV="1">
            <a:off x="8586643" y="2179656"/>
            <a:ext cx="48747" cy="14344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8551675" y="2171831"/>
            <a:ext cx="34968" cy="14230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 rot="20930107">
            <a:off x="5716459" y="1365713"/>
            <a:ext cx="831103" cy="997914"/>
            <a:chOff x="6477000" y="1564877"/>
            <a:chExt cx="831103" cy="997914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67" name="Oval 66"/>
            <p:cNvSpPr/>
            <p:nvPr/>
          </p:nvSpPr>
          <p:spPr>
            <a:xfrm>
              <a:off x="6540103" y="1564877"/>
              <a:ext cx="695787" cy="206081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6477000" y="2132467"/>
              <a:ext cx="831102" cy="286883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610206" y="2419350"/>
              <a:ext cx="553472" cy="143441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/>
            <p:cNvCxnSpPr>
              <a:endCxn id="67" idx="2"/>
            </p:cNvCxnSpPr>
            <p:nvPr/>
          </p:nvCxnSpPr>
          <p:spPr>
            <a:xfrm flipV="1">
              <a:off x="6477000" y="1667918"/>
              <a:ext cx="63103" cy="464550"/>
            </a:xfrm>
            <a:prstGeom prst="line">
              <a:avLst/>
            </a:prstGeom>
            <a:grpFill/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6477000" y="1766888"/>
              <a:ext cx="252413" cy="346122"/>
            </a:xfrm>
            <a:prstGeom prst="line">
              <a:avLst/>
            </a:prstGeom>
            <a:grpFill/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68" idx="0"/>
            </p:cNvCxnSpPr>
            <p:nvPr/>
          </p:nvCxnSpPr>
          <p:spPr>
            <a:xfrm flipH="1" flipV="1">
              <a:off x="6724652" y="1762126"/>
              <a:ext cx="167899" cy="370341"/>
            </a:xfrm>
            <a:prstGeom prst="line">
              <a:avLst/>
            </a:prstGeom>
            <a:grpFill/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stCxn id="68" idx="0"/>
            </p:cNvCxnSpPr>
            <p:nvPr/>
          </p:nvCxnSpPr>
          <p:spPr>
            <a:xfrm flipV="1">
              <a:off x="6892551" y="1771650"/>
              <a:ext cx="151187" cy="360817"/>
            </a:xfrm>
            <a:prstGeom prst="line">
              <a:avLst/>
            </a:prstGeom>
            <a:grpFill/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 flipV="1">
              <a:off x="7034213" y="1766888"/>
              <a:ext cx="273890" cy="365582"/>
            </a:xfrm>
            <a:prstGeom prst="line">
              <a:avLst/>
            </a:prstGeom>
            <a:grpFill/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endCxn id="67" idx="6"/>
            </p:cNvCxnSpPr>
            <p:nvPr/>
          </p:nvCxnSpPr>
          <p:spPr>
            <a:xfrm flipH="1" flipV="1">
              <a:off x="7235890" y="1667918"/>
              <a:ext cx="72212" cy="464550"/>
            </a:xfrm>
            <a:prstGeom prst="line">
              <a:avLst/>
            </a:prstGeom>
            <a:grpFill/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75"/>
            <p:cNvSpPr/>
            <p:nvPr/>
          </p:nvSpPr>
          <p:spPr>
            <a:xfrm>
              <a:off x="6813335" y="1676117"/>
              <a:ext cx="150215" cy="62348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Connector 76"/>
            <p:cNvCxnSpPr>
              <a:stCxn id="67" idx="1"/>
            </p:cNvCxnSpPr>
            <p:nvPr/>
          </p:nvCxnSpPr>
          <p:spPr>
            <a:xfrm>
              <a:off x="6641999" y="1595057"/>
              <a:ext cx="175180" cy="81343"/>
            </a:xfrm>
            <a:prstGeom prst="line">
              <a:avLst/>
            </a:prstGeom>
            <a:grpFill/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67" idx="3"/>
            </p:cNvCxnSpPr>
            <p:nvPr/>
          </p:nvCxnSpPr>
          <p:spPr>
            <a:xfrm flipV="1">
              <a:off x="6641999" y="1738993"/>
              <a:ext cx="175180" cy="1785"/>
            </a:xfrm>
            <a:prstGeom prst="line">
              <a:avLst/>
            </a:prstGeom>
            <a:grpFill/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endCxn id="67" idx="5"/>
            </p:cNvCxnSpPr>
            <p:nvPr/>
          </p:nvCxnSpPr>
          <p:spPr>
            <a:xfrm>
              <a:off x="6964136" y="1736271"/>
              <a:ext cx="169858" cy="4507"/>
            </a:xfrm>
            <a:prstGeom prst="line">
              <a:avLst/>
            </a:prstGeom>
            <a:grpFill/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endCxn id="67" idx="7"/>
            </p:cNvCxnSpPr>
            <p:nvPr/>
          </p:nvCxnSpPr>
          <p:spPr>
            <a:xfrm flipV="1">
              <a:off x="6966857" y="1595057"/>
              <a:ext cx="167137" cy="81343"/>
            </a:xfrm>
            <a:prstGeom prst="line">
              <a:avLst/>
            </a:prstGeom>
            <a:grpFill/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80"/>
            <p:cNvSpPr/>
            <p:nvPr/>
          </p:nvSpPr>
          <p:spPr>
            <a:xfrm>
              <a:off x="6796299" y="2224747"/>
              <a:ext cx="181286" cy="181286"/>
            </a:xfrm>
            <a:prstGeom prst="ellips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779820" y="1317076"/>
            <a:ext cx="754580" cy="625022"/>
            <a:chOff x="7821574" y="1037019"/>
            <a:chExt cx="754580" cy="625022"/>
          </a:xfrm>
        </p:grpSpPr>
        <p:sp>
          <p:nvSpPr>
            <p:cNvPr id="60" name="Can 59"/>
            <p:cNvSpPr/>
            <p:nvPr/>
          </p:nvSpPr>
          <p:spPr>
            <a:xfrm>
              <a:off x="8058922" y="1372010"/>
              <a:ext cx="169676" cy="290031"/>
            </a:xfrm>
            <a:prstGeom prst="can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Chord 60"/>
            <p:cNvSpPr/>
            <p:nvPr/>
          </p:nvSpPr>
          <p:spPr>
            <a:xfrm rot="1294178">
              <a:off x="7821574" y="1065683"/>
              <a:ext cx="754580" cy="413324"/>
            </a:xfrm>
            <a:prstGeom prst="chord">
              <a:avLst>
                <a:gd name="adj1" fmla="val 854544"/>
                <a:gd name="adj2" fmla="val 9842649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 rot="1280826">
              <a:off x="7841502" y="1246573"/>
              <a:ext cx="678702" cy="17236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/>
            <p:cNvCxnSpPr/>
            <p:nvPr/>
          </p:nvCxnSpPr>
          <p:spPr>
            <a:xfrm flipV="1">
              <a:off x="7944335" y="1042455"/>
              <a:ext cx="312378" cy="142774"/>
            </a:xfrm>
            <a:prstGeom prst="line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62" idx="4"/>
            </p:cNvCxnSpPr>
            <p:nvPr/>
          </p:nvCxnSpPr>
          <p:spPr>
            <a:xfrm flipV="1">
              <a:off x="8149669" y="1042455"/>
              <a:ext cx="123924" cy="370566"/>
            </a:xfrm>
            <a:prstGeom prst="line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62" idx="7"/>
            </p:cNvCxnSpPr>
            <p:nvPr/>
          </p:nvCxnSpPr>
          <p:spPr>
            <a:xfrm flipH="1" flipV="1">
              <a:off x="8273593" y="1042455"/>
              <a:ext cx="152805" cy="321413"/>
            </a:xfrm>
            <a:prstGeom prst="line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/>
            <p:cNvSpPr/>
            <p:nvPr/>
          </p:nvSpPr>
          <p:spPr>
            <a:xfrm rot="1295017">
              <a:off x="8224696" y="1037019"/>
              <a:ext cx="97795" cy="6983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018" y="1166327"/>
            <a:ext cx="810228" cy="579313"/>
          </a:xfrm>
          <a:prstGeom prst="rect">
            <a:avLst/>
          </a:prstGeom>
        </p:spPr>
      </p:pic>
      <p:cxnSp>
        <p:nvCxnSpPr>
          <p:cNvPr id="55" name="Straight Arrow Connector 54"/>
          <p:cNvCxnSpPr/>
          <p:nvPr/>
        </p:nvCxnSpPr>
        <p:spPr>
          <a:xfrm flipH="1" flipV="1">
            <a:off x="6608537" y="2608848"/>
            <a:ext cx="391848" cy="704852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12" idx="0"/>
          </p:cNvCxnSpPr>
          <p:nvPr/>
        </p:nvCxnSpPr>
        <p:spPr>
          <a:xfrm flipH="1" flipV="1">
            <a:off x="7283805" y="2735619"/>
            <a:ext cx="67166" cy="578079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6941295" y="2680362"/>
            <a:ext cx="247380" cy="633337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7496756" y="2680362"/>
            <a:ext cx="123244" cy="633338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7650722" y="2687999"/>
            <a:ext cx="298451" cy="625702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 rot="16200000">
            <a:off x="6957734" y="2960677"/>
            <a:ext cx="39123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Swift: NASA E/PO, Sonoma State U.,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Aurore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Simonnet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0" y="6596390"/>
            <a:ext cx="14994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courtesy P. </a:t>
            </a:r>
            <a:r>
              <a:rPr lang="en-US" sz="1100" dirty="0" err="1" smtClean="0"/>
              <a:t>Shawhan</a:t>
            </a:r>
            <a:endParaRPr lang="en-US" sz="1100" dirty="0"/>
          </a:p>
        </p:txBody>
      </p:sp>
      <p:sp>
        <p:nvSpPr>
          <p:cNvPr id="99" name="Rectangle 98"/>
          <p:cNvSpPr/>
          <p:nvPr/>
        </p:nvSpPr>
        <p:spPr>
          <a:xfrm>
            <a:off x="1828800" y="6550223"/>
            <a:ext cx="198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LIGO-G1400497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59351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Alert Latency and Notes</a:t>
            </a:r>
            <a:endParaRPr lang="en-US" dirty="0"/>
          </a:p>
        </p:txBody>
      </p:sp>
      <p:sp>
        <p:nvSpPr>
          <p:cNvPr id="4" name="Text Box 47"/>
          <p:cNvSpPr txBox="1">
            <a:spLocks noGrp="1" noChangeArrowheads="1"/>
          </p:cNvSpPr>
          <p:nvPr>
            <p:ph idx="1"/>
          </p:nvPr>
        </p:nvSpPr>
        <p:spPr bwMode="auto">
          <a:xfrm>
            <a:off x="456625" y="1143000"/>
            <a:ext cx="8227871" cy="539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9pPr>
          </a:lstStyle>
          <a:p>
            <a:r>
              <a:rPr lang="en-US" dirty="0"/>
              <a:t>Typical latency to generate triggers with sky position info:</a:t>
            </a:r>
            <a:br>
              <a:rPr lang="en-US" dirty="0"/>
            </a:br>
            <a:r>
              <a:rPr lang="en-US" dirty="0"/>
              <a:t>3 to 6 </a:t>
            </a:r>
            <a:r>
              <a:rPr lang="en-US" dirty="0" smtClean="0"/>
              <a:t>minutes</a:t>
            </a:r>
          </a:p>
          <a:p>
            <a:pPr lvl="1"/>
            <a:r>
              <a:rPr lang="en-US" dirty="0" smtClean="0"/>
              <a:t>Additional time needed for validation: not yet known, but maybe ~20 min</a:t>
            </a:r>
            <a:endParaRPr lang="en-US" dirty="0"/>
          </a:p>
          <a:p>
            <a:r>
              <a:rPr lang="en-US" dirty="0" smtClean="0"/>
              <a:t>We might provide </a:t>
            </a:r>
            <a:r>
              <a:rPr lang="en-US" b="1" dirty="0" smtClean="0"/>
              <a:t>multiple </a:t>
            </a:r>
            <a:r>
              <a:rPr lang="en-US" b="1" dirty="0" err="1" smtClean="0"/>
              <a:t>skymaps</a:t>
            </a:r>
            <a:r>
              <a:rPr lang="en-US" b="1" dirty="0" smtClean="0"/>
              <a:t> </a:t>
            </a:r>
            <a:r>
              <a:rPr lang="en-US" dirty="0" smtClean="0"/>
              <a:t>with different assumptions about the source</a:t>
            </a:r>
          </a:p>
          <a:p>
            <a:pPr lvl="1"/>
            <a:r>
              <a:rPr lang="en-US" dirty="0" smtClean="0"/>
              <a:t>CBC orbit inclination: unconstrained, or face-on</a:t>
            </a:r>
          </a:p>
          <a:p>
            <a:pPr lvl="1"/>
            <a:r>
              <a:rPr lang="en-US" dirty="0" smtClean="0"/>
              <a:t>GW burst polarization: unconstrained, linear, or elliptical</a:t>
            </a:r>
          </a:p>
          <a:p>
            <a:r>
              <a:rPr lang="en-US" dirty="0" smtClean="0"/>
              <a:t>We </a:t>
            </a:r>
            <a:r>
              <a:rPr lang="en-US" dirty="0"/>
              <a:t>may send </a:t>
            </a:r>
            <a:r>
              <a:rPr lang="en-US" b="1" dirty="0"/>
              <a:t>updated information </a:t>
            </a:r>
            <a:r>
              <a:rPr lang="en-US" dirty="0"/>
              <a:t>about </a:t>
            </a:r>
            <a:r>
              <a:rPr lang="en-US" dirty="0" smtClean="0"/>
              <a:t>an event </a:t>
            </a:r>
            <a:br>
              <a:rPr lang="en-US" dirty="0" smtClean="0"/>
            </a:br>
            <a:r>
              <a:rPr lang="en-US" dirty="0" smtClean="0"/>
              <a:t>after the </a:t>
            </a:r>
            <a:r>
              <a:rPr lang="en-US" dirty="0"/>
              <a:t>initial </a:t>
            </a:r>
            <a:r>
              <a:rPr lang="en-US" dirty="0" smtClean="0"/>
              <a:t>alert</a:t>
            </a:r>
          </a:p>
          <a:p>
            <a:pPr lvl="1"/>
            <a:r>
              <a:rPr lang="en-US" dirty="0" smtClean="0"/>
              <a:t>e.g. refined </a:t>
            </a:r>
            <a:r>
              <a:rPr lang="en-US" dirty="0" err="1" smtClean="0"/>
              <a:t>skymap</a:t>
            </a:r>
            <a:r>
              <a:rPr lang="en-US" dirty="0"/>
              <a:t> </a:t>
            </a:r>
            <a:r>
              <a:rPr lang="en-US" dirty="0" smtClean="0"/>
              <a:t>(PE analysis) or significance estimate</a:t>
            </a:r>
          </a:p>
          <a:p>
            <a:pPr lvl="1"/>
            <a:r>
              <a:rPr lang="en-US" dirty="0" smtClean="0"/>
              <a:t>Will send a </a:t>
            </a:r>
            <a:r>
              <a:rPr lang="en-US" dirty="0" err="1" smtClean="0"/>
              <a:t>VOEvent</a:t>
            </a:r>
            <a:r>
              <a:rPr lang="en-US" dirty="0" smtClean="0"/>
              <a:t> referencing the first one, incrementing the version number in the IVORN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2057400" cy="301625"/>
          </a:xfrm>
        </p:spPr>
        <p:txBody>
          <a:bodyPr/>
          <a:lstStyle/>
          <a:p>
            <a:fld id="{8F4BA1F7-6894-4D9A-9088-F49AAD380C59}" type="slidenum">
              <a:rPr lang="en-US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0" y="6519476"/>
            <a:ext cx="198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LIGO-G1400497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04278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6625" y="112285"/>
            <a:ext cx="8227871" cy="725915"/>
          </a:xfrm>
        </p:spPr>
        <p:txBody>
          <a:bodyPr/>
          <a:lstStyle/>
          <a:p>
            <a:r>
              <a:rPr lang="en-US" dirty="0" smtClean="0"/>
              <a:t>Position Reconstruction Accuracy vs. </a:t>
            </a:r>
            <a:r>
              <a:rPr lang="en-US" dirty="0"/>
              <a:t>Time</a:t>
            </a:r>
            <a:br>
              <a:rPr lang="en-US" dirty="0"/>
            </a:br>
            <a:r>
              <a:rPr lang="en-US" sz="1600" dirty="0"/>
              <a:t>http://</a:t>
            </a:r>
            <a:r>
              <a:rPr lang="en-US" sz="1600" dirty="0" err="1"/>
              <a:t>arxiv.org</a:t>
            </a:r>
            <a:r>
              <a:rPr lang="en-US" sz="1600" dirty="0"/>
              <a:t>/abs/1304.0670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55" y="4557605"/>
            <a:ext cx="3981414" cy="230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723" y="4580637"/>
            <a:ext cx="3941081" cy="227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23271" y="4009138"/>
            <a:ext cx="4580643" cy="545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9pPr>
          </a:lstStyle>
          <a:p>
            <a:pPr algn="ctr"/>
            <a:r>
              <a:rPr lang="en-US" altLang="en-US" sz="2000" dirty="0"/>
              <a:t>Face-on BNS </a:t>
            </a:r>
            <a:r>
              <a:rPr lang="en-US" altLang="en-US" sz="2000" b="1" dirty="0"/>
              <a:t>160 </a:t>
            </a:r>
            <a:r>
              <a:rPr lang="en-US" altLang="en-US" sz="2000" b="1" dirty="0" err="1"/>
              <a:t>Mpc</a:t>
            </a:r>
            <a:r>
              <a:rPr lang="en-US" altLang="en-US" sz="2000" b="1" dirty="0"/>
              <a:t> HLV 2019+ </a:t>
            </a:r>
          </a:p>
          <a:p>
            <a:pPr algn="ctr"/>
            <a:r>
              <a:rPr lang="en-US" altLang="en-US" sz="2000" dirty="0"/>
              <a:t>~30 % contained in 20 deg</a:t>
            </a:r>
            <a:r>
              <a:rPr lang="en-US" altLang="en-US" sz="2000" baseline="33000" dirty="0"/>
              <a:t>2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698761" y="3976028"/>
            <a:ext cx="4445240" cy="5455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9pPr>
          </a:lstStyle>
          <a:p>
            <a:pPr algn="ctr"/>
            <a:r>
              <a:rPr lang="en-US" altLang="en-US" sz="2000" dirty="0"/>
              <a:t>Face-on BNS 160 </a:t>
            </a:r>
            <a:r>
              <a:rPr lang="en-US" altLang="en-US" sz="2000" dirty="0" err="1"/>
              <a:t>Mpc</a:t>
            </a:r>
            <a:r>
              <a:rPr lang="en-US" altLang="en-US" sz="2000" dirty="0"/>
              <a:t> </a:t>
            </a:r>
            <a:r>
              <a:rPr lang="en-US" altLang="en-US" sz="2000" b="1" dirty="0"/>
              <a:t>H</a:t>
            </a:r>
            <a:r>
              <a:rPr lang="en-US" altLang="en-US" sz="2000" b="1" dirty="0">
                <a:solidFill>
                  <a:srgbClr val="FF0000"/>
                </a:solidFill>
              </a:rPr>
              <a:t>I</a:t>
            </a:r>
            <a:r>
              <a:rPr lang="en-US" altLang="en-US" sz="2000" b="1" dirty="0"/>
              <a:t>LV 2022+ </a:t>
            </a:r>
          </a:p>
          <a:p>
            <a:pPr algn="ctr"/>
            <a:r>
              <a:rPr lang="en-US" altLang="en-US" sz="2000" dirty="0"/>
              <a:t>~50 % contained in 20 deg</a:t>
            </a:r>
            <a:r>
              <a:rPr lang="en-US" altLang="en-US" sz="2000" baseline="33000" dirty="0"/>
              <a:t>2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13" y="1684269"/>
            <a:ext cx="4000140" cy="240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723" y="1749050"/>
            <a:ext cx="3941081" cy="227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23271" y="1143000"/>
            <a:ext cx="4580643" cy="545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9pPr>
          </a:lstStyle>
          <a:p>
            <a:pPr algn="ctr"/>
            <a:r>
              <a:rPr lang="en-US" altLang="en-US" sz="2000" dirty="0"/>
              <a:t>Face-on BNS 80 </a:t>
            </a:r>
            <a:r>
              <a:rPr lang="en-US" altLang="en-US" sz="2000" dirty="0" err="1"/>
              <a:t>Mpc</a:t>
            </a:r>
            <a:r>
              <a:rPr lang="en-US" altLang="en-US" sz="2000" dirty="0"/>
              <a:t> </a:t>
            </a:r>
            <a:r>
              <a:rPr lang="en-US" altLang="en-US" sz="2000" b="1" dirty="0"/>
              <a:t>HLV 2016-17 </a:t>
            </a:r>
          </a:p>
          <a:p>
            <a:pPr algn="ctr"/>
            <a:r>
              <a:rPr lang="en-US" altLang="en-US" sz="2000" dirty="0"/>
              <a:t>~8 % contained in 20 deg</a:t>
            </a:r>
            <a:r>
              <a:rPr lang="en-US" altLang="en-US" sz="2000" baseline="33000" dirty="0"/>
              <a:t>2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698761" y="1143000"/>
            <a:ext cx="4445240" cy="545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9pPr>
          </a:lstStyle>
          <a:p>
            <a:pPr algn="ctr"/>
            <a:r>
              <a:rPr lang="en-US" altLang="en-US" sz="2000" dirty="0"/>
              <a:t>Face-on BNS 80 </a:t>
            </a:r>
            <a:r>
              <a:rPr lang="en-US" altLang="en-US" sz="2000" dirty="0" err="1"/>
              <a:t>Mpc</a:t>
            </a:r>
            <a:r>
              <a:rPr lang="en-US" altLang="en-US" sz="2000" dirty="0"/>
              <a:t> </a:t>
            </a:r>
            <a:r>
              <a:rPr lang="en-US" altLang="en-US" sz="2000" b="1" dirty="0"/>
              <a:t>HLV 2017-18 </a:t>
            </a:r>
          </a:p>
          <a:p>
            <a:pPr algn="ctr"/>
            <a:r>
              <a:rPr lang="en-US" altLang="en-US" sz="2000" dirty="0"/>
              <a:t>~10 % contained in 20 deg</a:t>
            </a:r>
            <a:r>
              <a:rPr lang="en-US" altLang="en-US" sz="2000" baseline="33000" dirty="0"/>
              <a:t>2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2057400" cy="301625"/>
          </a:xfrm>
        </p:spPr>
        <p:txBody>
          <a:bodyPr/>
          <a:lstStyle/>
          <a:p>
            <a:fld id="{8F4BA1F7-6894-4D9A-9088-F49AAD380C59}" type="slidenum">
              <a:rPr lang="en-US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28800" y="6519476"/>
            <a:ext cx="198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LIGO-G1400497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40829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1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PARTLISTDEFAULT" val="1"/>
  <p:tag name="INCORRECTPOINTVALUE" val="0"/>
  <p:tag name="AUTOADJUSTPARTRANGE" val="True"/>
  <p:tag name="FIBNUMRESULTS" val="5"/>
  <p:tag name="PRRESPONSE2" val="9"/>
  <p:tag name="PRRESPONSE6" val="5"/>
  <p:tag name="PRRESPONSE10" val="1"/>
  <p:tag name="POWERPOINTVERSION" val="14.0"/>
  <p:tag name="CSVFORMAT" val="0"/>
  <p:tag name="RESPCOUNTERFORMAT" val="0"/>
  <p:tag name="ALLOWDUPLICATES" val="False"/>
  <p:tag name="REVIEWONLY" val="False"/>
  <p:tag name="RACEANIMATIONSPEED" val="3"/>
  <p:tag name="BUBBLENAMEVISIBLE" val="True"/>
  <p:tag name="CUSTOMGRIDBACKCOLOR" val="-2830136"/>
  <p:tag name="USESCHEMECOLORS" val="True"/>
  <p:tag name="GRIDROTATIONINTERVAL" val="2"/>
  <p:tag name="CHARTCOLORS" val="0"/>
  <p:tag name="INCLUDEPPT" val="True"/>
  <p:tag name="REALTIMEBACKUPPATH" val="(None)"/>
  <p:tag name="FIBDISPLAYRESULTS" val="True"/>
  <p:tag name="PRRESPONSE3" val="8"/>
  <p:tag name="PRRESPONSE8" val="3"/>
  <p:tag name="TPVERSION" val="2008"/>
  <p:tag name="ANSWERNOWSTYLE" val="-1"/>
  <p:tag name="COUNTDOWNSECONDS" val="10"/>
  <p:tag name="AUTOADVANCE" val="False"/>
  <p:tag name="SKIPREMAININGRACESLIDES" val="True"/>
  <p:tag name="BUBBLEGROUPING" val="3"/>
  <p:tag name="CUSTOMCELLBACKCOLOR3" val="-268652"/>
  <p:tag name="AUTOSIZEGRID" val="True"/>
  <p:tag name="INCLUDENONRESPONDERS" val="Fals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RESETCHARTS" val="True"/>
  <p:tag name="ZEROBASED" val="False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%"/>
  <p:tag name="CUSTOMCELLBACKCOLOR2" val="-13395457"/>
  <p:tag name="CORRECTPOINTVALUE" val="1"/>
  <p:tag name="USESECONDARYMONITOR" val="True"/>
  <p:tag name="PARTICIPANTSINLEADERBOARD" val="5"/>
  <p:tag name="MULTIRESPDIVISOR" val="1"/>
  <p:tag name="SAVECSVWITHSESSION" val="True"/>
  <p:tag name="DISPLAYNAME" val="True"/>
  <p:tag name="PRRESPONSE7" val="4"/>
  <p:tag name="POLLINGCYCLE" val="2"/>
  <p:tag name="STDCHART" val="1"/>
  <p:tag name="RESPTABLESTYLE" val="-1"/>
  <p:tag name="CUSTOMCELLBACKCOLOR1" val="-657956"/>
  <p:tag name="PRRESPONSE4" val="7"/>
  <p:tag name="ADVANCEDSETTINGSVIEW" val="True"/>
  <p:tag name="DELIMITERS" val="3.1"/>
  <p:tag name="TPFULLVERSION" val="4.2.3.231"/>
  <p:tag name="INCLUDESESSIO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theme1.xml><?xml version="1.0" encoding="utf-8"?>
<a:theme xmlns:a="http://schemas.openxmlformats.org/drawingml/2006/main" name="LIGOtalk">
  <a:themeElements>
    <a:clrScheme name="LIGOtal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IGOtal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IGOtal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tal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tal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tal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C:\WINDOWS\Application Data\Microsoft\Templates\LIGOtalk.pot</Template>
  <TotalTime>41972</TotalTime>
  <Words>1140</Words>
  <Application>Microsoft Macintosh PowerPoint</Application>
  <PresentationFormat>On-screen Show (4:3)</PresentationFormat>
  <Paragraphs>279</Paragraphs>
  <Slides>26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LIGOtalk</vt:lpstr>
      <vt:lpstr>Office Theme</vt:lpstr>
      <vt:lpstr>Gravitational Wave Follow-up: Expectations, Tools, and Choices</vt:lpstr>
      <vt:lpstr>Advanced Gravitational Wave Detectors</vt:lpstr>
      <vt:lpstr>Now Being Installed and Tested !</vt:lpstr>
      <vt:lpstr>Advanced Detector Network – Under Construction</vt:lpstr>
      <vt:lpstr>Searches for GW Transient Sources</vt:lpstr>
      <vt:lpstr>Projecting Advanced LIGO Sensitivity Progression 2015-2018 </vt:lpstr>
      <vt:lpstr>Low-latency GW Event Candidates</vt:lpstr>
      <vt:lpstr>Alert Latency and Notes</vt:lpstr>
      <vt:lpstr>Position Reconstruction Accuracy vs. Time http://arxiv.org/abs/1304.0670</vt:lpstr>
      <vt:lpstr>Follow-up Scenario</vt:lpstr>
      <vt:lpstr>What's in the Alert?</vt:lpstr>
      <vt:lpstr>Follow-up Observer wants:</vt:lpstr>
      <vt:lpstr>Ring-shaped Skymaps</vt:lpstr>
      <vt:lpstr>Simulated skymaps</vt:lpstr>
      <vt:lpstr>PowerPoint Presentation</vt:lpstr>
      <vt:lpstr>Simulated Skymaps</vt:lpstr>
      <vt:lpstr>Skymap Viewer</vt:lpstr>
      <vt:lpstr>PowerPoint Presentation</vt:lpstr>
      <vt:lpstr>PowerPoint Presentation</vt:lpstr>
      <vt:lpstr>Multi-wavelength: M31 in Skymap Viewer</vt:lpstr>
      <vt:lpstr>Catalogs and Imagery</vt:lpstr>
      <vt:lpstr>PowerPoint Presentation</vt:lpstr>
      <vt:lpstr>Abell Galaxy Cluster catalog</vt:lpstr>
      <vt:lpstr>Bulletin Board?</vt:lpstr>
      <vt:lpstr>Summary</vt:lpstr>
      <vt:lpstr>Questions for Discussion</vt:lpstr>
    </vt:vector>
  </TitlesOfParts>
  <Company>University of Maryland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LIGO Listens for Gravitational Waves</dc:title>
  <dc:creator>Peter Shawhan</dc:creator>
  <cp:lastModifiedBy>Roy Williams</cp:lastModifiedBy>
  <cp:revision>608</cp:revision>
  <cp:lastPrinted>2014-05-02T18:24:24Z</cp:lastPrinted>
  <dcterms:created xsi:type="dcterms:W3CDTF">2003-11-10T03:19:28Z</dcterms:created>
  <dcterms:modified xsi:type="dcterms:W3CDTF">2014-05-08T22:43:12Z</dcterms:modified>
</cp:coreProperties>
</file>