
<file path=[Content_Types].xml><?xml version="1.0" encoding="utf-8"?>
<Types xmlns="http://schemas.openxmlformats.org/package/2006/content-types">
  <Default Extension="bin" ContentType="application/vnd.openxmlformats-officedocument.presentationml.printerSetting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2"/>
  </p:notesMasterIdLst>
  <p:sldIdLst>
    <p:sldId id="256" r:id="rId2"/>
    <p:sldId id="257" r:id="rId3"/>
    <p:sldId id="286" r:id="rId4"/>
    <p:sldId id="282" r:id="rId5"/>
    <p:sldId id="283" r:id="rId6"/>
    <p:sldId id="284" r:id="rId7"/>
    <p:sldId id="287" r:id="rId8"/>
    <p:sldId id="258" r:id="rId9"/>
    <p:sldId id="259" r:id="rId10"/>
    <p:sldId id="260" r:id="rId11"/>
    <p:sldId id="261" r:id="rId12"/>
    <p:sldId id="288" r:id="rId13"/>
    <p:sldId id="262" r:id="rId14"/>
    <p:sldId id="263" r:id="rId15"/>
    <p:sldId id="289" r:id="rId16"/>
    <p:sldId id="264" r:id="rId17"/>
    <p:sldId id="267" r:id="rId18"/>
    <p:sldId id="290" r:id="rId19"/>
    <p:sldId id="268" r:id="rId20"/>
    <p:sldId id="265" r:id="rId21"/>
    <p:sldId id="266" r:id="rId22"/>
    <p:sldId id="269" r:id="rId23"/>
    <p:sldId id="295" r:id="rId24"/>
    <p:sldId id="270" r:id="rId25"/>
    <p:sldId id="271" r:id="rId26"/>
    <p:sldId id="272" r:id="rId27"/>
    <p:sldId id="291" r:id="rId28"/>
    <p:sldId id="273" r:id="rId29"/>
    <p:sldId id="280" r:id="rId30"/>
    <p:sldId id="274" r:id="rId31"/>
    <p:sldId id="275" r:id="rId32"/>
    <p:sldId id="276" r:id="rId33"/>
    <p:sldId id="292" r:id="rId34"/>
    <p:sldId id="277" r:id="rId35"/>
    <p:sldId id="296" r:id="rId36"/>
    <p:sldId id="293" r:id="rId37"/>
    <p:sldId id="279" r:id="rId38"/>
    <p:sldId id="294" r:id="rId39"/>
    <p:sldId id="281" r:id="rId40"/>
    <p:sldId id="298"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5817" autoAdjust="0"/>
  </p:normalViewPr>
  <p:slideViewPr>
    <p:cSldViewPr snapToGrid="0" snapToObjects="1">
      <p:cViewPr varScale="1">
        <p:scale>
          <a:sx n="106" d="100"/>
          <a:sy n="106" d="100"/>
        </p:scale>
        <p:origin x="-960"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AD6958-BC40-3D4C-9CEF-0B7ED156010B}" type="datetimeFigureOut">
              <a:rPr lang="en-US" smtClean="0"/>
              <a:pPr/>
              <a:t>4/23/14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8A3A77-61E5-104C-A2ED-7DA7050B34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 is an independent</a:t>
            </a:r>
            <a:r>
              <a:rPr lang="en-US" baseline="0" dirty="0" smtClean="0"/>
              <a:t> arm locking scheme. It provides a means of holding the arm cavities off resonance from the PSL beam in order to facilitate lock acquisition in the cavities in the corner station. Once the other cavities are locked, the ALS brings the arm cavity into resonance with the PSL beam. </a:t>
            </a:r>
          </a:p>
        </p:txBody>
      </p:sp>
      <p:sp>
        <p:nvSpPr>
          <p:cNvPr id="4" name="Slide Number Placeholder 3"/>
          <p:cNvSpPr>
            <a:spLocks noGrp="1"/>
          </p:cNvSpPr>
          <p:nvPr>
            <p:ph type="sldNum" sz="quarter" idx="10"/>
          </p:nvPr>
        </p:nvSpPr>
        <p:spPr/>
        <p:txBody>
          <a:bodyPr/>
          <a:lstStyle/>
          <a:p>
            <a:fld id="{298A3A77-61E5-104C-A2ED-7DA7050B347C}"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Tells us the difference between</a:t>
            </a:r>
            <a:r>
              <a:rPr lang="en-US" baseline="0" dirty="0" smtClean="0"/>
              <a:t> the green frequency and the PSL frequency; i.e. how far the red is from resonating in the arm </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UGF: 30kHz with phase margin</a:t>
            </a:r>
            <a:r>
              <a:rPr lang="en-US" baseline="0" dirty="0" smtClean="0"/>
              <a:t> of 40 deg</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Feedback the </a:t>
            </a:r>
            <a:r>
              <a:rPr lang="en-US" dirty="0" err="1" smtClean="0"/>
              <a:t>comm</a:t>
            </a:r>
            <a:r>
              <a:rPr lang="en-US" dirty="0" smtClean="0"/>
              <a:t> </a:t>
            </a:r>
            <a:r>
              <a:rPr lang="en-US" dirty="0" err="1" smtClean="0"/>
              <a:t>pll</a:t>
            </a:r>
            <a:r>
              <a:rPr lang="en-US" dirty="0" smtClean="0"/>
              <a:t> error signal to the laser frequency</a:t>
            </a:r>
          </a:p>
          <a:p>
            <a:r>
              <a:rPr lang="en-US" dirty="0" smtClean="0"/>
              <a:t>The controls the difference </a:t>
            </a:r>
            <a:r>
              <a:rPr lang="en-US" dirty="0" err="1" smtClean="0"/>
              <a:t>btwn</a:t>
            </a:r>
            <a:r>
              <a:rPr lang="en-US" dirty="0" smtClean="0"/>
              <a:t> the IR being off resonance to the arm cavity</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Common UGF: 27kHz,</a:t>
            </a:r>
            <a:r>
              <a:rPr lang="en-US" baseline="0" dirty="0" smtClean="0"/>
              <a:t> phase margin of 55deg</a:t>
            </a:r>
          </a:p>
          <a:p>
            <a:r>
              <a:rPr lang="en-US" baseline="0" dirty="0" smtClean="0"/>
              <a:t>Crossover: 13Hz, 33 deg phase margin</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PLL noise was measured</a:t>
            </a:r>
            <a:r>
              <a:rPr lang="en-US" baseline="0" dirty="0" smtClean="0"/>
              <a:t> out of IMON of the PFD. The represents the loop suppressed noise at the error point of the PLL loop. </a:t>
            </a:r>
          </a:p>
          <a:p>
            <a:pPr>
              <a:buFontTx/>
              <a:buChar char="-"/>
            </a:pPr>
            <a:r>
              <a:rPr lang="en-US" baseline="0" dirty="0" smtClean="0"/>
              <a:t> Shot noise was measured out of the preamplifier with the laser light blocked at the PD, and leaving fiber</a:t>
            </a:r>
          </a:p>
          <a:p>
            <a:pPr>
              <a:buFontTx/>
              <a:buChar char="-"/>
            </a:pPr>
            <a:r>
              <a:rPr lang="en-US" baseline="0" dirty="0" smtClean="0"/>
              <a:t> BBPD dark noise was measured by blocking all the light</a:t>
            </a:r>
          </a:p>
          <a:p>
            <a:pPr>
              <a:buFontTx/>
              <a:buChar char="-"/>
            </a:pPr>
            <a:r>
              <a:rPr lang="en-US" baseline="0" dirty="0" smtClean="0"/>
              <a:t> PFD noise was estimated from the test report of the board and assumed to be flat</a:t>
            </a:r>
          </a:p>
          <a:p>
            <a:pPr>
              <a:buFontTx/>
              <a:buChar char="-"/>
            </a:pPr>
            <a:r>
              <a:rPr lang="en-US" baseline="0" dirty="0" smtClean="0"/>
              <a:t> Fiber and laser noise are estimated from previous measurements and are in loop suppressed. </a:t>
            </a:r>
          </a:p>
          <a:p>
            <a:pPr>
              <a:buFontTx/>
              <a:buChar char="-"/>
            </a:pP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This is the out of loop noise</a:t>
            </a:r>
          </a:p>
          <a:p>
            <a:pPr>
              <a:buFontTx/>
              <a:buChar char="-"/>
            </a:pPr>
            <a:r>
              <a:rPr lang="en-US" baseline="0" dirty="0" smtClean="0"/>
              <a:t> T</a:t>
            </a:r>
            <a:r>
              <a:rPr lang="en-US" dirty="0" smtClean="0"/>
              <a:t>he laser</a:t>
            </a:r>
            <a:r>
              <a:rPr lang="en-US" baseline="0" dirty="0" smtClean="0"/>
              <a:t> frequency noise is loop suppressed</a:t>
            </a:r>
          </a:p>
          <a:p>
            <a:pPr>
              <a:buFontTx/>
              <a:buChar char="-"/>
            </a:pPr>
            <a:r>
              <a:rPr lang="en-US" baseline="0" dirty="0" smtClean="0"/>
              <a:t> The sensor noises are multiplied by G/1+G, so that at high frequencies the noises are suppressed, but a low frequencies it gets imposed on laser freq</a:t>
            </a:r>
          </a:p>
          <a:p>
            <a:pPr>
              <a:buFontTx/>
              <a:buChar char="-"/>
            </a:pPr>
            <a:r>
              <a:rPr lang="en-US" baseline="0" dirty="0" smtClean="0"/>
              <a:t> The fiber is also multiplied by G/1+G since this noise only enters the cavity through the PLL loop; i.e. this noise is only seen by the PDH up until the UGF of the PLL</a:t>
            </a:r>
          </a:p>
          <a:p>
            <a:pPr>
              <a:buFontTx/>
              <a:buChar char="-"/>
            </a:pPr>
            <a:r>
              <a:rPr lang="en-US" baseline="0" dirty="0" smtClean="0"/>
              <a:t> The sum of the noises will be used as I propagate the noise to the corner station…</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The PDH noise was measured at IMON of the demod</a:t>
            </a:r>
            <a:r>
              <a:rPr lang="en-US" baseline="0" dirty="0" smtClean="0"/>
              <a:t>ulator. Again this spectrum is loop suppressed.</a:t>
            </a:r>
          </a:p>
          <a:p>
            <a:pPr>
              <a:buFontTx/>
              <a:buChar char="-"/>
            </a:pPr>
            <a:r>
              <a:rPr lang="en-US" baseline="0" dirty="0" smtClean="0"/>
              <a:t> The shot noise was measured while ITMX was misaligned and placing a mirror at the bottom of the periscope on ISCTEX. Notably, this noise is not purely shot noise. </a:t>
            </a:r>
          </a:p>
          <a:p>
            <a:pPr>
              <a:buFontTx/>
              <a:buChar char="-"/>
            </a:pPr>
            <a:r>
              <a:rPr lang="en-US" baseline="0" dirty="0" smtClean="0"/>
              <a:t> The dark noise was measured by blocking the REFL A photodiode on ISCTEX. </a:t>
            </a:r>
          </a:p>
          <a:p>
            <a:pPr>
              <a:buFontTx/>
              <a:buChar char="-"/>
            </a:pPr>
            <a:r>
              <a:rPr lang="en-US" baseline="0" dirty="0" smtClean="0"/>
              <a:t> The VCO noise was measured by </a:t>
            </a:r>
            <a:r>
              <a:rPr lang="en-US" baseline="0" dirty="0" err="1" smtClean="0"/>
              <a:t>Kiwamu</a:t>
            </a:r>
            <a:r>
              <a:rPr lang="en-US" baseline="0" dirty="0" smtClean="0"/>
              <a:t> during HIFOY. I assumed the same noise here. </a:t>
            </a:r>
          </a:p>
          <a:p>
            <a:pPr>
              <a:buFontTx/>
              <a:buChar char="-"/>
            </a:pPr>
            <a:r>
              <a:rPr lang="en-US" baseline="0" dirty="0" smtClean="0"/>
              <a:t> The sum of the noises from the PLL loop are imposed onto the PDH loop. </a:t>
            </a:r>
          </a:p>
        </p:txBody>
      </p:sp>
      <p:sp>
        <p:nvSpPr>
          <p:cNvPr id="4" name="Slide Number Placeholder 3"/>
          <p:cNvSpPr>
            <a:spLocks noGrp="1"/>
          </p:cNvSpPr>
          <p:nvPr>
            <p:ph type="sldNum" sz="quarter" idx="10"/>
          </p:nvPr>
        </p:nvSpPr>
        <p:spPr/>
        <p:txBody>
          <a:bodyPr/>
          <a:lstStyle/>
          <a:p>
            <a:fld id="{298A3A77-61E5-104C-A2ED-7DA7050B347C}" type="slidenum">
              <a:rPr lang="en-US" smtClean="0"/>
              <a:pPr/>
              <a:t>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This</a:t>
            </a:r>
            <a:r>
              <a:rPr lang="en-US" baseline="0" dirty="0" smtClean="0"/>
              <a:t> plot shows the EX noises propagated to the COMM PLL loop</a:t>
            </a:r>
          </a:p>
          <a:p>
            <a:pPr>
              <a:buFontTx/>
              <a:buChar char="-"/>
            </a:pPr>
            <a:r>
              <a:rPr lang="en-US" baseline="0" dirty="0" smtClean="0"/>
              <a:t> The COMM PLL error signal was measured from IMON of the PFD without the handoff engaged. This noise is loop suppressed. </a:t>
            </a:r>
          </a:p>
          <a:p>
            <a:pPr>
              <a:buFontTx/>
              <a:buChar char="-"/>
            </a:pPr>
            <a:r>
              <a:rPr lang="en-US" baseline="0" dirty="0" smtClean="0"/>
              <a:t> PFD was the usual noise; assuming a flat 500nVrms/sqrtHz noise</a:t>
            </a:r>
          </a:p>
          <a:p>
            <a:pPr>
              <a:buFontTx/>
              <a:buChar char="-"/>
            </a:pPr>
            <a:r>
              <a:rPr lang="en-US" baseline="0" dirty="0" smtClean="0"/>
              <a:t> The shot noise was estimated from first principles using the power incident on the COMM BBPD</a:t>
            </a:r>
          </a:p>
          <a:p>
            <a:pPr>
              <a:buFontTx/>
              <a:buChar char="-"/>
            </a:pPr>
            <a:r>
              <a:rPr lang="en-US" baseline="0" dirty="0" smtClean="0"/>
              <a:t>Below 100 Hz the COMM PLL error signal is limited by sensor noise; otherwise we would expect the PDH error signal to match the COMM PLL signal.</a:t>
            </a:r>
          </a:p>
          <a:p>
            <a:pPr>
              <a:buFontTx/>
              <a:buChar char="-"/>
            </a:pPr>
            <a:r>
              <a:rPr lang="en-US" baseline="0" dirty="0" smtClean="0"/>
              <a:t> From 100Hz to 10kHz, the PDH error signal is about a factor of 10 larger than the COMM PLL error signal and </a:t>
            </a:r>
            <a:r>
              <a:rPr lang="en-US" baseline="0" dirty="0" err="1" smtClean="0"/>
              <a:t>im</a:t>
            </a:r>
            <a:r>
              <a:rPr lang="en-US" baseline="0" dirty="0" smtClean="0"/>
              <a:t> not sure why. </a:t>
            </a:r>
          </a:p>
          <a:p>
            <a:pPr>
              <a:buFontTx/>
              <a:buChar char="-"/>
            </a:pPr>
            <a:r>
              <a:rPr lang="en-US" baseline="0" dirty="0" smtClean="0"/>
              <a:t>Above 10kHz, we see an extra peak in the COMM PLL error signal at 37kHz due to a repeated cavity pole another FSR away (which is not emulated in my model).</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31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The “money</a:t>
            </a:r>
            <a:r>
              <a:rPr lang="en-US" baseline="0" dirty="0" smtClean="0"/>
              <a:t> plot”</a:t>
            </a:r>
          </a:p>
          <a:p>
            <a:pPr>
              <a:buFontTx/>
              <a:buChar char="-"/>
            </a:pPr>
            <a:r>
              <a:rPr lang="en-US" baseline="0" dirty="0" smtClean="0"/>
              <a:t> All the noise </a:t>
            </a:r>
            <a:r>
              <a:rPr lang="en-US" baseline="0" dirty="0" err="1" smtClean="0"/>
              <a:t>souces</a:t>
            </a:r>
            <a:r>
              <a:rPr lang="en-US" baseline="0" dirty="0" smtClean="0"/>
              <a:t> have been propagated to the out of loop IR noise</a:t>
            </a:r>
          </a:p>
          <a:p>
            <a:pPr>
              <a:buFontTx/>
              <a:buChar char="-"/>
            </a:pPr>
            <a:r>
              <a:rPr lang="en-US" dirty="0" smtClean="0"/>
              <a:t> The solid</a:t>
            </a:r>
            <a:r>
              <a:rPr lang="en-US" baseline="0" dirty="0" smtClean="0"/>
              <a:t> blue line is the IR noise measured with REFL_DC_BIAS </a:t>
            </a:r>
          </a:p>
          <a:p>
            <a:pPr>
              <a:buFontTx/>
              <a:buChar char="-"/>
            </a:pPr>
            <a:r>
              <a:rPr lang="en-US" baseline="0" dirty="0" smtClean="0"/>
              <a:t> Red and black are error signals measured out of IMON of the COMM PLL loop </a:t>
            </a:r>
            <a:r>
              <a:rPr lang="en-US" baseline="0" dirty="0" err="1" smtClean="0"/>
              <a:t>w</a:t>
            </a:r>
            <a:r>
              <a:rPr lang="en-US" baseline="0" dirty="0" smtClean="0"/>
              <a:t>/ and w/o handoff respectively. At around 100Hz this noise is limited and diverges from IR noise; from 100Hz to 1kHz the COMM PLL noise is the same as the IR noise; above which we are off by a factor of 10 and we see the PDH error signal matches the IR noise. </a:t>
            </a:r>
          </a:p>
          <a:p>
            <a:pPr>
              <a:buFontTx/>
              <a:buNone/>
            </a:pPr>
            <a:endParaRPr lang="en-US" baseline="0" dirty="0" smtClean="0"/>
          </a:p>
          <a:p>
            <a:pPr>
              <a:buFontTx/>
              <a:buChar char="-"/>
            </a:pPr>
            <a:r>
              <a:rPr lang="en-US" baseline="0" dirty="0" smtClean="0"/>
              <a:t>Big problem comes below 100Hz. Nothing in the model matches the noise measurement</a:t>
            </a:r>
          </a:p>
          <a:p>
            <a:pPr>
              <a:buFontTx/>
              <a:buChar char="-"/>
            </a:pPr>
            <a:r>
              <a:rPr lang="en-US" baseline="0" dirty="0" smtClean="0"/>
              <a:t>The RMS depicted here is 40Hz; we have achieved better with the WFS on (I use this measurement because it’s the only one we took with high data pts).</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32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HIFOY</a:t>
            </a:r>
            <a:r>
              <a:rPr lang="en-US" baseline="0" dirty="0" smtClean="0"/>
              <a:t> RMS was ~6Hz (below the 8Hz requirement line)</a:t>
            </a:r>
          </a:p>
          <a:p>
            <a:pPr>
              <a:buFontTx/>
              <a:buChar char="-"/>
            </a:pPr>
            <a:r>
              <a:rPr lang="en-US" baseline="0" dirty="0" smtClean="0"/>
              <a:t>High frequency noise came from the laser, we saw acoustic noise in the middle, and then were dominated by ADC at low frequency. In HIFOX this ADC noise gets suppressed by the common compensation in the common servo board. Additionally, we did not have the fast path turned on in the handoff. </a:t>
            </a:r>
          </a:p>
          <a:p>
            <a:pPr>
              <a:buFontTx/>
              <a:buChar char="-"/>
            </a:pPr>
            <a:r>
              <a:rPr lang="en-US" baseline="0" dirty="0" smtClean="0"/>
              <a:t>Laser noise is worse in HIFOX because of the ETMX</a:t>
            </a:r>
          </a:p>
          <a:p>
            <a:pPr>
              <a:buFontTx/>
              <a:buChar char="-"/>
            </a:pPr>
            <a:r>
              <a:rPr lang="en-US" baseline="0" dirty="0" smtClean="0"/>
              <a:t>Acoustic noise is about the same</a:t>
            </a:r>
          </a:p>
          <a:p>
            <a:pPr>
              <a:buFontTx/>
              <a:buChar char="-"/>
            </a:pPr>
            <a:r>
              <a:rPr lang="en-US" baseline="0" dirty="0" smtClean="0"/>
              <a:t>Due to ETMX coating, we are more sensitive to alignment; which is why things like ISI are so important</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Simulink</a:t>
            </a:r>
            <a:r>
              <a:rPr lang="en-US" baseline="0" dirty="0" smtClean="0"/>
              <a:t> is a tool to model systems…</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8</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At high frequencies where we are sensitive to laser noise, our noise in HIFOX is worse because of the ETMX coating. And we also see the effect of the ETMX at low frequencies, where we are limited by alignment. </a:t>
            </a:r>
          </a:p>
          <a:p>
            <a:pPr>
              <a:buFontTx/>
              <a:buChar char="-"/>
            </a:pPr>
            <a:r>
              <a:rPr lang="en-US" baseline="0" dirty="0" smtClean="0"/>
              <a:t>Then the acoustic noise is about the same (maybe slightly worse), when we actually expected it to be better with changes we made on ISCT1.</a:t>
            </a:r>
          </a:p>
          <a:p>
            <a:pPr>
              <a:buFontTx/>
              <a:buChar char="-"/>
            </a:pPr>
            <a:r>
              <a:rPr lang="en-US" baseline="0" dirty="0" smtClean="0"/>
              <a:t>We thought we mitigated the ADC noise, but somehow still have this 1/f noise and its unexplained.</a:t>
            </a:r>
          </a:p>
          <a:p>
            <a:pPr>
              <a:buFontTx/>
              <a:buChar char="-"/>
            </a:pPr>
            <a:endParaRPr lang="en-US" baseline="0" dirty="0" smtClean="0"/>
          </a:p>
          <a:p>
            <a:pPr>
              <a:buFontTx/>
              <a:buChar char="-"/>
            </a:pPr>
            <a:r>
              <a:rPr lang="en-US" baseline="0" dirty="0" smtClean="0"/>
              <a:t>But overall we have made some great accomplishments: 1) a model that works, 2) a noise budget that is mostly understood, and 3) brought </a:t>
            </a:r>
            <a:r>
              <a:rPr lang="en-US" baseline="0" dirty="0" err="1" smtClean="0"/>
              <a:t>rms</a:t>
            </a:r>
            <a:r>
              <a:rPr lang="en-US" baseline="0" dirty="0" smtClean="0"/>
              <a:t> from 100 to 10hz rms. Something we can lock with. </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UGF: 22kHz with phase margin</a:t>
            </a:r>
            <a:r>
              <a:rPr lang="en-US" baseline="0" dirty="0" smtClean="0"/>
              <a:t> of 50 deg (nominally run with boost off)</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use a VCO, as an</a:t>
            </a:r>
            <a:r>
              <a:rPr lang="en-US" baseline="0" dirty="0" smtClean="0"/>
              <a:t> actuator on the laser frequency, and the frequency of green light tells us about the length of the arm cavity. </a:t>
            </a:r>
          </a:p>
          <a:p>
            <a:endParaRPr lang="en-US" baseline="0" dirty="0" smtClean="0"/>
          </a:p>
          <a:p>
            <a:r>
              <a:rPr lang="en-US" baseline="0" dirty="0" smtClean="0"/>
              <a:t>PDH is the error signal.</a:t>
            </a:r>
          </a:p>
          <a:p>
            <a:endParaRPr lang="en-US" baseline="0" dirty="0" smtClean="0"/>
          </a:p>
          <a:p>
            <a:r>
              <a:rPr lang="en-US" baseline="0" dirty="0" smtClean="0"/>
              <a:t>Important thing to note: as everyone keeps bringing up, the ETMX was coated incorrectly. This makes a difference in the arm cavity locking. In particular the cavity pole is now much greater. This makes us more sensitive in terms of alignment (which Ill talk about later).</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UGF: ~3kHz with</a:t>
            </a:r>
            <a:r>
              <a:rPr lang="en-US" baseline="0" dirty="0" smtClean="0"/>
              <a:t> phase margin of 80 deg</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MC2</a:t>
            </a:r>
            <a:r>
              <a:rPr lang="en-US" baseline="0" dirty="0" smtClean="0"/>
              <a:t> is one of the mode cleaner optics</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UGF: 53kHz with phase margin of 45 deg. </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triple suspension,</a:t>
            </a:r>
            <a:r>
              <a:rPr lang="en-US" baseline="0" dirty="0" smtClean="0"/>
              <a:t> and we can actuate on any of the three, so we have a servo loop.</a:t>
            </a:r>
          </a:p>
        </p:txBody>
      </p:sp>
      <p:sp>
        <p:nvSpPr>
          <p:cNvPr id="4" name="Slide Number Placeholder 3"/>
          <p:cNvSpPr>
            <a:spLocks noGrp="1"/>
          </p:cNvSpPr>
          <p:nvPr>
            <p:ph type="sldNum" sz="quarter" idx="10"/>
          </p:nvPr>
        </p:nvSpPr>
        <p:spPr/>
        <p:txBody>
          <a:bodyPr/>
          <a:lstStyle/>
          <a:p>
            <a:fld id="{298A3A77-61E5-104C-A2ED-7DA7050B347C}"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-M1/M2</a:t>
            </a:r>
            <a:r>
              <a:rPr lang="en-US" baseline="0" dirty="0" smtClean="0"/>
              <a:t> crossover: 0.125Hz, 36deg</a:t>
            </a:r>
          </a:p>
          <a:p>
            <a:r>
              <a:rPr lang="en-US" baseline="0" dirty="0" smtClean="0"/>
              <a:t>-M2/M3 crossover: 7Hz, 38deg</a:t>
            </a:r>
          </a:p>
          <a:p>
            <a:r>
              <a:rPr lang="en-US" baseline="0" dirty="0" smtClean="0"/>
              <a:t>-MCL/MCF crossover: 14.5Hz, 39deg</a:t>
            </a:r>
          </a:p>
          <a:p>
            <a:endParaRPr lang="en-US" baseline="0" dirty="0" smtClean="0"/>
          </a:p>
          <a:p>
            <a:r>
              <a:rPr lang="en-US" baseline="0" dirty="0" smtClean="0"/>
              <a:t>Below the crossover frequency the M1 stage is the main actuator and after the crossover the M2 stage is the main actuator.</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98A3A77-61E5-104C-A2ED-7DA7050B347C}"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E09B95-3169-B14C-8FEF-749F6BDCB45E}" type="datetimeFigureOut">
              <a:rPr lang="en-US" smtClean="0"/>
              <a:pPr/>
              <a:t>4/23/14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25B8B-0EC1-F84F-AB45-65C4A7BA30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09B95-3169-B14C-8FEF-749F6BDCB45E}" type="datetimeFigureOut">
              <a:rPr lang="en-US" smtClean="0"/>
              <a:pPr/>
              <a:t>4/23/14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25B8B-0EC1-F84F-AB45-65C4A7BA30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09B95-3169-B14C-8FEF-749F6BDCB45E}" type="datetimeFigureOut">
              <a:rPr lang="en-US" smtClean="0"/>
              <a:pPr/>
              <a:t>4/23/14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25B8B-0EC1-F84F-AB45-65C4A7BA30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09B95-3169-B14C-8FEF-749F6BDCB45E}" type="datetimeFigureOut">
              <a:rPr lang="en-US" smtClean="0"/>
              <a:pPr/>
              <a:t>4/23/14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25B8B-0EC1-F84F-AB45-65C4A7BA30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E09B95-3169-B14C-8FEF-749F6BDCB45E}" type="datetimeFigureOut">
              <a:rPr lang="en-US" smtClean="0"/>
              <a:pPr/>
              <a:t>4/23/14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25B8B-0EC1-F84F-AB45-65C4A7BA30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E09B95-3169-B14C-8FEF-749F6BDCB45E}" type="datetimeFigureOut">
              <a:rPr lang="en-US" smtClean="0"/>
              <a:pPr/>
              <a:t>4/23/14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25B8B-0EC1-F84F-AB45-65C4A7BA30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E09B95-3169-B14C-8FEF-749F6BDCB45E}" type="datetimeFigureOut">
              <a:rPr lang="en-US" smtClean="0"/>
              <a:pPr/>
              <a:t>4/23/14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25B8B-0EC1-F84F-AB45-65C4A7BA30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E09B95-3169-B14C-8FEF-749F6BDCB45E}" type="datetimeFigureOut">
              <a:rPr lang="en-US" smtClean="0"/>
              <a:pPr/>
              <a:t>4/23/14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625B8B-0EC1-F84F-AB45-65C4A7BA30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09B95-3169-B14C-8FEF-749F6BDCB45E}" type="datetimeFigureOut">
              <a:rPr lang="en-US" smtClean="0"/>
              <a:pPr/>
              <a:t>4/23/14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25B8B-0EC1-F84F-AB45-65C4A7BA30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09B95-3169-B14C-8FEF-749F6BDCB45E}" type="datetimeFigureOut">
              <a:rPr lang="en-US" smtClean="0"/>
              <a:pPr/>
              <a:t>4/23/14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25B8B-0EC1-F84F-AB45-65C4A7BA30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09B95-3169-B14C-8FEF-749F6BDCB45E}" type="datetimeFigureOut">
              <a:rPr lang="en-US" smtClean="0"/>
              <a:pPr/>
              <a:t>4/23/14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25B8B-0EC1-F84F-AB45-65C4A7BA30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E09B95-3169-B14C-8FEF-749F6BDCB45E}" type="datetimeFigureOut">
              <a:rPr lang="en-US" smtClean="0"/>
              <a:pPr/>
              <a:t>4/23/14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25B8B-0EC1-F84F-AB45-65C4A7BA30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5" Type="http://schemas.openxmlformats.org/officeDocument/2006/relationships/image" Target="../media/image5.pdf"/><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pdf"/><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pdf"/><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df"/><Relationship Id="rId4" Type="http://schemas.openxmlformats.org/officeDocument/2006/relationships/image" Target="../media/image13.png"/><Relationship Id="rId5" Type="http://schemas.openxmlformats.org/officeDocument/2006/relationships/image" Target="../media/image14.pdf"/><Relationship Id="rId6" Type="http://schemas.openxmlformats.org/officeDocument/2006/relationships/image" Target="../media/image15.png"/><Relationship Id="rId7" Type="http://schemas.openxmlformats.org/officeDocument/2006/relationships/image" Target="../media/image16.pdf"/><Relationship Id="rId8"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8.pdf"/><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df"/><Relationship Id="rId4" Type="http://schemas.openxmlformats.org/officeDocument/2006/relationships/image" Target="../media/image21.png"/><Relationship Id="rId5" Type="http://schemas.openxmlformats.org/officeDocument/2006/relationships/image" Target="../media/image22.pdf"/><Relationship Id="rId6"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df"/><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df"/><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df"/><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df"/><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3" Type="http://schemas.openxmlformats.org/officeDocument/2006/relationships/image" Target="../media/image32.pdf"/><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df"/><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3" Type="http://schemas.openxmlformats.org/officeDocument/2006/relationships/image" Target="../media/image36.pdf"/><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ALS HIFO-X Noise Budget and Model Status Report</a:t>
            </a:r>
            <a:endParaRPr lang="en-US" dirty="0"/>
          </a:p>
        </p:txBody>
      </p:sp>
      <p:sp>
        <p:nvSpPr>
          <p:cNvPr id="3" name="Subtitle 2"/>
          <p:cNvSpPr>
            <a:spLocks noGrp="1"/>
          </p:cNvSpPr>
          <p:nvPr>
            <p:ph type="subTitle" idx="1"/>
          </p:nvPr>
        </p:nvSpPr>
        <p:spPr>
          <a:xfrm>
            <a:off x="1169305" y="3886200"/>
            <a:ext cx="6697710" cy="1752600"/>
          </a:xfrm>
        </p:spPr>
        <p:txBody>
          <a:bodyPr/>
          <a:lstStyle/>
          <a:p>
            <a:r>
              <a:rPr lang="en-US" dirty="0" smtClean="0"/>
              <a:t>By Alexa Staley</a:t>
            </a:r>
          </a:p>
          <a:p>
            <a:r>
              <a:rPr lang="en-US" dirty="0" smtClean="0"/>
              <a:t>Contributors: S. Dwyer, D. </a:t>
            </a:r>
            <a:r>
              <a:rPr lang="en-US" dirty="0" err="1" smtClean="0"/>
              <a:t>Sigg</a:t>
            </a:r>
            <a:r>
              <a:rPr lang="en-US" dirty="0" smtClean="0"/>
              <a:t>, J. </a:t>
            </a:r>
            <a:r>
              <a:rPr lang="en-US" dirty="0" err="1" smtClean="0"/>
              <a:t>Kissel</a:t>
            </a:r>
            <a:r>
              <a:rPr lang="en-US" dirty="0" smtClean="0"/>
              <a:t>, C. </a:t>
            </a:r>
            <a:r>
              <a:rPr lang="en-US" dirty="0" err="1" smtClean="0"/>
              <a:t>Wipf</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Servo Loops in Model</a:t>
            </a:r>
            <a:endParaRPr lang="en-US" dirty="0"/>
          </a:p>
        </p:txBody>
      </p:sp>
      <p:sp>
        <p:nvSpPr>
          <p:cNvPr id="3" name="Content Placeholder 2"/>
          <p:cNvSpPr>
            <a:spLocks noGrp="1"/>
          </p:cNvSpPr>
          <p:nvPr>
            <p:ph idx="1"/>
          </p:nvPr>
        </p:nvSpPr>
        <p:spPr/>
        <p:txBody>
          <a:bodyPr/>
          <a:lstStyle/>
          <a:p>
            <a:r>
              <a:rPr lang="en-US" dirty="0" smtClean="0"/>
              <a:t>End-X Phase locking loop (PLL)</a:t>
            </a:r>
          </a:p>
          <a:p>
            <a:r>
              <a:rPr lang="en-US" dirty="0" smtClean="0"/>
              <a:t>End-X Pound-</a:t>
            </a:r>
            <a:r>
              <a:rPr lang="en-US" dirty="0" err="1" smtClean="0"/>
              <a:t>Drever</a:t>
            </a:r>
            <a:r>
              <a:rPr lang="en-US" dirty="0" smtClean="0"/>
              <a:t>-Hall Loop (PDH)</a:t>
            </a:r>
          </a:p>
          <a:p>
            <a:r>
              <a:rPr lang="en-US" dirty="0" smtClean="0"/>
              <a:t>Corner Station COMM PLL </a:t>
            </a:r>
            <a:r>
              <a:rPr lang="en-US" dirty="0" err="1" smtClean="0"/>
              <a:t>beatnote</a:t>
            </a:r>
            <a:endParaRPr lang="en-US" dirty="0" smtClean="0"/>
          </a:p>
          <a:p>
            <a:r>
              <a:rPr lang="en-US" dirty="0" smtClean="0"/>
              <a:t>Corner Station Input Mode Cleaner Loop (IMC)</a:t>
            </a:r>
          </a:p>
          <a:p>
            <a:r>
              <a:rPr lang="en-US" dirty="0" smtClean="0"/>
              <a:t>MC2 Suspension stage</a:t>
            </a:r>
          </a:p>
          <a:p>
            <a:r>
              <a:rPr lang="en-US" dirty="0" smtClean="0"/>
              <a:t>COMM handoff path for CARM feedback</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End-X PLL Loop</a:t>
            </a:r>
            <a:endParaRPr lang="en-US" dirty="0"/>
          </a:p>
        </p:txBody>
      </p:sp>
      <p:sp>
        <p:nvSpPr>
          <p:cNvPr id="3" name="Content Placeholder 2"/>
          <p:cNvSpPr>
            <a:spLocks noGrp="1"/>
          </p:cNvSpPr>
          <p:nvPr>
            <p:ph idx="1"/>
          </p:nvPr>
        </p:nvSpPr>
        <p:spPr/>
        <p:txBody>
          <a:bodyPr>
            <a:normAutofit/>
          </a:bodyPr>
          <a:lstStyle/>
          <a:p>
            <a:r>
              <a:rPr lang="en-US" dirty="0" smtClean="0"/>
              <a:t>Uses a phase locked loop to lock the IR auxiliary laser to the frequency transmitted fiber light of the PSL. </a:t>
            </a:r>
          </a:p>
          <a:p>
            <a:r>
              <a:rPr lang="en-US" dirty="0" smtClean="0"/>
              <a:t>Consists of</a:t>
            </a:r>
          </a:p>
          <a:p>
            <a:pPr lvl="1"/>
            <a:r>
              <a:rPr lang="en-US" dirty="0" smtClean="0"/>
              <a:t>PLL Common Mode Board Servo</a:t>
            </a:r>
          </a:p>
          <a:p>
            <a:pPr lvl="1"/>
            <a:r>
              <a:rPr lang="en-US" dirty="0" smtClean="0"/>
              <a:t>Phase Frequency Discriminator (PFD)</a:t>
            </a:r>
          </a:p>
          <a:p>
            <a:pPr lvl="1"/>
            <a:r>
              <a:rPr lang="en-US" dirty="0" smtClean="0"/>
              <a:t>PZT response</a:t>
            </a:r>
          </a:p>
          <a:p>
            <a:pPr lvl="1"/>
            <a:r>
              <a:rPr lang="en-US" dirty="0" smtClean="0"/>
              <a:t>Tuned VCO and PFD used for error signal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 Schematic</a:t>
            </a:r>
            <a:endParaRPr lang="en-US" dirty="0"/>
          </a:p>
        </p:txBody>
      </p:sp>
      <p:pic>
        <p:nvPicPr>
          <p:cNvPr id="4" name="Content Placeholder 3" descr="Screen Shot 2014-04-15 at 2.56.19 PM.png"/>
          <p:cNvPicPr>
            <a:picLocks noGrp="1" noChangeAspect="1"/>
          </p:cNvPicPr>
          <p:nvPr>
            <p:ph idx="1"/>
          </p:nvPr>
        </p:nvPicPr>
        <p:blipFill>
          <a:blip r:embed="rId2"/>
          <a:srcRect l="-4080" r="-4080"/>
          <a:stretch>
            <a:fillRect/>
          </a:stretch>
        </p:blipFill>
        <p:spPr>
          <a:xfrm>
            <a:off x="457200" y="1600200"/>
            <a:ext cx="8229600" cy="4525963"/>
          </a:xfrm>
        </p:spPr>
      </p:pic>
      <p:sp>
        <p:nvSpPr>
          <p:cNvPr id="7" name="Donut 6"/>
          <p:cNvSpPr/>
          <p:nvPr/>
        </p:nvSpPr>
        <p:spPr>
          <a:xfrm>
            <a:off x="6860593" y="2813237"/>
            <a:ext cx="1483693" cy="2647052"/>
          </a:xfrm>
          <a:prstGeom prst="donut">
            <a:avLst>
              <a:gd name="adj" fmla="val 476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End-X PLL Loop Validation</a:t>
            </a:r>
            <a:endParaRPr lang="en-US" dirty="0"/>
          </a:p>
        </p:txBody>
      </p:sp>
      <p:pic>
        <p:nvPicPr>
          <p:cNvPr id="8" name="Picture 7" descr="EX_PLL_OLTF.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flipV="1">
            <a:off x="134470" y="6858000"/>
            <a:ext cx="8875059" cy="1397000"/>
          </a:xfrm>
          <a:prstGeom prst="rect">
            <a:avLst/>
          </a:prstGeom>
        </p:spPr>
      </p:pic>
      <p:pic>
        <p:nvPicPr>
          <p:cNvPr id="9" name="Picture 8" descr="EX_PLL_OLTF.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34470" y="901700"/>
            <a:ext cx="8875059" cy="61341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End-X PDH Loop</a:t>
            </a:r>
            <a:endParaRPr lang="en-US" dirty="0"/>
          </a:p>
        </p:txBody>
      </p:sp>
      <p:sp>
        <p:nvSpPr>
          <p:cNvPr id="3" name="Content Placeholder 2"/>
          <p:cNvSpPr>
            <a:spLocks noGrp="1"/>
          </p:cNvSpPr>
          <p:nvPr>
            <p:ph idx="1"/>
          </p:nvPr>
        </p:nvSpPr>
        <p:spPr/>
        <p:txBody>
          <a:bodyPr/>
          <a:lstStyle/>
          <a:p>
            <a:r>
              <a:rPr lang="en-US" dirty="0" smtClean="0"/>
              <a:t>With the EX PLL locked, we employ a PDH locking scheme to lock the green auxiliary laser from the end station to the arm cavity.</a:t>
            </a:r>
          </a:p>
          <a:p>
            <a:r>
              <a:rPr lang="en-US" dirty="0" smtClean="0"/>
              <a:t>Consists of:</a:t>
            </a:r>
          </a:p>
          <a:p>
            <a:pPr lvl="1"/>
            <a:r>
              <a:rPr lang="en-US" dirty="0" smtClean="0"/>
              <a:t>PDH Common Mode Servo Board</a:t>
            </a:r>
          </a:p>
          <a:p>
            <a:pPr lvl="1"/>
            <a:r>
              <a:rPr lang="en-US" dirty="0" smtClean="0"/>
              <a:t>Voltage Controlled Oscillator (VCO)</a:t>
            </a:r>
          </a:p>
          <a:p>
            <a:pPr lvl="1"/>
            <a:r>
              <a:rPr lang="en-US" dirty="0" smtClean="0"/>
              <a:t>Cavity pole (1.46kHz * different from HIFOY).</a:t>
            </a:r>
          </a:p>
          <a:p>
            <a:pPr lvl="1"/>
            <a:r>
              <a:rPr lang="en-US" dirty="0" smtClean="0"/>
              <a:t>Optical gain of cavity ~1kHz/V</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 Schematic</a:t>
            </a:r>
            <a:endParaRPr lang="en-US" dirty="0"/>
          </a:p>
        </p:txBody>
      </p:sp>
      <p:pic>
        <p:nvPicPr>
          <p:cNvPr id="4" name="Content Placeholder 3" descr="Screen Shot 2014-04-15 at 2.56.19 PM.png"/>
          <p:cNvPicPr>
            <a:picLocks noGrp="1" noChangeAspect="1"/>
          </p:cNvPicPr>
          <p:nvPr>
            <p:ph idx="1"/>
          </p:nvPr>
        </p:nvPicPr>
        <p:blipFill>
          <a:blip r:embed="rId2"/>
          <a:srcRect l="-4080" r="-4080"/>
          <a:stretch>
            <a:fillRect/>
          </a:stretch>
        </p:blipFill>
        <p:spPr/>
      </p:pic>
      <p:sp>
        <p:nvSpPr>
          <p:cNvPr id="5" name="Donut 4"/>
          <p:cNvSpPr/>
          <p:nvPr/>
        </p:nvSpPr>
        <p:spPr>
          <a:xfrm>
            <a:off x="4807181" y="3798460"/>
            <a:ext cx="2919908" cy="949615"/>
          </a:xfrm>
          <a:prstGeom prst="donut">
            <a:avLst>
              <a:gd name="adj" fmla="val 99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Validating End-X PDH Loop</a:t>
            </a:r>
            <a:endParaRPr lang="en-US" dirty="0"/>
          </a:p>
        </p:txBody>
      </p:sp>
      <p:pic>
        <p:nvPicPr>
          <p:cNvPr id="4" name="Content Placeholder 3" descr="EX_PDHOLTF.pdf"/>
          <p:cNvPicPr>
            <a:picLocks noGrp="1" noChangeAspect="1"/>
          </p:cNvPicPr>
          <p:nvPr>
            <p:ph idx="1"/>
          </p:nvPr>
        </p:nvPicPr>
        <mc:AlternateContent>
          <mc:Choice xmlns:ma="http://schemas.microsoft.com/office/mac/drawingml/2008/main" Requires="ma">
            <p:blipFill>
              <a:blip r:embed="rId3"/>
              <a:srcRect l="-12987" r="-12987"/>
              <a:stretch>
                <a:fillRect/>
              </a:stretch>
            </p:blipFill>
          </mc:Choice>
          <mc:Fallback>
            <p:blipFill>
              <a:blip r:embed="rId4"/>
              <a:srcRect l="-12987" r="-12987"/>
              <a:stretch>
                <a:fillRect/>
              </a:stretch>
            </p:blipFill>
          </mc:Fallback>
        </mc:AlternateConten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IMC Loop</a:t>
            </a:r>
            <a:endParaRPr lang="en-US" dirty="0"/>
          </a:p>
        </p:txBody>
      </p:sp>
      <p:sp>
        <p:nvSpPr>
          <p:cNvPr id="3" name="Content Placeholder 2"/>
          <p:cNvSpPr>
            <a:spLocks noGrp="1"/>
          </p:cNvSpPr>
          <p:nvPr>
            <p:ph idx="1"/>
          </p:nvPr>
        </p:nvSpPr>
        <p:spPr/>
        <p:txBody>
          <a:bodyPr/>
          <a:lstStyle/>
          <a:p>
            <a:r>
              <a:rPr lang="en-US" dirty="0" smtClean="0"/>
              <a:t>This loop consists of the mode cleaner lock with a feedback to the MC2 suspension. </a:t>
            </a:r>
          </a:p>
          <a:p>
            <a:r>
              <a:rPr lang="en-US" dirty="0" smtClean="0"/>
              <a:t>Consists of:</a:t>
            </a:r>
          </a:p>
          <a:p>
            <a:pPr lvl="1"/>
            <a:r>
              <a:rPr lang="en-US" dirty="0" smtClean="0"/>
              <a:t>IMC cavity pole: ~8kHz</a:t>
            </a:r>
          </a:p>
          <a:p>
            <a:pPr lvl="1"/>
            <a:r>
              <a:rPr lang="en-US" dirty="0" smtClean="0"/>
              <a:t>VCO</a:t>
            </a:r>
          </a:p>
          <a:p>
            <a:pPr lvl="1"/>
            <a:r>
              <a:rPr lang="en-US" dirty="0" smtClean="0"/>
              <a:t>MC Common Mode Board</a:t>
            </a:r>
          </a:p>
          <a:p>
            <a:pPr lvl="1"/>
            <a:r>
              <a:rPr lang="en-US" dirty="0" smtClean="0"/>
              <a:t>Optical gain: 3kHz/V</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 Schematic</a:t>
            </a:r>
            <a:endParaRPr lang="en-US" dirty="0"/>
          </a:p>
        </p:txBody>
      </p:sp>
      <p:pic>
        <p:nvPicPr>
          <p:cNvPr id="4" name="Content Placeholder 3" descr="Screen Shot 2014-04-15 at 2.56.19 PM.png"/>
          <p:cNvPicPr>
            <a:picLocks noGrp="1" noChangeAspect="1"/>
          </p:cNvPicPr>
          <p:nvPr>
            <p:ph idx="1"/>
          </p:nvPr>
        </p:nvPicPr>
        <p:blipFill>
          <a:blip r:embed="rId2"/>
          <a:srcRect l="-4080" r="-4080"/>
          <a:stretch>
            <a:fillRect/>
          </a:stretch>
        </p:blipFill>
        <p:spPr>
          <a:xfrm>
            <a:off x="457200" y="1600200"/>
            <a:ext cx="8229600" cy="4525963"/>
          </a:xfrm>
        </p:spPr>
      </p:pic>
      <p:sp>
        <p:nvSpPr>
          <p:cNvPr id="5" name="Donut 4"/>
          <p:cNvSpPr/>
          <p:nvPr/>
        </p:nvSpPr>
        <p:spPr>
          <a:xfrm>
            <a:off x="1483674" y="2397779"/>
            <a:ext cx="1637997" cy="1816138"/>
          </a:xfrm>
          <a:prstGeom prst="donut">
            <a:avLst>
              <a:gd name="adj" fmla="val 82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IMC Loop Validation</a:t>
            </a:r>
            <a:endParaRPr lang="en-US" dirty="0"/>
          </a:p>
        </p:txBody>
      </p:sp>
      <p:pic>
        <p:nvPicPr>
          <p:cNvPr id="5" name="Picture 4" descr="IMC_Common_OLTF.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54898" y="1083250"/>
            <a:ext cx="8552329" cy="561460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Talk</a:t>
            </a:r>
            <a:endParaRPr lang="en-US" dirty="0"/>
          </a:p>
        </p:txBody>
      </p:sp>
      <p:sp>
        <p:nvSpPr>
          <p:cNvPr id="3" name="Content Placeholder 2"/>
          <p:cNvSpPr>
            <a:spLocks noGrp="1"/>
          </p:cNvSpPr>
          <p:nvPr>
            <p:ph idx="1"/>
          </p:nvPr>
        </p:nvSpPr>
        <p:spPr/>
        <p:txBody>
          <a:bodyPr/>
          <a:lstStyle/>
          <a:p>
            <a:r>
              <a:rPr lang="en-US" dirty="0" smtClean="0"/>
              <a:t>What is ALS?</a:t>
            </a:r>
          </a:p>
          <a:p>
            <a:r>
              <a:rPr lang="en-US" dirty="0" smtClean="0"/>
              <a:t>The </a:t>
            </a:r>
            <a:r>
              <a:rPr lang="en-US" dirty="0" err="1" smtClean="0"/>
              <a:t>Simulink</a:t>
            </a:r>
            <a:r>
              <a:rPr lang="en-US" dirty="0" smtClean="0"/>
              <a:t> model</a:t>
            </a:r>
          </a:p>
          <a:p>
            <a:pPr lvl="1"/>
            <a:r>
              <a:rPr lang="en-US" dirty="0" smtClean="0"/>
              <a:t>What does it consist of?</a:t>
            </a:r>
          </a:p>
          <a:p>
            <a:pPr lvl="1"/>
            <a:r>
              <a:rPr lang="en-US" dirty="0" smtClean="0"/>
              <a:t>Validating the model.</a:t>
            </a:r>
          </a:p>
          <a:p>
            <a:r>
              <a:rPr lang="en-US" dirty="0" smtClean="0"/>
              <a:t>Noise budget using the model</a:t>
            </a:r>
          </a:p>
          <a:p>
            <a:r>
              <a:rPr lang="en-US" dirty="0" smtClean="0"/>
              <a:t>Comparison to HIFO-Y</a:t>
            </a:r>
          </a:p>
          <a:p>
            <a:r>
              <a:rPr lang="en-US" dirty="0" smtClean="0"/>
              <a:t>Future Plans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MC2 Loop</a:t>
            </a:r>
            <a:endParaRPr lang="en-US" dirty="0"/>
          </a:p>
        </p:txBody>
      </p:sp>
      <p:sp>
        <p:nvSpPr>
          <p:cNvPr id="3" name="Content Placeholder 2"/>
          <p:cNvSpPr>
            <a:spLocks noGrp="1"/>
          </p:cNvSpPr>
          <p:nvPr>
            <p:ph idx="1"/>
          </p:nvPr>
        </p:nvSpPr>
        <p:spPr>
          <a:xfrm>
            <a:off x="457200" y="1600200"/>
            <a:ext cx="5726832" cy="4525963"/>
          </a:xfrm>
        </p:spPr>
        <p:txBody>
          <a:bodyPr>
            <a:normAutofit fontScale="92500" lnSpcReduction="10000"/>
          </a:bodyPr>
          <a:lstStyle/>
          <a:p>
            <a:r>
              <a:rPr lang="en-US" dirty="0" smtClean="0"/>
              <a:t>The test mass hangs from a triple suspension; we can actuate on any of three.</a:t>
            </a:r>
          </a:p>
          <a:p>
            <a:r>
              <a:rPr lang="en-US" dirty="0" smtClean="0"/>
              <a:t>Model a simplified version of the loop</a:t>
            </a:r>
          </a:p>
          <a:p>
            <a:r>
              <a:rPr lang="en-US" dirty="0" smtClean="0"/>
              <a:t>Use un-damped HSTS model</a:t>
            </a:r>
          </a:p>
          <a:p>
            <a:r>
              <a:rPr lang="en-US" dirty="0" smtClean="0"/>
              <a:t>Assumes coil driver and coil output exactly cancels</a:t>
            </a:r>
          </a:p>
          <a:p>
            <a:r>
              <a:rPr lang="en-US" dirty="0" smtClean="0"/>
              <a:t>Mystery gain of 1/4</a:t>
            </a:r>
            <a:endParaRPr lang="en-US" dirty="0"/>
          </a:p>
        </p:txBody>
      </p:sp>
      <p:pic>
        <p:nvPicPr>
          <p:cNvPr id="4" name="Picture 3" descr="Screen Shot 2014-04-15 at 3.29.26 PM.png"/>
          <p:cNvPicPr>
            <a:picLocks noChangeAspect="1"/>
          </p:cNvPicPr>
          <p:nvPr/>
        </p:nvPicPr>
        <p:blipFill>
          <a:blip r:embed="rId3"/>
          <a:stretch>
            <a:fillRect/>
          </a:stretch>
        </p:blipFill>
        <p:spPr>
          <a:xfrm>
            <a:off x="6714915" y="1231988"/>
            <a:ext cx="1981338" cy="475013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MC2 Loop Validation</a:t>
            </a:r>
            <a:endParaRPr lang="en-US" dirty="0"/>
          </a:p>
        </p:txBody>
      </p:sp>
      <p:pic>
        <p:nvPicPr>
          <p:cNvPr id="6" name="Picture 5" descr="M2_M3_Crossover.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73340" y="956880"/>
            <a:ext cx="4949742" cy="3257377"/>
          </a:xfrm>
          <a:prstGeom prst="rect">
            <a:avLst/>
          </a:prstGeom>
        </p:spPr>
      </p:pic>
      <p:pic>
        <p:nvPicPr>
          <p:cNvPr id="8" name="Picture 7" descr="MCL_MCF_Crossover.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599001" y="1008446"/>
            <a:ext cx="4544999" cy="3205811"/>
          </a:xfrm>
          <a:prstGeom prst="rect">
            <a:avLst/>
          </a:prstGeom>
        </p:spPr>
      </p:pic>
      <p:pic>
        <p:nvPicPr>
          <p:cNvPr id="9" name="Picture 8" descr="M1_M2_Crossover.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2247522" y="3820926"/>
            <a:ext cx="5057760" cy="303707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 PLL </a:t>
            </a:r>
            <a:r>
              <a:rPr lang="en-US" dirty="0" err="1" smtClean="0"/>
              <a:t>Beatnote</a:t>
            </a:r>
            <a:endParaRPr lang="en-US" dirty="0"/>
          </a:p>
        </p:txBody>
      </p:sp>
      <p:sp>
        <p:nvSpPr>
          <p:cNvPr id="3" name="Content Placeholder 2"/>
          <p:cNvSpPr>
            <a:spLocks noGrp="1"/>
          </p:cNvSpPr>
          <p:nvPr>
            <p:ph idx="1"/>
          </p:nvPr>
        </p:nvSpPr>
        <p:spPr/>
        <p:txBody>
          <a:bodyPr>
            <a:normAutofit lnSpcReduction="10000"/>
          </a:bodyPr>
          <a:lstStyle/>
          <a:p>
            <a:r>
              <a:rPr lang="en-US" dirty="0" smtClean="0"/>
              <a:t>PLL lock of the green transmitted light through the arm with a frequency doubled light from the PSL. </a:t>
            </a:r>
          </a:p>
          <a:p>
            <a:r>
              <a:rPr lang="en-US" dirty="0" smtClean="0"/>
              <a:t>Locks the green </a:t>
            </a:r>
            <a:r>
              <a:rPr lang="en-US" dirty="0" err="1" smtClean="0"/>
              <a:t>beatnote</a:t>
            </a:r>
            <a:r>
              <a:rPr lang="en-US" dirty="0" smtClean="0"/>
              <a:t> controlling the common mode to the corner </a:t>
            </a:r>
            <a:r>
              <a:rPr lang="en-US" dirty="0" err="1" smtClean="0"/>
              <a:t>VCOs</a:t>
            </a:r>
            <a:endParaRPr lang="en-US" dirty="0" smtClean="0"/>
          </a:p>
          <a:p>
            <a:r>
              <a:rPr lang="en-US" dirty="0" smtClean="0"/>
              <a:t>Consists of:</a:t>
            </a:r>
          </a:p>
          <a:p>
            <a:pPr lvl="1"/>
            <a:r>
              <a:rPr lang="en-US" dirty="0" smtClean="0"/>
              <a:t>PFD</a:t>
            </a:r>
          </a:p>
          <a:p>
            <a:pPr lvl="1"/>
            <a:r>
              <a:rPr lang="en-US" dirty="0" smtClean="0"/>
              <a:t>VCO</a:t>
            </a:r>
          </a:p>
          <a:p>
            <a:pPr lvl="1"/>
            <a:r>
              <a:rPr lang="en-US" dirty="0" smtClean="0"/>
              <a:t>PLL Board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 Schematic</a:t>
            </a:r>
            <a:endParaRPr lang="en-US" dirty="0"/>
          </a:p>
        </p:txBody>
      </p:sp>
      <p:pic>
        <p:nvPicPr>
          <p:cNvPr id="4" name="Content Placeholder 3" descr="Screen Shot 2014-04-15 at 2.56.19 PM.png"/>
          <p:cNvPicPr>
            <a:picLocks noGrp="1" noChangeAspect="1"/>
          </p:cNvPicPr>
          <p:nvPr>
            <p:ph idx="1"/>
          </p:nvPr>
        </p:nvPicPr>
        <p:blipFill>
          <a:blip r:embed="rId2"/>
          <a:srcRect l="-4080" r="-4080"/>
          <a:stretch>
            <a:fillRect/>
          </a:stretch>
        </p:blipFill>
        <p:spPr>
          <a:xfrm>
            <a:off x="457200" y="1600200"/>
            <a:ext cx="8229600" cy="4525963"/>
          </a:xfrm>
        </p:spPr>
      </p:pic>
      <p:sp>
        <p:nvSpPr>
          <p:cNvPr id="5" name="Donut 4"/>
          <p:cNvSpPr/>
          <p:nvPr/>
        </p:nvSpPr>
        <p:spPr>
          <a:xfrm>
            <a:off x="2337103" y="1851679"/>
            <a:ext cx="1637997" cy="1816138"/>
          </a:xfrm>
          <a:prstGeom prst="donut">
            <a:avLst>
              <a:gd name="adj" fmla="val 82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 PLL Loop Validation</a:t>
            </a:r>
            <a:endParaRPr lang="en-US" dirty="0"/>
          </a:p>
        </p:txBody>
      </p:sp>
      <p:pic>
        <p:nvPicPr>
          <p:cNvPr id="4" name="Content Placeholder 3" descr="Comm_PLL_2_VCO_OLTF.pdf"/>
          <p:cNvPicPr>
            <a:picLocks noGrp="1" noChangeAspect="1"/>
          </p:cNvPicPr>
          <p:nvPr>
            <p:ph idx="1"/>
          </p:nvPr>
        </p:nvPicPr>
        <mc:AlternateContent>
          <mc:Choice xmlns:ma="http://schemas.microsoft.com/office/mac/drawingml/2008/main" Requires="ma">
            <p:blipFill>
              <a:blip r:embed="rId3"/>
              <a:srcRect l="-20253" r="-20253"/>
              <a:stretch>
                <a:fillRect/>
              </a:stretch>
            </p:blipFill>
          </mc:Choice>
          <mc:Fallback>
            <p:blipFill>
              <a:blip r:embed="rId4"/>
              <a:srcRect l="-20253" r="-20253"/>
              <a:stretch>
                <a:fillRect/>
              </a:stretch>
            </p:blipFill>
          </mc:Fallback>
        </mc:AlternateConten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 Handoff</a:t>
            </a:r>
            <a:endParaRPr lang="en-US" dirty="0"/>
          </a:p>
        </p:txBody>
      </p:sp>
      <p:sp>
        <p:nvSpPr>
          <p:cNvPr id="3" name="Content Placeholder 2"/>
          <p:cNvSpPr>
            <a:spLocks noGrp="1"/>
          </p:cNvSpPr>
          <p:nvPr>
            <p:ph idx="1"/>
          </p:nvPr>
        </p:nvSpPr>
        <p:spPr/>
        <p:txBody>
          <a:bodyPr>
            <a:normAutofit lnSpcReduction="10000"/>
          </a:bodyPr>
          <a:lstStyle/>
          <a:p>
            <a:r>
              <a:rPr lang="en-US" dirty="0" smtClean="0"/>
              <a:t>In preparation for locking the IR to the arm (i.e. handing-off from green to IR), we run the COMM handoff. </a:t>
            </a:r>
          </a:p>
          <a:p>
            <a:r>
              <a:rPr lang="en-US" dirty="0" smtClean="0"/>
              <a:t>This feedbacks the COMM </a:t>
            </a:r>
            <a:r>
              <a:rPr lang="en-US" dirty="0" err="1" smtClean="0"/>
              <a:t>beatnote</a:t>
            </a:r>
            <a:r>
              <a:rPr lang="en-US" dirty="0" smtClean="0"/>
              <a:t> frequency to the IMC and the MC2 suspension. </a:t>
            </a:r>
          </a:p>
          <a:p>
            <a:r>
              <a:rPr lang="en-US" dirty="0" smtClean="0">
                <a:sym typeface="Wingdings"/>
              </a:rPr>
              <a:t>The slow path is feedback to the MC2 suspensions, while the fast path is feedback to the IMC</a:t>
            </a:r>
          </a:p>
          <a:p>
            <a:r>
              <a:rPr lang="en-US" dirty="0" smtClean="0">
                <a:sym typeface="Wingdings"/>
              </a:rPr>
              <a:t> Crossover between fast and slow: 13Hz</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 Handoff Validation</a:t>
            </a:r>
            <a:endParaRPr lang="en-US" dirty="0"/>
          </a:p>
        </p:txBody>
      </p:sp>
      <p:pic>
        <p:nvPicPr>
          <p:cNvPr id="4" name="Picture 3" descr="Comm_Handof_Cs1-Cf.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91680" y="1891864"/>
            <a:ext cx="5103628" cy="3943713"/>
          </a:xfrm>
          <a:prstGeom prst="rect">
            <a:avLst/>
          </a:prstGeom>
        </p:spPr>
      </p:pic>
      <p:pic>
        <p:nvPicPr>
          <p:cNvPr id="6" name="Picture 5" descr="CM_Common_Handoff_OLTF.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363839" y="1879881"/>
            <a:ext cx="5103630" cy="394371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Talk</a:t>
            </a:r>
            <a:endParaRPr lang="en-US" dirty="0"/>
          </a:p>
        </p:txBody>
      </p:sp>
      <p:sp>
        <p:nvSpPr>
          <p:cNvPr id="3" name="Content Placeholder 2"/>
          <p:cNvSpPr>
            <a:spLocks noGrp="1"/>
          </p:cNvSpPr>
          <p:nvPr>
            <p:ph idx="1"/>
          </p:nvPr>
        </p:nvSpPr>
        <p:spPr/>
        <p:txBody>
          <a:bodyPr/>
          <a:lstStyle/>
          <a:p>
            <a:r>
              <a:rPr lang="en-US" dirty="0" smtClean="0">
                <a:solidFill>
                  <a:srgbClr val="BFBFBF"/>
                </a:solidFill>
              </a:rPr>
              <a:t>What is ALS?</a:t>
            </a:r>
          </a:p>
          <a:p>
            <a:r>
              <a:rPr lang="en-US" dirty="0" smtClean="0">
                <a:solidFill>
                  <a:srgbClr val="BFBFBF"/>
                </a:solidFill>
              </a:rPr>
              <a:t>The </a:t>
            </a:r>
            <a:r>
              <a:rPr lang="en-US" dirty="0" err="1" smtClean="0">
                <a:solidFill>
                  <a:srgbClr val="BFBFBF"/>
                </a:solidFill>
              </a:rPr>
              <a:t>Simulink</a:t>
            </a:r>
            <a:r>
              <a:rPr lang="en-US" dirty="0" smtClean="0">
                <a:solidFill>
                  <a:srgbClr val="BFBFBF"/>
                </a:solidFill>
              </a:rPr>
              <a:t> model</a:t>
            </a:r>
          </a:p>
          <a:p>
            <a:pPr lvl="1"/>
            <a:r>
              <a:rPr lang="en-US" dirty="0" smtClean="0">
                <a:solidFill>
                  <a:srgbClr val="BFBFBF"/>
                </a:solidFill>
              </a:rPr>
              <a:t>What does it consist of?</a:t>
            </a:r>
          </a:p>
          <a:p>
            <a:pPr lvl="1"/>
            <a:r>
              <a:rPr lang="en-US" dirty="0" smtClean="0">
                <a:solidFill>
                  <a:srgbClr val="BFBFBF"/>
                </a:solidFill>
              </a:rPr>
              <a:t>Validating the model.</a:t>
            </a:r>
          </a:p>
          <a:p>
            <a:r>
              <a:rPr lang="en-US" dirty="0" smtClean="0"/>
              <a:t>Noise budget using the model</a:t>
            </a:r>
          </a:p>
          <a:p>
            <a:r>
              <a:rPr lang="en-US" dirty="0" smtClean="0">
                <a:solidFill>
                  <a:srgbClr val="BFBFBF"/>
                </a:solidFill>
              </a:rPr>
              <a:t>Comparison to HIFO-Y</a:t>
            </a:r>
          </a:p>
          <a:p>
            <a:r>
              <a:rPr lang="en-US" dirty="0" smtClean="0">
                <a:solidFill>
                  <a:srgbClr val="BFBFBF"/>
                </a:solidFill>
              </a:rPr>
              <a:t>Future Plans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X PLL Noise Budget in Loop</a:t>
            </a:r>
            <a:endParaRPr lang="en-US" dirty="0"/>
          </a:p>
        </p:txBody>
      </p:sp>
      <p:pic>
        <p:nvPicPr>
          <p:cNvPr id="8" name="Picture 7" descr="EX_PLL_NoiseSpec.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34470" y="850704"/>
            <a:ext cx="8875059" cy="6282881"/>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End X PLL Noise Budget Out of Loop</a:t>
            </a:r>
            <a:endParaRPr lang="en-US" dirty="0"/>
          </a:p>
        </p:txBody>
      </p:sp>
      <p:pic>
        <p:nvPicPr>
          <p:cNvPr id="4" name="Picture 3" descr="EX_PLL_LaserNoise.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34470" y="988946"/>
            <a:ext cx="8875059" cy="586905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Talk</a:t>
            </a:r>
            <a:endParaRPr lang="en-US" dirty="0"/>
          </a:p>
        </p:txBody>
      </p:sp>
      <p:sp>
        <p:nvSpPr>
          <p:cNvPr id="3" name="Content Placeholder 2"/>
          <p:cNvSpPr>
            <a:spLocks noGrp="1"/>
          </p:cNvSpPr>
          <p:nvPr>
            <p:ph idx="1"/>
          </p:nvPr>
        </p:nvSpPr>
        <p:spPr/>
        <p:txBody>
          <a:bodyPr/>
          <a:lstStyle/>
          <a:p>
            <a:r>
              <a:rPr lang="en-US" dirty="0" smtClean="0"/>
              <a:t>What is ALS?</a:t>
            </a:r>
          </a:p>
          <a:p>
            <a:pPr>
              <a:buClr>
                <a:schemeClr val="bg2"/>
              </a:buClr>
            </a:pPr>
            <a:r>
              <a:rPr lang="en-US" dirty="0" smtClean="0">
                <a:solidFill>
                  <a:schemeClr val="bg1">
                    <a:lumMod val="75000"/>
                  </a:schemeClr>
                </a:solidFill>
              </a:rPr>
              <a:t>The </a:t>
            </a:r>
            <a:r>
              <a:rPr lang="en-US" dirty="0" err="1" smtClean="0">
                <a:solidFill>
                  <a:schemeClr val="bg1">
                    <a:lumMod val="75000"/>
                  </a:schemeClr>
                </a:solidFill>
              </a:rPr>
              <a:t>Simulink</a:t>
            </a:r>
            <a:r>
              <a:rPr lang="en-US" dirty="0" smtClean="0">
                <a:solidFill>
                  <a:schemeClr val="bg1">
                    <a:lumMod val="75000"/>
                  </a:schemeClr>
                </a:solidFill>
              </a:rPr>
              <a:t> model</a:t>
            </a:r>
          </a:p>
          <a:p>
            <a:pPr lvl="1">
              <a:buClr>
                <a:schemeClr val="bg2"/>
              </a:buClr>
            </a:pPr>
            <a:r>
              <a:rPr lang="en-US" dirty="0" smtClean="0">
                <a:solidFill>
                  <a:schemeClr val="bg1">
                    <a:lumMod val="75000"/>
                  </a:schemeClr>
                </a:solidFill>
              </a:rPr>
              <a:t>What does it consist of?</a:t>
            </a:r>
          </a:p>
          <a:p>
            <a:pPr lvl="1">
              <a:buClr>
                <a:schemeClr val="bg2"/>
              </a:buClr>
            </a:pPr>
            <a:r>
              <a:rPr lang="en-US" dirty="0" smtClean="0">
                <a:solidFill>
                  <a:schemeClr val="bg1">
                    <a:lumMod val="75000"/>
                  </a:schemeClr>
                </a:solidFill>
              </a:rPr>
              <a:t>Validating the model.</a:t>
            </a:r>
          </a:p>
          <a:p>
            <a:pPr>
              <a:buClr>
                <a:schemeClr val="bg2"/>
              </a:buClr>
            </a:pPr>
            <a:r>
              <a:rPr lang="en-US" dirty="0" smtClean="0">
                <a:solidFill>
                  <a:schemeClr val="bg1">
                    <a:lumMod val="75000"/>
                  </a:schemeClr>
                </a:solidFill>
              </a:rPr>
              <a:t>Noise budget using the model</a:t>
            </a:r>
          </a:p>
          <a:p>
            <a:pPr>
              <a:buClr>
                <a:schemeClr val="bg2"/>
              </a:buClr>
            </a:pPr>
            <a:r>
              <a:rPr lang="en-US" dirty="0" smtClean="0">
                <a:solidFill>
                  <a:schemeClr val="bg1">
                    <a:lumMod val="75000"/>
                  </a:schemeClr>
                </a:solidFill>
              </a:rPr>
              <a:t>Comparison to HIFO-Y</a:t>
            </a:r>
          </a:p>
          <a:p>
            <a:pPr>
              <a:buClr>
                <a:schemeClr val="bg2"/>
              </a:buClr>
            </a:pPr>
            <a:r>
              <a:rPr lang="en-US" dirty="0" smtClean="0">
                <a:solidFill>
                  <a:schemeClr val="bg1">
                    <a:lumMod val="75000"/>
                  </a:schemeClr>
                </a:solidFill>
              </a:rPr>
              <a:t>Future Plans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X PDH Noise Budget</a:t>
            </a:r>
            <a:endParaRPr lang="en-US" dirty="0"/>
          </a:p>
        </p:txBody>
      </p:sp>
      <p:pic>
        <p:nvPicPr>
          <p:cNvPr id="4" name="Picture 3" descr="EX_PDH_NoiseBudget.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34470" y="814753"/>
            <a:ext cx="8875059" cy="604324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 PLL Noise Budget</a:t>
            </a:r>
            <a:endParaRPr lang="en-US" dirty="0"/>
          </a:p>
        </p:txBody>
      </p:sp>
      <p:pic>
        <p:nvPicPr>
          <p:cNvPr id="4" name="Picture 3" descr="EX_2_COMM_NoiseBudget.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34470" y="814752"/>
            <a:ext cx="8875059" cy="6043247"/>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 Noise Budget</a:t>
            </a:r>
            <a:endParaRPr lang="en-US" dirty="0"/>
          </a:p>
        </p:txBody>
      </p:sp>
      <p:pic>
        <p:nvPicPr>
          <p:cNvPr id="4" name="Picture 3" descr="OutOfLoopIRNoise.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34470" y="658990"/>
            <a:ext cx="8875059" cy="6199009"/>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Talk</a:t>
            </a:r>
            <a:endParaRPr lang="en-US" dirty="0"/>
          </a:p>
        </p:txBody>
      </p:sp>
      <p:sp>
        <p:nvSpPr>
          <p:cNvPr id="3" name="Content Placeholder 2"/>
          <p:cNvSpPr>
            <a:spLocks noGrp="1"/>
          </p:cNvSpPr>
          <p:nvPr>
            <p:ph idx="1"/>
          </p:nvPr>
        </p:nvSpPr>
        <p:spPr/>
        <p:txBody>
          <a:bodyPr/>
          <a:lstStyle/>
          <a:p>
            <a:r>
              <a:rPr lang="en-US" dirty="0" smtClean="0">
                <a:solidFill>
                  <a:srgbClr val="BFBFBF"/>
                </a:solidFill>
              </a:rPr>
              <a:t>What is ALS?</a:t>
            </a:r>
          </a:p>
          <a:p>
            <a:r>
              <a:rPr lang="en-US" dirty="0" smtClean="0">
                <a:solidFill>
                  <a:srgbClr val="BFBFBF"/>
                </a:solidFill>
              </a:rPr>
              <a:t>The </a:t>
            </a:r>
            <a:r>
              <a:rPr lang="en-US" dirty="0" err="1" smtClean="0">
                <a:solidFill>
                  <a:srgbClr val="BFBFBF"/>
                </a:solidFill>
              </a:rPr>
              <a:t>Simulink</a:t>
            </a:r>
            <a:r>
              <a:rPr lang="en-US" dirty="0" smtClean="0">
                <a:solidFill>
                  <a:srgbClr val="BFBFBF"/>
                </a:solidFill>
              </a:rPr>
              <a:t> model</a:t>
            </a:r>
          </a:p>
          <a:p>
            <a:pPr lvl="1"/>
            <a:r>
              <a:rPr lang="en-US" dirty="0" smtClean="0">
                <a:solidFill>
                  <a:srgbClr val="BFBFBF"/>
                </a:solidFill>
              </a:rPr>
              <a:t>What does it consist of?</a:t>
            </a:r>
          </a:p>
          <a:p>
            <a:pPr lvl="1"/>
            <a:r>
              <a:rPr lang="en-US" dirty="0" smtClean="0">
                <a:solidFill>
                  <a:srgbClr val="BFBFBF"/>
                </a:solidFill>
              </a:rPr>
              <a:t>Validating the model.</a:t>
            </a:r>
          </a:p>
          <a:p>
            <a:r>
              <a:rPr lang="en-US" dirty="0" smtClean="0">
                <a:solidFill>
                  <a:srgbClr val="BFBFBF"/>
                </a:solidFill>
              </a:rPr>
              <a:t>Noise budget using the model</a:t>
            </a:r>
          </a:p>
          <a:p>
            <a:r>
              <a:rPr lang="en-US" dirty="0" smtClean="0"/>
              <a:t>Comparison to HIFO-Y</a:t>
            </a:r>
          </a:p>
          <a:p>
            <a:r>
              <a:rPr lang="en-US" dirty="0" smtClean="0">
                <a:solidFill>
                  <a:srgbClr val="BFBFBF"/>
                </a:solidFill>
              </a:rPr>
              <a:t>Future Plans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Comparison to HIFOY</a:t>
            </a:r>
            <a:endParaRPr lang="en-US" dirty="0"/>
          </a:p>
        </p:txBody>
      </p:sp>
      <p:pic>
        <p:nvPicPr>
          <p:cNvPr id="6" name="Picture 5" descr="NoiseBudget_v2.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34470" y="961485"/>
            <a:ext cx="8875059" cy="587277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Comparison to HIFOY</a:t>
            </a:r>
            <a:endParaRPr lang="en-US" dirty="0"/>
          </a:p>
        </p:txBody>
      </p:sp>
      <p:pic>
        <p:nvPicPr>
          <p:cNvPr id="4" name="Picture 3" descr="XYComparison.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34470" y="838716"/>
            <a:ext cx="8875059" cy="6019283"/>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Talk</a:t>
            </a:r>
            <a:endParaRPr lang="en-US" dirty="0"/>
          </a:p>
        </p:txBody>
      </p:sp>
      <p:sp>
        <p:nvSpPr>
          <p:cNvPr id="3" name="Content Placeholder 2"/>
          <p:cNvSpPr>
            <a:spLocks noGrp="1"/>
          </p:cNvSpPr>
          <p:nvPr>
            <p:ph idx="1"/>
          </p:nvPr>
        </p:nvSpPr>
        <p:spPr/>
        <p:txBody>
          <a:bodyPr/>
          <a:lstStyle/>
          <a:p>
            <a:r>
              <a:rPr lang="en-US" dirty="0" smtClean="0">
                <a:solidFill>
                  <a:srgbClr val="BFBFBF"/>
                </a:solidFill>
              </a:rPr>
              <a:t>What is ALS?</a:t>
            </a:r>
          </a:p>
          <a:p>
            <a:r>
              <a:rPr lang="en-US" dirty="0" smtClean="0">
                <a:solidFill>
                  <a:srgbClr val="BFBFBF"/>
                </a:solidFill>
              </a:rPr>
              <a:t>The </a:t>
            </a:r>
            <a:r>
              <a:rPr lang="en-US" dirty="0" err="1" smtClean="0">
                <a:solidFill>
                  <a:srgbClr val="BFBFBF"/>
                </a:solidFill>
              </a:rPr>
              <a:t>Simulink</a:t>
            </a:r>
            <a:r>
              <a:rPr lang="en-US" dirty="0" smtClean="0">
                <a:solidFill>
                  <a:srgbClr val="BFBFBF"/>
                </a:solidFill>
              </a:rPr>
              <a:t> model</a:t>
            </a:r>
          </a:p>
          <a:p>
            <a:pPr lvl="1"/>
            <a:r>
              <a:rPr lang="en-US" dirty="0" smtClean="0">
                <a:solidFill>
                  <a:srgbClr val="BFBFBF"/>
                </a:solidFill>
              </a:rPr>
              <a:t>What does it consist of?</a:t>
            </a:r>
          </a:p>
          <a:p>
            <a:pPr lvl="1"/>
            <a:r>
              <a:rPr lang="en-US" dirty="0" smtClean="0">
                <a:solidFill>
                  <a:srgbClr val="BFBFBF"/>
                </a:solidFill>
              </a:rPr>
              <a:t>Validating the model.</a:t>
            </a:r>
          </a:p>
          <a:p>
            <a:r>
              <a:rPr lang="en-US" dirty="0" smtClean="0">
                <a:solidFill>
                  <a:srgbClr val="BFBFBF"/>
                </a:solidFill>
              </a:rPr>
              <a:t>Noise budget using the model</a:t>
            </a:r>
          </a:p>
          <a:p>
            <a:r>
              <a:rPr lang="en-US" dirty="0" smtClean="0">
                <a:solidFill>
                  <a:srgbClr val="BFBFBF"/>
                </a:solidFill>
              </a:rPr>
              <a:t>Comparison to HIFO-Y</a:t>
            </a:r>
          </a:p>
          <a:p>
            <a:r>
              <a:rPr lang="en-US" dirty="0" smtClean="0"/>
              <a:t>Future Plans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a:t>
            </a:r>
            <a:endParaRPr lang="en-US" dirty="0"/>
          </a:p>
        </p:txBody>
      </p:sp>
      <p:sp>
        <p:nvSpPr>
          <p:cNvPr id="3" name="Content Placeholder 2"/>
          <p:cNvSpPr>
            <a:spLocks noGrp="1"/>
          </p:cNvSpPr>
          <p:nvPr>
            <p:ph idx="1"/>
          </p:nvPr>
        </p:nvSpPr>
        <p:spPr/>
        <p:txBody>
          <a:bodyPr/>
          <a:lstStyle/>
          <a:p>
            <a:r>
              <a:rPr lang="en-US" dirty="0" smtClean="0"/>
              <a:t>Continue to search for the 1/f noise in HIFOX (and reduce RMS)</a:t>
            </a:r>
          </a:p>
          <a:p>
            <a:r>
              <a:rPr lang="en-US" dirty="0" smtClean="0"/>
              <a:t>Repeat HIFOY with new configuration</a:t>
            </a:r>
          </a:p>
          <a:p>
            <a:r>
              <a:rPr lang="en-US" dirty="0" smtClean="0"/>
              <a:t>Develop a version of the model to be used in Chris’s full IFO noise budget.  </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ALS_ElectroOptical_ControlSchematic.jpg"/>
          <p:cNvPicPr>
            <a:picLocks noChangeAspect="1"/>
          </p:cNvPicPr>
          <p:nvPr/>
        </p:nvPicPr>
        <p:blipFill>
          <a:blip r:embed="rId2"/>
          <a:stretch>
            <a:fillRect/>
          </a:stretch>
        </p:blipFill>
        <p:spPr>
          <a:xfrm>
            <a:off x="0" y="875543"/>
            <a:ext cx="9144000" cy="510691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Length Stabilization</a:t>
            </a:r>
            <a:endParaRPr lang="en-US" dirty="0"/>
          </a:p>
        </p:txBody>
      </p:sp>
      <p:sp>
        <p:nvSpPr>
          <p:cNvPr id="5" name="Content Placeholder 4"/>
          <p:cNvSpPr>
            <a:spLocks noGrp="1"/>
          </p:cNvSpPr>
          <p:nvPr>
            <p:ph idx="1"/>
          </p:nvPr>
        </p:nvSpPr>
        <p:spPr/>
        <p:txBody>
          <a:bodyPr>
            <a:normAutofit lnSpcReduction="10000"/>
          </a:bodyPr>
          <a:lstStyle/>
          <a:p>
            <a:r>
              <a:rPr lang="en-US" dirty="0" smtClean="0"/>
              <a:t>ALS is an independent locking scheme; allows us to decouple the arm cavities from the interferometer.</a:t>
            </a:r>
          </a:p>
          <a:p>
            <a:r>
              <a:rPr lang="en-US" dirty="0" smtClean="0"/>
              <a:t>The ALS holds the arm cavities off resonance from the PSL beam for easy locking of the recycling cavities.</a:t>
            </a:r>
          </a:p>
          <a:p>
            <a:r>
              <a:rPr lang="en-US" dirty="0" smtClean="0"/>
              <a:t>Once the recycling cavities are locked, ALS brings the arm cavity into resonance with the PSL beam.</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 Handoff Basic Block Diagram</a:t>
            </a:r>
            <a:endParaRPr lang="en-US" dirty="0"/>
          </a:p>
        </p:txBody>
      </p:sp>
      <p:sp>
        <p:nvSpPr>
          <p:cNvPr id="5" name="TextBox 4"/>
          <p:cNvSpPr txBox="1"/>
          <p:nvPr/>
        </p:nvSpPr>
        <p:spPr>
          <a:xfrm>
            <a:off x="2730405" y="2024900"/>
            <a:ext cx="122341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COMM PLL</a:t>
            </a:r>
            <a:endParaRPr lang="en-US" dirty="0"/>
          </a:p>
        </p:txBody>
      </p:sp>
      <p:sp>
        <p:nvSpPr>
          <p:cNvPr id="6" name="TextBox 5"/>
          <p:cNvSpPr txBox="1"/>
          <p:nvPr/>
        </p:nvSpPr>
        <p:spPr>
          <a:xfrm>
            <a:off x="4496656" y="2024900"/>
            <a:ext cx="1733543"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COMMON PATH</a:t>
            </a:r>
            <a:endParaRPr lang="en-US" dirty="0"/>
          </a:p>
        </p:txBody>
      </p:sp>
      <p:sp>
        <p:nvSpPr>
          <p:cNvPr id="7" name="TextBox 6"/>
          <p:cNvSpPr txBox="1"/>
          <p:nvPr/>
        </p:nvSpPr>
        <p:spPr>
          <a:xfrm>
            <a:off x="5075654" y="3013311"/>
            <a:ext cx="1154545"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FAST PATH</a:t>
            </a:r>
            <a:endParaRPr lang="en-US" dirty="0"/>
          </a:p>
        </p:txBody>
      </p:sp>
      <p:sp>
        <p:nvSpPr>
          <p:cNvPr id="8" name="TextBox 7"/>
          <p:cNvSpPr txBox="1"/>
          <p:nvPr/>
        </p:nvSpPr>
        <p:spPr>
          <a:xfrm>
            <a:off x="4965535" y="4018353"/>
            <a:ext cx="1264664"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SLOW PATH</a:t>
            </a:r>
            <a:endParaRPr lang="en-US" dirty="0"/>
          </a:p>
        </p:txBody>
      </p:sp>
      <p:sp>
        <p:nvSpPr>
          <p:cNvPr id="9" name="TextBox 8"/>
          <p:cNvSpPr txBox="1"/>
          <p:nvPr/>
        </p:nvSpPr>
        <p:spPr>
          <a:xfrm>
            <a:off x="2876368" y="3013311"/>
            <a:ext cx="1133644"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IMC LOOP</a:t>
            </a:r>
            <a:endParaRPr lang="en-US" dirty="0"/>
          </a:p>
        </p:txBody>
      </p:sp>
      <p:sp>
        <p:nvSpPr>
          <p:cNvPr id="10" name="TextBox 9"/>
          <p:cNvSpPr txBox="1"/>
          <p:nvPr/>
        </p:nvSpPr>
        <p:spPr>
          <a:xfrm>
            <a:off x="2764122" y="4040829"/>
            <a:ext cx="119117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MC2 LOOP</a:t>
            </a:r>
            <a:endParaRPr lang="en-US" dirty="0"/>
          </a:p>
        </p:txBody>
      </p:sp>
      <p:cxnSp>
        <p:nvCxnSpPr>
          <p:cNvPr id="12" name="Straight Arrow Connector 11"/>
          <p:cNvCxnSpPr>
            <a:stCxn id="5" idx="3"/>
            <a:endCxn id="6" idx="1"/>
          </p:cNvCxnSpPr>
          <p:nvPr/>
        </p:nvCxnSpPr>
        <p:spPr>
          <a:xfrm>
            <a:off x="3953817" y="2209566"/>
            <a:ext cx="54283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7" idx="1"/>
            <a:endCxn id="9" idx="3"/>
          </p:cNvCxnSpPr>
          <p:nvPr/>
        </p:nvCxnSpPr>
        <p:spPr>
          <a:xfrm rot="10800000">
            <a:off x="4010012" y="3197977"/>
            <a:ext cx="10656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8" idx="1"/>
          </p:cNvCxnSpPr>
          <p:nvPr/>
        </p:nvCxnSpPr>
        <p:spPr>
          <a:xfrm rot="10800000" flipV="1">
            <a:off x="3953819" y="4203019"/>
            <a:ext cx="1011717" cy="112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6" idx="3"/>
            <a:endCxn id="7" idx="3"/>
          </p:cNvCxnSpPr>
          <p:nvPr/>
        </p:nvCxnSpPr>
        <p:spPr>
          <a:xfrm>
            <a:off x="6230199" y="2209566"/>
            <a:ext cx="1588" cy="988411"/>
          </a:xfrm>
          <a:prstGeom prst="bentConnector3">
            <a:avLst>
              <a:gd name="adj1" fmla="val 14395466"/>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Elbow Connector 20"/>
          <p:cNvCxnSpPr/>
          <p:nvPr/>
        </p:nvCxnSpPr>
        <p:spPr>
          <a:xfrm>
            <a:off x="6228611" y="3199566"/>
            <a:ext cx="1588" cy="988411"/>
          </a:xfrm>
          <a:prstGeom prst="bentConnector3">
            <a:avLst>
              <a:gd name="adj1" fmla="val 14395466"/>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Elbow Connector 22"/>
          <p:cNvCxnSpPr>
            <a:stCxn id="10" idx="1"/>
            <a:endCxn id="5" idx="1"/>
          </p:cNvCxnSpPr>
          <p:nvPr/>
        </p:nvCxnSpPr>
        <p:spPr>
          <a:xfrm rot="10800000">
            <a:off x="2730406" y="2209567"/>
            <a:ext cx="33717" cy="2015929"/>
          </a:xfrm>
          <a:prstGeom prst="bentConnector3">
            <a:avLst>
              <a:gd name="adj1" fmla="val 777996"/>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8" name="Elbow Connector 37"/>
          <p:cNvCxnSpPr>
            <a:stCxn id="9" idx="1"/>
          </p:cNvCxnSpPr>
          <p:nvPr/>
        </p:nvCxnSpPr>
        <p:spPr>
          <a:xfrm rot="10800000" flipV="1">
            <a:off x="2449992" y="3197976"/>
            <a:ext cx="426376" cy="1589"/>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9" idx="2"/>
            <a:endCxn id="10" idx="0"/>
          </p:cNvCxnSpPr>
          <p:nvPr/>
        </p:nvCxnSpPr>
        <p:spPr>
          <a:xfrm rot="5400000">
            <a:off x="3072357" y="3669996"/>
            <a:ext cx="658186" cy="83480"/>
          </a:xfrm>
          <a:prstGeom prst="straightConnector1">
            <a:avLst/>
          </a:prstGeom>
          <a:ln>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do this?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Using an auxiliary laser at the end station that has both IR and green light, we …</a:t>
            </a:r>
          </a:p>
          <a:p>
            <a:pPr marL="514350" indent="-514350">
              <a:buFont typeface="+mj-lt"/>
              <a:buAutoNum type="arabicPeriod"/>
            </a:pPr>
            <a:r>
              <a:rPr lang="en-US" dirty="0" smtClean="0"/>
              <a:t>Lock the IR auxiliary beam to the PSL frequency.</a:t>
            </a:r>
          </a:p>
          <a:p>
            <a:pPr marL="514350" indent="-514350">
              <a:buFont typeface="+mj-lt"/>
              <a:buAutoNum type="arabicPeriod"/>
            </a:pPr>
            <a:r>
              <a:rPr lang="en-US" dirty="0" smtClean="0"/>
              <a:t>Lock the green auxiliary beam to the arm cavity.</a:t>
            </a:r>
          </a:p>
          <a:p>
            <a:pPr marL="514350" indent="-514350">
              <a:buFont typeface="+mj-lt"/>
              <a:buAutoNum type="arabicPeriod"/>
            </a:pPr>
            <a:r>
              <a:rPr lang="en-US" dirty="0" smtClean="0"/>
              <a:t>Compare the green frequency to the PSL doubled frequency; and eventually bring the PSL light resonant in arm. </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 Schematic</a:t>
            </a:r>
            <a:endParaRPr lang="en-US" dirty="0"/>
          </a:p>
        </p:txBody>
      </p:sp>
      <p:pic>
        <p:nvPicPr>
          <p:cNvPr id="4" name="Content Placeholder 3" descr="Screen Shot 2014-04-15 at 2.56.19 PM.png"/>
          <p:cNvPicPr>
            <a:picLocks noGrp="1" noChangeAspect="1"/>
          </p:cNvPicPr>
          <p:nvPr>
            <p:ph idx="1"/>
          </p:nvPr>
        </p:nvPicPr>
        <p:blipFill>
          <a:blip r:embed="rId2"/>
          <a:srcRect l="-4080" r="-4080"/>
          <a:stretch>
            <a:fillRect/>
          </a:stretch>
        </p:blipFill>
        <p:spPr>
          <a:xfrm>
            <a:off x="457200" y="1079500"/>
            <a:ext cx="8229600" cy="5046663"/>
          </a:xfrm>
        </p:spPr>
      </p:pic>
      <p:sp>
        <p:nvSpPr>
          <p:cNvPr id="5" name="TextBox 4"/>
          <p:cNvSpPr txBox="1"/>
          <p:nvPr/>
        </p:nvSpPr>
        <p:spPr>
          <a:xfrm>
            <a:off x="7683500" y="2665968"/>
            <a:ext cx="457200" cy="369332"/>
          </a:xfrm>
          <a:prstGeom prst="rect">
            <a:avLst/>
          </a:prstGeom>
          <a:noFill/>
        </p:spPr>
        <p:txBody>
          <a:bodyPr wrap="square" rtlCol="0">
            <a:spAutoFit/>
          </a:bodyPr>
          <a:lstStyle/>
          <a:p>
            <a:r>
              <a:rPr lang="en-US" dirty="0" smtClean="0"/>
              <a:t>1.</a:t>
            </a:r>
            <a:endParaRPr lang="en-US" dirty="0"/>
          </a:p>
        </p:txBody>
      </p:sp>
      <p:sp>
        <p:nvSpPr>
          <p:cNvPr id="6" name="TextBox 5"/>
          <p:cNvSpPr txBox="1"/>
          <p:nvPr/>
        </p:nvSpPr>
        <p:spPr>
          <a:xfrm>
            <a:off x="6134100" y="3568700"/>
            <a:ext cx="359932" cy="369332"/>
          </a:xfrm>
          <a:prstGeom prst="rect">
            <a:avLst/>
          </a:prstGeom>
          <a:noFill/>
        </p:spPr>
        <p:txBody>
          <a:bodyPr wrap="none" rtlCol="0">
            <a:spAutoFit/>
          </a:bodyPr>
          <a:lstStyle/>
          <a:p>
            <a:r>
              <a:rPr lang="en-US" dirty="0" smtClean="0"/>
              <a:t>2.</a:t>
            </a:r>
            <a:endParaRPr lang="en-US" dirty="0"/>
          </a:p>
        </p:txBody>
      </p:sp>
      <p:sp>
        <p:nvSpPr>
          <p:cNvPr id="7" name="TextBox 6"/>
          <p:cNvSpPr txBox="1"/>
          <p:nvPr/>
        </p:nvSpPr>
        <p:spPr>
          <a:xfrm>
            <a:off x="3581400" y="2082800"/>
            <a:ext cx="359932" cy="369332"/>
          </a:xfrm>
          <a:prstGeom prst="rect">
            <a:avLst/>
          </a:prstGeom>
          <a:noFill/>
        </p:spPr>
        <p:txBody>
          <a:bodyPr wrap="none" rtlCol="0">
            <a:spAutoFit/>
          </a:bodyPr>
          <a:lstStyle/>
          <a:p>
            <a:r>
              <a:rPr lang="en-US" dirty="0" smtClean="0"/>
              <a:t>3.</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Talk</a:t>
            </a:r>
            <a:endParaRPr lang="en-US" dirty="0"/>
          </a:p>
        </p:txBody>
      </p:sp>
      <p:sp>
        <p:nvSpPr>
          <p:cNvPr id="3" name="Content Placeholder 2"/>
          <p:cNvSpPr>
            <a:spLocks noGrp="1"/>
          </p:cNvSpPr>
          <p:nvPr>
            <p:ph idx="1"/>
          </p:nvPr>
        </p:nvSpPr>
        <p:spPr/>
        <p:txBody>
          <a:bodyPr/>
          <a:lstStyle/>
          <a:p>
            <a:r>
              <a:rPr lang="en-US" dirty="0" smtClean="0">
                <a:solidFill>
                  <a:srgbClr val="BFBFBF"/>
                </a:solidFill>
              </a:rPr>
              <a:t>What is ALS?</a:t>
            </a:r>
          </a:p>
          <a:p>
            <a:r>
              <a:rPr lang="en-US" dirty="0" smtClean="0"/>
              <a:t>The </a:t>
            </a:r>
            <a:r>
              <a:rPr lang="en-US" dirty="0" err="1" smtClean="0"/>
              <a:t>Simulink</a:t>
            </a:r>
            <a:r>
              <a:rPr lang="en-US" dirty="0" smtClean="0"/>
              <a:t> model</a:t>
            </a:r>
          </a:p>
          <a:p>
            <a:pPr lvl="1"/>
            <a:r>
              <a:rPr lang="en-US" dirty="0" smtClean="0"/>
              <a:t>What does it consist of?</a:t>
            </a:r>
          </a:p>
          <a:p>
            <a:pPr lvl="1"/>
            <a:r>
              <a:rPr lang="en-US" dirty="0" smtClean="0"/>
              <a:t>Validating the model.</a:t>
            </a:r>
          </a:p>
          <a:p>
            <a:r>
              <a:rPr lang="en-US" dirty="0" smtClean="0">
                <a:solidFill>
                  <a:srgbClr val="BFBFBF"/>
                </a:solidFill>
              </a:rPr>
              <a:t>Noise budget using the model</a:t>
            </a:r>
          </a:p>
          <a:p>
            <a:r>
              <a:rPr lang="en-US" dirty="0" smtClean="0">
                <a:solidFill>
                  <a:srgbClr val="BFBFBF"/>
                </a:solidFill>
              </a:rPr>
              <a:t>Comparison to HIFO-Y</a:t>
            </a:r>
          </a:p>
          <a:p>
            <a:r>
              <a:rPr lang="en-US" dirty="0" smtClean="0">
                <a:solidFill>
                  <a:srgbClr val="BFBFBF"/>
                </a:solidFill>
              </a:rPr>
              <a:t>Future Plans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Simulink</a:t>
            </a:r>
            <a:r>
              <a:rPr lang="en-US" dirty="0" smtClean="0"/>
              <a:t> Model</a:t>
            </a:r>
            <a:endParaRPr lang="en-US" dirty="0"/>
          </a:p>
        </p:txBody>
      </p:sp>
      <p:pic>
        <p:nvPicPr>
          <p:cNvPr id="6" name="Content Placeholder 5" descr="ModelPic.png"/>
          <p:cNvPicPr>
            <a:picLocks noGrp="1" noChangeAspect="1"/>
          </p:cNvPicPr>
          <p:nvPr>
            <p:ph idx="1"/>
          </p:nvPr>
        </p:nvPicPr>
        <p:blipFill>
          <a:blip r:embed="rId3"/>
          <a:srcRect l="-5743" r="-5743"/>
          <a:stretch>
            <a:fillRect/>
          </a:stretch>
        </p:blipFill>
        <p:spPr>
          <a:xfrm>
            <a:off x="0" y="1348758"/>
            <a:ext cx="9144000" cy="543267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Simulink</a:t>
            </a:r>
            <a:r>
              <a:rPr lang="en-US" dirty="0" smtClean="0"/>
              <a:t> Model</a:t>
            </a:r>
            <a:endParaRPr lang="en-US" dirty="0"/>
          </a:p>
        </p:txBody>
      </p:sp>
      <p:sp>
        <p:nvSpPr>
          <p:cNvPr id="3" name="Content Placeholder 2"/>
          <p:cNvSpPr>
            <a:spLocks noGrp="1"/>
          </p:cNvSpPr>
          <p:nvPr>
            <p:ph idx="1"/>
          </p:nvPr>
        </p:nvSpPr>
        <p:spPr/>
        <p:txBody>
          <a:bodyPr>
            <a:normAutofit/>
          </a:bodyPr>
          <a:lstStyle/>
          <a:p>
            <a:r>
              <a:rPr lang="en-US" dirty="0" smtClean="0"/>
              <a:t>Consists of function blocks that are defined in a control script. The control scripts defines the properties (</a:t>
            </a:r>
            <a:r>
              <a:rPr lang="en-US" dirty="0" err="1" smtClean="0"/>
              <a:t>zpk’s</a:t>
            </a:r>
            <a:r>
              <a:rPr lang="en-US" dirty="0" smtClean="0"/>
              <a:t>) of all the servo parts in the ALS. </a:t>
            </a:r>
          </a:p>
          <a:p>
            <a:r>
              <a:rPr lang="en-US" dirty="0" smtClean="0"/>
              <a:t>Uses </a:t>
            </a:r>
            <a:r>
              <a:rPr lang="en-US" dirty="0" err="1" smtClean="0"/>
              <a:t>LiveParts</a:t>
            </a:r>
            <a:r>
              <a:rPr lang="en-US" dirty="0" smtClean="0"/>
              <a:t> for the filters.</a:t>
            </a:r>
          </a:p>
          <a:p>
            <a:r>
              <a:rPr lang="en-US" dirty="0" smtClean="0"/>
              <a:t>Besides the control script, there is a second script in place to validate the model.</a:t>
            </a:r>
          </a:p>
          <a:p>
            <a:r>
              <a:rPr lang="en-US" dirty="0" smtClean="0"/>
              <a:t>A third script to produce the noise budget.</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33145</TotalTime>
  <Words>2129</Words>
  <Application>Microsoft Macintosh PowerPoint</Application>
  <PresentationFormat>On-screen Show (4:3)</PresentationFormat>
  <Paragraphs>229</Paragraphs>
  <Slides>40</Slides>
  <Notes>20</Notes>
  <HiddenSlides>0</HiddenSlides>
  <MMClips>0</MMClips>
  <ScaleCrop>false</ScaleCrop>
  <HeadingPairs>
    <vt:vector size="4" baseType="variant">
      <vt:variant>
        <vt:lpstr>Design Template</vt:lpstr>
      </vt:variant>
      <vt:variant>
        <vt:i4>1</vt:i4>
      </vt:variant>
      <vt:variant>
        <vt:lpstr>Slide Titles</vt:lpstr>
      </vt:variant>
      <vt:variant>
        <vt:i4>40</vt:i4>
      </vt:variant>
    </vt:vector>
  </HeadingPairs>
  <TitlesOfParts>
    <vt:vector size="41" baseType="lpstr">
      <vt:lpstr>Office Theme</vt:lpstr>
      <vt:lpstr>ALS HIFO-X Noise Budget and Model Status Report</vt:lpstr>
      <vt:lpstr>Outline of Talk</vt:lpstr>
      <vt:lpstr>Outline of Talk</vt:lpstr>
      <vt:lpstr>Arm Length Stabilization</vt:lpstr>
      <vt:lpstr>How do we do this?</vt:lpstr>
      <vt:lpstr>ALS Schematic</vt:lpstr>
      <vt:lpstr>Outline of Talk</vt:lpstr>
      <vt:lpstr>Simulink Model</vt:lpstr>
      <vt:lpstr>Simulink Model</vt:lpstr>
      <vt:lpstr>Servo Loops in Model</vt:lpstr>
      <vt:lpstr>End-X PLL Loop</vt:lpstr>
      <vt:lpstr>ALS Schematic</vt:lpstr>
      <vt:lpstr>End-X PLL Loop Validation</vt:lpstr>
      <vt:lpstr>End-X PDH Loop</vt:lpstr>
      <vt:lpstr>ALS Schematic</vt:lpstr>
      <vt:lpstr>Validating End-X PDH Loop</vt:lpstr>
      <vt:lpstr>IMC Loop</vt:lpstr>
      <vt:lpstr>ALS Schematic</vt:lpstr>
      <vt:lpstr>IMC Loop Validation</vt:lpstr>
      <vt:lpstr>MC2 Loop</vt:lpstr>
      <vt:lpstr>MC2 Loop Validation</vt:lpstr>
      <vt:lpstr>COMM PLL Beatnote</vt:lpstr>
      <vt:lpstr>ALS Schematic</vt:lpstr>
      <vt:lpstr>COMM PLL Loop Validation</vt:lpstr>
      <vt:lpstr>COMM Handoff</vt:lpstr>
      <vt:lpstr>COMM Handoff Validation</vt:lpstr>
      <vt:lpstr>Outline of Talk</vt:lpstr>
      <vt:lpstr>End X PLL Noise Budget in Loop</vt:lpstr>
      <vt:lpstr>End X PLL Noise Budget Out of Loop</vt:lpstr>
      <vt:lpstr>End X PDH Noise Budget</vt:lpstr>
      <vt:lpstr>COMM PLL Noise Budget</vt:lpstr>
      <vt:lpstr>IR Noise Budget</vt:lpstr>
      <vt:lpstr>Outline of Talk</vt:lpstr>
      <vt:lpstr>In Comparison to HIFOY</vt:lpstr>
      <vt:lpstr>In Comparison to HIFOY</vt:lpstr>
      <vt:lpstr>Outline of Talk</vt:lpstr>
      <vt:lpstr>Future Plans</vt:lpstr>
      <vt:lpstr>THE END</vt:lpstr>
      <vt:lpstr>Slide 39</vt:lpstr>
      <vt:lpstr>COMM Handoff Basic Block Diagram</vt:lpstr>
    </vt:vector>
  </TitlesOfParts>
  <Company>Bowdoin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ALS HIFO-X Noise Budget and Model Status Report</dc:title>
  <dc:creator>Alexa Staley</dc:creator>
  <cp:lastModifiedBy>Alexa Staley</cp:lastModifiedBy>
  <cp:revision>94</cp:revision>
  <dcterms:created xsi:type="dcterms:W3CDTF">2014-04-23T18:33:37Z</dcterms:created>
  <dcterms:modified xsi:type="dcterms:W3CDTF">2014-04-23T18:35:17Z</dcterms:modified>
</cp:coreProperties>
</file>