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7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8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9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notesSlides/notesSlide10.xml" ContentType="application/vnd.openxmlformats-officedocument.presentationml.notesSlide+xml"/>
  <Override PartName="/ppt/embeddings/Microsoft_Equation4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61" r:id="rId3"/>
    <p:sldId id="264" r:id="rId4"/>
    <p:sldId id="258" r:id="rId5"/>
    <p:sldId id="283" r:id="rId6"/>
    <p:sldId id="308" r:id="rId7"/>
    <p:sldId id="306" r:id="rId8"/>
    <p:sldId id="307" r:id="rId9"/>
    <p:sldId id="270" r:id="rId10"/>
    <p:sldId id="262" r:id="rId11"/>
    <p:sldId id="265" r:id="rId12"/>
    <p:sldId id="292" r:id="rId13"/>
    <p:sldId id="291" r:id="rId14"/>
    <p:sldId id="290" r:id="rId15"/>
    <p:sldId id="289" r:id="rId16"/>
    <p:sldId id="288" r:id="rId17"/>
    <p:sldId id="287" r:id="rId18"/>
    <p:sldId id="311" r:id="rId19"/>
    <p:sldId id="268" r:id="rId20"/>
    <p:sldId id="294" r:id="rId21"/>
    <p:sldId id="293" r:id="rId22"/>
    <p:sldId id="297" r:id="rId23"/>
    <p:sldId id="296" r:id="rId24"/>
    <p:sldId id="295" r:id="rId25"/>
    <p:sldId id="272" r:id="rId26"/>
    <p:sldId id="274" r:id="rId27"/>
    <p:sldId id="314" r:id="rId28"/>
    <p:sldId id="309" r:id="rId29"/>
    <p:sldId id="298" r:id="rId30"/>
    <p:sldId id="299" r:id="rId31"/>
    <p:sldId id="300" r:id="rId32"/>
    <p:sldId id="301" r:id="rId33"/>
    <p:sldId id="302" r:id="rId34"/>
    <p:sldId id="273" r:id="rId35"/>
    <p:sldId id="304" r:id="rId36"/>
    <p:sldId id="303" r:id="rId37"/>
    <p:sldId id="305" r:id="rId38"/>
    <p:sldId id="310" r:id="rId39"/>
    <p:sldId id="312" r:id="rId40"/>
    <p:sldId id="271" r:id="rId41"/>
    <p:sldId id="315" r:id="rId42"/>
    <p:sldId id="266" r:id="rId43"/>
    <p:sldId id="278" r:id="rId44"/>
    <p:sldId id="259" r:id="rId45"/>
    <p:sldId id="277" r:id="rId46"/>
    <p:sldId id="279" r:id="rId47"/>
    <p:sldId id="286" r:id="rId48"/>
    <p:sldId id="282" r:id="rId49"/>
    <p:sldId id="281" r:id="rId50"/>
    <p:sldId id="260" r:id="rId51"/>
    <p:sldId id="284" r:id="rId52"/>
    <p:sldId id="285" r:id="rId53"/>
    <p:sldId id="313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F3DEE-08CD-EA49-A6DF-1F77CA0C3DB2}" type="datetimeFigureOut">
              <a:rPr lang="en-US" smtClean="0"/>
              <a:t>3/25/14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E6F04-EE27-7746-81AB-D34626C50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2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A60055-4C3D-4E47-BCE4-CC11178195AC}" type="slidenum">
              <a:rPr lang="en-GB"/>
              <a:pPr/>
              <a:t>47</a:t>
            </a:fld>
            <a:endParaRPr lang="en-GB"/>
          </a:p>
        </p:txBody>
      </p:sp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6360" y="4342535"/>
            <a:ext cx="5481078" cy="41087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A6A6A6"/>
                </a:solidFill>
              </a:rPr>
              <a:t>HAM: Horizontal Access Module</a:t>
            </a:r>
          </a:p>
          <a:p>
            <a:r>
              <a:rPr lang="en-US" sz="1400" dirty="0" smtClean="0">
                <a:solidFill>
                  <a:srgbClr val="A6A6A6"/>
                </a:solidFill>
              </a:rPr>
              <a:t>ISI: Internal Seismic Isolation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EC300-CCFF-DA4B-9651-EFF357F70EE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04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A6A6A6"/>
                </a:solidFill>
              </a:rPr>
              <a:t>BSC: Beam Splitter Chamber</a:t>
            </a:r>
          </a:p>
          <a:p>
            <a:r>
              <a:rPr lang="en-US" sz="1200" dirty="0" smtClean="0">
                <a:solidFill>
                  <a:srgbClr val="A6A6A6"/>
                </a:solidFill>
              </a:rPr>
              <a:t>ISI: Internal Seismic Isolation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EC300-CCFF-DA4B-9651-EFF357F70EE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33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A6A6A6"/>
                </a:solidFill>
              </a:rPr>
              <a:t>HEPI: Hydraulic External Pre-Isolator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EC300-CCFF-DA4B-9651-EFF357F70EE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E6F04-EE27-7746-81AB-D34626C504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3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E6F04-EE27-7746-81AB-D34626C504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4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4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60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0960" cy="11377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1520" cy="4651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fld id="{D13E655E-1E49-624A-ACFF-9D1D52AC7E0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69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6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6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8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3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9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10CDA-4BEF-A946-AE6D-B5686550631B}" type="datetimeFigureOut">
              <a:rPr lang="en-US" smtClean="0"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71CD3-E848-354E-A7D8-C9A25C6CA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8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0.emf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4.png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33.emf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3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9" Type="http://schemas.openxmlformats.org/officeDocument/2006/relationships/image" Target="../media/image57.png"/><Relationship Id="rId63" Type="http://schemas.openxmlformats.org/officeDocument/2006/relationships/image" Target="../media/image101.png"/><Relationship Id="rId64" Type="http://schemas.openxmlformats.org/officeDocument/2006/relationships/image" Target="../media/image102.png"/><Relationship Id="rId65" Type="http://schemas.openxmlformats.org/officeDocument/2006/relationships/image" Target="../media/image103.png"/><Relationship Id="rId66" Type="http://schemas.openxmlformats.org/officeDocument/2006/relationships/image" Target="../media/image104.png"/><Relationship Id="rId67" Type="http://schemas.openxmlformats.org/officeDocument/2006/relationships/image" Target="../media/image105.png"/><Relationship Id="rId68" Type="http://schemas.openxmlformats.org/officeDocument/2006/relationships/image" Target="../media/image106.png"/><Relationship Id="rId69" Type="http://schemas.openxmlformats.org/officeDocument/2006/relationships/image" Target="../media/image107.png"/><Relationship Id="rId50" Type="http://schemas.openxmlformats.org/officeDocument/2006/relationships/image" Target="../media/image88.png"/><Relationship Id="rId51" Type="http://schemas.openxmlformats.org/officeDocument/2006/relationships/image" Target="../media/image89.png"/><Relationship Id="rId52" Type="http://schemas.openxmlformats.org/officeDocument/2006/relationships/image" Target="../media/image90.png"/><Relationship Id="rId53" Type="http://schemas.openxmlformats.org/officeDocument/2006/relationships/image" Target="../media/image91.png"/><Relationship Id="rId54" Type="http://schemas.openxmlformats.org/officeDocument/2006/relationships/image" Target="../media/image92.png"/><Relationship Id="rId55" Type="http://schemas.openxmlformats.org/officeDocument/2006/relationships/image" Target="../media/image93.png"/><Relationship Id="rId56" Type="http://schemas.openxmlformats.org/officeDocument/2006/relationships/image" Target="../media/image94.png"/><Relationship Id="rId57" Type="http://schemas.openxmlformats.org/officeDocument/2006/relationships/image" Target="../media/image95.png"/><Relationship Id="rId58" Type="http://schemas.openxmlformats.org/officeDocument/2006/relationships/image" Target="../media/image96.png"/><Relationship Id="rId59" Type="http://schemas.openxmlformats.org/officeDocument/2006/relationships/image" Target="../media/image97.png"/><Relationship Id="rId40" Type="http://schemas.openxmlformats.org/officeDocument/2006/relationships/image" Target="../media/image78.png"/><Relationship Id="rId41" Type="http://schemas.openxmlformats.org/officeDocument/2006/relationships/image" Target="../media/image79.png"/><Relationship Id="rId42" Type="http://schemas.openxmlformats.org/officeDocument/2006/relationships/image" Target="../media/image80.png"/><Relationship Id="rId43" Type="http://schemas.openxmlformats.org/officeDocument/2006/relationships/image" Target="../media/image81.png"/><Relationship Id="rId44" Type="http://schemas.openxmlformats.org/officeDocument/2006/relationships/image" Target="../media/image82.png"/><Relationship Id="rId45" Type="http://schemas.openxmlformats.org/officeDocument/2006/relationships/image" Target="../media/image83.png"/><Relationship Id="rId46" Type="http://schemas.openxmlformats.org/officeDocument/2006/relationships/image" Target="../media/image84.png"/><Relationship Id="rId47" Type="http://schemas.openxmlformats.org/officeDocument/2006/relationships/image" Target="../media/image85.png"/><Relationship Id="rId48" Type="http://schemas.openxmlformats.org/officeDocument/2006/relationships/image" Target="../media/image86.png"/><Relationship Id="rId49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3.png"/><Relationship Id="rId9" Type="http://schemas.openxmlformats.org/officeDocument/2006/relationships/image" Target="../media/image47.png"/><Relationship Id="rId30" Type="http://schemas.openxmlformats.org/officeDocument/2006/relationships/image" Target="../media/image68.png"/><Relationship Id="rId31" Type="http://schemas.openxmlformats.org/officeDocument/2006/relationships/image" Target="../media/image69.png"/><Relationship Id="rId32" Type="http://schemas.openxmlformats.org/officeDocument/2006/relationships/image" Target="../media/image70.png"/><Relationship Id="rId33" Type="http://schemas.openxmlformats.org/officeDocument/2006/relationships/image" Target="../media/image71.png"/><Relationship Id="rId34" Type="http://schemas.openxmlformats.org/officeDocument/2006/relationships/image" Target="../media/image72.png"/><Relationship Id="rId35" Type="http://schemas.openxmlformats.org/officeDocument/2006/relationships/image" Target="../media/image73.png"/><Relationship Id="rId36" Type="http://schemas.openxmlformats.org/officeDocument/2006/relationships/image" Target="../media/image74.png"/><Relationship Id="rId37" Type="http://schemas.openxmlformats.org/officeDocument/2006/relationships/image" Target="../media/image75.png"/><Relationship Id="rId38" Type="http://schemas.openxmlformats.org/officeDocument/2006/relationships/image" Target="../media/image76.png"/><Relationship Id="rId39" Type="http://schemas.openxmlformats.org/officeDocument/2006/relationships/image" Target="../media/image77.png"/><Relationship Id="rId70" Type="http://schemas.openxmlformats.org/officeDocument/2006/relationships/image" Target="../media/image108.png"/><Relationship Id="rId71" Type="http://schemas.openxmlformats.org/officeDocument/2006/relationships/image" Target="../media/image109.png"/><Relationship Id="rId72" Type="http://schemas.openxmlformats.org/officeDocument/2006/relationships/image" Target="../media/image110.png"/><Relationship Id="rId20" Type="http://schemas.openxmlformats.org/officeDocument/2006/relationships/image" Target="../media/image58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Relationship Id="rId25" Type="http://schemas.openxmlformats.org/officeDocument/2006/relationships/image" Target="../media/image63.png"/><Relationship Id="rId26" Type="http://schemas.openxmlformats.org/officeDocument/2006/relationships/image" Target="../media/image64.png"/><Relationship Id="rId27" Type="http://schemas.openxmlformats.org/officeDocument/2006/relationships/image" Target="../media/image65.png"/><Relationship Id="rId28" Type="http://schemas.openxmlformats.org/officeDocument/2006/relationships/image" Target="../media/image66.png"/><Relationship Id="rId29" Type="http://schemas.openxmlformats.org/officeDocument/2006/relationships/image" Target="../media/image67.png"/><Relationship Id="rId73" Type="http://schemas.openxmlformats.org/officeDocument/2006/relationships/image" Target="../media/image111.png"/><Relationship Id="rId74" Type="http://schemas.openxmlformats.org/officeDocument/2006/relationships/image" Target="../media/image112.png"/><Relationship Id="rId75" Type="http://schemas.openxmlformats.org/officeDocument/2006/relationships/image" Target="../media/image113.png"/><Relationship Id="rId76" Type="http://schemas.openxmlformats.org/officeDocument/2006/relationships/image" Target="../media/image114.png"/><Relationship Id="rId77" Type="http://schemas.openxmlformats.org/officeDocument/2006/relationships/image" Target="../media/image115.jpeg"/><Relationship Id="rId60" Type="http://schemas.openxmlformats.org/officeDocument/2006/relationships/image" Target="../media/image98.png"/><Relationship Id="rId61" Type="http://schemas.openxmlformats.org/officeDocument/2006/relationships/image" Target="../media/image99.png"/><Relationship Id="rId62" Type="http://schemas.openxmlformats.org/officeDocument/2006/relationships/image" Target="../media/image100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116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LIGO </a:t>
            </a:r>
            <a:r>
              <a:rPr lang="en-US" dirty="0" smtClean="0"/>
              <a:t>Seismic Isolation and Control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Brett Shapiro</a:t>
            </a:r>
          </a:p>
          <a:p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Pacific Coast Gravity Meeting</a:t>
            </a:r>
          </a:p>
          <a:p>
            <a:r>
              <a:rPr lang="en-US" dirty="0" smtClean="0"/>
              <a:t>UC San Diego – 29 March 2014</a:t>
            </a:r>
            <a:endParaRPr lang="en-US" dirty="0"/>
          </a:p>
        </p:txBody>
      </p:sp>
      <p:pic>
        <p:nvPicPr>
          <p:cNvPr id="4" name="Picture 3" descr="Stanford_University_seal_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6" name="Arc 5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LIGO Doc # G1400398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9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733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14" y="0"/>
            <a:ext cx="5550694" cy="6858000"/>
          </a:xfrm>
          <a:prstGeom prst="rect">
            <a:avLst/>
          </a:prstGeom>
        </p:spPr>
      </p:pic>
      <p:sp>
        <p:nvSpPr>
          <p:cNvPr id="5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7</a:t>
            </a:r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8843" y="5223187"/>
            <a:ext cx="2165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</a:t>
            </a:r>
            <a:r>
              <a:rPr lang="en-US" dirty="0" smtClean="0"/>
              <a:t>quad </a:t>
            </a:r>
            <a:r>
              <a:rPr lang="en-US" dirty="0" smtClean="0"/>
              <a:t>pendulum installation</a:t>
            </a:r>
          </a:p>
          <a:p>
            <a:r>
              <a:rPr lang="en-US" dirty="0" smtClean="0"/>
              <a:t>Jan </a:t>
            </a:r>
            <a:r>
              <a:rPr lang="en-US" dirty="0" smtClean="0"/>
              <a:t>2009 at </a:t>
            </a:r>
            <a:r>
              <a:rPr lang="en-US" dirty="0" smtClean="0"/>
              <a:t>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IT\Desktop\Lab Pictures\Quad Noise Prototype\2009\Wire Hang - Jan 2009\Mark Barton's Pictures\Jan 23\IMG_4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199"/>
            <a:ext cx="4419600" cy="6629399"/>
          </a:xfrm>
          <a:prstGeom prst="rect">
            <a:avLst/>
          </a:prstGeom>
          <a:noFill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324600" y="4114800"/>
            <a:ext cx="2663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quadruple pendulum (four stages of isolation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</a:rPr>
              <a:t>)</a:t>
            </a:r>
            <a:endParaRPr lang="en-US" sz="14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86600" y="1676400"/>
            <a:ext cx="1727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active isolation platform  (2 stages of isolation)</a:t>
            </a: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4953000" y="1066800"/>
            <a:ext cx="2133600" cy="9789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 flipV="1">
            <a:off x="3959226" y="2286000"/>
            <a:ext cx="2365374" cy="209041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pPr algn="l"/>
            <a:r>
              <a:rPr lang="en-US" dirty="0"/>
              <a:t>8/</a:t>
            </a:r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17396" y="5488057"/>
            <a:ext cx="2165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</a:t>
            </a:r>
            <a:r>
              <a:rPr lang="en-US" dirty="0" smtClean="0"/>
              <a:t>quad </a:t>
            </a:r>
            <a:r>
              <a:rPr lang="en-US" dirty="0" smtClean="0"/>
              <a:t>pendulum installation</a:t>
            </a:r>
          </a:p>
          <a:p>
            <a:r>
              <a:rPr lang="en-US" dirty="0" smtClean="0"/>
              <a:t>Jan </a:t>
            </a:r>
            <a:r>
              <a:rPr lang="en-US" dirty="0" smtClean="0"/>
              <a:t>2009 at </a:t>
            </a:r>
            <a:r>
              <a:rPr lang="en-US" dirty="0" smtClean="0"/>
              <a:t>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7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0"/>
            <a:ext cx="8229600" cy="1143000"/>
          </a:xfrm>
        </p:spPr>
        <p:txBody>
          <a:bodyPr/>
          <a:lstStyle/>
          <a:p>
            <a:r>
              <a:rPr lang="en-US" dirty="0" smtClean="0"/>
              <a:t>Pendulum Control Layout</a:t>
            </a:r>
            <a:endParaRPr lang="en-US" dirty="0"/>
          </a:p>
        </p:txBody>
      </p: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3257034" y="1828800"/>
            <a:ext cx="723898" cy="3733800"/>
            <a:chOff x="1676118" y="1828800"/>
            <a:chExt cx="723824" cy="3733800"/>
          </a:xfrm>
        </p:grpSpPr>
        <p:grpSp>
          <p:nvGrpSpPr>
            <p:cNvPr id="4" name="Group 158"/>
            <p:cNvGrpSpPr>
              <a:grpSpLocks/>
            </p:cNvGrpSpPr>
            <p:nvPr/>
          </p:nvGrpSpPr>
          <p:grpSpPr bwMode="auto">
            <a:xfrm>
              <a:off x="1676118" y="1828800"/>
              <a:ext cx="723824" cy="3178180"/>
              <a:chOff x="647027" y="1936739"/>
              <a:chExt cx="1752434" cy="4190999"/>
            </a:xfrm>
          </p:grpSpPr>
          <p:grpSp>
            <p:nvGrpSpPr>
              <p:cNvPr id="5" name="Group 62"/>
              <p:cNvGrpSpPr>
                <a:grpSpLocks/>
              </p:cNvGrpSpPr>
              <p:nvPr/>
            </p:nvGrpSpPr>
            <p:grpSpPr bwMode="auto">
              <a:xfrm>
                <a:off x="943134" y="4222751"/>
                <a:ext cx="161428" cy="764098"/>
                <a:chOff x="908651" y="1905773"/>
                <a:chExt cx="82815" cy="686966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833412" y="1981012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H="1">
                  <a:off x="911475" y="2053516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911475" y="2130683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911475" y="2207848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912417" y="2284074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911475" y="236029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914254" y="2515528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1869329" y="4222740"/>
                <a:ext cx="149902" cy="761998"/>
                <a:chOff x="914299" y="1906490"/>
                <a:chExt cx="76901" cy="685082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839060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 flipH="1">
                  <a:off x="914166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>
                  <a:off x="914166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 flipH="1">
                  <a:off x="91510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>
                  <a:off x="91510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914166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913987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648413" y="5744818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1561138" y="5746739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ube 92"/>
              <p:cNvSpPr/>
              <p:nvPr/>
            </p:nvSpPr>
            <p:spPr>
              <a:xfrm>
                <a:off x="647027" y="2623379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50406" y="1936748"/>
                <a:ext cx="153705" cy="762002"/>
                <a:chOff x="913244" y="1905075"/>
                <a:chExt cx="78073" cy="68651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5400000">
                  <a:off x="837836" y="1980484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H="1">
                  <a:off x="913616" y="2055587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90"/>
                <p:cNvCxnSpPr/>
                <p:nvPr/>
              </p:nvCxnSpPr>
              <p:spPr>
                <a:xfrm rot="5400000">
                  <a:off x="913616" y="2132915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91"/>
                <p:cNvCxnSpPr/>
                <p:nvPr/>
              </p:nvCxnSpPr>
              <p:spPr>
                <a:xfrm rot="16200000" flipH="1">
                  <a:off x="914560" y="220929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914560" y="2284740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34"/>
                <p:cNvCxnSpPr/>
                <p:nvPr/>
              </p:nvCxnSpPr>
              <p:spPr>
                <a:xfrm rot="16200000" flipH="1">
                  <a:off x="913616" y="2361125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4"/>
                <p:cNvCxnSpPr/>
                <p:nvPr/>
              </p:nvCxnSpPr>
              <p:spPr>
                <a:xfrm rot="5400000">
                  <a:off x="913956" y="2514234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1865195" y="1936739"/>
                <a:ext cx="153717" cy="761999"/>
                <a:chOff x="912727" y="1905812"/>
                <a:chExt cx="78459" cy="685806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837403" y="1981137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40"/>
                <p:cNvCxnSpPr/>
                <p:nvPr/>
              </p:nvCxnSpPr>
              <p:spPr>
                <a:xfrm rot="16200000" flipH="1">
                  <a:off x="913333" y="2055933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41"/>
                <p:cNvCxnSpPr/>
                <p:nvPr/>
              </p:nvCxnSpPr>
              <p:spPr>
                <a:xfrm rot="5400000">
                  <a:off x="913333" y="2133181"/>
                  <a:ext cx="77247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914275" y="2209486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85"/>
                <p:cNvCxnSpPr/>
                <p:nvPr/>
              </p:nvCxnSpPr>
              <p:spPr>
                <a:xfrm rot="5400000">
                  <a:off x="914275" y="2284849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86"/>
                <p:cNvCxnSpPr/>
                <p:nvPr/>
              </p:nvCxnSpPr>
              <p:spPr>
                <a:xfrm rot="16200000" flipH="1">
                  <a:off x="913333" y="2361154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913900" y="2514332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Cube 95"/>
              <p:cNvSpPr/>
              <p:nvPr/>
            </p:nvSpPr>
            <p:spPr>
              <a:xfrm>
                <a:off x="647027" y="3766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1869329" y="3079743"/>
                <a:ext cx="149902" cy="761998"/>
                <a:chOff x="914299" y="1906491"/>
                <a:chExt cx="76901" cy="68508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839060" y="1981730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6200000" flipH="1">
                  <a:off x="914166" y="20571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914166" y="2134358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915108" y="2210582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915108" y="2285866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914166" y="23620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913987" y="2514363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943001" y="3079729"/>
                <a:ext cx="161420" cy="764088"/>
                <a:chOff x="908651" y="1905781"/>
                <a:chExt cx="82817" cy="68696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835384" y="1979048"/>
                  <a:ext cx="152450" cy="591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911477" y="205352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911477" y="2130690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911477" y="220785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912418" y="2284081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911477" y="2360306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914255" y="2515535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Can 86"/>
            <p:cNvSpPr/>
            <p:nvPr/>
          </p:nvSpPr>
          <p:spPr>
            <a:xfrm>
              <a:off x="17526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17526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167"/>
          <p:cNvGrpSpPr>
            <a:grpSpLocks/>
          </p:cNvGrpSpPr>
          <p:nvPr/>
        </p:nvGrpSpPr>
        <p:grpSpPr bwMode="auto">
          <a:xfrm>
            <a:off x="6724136" y="1828800"/>
            <a:ext cx="723900" cy="3733801"/>
            <a:chOff x="5523866" y="1828799"/>
            <a:chExt cx="723826" cy="3733801"/>
          </a:xfrm>
        </p:grpSpPr>
        <p:grpSp>
          <p:nvGrpSpPr>
            <p:cNvPr id="40" name="Group 158"/>
            <p:cNvGrpSpPr>
              <a:grpSpLocks/>
            </p:cNvGrpSpPr>
            <p:nvPr/>
          </p:nvGrpSpPr>
          <p:grpSpPr bwMode="auto">
            <a:xfrm>
              <a:off x="5523866" y="1828799"/>
              <a:ext cx="723826" cy="3178182"/>
              <a:chOff x="646170" y="1936738"/>
              <a:chExt cx="1752434" cy="4190999"/>
            </a:xfrm>
          </p:grpSpPr>
          <p:grpSp>
            <p:nvGrpSpPr>
              <p:cNvPr id="42" name="Group 62"/>
              <p:cNvGrpSpPr>
                <a:grpSpLocks/>
              </p:cNvGrpSpPr>
              <p:nvPr/>
            </p:nvGrpSpPr>
            <p:grpSpPr bwMode="auto">
              <a:xfrm>
                <a:off x="942278" y="4222739"/>
                <a:ext cx="161430" cy="764094"/>
                <a:chOff x="908211" y="1905772"/>
                <a:chExt cx="82816" cy="68696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832972" y="1981011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911036" y="205351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911036" y="2130682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911036" y="2207847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911977" y="2284072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911036" y="2360298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913814" y="25155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868472" y="4222727"/>
                <a:ext cx="149900" cy="761995"/>
                <a:chOff x="913860" y="1906488"/>
                <a:chExt cx="76900" cy="685083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838621" y="19817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913727" y="20571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5400000">
                  <a:off x="913727" y="2134355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914668" y="2210579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914668" y="2285863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913727" y="2362088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913548" y="2514361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647556" y="5744816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560281" y="5746738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/>
              <p:cNvSpPr/>
              <p:nvPr/>
            </p:nvSpPr>
            <p:spPr>
              <a:xfrm>
                <a:off x="646170" y="2623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6" name="Group 37"/>
              <p:cNvGrpSpPr>
                <a:grpSpLocks/>
              </p:cNvGrpSpPr>
              <p:nvPr/>
            </p:nvGrpSpPr>
            <p:grpSpPr bwMode="auto">
              <a:xfrm>
                <a:off x="949550" y="1936745"/>
                <a:ext cx="153705" cy="762002"/>
                <a:chOff x="912809" y="1905074"/>
                <a:chExt cx="78073" cy="686519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837401" y="1980483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>
                  <a:off x="913181" y="2055586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913181" y="2132914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914125" y="2209297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914125" y="228473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34"/>
                <p:cNvCxnSpPr/>
                <p:nvPr/>
              </p:nvCxnSpPr>
              <p:spPr>
                <a:xfrm rot="16200000" flipH="1">
                  <a:off x="913181" y="2361124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913520" y="2514233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38"/>
              <p:cNvGrpSpPr>
                <a:grpSpLocks/>
              </p:cNvGrpSpPr>
              <p:nvPr/>
            </p:nvGrpSpPr>
            <p:grpSpPr bwMode="auto">
              <a:xfrm>
                <a:off x="1856656" y="1936738"/>
                <a:ext cx="161403" cy="761999"/>
                <a:chOff x="908368" y="1905811"/>
                <a:chExt cx="82382" cy="685806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833043" y="1981136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0"/>
                <p:cNvCxnSpPr/>
                <p:nvPr/>
              </p:nvCxnSpPr>
              <p:spPr>
                <a:xfrm rot="16200000" flipH="1">
                  <a:off x="910935" y="2053970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1"/>
                <p:cNvCxnSpPr/>
                <p:nvPr/>
              </p:nvCxnSpPr>
              <p:spPr>
                <a:xfrm rot="5400000">
                  <a:off x="910935" y="2131218"/>
                  <a:ext cx="77247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 flipH="1">
                  <a:off x="911877" y="2207522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911877" y="2282886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16200000" flipH="1">
                  <a:off x="910935" y="2359191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913462" y="2514331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ube 40"/>
              <p:cNvSpPr/>
              <p:nvPr/>
            </p:nvSpPr>
            <p:spPr>
              <a:xfrm>
                <a:off x="646170" y="3766377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90" name="Group 54"/>
              <p:cNvGrpSpPr>
                <a:grpSpLocks/>
              </p:cNvGrpSpPr>
              <p:nvPr/>
            </p:nvGrpSpPr>
            <p:grpSpPr bwMode="auto">
              <a:xfrm>
                <a:off x="1868472" y="3079740"/>
                <a:ext cx="149900" cy="761998"/>
                <a:chOff x="913860" y="1906490"/>
                <a:chExt cx="76900" cy="68508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838621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200000" flipH="1">
                  <a:off x="913727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913727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91466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91466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 flipH="1">
                  <a:off x="913727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913548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6"/>
              <p:cNvGrpSpPr>
                <a:grpSpLocks/>
              </p:cNvGrpSpPr>
              <p:nvPr/>
            </p:nvGrpSpPr>
            <p:grpSpPr bwMode="auto">
              <a:xfrm>
                <a:off x="942277" y="3079741"/>
                <a:ext cx="161430" cy="764094"/>
                <a:chOff x="908212" y="1905779"/>
                <a:chExt cx="82816" cy="68696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832973" y="1981018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911037" y="2053522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911037" y="213068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911037" y="220785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911978" y="2284079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>
                  <a:off x="911037" y="2360305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913815" y="2515534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Can 31"/>
            <p:cNvSpPr/>
            <p:nvPr/>
          </p:nvSpPr>
          <p:spPr>
            <a:xfrm>
              <a:off x="56007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56007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TextBox 183"/>
          <p:cNvSpPr txBox="1">
            <a:spLocks noChangeArrowheads="1"/>
          </p:cNvSpPr>
          <p:nvPr/>
        </p:nvSpPr>
        <p:spPr bwMode="auto">
          <a:xfrm>
            <a:off x="4781036" y="4800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4 km ± </a:t>
            </a:r>
            <a:r>
              <a:rPr lang="el-GR" i="1" dirty="0" smtClean="0">
                <a:latin typeface="Calibri" pitchFamily="-108" charset="0"/>
              </a:rPr>
              <a:t>Δ</a:t>
            </a:r>
            <a:r>
              <a:rPr lang="en-US" i="1" dirty="0" smtClean="0">
                <a:latin typeface="Calibri" pitchFamily="-108" charset="0"/>
              </a:rPr>
              <a:t>L</a:t>
            </a:r>
            <a:endParaRPr lang="en-US" i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71436" y="5029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847836" y="5029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4"/>
          <p:cNvSpPr txBox="1">
            <a:spLocks noChangeArrowheads="1"/>
          </p:cNvSpPr>
          <p:nvPr/>
        </p:nvSpPr>
        <p:spPr bwMode="auto">
          <a:xfrm>
            <a:off x="3028693" y="1447800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2</a:t>
            </a:r>
          </a:p>
        </p:txBody>
      </p:sp>
      <p:sp>
        <p:nvSpPr>
          <p:cNvPr id="21" name="TextBox 205"/>
          <p:cNvSpPr txBox="1">
            <a:spLocks noChangeArrowheads="1"/>
          </p:cNvSpPr>
          <p:nvPr/>
        </p:nvSpPr>
        <p:spPr bwMode="auto">
          <a:xfrm>
            <a:off x="6458043" y="1447800"/>
            <a:ext cx="1524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1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952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381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625156" y="110867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view of one of LIGO’s 4 km </a:t>
            </a:r>
            <a:r>
              <a:rPr lang="en-US" dirty="0" err="1" smtClean="0"/>
              <a:t>Fabry</a:t>
            </a:r>
            <a:r>
              <a:rPr lang="en-US" dirty="0" smtClean="0"/>
              <a:t>-Perot cavity arms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3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0"/>
            <a:ext cx="8229600" cy="1143000"/>
          </a:xfrm>
        </p:spPr>
        <p:txBody>
          <a:bodyPr/>
          <a:lstStyle/>
          <a:p>
            <a:r>
              <a:rPr lang="en-US" dirty="0" smtClean="0"/>
              <a:t>Pendulum Control Layout</a:t>
            </a:r>
            <a:endParaRPr lang="en-US" dirty="0"/>
          </a:p>
        </p:txBody>
      </p: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3257034" y="1828800"/>
            <a:ext cx="723898" cy="3733800"/>
            <a:chOff x="1676118" y="1828800"/>
            <a:chExt cx="723824" cy="3733800"/>
          </a:xfrm>
        </p:grpSpPr>
        <p:grpSp>
          <p:nvGrpSpPr>
            <p:cNvPr id="4" name="Group 158"/>
            <p:cNvGrpSpPr>
              <a:grpSpLocks/>
            </p:cNvGrpSpPr>
            <p:nvPr/>
          </p:nvGrpSpPr>
          <p:grpSpPr bwMode="auto">
            <a:xfrm>
              <a:off x="1676118" y="1828800"/>
              <a:ext cx="723824" cy="3178180"/>
              <a:chOff x="647027" y="1936739"/>
              <a:chExt cx="1752434" cy="4190999"/>
            </a:xfrm>
          </p:grpSpPr>
          <p:grpSp>
            <p:nvGrpSpPr>
              <p:cNvPr id="5" name="Group 62"/>
              <p:cNvGrpSpPr>
                <a:grpSpLocks/>
              </p:cNvGrpSpPr>
              <p:nvPr/>
            </p:nvGrpSpPr>
            <p:grpSpPr bwMode="auto">
              <a:xfrm>
                <a:off x="943134" y="4222751"/>
                <a:ext cx="161428" cy="764098"/>
                <a:chOff x="908651" y="1905773"/>
                <a:chExt cx="82815" cy="686966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833412" y="1981012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H="1">
                  <a:off x="911475" y="2053516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911475" y="2130683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911475" y="2207848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912417" y="2284074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911475" y="236029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914254" y="2515528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1869329" y="4222740"/>
                <a:ext cx="149902" cy="761998"/>
                <a:chOff x="914299" y="1906490"/>
                <a:chExt cx="76901" cy="685082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839060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 flipH="1">
                  <a:off x="914166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>
                  <a:off x="914166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 flipH="1">
                  <a:off x="91510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>
                  <a:off x="91510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914166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913987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648413" y="5744818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1561138" y="5746739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ube 92"/>
              <p:cNvSpPr/>
              <p:nvPr/>
            </p:nvSpPr>
            <p:spPr>
              <a:xfrm>
                <a:off x="647027" y="2623379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50406" y="1936748"/>
                <a:ext cx="153705" cy="762002"/>
                <a:chOff x="913244" y="1905075"/>
                <a:chExt cx="78073" cy="68651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5400000">
                  <a:off x="837836" y="1980484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H="1">
                  <a:off x="913616" y="2055587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90"/>
                <p:cNvCxnSpPr/>
                <p:nvPr/>
              </p:nvCxnSpPr>
              <p:spPr>
                <a:xfrm rot="5400000">
                  <a:off x="913616" y="2132915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91"/>
                <p:cNvCxnSpPr/>
                <p:nvPr/>
              </p:nvCxnSpPr>
              <p:spPr>
                <a:xfrm rot="16200000" flipH="1">
                  <a:off x="914560" y="220929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914560" y="2284740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34"/>
                <p:cNvCxnSpPr/>
                <p:nvPr/>
              </p:nvCxnSpPr>
              <p:spPr>
                <a:xfrm rot="16200000" flipH="1">
                  <a:off x="913616" y="2361125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4"/>
                <p:cNvCxnSpPr/>
                <p:nvPr/>
              </p:nvCxnSpPr>
              <p:spPr>
                <a:xfrm rot="5400000">
                  <a:off x="913956" y="2514234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1865195" y="1936739"/>
                <a:ext cx="153717" cy="761999"/>
                <a:chOff x="912727" y="1905812"/>
                <a:chExt cx="78459" cy="685806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837403" y="1981137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40"/>
                <p:cNvCxnSpPr/>
                <p:nvPr/>
              </p:nvCxnSpPr>
              <p:spPr>
                <a:xfrm rot="16200000" flipH="1">
                  <a:off x="913333" y="2055933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41"/>
                <p:cNvCxnSpPr/>
                <p:nvPr/>
              </p:nvCxnSpPr>
              <p:spPr>
                <a:xfrm rot="5400000">
                  <a:off x="913333" y="2133181"/>
                  <a:ext cx="77247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914275" y="2209486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85"/>
                <p:cNvCxnSpPr/>
                <p:nvPr/>
              </p:nvCxnSpPr>
              <p:spPr>
                <a:xfrm rot="5400000">
                  <a:off x="914275" y="2284849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86"/>
                <p:cNvCxnSpPr/>
                <p:nvPr/>
              </p:nvCxnSpPr>
              <p:spPr>
                <a:xfrm rot="16200000" flipH="1">
                  <a:off x="913333" y="2361154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913900" y="2514332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Cube 95"/>
              <p:cNvSpPr/>
              <p:nvPr/>
            </p:nvSpPr>
            <p:spPr>
              <a:xfrm>
                <a:off x="647027" y="3766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1869329" y="3079743"/>
                <a:ext cx="149902" cy="761998"/>
                <a:chOff x="914299" y="1906491"/>
                <a:chExt cx="76901" cy="68508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839060" y="1981730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6200000" flipH="1">
                  <a:off x="914166" y="20571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914166" y="2134358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915108" y="2210582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915108" y="2285866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914166" y="23620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913987" y="2514363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943001" y="3079729"/>
                <a:ext cx="161420" cy="764088"/>
                <a:chOff x="908651" y="1905781"/>
                <a:chExt cx="82817" cy="68696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835384" y="1979048"/>
                  <a:ext cx="152450" cy="591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911477" y="205352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911477" y="2130690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911477" y="220785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912418" y="2284081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911477" y="2360306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914255" y="2515535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Can 86"/>
            <p:cNvSpPr/>
            <p:nvPr/>
          </p:nvSpPr>
          <p:spPr>
            <a:xfrm>
              <a:off x="17526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17526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167"/>
          <p:cNvGrpSpPr>
            <a:grpSpLocks/>
          </p:cNvGrpSpPr>
          <p:nvPr/>
        </p:nvGrpSpPr>
        <p:grpSpPr bwMode="auto">
          <a:xfrm>
            <a:off x="6724136" y="1828800"/>
            <a:ext cx="723900" cy="3733801"/>
            <a:chOff x="5523866" y="1828799"/>
            <a:chExt cx="723826" cy="3733801"/>
          </a:xfrm>
        </p:grpSpPr>
        <p:grpSp>
          <p:nvGrpSpPr>
            <p:cNvPr id="40" name="Group 158"/>
            <p:cNvGrpSpPr>
              <a:grpSpLocks/>
            </p:cNvGrpSpPr>
            <p:nvPr/>
          </p:nvGrpSpPr>
          <p:grpSpPr bwMode="auto">
            <a:xfrm>
              <a:off x="5523866" y="1828799"/>
              <a:ext cx="723826" cy="3178182"/>
              <a:chOff x="646170" y="1936738"/>
              <a:chExt cx="1752434" cy="4190999"/>
            </a:xfrm>
          </p:grpSpPr>
          <p:grpSp>
            <p:nvGrpSpPr>
              <p:cNvPr id="42" name="Group 62"/>
              <p:cNvGrpSpPr>
                <a:grpSpLocks/>
              </p:cNvGrpSpPr>
              <p:nvPr/>
            </p:nvGrpSpPr>
            <p:grpSpPr bwMode="auto">
              <a:xfrm>
                <a:off x="942278" y="4222739"/>
                <a:ext cx="161430" cy="764094"/>
                <a:chOff x="908211" y="1905772"/>
                <a:chExt cx="82816" cy="68696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832972" y="1981011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911036" y="205351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911036" y="2130682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911036" y="2207847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911977" y="2284072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911036" y="2360298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913814" y="25155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868472" y="4222727"/>
                <a:ext cx="149900" cy="761995"/>
                <a:chOff x="913860" y="1906488"/>
                <a:chExt cx="76900" cy="685083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838621" y="19817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913727" y="20571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5400000">
                  <a:off x="913727" y="2134355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914668" y="2210579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914668" y="2285863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913727" y="2362088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913548" y="2514361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647556" y="5744816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560281" y="5746738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/>
              <p:cNvSpPr/>
              <p:nvPr/>
            </p:nvSpPr>
            <p:spPr>
              <a:xfrm>
                <a:off x="646170" y="2623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6" name="Group 37"/>
              <p:cNvGrpSpPr>
                <a:grpSpLocks/>
              </p:cNvGrpSpPr>
              <p:nvPr/>
            </p:nvGrpSpPr>
            <p:grpSpPr bwMode="auto">
              <a:xfrm>
                <a:off x="949550" y="1936745"/>
                <a:ext cx="153705" cy="762002"/>
                <a:chOff x="912809" y="1905074"/>
                <a:chExt cx="78073" cy="686519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837401" y="1980483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>
                  <a:off x="913181" y="2055586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913181" y="2132914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914125" y="2209297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914125" y="228473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34"/>
                <p:cNvCxnSpPr/>
                <p:nvPr/>
              </p:nvCxnSpPr>
              <p:spPr>
                <a:xfrm rot="16200000" flipH="1">
                  <a:off x="913181" y="2361124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913520" y="2514233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38"/>
              <p:cNvGrpSpPr>
                <a:grpSpLocks/>
              </p:cNvGrpSpPr>
              <p:nvPr/>
            </p:nvGrpSpPr>
            <p:grpSpPr bwMode="auto">
              <a:xfrm>
                <a:off x="1856656" y="1936738"/>
                <a:ext cx="161403" cy="761999"/>
                <a:chOff x="908368" y="1905811"/>
                <a:chExt cx="82382" cy="685806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833043" y="1981136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0"/>
                <p:cNvCxnSpPr/>
                <p:nvPr/>
              </p:nvCxnSpPr>
              <p:spPr>
                <a:xfrm rot="16200000" flipH="1">
                  <a:off x="910935" y="2053970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1"/>
                <p:cNvCxnSpPr/>
                <p:nvPr/>
              </p:nvCxnSpPr>
              <p:spPr>
                <a:xfrm rot="5400000">
                  <a:off x="910935" y="2131218"/>
                  <a:ext cx="77247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 flipH="1">
                  <a:off x="911877" y="2207522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911877" y="2282886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16200000" flipH="1">
                  <a:off x="910935" y="2359191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913462" y="2514331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ube 40"/>
              <p:cNvSpPr/>
              <p:nvPr/>
            </p:nvSpPr>
            <p:spPr>
              <a:xfrm>
                <a:off x="646170" y="3766377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90" name="Group 54"/>
              <p:cNvGrpSpPr>
                <a:grpSpLocks/>
              </p:cNvGrpSpPr>
              <p:nvPr/>
            </p:nvGrpSpPr>
            <p:grpSpPr bwMode="auto">
              <a:xfrm>
                <a:off x="1868472" y="3079740"/>
                <a:ext cx="149900" cy="761998"/>
                <a:chOff x="913860" y="1906490"/>
                <a:chExt cx="76900" cy="68508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838621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200000" flipH="1">
                  <a:off x="913727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913727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91466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91466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 flipH="1">
                  <a:off x="913727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913548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6"/>
              <p:cNvGrpSpPr>
                <a:grpSpLocks/>
              </p:cNvGrpSpPr>
              <p:nvPr/>
            </p:nvGrpSpPr>
            <p:grpSpPr bwMode="auto">
              <a:xfrm>
                <a:off x="942277" y="3079741"/>
                <a:ext cx="161430" cy="764094"/>
                <a:chOff x="908212" y="1905779"/>
                <a:chExt cx="82816" cy="68696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832973" y="1981018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911037" y="2053522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911037" y="213068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911037" y="220785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911978" y="2284079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>
                  <a:off x="911037" y="2360305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913815" y="2515534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Can 31"/>
            <p:cNvSpPr/>
            <p:nvPr/>
          </p:nvSpPr>
          <p:spPr>
            <a:xfrm>
              <a:off x="56007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56007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313936" y="5181600"/>
            <a:ext cx="1905000" cy="1588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904736" y="5181600"/>
            <a:ext cx="2743200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285236" y="5029200"/>
            <a:ext cx="7620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Laser</a:t>
            </a:r>
          </a:p>
        </p:txBody>
      </p:sp>
      <p:sp>
        <p:nvSpPr>
          <p:cNvPr id="11" name="TextBox 183"/>
          <p:cNvSpPr txBox="1">
            <a:spLocks noChangeArrowheads="1"/>
          </p:cNvSpPr>
          <p:nvPr/>
        </p:nvSpPr>
        <p:spPr bwMode="auto">
          <a:xfrm>
            <a:off x="4781036" y="4800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4 km ± </a:t>
            </a:r>
            <a:r>
              <a:rPr lang="el-GR" i="1" dirty="0" smtClean="0">
                <a:latin typeface="Calibri" pitchFamily="-108" charset="0"/>
              </a:rPr>
              <a:t>Δ</a:t>
            </a:r>
            <a:r>
              <a:rPr lang="en-US" i="1" dirty="0" smtClean="0">
                <a:latin typeface="Calibri" pitchFamily="-108" charset="0"/>
              </a:rPr>
              <a:t>L</a:t>
            </a:r>
            <a:endParaRPr lang="en-US" i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71436" y="5029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847836" y="5029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10800000">
            <a:off x="2495036" y="5334000"/>
            <a:ext cx="6858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2153724" y="5676900"/>
            <a:ext cx="684212" cy="1588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7"/>
          <p:cNvSpPr txBox="1">
            <a:spLocks noChangeArrowheads="1"/>
          </p:cNvSpPr>
          <p:nvPr/>
        </p:nvSpPr>
        <p:spPr bwMode="auto">
          <a:xfrm>
            <a:off x="1504537" y="5185254"/>
            <a:ext cx="114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Reflected beam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37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Arial" charset="0"/>
              </a:rPr>
              <a:t>Photodiode</a:t>
            </a:r>
          </a:p>
        </p:txBody>
      </p:sp>
      <p:sp>
        <p:nvSpPr>
          <p:cNvPr id="18" name="TextBox 202"/>
          <p:cNvSpPr txBox="1">
            <a:spLocks noChangeArrowheads="1"/>
          </p:cNvSpPr>
          <p:nvPr/>
        </p:nvSpPr>
        <p:spPr bwMode="auto">
          <a:xfrm>
            <a:off x="1428329" y="4800600"/>
            <a:ext cx="160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Incident </a:t>
            </a:r>
            <a:r>
              <a:rPr lang="en-US" dirty="0" smtClean="0">
                <a:latin typeface="Calibri" pitchFamily="34" charset="0"/>
              </a:rPr>
              <a:t>beam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Box 203"/>
          <p:cNvSpPr txBox="1">
            <a:spLocks noChangeArrowheads="1"/>
          </p:cNvSpPr>
          <p:nvPr/>
        </p:nvSpPr>
        <p:spPr bwMode="auto">
          <a:xfrm>
            <a:off x="4248017" y="5235714"/>
            <a:ext cx="228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Cavity Resonant beam</a:t>
            </a:r>
          </a:p>
        </p:txBody>
      </p:sp>
      <p:sp>
        <p:nvSpPr>
          <p:cNvPr id="20" name="TextBox 204"/>
          <p:cNvSpPr txBox="1">
            <a:spLocks noChangeArrowheads="1"/>
          </p:cNvSpPr>
          <p:nvPr/>
        </p:nvSpPr>
        <p:spPr bwMode="auto">
          <a:xfrm>
            <a:off x="3028693" y="1447800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2</a:t>
            </a:r>
          </a:p>
        </p:txBody>
      </p:sp>
      <p:sp>
        <p:nvSpPr>
          <p:cNvPr id="21" name="TextBox 205"/>
          <p:cNvSpPr txBox="1">
            <a:spLocks noChangeArrowheads="1"/>
          </p:cNvSpPr>
          <p:nvPr/>
        </p:nvSpPr>
        <p:spPr bwMode="auto">
          <a:xfrm>
            <a:off x="6458043" y="1447800"/>
            <a:ext cx="1524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1</a:t>
            </a:r>
          </a:p>
        </p:txBody>
      </p:sp>
      <p:cxnSp>
        <p:nvCxnSpPr>
          <p:cNvPr id="23" name="Straight Connector 22"/>
          <p:cNvCxnSpPr>
            <a:stCxn id="17" idx="3"/>
          </p:cNvCxnSpPr>
          <p:nvPr/>
        </p:nvCxnSpPr>
        <p:spPr bwMode="auto">
          <a:xfrm>
            <a:off x="3333236" y="6210300"/>
            <a:ext cx="1752600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0"/>
          <p:cNvSpPr txBox="1">
            <a:spLocks noChangeArrowheads="1"/>
          </p:cNvSpPr>
          <p:nvPr/>
        </p:nvSpPr>
        <p:spPr bwMode="auto">
          <a:xfrm>
            <a:off x="3333236" y="5921514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Error </a:t>
            </a:r>
            <a:r>
              <a:rPr lang="en-US" dirty="0" smtClean="0">
                <a:latin typeface="Calibri" pitchFamily="34" charset="0"/>
              </a:rPr>
              <a:t>Signal: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952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381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733036" y="4572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2.85 kW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704836" y="5498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 800 kW</a:t>
            </a:r>
            <a:endParaRPr lang="en-US" dirty="0"/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292002"/>
              </p:ext>
            </p:extLst>
          </p:nvPr>
        </p:nvGraphicFramePr>
        <p:xfrm>
          <a:off x="4552436" y="5913438"/>
          <a:ext cx="3476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name="Equation" r:id="rId4" imgW="228600" imgH="203040" progId="Equation.3">
                  <p:embed/>
                </p:oleObj>
              </mc:Choice>
              <mc:Fallback>
                <p:oleObj name="Equation" r:id="rId4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436" y="5913438"/>
                        <a:ext cx="347663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625156" y="110867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view of one of LIGO’s 4 km </a:t>
            </a:r>
            <a:r>
              <a:rPr lang="en-US" dirty="0" err="1" smtClean="0"/>
              <a:t>Fabry</a:t>
            </a:r>
            <a:r>
              <a:rPr lang="en-US" dirty="0" smtClean="0"/>
              <a:t>-Perot cavity arms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125848" y="5410200"/>
            <a:ext cx="9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125 </a:t>
            </a:r>
            <a:r>
              <a:rPr lang="en-US" dirty="0" smtClean="0"/>
              <a:t>W</a:t>
            </a:r>
          </a:p>
          <a:p>
            <a:pPr algn="ctr"/>
            <a:r>
              <a:rPr lang="en-US" dirty="0" smtClean="0"/>
              <a:t>1064 nm</a:t>
            </a:r>
            <a:endParaRPr lang="en-US" dirty="0"/>
          </a:p>
        </p:txBody>
      </p:sp>
      <p:cxnSp>
        <p:nvCxnSpPr>
          <p:cNvPr id="169" name="Straight Connector 168"/>
          <p:cNvCxnSpPr/>
          <p:nvPr/>
        </p:nvCxnSpPr>
        <p:spPr>
          <a:xfrm>
            <a:off x="1275836" y="4648200"/>
            <a:ext cx="0" cy="121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 bwMode="auto">
          <a:xfrm>
            <a:off x="1047236" y="5181600"/>
            <a:ext cx="152400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02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0"/>
            <a:ext cx="8229600" cy="1143000"/>
          </a:xfrm>
        </p:spPr>
        <p:txBody>
          <a:bodyPr/>
          <a:lstStyle/>
          <a:p>
            <a:r>
              <a:rPr lang="en-US" dirty="0" smtClean="0"/>
              <a:t>Pendulum Control Layout</a:t>
            </a:r>
            <a:endParaRPr lang="en-US" dirty="0"/>
          </a:p>
        </p:txBody>
      </p: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3257034" y="1828800"/>
            <a:ext cx="723898" cy="3733800"/>
            <a:chOff x="1676118" y="1828800"/>
            <a:chExt cx="723824" cy="3733800"/>
          </a:xfrm>
        </p:grpSpPr>
        <p:grpSp>
          <p:nvGrpSpPr>
            <p:cNvPr id="4" name="Group 158"/>
            <p:cNvGrpSpPr>
              <a:grpSpLocks/>
            </p:cNvGrpSpPr>
            <p:nvPr/>
          </p:nvGrpSpPr>
          <p:grpSpPr bwMode="auto">
            <a:xfrm>
              <a:off x="1676118" y="1828800"/>
              <a:ext cx="723824" cy="3178180"/>
              <a:chOff x="647027" y="1936739"/>
              <a:chExt cx="1752434" cy="4190999"/>
            </a:xfrm>
          </p:grpSpPr>
          <p:grpSp>
            <p:nvGrpSpPr>
              <p:cNvPr id="5" name="Group 62"/>
              <p:cNvGrpSpPr>
                <a:grpSpLocks/>
              </p:cNvGrpSpPr>
              <p:nvPr/>
            </p:nvGrpSpPr>
            <p:grpSpPr bwMode="auto">
              <a:xfrm>
                <a:off x="943134" y="4222751"/>
                <a:ext cx="161428" cy="764098"/>
                <a:chOff x="908651" y="1905773"/>
                <a:chExt cx="82815" cy="686966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833412" y="1981012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H="1">
                  <a:off x="911475" y="2053516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911475" y="2130683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911475" y="2207848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912417" y="2284074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911475" y="236029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914254" y="2515528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1869329" y="4222740"/>
                <a:ext cx="149902" cy="761998"/>
                <a:chOff x="914299" y="1906490"/>
                <a:chExt cx="76901" cy="685082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839060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 flipH="1">
                  <a:off x="914166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>
                  <a:off x="914166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 flipH="1">
                  <a:off x="91510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>
                  <a:off x="91510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914166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913987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648413" y="5744818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1561138" y="5746739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ube 92"/>
              <p:cNvSpPr/>
              <p:nvPr/>
            </p:nvSpPr>
            <p:spPr>
              <a:xfrm>
                <a:off x="647027" y="2623379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50406" y="1936748"/>
                <a:ext cx="153705" cy="762002"/>
                <a:chOff x="913244" y="1905075"/>
                <a:chExt cx="78073" cy="68651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5400000">
                  <a:off x="837836" y="1980484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H="1">
                  <a:off x="913616" y="2055587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90"/>
                <p:cNvCxnSpPr/>
                <p:nvPr/>
              </p:nvCxnSpPr>
              <p:spPr>
                <a:xfrm rot="5400000">
                  <a:off x="913616" y="2132915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91"/>
                <p:cNvCxnSpPr/>
                <p:nvPr/>
              </p:nvCxnSpPr>
              <p:spPr>
                <a:xfrm rot="16200000" flipH="1">
                  <a:off x="914560" y="220929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914560" y="2284740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34"/>
                <p:cNvCxnSpPr/>
                <p:nvPr/>
              </p:nvCxnSpPr>
              <p:spPr>
                <a:xfrm rot="16200000" flipH="1">
                  <a:off x="913616" y="2361125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4"/>
                <p:cNvCxnSpPr/>
                <p:nvPr/>
              </p:nvCxnSpPr>
              <p:spPr>
                <a:xfrm rot="5400000">
                  <a:off x="913956" y="2514234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1865195" y="1936739"/>
                <a:ext cx="153717" cy="761999"/>
                <a:chOff x="912727" y="1905812"/>
                <a:chExt cx="78459" cy="685806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837403" y="1981137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40"/>
                <p:cNvCxnSpPr/>
                <p:nvPr/>
              </p:nvCxnSpPr>
              <p:spPr>
                <a:xfrm rot="16200000" flipH="1">
                  <a:off x="913333" y="2055933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41"/>
                <p:cNvCxnSpPr/>
                <p:nvPr/>
              </p:nvCxnSpPr>
              <p:spPr>
                <a:xfrm rot="5400000">
                  <a:off x="913333" y="2133181"/>
                  <a:ext cx="77247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914275" y="2209486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85"/>
                <p:cNvCxnSpPr/>
                <p:nvPr/>
              </p:nvCxnSpPr>
              <p:spPr>
                <a:xfrm rot="5400000">
                  <a:off x="914275" y="2284849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86"/>
                <p:cNvCxnSpPr/>
                <p:nvPr/>
              </p:nvCxnSpPr>
              <p:spPr>
                <a:xfrm rot="16200000" flipH="1">
                  <a:off x="913333" y="2361154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913900" y="2514332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Cube 95"/>
              <p:cNvSpPr/>
              <p:nvPr/>
            </p:nvSpPr>
            <p:spPr>
              <a:xfrm>
                <a:off x="647027" y="3766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1869329" y="3079743"/>
                <a:ext cx="149902" cy="761998"/>
                <a:chOff x="914299" y="1906491"/>
                <a:chExt cx="76901" cy="68508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839060" y="1981730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6200000" flipH="1">
                  <a:off x="914166" y="20571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914166" y="2134358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915108" y="2210582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915108" y="2285866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914166" y="23620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913987" y="2514363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943001" y="3079729"/>
                <a:ext cx="161420" cy="764088"/>
                <a:chOff x="908651" y="1905781"/>
                <a:chExt cx="82817" cy="68696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835384" y="1979048"/>
                  <a:ext cx="152450" cy="591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911477" y="205352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911477" y="2130690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911477" y="220785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912418" y="2284081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911477" y="2360306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914255" y="2515535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Can 86"/>
            <p:cNvSpPr/>
            <p:nvPr/>
          </p:nvSpPr>
          <p:spPr>
            <a:xfrm>
              <a:off x="17526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17526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167"/>
          <p:cNvGrpSpPr>
            <a:grpSpLocks/>
          </p:cNvGrpSpPr>
          <p:nvPr/>
        </p:nvGrpSpPr>
        <p:grpSpPr bwMode="auto">
          <a:xfrm>
            <a:off x="6724136" y="1828800"/>
            <a:ext cx="723900" cy="3733801"/>
            <a:chOff x="5523866" y="1828799"/>
            <a:chExt cx="723826" cy="3733801"/>
          </a:xfrm>
        </p:grpSpPr>
        <p:grpSp>
          <p:nvGrpSpPr>
            <p:cNvPr id="40" name="Group 158"/>
            <p:cNvGrpSpPr>
              <a:grpSpLocks/>
            </p:cNvGrpSpPr>
            <p:nvPr/>
          </p:nvGrpSpPr>
          <p:grpSpPr bwMode="auto">
            <a:xfrm>
              <a:off x="5523866" y="1828799"/>
              <a:ext cx="723826" cy="3178182"/>
              <a:chOff x="646170" y="1936738"/>
              <a:chExt cx="1752434" cy="4190999"/>
            </a:xfrm>
          </p:grpSpPr>
          <p:grpSp>
            <p:nvGrpSpPr>
              <p:cNvPr id="42" name="Group 62"/>
              <p:cNvGrpSpPr>
                <a:grpSpLocks/>
              </p:cNvGrpSpPr>
              <p:nvPr/>
            </p:nvGrpSpPr>
            <p:grpSpPr bwMode="auto">
              <a:xfrm>
                <a:off x="942278" y="4222739"/>
                <a:ext cx="161430" cy="764094"/>
                <a:chOff x="908211" y="1905772"/>
                <a:chExt cx="82816" cy="68696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832972" y="1981011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911036" y="205351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911036" y="2130682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911036" y="2207847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911977" y="2284072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911036" y="2360298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913814" y="25155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868472" y="4222727"/>
                <a:ext cx="149900" cy="761995"/>
                <a:chOff x="913860" y="1906488"/>
                <a:chExt cx="76900" cy="685083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838621" y="19817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913727" y="20571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5400000">
                  <a:off x="913727" y="2134355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914668" y="2210579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914668" y="2285863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913727" y="2362088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913548" y="2514361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647556" y="5744816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560281" y="5746738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/>
              <p:cNvSpPr/>
              <p:nvPr/>
            </p:nvSpPr>
            <p:spPr>
              <a:xfrm>
                <a:off x="646170" y="2623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6" name="Group 37"/>
              <p:cNvGrpSpPr>
                <a:grpSpLocks/>
              </p:cNvGrpSpPr>
              <p:nvPr/>
            </p:nvGrpSpPr>
            <p:grpSpPr bwMode="auto">
              <a:xfrm>
                <a:off x="949550" y="1936745"/>
                <a:ext cx="153705" cy="762002"/>
                <a:chOff x="912809" y="1905074"/>
                <a:chExt cx="78073" cy="686519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837401" y="1980483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>
                  <a:off x="913181" y="2055586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913181" y="2132914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914125" y="2209297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914125" y="228473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34"/>
                <p:cNvCxnSpPr/>
                <p:nvPr/>
              </p:nvCxnSpPr>
              <p:spPr>
                <a:xfrm rot="16200000" flipH="1">
                  <a:off x="913181" y="2361124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913520" y="2514233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38"/>
              <p:cNvGrpSpPr>
                <a:grpSpLocks/>
              </p:cNvGrpSpPr>
              <p:nvPr/>
            </p:nvGrpSpPr>
            <p:grpSpPr bwMode="auto">
              <a:xfrm>
                <a:off x="1856656" y="1936738"/>
                <a:ext cx="161403" cy="761999"/>
                <a:chOff x="908368" y="1905811"/>
                <a:chExt cx="82382" cy="685806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833043" y="1981136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0"/>
                <p:cNvCxnSpPr/>
                <p:nvPr/>
              </p:nvCxnSpPr>
              <p:spPr>
                <a:xfrm rot="16200000" flipH="1">
                  <a:off x="910935" y="2053970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1"/>
                <p:cNvCxnSpPr/>
                <p:nvPr/>
              </p:nvCxnSpPr>
              <p:spPr>
                <a:xfrm rot="5400000">
                  <a:off x="910935" y="2131218"/>
                  <a:ext cx="77247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 flipH="1">
                  <a:off x="911877" y="2207522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911877" y="2282886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16200000" flipH="1">
                  <a:off x="910935" y="2359191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913462" y="2514331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ube 40"/>
              <p:cNvSpPr/>
              <p:nvPr/>
            </p:nvSpPr>
            <p:spPr>
              <a:xfrm>
                <a:off x="646170" y="3766377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90" name="Group 54"/>
              <p:cNvGrpSpPr>
                <a:grpSpLocks/>
              </p:cNvGrpSpPr>
              <p:nvPr/>
            </p:nvGrpSpPr>
            <p:grpSpPr bwMode="auto">
              <a:xfrm>
                <a:off x="1868472" y="3079740"/>
                <a:ext cx="149900" cy="761998"/>
                <a:chOff x="913860" y="1906490"/>
                <a:chExt cx="76900" cy="68508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838621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200000" flipH="1">
                  <a:off x="913727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913727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91466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91466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 flipH="1">
                  <a:off x="913727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913548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6"/>
              <p:cNvGrpSpPr>
                <a:grpSpLocks/>
              </p:cNvGrpSpPr>
              <p:nvPr/>
            </p:nvGrpSpPr>
            <p:grpSpPr bwMode="auto">
              <a:xfrm>
                <a:off x="942277" y="3079741"/>
                <a:ext cx="161430" cy="764094"/>
                <a:chOff x="908212" y="1905779"/>
                <a:chExt cx="82816" cy="68696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832973" y="1981018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911037" y="2053522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911037" y="213068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911037" y="220785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911978" y="2284079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>
                  <a:off x="911037" y="2360305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913815" y="2515534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Can 31"/>
            <p:cNvSpPr/>
            <p:nvPr/>
          </p:nvSpPr>
          <p:spPr>
            <a:xfrm>
              <a:off x="56007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56007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313936" y="5181600"/>
            <a:ext cx="1905000" cy="1588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904736" y="5181600"/>
            <a:ext cx="2743200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285236" y="5029200"/>
            <a:ext cx="7620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Laser</a:t>
            </a:r>
          </a:p>
        </p:txBody>
      </p:sp>
      <p:sp>
        <p:nvSpPr>
          <p:cNvPr id="11" name="TextBox 183"/>
          <p:cNvSpPr txBox="1">
            <a:spLocks noChangeArrowheads="1"/>
          </p:cNvSpPr>
          <p:nvPr/>
        </p:nvSpPr>
        <p:spPr bwMode="auto">
          <a:xfrm>
            <a:off x="4781036" y="4800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4 km ± </a:t>
            </a:r>
            <a:r>
              <a:rPr lang="el-GR" i="1" dirty="0" smtClean="0">
                <a:latin typeface="Calibri" pitchFamily="-108" charset="0"/>
              </a:rPr>
              <a:t>Δ</a:t>
            </a:r>
            <a:r>
              <a:rPr lang="en-US" i="1" dirty="0" smtClean="0">
                <a:latin typeface="Calibri" pitchFamily="-108" charset="0"/>
              </a:rPr>
              <a:t>L</a:t>
            </a:r>
            <a:endParaRPr lang="en-US" i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71436" y="5029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847836" y="5029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10800000">
            <a:off x="2495036" y="5334000"/>
            <a:ext cx="6858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2153724" y="5676900"/>
            <a:ext cx="684212" cy="1588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7"/>
          <p:cNvSpPr txBox="1">
            <a:spLocks noChangeArrowheads="1"/>
          </p:cNvSpPr>
          <p:nvPr/>
        </p:nvSpPr>
        <p:spPr bwMode="auto">
          <a:xfrm>
            <a:off x="1504537" y="5185254"/>
            <a:ext cx="114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Reflected beam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37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Arial" charset="0"/>
              </a:rPr>
              <a:t>Photodiode</a:t>
            </a:r>
          </a:p>
        </p:txBody>
      </p:sp>
      <p:sp>
        <p:nvSpPr>
          <p:cNvPr id="18" name="TextBox 202"/>
          <p:cNvSpPr txBox="1">
            <a:spLocks noChangeArrowheads="1"/>
          </p:cNvSpPr>
          <p:nvPr/>
        </p:nvSpPr>
        <p:spPr bwMode="auto">
          <a:xfrm>
            <a:off x="1428329" y="4800600"/>
            <a:ext cx="160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Incident </a:t>
            </a:r>
            <a:r>
              <a:rPr lang="en-US" dirty="0" smtClean="0">
                <a:latin typeface="Calibri" pitchFamily="34" charset="0"/>
              </a:rPr>
              <a:t>beam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Box 203"/>
          <p:cNvSpPr txBox="1">
            <a:spLocks noChangeArrowheads="1"/>
          </p:cNvSpPr>
          <p:nvPr/>
        </p:nvSpPr>
        <p:spPr bwMode="auto">
          <a:xfrm>
            <a:off x="4248017" y="5235714"/>
            <a:ext cx="228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Cavity Resonant beam</a:t>
            </a:r>
          </a:p>
        </p:txBody>
      </p:sp>
      <p:sp>
        <p:nvSpPr>
          <p:cNvPr id="20" name="TextBox 204"/>
          <p:cNvSpPr txBox="1">
            <a:spLocks noChangeArrowheads="1"/>
          </p:cNvSpPr>
          <p:nvPr/>
        </p:nvSpPr>
        <p:spPr bwMode="auto">
          <a:xfrm>
            <a:off x="3028693" y="1447800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2</a:t>
            </a:r>
          </a:p>
        </p:txBody>
      </p:sp>
      <p:sp>
        <p:nvSpPr>
          <p:cNvPr id="21" name="TextBox 205"/>
          <p:cNvSpPr txBox="1">
            <a:spLocks noChangeArrowheads="1"/>
          </p:cNvSpPr>
          <p:nvPr/>
        </p:nvSpPr>
        <p:spPr bwMode="auto">
          <a:xfrm>
            <a:off x="6458043" y="1447800"/>
            <a:ext cx="1524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1</a:t>
            </a:r>
          </a:p>
        </p:txBody>
      </p:sp>
      <p:cxnSp>
        <p:nvCxnSpPr>
          <p:cNvPr id="23" name="Straight Connector 22"/>
          <p:cNvCxnSpPr>
            <a:stCxn id="17" idx="3"/>
          </p:cNvCxnSpPr>
          <p:nvPr/>
        </p:nvCxnSpPr>
        <p:spPr bwMode="auto">
          <a:xfrm>
            <a:off x="3333236" y="6210300"/>
            <a:ext cx="1752600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0"/>
          <p:cNvSpPr txBox="1">
            <a:spLocks noChangeArrowheads="1"/>
          </p:cNvSpPr>
          <p:nvPr/>
        </p:nvSpPr>
        <p:spPr bwMode="auto">
          <a:xfrm>
            <a:off x="3333236" y="5921514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Error </a:t>
            </a:r>
            <a:r>
              <a:rPr lang="en-US" dirty="0" smtClean="0">
                <a:latin typeface="Calibri" pitchFamily="34" charset="0"/>
              </a:rPr>
              <a:t>Signal: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952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381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47636" y="4114800"/>
            <a:ext cx="2133600" cy="659844"/>
            <a:chOff x="9144000" y="3657600"/>
            <a:chExt cx="2133600" cy="659844"/>
          </a:xfrm>
        </p:grpSpPr>
        <p:sp>
          <p:nvSpPr>
            <p:cNvPr id="151" name="TextBox 150"/>
            <p:cNvSpPr txBox="1"/>
            <p:nvPr/>
          </p:nvSpPr>
          <p:spPr>
            <a:xfrm>
              <a:off x="9144000" y="3657600"/>
              <a:ext cx="2133600" cy="64633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Cavity length control </a:t>
              </a:r>
            </a:p>
            <a:p>
              <a:r>
                <a:rPr lang="en-US" dirty="0" smtClean="0"/>
                <a:t>Goal:</a:t>
              </a:r>
            </a:p>
          </p:txBody>
        </p:sp>
        <p:graphicFrame>
          <p:nvGraphicFramePr>
            <p:cNvPr id="152" name="Object 151"/>
            <p:cNvGraphicFramePr>
              <a:graphicFrameLocks noChangeAspect="1"/>
            </p:cNvGraphicFramePr>
            <p:nvPr/>
          </p:nvGraphicFramePr>
          <p:xfrm>
            <a:off x="9713913" y="3950732"/>
            <a:ext cx="148748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9" name="Equation" r:id="rId4" imgW="977760" imgH="241200" progId="Equation.3">
                    <p:embed/>
                  </p:oleObj>
                </mc:Choice>
                <mc:Fallback>
                  <p:oleObj name="Equation" r:id="rId4" imgW="9777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3913" y="3950732"/>
                          <a:ext cx="148748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9" name="TextBox 158"/>
          <p:cNvSpPr txBox="1"/>
          <p:nvPr/>
        </p:nvSpPr>
        <p:spPr>
          <a:xfrm>
            <a:off x="1733036" y="4572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2.85 kW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704836" y="5498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 800 kW</a:t>
            </a:r>
            <a:endParaRPr lang="en-US" dirty="0"/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25330"/>
              </p:ext>
            </p:extLst>
          </p:nvPr>
        </p:nvGraphicFramePr>
        <p:xfrm>
          <a:off x="4552436" y="5913438"/>
          <a:ext cx="3476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0" name="Equation" r:id="rId6" imgW="228600" imgH="203040" progId="Equation.3">
                  <p:embed/>
                </p:oleObj>
              </mc:Choice>
              <mc:Fallback>
                <p:oleObj name="Equation" r:id="rId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436" y="5913438"/>
                        <a:ext cx="347663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625156" y="110867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view of one of LIGO’s 4 km </a:t>
            </a:r>
            <a:r>
              <a:rPr lang="en-US" dirty="0" err="1" smtClean="0"/>
              <a:t>Fabry</a:t>
            </a:r>
            <a:r>
              <a:rPr lang="en-US" dirty="0" smtClean="0"/>
              <a:t>-Perot cavity arms</a:t>
            </a:r>
            <a:endParaRPr lang="en-US" dirty="0"/>
          </a:p>
        </p:txBody>
      </p:sp>
      <p:cxnSp>
        <p:nvCxnSpPr>
          <p:cNvPr id="169" name="Straight Connector 168"/>
          <p:cNvCxnSpPr/>
          <p:nvPr/>
        </p:nvCxnSpPr>
        <p:spPr>
          <a:xfrm>
            <a:off x="1275836" y="4648200"/>
            <a:ext cx="0" cy="121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 bwMode="auto">
          <a:xfrm>
            <a:off x="1047236" y="5181600"/>
            <a:ext cx="152400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25848" y="5410200"/>
            <a:ext cx="9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125 </a:t>
            </a:r>
            <a:r>
              <a:rPr lang="en-US" dirty="0" smtClean="0"/>
              <a:t>W</a:t>
            </a:r>
          </a:p>
          <a:p>
            <a:pPr algn="ctr"/>
            <a:r>
              <a:rPr lang="en-US" dirty="0" smtClean="0"/>
              <a:t>1064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0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0"/>
            <a:ext cx="8229600" cy="1143000"/>
          </a:xfrm>
        </p:spPr>
        <p:txBody>
          <a:bodyPr/>
          <a:lstStyle/>
          <a:p>
            <a:r>
              <a:rPr lang="en-US" dirty="0" smtClean="0"/>
              <a:t>Pendulum Control Layout</a:t>
            </a:r>
            <a:endParaRPr lang="en-US" dirty="0"/>
          </a:p>
        </p:txBody>
      </p: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3257034" y="1828800"/>
            <a:ext cx="723898" cy="3733800"/>
            <a:chOff x="1676118" y="1828800"/>
            <a:chExt cx="723824" cy="3733800"/>
          </a:xfrm>
        </p:grpSpPr>
        <p:grpSp>
          <p:nvGrpSpPr>
            <p:cNvPr id="4" name="Group 158"/>
            <p:cNvGrpSpPr>
              <a:grpSpLocks/>
            </p:cNvGrpSpPr>
            <p:nvPr/>
          </p:nvGrpSpPr>
          <p:grpSpPr bwMode="auto">
            <a:xfrm>
              <a:off x="1676118" y="1828800"/>
              <a:ext cx="723824" cy="3178180"/>
              <a:chOff x="647027" y="1936739"/>
              <a:chExt cx="1752434" cy="4190999"/>
            </a:xfrm>
          </p:grpSpPr>
          <p:grpSp>
            <p:nvGrpSpPr>
              <p:cNvPr id="5" name="Group 62"/>
              <p:cNvGrpSpPr>
                <a:grpSpLocks/>
              </p:cNvGrpSpPr>
              <p:nvPr/>
            </p:nvGrpSpPr>
            <p:grpSpPr bwMode="auto">
              <a:xfrm>
                <a:off x="943134" y="4222751"/>
                <a:ext cx="161428" cy="764098"/>
                <a:chOff x="908651" y="1905773"/>
                <a:chExt cx="82815" cy="686966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833412" y="1981012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H="1">
                  <a:off x="911475" y="2053516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911475" y="2130683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911475" y="2207848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912417" y="2284074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911475" y="236029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914254" y="2515528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1869329" y="4222740"/>
                <a:ext cx="149902" cy="761998"/>
                <a:chOff x="914299" y="1906490"/>
                <a:chExt cx="76901" cy="685082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839060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 flipH="1">
                  <a:off x="914166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>
                  <a:off x="914166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 flipH="1">
                  <a:off x="91510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>
                  <a:off x="91510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914166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913987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648413" y="5744818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1561138" y="5746739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ube 92"/>
              <p:cNvSpPr/>
              <p:nvPr/>
            </p:nvSpPr>
            <p:spPr>
              <a:xfrm>
                <a:off x="647027" y="2623379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50406" y="1936748"/>
                <a:ext cx="153705" cy="762002"/>
                <a:chOff x="913244" y="1905075"/>
                <a:chExt cx="78073" cy="68651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5400000">
                  <a:off x="837836" y="1980484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H="1">
                  <a:off x="913616" y="2055587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90"/>
                <p:cNvCxnSpPr/>
                <p:nvPr/>
              </p:nvCxnSpPr>
              <p:spPr>
                <a:xfrm rot="5400000">
                  <a:off x="913616" y="2132915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91"/>
                <p:cNvCxnSpPr/>
                <p:nvPr/>
              </p:nvCxnSpPr>
              <p:spPr>
                <a:xfrm rot="16200000" flipH="1">
                  <a:off x="914560" y="220929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914560" y="2284740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34"/>
                <p:cNvCxnSpPr/>
                <p:nvPr/>
              </p:nvCxnSpPr>
              <p:spPr>
                <a:xfrm rot="16200000" flipH="1">
                  <a:off x="913616" y="2361125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4"/>
                <p:cNvCxnSpPr/>
                <p:nvPr/>
              </p:nvCxnSpPr>
              <p:spPr>
                <a:xfrm rot="5400000">
                  <a:off x="913956" y="2514234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1865195" y="1936739"/>
                <a:ext cx="153717" cy="761999"/>
                <a:chOff x="912727" y="1905812"/>
                <a:chExt cx="78459" cy="685806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837403" y="1981137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40"/>
                <p:cNvCxnSpPr/>
                <p:nvPr/>
              </p:nvCxnSpPr>
              <p:spPr>
                <a:xfrm rot="16200000" flipH="1">
                  <a:off x="913333" y="2055933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41"/>
                <p:cNvCxnSpPr/>
                <p:nvPr/>
              </p:nvCxnSpPr>
              <p:spPr>
                <a:xfrm rot="5400000">
                  <a:off x="913333" y="2133181"/>
                  <a:ext cx="77247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914275" y="2209486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85"/>
                <p:cNvCxnSpPr/>
                <p:nvPr/>
              </p:nvCxnSpPr>
              <p:spPr>
                <a:xfrm rot="5400000">
                  <a:off x="914275" y="2284849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86"/>
                <p:cNvCxnSpPr/>
                <p:nvPr/>
              </p:nvCxnSpPr>
              <p:spPr>
                <a:xfrm rot="16200000" flipH="1">
                  <a:off x="913333" y="2361154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913900" y="2514332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Cube 95"/>
              <p:cNvSpPr/>
              <p:nvPr/>
            </p:nvSpPr>
            <p:spPr>
              <a:xfrm>
                <a:off x="647027" y="3766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1869329" y="3079743"/>
                <a:ext cx="149902" cy="761998"/>
                <a:chOff x="914299" y="1906491"/>
                <a:chExt cx="76901" cy="68508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839060" y="1981730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6200000" flipH="1">
                  <a:off x="914166" y="20571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914166" y="2134358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915108" y="2210582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915108" y="2285866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914166" y="23620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913987" y="2514363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943001" y="3079729"/>
                <a:ext cx="161420" cy="764088"/>
                <a:chOff x="908651" y="1905781"/>
                <a:chExt cx="82817" cy="68696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835384" y="1979048"/>
                  <a:ext cx="152450" cy="591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911477" y="205352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911477" y="2130690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911477" y="220785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912418" y="2284081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911477" y="2360306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914255" y="2515535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Can 86"/>
            <p:cNvSpPr/>
            <p:nvPr/>
          </p:nvSpPr>
          <p:spPr>
            <a:xfrm>
              <a:off x="17526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17526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167"/>
          <p:cNvGrpSpPr>
            <a:grpSpLocks/>
          </p:cNvGrpSpPr>
          <p:nvPr/>
        </p:nvGrpSpPr>
        <p:grpSpPr bwMode="auto">
          <a:xfrm>
            <a:off x="6724136" y="1828800"/>
            <a:ext cx="723900" cy="3733801"/>
            <a:chOff x="5523866" y="1828799"/>
            <a:chExt cx="723826" cy="3733801"/>
          </a:xfrm>
        </p:grpSpPr>
        <p:grpSp>
          <p:nvGrpSpPr>
            <p:cNvPr id="40" name="Group 158"/>
            <p:cNvGrpSpPr>
              <a:grpSpLocks/>
            </p:cNvGrpSpPr>
            <p:nvPr/>
          </p:nvGrpSpPr>
          <p:grpSpPr bwMode="auto">
            <a:xfrm>
              <a:off x="5523866" y="1828799"/>
              <a:ext cx="723826" cy="3178182"/>
              <a:chOff x="646170" y="1936738"/>
              <a:chExt cx="1752434" cy="4190999"/>
            </a:xfrm>
          </p:grpSpPr>
          <p:grpSp>
            <p:nvGrpSpPr>
              <p:cNvPr id="42" name="Group 62"/>
              <p:cNvGrpSpPr>
                <a:grpSpLocks/>
              </p:cNvGrpSpPr>
              <p:nvPr/>
            </p:nvGrpSpPr>
            <p:grpSpPr bwMode="auto">
              <a:xfrm>
                <a:off x="942278" y="4222739"/>
                <a:ext cx="161430" cy="764094"/>
                <a:chOff x="908211" y="1905772"/>
                <a:chExt cx="82816" cy="68696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832972" y="1981011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911036" y="205351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911036" y="2130682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911036" y="2207847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911977" y="2284072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911036" y="2360298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913814" y="25155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868472" y="4222727"/>
                <a:ext cx="149900" cy="761995"/>
                <a:chOff x="913860" y="1906488"/>
                <a:chExt cx="76900" cy="685083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838621" y="19817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913727" y="20571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5400000">
                  <a:off x="913727" y="2134355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914668" y="2210579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914668" y="2285863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913727" y="2362088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913548" y="2514361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647556" y="5744816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560281" y="5746738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/>
              <p:cNvSpPr/>
              <p:nvPr/>
            </p:nvSpPr>
            <p:spPr>
              <a:xfrm>
                <a:off x="646170" y="2623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6" name="Group 37"/>
              <p:cNvGrpSpPr>
                <a:grpSpLocks/>
              </p:cNvGrpSpPr>
              <p:nvPr/>
            </p:nvGrpSpPr>
            <p:grpSpPr bwMode="auto">
              <a:xfrm>
                <a:off x="949550" y="1936745"/>
                <a:ext cx="153705" cy="762002"/>
                <a:chOff x="912809" y="1905074"/>
                <a:chExt cx="78073" cy="686519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837401" y="1980483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>
                  <a:off x="913181" y="2055586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913181" y="2132914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914125" y="2209297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914125" y="228473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34"/>
                <p:cNvCxnSpPr/>
                <p:nvPr/>
              </p:nvCxnSpPr>
              <p:spPr>
                <a:xfrm rot="16200000" flipH="1">
                  <a:off x="913181" y="2361124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913520" y="2514233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38"/>
              <p:cNvGrpSpPr>
                <a:grpSpLocks/>
              </p:cNvGrpSpPr>
              <p:nvPr/>
            </p:nvGrpSpPr>
            <p:grpSpPr bwMode="auto">
              <a:xfrm>
                <a:off x="1856656" y="1936738"/>
                <a:ext cx="161403" cy="761999"/>
                <a:chOff x="908368" y="1905811"/>
                <a:chExt cx="82382" cy="685806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833043" y="1981136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0"/>
                <p:cNvCxnSpPr/>
                <p:nvPr/>
              </p:nvCxnSpPr>
              <p:spPr>
                <a:xfrm rot="16200000" flipH="1">
                  <a:off x="910935" y="2053970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1"/>
                <p:cNvCxnSpPr/>
                <p:nvPr/>
              </p:nvCxnSpPr>
              <p:spPr>
                <a:xfrm rot="5400000">
                  <a:off x="910935" y="2131218"/>
                  <a:ext cx="77247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 flipH="1">
                  <a:off x="911877" y="2207522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911877" y="2282886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16200000" flipH="1">
                  <a:off x="910935" y="2359191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913462" y="2514331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ube 40"/>
              <p:cNvSpPr/>
              <p:nvPr/>
            </p:nvSpPr>
            <p:spPr>
              <a:xfrm>
                <a:off x="646170" y="3766377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90" name="Group 54"/>
              <p:cNvGrpSpPr>
                <a:grpSpLocks/>
              </p:cNvGrpSpPr>
              <p:nvPr/>
            </p:nvGrpSpPr>
            <p:grpSpPr bwMode="auto">
              <a:xfrm>
                <a:off x="1868472" y="3079740"/>
                <a:ext cx="149900" cy="761998"/>
                <a:chOff x="913860" y="1906490"/>
                <a:chExt cx="76900" cy="68508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838621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200000" flipH="1">
                  <a:off x="913727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913727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91466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91466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 flipH="1">
                  <a:off x="913727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913548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6"/>
              <p:cNvGrpSpPr>
                <a:grpSpLocks/>
              </p:cNvGrpSpPr>
              <p:nvPr/>
            </p:nvGrpSpPr>
            <p:grpSpPr bwMode="auto">
              <a:xfrm>
                <a:off x="942277" y="3079741"/>
                <a:ext cx="161430" cy="764094"/>
                <a:chOff x="908212" y="1905779"/>
                <a:chExt cx="82816" cy="68696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832973" y="1981018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911037" y="2053522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911037" y="213068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911037" y="220785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911978" y="2284079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>
                  <a:off x="911037" y="2360305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913815" y="2515534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Can 31"/>
            <p:cNvSpPr/>
            <p:nvPr/>
          </p:nvSpPr>
          <p:spPr>
            <a:xfrm>
              <a:off x="56007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56007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313936" y="5181600"/>
            <a:ext cx="1905000" cy="1588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904736" y="5181600"/>
            <a:ext cx="2743200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285236" y="5029200"/>
            <a:ext cx="7620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Laser</a:t>
            </a:r>
          </a:p>
        </p:txBody>
      </p:sp>
      <p:sp>
        <p:nvSpPr>
          <p:cNvPr id="11" name="TextBox 183"/>
          <p:cNvSpPr txBox="1">
            <a:spLocks noChangeArrowheads="1"/>
          </p:cNvSpPr>
          <p:nvPr/>
        </p:nvSpPr>
        <p:spPr bwMode="auto">
          <a:xfrm>
            <a:off x="4781036" y="4800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4 km ± </a:t>
            </a:r>
            <a:r>
              <a:rPr lang="el-GR" i="1" dirty="0" smtClean="0">
                <a:latin typeface="Calibri" pitchFamily="-108" charset="0"/>
              </a:rPr>
              <a:t>Δ</a:t>
            </a:r>
            <a:r>
              <a:rPr lang="en-US" i="1" dirty="0" smtClean="0">
                <a:latin typeface="Calibri" pitchFamily="-108" charset="0"/>
              </a:rPr>
              <a:t>L</a:t>
            </a:r>
            <a:endParaRPr lang="en-US" i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71436" y="5029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847836" y="5029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10800000">
            <a:off x="2495036" y="5334000"/>
            <a:ext cx="6858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2153724" y="5676900"/>
            <a:ext cx="684212" cy="1588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7"/>
          <p:cNvSpPr txBox="1">
            <a:spLocks noChangeArrowheads="1"/>
          </p:cNvSpPr>
          <p:nvPr/>
        </p:nvSpPr>
        <p:spPr bwMode="auto">
          <a:xfrm>
            <a:off x="1504537" y="5185254"/>
            <a:ext cx="114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Reflected beam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37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Arial" charset="0"/>
              </a:rPr>
              <a:t>Photodiode</a:t>
            </a:r>
          </a:p>
        </p:txBody>
      </p:sp>
      <p:sp>
        <p:nvSpPr>
          <p:cNvPr id="18" name="TextBox 202"/>
          <p:cNvSpPr txBox="1">
            <a:spLocks noChangeArrowheads="1"/>
          </p:cNvSpPr>
          <p:nvPr/>
        </p:nvSpPr>
        <p:spPr bwMode="auto">
          <a:xfrm>
            <a:off x="1428329" y="4800600"/>
            <a:ext cx="160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Incident </a:t>
            </a:r>
            <a:r>
              <a:rPr lang="en-US" dirty="0" smtClean="0">
                <a:latin typeface="Calibri" pitchFamily="34" charset="0"/>
              </a:rPr>
              <a:t>beam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Box 203"/>
          <p:cNvSpPr txBox="1">
            <a:spLocks noChangeArrowheads="1"/>
          </p:cNvSpPr>
          <p:nvPr/>
        </p:nvSpPr>
        <p:spPr bwMode="auto">
          <a:xfrm>
            <a:off x="4248017" y="5235714"/>
            <a:ext cx="228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Cavity Resonant beam</a:t>
            </a:r>
          </a:p>
        </p:txBody>
      </p:sp>
      <p:sp>
        <p:nvSpPr>
          <p:cNvPr id="20" name="TextBox 204"/>
          <p:cNvSpPr txBox="1">
            <a:spLocks noChangeArrowheads="1"/>
          </p:cNvSpPr>
          <p:nvPr/>
        </p:nvSpPr>
        <p:spPr bwMode="auto">
          <a:xfrm>
            <a:off x="3028693" y="1447800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2</a:t>
            </a:r>
          </a:p>
        </p:txBody>
      </p:sp>
      <p:sp>
        <p:nvSpPr>
          <p:cNvPr id="21" name="TextBox 205"/>
          <p:cNvSpPr txBox="1">
            <a:spLocks noChangeArrowheads="1"/>
          </p:cNvSpPr>
          <p:nvPr/>
        </p:nvSpPr>
        <p:spPr bwMode="auto">
          <a:xfrm>
            <a:off x="6458043" y="1447800"/>
            <a:ext cx="1524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1</a:t>
            </a:r>
          </a:p>
        </p:txBody>
      </p:sp>
      <p:cxnSp>
        <p:nvCxnSpPr>
          <p:cNvPr id="23" name="Straight Connector 22"/>
          <p:cNvCxnSpPr>
            <a:stCxn id="17" idx="3"/>
          </p:cNvCxnSpPr>
          <p:nvPr/>
        </p:nvCxnSpPr>
        <p:spPr bwMode="auto">
          <a:xfrm>
            <a:off x="3333236" y="6210300"/>
            <a:ext cx="1752600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0"/>
          <p:cNvSpPr txBox="1">
            <a:spLocks noChangeArrowheads="1"/>
          </p:cNvSpPr>
          <p:nvPr/>
        </p:nvSpPr>
        <p:spPr bwMode="auto">
          <a:xfrm>
            <a:off x="3333236" y="5921514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Error </a:t>
            </a:r>
            <a:r>
              <a:rPr lang="en-US" dirty="0" smtClean="0">
                <a:latin typeface="Calibri" pitchFamily="34" charset="0"/>
              </a:rPr>
              <a:t>Signal: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952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381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47636" y="4114800"/>
            <a:ext cx="2133600" cy="659844"/>
            <a:chOff x="9144000" y="3657600"/>
            <a:chExt cx="2133600" cy="659844"/>
          </a:xfrm>
        </p:grpSpPr>
        <p:sp>
          <p:nvSpPr>
            <p:cNvPr id="151" name="TextBox 150"/>
            <p:cNvSpPr txBox="1"/>
            <p:nvPr/>
          </p:nvSpPr>
          <p:spPr>
            <a:xfrm>
              <a:off x="9144000" y="3657600"/>
              <a:ext cx="2133600" cy="64633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Cavity length control </a:t>
              </a:r>
            </a:p>
            <a:p>
              <a:r>
                <a:rPr lang="en-US" dirty="0" smtClean="0"/>
                <a:t>Goal:</a:t>
              </a:r>
            </a:p>
          </p:txBody>
        </p:sp>
        <p:graphicFrame>
          <p:nvGraphicFramePr>
            <p:cNvPr id="152" name="Object 151"/>
            <p:cNvGraphicFramePr>
              <a:graphicFrameLocks noChangeAspect="1"/>
            </p:cNvGraphicFramePr>
            <p:nvPr/>
          </p:nvGraphicFramePr>
          <p:xfrm>
            <a:off x="9713913" y="3950732"/>
            <a:ext cx="148748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5" name="Equation" r:id="rId4" imgW="977760" imgH="241200" progId="Equation.3">
                    <p:embed/>
                  </p:oleObj>
                </mc:Choice>
                <mc:Fallback>
                  <p:oleObj name="Equation" r:id="rId4" imgW="9777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3913" y="3950732"/>
                          <a:ext cx="148748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9" name="TextBox 158"/>
          <p:cNvSpPr txBox="1"/>
          <p:nvPr/>
        </p:nvSpPr>
        <p:spPr>
          <a:xfrm>
            <a:off x="1733036" y="4572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2.85 kW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704836" y="5498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 800 kW</a:t>
            </a:r>
            <a:endParaRPr lang="en-US" dirty="0"/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80144"/>
              </p:ext>
            </p:extLst>
          </p:nvPr>
        </p:nvGraphicFramePr>
        <p:xfrm>
          <a:off x="4552436" y="5913438"/>
          <a:ext cx="3476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" name="Equation" r:id="rId6" imgW="228600" imgH="203040" progId="Equation.3">
                  <p:embed/>
                </p:oleObj>
              </mc:Choice>
              <mc:Fallback>
                <p:oleObj name="Equation" r:id="rId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436" y="5913438"/>
                        <a:ext cx="347663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3" name="Straight Arrow Connector 172"/>
          <p:cNvCxnSpPr/>
          <p:nvPr/>
        </p:nvCxnSpPr>
        <p:spPr>
          <a:xfrm flipH="1">
            <a:off x="2222136" y="2433626"/>
            <a:ext cx="103489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endCxn id="93" idx="2"/>
          </p:cNvCxnSpPr>
          <p:nvPr/>
        </p:nvCxnSpPr>
        <p:spPr>
          <a:xfrm flipV="1">
            <a:off x="2222135" y="2565800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625156" y="110867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view of one of LIGO’s 4 km </a:t>
            </a:r>
            <a:r>
              <a:rPr lang="en-US" dirty="0" err="1" smtClean="0"/>
              <a:t>Fabry</a:t>
            </a:r>
            <a:r>
              <a:rPr lang="en-US" dirty="0" smtClean="0"/>
              <a:t>-Perot cavity arms</a:t>
            </a:r>
            <a:endParaRPr lang="en-US" dirty="0"/>
          </a:p>
        </p:txBody>
      </p:sp>
      <p:cxnSp>
        <p:nvCxnSpPr>
          <p:cNvPr id="169" name="Straight Connector 168"/>
          <p:cNvCxnSpPr/>
          <p:nvPr/>
        </p:nvCxnSpPr>
        <p:spPr>
          <a:xfrm>
            <a:off x="1275836" y="4648200"/>
            <a:ext cx="0" cy="121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 bwMode="auto">
          <a:xfrm>
            <a:off x="1047236" y="5181600"/>
            <a:ext cx="152400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 bwMode="auto">
          <a:xfrm>
            <a:off x="1231535" y="2433625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 flipV="1">
            <a:off x="5716515" y="2422521"/>
            <a:ext cx="1034898" cy="111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V="1">
            <a:off x="5716514" y="2554695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/>
          <p:cNvSpPr/>
          <p:nvPr/>
        </p:nvSpPr>
        <p:spPr bwMode="auto">
          <a:xfrm>
            <a:off x="4725914" y="2422520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25848" y="5410200"/>
            <a:ext cx="9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125 </a:t>
            </a:r>
            <a:r>
              <a:rPr lang="en-US" dirty="0" smtClean="0"/>
              <a:t>W</a:t>
            </a:r>
          </a:p>
          <a:p>
            <a:pPr algn="ctr"/>
            <a:r>
              <a:rPr lang="en-US" dirty="0" smtClean="0"/>
              <a:t>1064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4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0"/>
            <a:ext cx="8229600" cy="1143000"/>
          </a:xfrm>
        </p:spPr>
        <p:txBody>
          <a:bodyPr/>
          <a:lstStyle/>
          <a:p>
            <a:r>
              <a:rPr lang="en-US" dirty="0" smtClean="0"/>
              <a:t>Pendulum Control Layout</a:t>
            </a:r>
            <a:endParaRPr lang="en-US" dirty="0"/>
          </a:p>
        </p:txBody>
      </p: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3257034" y="1828800"/>
            <a:ext cx="723898" cy="3733800"/>
            <a:chOff x="1676118" y="1828800"/>
            <a:chExt cx="723824" cy="3733800"/>
          </a:xfrm>
        </p:grpSpPr>
        <p:grpSp>
          <p:nvGrpSpPr>
            <p:cNvPr id="4" name="Group 158"/>
            <p:cNvGrpSpPr>
              <a:grpSpLocks/>
            </p:cNvGrpSpPr>
            <p:nvPr/>
          </p:nvGrpSpPr>
          <p:grpSpPr bwMode="auto">
            <a:xfrm>
              <a:off x="1676118" y="1828800"/>
              <a:ext cx="723824" cy="3178180"/>
              <a:chOff x="647027" y="1936739"/>
              <a:chExt cx="1752434" cy="4190999"/>
            </a:xfrm>
          </p:grpSpPr>
          <p:grpSp>
            <p:nvGrpSpPr>
              <p:cNvPr id="5" name="Group 62"/>
              <p:cNvGrpSpPr>
                <a:grpSpLocks/>
              </p:cNvGrpSpPr>
              <p:nvPr/>
            </p:nvGrpSpPr>
            <p:grpSpPr bwMode="auto">
              <a:xfrm>
                <a:off x="943134" y="4222751"/>
                <a:ext cx="161428" cy="764098"/>
                <a:chOff x="908651" y="1905773"/>
                <a:chExt cx="82815" cy="686966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833412" y="1981012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H="1">
                  <a:off x="911475" y="2053516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911475" y="2130683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911475" y="2207848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912417" y="2284074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911475" y="236029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914254" y="2515528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1869329" y="4222740"/>
                <a:ext cx="149902" cy="761998"/>
                <a:chOff x="914299" y="1906490"/>
                <a:chExt cx="76901" cy="685082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839060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 flipH="1">
                  <a:off x="914166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>
                  <a:off x="914166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 flipH="1">
                  <a:off x="91510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>
                  <a:off x="91510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914166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913987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648413" y="5744818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1561138" y="5746739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ube 92"/>
              <p:cNvSpPr/>
              <p:nvPr/>
            </p:nvSpPr>
            <p:spPr>
              <a:xfrm>
                <a:off x="647027" y="2623379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50406" y="1936748"/>
                <a:ext cx="153705" cy="762002"/>
                <a:chOff x="913244" y="1905075"/>
                <a:chExt cx="78073" cy="68651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5400000">
                  <a:off x="837836" y="1980484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H="1">
                  <a:off x="913616" y="2055587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90"/>
                <p:cNvCxnSpPr/>
                <p:nvPr/>
              </p:nvCxnSpPr>
              <p:spPr>
                <a:xfrm rot="5400000">
                  <a:off x="913616" y="2132915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91"/>
                <p:cNvCxnSpPr/>
                <p:nvPr/>
              </p:nvCxnSpPr>
              <p:spPr>
                <a:xfrm rot="16200000" flipH="1">
                  <a:off x="914560" y="220929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914560" y="2284740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34"/>
                <p:cNvCxnSpPr/>
                <p:nvPr/>
              </p:nvCxnSpPr>
              <p:spPr>
                <a:xfrm rot="16200000" flipH="1">
                  <a:off x="913616" y="2361125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4"/>
                <p:cNvCxnSpPr/>
                <p:nvPr/>
              </p:nvCxnSpPr>
              <p:spPr>
                <a:xfrm rot="5400000">
                  <a:off x="913956" y="2514234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1865195" y="1936739"/>
                <a:ext cx="153717" cy="761999"/>
                <a:chOff x="912727" y="1905812"/>
                <a:chExt cx="78459" cy="685806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837403" y="1981137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40"/>
                <p:cNvCxnSpPr/>
                <p:nvPr/>
              </p:nvCxnSpPr>
              <p:spPr>
                <a:xfrm rot="16200000" flipH="1">
                  <a:off x="913333" y="2055933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41"/>
                <p:cNvCxnSpPr/>
                <p:nvPr/>
              </p:nvCxnSpPr>
              <p:spPr>
                <a:xfrm rot="5400000">
                  <a:off x="913333" y="2133181"/>
                  <a:ext cx="77247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914275" y="2209486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85"/>
                <p:cNvCxnSpPr/>
                <p:nvPr/>
              </p:nvCxnSpPr>
              <p:spPr>
                <a:xfrm rot="5400000">
                  <a:off x="914275" y="2284849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86"/>
                <p:cNvCxnSpPr/>
                <p:nvPr/>
              </p:nvCxnSpPr>
              <p:spPr>
                <a:xfrm rot="16200000" flipH="1">
                  <a:off x="913333" y="2361154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913900" y="2514332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Cube 95"/>
              <p:cNvSpPr/>
              <p:nvPr/>
            </p:nvSpPr>
            <p:spPr>
              <a:xfrm>
                <a:off x="647027" y="3766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1869329" y="3079743"/>
                <a:ext cx="149902" cy="761998"/>
                <a:chOff x="914299" y="1906491"/>
                <a:chExt cx="76901" cy="68508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839060" y="1981730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6200000" flipH="1">
                  <a:off x="914166" y="20571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914166" y="2134358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915108" y="2210582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915108" y="2285866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914166" y="23620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913987" y="2514363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943001" y="3079729"/>
                <a:ext cx="161420" cy="764088"/>
                <a:chOff x="908651" y="1905781"/>
                <a:chExt cx="82817" cy="68696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835384" y="1979048"/>
                  <a:ext cx="152450" cy="591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911477" y="205352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911477" y="2130690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911477" y="220785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912418" y="2284081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911477" y="2360306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914255" y="2515535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Can 86"/>
            <p:cNvSpPr/>
            <p:nvPr/>
          </p:nvSpPr>
          <p:spPr>
            <a:xfrm>
              <a:off x="17526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17526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167"/>
          <p:cNvGrpSpPr>
            <a:grpSpLocks/>
          </p:cNvGrpSpPr>
          <p:nvPr/>
        </p:nvGrpSpPr>
        <p:grpSpPr bwMode="auto">
          <a:xfrm>
            <a:off x="6724136" y="1828800"/>
            <a:ext cx="723900" cy="3733801"/>
            <a:chOff x="5523866" y="1828799"/>
            <a:chExt cx="723826" cy="3733801"/>
          </a:xfrm>
        </p:grpSpPr>
        <p:grpSp>
          <p:nvGrpSpPr>
            <p:cNvPr id="40" name="Group 158"/>
            <p:cNvGrpSpPr>
              <a:grpSpLocks/>
            </p:cNvGrpSpPr>
            <p:nvPr/>
          </p:nvGrpSpPr>
          <p:grpSpPr bwMode="auto">
            <a:xfrm>
              <a:off x="5523866" y="1828799"/>
              <a:ext cx="723826" cy="3178182"/>
              <a:chOff x="646170" y="1936738"/>
              <a:chExt cx="1752434" cy="4190999"/>
            </a:xfrm>
          </p:grpSpPr>
          <p:grpSp>
            <p:nvGrpSpPr>
              <p:cNvPr id="42" name="Group 62"/>
              <p:cNvGrpSpPr>
                <a:grpSpLocks/>
              </p:cNvGrpSpPr>
              <p:nvPr/>
            </p:nvGrpSpPr>
            <p:grpSpPr bwMode="auto">
              <a:xfrm>
                <a:off x="942278" y="4222739"/>
                <a:ext cx="161430" cy="764094"/>
                <a:chOff x="908211" y="1905772"/>
                <a:chExt cx="82816" cy="68696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832972" y="1981011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911036" y="205351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911036" y="2130682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911036" y="2207847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911977" y="2284072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911036" y="2360298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913814" y="25155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868472" y="4222727"/>
                <a:ext cx="149900" cy="761995"/>
                <a:chOff x="913860" y="1906488"/>
                <a:chExt cx="76900" cy="685083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838621" y="19817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913727" y="20571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5400000">
                  <a:off x="913727" y="2134355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914668" y="2210579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914668" y="2285863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913727" y="2362088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913548" y="2514361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647556" y="5744816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560281" y="5746738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/>
              <p:cNvSpPr/>
              <p:nvPr/>
            </p:nvSpPr>
            <p:spPr>
              <a:xfrm>
                <a:off x="646170" y="2623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6" name="Group 37"/>
              <p:cNvGrpSpPr>
                <a:grpSpLocks/>
              </p:cNvGrpSpPr>
              <p:nvPr/>
            </p:nvGrpSpPr>
            <p:grpSpPr bwMode="auto">
              <a:xfrm>
                <a:off x="949550" y="1936745"/>
                <a:ext cx="153705" cy="762002"/>
                <a:chOff x="912809" y="1905074"/>
                <a:chExt cx="78073" cy="686519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837401" y="1980483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>
                  <a:off x="913181" y="2055586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913181" y="2132914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914125" y="2209297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914125" y="228473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34"/>
                <p:cNvCxnSpPr/>
                <p:nvPr/>
              </p:nvCxnSpPr>
              <p:spPr>
                <a:xfrm rot="16200000" flipH="1">
                  <a:off x="913181" y="2361124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913520" y="2514233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38"/>
              <p:cNvGrpSpPr>
                <a:grpSpLocks/>
              </p:cNvGrpSpPr>
              <p:nvPr/>
            </p:nvGrpSpPr>
            <p:grpSpPr bwMode="auto">
              <a:xfrm>
                <a:off x="1856656" y="1936738"/>
                <a:ext cx="161403" cy="761999"/>
                <a:chOff x="908368" y="1905811"/>
                <a:chExt cx="82382" cy="685806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833043" y="1981136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0"/>
                <p:cNvCxnSpPr/>
                <p:nvPr/>
              </p:nvCxnSpPr>
              <p:spPr>
                <a:xfrm rot="16200000" flipH="1">
                  <a:off x="910935" y="2053970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1"/>
                <p:cNvCxnSpPr/>
                <p:nvPr/>
              </p:nvCxnSpPr>
              <p:spPr>
                <a:xfrm rot="5400000">
                  <a:off x="910935" y="2131218"/>
                  <a:ext cx="77247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 flipH="1">
                  <a:off x="911877" y="2207522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911877" y="2282886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16200000" flipH="1">
                  <a:off x="910935" y="2359191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913462" y="2514331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ube 40"/>
              <p:cNvSpPr/>
              <p:nvPr/>
            </p:nvSpPr>
            <p:spPr>
              <a:xfrm>
                <a:off x="646170" y="3766377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90" name="Group 54"/>
              <p:cNvGrpSpPr>
                <a:grpSpLocks/>
              </p:cNvGrpSpPr>
              <p:nvPr/>
            </p:nvGrpSpPr>
            <p:grpSpPr bwMode="auto">
              <a:xfrm>
                <a:off x="1868472" y="3079740"/>
                <a:ext cx="149900" cy="761998"/>
                <a:chOff x="913860" y="1906490"/>
                <a:chExt cx="76900" cy="68508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838621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200000" flipH="1">
                  <a:off x="913727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913727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91466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91466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 flipH="1">
                  <a:off x="913727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913548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6"/>
              <p:cNvGrpSpPr>
                <a:grpSpLocks/>
              </p:cNvGrpSpPr>
              <p:nvPr/>
            </p:nvGrpSpPr>
            <p:grpSpPr bwMode="auto">
              <a:xfrm>
                <a:off x="942277" y="3079741"/>
                <a:ext cx="161430" cy="764094"/>
                <a:chOff x="908212" y="1905779"/>
                <a:chExt cx="82816" cy="68696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832973" y="1981018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911037" y="2053522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911037" y="213068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911037" y="220785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911978" y="2284079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>
                  <a:off x="911037" y="2360305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913815" y="2515534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Can 31"/>
            <p:cNvSpPr/>
            <p:nvPr/>
          </p:nvSpPr>
          <p:spPr>
            <a:xfrm>
              <a:off x="56007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56007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313936" y="5181600"/>
            <a:ext cx="1905000" cy="1588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904736" y="5181600"/>
            <a:ext cx="2743200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285236" y="5029200"/>
            <a:ext cx="7620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Laser</a:t>
            </a:r>
          </a:p>
        </p:txBody>
      </p:sp>
      <p:sp>
        <p:nvSpPr>
          <p:cNvPr id="11" name="TextBox 183"/>
          <p:cNvSpPr txBox="1">
            <a:spLocks noChangeArrowheads="1"/>
          </p:cNvSpPr>
          <p:nvPr/>
        </p:nvSpPr>
        <p:spPr bwMode="auto">
          <a:xfrm>
            <a:off x="4781036" y="4800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4 km ± </a:t>
            </a:r>
            <a:r>
              <a:rPr lang="el-GR" i="1" dirty="0" smtClean="0">
                <a:latin typeface="Calibri" pitchFamily="-108" charset="0"/>
              </a:rPr>
              <a:t>Δ</a:t>
            </a:r>
            <a:r>
              <a:rPr lang="en-US" i="1" dirty="0" smtClean="0">
                <a:latin typeface="Calibri" pitchFamily="-108" charset="0"/>
              </a:rPr>
              <a:t>L</a:t>
            </a:r>
            <a:endParaRPr lang="en-US" i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71436" y="5029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847836" y="5029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10800000">
            <a:off x="2495036" y="5334000"/>
            <a:ext cx="6858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2153724" y="5676900"/>
            <a:ext cx="684212" cy="1588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7"/>
          <p:cNvSpPr txBox="1">
            <a:spLocks noChangeArrowheads="1"/>
          </p:cNvSpPr>
          <p:nvPr/>
        </p:nvSpPr>
        <p:spPr bwMode="auto">
          <a:xfrm>
            <a:off x="1504537" y="5185254"/>
            <a:ext cx="114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Reflected beam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37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Arial" charset="0"/>
              </a:rPr>
              <a:t>Photodiode</a:t>
            </a:r>
          </a:p>
        </p:txBody>
      </p:sp>
      <p:sp>
        <p:nvSpPr>
          <p:cNvPr id="18" name="TextBox 202"/>
          <p:cNvSpPr txBox="1">
            <a:spLocks noChangeArrowheads="1"/>
          </p:cNvSpPr>
          <p:nvPr/>
        </p:nvSpPr>
        <p:spPr bwMode="auto">
          <a:xfrm>
            <a:off x="1428329" y="4800600"/>
            <a:ext cx="160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Incident </a:t>
            </a:r>
            <a:r>
              <a:rPr lang="en-US" dirty="0" smtClean="0">
                <a:latin typeface="Calibri" pitchFamily="34" charset="0"/>
              </a:rPr>
              <a:t>beam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Box 203"/>
          <p:cNvSpPr txBox="1">
            <a:spLocks noChangeArrowheads="1"/>
          </p:cNvSpPr>
          <p:nvPr/>
        </p:nvSpPr>
        <p:spPr bwMode="auto">
          <a:xfrm>
            <a:off x="4248017" y="5235714"/>
            <a:ext cx="228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Cavity Resonant beam</a:t>
            </a:r>
          </a:p>
        </p:txBody>
      </p:sp>
      <p:sp>
        <p:nvSpPr>
          <p:cNvPr id="20" name="TextBox 204"/>
          <p:cNvSpPr txBox="1">
            <a:spLocks noChangeArrowheads="1"/>
          </p:cNvSpPr>
          <p:nvPr/>
        </p:nvSpPr>
        <p:spPr bwMode="auto">
          <a:xfrm>
            <a:off x="3028693" y="1447800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2</a:t>
            </a:r>
          </a:p>
        </p:txBody>
      </p:sp>
      <p:sp>
        <p:nvSpPr>
          <p:cNvPr id="21" name="TextBox 205"/>
          <p:cNvSpPr txBox="1">
            <a:spLocks noChangeArrowheads="1"/>
          </p:cNvSpPr>
          <p:nvPr/>
        </p:nvSpPr>
        <p:spPr bwMode="auto">
          <a:xfrm>
            <a:off x="6458043" y="1447800"/>
            <a:ext cx="1524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1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085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Control Law</a:t>
            </a:r>
          </a:p>
        </p:txBody>
      </p:sp>
      <p:cxnSp>
        <p:nvCxnSpPr>
          <p:cNvPr id="23" name="Straight Connector 22"/>
          <p:cNvCxnSpPr>
            <a:stCxn id="17" idx="3"/>
            <a:endCxn id="22" idx="1"/>
          </p:cNvCxnSpPr>
          <p:nvPr/>
        </p:nvCxnSpPr>
        <p:spPr bwMode="auto">
          <a:xfrm>
            <a:off x="3333236" y="6210300"/>
            <a:ext cx="1752600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0"/>
          <p:cNvSpPr txBox="1">
            <a:spLocks noChangeArrowheads="1"/>
          </p:cNvSpPr>
          <p:nvPr/>
        </p:nvSpPr>
        <p:spPr bwMode="auto">
          <a:xfrm>
            <a:off x="3333236" y="5921514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Error </a:t>
            </a:r>
            <a:r>
              <a:rPr lang="en-US" dirty="0" smtClean="0">
                <a:latin typeface="Calibri" pitchFamily="34" charset="0"/>
              </a:rPr>
              <a:t>Signal: 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 flipV="1">
            <a:off x="7448036" y="51816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6381236" y="6246813"/>
            <a:ext cx="1905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7754424" y="5715000"/>
            <a:ext cx="10652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5"/>
          <p:cNvSpPr txBox="1">
            <a:spLocks noChangeArrowheads="1"/>
          </p:cNvSpPr>
          <p:nvPr/>
        </p:nvSpPr>
        <p:spPr bwMode="auto">
          <a:xfrm>
            <a:off x="6534251" y="5955268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Actuation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952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381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47636" y="4114800"/>
            <a:ext cx="2133600" cy="659844"/>
            <a:chOff x="9144000" y="3657600"/>
            <a:chExt cx="2133600" cy="659844"/>
          </a:xfrm>
        </p:grpSpPr>
        <p:sp>
          <p:nvSpPr>
            <p:cNvPr id="151" name="TextBox 150"/>
            <p:cNvSpPr txBox="1"/>
            <p:nvPr/>
          </p:nvSpPr>
          <p:spPr>
            <a:xfrm>
              <a:off x="9144000" y="3657600"/>
              <a:ext cx="2133600" cy="64633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Cavity length control </a:t>
              </a:r>
            </a:p>
            <a:p>
              <a:r>
                <a:rPr lang="en-US" dirty="0" smtClean="0"/>
                <a:t>Goal:</a:t>
              </a:r>
            </a:p>
          </p:txBody>
        </p:sp>
        <p:graphicFrame>
          <p:nvGraphicFramePr>
            <p:cNvPr id="152" name="Object 151"/>
            <p:cNvGraphicFramePr>
              <a:graphicFrameLocks noChangeAspect="1"/>
            </p:cNvGraphicFramePr>
            <p:nvPr/>
          </p:nvGraphicFramePr>
          <p:xfrm>
            <a:off x="9713913" y="3950732"/>
            <a:ext cx="148748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1" name="Equation" r:id="rId4" imgW="977760" imgH="241200" progId="Equation.3">
                    <p:embed/>
                  </p:oleObj>
                </mc:Choice>
                <mc:Fallback>
                  <p:oleObj name="Equation" r:id="rId4" imgW="9777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3913" y="3950732"/>
                          <a:ext cx="148748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42" name="Straight Connector 141"/>
          <p:cNvCxnSpPr/>
          <p:nvPr/>
        </p:nvCxnSpPr>
        <p:spPr>
          <a:xfrm rot="5400000" flipH="1" flipV="1">
            <a:off x="6952736" y="3848100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24"/>
          <p:cNvCxnSpPr/>
          <p:nvPr/>
        </p:nvCxnSpPr>
        <p:spPr bwMode="auto">
          <a:xfrm rot="10800000" flipV="1">
            <a:off x="7448037" y="25146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24"/>
          <p:cNvCxnSpPr/>
          <p:nvPr/>
        </p:nvCxnSpPr>
        <p:spPr bwMode="auto">
          <a:xfrm rot="10800000" flipV="1">
            <a:off x="7448037" y="33528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24"/>
          <p:cNvCxnSpPr/>
          <p:nvPr/>
        </p:nvCxnSpPr>
        <p:spPr bwMode="auto">
          <a:xfrm rot="10800000" flipV="1">
            <a:off x="7448037" y="43434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7905236" y="2133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>
            <a:off x="7905236" y="2971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7905236" y="396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7905236" y="4800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1733036" y="4572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2.85 kW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704836" y="5498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 800 kW</a:t>
            </a:r>
            <a:endParaRPr lang="en-US" dirty="0"/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427862"/>
              </p:ext>
            </p:extLst>
          </p:nvPr>
        </p:nvGraphicFramePr>
        <p:xfrm>
          <a:off x="4552436" y="5913438"/>
          <a:ext cx="3476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2" name="Equation" r:id="rId6" imgW="228600" imgH="203040" progId="Equation.3">
                  <p:embed/>
                </p:oleObj>
              </mc:Choice>
              <mc:Fallback>
                <p:oleObj name="Equation" r:id="rId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436" y="5913438"/>
                        <a:ext cx="347663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3" name="Straight Arrow Connector 172"/>
          <p:cNvCxnSpPr/>
          <p:nvPr/>
        </p:nvCxnSpPr>
        <p:spPr>
          <a:xfrm flipH="1">
            <a:off x="2222136" y="2433626"/>
            <a:ext cx="103489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endCxn id="93" idx="2"/>
          </p:cNvCxnSpPr>
          <p:nvPr/>
        </p:nvCxnSpPr>
        <p:spPr>
          <a:xfrm flipV="1">
            <a:off x="2222135" y="2565800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>
            <a:off x="1809236" y="5791200"/>
            <a:ext cx="5791200" cy="9906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625156" y="110867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view of one of LIGO’s 4 km </a:t>
            </a:r>
            <a:r>
              <a:rPr lang="en-US" dirty="0" err="1" smtClean="0"/>
              <a:t>Fabry</a:t>
            </a:r>
            <a:r>
              <a:rPr lang="en-US" dirty="0" smtClean="0"/>
              <a:t>-Perot cavity arms</a:t>
            </a:r>
            <a:endParaRPr lang="en-US" dirty="0"/>
          </a:p>
        </p:txBody>
      </p:sp>
      <p:cxnSp>
        <p:nvCxnSpPr>
          <p:cNvPr id="169" name="Straight Connector 168"/>
          <p:cNvCxnSpPr/>
          <p:nvPr/>
        </p:nvCxnSpPr>
        <p:spPr>
          <a:xfrm>
            <a:off x="1275836" y="4648200"/>
            <a:ext cx="0" cy="121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 bwMode="auto">
          <a:xfrm>
            <a:off x="1047236" y="5181600"/>
            <a:ext cx="152400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 bwMode="auto">
          <a:xfrm>
            <a:off x="1231535" y="2433625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 flipV="1">
            <a:off x="5716515" y="2422521"/>
            <a:ext cx="1034898" cy="111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V="1">
            <a:off x="5716514" y="2554695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/>
          <p:cNvSpPr/>
          <p:nvPr/>
        </p:nvSpPr>
        <p:spPr bwMode="auto">
          <a:xfrm>
            <a:off x="4725914" y="2422520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125848" y="5410200"/>
            <a:ext cx="9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125 </a:t>
            </a:r>
            <a:r>
              <a:rPr lang="en-US" dirty="0" smtClean="0"/>
              <a:t>W</a:t>
            </a:r>
          </a:p>
          <a:p>
            <a:pPr algn="ctr"/>
            <a:r>
              <a:rPr lang="en-US" dirty="0" smtClean="0"/>
              <a:t>1064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5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0"/>
            <a:ext cx="8229600" cy="1143000"/>
          </a:xfrm>
        </p:spPr>
        <p:txBody>
          <a:bodyPr/>
          <a:lstStyle/>
          <a:p>
            <a:r>
              <a:rPr lang="en-US" dirty="0" smtClean="0"/>
              <a:t>Pendulum Control Layout</a:t>
            </a:r>
            <a:endParaRPr lang="en-US" dirty="0"/>
          </a:p>
        </p:txBody>
      </p: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3257034" y="1828800"/>
            <a:ext cx="723898" cy="3733800"/>
            <a:chOff x="1676118" y="1828800"/>
            <a:chExt cx="723824" cy="3733800"/>
          </a:xfrm>
        </p:grpSpPr>
        <p:grpSp>
          <p:nvGrpSpPr>
            <p:cNvPr id="4" name="Group 158"/>
            <p:cNvGrpSpPr>
              <a:grpSpLocks/>
            </p:cNvGrpSpPr>
            <p:nvPr/>
          </p:nvGrpSpPr>
          <p:grpSpPr bwMode="auto">
            <a:xfrm>
              <a:off x="1676118" y="1828800"/>
              <a:ext cx="723824" cy="3178180"/>
              <a:chOff x="647027" y="1936739"/>
              <a:chExt cx="1752434" cy="4190999"/>
            </a:xfrm>
          </p:grpSpPr>
          <p:grpSp>
            <p:nvGrpSpPr>
              <p:cNvPr id="5" name="Group 62"/>
              <p:cNvGrpSpPr>
                <a:grpSpLocks/>
              </p:cNvGrpSpPr>
              <p:nvPr/>
            </p:nvGrpSpPr>
            <p:grpSpPr bwMode="auto">
              <a:xfrm>
                <a:off x="943134" y="4222751"/>
                <a:ext cx="161428" cy="764098"/>
                <a:chOff x="908651" y="1905773"/>
                <a:chExt cx="82815" cy="686966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833412" y="1981012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H="1">
                  <a:off x="911475" y="2053516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911475" y="2130683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911475" y="2207848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912417" y="2284074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911475" y="236029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914254" y="2515528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1869329" y="4222740"/>
                <a:ext cx="149902" cy="761998"/>
                <a:chOff x="914299" y="1906490"/>
                <a:chExt cx="76901" cy="685082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839060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 flipH="1">
                  <a:off x="914166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>
                  <a:off x="914166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 flipH="1">
                  <a:off x="91510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>
                  <a:off x="91510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914166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913987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648413" y="5744818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1561138" y="5746739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ube 92"/>
              <p:cNvSpPr/>
              <p:nvPr/>
            </p:nvSpPr>
            <p:spPr>
              <a:xfrm>
                <a:off x="647027" y="2623379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50406" y="1936748"/>
                <a:ext cx="153705" cy="762002"/>
                <a:chOff x="913244" y="1905075"/>
                <a:chExt cx="78073" cy="68651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5400000">
                  <a:off x="837836" y="1980484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H="1">
                  <a:off x="913616" y="2055587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90"/>
                <p:cNvCxnSpPr/>
                <p:nvPr/>
              </p:nvCxnSpPr>
              <p:spPr>
                <a:xfrm rot="5400000">
                  <a:off x="913616" y="2132915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91"/>
                <p:cNvCxnSpPr/>
                <p:nvPr/>
              </p:nvCxnSpPr>
              <p:spPr>
                <a:xfrm rot="16200000" flipH="1">
                  <a:off x="914560" y="220929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914560" y="2284740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34"/>
                <p:cNvCxnSpPr/>
                <p:nvPr/>
              </p:nvCxnSpPr>
              <p:spPr>
                <a:xfrm rot="16200000" flipH="1">
                  <a:off x="913616" y="2361125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4"/>
                <p:cNvCxnSpPr/>
                <p:nvPr/>
              </p:nvCxnSpPr>
              <p:spPr>
                <a:xfrm rot="5400000">
                  <a:off x="913956" y="2514234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1865195" y="1936739"/>
                <a:ext cx="153717" cy="761999"/>
                <a:chOff x="912727" y="1905812"/>
                <a:chExt cx="78459" cy="685806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837403" y="1981137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40"/>
                <p:cNvCxnSpPr/>
                <p:nvPr/>
              </p:nvCxnSpPr>
              <p:spPr>
                <a:xfrm rot="16200000" flipH="1">
                  <a:off x="913333" y="2055933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41"/>
                <p:cNvCxnSpPr/>
                <p:nvPr/>
              </p:nvCxnSpPr>
              <p:spPr>
                <a:xfrm rot="5400000">
                  <a:off x="913333" y="2133181"/>
                  <a:ext cx="77247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914275" y="2209486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85"/>
                <p:cNvCxnSpPr/>
                <p:nvPr/>
              </p:nvCxnSpPr>
              <p:spPr>
                <a:xfrm rot="5400000">
                  <a:off x="914275" y="2284849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86"/>
                <p:cNvCxnSpPr/>
                <p:nvPr/>
              </p:nvCxnSpPr>
              <p:spPr>
                <a:xfrm rot="16200000" flipH="1">
                  <a:off x="913333" y="2361154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913900" y="2514332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Cube 95"/>
              <p:cNvSpPr/>
              <p:nvPr/>
            </p:nvSpPr>
            <p:spPr>
              <a:xfrm>
                <a:off x="647027" y="3766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1869329" y="3079743"/>
                <a:ext cx="149902" cy="761998"/>
                <a:chOff x="914299" y="1906491"/>
                <a:chExt cx="76901" cy="68508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839060" y="1981730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6200000" flipH="1">
                  <a:off x="914166" y="20571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914166" y="2134358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915108" y="2210582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915108" y="2285866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914166" y="23620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913987" y="2514363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943001" y="3079729"/>
                <a:ext cx="161420" cy="764088"/>
                <a:chOff x="908651" y="1905781"/>
                <a:chExt cx="82817" cy="68696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835384" y="1979048"/>
                  <a:ext cx="152450" cy="591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911477" y="205352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911477" y="2130690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911477" y="220785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912418" y="2284081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911477" y="2360306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914255" y="2515535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Can 86"/>
            <p:cNvSpPr/>
            <p:nvPr/>
          </p:nvSpPr>
          <p:spPr>
            <a:xfrm>
              <a:off x="17526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17526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167"/>
          <p:cNvGrpSpPr>
            <a:grpSpLocks/>
          </p:cNvGrpSpPr>
          <p:nvPr/>
        </p:nvGrpSpPr>
        <p:grpSpPr bwMode="auto">
          <a:xfrm>
            <a:off x="6724136" y="1828800"/>
            <a:ext cx="723900" cy="3733801"/>
            <a:chOff x="5523866" y="1828799"/>
            <a:chExt cx="723826" cy="3733801"/>
          </a:xfrm>
        </p:grpSpPr>
        <p:grpSp>
          <p:nvGrpSpPr>
            <p:cNvPr id="40" name="Group 158"/>
            <p:cNvGrpSpPr>
              <a:grpSpLocks/>
            </p:cNvGrpSpPr>
            <p:nvPr/>
          </p:nvGrpSpPr>
          <p:grpSpPr bwMode="auto">
            <a:xfrm>
              <a:off x="5523866" y="1828799"/>
              <a:ext cx="723826" cy="3178182"/>
              <a:chOff x="646170" y="1936738"/>
              <a:chExt cx="1752434" cy="4190999"/>
            </a:xfrm>
          </p:grpSpPr>
          <p:grpSp>
            <p:nvGrpSpPr>
              <p:cNvPr id="42" name="Group 62"/>
              <p:cNvGrpSpPr>
                <a:grpSpLocks/>
              </p:cNvGrpSpPr>
              <p:nvPr/>
            </p:nvGrpSpPr>
            <p:grpSpPr bwMode="auto">
              <a:xfrm>
                <a:off x="942278" y="4222739"/>
                <a:ext cx="161430" cy="764094"/>
                <a:chOff x="908211" y="1905772"/>
                <a:chExt cx="82816" cy="68696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832972" y="1981011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911036" y="205351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911036" y="2130682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911036" y="2207847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911977" y="2284072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911036" y="2360298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913814" y="25155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868472" y="4222727"/>
                <a:ext cx="149900" cy="761995"/>
                <a:chOff x="913860" y="1906488"/>
                <a:chExt cx="76900" cy="685083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838621" y="19817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913727" y="20571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5400000">
                  <a:off x="913727" y="2134355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914668" y="2210579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914668" y="2285863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913727" y="2362088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913548" y="2514361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647556" y="5744816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560281" y="5746738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/>
              <p:cNvSpPr/>
              <p:nvPr/>
            </p:nvSpPr>
            <p:spPr>
              <a:xfrm>
                <a:off x="646170" y="2623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6" name="Group 37"/>
              <p:cNvGrpSpPr>
                <a:grpSpLocks/>
              </p:cNvGrpSpPr>
              <p:nvPr/>
            </p:nvGrpSpPr>
            <p:grpSpPr bwMode="auto">
              <a:xfrm>
                <a:off x="949550" y="1936745"/>
                <a:ext cx="153705" cy="762002"/>
                <a:chOff x="912809" y="1905074"/>
                <a:chExt cx="78073" cy="686519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837401" y="1980483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>
                  <a:off x="913181" y="2055586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913181" y="2132914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914125" y="2209297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914125" y="228473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34"/>
                <p:cNvCxnSpPr/>
                <p:nvPr/>
              </p:nvCxnSpPr>
              <p:spPr>
                <a:xfrm rot="16200000" flipH="1">
                  <a:off x="913181" y="2361124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913520" y="2514233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38"/>
              <p:cNvGrpSpPr>
                <a:grpSpLocks/>
              </p:cNvGrpSpPr>
              <p:nvPr/>
            </p:nvGrpSpPr>
            <p:grpSpPr bwMode="auto">
              <a:xfrm>
                <a:off x="1856656" y="1936738"/>
                <a:ext cx="161403" cy="761999"/>
                <a:chOff x="908368" y="1905811"/>
                <a:chExt cx="82382" cy="685806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833043" y="1981136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0"/>
                <p:cNvCxnSpPr/>
                <p:nvPr/>
              </p:nvCxnSpPr>
              <p:spPr>
                <a:xfrm rot="16200000" flipH="1">
                  <a:off x="910935" y="2053970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1"/>
                <p:cNvCxnSpPr/>
                <p:nvPr/>
              </p:nvCxnSpPr>
              <p:spPr>
                <a:xfrm rot="5400000">
                  <a:off x="910935" y="2131218"/>
                  <a:ext cx="77247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 flipH="1">
                  <a:off x="911877" y="2207522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911877" y="2282886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16200000" flipH="1">
                  <a:off x="910935" y="2359191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913462" y="2514331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ube 40"/>
              <p:cNvSpPr/>
              <p:nvPr/>
            </p:nvSpPr>
            <p:spPr>
              <a:xfrm>
                <a:off x="646170" y="3766377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90" name="Group 54"/>
              <p:cNvGrpSpPr>
                <a:grpSpLocks/>
              </p:cNvGrpSpPr>
              <p:nvPr/>
            </p:nvGrpSpPr>
            <p:grpSpPr bwMode="auto">
              <a:xfrm>
                <a:off x="1868472" y="3079740"/>
                <a:ext cx="149900" cy="761998"/>
                <a:chOff x="913860" y="1906490"/>
                <a:chExt cx="76900" cy="68508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838621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200000" flipH="1">
                  <a:off x="913727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913727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91466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91466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 flipH="1">
                  <a:off x="913727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913548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6"/>
              <p:cNvGrpSpPr>
                <a:grpSpLocks/>
              </p:cNvGrpSpPr>
              <p:nvPr/>
            </p:nvGrpSpPr>
            <p:grpSpPr bwMode="auto">
              <a:xfrm>
                <a:off x="942277" y="3079741"/>
                <a:ext cx="161430" cy="764094"/>
                <a:chOff x="908212" y="1905779"/>
                <a:chExt cx="82816" cy="68696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832973" y="1981018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911037" y="2053522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911037" y="213068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911037" y="220785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911978" y="2284079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>
                  <a:off x="911037" y="2360305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913815" y="2515534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Can 31"/>
            <p:cNvSpPr/>
            <p:nvPr/>
          </p:nvSpPr>
          <p:spPr>
            <a:xfrm>
              <a:off x="56007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56007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313936" y="5181600"/>
            <a:ext cx="1905000" cy="1588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904736" y="5181600"/>
            <a:ext cx="2743200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285236" y="5029200"/>
            <a:ext cx="7620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Laser</a:t>
            </a:r>
          </a:p>
        </p:txBody>
      </p:sp>
      <p:sp>
        <p:nvSpPr>
          <p:cNvPr id="11" name="TextBox 183"/>
          <p:cNvSpPr txBox="1">
            <a:spLocks noChangeArrowheads="1"/>
          </p:cNvSpPr>
          <p:nvPr/>
        </p:nvSpPr>
        <p:spPr bwMode="auto">
          <a:xfrm>
            <a:off x="4781036" y="4800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4 km ± </a:t>
            </a:r>
            <a:r>
              <a:rPr lang="el-GR" i="1" dirty="0" smtClean="0">
                <a:latin typeface="Calibri" pitchFamily="-108" charset="0"/>
              </a:rPr>
              <a:t>Δ</a:t>
            </a:r>
            <a:r>
              <a:rPr lang="en-US" i="1" dirty="0" smtClean="0">
                <a:latin typeface="Calibri" pitchFamily="-108" charset="0"/>
              </a:rPr>
              <a:t>L</a:t>
            </a:r>
            <a:endParaRPr lang="en-US" i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71436" y="5029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847836" y="5029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10800000">
            <a:off x="2495036" y="5334000"/>
            <a:ext cx="6858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2153724" y="5676900"/>
            <a:ext cx="684212" cy="1588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7"/>
          <p:cNvSpPr txBox="1">
            <a:spLocks noChangeArrowheads="1"/>
          </p:cNvSpPr>
          <p:nvPr/>
        </p:nvSpPr>
        <p:spPr bwMode="auto">
          <a:xfrm>
            <a:off x="1504537" y="5185254"/>
            <a:ext cx="114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Reflected beam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37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Arial" charset="0"/>
              </a:rPr>
              <a:t>Photodiode</a:t>
            </a:r>
          </a:p>
        </p:txBody>
      </p:sp>
      <p:sp>
        <p:nvSpPr>
          <p:cNvPr id="18" name="TextBox 202"/>
          <p:cNvSpPr txBox="1">
            <a:spLocks noChangeArrowheads="1"/>
          </p:cNvSpPr>
          <p:nvPr/>
        </p:nvSpPr>
        <p:spPr bwMode="auto">
          <a:xfrm>
            <a:off x="1428329" y="4800600"/>
            <a:ext cx="160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Incident </a:t>
            </a:r>
            <a:r>
              <a:rPr lang="en-US" dirty="0" smtClean="0">
                <a:latin typeface="Calibri" pitchFamily="34" charset="0"/>
              </a:rPr>
              <a:t>beam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Box 203"/>
          <p:cNvSpPr txBox="1">
            <a:spLocks noChangeArrowheads="1"/>
          </p:cNvSpPr>
          <p:nvPr/>
        </p:nvSpPr>
        <p:spPr bwMode="auto">
          <a:xfrm>
            <a:off x="4248017" y="5235714"/>
            <a:ext cx="228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Cavity Resonant beam</a:t>
            </a:r>
          </a:p>
        </p:txBody>
      </p:sp>
      <p:sp>
        <p:nvSpPr>
          <p:cNvPr id="20" name="TextBox 204"/>
          <p:cNvSpPr txBox="1">
            <a:spLocks noChangeArrowheads="1"/>
          </p:cNvSpPr>
          <p:nvPr/>
        </p:nvSpPr>
        <p:spPr bwMode="auto">
          <a:xfrm>
            <a:off x="3028693" y="1447800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2</a:t>
            </a:r>
          </a:p>
        </p:txBody>
      </p:sp>
      <p:sp>
        <p:nvSpPr>
          <p:cNvPr id="21" name="TextBox 205"/>
          <p:cNvSpPr txBox="1">
            <a:spLocks noChangeArrowheads="1"/>
          </p:cNvSpPr>
          <p:nvPr/>
        </p:nvSpPr>
        <p:spPr bwMode="auto">
          <a:xfrm>
            <a:off x="6458043" y="1447800"/>
            <a:ext cx="1524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1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085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Control Law</a:t>
            </a:r>
          </a:p>
        </p:txBody>
      </p:sp>
      <p:cxnSp>
        <p:nvCxnSpPr>
          <p:cNvPr id="23" name="Straight Connector 22"/>
          <p:cNvCxnSpPr>
            <a:stCxn id="17" idx="3"/>
            <a:endCxn id="22" idx="1"/>
          </p:cNvCxnSpPr>
          <p:nvPr/>
        </p:nvCxnSpPr>
        <p:spPr bwMode="auto">
          <a:xfrm>
            <a:off x="3333236" y="6210300"/>
            <a:ext cx="1752600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0"/>
          <p:cNvSpPr txBox="1">
            <a:spLocks noChangeArrowheads="1"/>
          </p:cNvSpPr>
          <p:nvPr/>
        </p:nvSpPr>
        <p:spPr bwMode="auto">
          <a:xfrm>
            <a:off x="3333236" y="5921514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Error </a:t>
            </a:r>
            <a:r>
              <a:rPr lang="en-US" dirty="0" smtClean="0">
                <a:latin typeface="Calibri" pitchFamily="34" charset="0"/>
              </a:rPr>
              <a:t>Signal: 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 flipV="1">
            <a:off x="7448036" y="51816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6381236" y="6246813"/>
            <a:ext cx="1905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7754424" y="5715000"/>
            <a:ext cx="10652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5"/>
          <p:cNvSpPr txBox="1">
            <a:spLocks noChangeArrowheads="1"/>
          </p:cNvSpPr>
          <p:nvPr/>
        </p:nvSpPr>
        <p:spPr bwMode="auto">
          <a:xfrm>
            <a:off x="6534251" y="5955268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Actuation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952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381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47636" y="4114800"/>
            <a:ext cx="2133600" cy="659844"/>
            <a:chOff x="9144000" y="3657600"/>
            <a:chExt cx="2133600" cy="659844"/>
          </a:xfrm>
        </p:grpSpPr>
        <p:sp>
          <p:nvSpPr>
            <p:cNvPr id="151" name="TextBox 150"/>
            <p:cNvSpPr txBox="1"/>
            <p:nvPr/>
          </p:nvSpPr>
          <p:spPr>
            <a:xfrm>
              <a:off x="9144000" y="3657600"/>
              <a:ext cx="2133600" cy="64633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Cavity length control </a:t>
              </a:r>
            </a:p>
            <a:p>
              <a:r>
                <a:rPr lang="en-US" dirty="0" smtClean="0"/>
                <a:t>Goal:</a:t>
              </a:r>
            </a:p>
          </p:txBody>
        </p:sp>
        <p:graphicFrame>
          <p:nvGraphicFramePr>
            <p:cNvPr id="152" name="Object 151"/>
            <p:cNvGraphicFramePr>
              <a:graphicFrameLocks noChangeAspect="1"/>
            </p:cNvGraphicFramePr>
            <p:nvPr/>
          </p:nvGraphicFramePr>
          <p:xfrm>
            <a:off x="9713913" y="3950732"/>
            <a:ext cx="148748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9" name="Equation" r:id="rId4" imgW="977760" imgH="241200" progId="Equation.3">
                    <p:embed/>
                  </p:oleObj>
                </mc:Choice>
                <mc:Fallback>
                  <p:oleObj name="Equation" r:id="rId4" imgW="9777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3913" y="3950732"/>
                          <a:ext cx="148748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42" name="Straight Connector 141"/>
          <p:cNvCxnSpPr/>
          <p:nvPr/>
        </p:nvCxnSpPr>
        <p:spPr>
          <a:xfrm rot="5400000" flipH="1" flipV="1">
            <a:off x="6952736" y="3848100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24"/>
          <p:cNvCxnSpPr/>
          <p:nvPr/>
        </p:nvCxnSpPr>
        <p:spPr bwMode="auto">
          <a:xfrm rot="10800000" flipV="1">
            <a:off x="7448037" y="25146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24"/>
          <p:cNvCxnSpPr/>
          <p:nvPr/>
        </p:nvCxnSpPr>
        <p:spPr bwMode="auto">
          <a:xfrm rot="10800000" flipV="1">
            <a:off x="7448037" y="33528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24"/>
          <p:cNvCxnSpPr/>
          <p:nvPr/>
        </p:nvCxnSpPr>
        <p:spPr bwMode="auto">
          <a:xfrm rot="10800000" flipV="1">
            <a:off x="7448037" y="43434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7905236" y="2133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>
            <a:off x="7905236" y="2971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7905236" y="396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7905236" y="4800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1733036" y="4572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2.85 kW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704836" y="5498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 800 kW</a:t>
            </a:r>
            <a:endParaRPr lang="en-US" dirty="0"/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764012"/>
              </p:ext>
            </p:extLst>
          </p:nvPr>
        </p:nvGraphicFramePr>
        <p:xfrm>
          <a:off x="4552436" y="5913438"/>
          <a:ext cx="3476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" name="Equation" r:id="rId6" imgW="228600" imgH="203040" progId="Equation.3">
                  <p:embed/>
                </p:oleObj>
              </mc:Choice>
              <mc:Fallback>
                <p:oleObj name="Equation" r:id="rId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436" y="5913438"/>
                        <a:ext cx="347663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3" name="Straight Arrow Connector 172"/>
          <p:cNvCxnSpPr/>
          <p:nvPr/>
        </p:nvCxnSpPr>
        <p:spPr>
          <a:xfrm flipH="1">
            <a:off x="2222136" y="2433626"/>
            <a:ext cx="103489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endCxn id="93" idx="2"/>
          </p:cNvCxnSpPr>
          <p:nvPr/>
        </p:nvCxnSpPr>
        <p:spPr>
          <a:xfrm flipV="1">
            <a:off x="2222135" y="2565800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>
            <a:off x="1809236" y="5791200"/>
            <a:ext cx="5791200" cy="9906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625156" y="110867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view of one of LIGO’s 4 km </a:t>
            </a:r>
            <a:r>
              <a:rPr lang="en-US" dirty="0" err="1" smtClean="0"/>
              <a:t>Fabry</a:t>
            </a:r>
            <a:r>
              <a:rPr lang="en-US" dirty="0" smtClean="0"/>
              <a:t>-Perot cavity arms</a:t>
            </a:r>
            <a:endParaRPr lang="en-US" dirty="0"/>
          </a:p>
        </p:txBody>
      </p:sp>
      <p:cxnSp>
        <p:nvCxnSpPr>
          <p:cNvPr id="169" name="Straight Connector 168"/>
          <p:cNvCxnSpPr/>
          <p:nvPr/>
        </p:nvCxnSpPr>
        <p:spPr>
          <a:xfrm>
            <a:off x="1275836" y="4648200"/>
            <a:ext cx="0" cy="121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 bwMode="auto">
          <a:xfrm>
            <a:off x="1047236" y="5181600"/>
            <a:ext cx="152400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 bwMode="auto">
          <a:xfrm>
            <a:off x="1231535" y="2433625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 flipV="1">
            <a:off x="5716515" y="2422521"/>
            <a:ext cx="1034898" cy="111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V="1">
            <a:off x="5716514" y="2554695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/>
          <p:cNvSpPr/>
          <p:nvPr/>
        </p:nvSpPr>
        <p:spPr bwMode="auto">
          <a:xfrm>
            <a:off x="4725914" y="2422520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1492541" y="3822878"/>
            <a:ext cx="1263719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Alignment control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82" name="Straight Arrow Connector 181"/>
          <p:cNvCxnSpPr/>
          <p:nvPr/>
        </p:nvCxnSpPr>
        <p:spPr>
          <a:xfrm flipH="1" flipV="1">
            <a:off x="2756260" y="4432478"/>
            <a:ext cx="424576" cy="5983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endCxn id="87" idx="2"/>
          </p:cNvCxnSpPr>
          <p:nvPr/>
        </p:nvCxnSpPr>
        <p:spPr>
          <a:xfrm>
            <a:off x="2742376" y="4117294"/>
            <a:ext cx="591148" cy="2261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125848" y="5410200"/>
            <a:ext cx="9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125 </a:t>
            </a:r>
            <a:r>
              <a:rPr lang="en-US" dirty="0" smtClean="0"/>
              <a:t>W</a:t>
            </a:r>
          </a:p>
          <a:p>
            <a:pPr algn="ctr"/>
            <a:r>
              <a:rPr lang="en-US" dirty="0" smtClean="0"/>
              <a:t>1064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7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0"/>
            <a:ext cx="8229600" cy="1143000"/>
          </a:xfrm>
        </p:spPr>
        <p:txBody>
          <a:bodyPr/>
          <a:lstStyle/>
          <a:p>
            <a:r>
              <a:rPr lang="en-US" dirty="0" smtClean="0"/>
              <a:t>Pendulum Control Layout</a:t>
            </a:r>
            <a:endParaRPr lang="en-US" dirty="0"/>
          </a:p>
        </p:txBody>
      </p: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3257034" y="1828800"/>
            <a:ext cx="723898" cy="3733800"/>
            <a:chOff x="1676118" y="1828800"/>
            <a:chExt cx="723824" cy="3733800"/>
          </a:xfrm>
        </p:grpSpPr>
        <p:grpSp>
          <p:nvGrpSpPr>
            <p:cNvPr id="4" name="Group 158"/>
            <p:cNvGrpSpPr>
              <a:grpSpLocks/>
            </p:cNvGrpSpPr>
            <p:nvPr/>
          </p:nvGrpSpPr>
          <p:grpSpPr bwMode="auto">
            <a:xfrm>
              <a:off x="1676118" y="1828800"/>
              <a:ext cx="723824" cy="3178180"/>
              <a:chOff x="647027" y="1936739"/>
              <a:chExt cx="1752434" cy="4190999"/>
            </a:xfrm>
          </p:grpSpPr>
          <p:grpSp>
            <p:nvGrpSpPr>
              <p:cNvPr id="5" name="Group 62"/>
              <p:cNvGrpSpPr>
                <a:grpSpLocks/>
              </p:cNvGrpSpPr>
              <p:nvPr/>
            </p:nvGrpSpPr>
            <p:grpSpPr bwMode="auto">
              <a:xfrm>
                <a:off x="943134" y="4222751"/>
                <a:ext cx="161428" cy="764098"/>
                <a:chOff x="908651" y="1905773"/>
                <a:chExt cx="82815" cy="686966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833412" y="1981012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H="1">
                  <a:off x="911475" y="2053516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911475" y="2130683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911475" y="2207848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912417" y="2284074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911475" y="236029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914254" y="2515528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1869329" y="4222740"/>
                <a:ext cx="149902" cy="761998"/>
                <a:chOff x="914299" y="1906490"/>
                <a:chExt cx="76901" cy="685082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839060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 flipH="1">
                  <a:off x="914166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>
                  <a:off x="914166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 flipH="1">
                  <a:off x="91510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>
                  <a:off x="91510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914166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913987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648413" y="5744818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1561138" y="5746739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ube 92"/>
              <p:cNvSpPr/>
              <p:nvPr/>
            </p:nvSpPr>
            <p:spPr>
              <a:xfrm>
                <a:off x="647027" y="2623379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50406" y="1936748"/>
                <a:ext cx="153705" cy="762002"/>
                <a:chOff x="913244" y="1905075"/>
                <a:chExt cx="78073" cy="68651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5400000">
                  <a:off x="837836" y="1980484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H="1">
                  <a:off x="913616" y="2055587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90"/>
                <p:cNvCxnSpPr/>
                <p:nvPr/>
              </p:nvCxnSpPr>
              <p:spPr>
                <a:xfrm rot="5400000">
                  <a:off x="913616" y="2132915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91"/>
                <p:cNvCxnSpPr/>
                <p:nvPr/>
              </p:nvCxnSpPr>
              <p:spPr>
                <a:xfrm rot="16200000" flipH="1">
                  <a:off x="914560" y="220929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914560" y="2284740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34"/>
                <p:cNvCxnSpPr/>
                <p:nvPr/>
              </p:nvCxnSpPr>
              <p:spPr>
                <a:xfrm rot="16200000" flipH="1">
                  <a:off x="913616" y="2361125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4"/>
                <p:cNvCxnSpPr/>
                <p:nvPr/>
              </p:nvCxnSpPr>
              <p:spPr>
                <a:xfrm rot="5400000">
                  <a:off x="913956" y="2514234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1865195" y="1936739"/>
                <a:ext cx="153717" cy="761999"/>
                <a:chOff x="912727" y="1905812"/>
                <a:chExt cx="78459" cy="685806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837403" y="1981137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40"/>
                <p:cNvCxnSpPr/>
                <p:nvPr/>
              </p:nvCxnSpPr>
              <p:spPr>
                <a:xfrm rot="16200000" flipH="1">
                  <a:off x="913333" y="2055933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41"/>
                <p:cNvCxnSpPr/>
                <p:nvPr/>
              </p:nvCxnSpPr>
              <p:spPr>
                <a:xfrm rot="5400000">
                  <a:off x="913333" y="2133181"/>
                  <a:ext cx="77247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914275" y="2209486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85"/>
                <p:cNvCxnSpPr/>
                <p:nvPr/>
              </p:nvCxnSpPr>
              <p:spPr>
                <a:xfrm rot="5400000">
                  <a:off x="914275" y="2284849"/>
                  <a:ext cx="75363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86"/>
                <p:cNvCxnSpPr/>
                <p:nvPr/>
              </p:nvCxnSpPr>
              <p:spPr>
                <a:xfrm rot="16200000" flipH="1">
                  <a:off x="913333" y="2361154"/>
                  <a:ext cx="77248" cy="78459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913900" y="2514332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Cube 95"/>
              <p:cNvSpPr/>
              <p:nvPr/>
            </p:nvSpPr>
            <p:spPr>
              <a:xfrm>
                <a:off x="647027" y="3766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1869329" y="3079743"/>
                <a:ext cx="149902" cy="761998"/>
                <a:chOff x="914299" y="1906491"/>
                <a:chExt cx="76901" cy="68508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839060" y="1981730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6200000" flipH="1">
                  <a:off x="914166" y="20571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914166" y="2134358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915108" y="2210582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915108" y="2285866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914166" y="2362091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913987" y="2514363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943001" y="3079729"/>
                <a:ext cx="161420" cy="764088"/>
                <a:chOff x="908651" y="1905781"/>
                <a:chExt cx="82817" cy="68696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835384" y="1979048"/>
                  <a:ext cx="152450" cy="591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911477" y="205352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911477" y="2130690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911477" y="220785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912418" y="2284081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911477" y="2360306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914255" y="2515535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Can 86"/>
            <p:cNvSpPr/>
            <p:nvPr/>
          </p:nvSpPr>
          <p:spPr>
            <a:xfrm>
              <a:off x="17526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17526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167"/>
          <p:cNvGrpSpPr>
            <a:grpSpLocks/>
          </p:cNvGrpSpPr>
          <p:nvPr/>
        </p:nvGrpSpPr>
        <p:grpSpPr bwMode="auto">
          <a:xfrm>
            <a:off x="6724136" y="1828800"/>
            <a:ext cx="723900" cy="3733801"/>
            <a:chOff x="5523866" y="1828799"/>
            <a:chExt cx="723826" cy="3733801"/>
          </a:xfrm>
        </p:grpSpPr>
        <p:grpSp>
          <p:nvGrpSpPr>
            <p:cNvPr id="40" name="Group 158"/>
            <p:cNvGrpSpPr>
              <a:grpSpLocks/>
            </p:cNvGrpSpPr>
            <p:nvPr/>
          </p:nvGrpSpPr>
          <p:grpSpPr bwMode="auto">
            <a:xfrm>
              <a:off x="5523866" y="1828799"/>
              <a:ext cx="723826" cy="3178182"/>
              <a:chOff x="646170" y="1936738"/>
              <a:chExt cx="1752434" cy="4190999"/>
            </a:xfrm>
          </p:grpSpPr>
          <p:grpSp>
            <p:nvGrpSpPr>
              <p:cNvPr id="42" name="Group 62"/>
              <p:cNvGrpSpPr>
                <a:grpSpLocks/>
              </p:cNvGrpSpPr>
              <p:nvPr/>
            </p:nvGrpSpPr>
            <p:grpSpPr bwMode="auto">
              <a:xfrm>
                <a:off x="942278" y="4222739"/>
                <a:ext cx="161430" cy="764094"/>
                <a:chOff x="908211" y="1905772"/>
                <a:chExt cx="82816" cy="68696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832972" y="1981011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911036" y="2053515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911036" y="2130682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911036" y="2207847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911977" y="2284072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911036" y="2360298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913814" y="25155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868472" y="4222727"/>
                <a:ext cx="149900" cy="761995"/>
                <a:chOff x="913860" y="1906488"/>
                <a:chExt cx="76900" cy="685083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838621" y="1981727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913727" y="20571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5400000">
                  <a:off x="913727" y="2134355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914668" y="2210579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914668" y="2285863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913727" y="2362088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913548" y="2514361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rot="5400000">
                <a:off x="647556" y="5744816"/>
                <a:ext cx="761999" cy="384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560281" y="5746738"/>
                <a:ext cx="76199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/>
              <p:cNvSpPr/>
              <p:nvPr/>
            </p:nvSpPr>
            <p:spPr>
              <a:xfrm>
                <a:off x="646170" y="2623378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6" name="Group 37"/>
              <p:cNvGrpSpPr>
                <a:grpSpLocks/>
              </p:cNvGrpSpPr>
              <p:nvPr/>
            </p:nvGrpSpPr>
            <p:grpSpPr bwMode="auto">
              <a:xfrm>
                <a:off x="949550" y="1936745"/>
                <a:ext cx="153705" cy="762002"/>
                <a:chOff x="912809" y="1905074"/>
                <a:chExt cx="78073" cy="686519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837401" y="1980483"/>
                  <a:ext cx="152770" cy="195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>
                  <a:off x="913181" y="2055586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913181" y="2132914"/>
                  <a:ext cx="77327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914125" y="2209297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914125" y="2284739"/>
                  <a:ext cx="75442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34"/>
                <p:cNvCxnSpPr/>
                <p:nvPr/>
              </p:nvCxnSpPr>
              <p:spPr>
                <a:xfrm rot="16200000" flipH="1">
                  <a:off x="913181" y="2361124"/>
                  <a:ext cx="77328" cy="780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913520" y="2514233"/>
                  <a:ext cx="152768" cy="195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38"/>
              <p:cNvGrpSpPr>
                <a:grpSpLocks/>
              </p:cNvGrpSpPr>
              <p:nvPr/>
            </p:nvGrpSpPr>
            <p:grpSpPr bwMode="auto">
              <a:xfrm>
                <a:off x="1856656" y="1936738"/>
                <a:ext cx="161403" cy="761999"/>
                <a:chOff x="908368" y="1905811"/>
                <a:chExt cx="82382" cy="685806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833043" y="1981136"/>
                  <a:ext cx="152611" cy="196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0"/>
                <p:cNvCxnSpPr/>
                <p:nvPr/>
              </p:nvCxnSpPr>
              <p:spPr>
                <a:xfrm rot="16200000" flipH="1">
                  <a:off x="910935" y="2053970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1"/>
                <p:cNvCxnSpPr/>
                <p:nvPr/>
              </p:nvCxnSpPr>
              <p:spPr>
                <a:xfrm rot="5400000">
                  <a:off x="910935" y="2131218"/>
                  <a:ext cx="77247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 flipH="1">
                  <a:off x="911877" y="2207522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911877" y="2282886"/>
                  <a:ext cx="75363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16200000" flipH="1">
                  <a:off x="910935" y="2359191"/>
                  <a:ext cx="77248" cy="8238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913462" y="2514331"/>
                  <a:ext cx="152610" cy="196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ube 40"/>
              <p:cNvSpPr/>
              <p:nvPr/>
            </p:nvSpPr>
            <p:spPr>
              <a:xfrm>
                <a:off x="646170" y="3766377"/>
                <a:ext cx="1752434" cy="456362"/>
              </a:xfrm>
              <a:prstGeom prst="cub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90" name="Group 54"/>
              <p:cNvGrpSpPr>
                <a:grpSpLocks/>
              </p:cNvGrpSpPr>
              <p:nvPr/>
            </p:nvGrpSpPr>
            <p:grpSpPr bwMode="auto">
              <a:xfrm>
                <a:off x="1868472" y="3079740"/>
                <a:ext cx="149900" cy="761998"/>
                <a:chOff x="913860" y="1906490"/>
                <a:chExt cx="76900" cy="68508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838621" y="1981729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200000" flipH="1">
                  <a:off x="913727" y="2057190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913727" y="2134357"/>
                  <a:ext cx="77165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914668" y="2210581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914668" y="2285864"/>
                  <a:ext cx="75284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 flipH="1">
                  <a:off x="913727" y="2362089"/>
                  <a:ext cx="77166" cy="7690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913548" y="2514362"/>
                  <a:ext cx="152449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6"/>
              <p:cNvGrpSpPr>
                <a:grpSpLocks/>
              </p:cNvGrpSpPr>
              <p:nvPr/>
            </p:nvGrpSpPr>
            <p:grpSpPr bwMode="auto">
              <a:xfrm>
                <a:off x="942277" y="3079741"/>
                <a:ext cx="161430" cy="764094"/>
                <a:chOff x="908212" y="1905779"/>
                <a:chExt cx="82816" cy="68696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832973" y="1981018"/>
                  <a:ext cx="152450" cy="197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911037" y="2053522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911037" y="2130689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911037" y="2207854"/>
                  <a:ext cx="77167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911978" y="2284079"/>
                  <a:ext cx="75284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>
                  <a:off x="911037" y="2360305"/>
                  <a:ext cx="77165" cy="82814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913815" y="2515534"/>
                  <a:ext cx="152450" cy="1972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Can 31"/>
            <p:cNvSpPr/>
            <p:nvPr/>
          </p:nvSpPr>
          <p:spPr>
            <a:xfrm>
              <a:off x="5600700" y="39624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5600700" y="4800600"/>
              <a:ext cx="533400" cy="762000"/>
            </a:xfrm>
            <a:prstGeom prst="can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313936" y="5181600"/>
            <a:ext cx="1905000" cy="1588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904736" y="5181600"/>
            <a:ext cx="2743200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285236" y="5029200"/>
            <a:ext cx="7620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Laser</a:t>
            </a:r>
          </a:p>
        </p:txBody>
      </p:sp>
      <p:sp>
        <p:nvSpPr>
          <p:cNvPr id="11" name="TextBox 183"/>
          <p:cNvSpPr txBox="1">
            <a:spLocks noChangeArrowheads="1"/>
          </p:cNvSpPr>
          <p:nvPr/>
        </p:nvSpPr>
        <p:spPr bwMode="auto">
          <a:xfrm>
            <a:off x="4781036" y="4800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4 km ± </a:t>
            </a:r>
            <a:r>
              <a:rPr lang="el-GR" i="1" dirty="0" smtClean="0">
                <a:latin typeface="Calibri" pitchFamily="-108" charset="0"/>
              </a:rPr>
              <a:t>Δ</a:t>
            </a:r>
            <a:r>
              <a:rPr lang="en-US" i="1" dirty="0" smtClean="0">
                <a:latin typeface="Calibri" pitchFamily="-108" charset="0"/>
              </a:rPr>
              <a:t>L</a:t>
            </a:r>
            <a:endParaRPr lang="en-US" i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71436" y="5029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847836" y="5029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10800000">
            <a:off x="2495036" y="5334000"/>
            <a:ext cx="6858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2153724" y="5676900"/>
            <a:ext cx="684212" cy="1588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7"/>
          <p:cNvSpPr txBox="1">
            <a:spLocks noChangeArrowheads="1"/>
          </p:cNvSpPr>
          <p:nvPr/>
        </p:nvSpPr>
        <p:spPr bwMode="auto">
          <a:xfrm>
            <a:off x="1504537" y="5185254"/>
            <a:ext cx="114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Reflected beam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37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Arial" charset="0"/>
              </a:rPr>
              <a:t>Photodiode</a:t>
            </a:r>
          </a:p>
        </p:txBody>
      </p:sp>
      <p:sp>
        <p:nvSpPr>
          <p:cNvPr id="18" name="TextBox 202"/>
          <p:cNvSpPr txBox="1">
            <a:spLocks noChangeArrowheads="1"/>
          </p:cNvSpPr>
          <p:nvPr/>
        </p:nvSpPr>
        <p:spPr bwMode="auto">
          <a:xfrm>
            <a:off x="1428329" y="4800600"/>
            <a:ext cx="160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Incident </a:t>
            </a:r>
            <a:r>
              <a:rPr lang="en-US" dirty="0" smtClean="0">
                <a:latin typeface="Calibri" pitchFamily="34" charset="0"/>
              </a:rPr>
              <a:t>beam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Box 203"/>
          <p:cNvSpPr txBox="1">
            <a:spLocks noChangeArrowheads="1"/>
          </p:cNvSpPr>
          <p:nvPr/>
        </p:nvSpPr>
        <p:spPr bwMode="auto">
          <a:xfrm>
            <a:off x="4248017" y="5235714"/>
            <a:ext cx="228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Cavity Resonant beam</a:t>
            </a:r>
          </a:p>
        </p:txBody>
      </p:sp>
      <p:sp>
        <p:nvSpPr>
          <p:cNvPr id="20" name="TextBox 204"/>
          <p:cNvSpPr txBox="1">
            <a:spLocks noChangeArrowheads="1"/>
          </p:cNvSpPr>
          <p:nvPr/>
        </p:nvSpPr>
        <p:spPr bwMode="auto">
          <a:xfrm>
            <a:off x="3028693" y="1447800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2</a:t>
            </a:r>
          </a:p>
        </p:txBody>
      </p:sp>
      <p:sp>
        <p:nvSpPr>
          <p:cNvPr id="21" name="TextBox 205"/>
          <p:cNvSpPr txBox="1">
            <a:spLocks noChangeArrowheads="1"/>
          </p:cNvSpPr>
          <p:nvPr/>
        </p:nvSpPr>
        <p:spPr bwMode="auto">
          <a:xfrm>
            <a:off x="6458043" y="1447800"/>
            <a:ext cx="1524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Pendulum 1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085836" y="6019800"/>
            <a:ext cx="12954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Control Law</a:t>
            </a:r>
          </a:p>
        </p:txBody>
      </p:sp>
      <p:cxnSp>
        <p:nvCxnSpPr>
          <p:cNvPr id="23" name="Straight Connector 22"/>
          <p:cNvCxnSpPr>
            <a:stCxn id="17" idx="3"/>
            <a:endCxn id="22" idx="1"/>
          </p:cNvCxnSpPr>
          <p:nvPr/>
        </p:nvCxnSpPr>
        <p:spPr bwMode="auto">
          <a:xfrm>
            <a:off x="3333236" y="6210300"/>
            <a:ext cx="1752600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0"/>
          <p:cNvSpPr txBox="1">
            <a:spLocks noChangeArrowheads="1"/>
          </p:cNvSpPr>
          <p:nvPr/>
        </p:nvSpPr>
        <p:spPr bwMode="auto">
          <a:xfrm>
            <a:off x="3333236" y="5921514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Error </a:t>
            </a:r>
            <a:r>
              <a:rPr lang="en-US" dirty="0" smtClean="0">
                <a:latin typeface="Calibri" pitchFamily="34" charset="0"/>
              </a:rPr>
              <a:t>Signal: 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 flipV="1">
            <a:off x="7448036" y="51816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6381236" y="6246813"/>
            <a:ext cx="1905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7754424" y="5715000"/>
            <a:ext cx="10652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5"/>
          <p:cNvSpPr txBox="1">
            <a:spLocks noChangeArrowheads="1"/>
          </p:cNvSpPr>
          <p:nvPr/>
        </p:nvSpPr>
        <p:spPr bwMode="auto">
          <a:xfrm>
            <a:off x="6534251" y="5955268"/>
            <a:ext cx="1447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Actuation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952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381236" y="1782763"/>
            <a:ext cx="1371600" cy="46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47636" y="4114800"/>
            <a:ext cx="2133600" cy="659844"/>
            <a:chOff x="9144000" y="3657600"/>
            <a:chExt cx="2133600" cy="659844"/>
          </a:xfrm>
        </p:grpSpPr>
        <p:sp>
          <p:nvSpPr>
            <p:cNvPr id="151" name="TextBox 150"/>
            <p:cNvSpPr txBox="1"/>
            <p:nvPr/>
          </p:nvSpPr>
          <p:spPr>
            <a:xfrm>
              <a:off x="9144000" y="3657600"/>
              <a:ext cx="2133600" cy="64633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Cavity length control </a:t>
              </a:r>
            </a:p>
            <a:p>
              <a:r>
                <a:rPr lang="en-US" dirty="0" smtClean="0"/>
                <a:t>Goal:</a:t>
              </a:r>
            </a:p>
          </p:txBody>
        </p:sp>
        <p:graphicFrame>
          <p:nvGraphicFramePr>
            <p:cNvPr id="152" name="Object 151"/>
            <p:cNvGraphicFramePr>
              <a:graphicFrameLocks noChangeAspect="1"/>
            </p:cNvGraphicFramePr>
            <p:nvPr/>
          </p:nvGraphicFramePr>
          <p:xfrm>
            <a:off x="9713913" y="3950732"/>
            <a:ext cx="148748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89" name="Equation" r:id="rId4" imgW="977760" imgH="241200" progId="Equation.3">
                    <p:embed/>
                  </p:oleObj>
                </mc:Choice>
                <mc:Fallback>
                  <p:oleObj name="Equation" r:id="rId4" imgW="9777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3913" y="3950732"/>
                          <a:ext cx="148748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42" name="Straight Connector 141"/>
          <p:cNvCxnSpPr/>
          <p:nvPr/>
        </p:nvCxnSpPr>
        <p:spPr>
          <a:xfrm rot="5400000" flipH="1" flipV="1">
            <a:off x="6952736" y="3848100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24"/>
          <p:cNvCxnSpPr/>
          <p:nvPr/>
        </p:nvCxnSpPr>
        <p:spPr bwMode="auto">
          <a:xfrm rot="10800000" flipV="1">
            <a:off x="7448037" y="25146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24"/>
          <p:cNvCxnSpPr/>
          <p:nvPr/>
        </p:nvCxnSpPr>
        <p:spPr bwMode="auto">
          <a:xfrm rot="10800000" flipV="1">
            <a:off x="7448037" y="33528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24"/>
          <p:cNvCxnSpPr/>
          <p:nvPr/>
        </p:nvCxnSpPr>
        <p:spPr bwMode="auto">
          <a:xfrm rot="10800000" flipV="1">
            <a:off x="7448037" y="43434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7905236" y="2133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>
            <a:off x="7905236" y="2971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7905236" y="396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7905236" y="4800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1733036" y="4572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2.85 kW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704836" y="5498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 800 kW</a:t>
            </a:r>
            <a:endParaRPr lang="en-US" dirty="0"/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664181"/>
              </p:ext>
            </p:extLst>
          </p:nvPr>
        </p:nvGraphicFramePr>
        <p:xfrm>
          <a:off x="4552436" y="5913438"/>
          <a:ext cx="3476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Equation" r:id="rId6" imgW="228600" imgH="203040" progId="Equation.3">
                  <p:embed/>
                </p:oleObj>
              </mc:Choice>
              <mc:Fallback>
                <p:oleObj name="Equation" r:id="rId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436" y="5913438"/>
                        <a:ext cx="347663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3" name="Straight Arrow Connector 172"/>
          <p:cNvCxnSpPr/>
          <p:nvPr/>
        </p:nvCxnSpPr>
        <p:spPr>
          <a:xfrm flipH="1">
            <a:off x="2222136" y="2433626"/>
            <a:ext cx="103489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endCxn id="93" idx="2"/>
          </p:cNvCxnSpPr>
          <p:nvPr/>
        </p:nvCxnSpPr>
        <p:spPr>
          <a:xfrm flipV="1">
            <a:off x="2222135" y="2565800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>
            <a:off x="1809236" y="5791200"/>
            <a:ext cx="5791200" cy="9906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625156" y="110867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view of one of LIGO’s 4 km </a:t>
            </a:r>
            <a:r>
              <a:rPr lang="en-US" dirty="0" err="1" smtClean="0"/>
              <a:t>Fabry</a:t>
            </a:r>
            <a:r>
              <a:rPr lang="en-US" dirty="0" smtClean="0"/>
              <a:t>-Perot cavity arms</a:t>
            </a:r>
            <a:endParaRPr lang="en-US" dirty="0"/>
          </a:p>
        </p:txBody>
      </p:sp>
      <p:cxnSp>
        <p:nvCxnSpPr>
          <p:cNvPr id="169" name="Straight Connector 168"/>
          <p:cNvCxnSpPr/>
          <p:nvPr/>
        </p:nvCxnSpPr>
        <p:spPr>
          <a:xfrm>
            <a:off x="1275836" y="4648200"/>
            <a:ext cx="0" cy="121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 bwMode="auto">
          <a:xfrm>
            <a:off x="1047236" y="5181600"/>
            <a:ext cx="152400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 bwMode="auto">
          <a:xfrm>
            <a:off x="1231535" y="2433625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 flipV="1">
            <a:off x="5716515" y="2422521"/>
            <a:ext cx="1034898" cy="111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V="1">
            <a:off x="5716514" y="2554695"/>
            <a:ext cx="1034899" cy="4504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/>
          <p:cNvSpPr/>
          <p:nvPr/>
        </p:nvSpPr>
        <p:spPr bwMode="auto">
          <a:xfrm>
            <a:off x="4725914" y="2422520"/>
            <a:ext cx="990600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Local damping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1492541" y="3822878"/>
            <a:ext cx="1263719" cy="609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Alignment control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82" name="Straight Arrow Connector 181"/>
          <p:cNvCxnSpPr/>
          <p:nvPr/>
        </p:nvCxnSpPr>
        <p:spPr>
          <a:xfrm flipH="1" flipV="1">
            <a:off x="2756260" y="4432478"/>
            <a:ext cx="424576" cy="5983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endCxn id="87" idx="2"/>
          </p:cNvCxnSpPr>
          <p:nvPr/>
        </p:nvCxnSpPr>
        <p:spPr>
          <a:xfrm>
            <a:off x="2742376" y="4117294"/>
            <a:ext cx="591148" cy="2261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352" name="Oval 100351"/>
          <p:cNvSpPr/>
          <p:nvPr/>
        </p:nvSpPr>
        <p:spPr>
          <a:xfrm>
            <a:off x="686444" y="2085974"/>
            <a:ext cx="2113392" cy="126682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/>
          <p:cNvSpPr txBox="1"/>
          <p:nvPr/>
        </p:nvSpPr>
        <p:spPr>
          <a:xfrm>
            <a:off x="125848" y="5410200"/>
            <a:ext cx="9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125 </a:t>
            </a:r>
            <a:r>
              <a:rPr lang="en-US" dirty="0" smtClean="0"/>
              <a:t>W</a:t>
            </a:r>
          </a:p>
          <a:p>
            <a:pPr algn="ctr"/>
            <a:r>
              <a:rPr lang="en-US" dirty="0" smtClean="0"/>
              <a:t>1064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8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762000" y="22644"/>
            <a:ext cx="7772400" cy="1470025"/>
          </a:xfrm>
        </p:spPr>
        <p:txBody>
          <a:bodyPr/>
          <a:lstStyle/>
          <a:p>
            <a:r>
              <a:rPr lang="en-US" dirty="0" smtClean="0"/>
              <a:t>Damping loop block diagram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6736" y="2423634"/>
            <a:ext cx="838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P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134" y="2423634"/>
            <a:ext cx="838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-C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5500" y="3414234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+</a:t>
            </a:r>
          </a:p>
        </p:txBody>
      </p:sp>
      <p:cxnSp>
        <p:nvCxnSpPr>
          <p:cNvPr id="11" name="Straight Arrow Connector 10"/>
          <p:cNvCxnSpPr>
            <a:stCxn id="41" idx="6"/>
            <a:endCxn id="6" idx="1"/>
          </p:cNvCxnSpPr>
          <p:nvPr/>
        </p:nvCxnSpPr>
        <p:spPr>
          <a:xfrm>
            <a:off x="3681762" y="2690334"/>
            <a:ext cx="4649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3"/>
          </p:cNvCxnSpPr>
          <p:nvPr/>
        </p:nvCxnSpPr>
        <p:spPr>
          <a:xfrm>
            <a:off x="4984936" y="2690334"/>
            <a:ext cx="528364" cy="1587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0"/>
          </p:cNvCxnSpPr>
          <p:nvPr/>
        </p:nvCxnSpPr>
        <p:spPr>
          <a:xfrm>
            <a:off x="5524413" y="2687732"/>
            <a:ext cx="1587" cy="726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5399794" y="3908740"/>
            <a:ext cx="227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0" idx="6"/>
          </p:cNvCxnSpPr>
          <p:nvPr/>
        </p:nvCxnSpPr>
        <p:spPr>
          <a:xfrm flipH="1">
            <a:off x="5716500" y="3603365"/>
            <a:ext cx="404300" cy="13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8" name="TextBox 22"/>
          <p:cNvSpPr txBox="1">
            <a:spLocks noChangeArrowheads="1"/>
          </p:cNvSpPr>
          <p:nvPr/>
        </p:nvSpPr>
        <p:spPr bwMode="auto">
          <a:xfrm>
            <a:off x="6109359" y="3407333"/>
            <a:ext cx="233390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n</a:t>
            </a:r>
            <a:r>
              <a:rPr lang="en-US" dirty="0" smtClean="0">
                <a:latin typeface="Calibri" pitchFamily="-108" charset="0"/>
              </a:rPr>
              <a:t>: sensor noise</a:t>
            </a:r>
            <a:endParaRPr lang="en-US" i="1" dirty="0">
              <a:latin typeface="Calibri" pitchFamily="-108" charset="0"/>
            </a:endParaRPr>
          </a:p>
        </p:txBody>
      </p:sp>
      <p:sp>
        <p:nvSpPr>
          <p:cNvPr id="17429" name="TextBox 23"/>
          <p:cNvSpPr txBox="1">
            <a:spLocks noChangeArrowheads="1"/>
          </p:cNvSpPr>
          <p:nvPr/>
        </p:nvSpPr>
        <p:spPr bwMode="auto">
          <a:xfrm>
            <a:off x="3201680" y="1748946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d</a:t>
            </a:r>
            <a:r>
              <a:rPr lang="en-US" dirty="0" smtClean="0">
                <a:latin typeface="Calibri" pitchFamily="-108" charset="0"/>
              </a:rPr>
              <a:t>: seismic disturbance</a:t>
            </a:r>
            <a:endParaRPr lang="en-US" i="1" dirty="0">
              <a:latin typeface="Calibri" pitchFamily="-108" charset="0"/>
            </a:endParaRPr>
          </a:p>
        </p:txBody>
      </p:sp>
      <p:sp>
        <p:nvSpPr>
          <p:cNvPr id="17435" name="TextBox 29"/>
          <p:cNvSpPr txBox="1">
            <a:spLocks noChangeArrowheads="1"/>
          </p:cNvSpPr>
          <p:nvPr/>
        </p:nvSpPr>
        <p:spPr bwMode="auto">
          <a:xfrm>
            <a:off x="3994336" y="2957034"/>
            <a:ext cx="1154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-108" charset="0"/>
              </a:rPr>
              <a:t>Pendulum</a:t>
            </a:r>
            <a:endParaRPr lang="en-US" dirty="0">
              <a:latin typeface="Calibri" pitchFamily="-108" charset="0"/>
            </a:endParaRPr>
          </a:p>
        </p:txBody>
      </p:sp>
      <p:sp>
        <p:nvSpPr>
          <p:cNvPr id="17437" name="TextBox 31"/>
          <p:cNvSpPr txBox="1">
            <a:spLocks noChangeArrowheads="1"/>
          </p:cNvSpPr>
          <p:nvPr/>
        </p:nvSpPr>
        <p:spPr bwMode="auto">
          <a:xfrm>
            <a:off x="811610" y="2957034"/>
            <a:ext cx="1515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-108" charset="0"/>
              </a:rPr>
              <a:t>d</a:t>
            </a:r>
            <a:r>
              <a:rPr lang="en-US" dirty="0" smtClean="0">
                <a:latin typeface="Calibri" pitchFamily="-108" charset="0"/>
              </a:rPr>
              <a:t>igital damping controller</a:t>
            </a:r>
            <a:endParaRPr lang="en-US" dirty="0">
              <a:latin typeface="Calibri" pitchFamily="-10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15736" y="4027326"/>
            <a:ext cx="5010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-156348" y="3355242"/>
            <a:ext cx="1344168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3263456" y="230854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27175" y="2687730"/>
            <a:ext cx="406400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300762" y="2499834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+</a:t>
            </a:r>
          </a:p>
        </p:txBody>
      </p:sp>
      <p:cxnSp>
        <p:nvCxnSpPr>
          <p:cNvPr id="42" name="Straight Arrow Connector 41"/>
          <p:cNvCxnSpPr>
            <a:stCxn id="9" idx="3"/>
            <a:endCxn id="41" idx="2"/>
          </p:cNvCxnSpPr>
          <p:nvPr/>
        </p:nvCxnSpPr>
        <p:spPr>
          <a:xfrm>
            <a:off x="1760334" y="2690334"/>
            <a:ext cx="15404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10/17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327364" y="3680677"/>
            <a:ext cx="143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signal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925220" y="2334064"/>
            <a:ext cx="108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Actuator force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0" y="11494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- Frequency domain </a:t>
            </a:r>
            <a:r>
              <a:rPr lang="en-US" sz="2400" dirty="0" smtClean="0"/>
              <a:t>signals, i.e. Laplace or Fourier Transform</a:t>
            </a:r>
            <a:endParaRPr lang="en-US" sz="2400" dirty="0"/>
          </a:p>
        </p:txBody>
      </p:sp>
      <p:grpSp>
        <p:nvGrpSpPr>
          <p:cNvPr id="39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cxnSp>
        <p:nvCxnSpPr>
          <p:cNvPr id="45" name="Straight Arrow Connector 44"/>
          <p:cNvCxnSpPr/>
          <p:nvPr/>
        </p:nvCxnSpPr>
        <p:spPr>
          <a:xfrm flipV="1">
            <a:off x="5526000" y="2683158"/>
            <a:ext cx="869366" cy="8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23"/>
          <p:cNvSpPr txBox="1">
            <a:spLocks noChangeArrowheads="1"/>
          </p:cNvSpPr>
          <p:nvPr/>
        </p:nvSpPr>
        <p:spPr bwMode="auto">
          <a:xfrm>
            <a:off x="5780542" y="2629182"/>
            <a:ext cx="33176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y</a:t>
            </a:r>
            <a:r>
              <a:rPr lang="en-US" dirty="0" smtClean="0">
                <a:latin typeface="Calibri" pitchFamily="-108" charset="0"/>
              </a:rPr>
              <a:t>: pendulum </a:t>
            </a:r>
            <a:r>
              <a:rPr lang="en-US" dirty="0" smtClean="0">
                <a:latin typeface="Calibri" pitchFamily="-108" charset="0"/>
              </a:rPr>
              <a:t>displacement,</a:t>
            </a:r>
            <a:endParaRPr lang="en-US" dirty="0" smtClean="0">
              <a:latin typeface="Calibri" pitchFamily="-108" charset="0"/>
            </a:endParaRPr>
          </a:p>
          <a:p>
            <a:r>
              <a:rPr lang="en-US" dirty="0" smtClean="0">
                <a:latin typeface="Calibri" pitchFamily="-108" charset="0"/>
              </a:rPr>
              <a:t>   </a:t>
            </a:r>
            <a:r>
              <a:rPr lang="en-US" dirty="0" smtClean="0">
                <a:latin typeface="Calibri" pitchFamily="-108" charset="0"/>
              </a:rPr>
              <a:t>make </a:t>
            </a:r>
            <a:r>
              <a:rPr lang="en-US" dirty="0" smtClean="0">
                <a:latin typeface="Calibri" pitchFamily="-108" charset="0"/>
              </a:rPr>
              <a:t>this as small as possible</a:t>
            </a:r>
            <a:endParaRPr lang="en-US" dirty="0">
              <a:latin typeface="Calibri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3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15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Advanced LIGO</a:t>
            </a:r>
          </a:p>
          <a:p>
            <a:endParaRPr lang="en-US" dirty="0" smtClean="0"/>
          </a:p>
          <a:p>
            <a:r>
              <a:rPr lang="en-US" dirty="0" smtClean="0"/>
              <a:t>Seismic Isolation Systems</a:t>
            </a:r>
          </a:p>
          <a:p>
            <a:endParaRPr lang="en-US" dirty="0" smtClean="0"/>
          </a:p>
          <a:p>
            <a:r>
              <a:rPr lang="en-US" dirty="0" smtClean="0"/>
              <a:t>Control design Ex: quadruple pendulum damping</a:t>
            </a:r>
          </a:p>
          <a:p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 smtClean="0"/>
              <a:t>control design influences astrophysical sensitivity</a:t>
            </a:r>
            <a:endParaRPr lang="en-US" dirty="0"/>
          </a:p>
        </p:txBody>
      </p:sp>
      <p:pic>
        <p:nvPicPr>
          <p:cNvPr id="4" name="Picture 3" descr="Stanford_University_seal_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6" name="Arc 5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  <p:sp>
        <p:nvSpPr>
          <p:cNvPr id="16" name="Slide Number Placeholder 22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3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762000" y="22644"/>
            <a:ext cx="7772400" cy="1470025"/>
          </a:xfrm>
        </p:spPr>
        <p:txBody>
          <a:bodyPr/>
          <a:lstStyle/>
          <a:p>
            <a:r>
              <a:rPr lang="en-US" dirty="0" smtClean="0"/>
              <a:t>Damping loop block diagram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6736" y="2423634"/>
            <a:ext cx="838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P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134" y="2423634"/>
            <a:ext cx="838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-C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5500" y="3414234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+</a:t>
            </a:r>
          </a:p>
        </p:txBody>
      </p:sp>
      <p:cxnSp>
        <p:nvCxnSpPr>
          <p:cNvPr id="11" name="Straight Arrow Connector 10"/>
          <p:cNvCxnSpPr>
            <a:stCxn id="41" idx="6"/>
            <a:endCxn id="6" idx="1"/>
          </p:cNvCxnSpPr>
          <p:nvPr/>
        </p:nvCxnSpPr>
        <p:spPr>
          <a:xfrm>
            <a:off x="3681762" y="2690334"/>
            <a:ext cx="4649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3"/>
          </p:cNvCxnSpPr>
          <p:nvPr/>
        </p:nvCxnSpPr>
        <p:spPr>
          <a:xfrm>
            <a:off x="4984936" y="2690334"/>
            <a:ext cx="528364" cy="1587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0"/>
          </p:cNvCxnSpPr>
          <p:nvPr/>
        </p:nvCxnSpPr>
        <p:spPr>
          <a:xfrm>
            <a:off x="5524413" y="2687732"/>
            <a:ext cx="1587" cy="726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5399794" y="3908740"/>
            <a:ext cx="227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0" idx="6"/>
          </p:cNvCxnSpPr>
          <p:nvPr/>
        </p:nvCxnSpPr>
        <p:spPr>
          <a:xfrm flipH="1">
            <a:off x="5716500" y="3603365"/>
            <a:ext cx="404300" cy="13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8" name="TextBox 22"/>
          <p:cNvSpPr txBox="1">
            <a:spLocks noChangeArrowheads="1"/>
          </p:cNvSpPr>
          <p:nvPr/>
        </p:nvSpPr>
        <p:spPr bwMode="auto">
          <a:xfrm>
            <a:off x="6109359" y="3407333"/>
            <a:ext cx="233390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n</a:t>
            </a:r>
            <a:r>
              <a:rPr lang="en-US" dirty="0" smtClean="0">
                <a:latin typeface="Calibri" pitchFamily="-108" charset="0"/>
              </a:rPr>
              <a:t>: sensor noise</a:t>
            </a:r>
            <a:endParaRPr lang="en-US" i="1" dirty="0">
              <a:latin typeface="Calibri" pitchFamily="-108" charset="0"/>
            </a:endParaRPr>
          </a:p>
        </p:txBody>
      </p:sp>
      <p:sp>
        <p:nvSpPr>
          <p:cNvPr id="17429" name="TextBox 23"/>
          <p:cNvSpPr txBox="1">
            <a:spLocks noChangeArrowheads="1"/>
          </p:cNvSpPr>
          <p:nvPr/>
        </p:nvSpPr>
        <p:spPr bwMode="auto">
          <a:xfrm>
            <a:off x="3201680" y="1748946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d</a:t>
            </a:r>
            <a:r>
              <a:rPr lang="en-US" dirty="0" smtClean="0">
                <a:latin typeface="Calibri" pitchFamily="-108" charset="0"/>
              </a:rPr>
              <a:t>: seismic disturbance</a:t>
            </a:r>
            <a:endParaRPr lang="en-US" i="1" dirty="0">
              <a:latin typeface="Calibri" pitchFamily="-108" charset="0"/>
            </a:endParaRPr>
          </a:p>
        </p:txBody>
      </p:sp>
      <p:sp>
        <p:nvSpPr>
          <p:cNvPr id="17435" name="TextBox 29"/>
          <p:cNvSpPr txBox="1">
            <a:spLocks noChangeArrowheads="1"/>
          </p:cNvSpPr>
          <p:nvPr/>
        </p:nvSpPr>
        <p:spPr bwMode="auto">
          <a:xfrm>
            <a:off x="3994336" y="2957034"/>
            <a:ext cx="1154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-108" charset="0"/>
              </a:rPr>
              <a:t>Pendulum</a:t>
            </a:r>
            <a:endParaRPr lang="en-US" dirty="0">
              <a:latin typeface="Calibri" pitchFamily="-108" charset="0"/>
            </a:endParaRPr>
          </a:p>
        </p:txBody>
      </p:sp>
      <p:sp>
        <p:nvSpPr>
          <p:cNvPr id="17437" name="TextBox 31"/>
          <p:cNvSpPr txBox="1">
            <a:spLocks noChangeArrowheads="1"/>
          </p:cNvSpPr>
          <p:nvPr/>
        </p:nvSpPr>
        <p:spPr bwMode="auto">
          <a:xfrm>
            <a:off x="811610" y="2957034"/>
            <a:ext cx="1515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-108" charset="0"/>
              </a:rPr>
              <a:t>d</a:t>
            </a:r>
            <a:r>
              <a:rPr lang="en-US" dirty="0" smtClean="0">
                <a:latin typeface="Calibri" pitchFamily="-108" charset="0"/>
              </a:rPr>
              <a:t>igital damping controller</a:t>
            </a:r>
            <a:endParaRPr lang="en-US" dirty="0">
              <a:latin typeface="Calibri" pitchFamily="-10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15736" y="4027326"/>
            <a:ext cx="5010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-156348" y="3355242"/>
            <a:ext cx="1344168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3263456" y="230854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27175" y="2687730"/>
            <a:ext cx="406400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300762" y="2499834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+</a:t>
            </a:r>
          </a:p>
        </p:txBody>
      </p:sp>
      <p:cxnSp>
        <p:nvCxnSpPr>
          <p:cNvPr id="42" name="Straight Arrow Connector 41"/>
          <p:cNvCxnSpPr>
            <a:stCxn id="9" idx="3"/>
            <a:endCxn id="41" idx="2"/>
          </p:cNvCxnSpPr>
          <p:nvPr/>
        </p:nvCxnSpPr>
        <p:spPr>
          <a:xfrm>
            <a:off x="1760334" y="2690334"/>
            <a:ext cx="15404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10/17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008728"/>
              </p:ext>
            </p:extLst>
          </p:nvPr>
        </p:nvGraphicFramePr>
        <p:xfrm>
          <a:off x="1115536" y="4584163"/>
          <a:ext cx="2943114" cy="821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quation" r:id="rId3" imgW="1409700" imgH="393700" progId="Equation.3">
                  <p:embed/>
                </p:oleObj>
              </mc:Choice>
              <mc:Fallback>
                <p:oleObj name="Equation" r:id="rId3" imgW="1409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536" y="4584163"/>
                        <a:ext cx="2943114" cy="821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23"/>
          <p:cNvSpPr txBox="1">
            <a:spLocks noChangeArrowheads="1"/>
          </p:cNvSpPr>
          <p:nvPr/>
        </p:nvSpPr>
        <p:spPr bwMode="auto">
          <a:xfrm>
            <a:off x="5780542" y="2629182"/>
            <a:ext cx="33176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y</a:t>
            </a:r>
            <a:r>
              <a:rPr lang="en-US" dirty="0" smtClean="0">
                <a:latin typeface="Calibri" pitchFamily="-108" charset="0"/>
              </a:rPr>
              <a:t>: pendulum </a:t>
            </a:r>
            <a:r>
              <a:rPr lang="en-US" dirty="0" smtClean="0">
                <a:latin typeface="Calibri" pitchFamily="-108" charset="0"/>
              </a:rPr>
              <a:t>displacement,</a:t>
            </a:r>
            <a:endParaRPr lang="en-US" dirty="0" smtClean="0">
              <a:latin typeface="Calibri" pitchFamily="-108" charset="0"/>
            </a:endParaRPr>
          </a:p>
          <a:p>
            <a:r>
              <a:rPr lang="en-US" dirty="0" smtClean="0">
                <a:latin typeface="Calibri" pitchFamily="-108" charset="0"/>
              </a:rPr>
              <a:t>   </a:t>
            </a:r>
            <a:r>
              <a:rPr lang="en-US" dirty="0" smtClean="0">
                <a:latin typeface="Calibri" pitchFamily="-108" charset="0"/>
              </a:rPr>
              <a:t>make </a:t>
            </a:r>
            <a:r>
              <a:rPr lang="en-US" dirty="0" smtClean="0">
                <a:latin typeface="Calibri" pitchFamily="-108" charset="0"/>
              </a:rPr>
              <a:t>this as small as possible</a:t>
            </a:r>
            <a:endParaRPr lang="en-US" dirty="0">
              <a:latin typeface="Calibri" pitchFamily="-10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113" y="5846822"/>
            <a:ext cx="2269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</a:t>
            </a:r>
            <a:r>
              <a:rPr lang="en-US" dirty="0" smtClean="0"/>
              <a:t>contribution:</a:t>
            </a:r>
            <a:endParaRPr lang="en-US" dirty="0" smtClean="0"/>
          </a:p>
          <a:p>
            <a:r>
              <a:rPr lang="en-US" dirty="0" smtClean="0"/>
              <a:t>Want </a:t>
            </a:r>
            <a:r>
              <a:rPr lang="en-US" i="1" dirty="0" smtClean="0"/>
              <a:t>PC</a:t>
            </a:r>
            <a:r>
              <a:rPr lang="en-US" dirty="0" smtClean="0"/>
              <a:t> </a:t>
            </a:r>
            <a:r>
              <a:rPr lang="en-US" dirty="0" smtClean="0"/>
              <a:t>big to reduce resonant amplitude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449136" y="6073314"/>
            <a:ext cx="414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noise </a:t>
            </a:r>
            <a:r>
              <a:rPr lang="en-US" dirty="0" smtClean="0"/>
              <a:t>contribution:</a:t>
            </a:r>
            <a:endParaRPr lang="en-US" dirty="0" smtClean="0"/>
          </a:p>
          <a:p>
            <a:r>
              <a:rPr lang="en-US" dirty="0" smtClean="0"/>
              <a:t>Want </a:t>
            </a:r>
            <a:r>
              <a:rPr lang="en-US" i="1" dirty="0" smtClean="0"/>
              <a:t>PC </a:t>
            </a:r>
            <a:r>
              <a:rPr lang="en-US" dirty="0" smtClean="0"/>
              <a:t>small to minimize transmission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flipV="1">
            <a:off x="1476800" y="5503564"/>
            <a:ext cx="576893" cy="343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0" idx="0"/>
          </p:cNvCxnSpPr>
          <p:nvPr/>
        </p:nvCxnSpPr>
        <p:spPr>
          <a:xfrm flipH="1" flipV="1">
            <a:off x="3449137" y="5503564"/>
            <a:ext cx="2073752" cy="569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76800" y="5503564"/>
            <a:ext cx="11102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982680" y="5503564"/>
            <a:ext cx="11102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27364" y="3680677"/>
            <a:ext cx="143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signal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925220" y="2334064"/>
            <a:ext cx="108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Actuator force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0" y="11494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- Frequency domain </a:t>
            </a:r>
            <a:r>
              <a:rPr lang="en-US" sz="2400" dirty="0" smtClean="0"/>
              <a:t>signals, i.e. Laplace or Fourier Transform</a:t>
            </a:r>
            <a:endParaRPr lang="en-US" sz="2400" dirty="0"/>
          </a:p>
        </p:txBody>
      </p:sp>
      <p:grpSp>
        <p:nvGrpSpPr>
          <p:cNvPr id="39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6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cxnSp>
        <p:nvCxnSpPr>
          <p:cNvPr id="45" name="Straight Arrow Connector 44"/>
          <p:cNvCxnSpPr/>
          <p:nvPr/>
        </p:nvCxnSpPr>
        <p:spPr>
          <a:xfrm flipV="1">
            <a:off x="5526000" y="2683158"/>
            <a:ext cx="869366" cy="8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36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762000" y="22644"/>
            <a:ext cx="7772400" cy="1470025"/>
          </a:xfrm>
        </p:spPr>
        <p:txBody>
          <a:bodyPr/>
          <a:lstStyle/>
          <a:p>
            <a:r>
              <a:rPr lang="en-US" dirty="0" smtClean="0"/>
              <a:t>Damping loop block diagram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6736" y="2423634"/>
            <a:ext cx="838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P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134" y="2423634"/>
            <a:ext cx="838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Arial" charset="0"/>
              </a:rPr>
              <a:t>-C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5500" y="3414234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+</a:t>
            </a:r>
          </a:p>
        </p:txBody>
      </p:sp>
      <p:cxnSp>
        <p:nvCxnSpPr>
          <p:cNvPr id="11" name="Straight Arrow Connector 10"/>
          <p:cNvCxnSpPr>
            <a:stCxn id="41" idx="6"/>
            <a:endCxn id="6" idx="1"/>
          </p:cNvCxnSpPr>
          <p:nvPr/>
        </p:nvCxnSpPr>
        <p:spPr>
          <a:xfrm>
            <a:off x="3681762" y="2690334"/>
            <a:ext cx="4649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3"/>
          </p:cNvCxnSpPr>
          <p:nvPr/>
        </p:nvCxnSpPr>
        <p:spPr>
          <a:xfrm>
            <a:off x="4984936" y="2690334"/>
            <a:ext cx="528364" cy="1587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0"/>
          </p:cNvCxnSpPr>
          <p:nvPr/>
        </p:nvCxnSpPr>
        <p:spPr>
          <a:xfrm>
            <a:off x="5524413" y="2687732"/>
            <a:ext cx="1587" cy="726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5399794" y="3908740"/>
            <a:ext cx="227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0" idx="6"/>
          </p:cNvCxnSpPr>
          <p:nvPr/>
        </p:nvCxnSpPr>
        <p:spPr>
          <a:xfrm flipH="1">
            <a:off x="5716500" y="3603365"/>
            <a:ext cx="404300" cy="13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8" name="TextBox 22"/>
          <p:cNvSpPr txBox="1">
            <a:spLocks noChangeArrowheads="1"/>
          </p:cNvSpPr>
          <p:nvPr/>
        </p:nvSpPr>
        <p:spPr bwMode="auto">
          <a:xfrm>
            <a:off x="6109359" y="3407333"/>
            <a:ext cx="233390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n</a:t>
            </a:r>
            <a:r>
              <a:rPr lang="en-US" dirty="0" smtClean="0">
                <a:latin typeface="Calibri" pitchFamily="-108" charset="0"/>
              </a:rPr>
              <a:t>: sensor noise</a:t>
            </a:r>
            <a:endParaRPr lang="en-US" i="1" dirty="0">
              <a:latin typeface="Calibri" pitchFamily="-108" charset="0"/>
            </a:endParaRPr>
          </a:p>
        </p:txBody>
      </p:sp>
      <p:sp>
        <p:nvSpPr>
          <p:cNvPr id="17429" name="TextBox 23"/>
          <p:cNvSpPr txBox="1">
            <a:spLocks noChangeArrowheads="1"/>
          </p:cNvSpPr>
          <p:nvPr/>
        </p:nvSpPr>
        <p:spPr bwMode="auto">
          <a:xfrm>
            <a:off x="3201680" y="1748946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d</a:t>
            </a:r>
            <a:r>
              <a:rPr lang="en-US" dirty="0" smtClean="0">
                <a:latin typeface="Calibri" pitchFamily="-108" charset="0"/>
              </a:rPr>
              <a:t>: seismic disturbance</a:t>
            </a:r>
            <a:endParaRPr lang="en-US" i="1" dirty="0">
              <a:latin typeface="Calibri" pitchFamily="-108" charset="0"/>
            </a:endParaRPr>
          </a:p>
        </p:txBody>
      </p:sp>
      <p:sp>
        <p:nvSpPr>
          <p:cNvPr id="17435" name="TextBox 29"/>
          <p:cNvSpPr txBox="1">
            <a:spLocks noChangeArrowheads="1"/>
          </p:cNvSpPr>
          <p:nvPr/>
        </p:nvSpPr>
        <p:spPr bwMode="auto">
          <a:xfrm>
            <a:off x="3994336" y="2957034"/>
            <a:ext cx="1154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-108" charset="0"/>
              </a:rPr>
              <a:t>Pendulum</a:t>
            </a:r>
            <a:endParaRPr lang="en-US" dirty="0">
              <a:latin typeface="Calibri" pitchFamily="-108" charset="0"/>
            </a:endParaRPr>
          </a:p>
        </p:txBody>
      </p:sp>
      <p:sp>
        <p:nvSpPr>
          <p:cNvPr id="17437" name="TextBox 31"/>
          <p:cNvSpPr txBox="1">
            <a:spLocks noChangeArrowheads="1"/>
          </p:cNvSpPr>
          <p:nvPr/>
        </p:nvSpPr>
        <p:spPr bwMode="auto">
          <a:xfrm>
            <a:off x="811610" y="2957034"/>
            <a:ext cx="1515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-108" charset="0"/>
              </a:rPr>
              <a:t>d</a:t>
            </a:r>
            <a:r>
              <a:rPr lang="en-US" dirty="0" smtClean="0">
                <a:latin typeface="Calibri" pitchFamily="-108" charset="0"/>
              </a:rPr>
              <a:t>igital damping controller</a:t>
            </a:r>
            <a:endParaRPr lang="en-US" dirty="0">
              <a:latin typeface="Calibri" pitchFamily="-10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15736" y="4027326"/>
            <a:ext cx="5010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-156348" y="3355242"/>
            <a:ext cx="1344168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3263456" y="230854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27175" y="2687730"/>
            <a:ext cx="406400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300762" y="2499834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cs typeface="Arial" charset="0"/>
              </a:rPr>
              <a:t>+</a:t>
            </a:r>
          </a:p>
        </p:txBody>
      </p:sp>
      <p:cxnSp>
        <p:nvCxnSpPr>
          <p:cNvPr id="42" name="Straight Arrow Connector 41"/>
          <p:cNvCxnSpPr>
            <a:stCxn id="9" idx="3"/>
            <a:endCxn id="41" idx="2"/>
          </p:cNvCxnSpPr>
          <p:nvPr/>
        </p:nvCxnSpPr>
        <p:spPr>
          <a:xfrm>
            <a:off x="1760334" y="2690334"/>
            <a:ext cx="15404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10/17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583206"/>
              </p:ext>
            </p:extLst>
          </p:nvPr>
        </p:nvGraphicFramePr>
        <p:xfrm>
          <a:off x="1115536" y="4584163"/>
          <a:ext cx="2943114" cy="821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" name="Equation" r:id="rId3" imgW="1409700" imgH="393700" progId="Equation.3">
                  <p:embed/>
                </p:oleObj>
              </mc:Choice>
              <mc:Fallback>
                <p:oleObj name="Equation" r:id="rId3" imgW="1409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536" y="4584163"/>
                        <a:ext cx="2943114" cy="821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42113" y="5846822"/>
            <a:ext cx="2269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</a:t>
            </a:r>
            <a:r>
              <a:rPr lang="en-US" dirty="0" smtClean="0"/>
              <a:t>contribution:</a:t>
            </a:r>
            <a:endParaRPr lang="en-US" dirty="0" smtClean="0"/>
          </a:p>
          <a:p>
            <a:r>
              <a:rPr lang="en-US" dirty="0" smtClean="0"/>
              <a:t>Want </a:t>
            </a:r>
            <a:r>
              <a:rPr lang="en-US" i="1" dirty="0" smtClean="0"/>
              <a:t>PC</a:t>
            </a:r>
            <a:r>
              <a:rPr lang="en-US" dirty="0" smtClean="0"/>
              <a:t> </a:t>
            </a:r>
            <a:r>
              <a:rPr lang="en-US" dirty="0" smtClean="0"/>
              <a:t>big to reduce resonant amplitude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449136" y="6073314"/>
            <a:ext cx="414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noise </a:t>
            </a:r>
            <a:r>
              <a:rPr lang="en-US" dirty="0" smtClean="0"/>
              <a:t>contribution:</a:t>
            </a:r>
            <a:endParaRPr lang="en-US" dirty="0" smtClean="0"/>
          </a:p>
          <a:p>
            <a:r>
              <a:rPr lang="en-US" dirty="0" smtClean="0"/>
              <a:t>Want </a:t>
            </a:r>
            <a:r>
              <a:rPr lang="en-US" i="1" dirty="0" smtClean="0"/>
              <a:t>PC </a:t>
            </a:r>
            <a:r>
              <a:rPr lang="en-US" dirty="0" smtClean="0"/>
              <a:t>small to minimize transmission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flipV="1">
            <a:off x="1476800" y="5503564"/>
            <a:ext cx="576893" cy="343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0" idx="0"/>
          </p:cNvCxnSpPr>
          <p:nvPr/>
        </p:nvCxnSpPr>
        <p:spPr>
          <a:xfrm flipH="1" flipV="1">
            <a:off x="3449137" y="5503564"/>
            <a:ext cx="2073752" cy="569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76800" y="5503564"/>
            <a:ext cx="11102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982680" y="5503564"/>
            <a:ext cx="11102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27364" y="3680677"/>
            <a:ext cx="143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signal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925220" y="2334064"/>
            <a:ext cx="108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Actuator force</a:t>
            </a:r>
            <a:endParaRPr lang="en-US" dirty="0"/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30736"/>
              </p:ext>
            </p:extLst>
          </p:nvPr>
        </p:nvGraphicFramePr>
        <p:xfrm>
          <a:off x="5452352" y="5091892"/>
          <a:ext cx="13525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" name="Equation" r:id="rId5" imgW="647700" imgH="165100" progId="Equation.3">
                  <p:embed/>
                </p:oleObj>
              </mc:Choice>
              <mc:Fallback>
                <p:oleObj name="Equation" r:id="rId5" imgW="647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2352" y="5091892"/>
                        <a:ext cx="13525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5949315" y="4722560"/>
            <a:ext cx="249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 stable response</a:t>
            </a:r>
            <a:endParaRPr lang="en-US" dirty="0"/>
          </a:p>
        </p:txBody>
      </p: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074817"/>
              </p:ext>
            </p:extLst>
          </p:nvPr>
        </p:nvGraphicFramePr>
        <p:xfrm>
          <a:off x="7447840" y="5086978"/>
          <a:ext cx="11414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0" name="Equation" r:id="rId7" imgW="546100" imgH="165100" progId="Equation.3">
                  <p:embed/>
                </p:oleObj>
              </mc:Choice>
              <mc:Fallback>
                <p:oleObj name="Equation" r:id="rId7" imgW="546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47840" y="5086978"/>
                        <a:ext cx="1141412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ight Arrow 56"/>
          <p:cNvSpPr/>
          <p:nvPr/>
        </p:nvSpPr>
        <p:spPr>
          <a:xfrm>
            <a:off x="6804902" y="5183428"/>
            <a:ext cx="642938" cy="1485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0" y="11494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- Frequency domain </a:t>
            </a:r>
            <a:r>
              <a:rPr lang="en-US" sz="2400" dirty="0" smtClean="0"/>
              <a:t>signals, i.e. Laplace or Fourier Transform</a:t>
            </a:r>
            <a:endParaRPr lang="en-US" sz="2400" dirty="0"/>
          </a:p>
        </p:txBody>
      </p:sp>
      <p:grpSp>
        <p:nvGrpSpPr>
          <p:cNvPr id="39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10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cxnSp>
        <p:nvCxnSpPr>
          <p:cNvPr id="47" name="Straight Arrow Connector 46"/>
          <p:cNvCxnSpPr/>
          <p:nvPr/>
        </p:nvCxnSpPr>
        <p:spPr>
          <a:xfrm flipV="1">
            <a:off x="5526000" y="2683158"/>
            <a:ext cx="869366" cy="8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23"/>
          <p:cNvSpPr txBox="1">
            <a:spLocks noChangeArrowheads="1"/>
          </p:cNvSpPr>
          <p:nvPr/>
        </p:nvSpPr>
        <p:spPr bwMode="auto">
          <a:xfrm>
            <a:off x="5780542" y="2629182"/>
            <a:ext cx="33176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-108" charset="0"/>
              </a:rPr>
              <a:t>y</a:t>
            </a:r>
            <a:r>
              <a:rPr lang="en-US" dirty="0" smtClean="0">
                <a:latin typeface="Calibri" pitchFamily="-108" charset="0"/>
              </a:rPr>
              <a:t>: pendulum </a:t>
            </a:r>
            <a:r>
              <a:rPr lang="en-US" dirty="0" smtClean="0">
                <a:latin typeface="Calibri" pitchFamily="-108" charset="0"/>
              </a:rPr>
              <a:t>displacement,</a:t>
            </a:r>
            <a:endParaRPr lang="en-US" dirty="0" smtClean="0">
              <a:latin typeface="Calibri" pitchFamily="-108" charset="0"/>
            </a:endParaRPr>
          </a:p>
          <a:p>
            <a:r>
              <a:rPr lang="en-US" dirty="0" smtClean="0">
                <a:latin typeface="Calibri" pitchFamily="-108" charset="0"/>
              </a:rPr>
              <a:t>   </a:t>
            </a:r>
            <a:r>
              <a:rPr lang="en-US" dirty="0" smtClean="0">
                <a:latin typeface="Calibri" pitchFamily="-108" charset="0"/>
              </a:rPr>
              <a:t>make </a:t>
            </a:r>
            <a:r>
              <a:rPr lang="en-US" dirty="0" smtClean="0">
                <a:latin typeface="Calibri" pitchFamily="-108" charset="0"/>
              </a:rPr>
              <a:t>this as small as possible</a:t>
            </a:r>
            <a:endParaRPr lang="en-US" dirty="0">
              <a:latin typeface="Calibri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3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8"/>
            <a:ext cx="8229600" cy="1143000"/>
          </a:xfrm>
        </p:spPr>
        <p:txBody>
          <a:bodyPr/>
          <a:lstStyle/>
          <a:p>
            <a:r>
              <a:rPr lang="en-US" dirty="0" smtClean="0"/>
              <a:t>Top </a:t>
            </a:r>
            <a:r>
              <a:rPr lang="en-US" dirty="0"/>
              <a:t>M</a:t>
            </a:r>
            <a:r>
              <a:rPr lang="en-US" dirty="0" smtClean="0"/>
              <a:t>ass Velocity Damping</a:t>
            </a: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5" name="Picture 4" descr="VelDampBodePlo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11/17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8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8"/>
            <a:ext cx="8229600" cy="1143000"/>
          </a:xfrm>
        </p:spPr>
        <p:txBody>
          <a:bodyPr/>
          <a:lstStyle/>
          <a:p>
            <a:r>
              <a:rPr lang="en-US" dirty="0" smtClean="0"/>
              <a:t>Top </a:t>
            </a:r>
            <a:r>
              <a:rPr lang="en-US" dirty="0"/>
              <a:t>M</a:t>
            </a:r>
            <a:r>
              <a:rPr lang="en-US" dirty="0" smtClean="0"/>
              <a:t>ass Velocity Damping</a:t>
            </a: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4" name="Picture 3" descr="VelDampBodePlo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sp>
        <p:nvSpPr>
          <p:cNvPr id="10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11/17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8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8"/>
            <a:ext cx="8229600" cy="1143000"/>
          </a:xfrm>
        </p:spPr>
        <p:txBody>
          <a:bodyPr/>
          <a:lstStyle/>
          <a:p>
            <a:r>
              <a:rPr lang="en-US" dirty="0" smtClean="0"/>
              <a:t>Top </a:t>
            </a:r>
            <a:r>
              <a:rPr lang="en-US" dirty="0"/>
              <a:t>M</a:t>
            </a:r>
            <a:r>
              <a:rPr lang="en-US" dirty="0" smtClean="0"/>
              <a:t>ass Velocity Damping</a:t>
            </a: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4" name="Picture 3" descr="VelDampBodePlot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sp>
        <p:nvSpPr>
          <p:cNvPr id="1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11/17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3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8"/>
            <a:ext cx="8229600" cy="1143000"/>
          </a:xfrm>
        </p:spPr>
        <p:txBody>
          <a:bodyPr/>
          <a:lstStyle/>
          <a:p>
            <a:r>
              <a:rPr lang="en-US" dirty="0" smtClean="0"/>
              <a:t>Top </a:t>
            </a:r>
            <a:r>
              <a:rPr lang="en-US" dirty="0"/>
              <a:t>M</a:t>
            </a:r>
            <a:r>
              <a:rPr lang="en-US" dirty="0" smtClean="0"/>
              <a:t>ass Velocity Damping</a:t>
            </a: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10" name="Picture 9" descr="VelDampBodeP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sp>
        <p:nvSpPr>
          <p:cNvPr id="12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11/17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4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8"/>
            <a:ext cx="8229600" cy="1143000"/>
          </a:xfrm>
        </p:spPr>
        <p:txBody>
          <a:bodyPr/>
          <a:lstStyle/>
          <a:p>
            <a:r>
              <a:rPr lang="en-US" dirty="0" smtClean="0"/>
              <a:t>Tuned Top </a:t>
            </a:r>
            <a:r>
              <a:rPr lang="en-US" dirty="0"/>
              <a:t>Mass </a:t>
            </a:r>
            <a:r>
              <a:rPr lang="en-US" dirty="0" smtClean="0"/>
              <a:t>Damping</a:t>
            </a:r>
            <a:endParaRPr lang="en-US" dirty="0"/>
          </a:p>
        </p:txBody>
      </p:sp>
      <p:pic>
        <p:nvPicPr>
          <p:cNvPr id="4" name="Picture 3" descr="TunedDampBode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cxnSp>
        <p:nvCxnSpPr>
          <p:cNvPr id="9" name="Straight Arrow Connector 8"/>
          <p:cNvCxnSpPr/>
          <p:nvPr/>
        </p:nvCxnSpPr>
        <p:spPr>
          <a:xfrm flipV="1">
            <a:off x="4050017" y="1601869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28691" y="1559756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544095" y="2185406"/>
            <a:ext cx="0" cy="400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12/17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1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8"/>
            <a:ext cx="8229600" cy="1143000"/>
          </a:xfrm>
        </p:spPr>
        <p:txBody>
          <a:bodyPr/>
          <a:lstStyle/>
          <a:p>
            <a:r>
              <a:rPr lang="en-US" dirty="0" smtClean="0"/>
              <a:t>Tuned Top </a:t>
            </a:r>
            <a:r>
              <a:rPr lang="en-US" dirty="0"/>
              <a:t>Mass </a:t>
            </a:r>
            <a:r>
              <a:rPr lang="en-US" dirty="0" smtClean="0"/>
              <a:t>Damping</a:t>
            </a:r>
            <a:endParaRPr lang="en-US" dirty="0"/>
          </a:p>
        </p:txBody>
      </p:sp>
      <p:pic>
        <p:nvPicPr>
          <p:cNvPr id="4" name="Picture 3" descr="TunedDampBode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cxnSp>
        <p:nvCxnSpPr>
          <p:cNvPr id="9" name="Straight Arrow Connector 8"/>
          <p:cNvCxnSpPr/>
          <p:nvPr/>
        </p:nvCxnSpPr>
        <p:spPr>
          <a:xfrm flipV="1">
            <a:off x="4050017" y="1601869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28691" y="1559756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544095" y="2185406"/>
            <a:ext cx="0" cy="400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12/17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611" y="3936020"/>
            <a:ext cx="8515189" cy="2242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29750" y="4347929"/>
            <a:ext cx="3651641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Automated Algorithms: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Linear Quadratic Regulator (LQR)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State Estimation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Modal Decoupling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5847" y="4438392"/>
            <a:ext cx="2425434" cy="1018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Cost parameters: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Amount of damping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Sensor noise amp.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21970" y="4714070"/>
            <a:ext cx="1621723" cy="526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design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608486" y="4897141"/>
            <a:ext cx="375500" cy="1487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746450" y="4900796"/>
            <a:ext cx="375500" cy="1487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3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6"/>
            <a:ext cx="8229600" cy="1143000"/>
          </a:xfrm>
        </p:spPr>
        <p:txBody>
          <a:bodyPr/>
          <a:lstStyle/>
          <a:p>
            <a:r>
              <a:rPr lang="en-US" dirty="0" smtClean="0"/>
              <a:t>Optimized Top Mass Damping</a:t>
            </a:r>
            <a:endParaRPr lang="en-US" dirty="0"/>
          </a:p>
        </p:txBody>
      </p:sp>
      <p:pic>
        <p:nvPicPr>
          <p:cNvPr id="5" name="Picture 4" descr="ModalDampBodeP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64" y="6554578"/>
            <a:ext cx="845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Ref: “Adaptive Modal Damping for Advanced LIGO Suspensions.” Brett Shapiro, PhD Thesis, MIT Mechanical Engineering, 2012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50017" y="1533217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728691" y="1559756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44095" y="2437130"/>
            <a:ext cx="0" cy="400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1611" y="3936020"/>
            <a:ext cx="8515189" cy="2242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29750" y="4347929"/>
            <a:ext cx="3651641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Automated Algorithms: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Linear Quadratic Regulator (LQR)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State Estimation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Modal Decoupling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5847" y="4438392"/>
            <a:ext cx="2425434" cy="1018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Cost parameters: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Amount of damping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Sensor noise amp.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1970" y="4714070"/>
            <a:ext cx="1621723" cy="526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design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608486" y="4897141"/>
            <a:ext cx="375500" cy="1487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746450" y="4900796"/>
            <a:ext cx="375500" cy="1487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13/17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8134356" y="2803270"/>
            <a:ext cx="663566" cy="1807823"/>
          </a:xfrm>
          <a:custGeom>
            <a:avLst/>
            <a:gdLst>
              <a:gd name="connsiteX0" fmla="*/ 0 w 663566"/>
              <a:gd name="connsiteY0" fmla="*/ 1807823 h 1807823"/>
              <a:gd name="connsiteX1" fmla="*/ 663562 w 663566"/>
              <a:gd name="connsiteY1" fmla="*/ 1189960 h 1807823"/>
              <a:gd name="connsiteX2" fmla="*/ 11441 w 663566"/>
              <a:gd name="connsiteY2" fmla="*/ 0 h 1807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3566" h="1807823">
                <a:moveTo>
                  <a:pt x="0" y="1807823"/>
                </a:moveTo>
                <a:cubicBezTo>
                  <a:pt x="330827" y="1649543"/>
                  <a:pt x="661655" y="1491264"/>
                  <a:pt x="663562" y="1189960"/>
                </a:cubicBezTo>
                <a:cubicBezTo>
                  <a:pt x="665469" y="888656"/>
                  <a:pt x="11441" y="0"/>
                  <a:pt x="11441" y="0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7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4"/>
            <a:ext cx="8229600" cy="1143000"/>
          </a:xfrm>
        </p:spPr>
        <p:txBody>
          <a:bodyPr/>
          <a:lstStyle/>
          <a:p>
            <a:r>
              <a:rPr lang="en-US" dirty="0" smtClean="0"/>
              <a:t>Test Mass Noise Performance</a:t>
            </a:r>
            <a:endParaRPr 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3" name="Picture 2" descr="Damp_Noise_Performanc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9144000" cy="5080000"/>
          </a:xfrm>
          <a:prstGeom prst="rect">
            <a:avLst/>
          </a:prstGeom>
        </p:spPr>
      </p:pic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14/17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0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5280" y="38885"/>
              <a:ext cx="1270080" cy="462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2" name="Picture 4" descr="LH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485900"/>
            <a:ext cx="33528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L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240768"/>
            <a:ext cx="3352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Laser Interferometer</a:t>
            </a:r>
            <a:br>
              <a:rPr lang="en-US" sz="3600" b="1" dirty="0" smtClean="0"/>
            </a:br>
            <a:r>
              <a:rPr lang="en-US" sz="3600" b="1" dirty="0" smtClean="0"/>
              <a:t>Gravitational-wave Observatory (LIGO)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64124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Livingston, LA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3657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Hanford, WA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5486400"/>
            <a:ext cx="5791200" cy="138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>
              <a:buSzPct val="99000"/>
              <a:buFontTx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 </a:t>
            </a: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2, </a:t>
            </a:r>
            <a:r>
              <a:rPr lang="en-GB" sz="1400" b="1" i="1" dirty="0">
                <a:solidFill>
                  <a:srgbClr val="3333CC"/>
                </a:solidFill>
                <a:latin typeface="Arial" pitchFamily="34" charset="0"/>
              </a:rPr>
              <a:t>4 km </a:t>
            </a: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interferometers </a:t>
            </a:r>
            <a:r>
              <a:rPr lang="en-GB" sz="1400" b="1" i="1" dirty="0">
                <a:solidFill>
                  <a:srgbClr val="3333CC"/>
                </a:solidFill>
                <a:latin typeface="Arial" pitchFamily="34" charset="0"/>
              </a:rPr>
              <a:t>at 2 sites in the US</a:t>
            </a:r>
          </a:p>
          <a:p>
            <a:pPr>
              <a:buSzPct val="99000"/>
              <a:buFontTx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 i="1" dirty="0">
                <a:solidFill>
                  <a:srgbClr val="3333CC"/>
                </a:solidFill>
                <a:latin typeface="Arial" pitchFamily="34" charset="0"/>
              </a:rPr>
              <a:t> Michelson interferometers </a:t>
            </a: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with </a:t>
            </a:r>
            <a:r>
              <a:rPr lang="en-GB" sz="1400" b="1" i="1" dirty="0" err="1" smtClean="0">
                <a:solidFill>
                  <a:srgbClr val="3333CC"/>
                </a:solidFill>
                <a:latin typeface="Arial" pitchFamily="34" charset="0"/>
              </a:rPr>
              <a:t>Fabry-Pérot</a:t>
            </a: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 arms</a:t>
            </a:r>
            <a:endParaRPr lang="en-GB" sz="1400" b="1" i="1" dirty="0">
              <a:solidFill>
                <a:srgbClr val="3333CC"/>
              </a:solidFill>
              <a:latin typeface="Arial" pitchFamily="34" charset="0"/>
            </a:endParaRPr>
          </a:p>
          <a:p>
            <a:pPr>
              <a:buSzPct val="100000"/>
              <a:buFontTx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 i="1" dirty="0">
                <a:solidFill>
                  <a:srgbClr val="3333CC"/>
                </a:solidFill>
                <a:latin typeface="Arial" pitchFamily="34" charset="0"/>
              </a:rPr>
              <a:t> Optical path enclosed in vacuum</a:t>
            </a:r>
          </a:p>
          <a:p>
            <a:pPr>
              <a:buSzPct val="100000"/>
              <a:buFontTx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 i="1" dirty="0">
                <a:solidFill>
                  <a:srgbClr val="3333CC"/>
                </a:solidFill>
                <a:latin typeface="Arial" pitchFamily="34" charset="0"/>
              </a:rPr>
              <a:t> Sensitive to strains around </a:t>
            </a: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10</a:t>
            </a:r>
            <a:r>
              <a:rPr lang="en-GB" sz="1400" b="1" i="1" baseline="30000" dirty="0" smtClean="0">
                <a:solidFill>
                  <a:srgbClr val="3333CC"/>
                </a:solidFill>
                <a:latin typeface="Arial" pitchFamily="34" charset="0"/>
              </a:rPr>
              <a:t>-22 </a:t>
            </a: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-&gt; 10</a:t>
            </a:r>
            <a:r>
              <a:rPr lang="en-GB" sz="1400" b="1" i="1" baseline="30000" dirty="0" smtClean="0">
                <a:solidFill>
                  <a:srgbClr val="3333CC"/>
                </a:solidFill>
                <a:latin typeface="Arial" pitchFamily="34" charset="0"/>
              </a:rPr>
              <a:t>-19</a:t>
            </a: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m</a:t>
            </a:r>
            <a:r>
              <a:rPr lang="en-GB" sz="1400" b="1" i="1" baseline="-25000" dirty="0" smtClean="0">
                <a:solidFill>
                  <a:srgbClr val="3333CC"/>
                </a:solidFill>
                <a:latin typeface="Arial" pitchFamily="34" charset="0"/>
              </a:rPr>
              <a:t>rms</a:t>
            </a:r>
          </a:p>
          <a:p>
            <a:pPr>
              <a:buSzPct val="100000"/>
              <a:buFontTx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 LIGO Budget  ≈ $60 Million per year from NSF. </a:t>
            </a:r>
          </a:p>
          <a:p>
            <a:pPr>
              <a:buSzPct val="100000"/>
              <a:buFontTx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 i="1" dirty="0" smtClean="0">
                <a:solidFill>
                  <a:srgbClr val="3333CC"/>
                </a:solidFill>
                <a:latin typeface="Arial" pitchFamily="34" charset="0"/>
              </a:rPr>
              <a:t> Operated by MIT and Caltech.</a:t>
            </a:r>
            <a:endParaRPr lang="en-GB" sz="1400" b="1" i="1" baseline="30000" dirty="0">
              <a:solidFill>
                <a:srgbClr val="3333CC"/>
              </a:solidFill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6764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0" y="13716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Funded by </a:t>
            </a:r>
            <a:endParaRPr lang="en-US" sz="1600" dirty="0"/>
          </a:p>
        </p:txBody>
      </p: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-76200" y="1200239"/>
            <a:ext cx="5791200" cy="4362361"/>
            <a:chOff x="96" y="1248"/>
            <a:chExt cx="3360" cy="2531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3281" cy="2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205"/>
            <p:cNvGrpSpPr>
              <a:grpSpLocks/>
            </p:cNvGrpSpPr>
            <p:nvPr/>
          </p:nvGrpSpPr>
          <p:grpSpPr bwMode="auto">
            <a:xfrm>
              <a:off x="182" y="1299"/>
              <a:ext cx="3263" cy="2480"/>
              <a:chOff x="182" y="1299"/>
              <a:chExt cx="3263" cy="2480"/>
            </a:xfrm>
          </p:grpSpPr>
          <p:sp>
            <p:nvSpPr>
              <p:cNvPr id="46" name="Line 5"/>
              <p:cNvSpPr>
                <a:spLocks noChangeShapeType="1"/>
              </p:cNvSpPr>
              <p:nvPr/>
            </p:nvSpPr>
            <p:spPr bwMode="auto">
              <a:xfrm>
                <a:off x="469" y="2363"/>
                <a:ext cx="31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6"/>
              <p:cNvSpPr>
                <a:spLocks noChangeShapeType="1"/>
              </p:cNvSpPr>
              <p:nvPr/>
            </p:nvSpPr>
            <p:spPr bwMode="auto">
              <a:xfrm>
                <a:off x="385" y="2363"/>
                <a:ext cx="55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440" y="2345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8"/>
              <p:cNvSpPr>
                <a:spLocks noEditPoints="1"/>
              </p:cNvSpPr>
              <p:nvPr/>
            </p:nvSpPr>
            <p:spPr bwMode="auto">
              <a:xfrm>
                <a:off x="2064" y="3393"/>
                <a:ext cx="227" cy="81"/>
              </a:xfrm>
              <a:custGeom>
                <a:avLst/>
                <a:gdLst/>
                <a:ahLst/>
                <a:cxnLst>
                  <a:cxn ang="0">
                    <a:pos x="4" y="388"/>
                  </a:cxn>
                  <a:cxn ang="0">
                    <a:pos x="49" y="268"/>
                  </a:cxn>
                  <a:cxn ang="0">
                    <a:pos x="77" y="256"/>
                  </a:cxn>
                  <a:cxn ang="0">
                    <a:pos x="89" y="283"/>
                  </a:cxn>
                  <a:cxn ang="0">
                    <a:pos x="44" y="403"/>
                  </a:cxn>
                  <a:cxn ang="0">
                    <a:pos x="17" y="415"/>
                  </a:cxn>
                  <a:cxn ang="0">
                    <a:pos x="4" y="388"/>
                  </a:cxn>
                  <a:cxn ang="0">
                    <a:pos x="96" y="145"/>
                  </a:cxn>
                  <a:cxn ang="0">
                    <a:pos x="126" y="92"/>
                  </a:cxn>
                  <a:cxn ang="0">
                    <a:pos x="130" y="87"/>
                  </a:cxn>
                  <a:cxn ang="0">
                    <a:pos x="176" y="44"/>
                  </a:cxn>
                  <a:cxn ang="0">
                    <a:pos x="181" y="40"/>
                  </a:cxn>
                  <a:cxn ang="0">
                    <a:pos x="185" y="39"/>
                  </a:cxn>
                  <a:cxn ang="0">
                    <a:pos x="213" y="49"/>
                  </a:cxn>
                  <a:cxn ang="0">
                    <a:pos x="203" y="77"/>
                  </a:cxn>
                  <a:cxn ang="0">
                    <a:pos x="200" y="79"/>
                  </a:cxn>
                  <a:cxn ang="0">
                    <a:pos x="205" y="75"/>
                  </a:cxn>
                  <a:cxn ang="0">
                    <a:pos x="159" y="118"/>
                  </a:cxn>
                  <a:cxn ang="0">
                    <a:pos x="163" y="113"/>
                  </a:cxn>
                  <a:cxn ang="0">
                    <a:pos x="133" y="166"/>
                  </a:cxn>
                  <a:cxn ang="0">
                    <a:pos x="104" y="174"/>
                  </a:cxn>
                  <a:cxn ang="0">
                    <a:pos x="96" y="145"/>
                  </a:cxn>
                  <a:cxn ang="0">
                    <a:pos x="315" y="0"/>
                  </a:cxn>
                  <a:cxn ang="0">
                    <a:pos x="443" y="0"/>
                  </a:cxn>
                  <a:cxn ang="0">
                    <a:pos x="464" y="21"/>
                  </a:cxn>
                  <a:cxn ang="0">
                    <a:pos x="443" y="43"/>
                  </a:cxn>
                  <a:cxn ang="0">
                    <a:pos x="315" y="43"/>
                  </a:cxn>
                  <a:cxn ang="0">
                    <a:pos x="294" y="21"/>
                  </a:cxn>
                  <a:cxn ang="0">
                    <a:pos x="315" y="0"/>
                  </a:cxn>
                  <a:cxn ang="0">
                    <a:pos x="571" y="0"/>
                  </a:cxn>
                  <a:cxn ang="0">
                    <a:pos x="699" y="0"/>
                  </a:cxn>
                  <a:cxn ang="0">
                    <a:pos x="720" y="21"/>
                  </a:cxn>
                  <a:cxn ang="0">
                    <a:pos x="699" y="43"/>
                  </a:cxn>
                  <a:cxn ang="0">
                    <a:pos x="571" y="43"/>
                  </a:cxn>
                  <a:cxn ang="0">
                    <a:pos x="550" y="21"/>
                  </a:cxn>
                  <a:cxn ang="0">
                    <a:pos x="571" y="0"/>
                  </a:cxn>
                  <a:cxn ang="0">
                    <a:pos x="827" y="0"/>
                  </a:cxn>
                  <a:cxn ang="0">
                    <a:pos x="955" y="0"/>
                  </a:cxn>
                  <a:cxn ang="0">
                    <a:pos x="976" y="21"/>
                  </a:cxn>
                  <a:cxn ang="0">
                    <a:pos x="955" y="43"/>
                  </a:cxn>
                  <a:cxn ang="0">
                    <a:pos x="827" y="43"/>
                  </a:cxn>
                  <a:cxn ang="0">
                    <a:pos x="806" y="21"/>
                  </a:cxn>
                  <a:cxn ang="0">
                    <a:pos x="827" y="0"/>
                  </a:cxn>
                  <a:cxn ang="0">
                    <a:pos x="1083" y="0"/>
                  </a:cxn>
                  <a:cxn ang="0">
                    <a:pos x="1170" y="0"/>
                  </a:cxn>
                  <a:cxn ang="0">
                    <a:pos x="1192" y="21"/>
                  </a:cxn>
                  <a:cxn ang="0">
                    <a:pos x="1170" y="43"/>
                  </a:cxn>
                  <a:cxn ang="0">
                    <a:pos x="1083" y="43"/>
                  </a:cxn>
                  <a:cxn ang="0">
                    <a:pos x="1062" y="21"/>
                  </a:cxn>
                  <a:cxn ang="0">
                    <a:pos x="1083" y="0"/>
                  </a:cxn>
                </a:cxnLst>
                <a:rect l="0" t="0" r="r" b="b"/>
                <a:pathLst>
                  <a:path w="1192" h="420">
                    <a:moveTo>
                      <a:pt x="4" y="388"/>
                    </a:moveTo>
                    <a:lnTo>
                      <a:pt x="49" y="268"/>
                    </a:lnTo>
                    <a:cubicBezTo>
                      <a:pt x="53" y="257"/>
                      <a:pt x="66" y="251"/>
                      <a:pt x="77" y="256"/>
                    </a:cubicBezTo>
                    <a:cubicBezTo>
                      <a:pt x="88" y="260"/>
                      <a:pt x="93" y="272"/>
                      <a:pt x="89" y="283"/>
                    </a:cubicBezTo>
                    <a:lnTo>
                      <a:pt x="44" y="403"/>
                    </a:lnTo>
                    <a:cubicBezTo>
                      <a:pt x="40" y="414"/>
                      <a:pt x="28" y="420"/>
                      <a:pt x="17" y="415"/>
                    </a:cubicBezTo>
                    <a:cubicBezTo>
                      <a:pt x="6" y="411"/>
                      <a:pt x="0" y="399"/>
                      <a:pt x="4" y="388"/>
                    </a:cubicBezTo>
                    <a:close/>
                    <a:moveTo>
                      <a:pt x="96" y="145"/>
                    </a:moveTo>
                    <a:lnTo>
                      <a:pt x="126" y="92"/>
                    </a:lnTo>
                    <a:cubicBezTo>
                      <a:pt x="127" y="90"/>
                      <a:pt x="128" y="88"/>
                      <a:pt x="130" y="87"/>
                    </a:cubicBezTo>
                    <a:lnTo>
                      <a:pt x="176" y="44"/>
                    </a:lnTo>
                    <a:cubicBezTo>
                      <a:pt x="177" y="42"/>
                      <a:pt x="179" y="41"/>
                      <a:pt x="181" y="40"/>
                    </a:cubicBezTo>
                    <a:lnTo>
                      <a:pt x="185" y="39"/>
                    </a:lnTo>
                    <a:cubicBezTo>
                      <a:pt x="195" y="33"/>
                      <a:pt x="208" y="38"/>
                      <a:pt x="213" y="49"/>
                    </a:cubicBezTo>
                    <a:cubicBezTo>
                      <a:pt x="218" y="59"/>
                      <a:pt x="214" y="72"/>
                      <a:pt x="203" y="77"/>
                    </a:cubicBezTo>
                    <a:lnTo>
                      <a:pt x="200" y="79"/>
                    </a:lnTo>
                    <a:lnTo>
                      <a:pt x="205" y="75"/>
                    </a:lnTo>
                    <a:lnTo>
                      <a:pt x="159" y="118"/>
                    </a:lnTo>
                    <a:lnTo>
                      <a:pt x="163" y="113"/>
                    </a:lnTo>
                    <a:lnTo>
                      <a:pt x="133" y="166"/>
                    </a:lnTo>
                    <a:cubicBezTo>
                      <a:pt x="127" y="177"/>
                      <a:pt x="114" y="180"/>
                      <a:pt x="104" y="174"/>
                    </a:cubicBezTo>
                    <a:cubicBezTo>
                      <a:pt x="94" y="169"/>
                      <a:pt x="90" y="156"/>
                      <a:pt x="96" y="145"/>
                    </a:cubicBezTo>
                    <a:close/>
                    <a:moveTo>
                      <a:pt x="315" y="0"/>
                    </a:moveTo>
                    <a:lnTo>
                      <a:pt x="443" y="0"/>
                    </a:lnTo>
                    <a:cubicBezTo>
                      <a:pt x="455" y="0"/>
                      <a:pt x="464" y="10"/>
                      <a:pt x="464" y="21"/>
                    </a:cubicBezTo>
                    <a:cubicBezTo>
                      <a:pt x="464" y="33"/>
                      <a:pt x="455" y="43"/>
                      <a:pt x="443" y="43"/>
                    </a:cubicBezTo>
                    <a:lnTo>
                      <a:pt x="315" y="43"/>
                    </a:lnTo>
                    <a:cubicBezTo>
                      <a:pt x="303" y="43"/>
                      <a:pt x="294" y="33"/>
                      <a:pt x="294" y="21"/>
                    </a:cubicBezTo>
                    <a:cubicBezTo>
                      <a:pt x="294" y="10"/>
                      <a:pt x="303" y="0"/>
                      <a:pt x="315" y="0"/>
                    </a:cubicBezTo>
                    <a:close/>
                    <a:moveTo>
                      <a:pt x="571" y="0"/>
                    </a:moveTo>
                    <a:lnTo>
                      <a:pt x="699" y="0"/>
                    </a:lnTo>
                    <a:cubicBezTo>
                      <a:pt x="711" y="0"/>
                      <a:pt x="720" y="10"/>
                      <a:pt x="720" y="21"/>
                    </a:cubicBezTo>
                    <a:cubicBezTo>
                      <a:pt x="720" y="33"/>
                      <a:pt x="711" y="43"/>
                      <a:pt x="699" y="43"/>
                    </a:cubicBezTo>
                    <a:lnTo>
                      <a:pt x="571" y="43"/>
                    </a:lnTo>
                    <a:cubicBezTo>
                      <a:pt x="559" y="43"/>
                      <a:pt x="550" y="33"/>
                      <a:pt x="550" y="21"/>
                    </a:cubicBezTo>
                    <a:cubicBezTo>
                      <a:pt x="550" y="10"/>
                      <a:pt x="559" y="0"/>
                      <a:pt x="571" y="0"/>
                    </a:cubicBezTo>
                    <a:close/>
                    <a:moveTo>
                      <a:pt x="827" y="0"/>
                    </a:moveTo>
                    <a:lnTo>
                      <a:pt x="955" y="0"/>
                    </a:lnTo>
                    <a:cubicBezTo>
                      <a:pt x="967" y="0"/>
                      <a:pt x="976" y="10"/>
                      <a:pt x="976" y="21"/>
                    </a:cubicBezTo>
                    <a:cubicBezTo>
                      <a:pt x="976" y="33"/>
                      <a:pt x="967" y="43"/>
                      <a:pt x="955" y="43"/>
                    </a:cubicBezTo>
                    <a:lnTo>
                      <a:pt x="827" y="43"/>
                    </a:lnTo>
                    <a:cubicBezTo>
                      <a:pt x="815" y="43"/>
                      <a:pt x="806" y="33"/>
                      <a:pt x="806" y="21"/>
                    </a:cubicBezTo>
                    <a:cubicBezTo>
                      <a:pt x="806" y="10"/>
                      <a:pt x="815" y="0"/>
                      <a:pt x="827" y="0"/>
                    </a:cubicBezTo>
                    <a:close/>
                    <a:moveTo>
                      <a:pt x="1083" y="0"/>
                    </a:moveTo>
                    <a:lnTo>
                      <a:pt x="1170" y="0"/>
                    </a:lnTo>
                    <a:cubicBezTo>
                      <a:pt x="1182" y="0"/>
                      <a:pt x="1192" y="10"/>
                      <a:pt x="1192" y="21"/>
                    </a:cubicBezTo>
                    <a:cubicBezTo>
                      <a:pt x="1192" y="33"/>
                      <a:pt x="1182" y="43"/>
                      <a:pt x="1170" y="43"/>
                    </a:cubicBezTo>
                    <a:lnTo>
                      <a:pt x="1083" y="43"/>
                    </a:lnTo>
                    <a:cubicBezTo>
                      <a:pt x="1071" y="43"/>
                      <a:pt x="1062" y="33"/>
                      <a:pt x="1062" y="21"/>
                    </a:cubicBezTo>
                    <a:cubicBezTo>
                      <a:pt x="1062" y="10"/>
                      <a:pt x="1071" y="0"/>
                      <a:pt x="108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4763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9"/>
              <p:cNvSpPr>
                <a:spLocks/>
              </p:cNvSpPr>
              <p:nvPr/>
            </p:nvSpPr>
            <p:spPr bwMode="auto">
              <a:xfrm>
                <a:off x="2287" y="3379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10"/>
              <p:cNvSpPr>
                <a:spLocks noChangeShapeType="1"/>
              </p:cNvSpPr>
              <p:nvPr/>
            </p:nvSpPr>
            <p:spPr bwMode="auto">
              <a:xfrm>
                <a:off x="1979" y="3423"/>
                <a:ext cx="1" cy="43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1"/>
              <p:cNvSpPr>
                <a:spLocks/>
              </p:cNvSpPr>
              <p:nvPr/>
            </p:nvSpPr>
            <p:spPr bwMode="auto">
              <a:xfrm>
                <a:off x="575" y="2343"/>
                <a:ext cx="141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0"/>
                  </a:cxn>
                  <a:cxn ang="0">
                    <a:pos x="141" y="0"/>
                  </a:cxn>
                </a:cxnLst>
                <a:rect l="0" t="0" r="r" b="b"/>
                <a:pathLst>
                  <a:path w="141" h="20">
                    <a:moveTo>
                      <a:pt x="0" y="20"/>
                    </a:moveTo>
                    <a:lnTo>
                      <a:pt x="0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2"/>
              <p:cNvSpPr>
                <a:spLocks/>
              </p:cNvSpPr>
              <p:nvPr/>
            </p:nvSpPr>
            <p:spPr bwMode="auto">
              <a:xfrm>
                <a:off x="857" y="2343"/>
                <a:ext cx="103" cy="20"/>
              </a:xfrm>
              <a:custGeom>
                <a:avLst/>
                <a:gdLst/>
                <a:ahLst/>
                <a:cxnLst>
                  <a:cxn ang="0">
                    <a:pos x="103" y="20"/>
                  </a:cxn>
                  <a:cxn ang="0">
                    <a:pos x="35" y="20"/>
                  </a:cxn>
                  <a:cxn ang="0">
                    <a:pos x="0" y="0"/>
                  </a:cxn>
                </a:cxnLst>
                <a:rect l="0" t="0" r="r" b="b"/>
                <a:pathLst>
                  <a:path w="103" h="20">
                    <a:moveTo>
                      <a:pt x="103" y="20"/>
                    </a:moveTo>
                    <a:lnTo>
                      <a:pt x="35" y="2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3"/>
              <p:cNvSpPr>
                <a:spLocks/>
              </p:cNvSpPr>
              <p:nvPr/>
            </p:nvSpPr>
            <p:spPr bwMode="auto">
              <a:xfrm>
                <a:off x="960" y="2345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14"/>
              <p:cNvSpPr>
                <a:spLocks noChangeArrowheads="1"/>
              </p:cNvSpPr>
              <p:nvPr/>
            </p:nvSpPr>
            <p:spPr bwMode="auto">
              <a:xfrm>
                <a:off x="2608" y="1645"/>
                <a:ext cx="654" cy="29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5"/>
              <p:cNvSpPr>
                <a:spLocks/>
              </p:cNvSpPr>
              <p:nvPr/>
            </p:nvSpPr>
            <p:spPr bwMode="auto">
              <a:xfrm>
                <a:off x="2610" y="1645"/>
                <a:ext cx="649" cy="290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3289" y="0"/>
                  </a:cxn>
                  <a:cxn ang="0">
                    <a:pos x="3396" y="106"/>
                  </a:cxn>
                  <a:cxn ang="0">
                    <a:pos x="3396" y="106"/>
                  </a:cxn>
                  <a:cxn ang="0">
                    <a:pos x="3396" y="1409"/>
                  </a:cxn>
                  <a:cxn ang="0">
                    <a:pos x="3289" y="1516"/>
                  </a:cxn>
                  <a:cxn ang="0">
                    <a:pos x="106" y="1516"/>
                  </a:cxn>
                  <a:cxn ang="0">
                    <a:pos x="0" y="1409"/>
                  </a:cxn>
                  <a:cxn ang="0">
                    <a:pos x="0" y="1409"/>
                  </a:cxn>
                  <a:cxn ang="0">
                    <a:pos x="0" y="106"/>
                  </a:cxn>
                  <a:cxn ang="0">
                    <a:pos x="106" y="0"/>
                  </a:cxn>
                </a:cxnLst>
                <a:rect l="0" t="0" r="r" b="b"/>
                <a:pathLst>
                  <a:path w="3396" h="1516">
                    <a:moveTo>
                      <a:pt x="106" y="0"/>
                    </a:moveTo>
                    <a:lnTo>
                      <a:pt x="3289" y="0"/>
                    </a:lnTo>
                    <a:cubicBezTo>
                      <a:pt x="3348" y="0"/>
                      <a:pt x="3396" y="47"/>
                      <a:pt x="3396" y="106"/>
                    </a:cubicBezTo>
                    <a:cubicBezTo>
                      <a:pt x="3396" y="106"/>
                      <a:pt x="3396" y="106"/>
                      <a:pt x="3396" y="106"/>
                    </a:cubicBezTo>
                    <a:lnTo>
                      <a:pt x="3396" y="1409"/>
                    </a:lnTo>
                    <a:cubicBezTo>
                      <a:pt x="3396" y="1468"/>
                      <a:pt x="3348" y="1516"/>
                      <a:pt x="3289" y="1516"/>
                    </a:cubicBezTo>
                    <a:lnTo>
                      <a:pt x="106" y="1516"/>
                    </a:lnTo>
                    <a:cubicBezTo>
                      <a:pt x="47" y="1516"/>
                      <a:pt x="0" y="1468"/>
                      <a:pt x="0" y="1409"/>
                    </a:cubicBezTo>
                    <a:lnTo>
                      <a:pt x="0" y="1409"/>
                    </a:lnTo>
                    <a:lnTo>
                      <a:pt x="0" y="106"/>
                    </a:lnTo>
                    <a:cubicBezTo>
                      <a:pt x="0" y="47"/>
                      <a:pt x="47" y="0"/>
                      <a:pt x="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16"/>
              <p:cNvSpPr>
                <a:spLocks noChangeArrowheads="1"/>
              </p:cNvSpPr>
              <p:nvPr/>
            </p:nvSpPr>
            <p:spPr bwMode="auto">
              <a:xfrm>
                <a:off x="2608" y="1645"/>
                <a:ext cx="654" cy="29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7"/>
              <p:cNvSpPr>
                <a:spLocks/>
              </p:cNvSpPr>
              <p:nvPr/>
            </p:nvSpPr>
            <p:spPr bwMode="auto">
              <a:xfrm>
                <a:off x="2610" y="1629"/>
                <a:ext cx="649" cy="290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3289" y="0"/>
                  </a:cxn>
                  <a:cxn ang="0">
                    <a:pos x="3396" y="107"/>
                  </a:cxn>
                  <a:cxn ang="0">
                    <a:pos x="3396" y="107"/>
                  </a:cxn>
                  <a:cxn ang="0">
                    <a:pos x="3396" y="1410"/>
                  </a:cxn>
                  <a:cxn ang="0">
                    <a:pos x="3289" y="1516"/>
                  </a:cxn>
                  <a:cxn ang="0">
                    <a:pos x="106" y="1516"/>
                  </a:cxn>
                  <a:cxn ang="0">
                    <a:pos x="0" y="1410"/>
                  </a:cxn>
                  <a:cxn ang="0">
                    <a:pos x="0" y="1410"/>
                  </a:cxn>
                  <a:cxn ang="0">
                    <a:pos x="0" y="107"/>
                  </a:cxn>
                  <a:cxn ang="0">
                    <a:pos x="106" y="0"/>
                  </a:cxn>
                </a:cxnLst>
                <a:rect l="0" t="0" r="r" b="b"/>
                <a:pathLst>
                  <a:path w="3396" h="1516">
                    <a:moveTo>
                      <a:pt x="106" y="0"/>
                    </a:moveTo>
                    <a:lnTo>
                      <a:pt x="3289" y="0"/>
                    </a:lnTo>
                    <a:cubicBezTo>
                      <a:pt x="3348" y="0"/>
                      <a:pt x="3396" y="48"/>
                      <a:pt x="3396" y="107"/>
                    </a:cubicBezTo>
                    <a:cubicBezTo>
                      <a:pt x="3396" y="107"/>
                      <a:pt x="3396" y="107"/>
                      <a:pt x="3396" y="107"/>
                    </a:cubicBezTo>
                    <a:lnTo>
                      <a:pt x="3396" y="1410"/>
                    </a:lnTo>
                    <a:cubicBezTo>
                      <a:pt x="3396" y="1468"/>
                      <a:pt x="3348" y="1516"/>
                      <a:pt x="3289" y="1516"/>
                    </a:cubicBezTo>
                    <a:lnTo>
                      <a:pt x="106" y="1516"/>
                    </a:lnTo>
                    <a:cubicBezTo>
                      <a:pt x="47" y="1516"/>
                      <a:pt x="0" y="1468"/>
                      <a:pt x="0" y="1410"/>
                    </a:cubicBezTo>
                    <a:lnTo>
                      <a:pt x="0" y="1410"/>
                    </a:lnTo>
                    <a:lnTo>
                      <a:pt x="0" y="107"/>
                    </a:lnTo>
                    <a:cubicBezTo>
                      <a:pt x="0" y="48"/>
                      <a:pt x="47" y="0"/>
                      <a:pt x="106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1978" y="3178"/>
                <a:ext cx="1" cy="222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9"/>
              <p:cNvSpPr>
                <a:spLocks/>
              </p:cNvSpPr>
              <p:nvPr/>
            </p:nvSpPr>
            <p:spPr bwMode="auto">
              <a:xfrm>
                <a:off x="1960" y="3400"/>
                <a:ext cx="3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7"/>
                  </a:cxn>
                  <a:cxn ang="0">
                    <a:pos x="37" y="0"/>
                  </a:cxn>
                  <a:cxn ang="0">
                    <a:pos x="0" y="0"/>
                  </a:cxn>
                </a:cxnLst>
                <a:rect l="0" t="0" r="r" b="b"/>
                <a:pathLst>
                  <a:path w="37" h="37">
                    <a:moveTo>
                      <a:pt x="0" y="0"/>
                    </a:moveTo>
                    <a:lnTo>
                      <a:pt x="18" y="37"/>
                    </a:lnTo>
                    <a:lnTo>
                      <a:pt x="3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20"/>
              <p:cNvSpPr>
                <a:spLocks noChangeShapeType="1"/>
              </p:cNvSpPr>
              <p:nvPr/>
            </p:nvSpPr>
            <p:spPr bwMode="auto">
              <a:xfrm>
                <a:off x="1300" y="2363"/>
                <a:ext cx="483" cy="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21"/>
              <p:cNvSpPr>
                <a:spLocks noChangeShapeType="1"/>
              </p:cNvSpPr>
              <p:nvPr/>
            </p:nvSpPr>
            <p:spPr bwMode="auto">
              <a:xfrm>
                <a:off x="1300" y="2363"/>
                <a:ext cx="483" cy="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flipV="1">
                <a:off x="1308" y="2367"/>
                <a:ext cx="475" cy="146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3"/>
              <p:cNvSpPr>
                <a:spLocks noChangeShapeType="1"/>
              </p:cNvSpPr>
              <p:nvPr/>
            </p:nvSpPr>
            <p:spPr bwMode="auto">
              <a:xfrm flipV="1">
                <a:off x="1308" y="2367"/>
                <a:ext cx="475" cy="146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 flipH="1" flipV="1">
                <a:off x="1300" y="2522"/>
                <a:ext cx="1292" cy="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5"/>
              <p:cNvSpPr>
                <a:spLocks noChangeShapeType="1"/>
              </p:cNvSpPr>
              <p:nvPr/>
            </p:nvSpPr>
            <p:spPr bwMode="auto">
              <a:xfrm flipH="1" flipV="1">
                <a:off x="1300" y="2522"/>
                <a:ext cx="1292" cy="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"/>
              <p:cNvSpPr>
                <a:spLocks/>
              </p:cNvSpPr>
              <p:nvPr/>
            </p:nvSpPr>
            <p:spPr bwMode="auto">
              <a:xfrm>
                <a:off x="1235" y="2445"/>
                <a:ext cx="79" cy="156"/>
              </a:xfrm>
              <a:custGeom>
                <a:avLst/>
                <a:gdLst/>
                <a:ahLst/>
                <a:cxnLst>
                  <a:cxn ang="0">
                    <a:pos x="21" y="28"/>
                  </a:cxn>
                  <a:cxn ang="0">
                    <a:pos x="326" y="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414" y="761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89" y="811"/>
                  </a:cxn>
                  <a:cxn ang="0">
                    <a:pos x="66" y="792"/>
                  </a:cxn>
                  <a:cxn ang="0">
                    <a:pos x="1" y="51"/>
                  </a:cxn>
                  <a:cxn ang="0">
                    <a:pos x="21" y="28"/>
                  </a:cxn>
                  <a:cxn ang="0">
                    <a:pos x="21" y="28"/>
                  </a:cxn>
                </a:cxnLst>
                <a:rect l="0" t="0" r="r" b="b"/>
                <a:pathLst>
                  <a:path w="415" h="812">
                    <a:moveTo>
                      <a:pt x="21" y="28"/>
                    </a:moveTo>
                    <a:lnTo>
                      <a:pt x="326" y="1"/>
                    </a:lnTo>
                    <a:cubicBezTo>
                      <a:pt x="337" y="0"/>
                      <a:pt x="348" y="9"/>
                      <a:pt x="349" y="21"/>
                    </a:cubicBezTo>
                    <a:lnTo>
                      <a:pt x="349" y="21"/>
                    </a:lnTo>
                    <a:lnTo>
                      <a:pt x="414" y="761"/>
                    </a:lnTo>
                    <a:cubicBezTo>
                      <a:pt x="415" y="773"/>
                      <a:pt x="406" y="784"/>
                      <a:pt x="394" y="785"/>
                    </a:cubicBezTo>
                    <a:cubicBezTo>
                      <a:pt x="394" y="785"/>
                      <a:pt x="394" y="785"/>
                      <a:pt x="394" y="785"/>
                    </a:cubicBezTo>
                    <a:lnTo>
                      <a:pt x="394" y="785"/>
                    </a:lnTo>
                    <a:lnTo>
                      <a:pt x="89" y="811"/>
                    </a:lnTo>
                    <a:cubicBezTo>
                      <a:pt x="78" y="812"/>
                      <a:pt x="67" y="804"/>
                      <a:pt x="66" y="792"/>
                    </a:cubicBezTo>
                    <a:lnTo>
                      <a:pt x="1" y="51"/>
                    </a:lnTo>
                    <a:cubicBezTo>
                      <a:pt x="0" y="39"/>
                      <a:pt x="9" y="29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7"/>
              <p:cNvSpPr>
                <a:spLocks/>
              </p:cNvSpPr>
              <p:nvPr/>
            </p:nvSpPr>
            <p:spPr bwMode="auto">
              <a:xfrm>
                <a:off x="1235" y="2445"/>
                <a:ext cx="79" cy="156"/>
              </a:xfrm>
              <a:custGeom>
                <a:avLst/>
                <a:gdLst/>
                <a:ahLst/>
                <a:cxnLst>
                  <a:cxn ang="0">
                    <a:pos x="21" y="28"/>
                  </a:cxn>
                  <a:cxn ang="0">
                    <a:pos x="326" y="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414" y="761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89" y="811"/>
                  </a:cxn>
                  <a:cxn ang="0">
                    <a:pos x="66" y="792"/>
                  </a:cxn>
                  <a:cxn ang="0">
                    <a:pos x="1" y="51"/>
                  </a:cxn>
                  <a:cxn ang="0">
                    <a:pos x="21" y="28"/>
                  </a:cxn>
                  <a:cxn ang="0">
                    <a:pos x="21" y="28"/>
                  </a:cxn>
                </a:cxnLst>
                <a:rect l="0" t="0" r="r" b="b"/>
                <a:pathLst>
                  <a:path w="415" h="812">
                    <a:moveTo>
                      <a:pt x="21" y="28"/>
                    </a:moveTo>
                    <a:lnTo>
                      <a:pt x="326" y="1"/>
                    </a:lnTo>
                    <a:cubicBezTo>
                      <a:pt x="337" y="0"/>
                      <a:pt x="348" y="9"/>
                      <a:pt x="349" y="21"/>
                    </a:cubicBezTo>
                    <a:lnTo>
                      <a:pt x="349" y="21"/>
                    </a:lnTo>
                    <a:lnTo>
                      <a:pt x="414" y="761"/>
                    </a:lnTo>
                    <a:cubicBezTo>
                      <a:pt x="415" y="773"/>
                      <a:pt x="406" y="784"/>
                      <a:pt x="394" y="785"/>
                    </a:cubicBezTo>
                    <a:cubicBezTo>
                      <a:pt x="394" y="785"/>
                      <a:pt x="394" y="785"/>
                      <a:pt x="394" y="785"/>
                    </a:cubicBezTo>
                    <a:lnTo>
                      <a:pt x="394" y="785"/>
                    </a:lnTo>
                    <a:lnTo>
                      <a:pt x="89" y="811"/>
                    </a:lnTo>
                    <a:cubicBezTo>
                      <a:pt x="78" y="812"/>
                      <a:pt x="67" y="804"/>
                      <a:pt x="66" y="792"/>
                    </a:cubicBezTo>
                    <a:lnTo>
                      <a:pt x="1" y="51"/>
                    </a:lnTo>
                    <a:cubicBezTo>
                      <a:pt x="0" y="39"/>
                      <a:pt x="9" y="29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8"/>
              <p:cNvSpPr>
                <a:spLocks noEditPoints="1"/>
              </p:cNvSpPr>
              <p:nvPr/>
            </p:nvSpPr>
            <p:spPr bwMode="auto">
              <a:xfrm>
                <a:off x="1241" y="2446"/>
                <a:ext cx="66" cy="1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3" y="154"/>
                  </a:cxn>
                  <a:cxn ang="0">
                    <a:pos x="66" y="150"/>
                  </a:cxn>
                  <a:cxn ang="0">
                    <a:pos x="53" y="0"/>
                  </a:cxn>
                </a:cxnLst>
                <a:rect l="0" t="0" r="r" b="b"/>
                <a:pathLst>
                  <a:path w="66" h="154">
                    <a:moveTo>
                      <a:pt x="0" y="4"/>
                    </a:moveTo>
                    <a:lnTo>
                      <a:pt x="13" y="154"/>
                    </a:lnTo>
                    <a:moveTo>
                      <a:pt x="66" y="150"/>
                    </a:moveTo>
                    <a:lnTo>
                      <a:pt x="53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29"/>
              <p:cNvSpPr>
                <a:spLocks noChangeShapeType="1"/>
              </p:cNvSpPr>
              <p:nvPr/>
            </p:nvSpPr>
            <p:spPr bwMode="auto">
              <a:xfrm>
                <a:off x="1298" y="2450"/>
                <a:ext cx="13" cy="14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30"/>
              <p:cNvSpPr>
                <a:spLocks noChangeShapeType="1"/>
              </p:cNvSpPr>
              <p:nvPr/>
            </p:nvSpPr>
            <p:spPr bwMode="auto">
              <a:xfrm flipV="1">
                <a:off x="2128" y="2151"/>
                <a:ext cx="1" cy="101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31"/>
              <p:cNvSpPr>
                <a:spLocks noChangeShapeType="1"/>
              </p:cNvSpPr>
              <p:nvPr/>
            </p:nvSpPr>
            <p:spPr bwMode="auto">
              <a:xfrm flipV="1">
                <a:off x="2128" y="2151"/>
                <a:ext cx="1" cy="101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32"/>
              <p:cNvSpPr>
                <a:spLocks noChangeShapeType="1"/>
              </p:cNvSpPr>
              <p:nvPr/>
            </p:nvSpPr>
            <p:spPr bwMode="auto">
              <a:xfrm>
                <a:off x="2591" y="2522"/>
                <a:ext cx="734" cy="2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33"/>
              <p:cNvSpPr>
                <a:spLocks noChangeShapeType="1"/>
              </p:cNvSpPr>
              <p:nvPr/>
            </p:nvSpPr>
            <p:spPr bwMode="auto">
              <a:xfrm>
                <a:off x="2591" y="2522"/>
                <a:ext cx="734" cy="2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34"/>
              <p:cNvSpPr>
                <a:spLocks noChangeShapeType="1"/>
              </p:cNvSpPr>
              <p:nvPr/>
            </p:nvSpPr>
            <p:spPr bwMode="auto">
              <a:xfrm flipV="1">
                <a:off x="2128" y="1416"/>
                <a:ext cx="1" cy="718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35"/>
              <p:cNvSpPr>
                <a:spLocks noChangeShapeType="1"/>
              </p:cNvSpPr>
              <p:nvPr/>
            </p:nvSpPr>
            <p:spPr bwMode="auto">
              <a:xfrm flipV="1">
                <a:off x="2128" y="1416"/>
                <a:ext cx="1" cy="718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36"/>
              <p:cNvSpPr>
                <a:spLocks noChangeShapeType="1"/>
              </p:cNvSpPr>
              <p:nvPr/>
            </p:nvSpPr>
            <p:spPr bwMode="auto">
              <a:xfrm flipH="1" flipV="1">
                <a:off x="1976" y="2685"/>
                <a:ext cx="2" cy="48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37"/>
              <p:cNvSpPr>
                <a:spLocks noChangeShapeType="1"/>
              </p:cNvSpPr>
              <p:nvPr/>
            </p:nvSpPr>
            <p:spPr bwMode="auto">
              <a:xfrm flipH="1" flipV="1">
                <a:off x="1976" y="2685"/>
                <a:ext cx="2" cy="48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38"/>
              <p:cNvSpPr>
                <a:spLocks noChangeShapeType="1"/>
              </p:cNvSpPr>
              <p:nvPr/>
            </p:nvSpPr>
            <p:spPr bwMode="auto">
              <a:xfrm flipH="1" flipV="1">
                <a:off x="1980" y="2685"/>
                <a:ext cx="148" cy="478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39"/>
              <p:cNvSpPr>
                <a:spLocks noChangeShapeType="1"/>
              </p:cNvSpPr>
              <p:nvPr/>
            </p:nvSpPr>
            <p:spPr bwMode="auto">
              <a:xfrm flipH="1" flipV="1">
                <a:off x="1980" y="2685"/>
                <a:ext cx="148" cy="478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0"/>
              <p:cNvSpPr>
                <a:spLocks noChangeArrowheads="1"/>
              </p:cNvSpPr>
              <p:nvPr/>
            </p:nvSpPr>
            <p:spPr bwMode="auto">
              <a:xfrm>
                <a:off x="1929" y="3170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1"/>
              <p:cNvSpPr>
                <a:spLocks/>
              </p:cNvSpPr>
              <p:nvPr/>
            </p:nvSpPr>
            <p:spPr bwMode="auto">
              <a:xfrm>
                <a:off x="1932" y="3173"/>
                <a:ext cx="92" cy="46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1"/>
                  </a:cxn>
                  <a:cxn ang="0">
                    <a:pos x="484" y="220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0"/>
                  </a:cxn>
                </a:cxnLst>
                <a:rect l="0" t="0" r="r" b="b"/>
                <a:pathLst>
                  <a:path w="484" h="242">
                    <a:moveTo>
                      <a:pt x="0" y="220"/>
                    </a:move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9"/>
                      <a:pt x="484" y="21"/>
                    </a:cubicBezTo>
                    <a:lnTo>
                      <a:pt x="484" y="220"/>
                    </a:lnTo>
                    <a:cubicBezTo>
                      <a:pt x="484" y="232"/>
                      <a:pt x="474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2"/>
                      <a:pt x="0" y="2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1929" y="3170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43"/>
              <p:cNvSpPr>
                <a:spLocks/>
              </p:cNvSpPr>
              <p:nvPr/>
            </p:nvSpPr>
            <p:spPr bwMode="auto">
              <a:xfrm>
                <a:off x="1932" y="3173"/>
                <a:ext cx="92" cy="46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1"/>
                  </a:cxn>
                  <a:cxn ang="0">
                    <a:pos x="484" y="220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0"/>
                  </a:cxn>
                </a:cxnLst>
                <a:rect l="0" t="0" r="r" b="b"/>
                <a:pathLst>
                  <a:path w="484" h="242">
                    <a:moveTo>
                      <a:pt x="0" y="220"/>
                    </a:move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9"/>
                      <a:pt x="484" y="21"/>
                    </a:cubicBezTo>
                    <a:lnTo>
                      <a:pt x="484" y="220"/>
                    </a:lnTo>
                    <a:cubicBezTo>
                      <a:pt x="484" y="232"/>
                      <a:pt x="474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2"/>
                      <a:pt x="0" y="22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4"/>
              <p:cNvSpPr>
                <a:spLocks noEditPoints="1"/>
              </p:cNvSpPr>
              <p:nvPr/>
            </p:nvSpPr>
            <p:spPr bwMode="auto">
              <a:xfrm>
                <a:off x="1932" y="3177"/>
                <a:ext cx="92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92" y="37"/>
                  </a:cxn>
                  <a:cxn ang="0">
                    <a:pos x="92" y="0"/>
                  </a:cxn>
                  <a:cxn ang="0">
                    <a:pos x="0" y="0"/>
                  </a:cxn>
                </a:cxnLst>
                <a:rect l="0" t="0" r="r" b="b"/>
                <a:pathLst>
                  <a:path w="92" h="37">
                    <a:moveTo>
                      <a:pt x="0" y="37"/>
                    </a:moveTo>
                    <a:lnTo>
                      <a:pt x="92" y="37"/>
                    </a:lnTo>
                    <a:moveTo>
                      <a:pt x="92" y="0"/>
                    </a:moveTo>
                    <a:lnTo>
                      <a:pt x="0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>
                <a:off x="1935" y="3175"/>
                <a:ext cx="86" cy="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46"/>
              <p:cNvSpPr>
                <a:spLocks/>
              </p:cNvSpPr>
              <p:nvPr/>
            </p:nvSpPr>
            <p:spPr bwMode="auto">
              <a:xfrm>
                <a:off x="1923" y="2632"/>
                <a:ext cx="96" cy="53"/>
              </a:xfrm>
              <a:custGeom>
                <a:avLst/>
                <a:gdLst/>
                <a:ahLst/>
                <a:cxnLst>
                  <a:cxn ang="0">
                    <a:pos x="18" y="261"/>
                  </a:cxn>
                  <a:cxn ang="0">
                    <a:pos x="1" y="62"/>
                  </a:cxn>
                  <a:cxn ang="0">
                    <a:pos x="20" y="39"/>
                  </a:cxn>
                  <a:cxn ang="0">
                    <a:pos x="20" y="39"/>
                  </a:cxn>
                  <a:cxn ang="0">
                    <a:pos x="459" y="1"/>
                  </a:cxn>
                  <a:cxn ang="0">
                    <a:pos x="483" y="20"/>
                  </a:cxn>
                  <a:cxn ang="0">
                    <a:pos x="500" y="219"/>
                  </a:cxn>
                  <a:cxn ang="0">
                    <a:pos x="480" y="242"/>
                  </a:cxn>
                  <a:cxn ang="0">
                    <a:pos x="480" y="242"/>
                  </a:cxn>
                  <a:cxn ang="0">
                    <a:pos x="41" y="280"/>
                  </a:cxn>
                  <a:cxn ang="0">
                    <a:pos x="18" y="261"/>
                  </a:cxn>
                </a:cxnLst>
                <a:rect l="0" t="0" r="r" b="b"/>
                <a:pathLst>
                  <a:path w="501" h="281">
                    <a:moveTo>
                      <a:pt x="18" y="261"/>
                    </a:moveTo>
                    <a:lnTo>
                      <a:pt x="1" y="62"/>
                    </a:lnTo>
                    <a:cubicBezTo>
                      <a:pt x="0" y="51"/>
                      <a:pt x="8" y="40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lnTo>
                      <a:pt x="459" y="1"/>
                    </a:lnTo>
                    <a:cubicBezTo>
                      <a:pt x="471" y="0"/>
                      <a:pt x="481" y="9"/>
                      <a:pt x="483" y="20"/>
                    </a:cubicBezTo>
                    <a:lnTo>
                      <a:pt x="500" y="219"/>
                    </a:lnTo>
                    <a:cubicBezTo>
                      <a:pt x="501" y="230"/>
                      <a:pt x="492" y="241"/>
                      <a:pt x="480" y="242"/>
                    </a:cubicBezTo>
                    <a:cubicBezTo>
                      <a:pt x="480" y="242"/>
                      <a:pt x="480" y="242"/>
                      <a:pt x="480" y="242"/>
                    </a:cubicBezTo>
                    <a:lnTo>
                      <a:pt x="41" y="280"/>
                    </a:lnTo>
                    <a:cubicBezTo>
                      <a:pt x="29" y="281"/>
                      <a:pt x="19" y="273"/>
                      <a:pt x="18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47"/>
              <p:cNvSpPr>
                <a:spLocks/>
              </p:cNvSpPr>
              <p:nvPr/>
            </p:nvSpPr>
            <p:spPr bwMode="auto">
              <a:xfrm>
                <a:off x="1923" y="2632"/>
                <a:ext cx="96" cy="53"/>
              </a:xfrm>
              <a:custGeom>
                <a:avLst/>
                <a:gdLst/>
                <a:ahLst/>
                <a:cxnLst>
                  <a:cxn ang="0">
                    <a:pos x="18" y="261"/>
                  </a:cxn>
                  <a:cxn ang="0">
                    <a:pos x="1" y="62"/>
                  </a:cxn>
                  <a:cxn ang="0">
                    <a:pos x="20" y="39"/>
                  </a:cxn>
                  <a:cxn ang="0">
                    <a:pos x="20" y="39"/>
                  </a:cxn>
                  <a:cxn ang="0">
                    <a:pos x="459" y="1"/>
                  </a:cxn>
                  <a:cxn ang="0">
                    <a:pos x="483" y="20"/>
                  </a:cxn>
                  <a:cxn ang="0">
                    <a:pos x="500" y="219"/>
                  </a:cxn>
                  <a:cxn ang="0">
                    <a:pos x="480" y="242"/>
                  </a:cxn>
                  <a:cxn ang="0">
                    <a:pos x="480" y="242"/>
                  </a:cxn>
                  <a:cxn ang="0">
                    <a:pos x="41" y="280"/>
                  </a:cxn>
                  <a:cxn ang="0">
                    <a:pos x="18" y="261"/>
                  </a:cxn>
                </a:cxnLst>
                <a:rect l="0" t="0" r="r" b="b"/>
                <a:pathLst>
                  <a:path w="501" h="281">
                    <a:moveTo>
                      <a:pt x="18" y="261"/>
                    </a:moveTo>
                    <a:lnTo>
                      <a:pt x="1" y="62"/>
                    </a:lnTo>
                    <a:cubicBezTo>
                      <a:pt x="0" y="51"/>
                      <a:pt x="8" y="40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lnTo>
                      <a:pt x="459" y="1"/>
                    </a:lnTo>
                    <a:cubicBezTo>
                      <a:pt x="471" y="0"/>
                      <a:pt x="481" y="9"/>
                      <a:pt x="483" y="20"/>
                    </a:cubicBezTo>
                    <a:lnTo>
                      <a:pt x="500" y="219"/>
                    </a:lnTo>
                    <a:cubicBezTo>
                      <a:pt x="501" y="230"/>
                      <a:pt x="492" y="241"/>
                      <a:pt x="480" y="242"/>
                    </a:cubicBezTo>
                    <a:cubicBezTo>
                      <a:pt x="480" y="242"/>
                      <a:pt x="480" y="242"/>
                      <a:pt x="480" y="242"/>
                    </a:cubicBezTo>
                    <a:lnTo>
                      <a:pt x="41" y="280"/>
                    </a:lnTo>
                    <a:cubicBezTo>
                      <a:pt x="29" y="281"/>
                      <a:pt x="19" y="273"/>
                      <a:pt x="18" y="26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8"/>
              <p:cNvSpPr>
                <a:spLocks noEditPoints="1"/>
              </p:cNvSpPr>
              <p:nvPr/>
            </p:nvSpPr>
            <p:spPr bwMode="auto">
              <a:xfrm>
                <a:off x="1924" y="2636"/>
                <a:ext cx="95" cy="45"/>
              </a:xfrm>
              <a:custGeom>
                <a:avLst/>
                <a:gdLst/>
                <a:ahLst/>
                <a:cxnLst>
                  <a:cxn ang="0">
                    <a:pos x="3" y="45"/>
                  </a:cxn>
                  <a:cxn ang="0">
                    <a:pos x="95" y="37"/>
                  </a:cxn>
                  <a:cxn ang="0">
                    <a:pos x="92" y="0"/>
                  </a:cxn>
                  <a:cxn ang="0">
                    <a:pos x="0" y="8"/>
                  </a:cxn>
                </a:cxnLst>
                <a:rect l="0" t="0" r="r" b="b"/>
                <a:pathLst>
                  <a:path w="95" h="45">
                    <a:moveTo>
                      <a:pt x="3" y="45"/>
                    </a:moveTo>
                    <a:lnTo>
                      <a:pt x="95" y="37"/>
                    </a:lnTo>
                    <a:moveTo>
                      <a:pt x="92" y="0"/>
                    </a:moveTo>
                    <a:lnTo>
                      <a:pt x="0" y="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49"/>
              <p:cNvSpPr>
                <a:spLocks noChangeShapeType="1"/>
              </p:cNvSpPr>
              <p:nvPr/>
            </p:nvSpPr>
            <p:spPr bwMode="auto">
              <a:xfrm flipV="1">
                <a:off x="1926" y="2634"/>
                <a:ext cx="87" cy="7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50"/>
              <p:cNvSpPr>
                <a:spLocks/>
              </p:cNvSpPr>
              <p:nvPr/>
            </p:nvSpPr>
            <p:spPr bwMode="auto">
              <a:xfrm>
                <a:off x="2057" y="3157"/>
                <a:ext cx="155" cy="79"/>
              </a:xfrm>
              <a:custGeom>
                <a:avLst/>
                <a:gdLst/>
                <a:ahLst/>
                <a:cxnLst>
                  <a:cxn ang="0">
                    <a:pos x="28" y="394"/>
                  </a:cxn>
                  <a:cxn ang="0">
                    <a:pos x="1" y="89"/>
                  </a:cxn>
                  <a:cxn ang="0">
                    <a:pos x="21" y="66"/>
                  </a:cxn>
                  <a:cxn ang="0">
                    <a:pos x="21" y="66"/>
                  </a:cxn>
                  <a:cxn ang="0">
                    <a:pos x="761" y="1"/>
                  </a:cxn>
                  <a:cxn ang="0">
                    <a:pos x="784" y="20"/>
                  </a:cxn>
                  <a:cxn ang="0">
                    <a:pos x="784" y="20"/>
                  </a:cxn>
                  <a:cxn ang="0">
                    <a:pos x="811" y="325"/>
                  </a:cxn>
                  <a:cxn ang="0">
                    <a:pos x="792" y="348"/>
                  </a:cxn>
                  <a:cxn ang="0">
                    <a:pos x="792" y="348"/>
                  </a:cxn>
                  <a:cxn ang="0">
                    <a:pos x="51" y="413"/>
                  </a:cxn>
                  <a:cxn ang="0">
                    <a:pos x="28" y="394"/>
                  </a:cxn>
                </a:cxnLst>
                <a:rect l="0" t="0" r="r" b="b"/>
                <a:pathLst>
                  <a:path w="812" h="414">
                    <a:moveTo>
                      <a:pt x="28" y="394"/>
                    </a:moveTo>
                    <a:lnTo>
                      <a:pt x="1" y="89"/>
                    </a:lnTo>
                    <a:cubicBezTo>
                      <a:pt x="0" y="77"/>
                      <a:pt x="9" y="67"/>
                      <a:pt x="21" y="66"/>
                    </a:cubicBezTo>
                    <a:cubicBezTo>
                      <a:pt x="21" y="66"/>
                      <a:pt x="21" y="66"/>
                      <a:pt x="21" y="66"/>
                    </a:cubicBezTo>
                    <a:lnTo>
                      <a:pt x="761" y="1"/>
                    </a:lnTo>
                    <a:cubicBezTo>
                      <a:pt x="773" y="0"/>
                      <a:pt x="783" y="9"/>
                      <a:pt x="784" y="20"/>
                    </a:cubicBezTo>
                    <a:cubicBezTo>
                      <a:pt x="784" y="20"/>
                      <a:pt x="784" y="20"/>
                      <a:pt x="784" y="20"/>
                    </a:cubicBezTo>
                    <a:lnTo>
                      <a:pt x="811" y="325"/>
                    </a:lnTo>
                    <a:cubicBezTo>
                      <a:pt x="812" y="337"/>
                      <a:pt x="803" y="347"/>
                      <a:pt x="792" y="348"/>
                    </a:cubicBezTo>
                    <a:lnTo>
                      <a:pt x="792" y="348"/>
                    </a:lnTo>
                    <a:lnTo>
                      <a:pt x="51" y="413"/>
                    </a:lnTo>
                    <a:cubicBezTo>
                      <a:pt x="39" y="414"/>
                      <a:pt x="29" y="406"/>
                      <a:pt x="28" y="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51"/>
              <p:cNvSpPr>
                <a:spLocks/>
              </p:cNvSpPr>
              <p:nvPr/>
            </p:nvSpPr>
            <p:spPr bwMode="auto">
              <a:xfrm>
                <a:off x="2057" y="3157"/>
                <a:ext cx="155" cy="79"/>
              </a:xfrm>
              <a:custGeom>
                <a:avLst/>
                <a:gdLst/>
                <a:ahLst/>
                <a:cxnLst>
                  <a:cxn ang="0">
                    <a:pos x="28" y="394"/>
                  </a:cxn>
                  <a:cxn ang="0">
                    <a:pos x="1" y="89"/>
                  </a:cxn>
                  <a:cxn ang="0">
                    <a:pos x="21" y="66"/>
                  </a:cxn>
                  <a:cxn ang="0">
                    <a:pos x="21" y="66"/>
                  </a:cxn>
                  <a:cxn ang="0">
                    <a:pos x="761" y="1"/>
                  </a:cxn>
                  <a:cxn ang="0">
                    <a:pos x="784" y="20"/>
                  </a:cxn>
                  <a:cxn ang="0">
                    <a:pos x="784" y="20"/>
                  </a:cxn>
                  <a:cxn ang="0">
                    <a:pos x="811" y="325"/>
                  </a:cxn>
                  <a:cxn ang="0">
                    <a:pos x="792" y="348"/>
                  </a:cxn>
                  <a:cxn ang="0">
                    <a:pos x="792" y="348"/>
                  </a:cxn>
                  <a:cxn ang="0">
                    <a:pos x="51" y="413"/>
                  </a:cxn>
                  <a:cxn ang="0">
                    <a:pos x="28" y="394"/>
                  </a:cxn>
                </a:cxnLst>
                <a:rect l="0" t="0" r="r" b="b"/>
                <a:pathLst>
                  <a:path w="812" h="414">
                    <a:moveTo>
                      <a:pt x="28" y="394"/>
                    </a:moveTo>
                    <a:lnTo>
                      <a:pt x="1" y="89"/>
                    </a:lnTo>
                    <a:cubicBezTo>
                      <a:pt x="0" y="77"/>
                      <a:pt x="9" y="67"/>
                      <a:pt x="21" y="66"/>
                    </a:cubicBezTo>
                    <a:cubicBezTo>
                      <a:pt x="21" y="66"/>
                      <a:pt x="21" y="66"/>
                      <a:pt x="21" y="66"/>
                    </a:cubicBezTo>
                    <a:lnTo>
                      <a:pt x="761" y="1"/>
                    </a:lnTo>
                    <a:cubicBezTo>
                      <a:pt x="773" y="0"/>
                      <a:pt x="783" y="9"/>
                      <a:pt x="784" y="20"/>
                    </a:cubicBezTo>
                    <a:cubicBezTo>
                      <a:pt x="784" y="20"/>
                      <a:pt x="784" y="20"/>
                      <a:pt x="784" y="20"/>
                    </a:cubicBezTo>
                    <a:lnTo>
                      <a:pt x="811" y="325"/>
                    </a:lnTo>
                    <a:cubicBezTo>
                      <a:pt x="812" y="337"/>
                      <a:pt x="803" y="347"/>
                      <a:pt x="792" y="348"/>
                    </a:cubicBezTo>
                    <a:lnTo>
                      <a:pt x="792" y="348"/>
                    </a:lnTo>
                    <a:lnTo>
                      <a:pt x="51" y="413"/>
                    </a:lnTo>
                    <a:cubicBezTo>
                      <a:pt x="39" y="414"/>
                      <a:pt x="29" y="406"/>
                      <a:pt x="28" y="394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52"/>
              <p:cNvSpPr>
                <a:spLocks noEditPoints="1"/>
              </p:cNvSpPr>
              <p:nvPr/>
            </p:nvSpPr>
            <p:spPr bwMode="auto">
              <a:xfrm>
                <a:off x="2057" y="3164"/>
                <a:ext cx="154" cy="66"/>
              </a:xfrm>
              <a:custGeom>
                <a:avLst/>
                <a:gdLst/>
                <a:ahLst/>
                <a:cxnLst>
                  <a:cxn ang="0">
                    <a:pos x="5" y="66"/>
                  </a:cxn>
                  <a:cxn ang="0">
                    <a:pos x="154" y="53"/>
                  </a:cxn>
                  <a:cxn ang="0">
                    <a:pos x="150" y="0"/>
                  </a:cxn>
                  <a:cxn ang="0">
                    <a:pos x="0" y="13"/>
                  </a:cxn>
                </a:cxnLst>
                <a:rect l="0" t="0" r="r" b="b"/>
                <a:pathLst>
                  <a:path w="154" h="66">
                    <a:moveTo>
                      <a:pt x="5" y="66"/>
                    </a:moveTo>
                    <a:lnTo>
                      <a:pt x="154" y="53"/>
                    </a:lnTo>
                    <a:moveTo>
                      <a:pt x="150" y="0"/>
                    </a:moveTo>
                    <a:lnTo>
                      <a:pt x="0" y="13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53"/>
              <p:cNvSpPr>
                <a:spLocks noChangeShapeType="1"/>
              </p:cNvSpPr>
              <p:nvPr/>
            </p:nvSpPr>
            <p:spPr bwMode="auto">
              <a:xfrm flipV="1">
                <a:off x="2062" y="3160"/>
                <a:ext cx="140" cy="13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54"/>
              <p:cNvSpPr>
                <a:spLocks noChangeShapeType="1"/>
              </p:cNvSpPr>
              <p:nvPr/>
            </p:nvSpPr>
            <p:spPr bwMode="auto">
              <a:xfrm>
                <a:off x="984" y="2363"/>
                <a:ext cx="315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5"/>
              <p:cNvSpPr>
                <a:spLocks noChangeArrowheads="1"/>
              </p:cNvSpPr>
              <p:nvPr/>
            </p:nvSpPr>
            <p:spPr bwMode="auto">
              <a:xfrm>
                <a:off x="1014" y="2334"/>
                <a:ext cx="87" cy="5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6"/>
              <p:cNvSpPr>
                <a:spLocks noChangeArrowheads="1"/>
              </p:cNvSpPr>
              <p:nvPr/>
            </p:nvSpPr>
            <p:spPr bwMode="auto">
              <a:xfrm>
                <a:off x="1014" y="2334"/>
                <a:ext cx="87" cy="58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7"/>
              <p:cNvSpPr>
                <a:spLocks noChangeArrowheads="1"/>
              </p:cNvSpPr>
              <p:nvPr/>
            </p:nvSpPr>
            <p:spPr bwMode="auto">
              <a:xfrm>
                <a:off x="1037" y="2331"/>
                <a:ext cx="7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FI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Rectangle 58"/>
              <p:cNvSpPr>
                <a:spLocks noChangeArrowheads="1"/>
              </p:cNvSpPr>
              <p:nvPr/>
            </p:nvSpPr>
            <p:spPr bwMode="auto">
              <a:xfrm>
                <a:off x="2809" y="1660"/>
                <a:ext cx="3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Test Masses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Rectangle 59"/>
              <p:cNvSpPr>
                <a:spLocks noChangeArrowheads="1"/>
              </p:cNvSpPr>
              <p:nvPr/>
            </p:nvSpPr>
            <p:spPr bwMode="auto">
              <a:xfrm>
                <a:off x="3087" y="1660"/>
                <a:ext cx="4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: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Rectangle 60"/>
              <p:cNvSpPr>
                <a:spLocks noChangeArrowheads="1"/>
              </p:cNvSpPr>
              <p:nvPr/>
            </p:nvSpPr>
            <p:spPr bwMode="auto">
              <a:xfrm>
                <a:off x="2828" y="1718"/>
                <a:ext cx="29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fused silica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Rectangle 61"/>
              <p:cNvSpPr>
                <a:spLocks noChangeArrowheads="1"/>
              </p:cNvSpPr>
              <p:nvPr/>
            </p:nvSpPr>
            <p:spPr bwMode="auto">
              <a:xfrm>
                <a:off x="3069" y="1718"/>
                <a:ext cx="4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,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Rectangle 62"/>
              <p:cNvSpPr>
                <a:spLocks noChangeArrowheads="1"/>
              </p:cNvSpPr>
              <p:nvPr/>
            </p:nvSpPr>
            <p:spPr bwMode="auto">
              <a:xfrm>
                <a:off x="2672" y="1777"/>
                <a:ext cx="10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34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63"/>
              <p:cNvSpPr>
                <a:spLocks noChangeArrowheads="1"/>
              </p:cNvSpPr>
              <p:nvPr/>
            </p:nvSpPr>
            <p:spPr bwMode="auto">
              <a:xfrm>
                <a:off x="2742" y="1777"/>
                <a:ext cx="29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cm diam x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Rectangle 64"/>
              <p:cNvSpPr>
                <a:spLocks noChangeArrowheads="1"/>
              </p:cNvSpPr>
              <p:nvPr/>
            </p:nvSpPr>
            <p:spPr bwMode="auto">
              <a:xfrm>
                <a:off x="2977" y="1777"/>
                <a:ext cx="10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20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Rectangle 65"/>
              <p:cNvSpPr>
                <a:spLocks noChangeArrowheads="1"/>
              </p:cNvSpPr>
              <p:nvPr/>
            </p:nvSpPr>
            <p:spPr bwMode="auto">
              <a:xfrm>
                <a:off x="3045" y="1777"/>
                <a:ext cx="22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cm thick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Rectangle 66"/>
              <p:cNvSpPr>
                <a:spLocks noChangeArrowheads="1"/>
              </p:cNvSpPr>
              <p:nvPr/>
            </p:nvSpPr>
            <p:spPr bwMode="auto">
              <a:xfrm>
                <a:off x="3225" y="1777"/>
                <a:ext cx="4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,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Rectangle 67"/>
              <p:cNvSpPr>
                <a:spLocks noChangeArrowheads="1"/>
              </p:cNvSpPr>
              <p:nvPr/>
            </p:nvSpPr>
            <p:spPr bwMode="auto">
              <a:xfrm>
                <a:off x="2895" y="1835"/>
                <a:ext cx="10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68"/>
              <p:cNvSpPr>
                <a:spLocks noChangeArrowheads="1"/>
              </p:cNvSpPr>
              <p:nvPr/>
            </p:nvSpPr>
            <p:spPr bwMode="auto">
              <a:xfrm>
                <a:off x="2965" y="1835"/>
                <a:ext cx="8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kg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69"/>
              <p:cNvSpPr>
                <a:spLocks noChangeArrowheads="1"/>
              </p:cNvSpPr>
              <p:nvPr/>
            </p:nvSpPr>
            <p:spPr bwMode="auto">
              <a:xfrm>
                <a:off x="2048" y="2441"/>
                <a:ext cx="190" cy="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70"/>
              <p:cNvSpPr>
                <a:spLocks/>
              </p:cNvSpPr>
              <p:nvPr/>
            </p:nvSpPr>
            <p:spPr bwMode="auto">
              <a:xfrm>
                <a:off x="2050" y="2443"/>
                <a:ext cx="185" cy="186"/>
              </a:xfrm>
              <a:custGeom>
                <a:avLst/>
                <a:gdLst/>
                <a:ahLst/>
                <a:cxnLst>
                  <a:cxn ang="0">
                    <a:pos x="863" y="8"/>
                  </a:cxn>
                  <a:cxn ang="0">
                    <a:pos x="964" y="110"/>
                  </a:cxn>
                  <a:cxn ang="0">
                    <a:pos x="964" y="140"/>
                  </a:cxn>
                  <a:cxn ang="0">
                    <a:pos x="964" y="140"/>
                  </a:cxn>
                  <a:cxn ang="0">
                    <a:pos x="139" y="965"/>
                  </a:cxn>
                  <a:cxn ang="0">
                    <a:pos x="109" y="965"/>
                  </a:cxn>
                  <a:cxn ang="0">
                    <a:pos x="8" y="864"/>
                  </a:cxn>
                  <a:cxn ang="0">
                    <a:pos x="8" y="833"/>
                  </a:cxn>
                  <a:cxn ang="0">
                    <a:pos x="8" y="833"/>
                  </a:cxn>
                  <a:cxn ang="0">
                    <a:pos x="833" y="8"/>
                  </a:cxn>
                  <a:cxn ang="0">
                    <a:pos x="863" y="8"/>
                  </a:cxn>
                </a:cxnLst>
                <a:rect l="0" t="0" r="r" b="b"/>
                <a:pathLst>
                  <a:path w="973" h="973">
                    <a:moveTo>
                      <a:pt x="863" y="8"/>
                    </a:moveTo>
                    <a:lnTo>
                      <a:pt x="964" y="110"/>
                    </a:lnTo>
                    <a:cubicBezTo>
                      <a:pt x="973" y="118"/>
                      <a:pt x="973" y="132"/>
                      <a:pt x="964" y="140"/>
                    </a:cubicBezTo>
                    <a:cubicBezTo>
                      <a:pt x="964" y="140"/>
                      <a:pt x="964" y="140"/>
                      <a:pt x="964" y="140"/>
                    </a:cubicBezTo>
                    <a:lnTo>
                      <a:pt x="139" y="965"/>
                    </a:lnTo>
                    <a:cubicBezTo>
                      <a:pt x="131" y="973"/>
                      <a:pt x="118" y="973"/>
                      <a:pt x="109" y="965"/>
                    </a:cubicBezTo>
                    <a:lnTo>
                      <a:pt x="8" y="864"/>
                    </a:lnTo>
                    <a:cubicBezTo>
                      <a:pt x="0" y="855"/>
                      <a:pt x="0" y="842"/>
                      <a:pt x="8" y="833"/>
                    </a:cubicBezTo>
                    <a:cubicBezTo>
                      <a:pt x="8" y="833"/>
                      <a:pt x="8" y="833"/>
                      <a:pt x="8" y="833"/>
                    </a:cubicBezTo>
                    <a:lnTo>
                      <a:pt x="833" y="8"/>
                    </a:lnTo>
                    <a:cubicBezTo>
                      <a:pt x="841" y="0"/>
                      <a:pt x="855" y="0"/>
                      <a:pt x="863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1"/>
              <p:cNvSpPr>
                <a:spLocks noChangeArrowheads="1"/>
              </p:cNvSpPr>
              <p:nvPr/>
            </p:nvSpPr>
            <p:spPr bwMode="auto">
              <a:xfrm>
                <a:off x="2048" y="2441"/>
                <a:ext cx="190" cy="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72"/>
              <p:cNvSpPr>
                <a:spLocks/>
              </p:cNvSpPr>
              <p:nvPr/>
            </p:nvSpPr>
            <p:spPr bwMode="auto">
              <a:xfrm>
                <a:off x="2050" y="2443"/>
                <a:ext cx="185" cy="186"/>
              </a:xfrm>
              <a:custGeom>
                <a:avLst/>
                <a:gdLst/>
                <a:ahLst/>
                <a:cxnLst>
                  <a:cxn ang="0">
                    <a:pos x="863" y="8"/>
                  </a:cxn>
                  <a:cxn ang="0">
                    <a:pos x="964" y="110"/>
                  </a:cxn>
                  <a:cxn ang="0">
                    <a:pos x="964" y="140"/>
                  </a:cxn>
                  <a:cxn ang="0">
                    <a:pos x="964" y="140"/>
                  </a:cxn>
                  <a:cxn ang="0">
                    <a:pos x="139" y="965"/>
                  </a:cxn>
                  <a:cxn ang="0">
                    <a:pos x="109" y="965"/>
                  </a:cxn>
                  <a:cxn ang="0">
                    <a:pos x="8" y="864"/>
                  </a:cxn>
                  <a:cxn ang="0">
                    <a:pos x="8" y="833"/>
                  </a:cxn>
                  <a:cxn ang="0">
                    <a:pos x="8" y="833"/>
                  </a:cxn>
                  <a:cxn ang="0">
                    <a:pos x="833" y="8"/>
                  </a:cxn>
                  <a:cxn ang="0">
                    <a:pos x="863" y="8"/>
                  </a:cxn>
                </a:cxnLst>
                <a:rect l="0" t="0" r="r" b="b"/>
                <a:pathLst>
                  <a:path w="973" h="973">
                    <a:moveTo>
                      <a:pt x="863" y="8"/>
                    </a:moveTo>
                    <a:lnTo>
                      <a:pt x="964" y="110"/>
                    </a:lnTo>
                    <a:cubicBezTo>
                      <a:pt x="973" y="118"/>
                      <a:pt x="973" y="132"/>
                      <a:pt x="964" y="140"/>
                    </a:cubicBezTo>
                    <a:cubicBezTo>
                      <a:pt x="964" y="140"/>
                      <a:pt x="964" y="140"/>
                      <a:pt x="964" y="140"/>
                    </a:cubicBezTo>
                    <a:lnTo>
                      <a:pt x="139" y="965"/>
                    </a:lnTo>
                    <a:cubicBezTo>
                      <a:pt x="131" y="973"/>
                      <a:pt x="118" y="973"/>
                      <a:pt x="109" y="965"/>
                    </a:cubicBezTo>
                    <a:lnTo>
                      <a:pt x="8" y="864"/>
                    </a:lnTo>
                    <a:cubicBezTo>
                      <a:pt x="0" y="855"/>
                      <a:pt x="0" y="842"/>
                      <a:pt x="8" y="833"/>
                    </a:cubicBezTo>
                    <a:cubicBezTo>
                      <a:pt x="8" y="833"/>
                      <a:pt x="8" y="833"/>
                      <a:pt x="8" y="833"/>
                    </a:cubicBezTo>
                    <a:lnTo>
                      <a:pt x="833" y="8"/>
                    </a:lnTo>
                    <a:cubicBezTo>
                      <a:pt x="841" y="0"/>
                      <a:pt x="855" y="0"/>
                      <a:pt x="863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73"/>
              <p:cNvSpPr>
                <a:spLocks noEditPoints="1"/>
              </p:cNvSpPr>
              <p:nvPr/>
            </p:nvSpPr>
            <p:spPr bwMode="auto">
              <a:xfrm>
                <a:off x="2051" y="2444"/>
                <a:ext cx="183" cy="184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0" y="164"/>
                  </a:cxn>
                  <a:cxn ang="0">
                    <a:pos x="20" y="184"/>
                  </a:cxn>
                  <a:cxn ang="0">
                    <a:pos x="183" y="20"/>
                  </a:cxn>
                </a:cxnLst>
                <a:rect l="0" t="0" r="r" b="b"/>
                <a:pathLst>
                  <a:path w="183" h="184">
                    <a:moveTo>
                      <a:pt x="163" y="0"/>
                    </a:moveTo>
                    <a:lnTo>
                      <a:pt x="0" y="164"/>
                    </a:lnTo>
                    <a:moveTo>
                      <a:pt x="20" y="184"/>
                    </a:moveTo>
                    <a:lnTo>
                      <a:pt x="183" y="2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74"/>
              <p:cNvSpPr>
                <a:spLocks noChangeShapeType="1"/>
              </p:cNvSpPr>
              <p:nvPr/>
            </p:nvSpPr>
            <p:spPr bwMode="auto">
              <a:xfrm flipH="1">
                <a:off x="2077" y="2470"/>
                <a:ext cx="153" cy="154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5"/>
              <p:cNvSpPr>
                <a:spLocks noChangeArrowheads="1"/>
              </p:cNvSpPr>
              <p:nvPr/>
            </p:nvSpPr>
            <p:spPr bwMode="auto">
              <a:xfrm>
                <a:off x="1251" y="2316"/>
                <a:ext cx="52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6"/>
              <p:cNvSpPr>
                <a:spLocks/>
              </p:cNvSpPr>
              <p:nvPr/>
            </p:nvSpPr>
            <p:spPr bwMode="auto">
              <a:xfrm>
                <a:off x="1252" y="2317"/>
                <a:ext cx="47" cy="9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20" y="0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463"/>
                  </a:cxn>
                  <a:cxn ang="0">
                    <a:pos x="220" y="484"/>
                  </a:cxn>
                  <a:cxn ang="0">
                    <a:pos x="21" y="484"/>
                  </a:cxn>
                  <a:cxn ang="0">
                    <a:pos x="0" y="463"/>
                  </a:cxn>
                  <a:cxn ang="0">
                    <a:pos x="0" y="22"/>
                  </a:cxn>
                  <a:cxn ang="0">
                    <a:pos x="21" y="0"/>
                  </a:cxn>
                </a:cxnLst>
                <a:rect l="0" t="0" r="r" b="b"/>
                <a:pathLst>
                  <a:path w="242" h="484">
                    <a:moveTo>
                      <a:pt x="21" y="0"/>
                    </a:moveTo>
                    <a:lnTo>
                      <a:pt x="220" y="0"/>
                    </a:lnTo>
                    <a:cubicBezTo>
                      <a:pt x="232" y="0"/>
                      <a:pt x="242" y="10"/>
                      <a:pt x="242" y="22"/>
                    </a:cubicBezTo>
                    <a:cubicBezTo>
                      <a:pt x="242" y="22"/>
                      <a:pt x="242" y="22"/>
                      <a:pt x="242" y="22"/>
                    </a:cubicBezTo>
                    <a:lnTo>
                      <a:pt x="242" y="22"/>
                    </a:lnTo>
                    <a:lnTo>
                      <a:pt x="242" y="463"/>
                    </a:lnTo>
                    <a:cubicBezTo>
                      <a:pt x="242" y="475"/>
                      <a:pt x="232" y="484"/>
                      <a:pt x="220" y="484"/>
                    </a:cubicBezTo>
                    <a:lnTo>
                      <a:pt x="21" y="484"/>
                    </a:lnTo>
                    <a:cubicBezTo>
                      <a:pt x="9" y="484"/>
                      <a:pt x="0" y="475"/>
                      <a:pt x="0" y="463"/>
                    </a:cubicBezTo>
                    <a:lnTo>
                      <a:pt x="0" y="22"/>
                    </a:lnTo>
                    <a:cubicBezTo>
                      <a:pt x="0" y="10"/>
                      <a:pt x="9" y="0"/>
                      <a:pt x="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77"/>
              <p:cNvSpPr>
                <a:spLocks noChangeArrowheads="1"/>
              </p:cNvSpPr>
              <p:nvPr/>
            </p:nvSpPr>
            <p:spPr bwMode="auto">
              <a:xfrm>
                <a:off x="1251" y="2316"/>
                <a:ext cx="52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78"/>
              <p:cNvSpPr>
                <a:spLocks/>
              </p:cNvSpPr>
              <p:nvPr/>
            </p:nvSpPr>
            <p:spPr bwMode="auto">
              <a:xfrm>
                <a:off x="1252" y="2317"/>
                <a:ext cx="46" cy="9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20" y="0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463"/>
                  </a:cxn>
                  <a:cxn ang="0">
                    <a:pos x="220" y="484"/>
                  </a:cxn>
                  <a:cxn ang="0">
                    <a:pos x="21" y="484"/>
                  </a:cxn>
                  <a:cxn ang="0">
                    <a:pos x="0" y="463"/>
                  </a:cxn>
                  <a:cxn ang="0">
                    <a:pos x="0" y="22"/>
                  </a:cxn>
                  <a:cxn ang="0">
                    <a:pos x="21" y="0"/>
                  </a:cxn>
                </a:cxnLst>
                <a:rect l="0" t="0" r="r" b="b"/>
                <a:pathLst>
                  <a:path w="242" h="484">
                    <a:moveTo>
                      <a:pt x="21" y="0"/>
                    </a:moveTo>
                    <a:lnTo>
                      <a:pt x="220" y="0"/>
                    </a:lnTo>
                    <a:cubicBezTo>
                      <a:pt x="232" y="0"/>
                      <a:pt x="242" y="10"/>
                      <a:pt x="242" y="22"/>
                    </a:cubicBezTo>
                    <a:cubicBezTo>
                      <a:pt x="242" y="22"/>
                      <a:pt x="242" y="22"/>
                      <a:pt x="242" y="22"/>
                    </a:cubicBezTo>
                    <a:lnTo>
                      <a:pt x="242" y="22"/>
                    </a:lnTo>
                    <a:lnTo>
                      <a:pt x="242" y="463"/>
                    </a:lnTo>
                    <a:cubicBezTo>
                      <a:pt x="242" y="475"/>
                      <a:pt x="232" y="484"/>
                      <a:pt x="220" y="484"/>
                    </a:cubicBezTo>
                    <a:lnTo>
                      <a:pt x="21" y="484"/>
                    </a:lnTo>
                    <a:cubicBezTo>
                      <a:pt x="9" y="484"/>
                      <a:pt x="0" y="475"/>
                      <a:pt x="0" y="463"/>
                    </a:cubicBezTo>
                    <a:lnTo>
                      <a:pt x="0" y="22"/>
                    </a:lnTo>
                    <a:cubicBezTo>
                      <a:pt x="0" y="10"/>
                      <a:pt x="9" y="0"/>
                      <a:pt x="2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79"/>
              <p:cNvSpPr>
                <a:spLocks noEditPoints="1"/>
              </p:cNvSpPr>
              <p:nvPr/>
            </p:nvSpPr>
            <p:spPr bwMode="auto">
              <a:xfrm>
                <a:off x="1257" y="2317"/>
                <a:ext cx="37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3"/>
                  </a:cxn>
                  <a:cxn ang="0">
                    <a:pos x="37" y="93"/>
                  </a:cxn>
                  <a:cxn ang="0">
                    <a:pos x="37" y="0"/>
                  </a:cxn>
                </a:cxnLst>
                <a:rect l="0" t="0" r="r" b="b"/>
                <a:pathLst>
                  <a:path w="37" h="93">
                    <a:moveTo>
                      <a:pt x="0" y="0"/>
                    </a:moveTo>
                    <a:lnTo>
                      <a:pt x="0" y="93"/>
                    </a:lnTo>
                    <a:moveTo>
                      <a:pt x="37" y="93"/>
                    </a:moveTo>
                    <a:lnTo>
                      <a:pt x="37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80"/>
              <p:cNvSpPr>
                <a:spLocks noChangeShapeType="1"/>
              </p:cNvSpPr>
              <p:nvPr/>
            </p:nvSpPr>
            <p:spPr bwMode="auto">
              <a:xfrm>
                <a:off x="1296" y="2320"/>
                <a:ext cx="1" cy="87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Rectangle 81"/>
              <p:cNvSpPr>
                <a:spLocks noChangeArrowheads="1"/>
              </p:cNvSpPr>
              <p:nvPr/>
            </p:nvSpPr>
            <p:spPr bwMode="auto">
              <a:xfrm>
                <a:off x="2476" y="2420"/>
                <a:ext cx="11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82"/>
              <p:cNvSpPr>
                <a:spLocks/>
              </p:cNvSpPr>
              <p:nvPr/>
            </p:nvSpPr>
            <p:spPr bwMode="auto">
              <a:xfrm>
                <a:off x="2478" y="2420"/>
                <a:ext cx="114" cy="208"/>
              </a:xfrm>
              <a:custGeom>
                <a:avLst/>
                <a:gdLst/>
                <a:ahLst/>
                <a:cxnLst>
                  <a:cxn ang="0">
                    <a:pos x="21" y="1088"/>
                  </a:cxn>
                  <a:cxn ang="0">
                    <a:pos x="575" y="1088"/>
                  </a:cxn>
                  <a:cxn ang="0">
                    <a:pos x="597" y="1067"/>
                  </a:cxn>
                  <a:cxn ang="0">
                    <a:pos x="597" y="1067"/>
                  </a:cxn>
                  <a:cxn ang="0">
                    <a:pos x="597" y="21"/>
                  </a:cxn>
                  <a:cxn ang="0">
                    <a:pos x="575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1" y="1088"/>
                  </a:cxn>
                </a:cxnLst>
                <a:rect l="0" t="0" r="r" b="b"/>
                <a:pathLst>
                  <a:path w="597" h="1088">
                    <a:moveTo>
                      <a:pt x="21" y="1088"/>
                    </a:moveTo>
                    <a:lnTo>
                      <a:pt x="575" y="1088"/>
                    </a:lnTo>
                    <a:cubicBezTo>
                      <a:pt x="587" y="1088"/>
                      <a:pt x="597" y="1079"/>
                      <a:pt x="597" y="1067"/>
                    </a:cubicBezTo>
                    <a:cubicBezTo>
                      <a:pt x="597" y="1067"/>
                      <a:pt x="597" y="1067"/>
                      <a:pt x="597" y="1067"/>
                    </a:cubicBezTo>
                    <a:lnTo>
                      <a:pt x="597" y="21"/>
                    </a:lnTo>
                    <a:cubicBezTo>
                      <a:pt x="597" y="9"/>
                      <a:pt x="587" y="0"/>
                      <a:pt x="575" y="0"/>
                    </a:cubicBezTo>
                    <a:lnTo>
                      <a:pt x="21" y="0"/>
                    </a:lnTo>
                    <a:cubicBezTo>
                      <a:pt x="9" y="0"/>
                      <a:pt x="0" y="9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9" y="1088"/>
                      <a:pt x="21" y="1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Rectangle 83"/>
              <p:cNvSpPr>
                <a:spLocks noChangeArrowheads="1"/>
              </p:cNvSpPr>
              <p:nvPr/>
            </p:nvSpPr>
            <p:spPr bwMode="auto">
              <a:xfrm>
                <a:off x="2476" y="2420"/>
                <a:ext cx="11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84"/>
              <p:cNvSpPr>
                <a:spLocks/>
              </p:cNvSpPr>
              <p:nvPr/>
            </p:nvSpPr>
            <p:spPr bwMode="auto">
              <a:xfrm>
                <a:off x="2478" y="2420"/>
                <a:ext cx="114" cy="208"/>
              </a:xfrm>
              <a:custGeom>
                <a:avLst/>
                <a:gdLst/>
                <a:ahLst/>
                <a:cxnLst>
                  <a:cxn ang="0">
                    <a:pos x="21" y="1088"/>
                  </a:cxn>
                  <a:cxn ang="0">
                    <a:pos x="575" y="1088"/>
                  </a:cxn>
                  <a:cxn ang="0">
                    <a:pos x="597" y="1067"/>
                  </a:cxn>
                  <a:cxn ang="0">
                    <a:pos x="597" y="1067"/>
                  </a:cxn>
                  <a:cxn ang="0">
                    <a:pos x="597" y="21"/>
                  </a:cxn>
                  <a:cxn ang="0">
                    <a:pos x="575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1" y="1088"/>
                  </a:cxn>
                </a:cxnLst>
                <a:rect l="0" t="0" r="r" b="b"/>
                <a:pathLst>
                  <a:path w="597" h="1088">
                    <a:moveTo>
                      <a:pt x="21" y="1088"/>
                    </a:moveTo>
                    <a:lnTo>
                      <a:pt x="575" y="1088"/>
                    </a:lnTo>
                    <a:cubicBezTo>
                      <a:pt x="587" y="1088"/>
                      <a:pt x="597" y="1079"/>
                      <a:pt x="597" y="1067"/>
                    </a:cubicBezTo>
                    <a:cubicBezTo>
                      <a:pt x="597" y="1067"/>
                      <a:pt x="597" y="1067"/>
                      <a:pt x="597" y="1067"/>
                    </a:cubicBezTo>
                    <a:lnTo>
                      <a:pt x="597" y="21"/>
                    </a:lnTo>
                    <a:cubicBezTo>
                      <a:pt x="597" y="9"/>
                      <a:pt x="587" y="0"/>
                      <a:pt x="575" y="0"/>
                    </a:cubicBezTo>
                    <a:lnTo>
                      <a:pt x="21" y="0"/>
                    </a:lnTo>
                    <a:cubicBezTo>
                      <a:pt x="9" y="0"/>
                      <a:pt x="0" y="9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9" y="1088"/>
                      <a:pt x="21" y="10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85"/>
              <p:cNvSpPr>
                <a:spLocks noEditPoints="1"/>
              </p:cNvSpPr>
              <p:nvPr/>
            </p:nvSpPr>
            <p:spPr bwMode="auto">
              <a:xfrm>
                <a:off x="2489" y="2420"/>
                <a:ext cx="91" cy="208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91" y="208"/>
                  </a:cxn>
                </a:cxnLst>
                <a:rect l="0" t="0" r="r" b="b"/>
                <a:pathLst>
                  <a:path w="91" h="208">
                    <a:moveTo>
                      <a:pt x="0" y="208"/>
                    </a:moveTo>
                    <a:lnTo>
                      <a:pt x="0" y="0"/>
                    </a:lnTo>
                    <a:moveTo>
                      <a:pt x="91" y="0"/>
                    </a:moveTo>
                    <a:lnTo>
                      <a:pt x="91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86"/>
              <p:cNvSpPr>
                <a:spLocks noChangeShapeType="1"/>
              </p:cNvSpPr>
              <p:nvPr/>
            </p:nvSpPr>
            <p:spPr bwMode="auto">
              <a:xfrm flipV="1">
                <a:off x="2586" y="2426"/>
                <a:ext cx="1" cy="196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87"/>
              <p:cNvSpPr>
                <a:spLocks noChangeArrowheads="1"/>
              </p:cNvSpPr>
              <p:nvPr/>
            </p:nvSpPr>
            <p:spPr bwMode="auto">
              <a:xfrm>
                <a:off x="3326" y="2420"/>
                <a:ext cx="119" cy="2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3326" y="2420"/>
                <a:ext cx="114" cy="208"/>
              </a:xfrm>
              <a:custGeom>
                <a:avLst/>
                <a:gdLst/>
                <a:ahLst/>
                <a:cxnLst>
                  <a:cxn ang="0">
                    <a:pos x="575" y="1089"/>
                  </a:cxn>
                  <a:cxn ang="0">
                    <a:pos x="21" y="1089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22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575" y="0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1068"/>
                  </a:cxn>
                  <a:cxn ang="0">
                    <a:pos x="575" y="1089"/>
                  </a:cxn>
                </a:cxnLst>
                <a:rect l="0" t="0" r="r" b="b"/>
                <a:pathLst>
                  <a:path w="597" h="1089">
                    <a:moveTo>
                      <a:pt x="575" y="1089"/>
                    </a:moveTo>
                    <a:lnTo>
                      <a:pt x="21" y="1089"/>
                    </a:lnTo>
                    <a:cubicBezTo>
                      <a:pt x="10" y="1089"/>
                      <a:pt x="0" y="1079"/>
                      <a:pt x="0" y="1068"/>
                    </a:cubicBezTo>
                    <a:cubicBezTo>
                      <a:pt x="0" y="1068"/>
                      <a:pt x="0" y="1068"/>
                      <a:pt x="0" y="1068"/>
                    </a:cubicBezTo>
                    <a:lnTo>
                      <a:pt x="0" y="1068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1" y="0"/>
                    </a:cubicBezTo>
                    <a:lnTo>
                      <a:pt x="21" y="0"/>
                    </a:lnTo>
                    <a:lnTo>
                      <a:pt x="575" y="0"/>
                    </a:lnTo>
                    <a:cubicBezTo>
                      <a:pt x="587" y="0"/>
                      <a:pt x="597" y="10"/>
                      <a:pt x="597" y="22"/>
                    </a:cubicBezTo>
                    <a:cubicBezTo>
                      <a:pt x="597" y="22"/>
                      <a:pt x="597" y="22"/>
                      <a:pt x="597" y="22"/>
                    </a:cubicBezTo>
                    <a:lnTo>
                      <a:pt x="597" y="22"/>
                    </a:lnTo>
                    <a:lnTo>
                      <a:pt x="597" y="1068"/>
                    </a:lnTo>
                    <a:cubicBezTo>
                      <a:pt x="597" y="1079"/>
                      <a:pt x="587" y="1089"/>
                      <a:pt x="575" y="10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Rectangle 89"/>
              <p:cNvSpPr>
                <a:spLocks noChangeArrowheads="1"/>
              </p:cNvSpPr>
              <p:nvPr/>
            </p:nvSpPr>
            <p:spPr bwMode="auto">
              <a:xfrm>
                <a:off x="3326" y="2420"/>
                <a:ext cx="119" cy="2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90"/>
              <p:cNvSpPr>
                <a:spLocks/>
              </p:cNvSpPr>
              <p:nvPr/>
            </p:nvSpPr>
            <p:spPr bwMode="auto">
              <a:xfrm>
                <a:off x="3326" y="2420"/>
                <a:ext cx="114" cy="208"/>
              </a:xfrm>
              <a:custGeom>
                <a:avLst/>
                <a:gdLst/>
                <a:ahLst/>
                <a:cxnLst>
                  <a:cxn ang="0">
                    <a:pos x="575" y="1089"/>
                  </a:cxn>
                  <a:cxn ang="0">
                    <a:pos x="21" y="1089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22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575" y="0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1068"/>
                  </a:cxn>
                  <a:cxn ang="0">
                    <a:pos x="575" y="1089"/>
                  </a:cxn>
                </a:cxnLst>
                <a:rect l="0" t="0" r="r" b="b"/>
                <a:pathLst>
                  <a:path w="597" h="1089">
                    <a:moveTo>
                      <a:pt x="575" y="1089"/>
                    </a:moveTo>
                    <a:lnTo>
                      <a:pt x="21" y="1089"/>
                    </a:lnTo>
                    <a:cubicBezTo>
                      <a:pt x="10" y="1089"/>
                      <a:pt x="0" y="1079"/>
                      <a:pt x="0" y="1068"/>
                    </a:cubicBezTo>
                    <a:cubicBezTo>
                      <a:pt x="0" y="1068"/>
                      <a:pt x="0" y="1068"/>
                      <a:pt x="0" y="1068"/>
                    </a:cubicBezTo>
                    <a:lnTo>
                      <a:pt x="0" y="1068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1" y="0"/>
                    </a:cubicBezTo>
                    <a:lnTo>
                      <a:pt x="21" y="0"/>
                    </a:lnTo>
                    <a:lnTo>
                      <a:pt x="575" y="0"/>
                    </a:lnTo>
                    <a:cubicBezTo>
                      <a:pt x="587" y="0"/>
                      <a:pt x="597" y="10"/>
                      <a:pt x="597" y="22"/>
                    </a:cubicBezTo>
                    <a:cubicBezTo>
                      <a:pt x="597" y="22"/>
                      <a:pt x="597" y="22"/>
                      <a:pt x="597" y="22"/>
                    </a:cubicBezTo>
                    <a:lnTo>
                      <a:pt x="597" y="22"/>
                    </a:lnTo>
                    <a:lnTo>
                      <a:pt x="597" y="1068"/>
                    </a:lnTo>
                    <a:cubicBezTo>
                      <a:pt x="597" y="1079"/>
                      <a:pt x="587" y="1089"/>
                      <a:pt x="575" y="108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91"/>
              <p:cNvSpPr>
                <a:spLocks noEditPoints="1"/>
              </p:cNvSpPr>
              <p:nvPr/>
            </p:nvSpPr>
            <p:spPr bwMode="auto">
              <a:xfrm>
                <a:off x="3338" y="2420"/>
                <a:ext cx="91" cy="208"/>
              </a:xfrm>
              <a:custGeom>
                <a:avLst/>
                <a:gdLst/>
                <a:ahLst/>
                <a:cxnLst>
                  <a:cxn ang="0">
                    <a:pos x="91" y="208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208"/>
                  </a:cxn>
                </a:cxnLst>
                <a:rect l="0" t="0" r="r" b="b"/>
                <a:pathLst>
                  <a:path w="91" h="208">
                    <a:moveTo>
                      <a:pt x="91" y="208"/>
                    </a:moveTo>
                    <a:lnTo>
                      <a:pt x="91" y="0"/>
                    </a:lnTo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92"/>
              <p:cNvSpPr>
                <a:spLocks noChangeShapeType="1"/>
              </p:cNvSpPr>
              <p:nvPr/>
            </p:nvSpPr>
            <p:spPr bwMode="auto">
              <a:xfrm flipV="1">
                <a:off x="3332" y="2426"/>
                <a:ext cx="1" cy="196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Rectangle 93"/>
              <p:cNvSpPr>
                <a:spLocks noChangeArrowheads="1"/>
              </p:cNvSpPr>
              <p:nvPr/>
            </p:nvSpPr>
            <p:spPr bwMode="auto">
              <a:xfrm>
                <a:off x="2024" y="2135"/>
                <a:ext cx="211" cy="1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94"/>
              <p:cNvSpPr>
                <a:spLocks/>
              </p:cNvSpPr>
              <p:nvPr/>
            </p:nvSpPr>
            <p:spPr bwMode="auto">
              <a:xfrm>
                <a:off x="2025" y="2136"/>
                <a:ext cx="207" cy="115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0" y="2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067" y="0"/>
                  </a:cxn>
                  <a:cxn ang="0">
                    <a:pos x="1088" y="21"/>
                  </a:cxn>
                  <a:cxn ang="0">
                    <a:pos x="1088" y="575"/>
                  </a:cxn>
                  <a:cxn ang="0">
                    <a:pos x="1067" y="597"/>
                  </a:cxn>
                  <a:cxn ang="0">
                    <a:pos x="21" y="597"/>
                  </a:cxn>
                  <a:cxn ang="0">
                    <a:pos x="0" y="575"/>
                  </a:cxn>
                </a:cxnLst>
                <a:rect l="0" t="0" r="r" b="b"/>
                <a:pathLst>
                  <a:path w="1088" h="597">
                    <a:moveTo>
                      <a:pt x="0" y="575"/>
                    </a:moveTo>
                    <a:lnTo>
                      <a:pt x="0" y="21"/>
                    </a:lnTo>
                    <a:cubicBezTo>
                      <a:pt x="0" y="10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21" y="0"/>
                    </a:lnTo>
                    <a:lnTo>
                      <a:pt x="1067" y="0"/>
                    </a:lnTo>
                    <a:cubicBezTo>
                      <a:pt x="1078" y="0"/>
                      <a:pt x="1088" y="10"/>
                      <a:pt x="1088" y="21"/>
                    </a:cubicBezTo>
                    <a:lnTo>
                      <a:pt x="1088" y="575"/>
                    </a:lnTo>
                    <a:cubicBezTo>
                      <a:pt x="1088" y="587"/>
                      <a:pt x="1078" y="597"/>
                      <a:pt x="1067" y="597"/>
                    </a:cubicBezTo>
                    <a:lnTo>
                      <a:pt x="21" y="597"/>
                    </a:lnTo>
                    <a:cubicBezTo>
                      <a:pt x="9" y="597"/>
                      <a:pt x="0" y="587"/>
                      <a:pt x="0" y="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95"/>
              <p:cNvSpPr>
                <a:spLocks noChangeArrowheads="1"/>
              </p:cNvSpPr>
              <p:nvPr/>
            </p:nvSpPr>
            <p:spPr bwMode="auto">
              <a:xfrm>
                <a:off x="2024" y="2135"/>
                <a:ext cx="211" cy="1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96"/>
              <p:cNvSpPr>
                <a:spLocks/>
              </p:cNvSpPr>
              <p:nvPr/>
            </p:nvSpPr>
            <p:spPr bwMode="auto">
              <a:xfrm>
                <a:off x="2024" y="2136"/>
                <a:ext cx="208" cy="115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0" y="2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067" y="0"/>
                  </a:cxn>
                  <a:cxn ang="0">
                    <a:pos x="1088" y="21"/>
                  </a:cxn>
                  <a:cxn ang="0">
                    <a:pos x="1088" y="575"/>
                  </a:cxn>
                  <a:cxn ang="0">
                    <a:pos x="1067" y="597"/>
                  </a:cxn>
                  <a:cxn ang="0">
                    <a:pos x="21" y="597"/>
                  </a:cxn>
                  <a:cxn ang="0">
                    <a:pos x="0" y="575"/>
                  </a:cxn>
                </a:cxnLst>
                <a:rect l="0" t="0" r="r" b="b"/>
                <a:pathLst>
                  <a:path w="1088" h="597">
                    <a:moveTo>
                      <a:pt x="0" y="575"/>
                    </a:moveTo>
                    <a:lnTo>
                      <a:pt x="0" y="21"/>
                    </a:lnTo>
                    <a:cubicBezTo>
                      <a:pt x="0" y="10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21" y="0"/>
                    </a:lnTo>
                    <a:lnTo>
                      <a:pt x="1067" y="0"/>
                    </a:lnTo>
                    <a:cubicBezTo>
                      <a:pt x="1078" y="0"/>
                      <a:pt x="1088" y="10"/>
                      <a:pt x="1088" y="21"/>
                    </a:cubicBezTo>
                    <a:lnTo>
                      <a:pt x="1088" y="575"/>
                    </a:lnTo>
                    <a:cubicBezTo>
                      <a:pt x="1088" y="587"/>
                      <a:pt x="1078" y="597"/>
                      <a:pt x="1067" y="597"/>
                    </a:cubicBezTo>
                    <a:lnTo>
                      <a:pt x="21" y="597"/>
                    </a:lnTo>
                    <a:cubicBezTo>
                      <a:pt x="9" y="597"/>
                      <a:pt x="0" y="587"/>
                      <a:pt x="0" y="575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97"/>
              <p:cNvSpPr>
                <a:spLocks noEditPoints="1"/>
              </p:cNvSpPr>
              <p:nvPr/>
            </p:nvSpPr>
            <p:spPr bwMode="auto">
              <a:xfrm>
                <a:off x="2024" y="2148"/>
                <a:ext cx="208" cy="91"/>
              </a:xfrm>
              <a:custGeom>
                <a:avLst/>
                <a:gdLst/>
                <a:ahLst/>
                <a:cxnLst>
                  <a:cxn ang="0">
                    <a:pos x="0" y="91"/>
                  </a:cxn>
                  <a:cxn ang="0">
                    <a:pos x="208" y="91"/>
                  </a:cxn>
                  <a:cxn ang="0">
                    <a:pos x="208" y="0"/>
                  </a:cxn>
                  <a:cxn ang="0">
                    <a:pos x="0" y="0"/>
                  </a:cxn>
                </a:cxnLst>
                <a:rect l="0" t="0" r="r" b="b"/>
                <a:pathLst>
                  <a:path w="208" h="91">
                    <a:moveTo>
                      <a:pt x="0" y="91"/>
                    </a:moveTo>
                    <a:lnTo>
                      <a:pt x="208" y="91"/>
                    </a:lnTo>
                    <a:moveTo>
                      <a:pt x="208" y="0"/>
                    </a:moveTo>
                    <a:lnTo>
                      <a:pt x="0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98"/>
              <p:cNvSpPr>
                <a:spLocks noChangeShapeType="1"/>
              </p:cNvSpPr>
              <p:nvPr/>
            </p:nvSpPr>
            <p:spPr bwMode="auto">
              <a:xfrm>
                <a:off x="2031" y="2142"/>
                <a:ext cx="195" cy="1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99"/>
              <p:cNvSpPr>
                <a:spLocks noChangeArrowheads="1"/>
              </p:cNvSpPr>
              <p:nvPr/>
            </p:nvSpPr>
            <p:spPr bwMode="auto">
              <a:xfrm>
                <a:off x="2024" y="1299"/>
                <a:ext cx="214" cy="1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00"/>
              <p:cNvSpPr>
                <a:spLocks/>
              </p:cNvSpPr>
              <p:nvPr/>
            </p:nvSpPr>
            <p:spPr bwMode="auto">
              <a:xfrm>
                <a:off x="2024" y="1302"/>
                <a:ext cx="208" cy="114"/>
              </a:xfrm>
              <a:custGeom>
                <a:avLst/>
                <a:gdLst/>
                <a:ahLst/>
                <a:cxnLst>
                  <a:cxn ang="0">
                    <a:pos x="1089" y="21"/>
                  </a:cxn>
                  <a:cxn ang="0">
                    <a:pos x="1089" y="575"/>
                  </a:cxn>
                  <a:cxn ang="0">
                    <a:pos x="1067" y="596"/>
                  </a:cxn>
                  <a:cxn ang="0">
                    <a:pos x="1067" y="596"/>
                  </a:cxn>
                  <a:cxn ang="0">
                    <a:pos x="22" y="596"/>
                  </a:cxn>
                  <a:cxn ang="0">
                    <a:pos x="0" y="575"/>
                  </a:cxn>
                  <a:cxn ang="0">
                    <a:pos x="0" y="575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067" y="0"/>
                  </a:cxn>
                  <a:cxn ang="0">
                    <a:pos x="1089" y="21"/>
                  </a:cxn>
                </a:cxnLst>
                <a:rect l="0" t="0" r="r" b="b"/>
                <a:pathLst>
                  <a:path w="1089" h="596">
                    <a:moveTo>
                      <a:pt x="1089" y="21"/>
                    </a:moveTo>
                    <a:lnTo>
                      <a:pt x="1089" y="575"/>
                    </a:lnTo>
                    <a:cubicBezTo>
                      <a:pt x="1089" y="587"/>
                      <a:pt x="1079" y="596"/>
                      <a:pt x="1067" y="596"/>
                    </a:cubicBezTo>
                    <a:cubicBezTo>
                      <a:pt x="1067" y="596"/>
                      <a:pt x="1067" y="596"/>
                      <a:pt x="1067" y="596"/>
                    </a:cubicBezTo>
                    <a:lnTo>
                      <a:pt x="22" y="596"/>
                    </a:lnTo>
                    <a:cubicBezTo>
                      <a:pt x="10" y="596"/>
                      <a:pt x="0" y="587"/>
                      <a:pt x="0" y="575"/>
                    </a:cubicBezTo>
                    <a:lnTo>
                      <a:pt x="0" y="575"/>
                    </a:ln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1067" y="0"/>
                    </a:lnTo>
                    <a:cubicBezTo>
                      <a:pt x="1079" y="0"/>
                      <a:pt x="1089" y="9"/>
                      <a:pt x="1089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Rectangle 101"/>
              <p:cNvSpPr>
                <a:spLocks noChangeArrowheads="1"/>
              </p:cNvSpPr>
              <p:nvPr/>
            </p:nvSpPr>
            <p:spPr bwMode="auto">
              <a:xfrm>
                <a:off x="2024" y="1299"/>
                <a:ext cx="214" cy="1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02"/>
              <p:cNvSpPr>
                <a:spLocks/>
              </p:cNvSpPr>
              <p:nvPr/>
            </p:nvSpPr>
            <p:spPr bwMode="auto">
              <a:xfrm>
                <a:off x="2024" y="1302"/>
                <a:ext cx="208" cy="114"/>
              </a:xfrm>
              <a:custGeom>
                <a:avLst/>
                <a:gdLst/>
                <a:ahLst/>
                <a:cxnLst>
                  <a:cxn ang="0">
                    <a:pos x="1089" y="21"/>
                  </a:cxn>
                  <a:cxn ang="0">
                    <a:pos x="1089" y="575"/>
                  </a:cxn>
                  <a:cxn ang="0">
                    <a:pos x="1067" y="596"/>
                  </a:cxn>
                  <a:cxn ang="0">
                    <a:pos x="1067" y="596"/>
                  </a:cxn>
                  <a:cxn ang="0">
                    <a:pos x="22" y="596"/>
                  </a:cxn>
                  <a:cxn ang="0">
                    <a:pos x="0" y="575"/>
                  </a:cxn>
                  <a:cxn ang="0">
                    <a:pos x="0" y="575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067" y="0"/>
                  </a:cxn>
                  <a:cxn ang="0">
                    <a:pos x="1089" y="21"/>
                  </a:cxn>
                </a:cxnLst>
                <a:rect l="0" t="0" r="r" b="b"/>
                <a:pathLst>
                  <a:path w="1089" h="596">
                    <a:moveTo>
                      <a:pt x="1089" y="21"/>
                    </a:moveTo>
                    <a:lnTo>
                      <a:pt x="1089" y="575"/>
                    </a:lnTo>
                    <a:cubicBezTo>
                      <a:pt x="1089" y="587"/>
                      <a:pt x="1079" y="596"/>
                      <a:pt x="1067" y="596"/>
                    </a:cubicBezTo>
                    <a:cubicBezTo>
                      <a:pt x="1067" y="596"/>
                      <a:pt x="1067" y="596"/>
                      <a:pt x="1067" y="596"/>
                    </a:cubicBezTo>
                    <a:lnTo>
                      <a:pt x="22" y="596"/>
                    </a:lnTo>
                    <a:cubicBezTo>
                      <a:pt x="10" y="596"/>
                      <a:pt x="0" y="587"/>
                      <a:pt x="0" y="575"/>
                    </a:cubicBezTo>
                    <a:lnTo>
                      <a:pt x="0" y="575"/>
                    </a:ln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1067" y="0"/>
                    </a:lnTo>
                    <a:cubicBezTo>
                      <a:pt x="1079" y="0"/>
                      <a:pt x="1089" y="9"/>
                      <a:pt x="1089" y="2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03"/>
              <p:cNvSpPr>
                <a:spLocks noEditPoints="1"/>
              </p:cNvSpPr>
              <p:nvPr/>
            </p:nvSpPr>
            <p:spPr bwMode="auto">
              <a:xfrm>
                <a:off x="2024" y="1313"/>
                <a:ext cx="208" cy="92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0" y="0"/>
                  </a:cxn>
                  <a:cxn ang="0">
                    <a:pos x="0" y="92"/>
                  </a:cxn>
                  <a:cxn ang="0">
                    <a:pos x="208" y="92"/>
                  </a:cxn>
                </a:cxnLst>
                <a:rect l="0" t="0" r="r" b="b"/>
                <a:pathLst>
                  <a:path w="208" h="92">
                    <a:moveTo>
                      <a:pt x="208" y="0"/>
                    </a:moveTo>
                    <a:lnTo>
                      <a:pt x="0" y="0"/>
                    </a:lnTo>
                    <a:moveTo>
                      <a:pt x="0" y="92"/>
                    </a:moveTo>
                    <a:lnTo>
                      <a:pt x="208" y="92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04"/>
              <p:cNvSpPr>
                <a:spLocks noChangeShapeType="1"/>
              </p:cNvSpPr>
              <p:nvPr/>
            </p:nvSpPr>
            <p:spPr bwMode="auto">
              <a:xfrm flipH="1">
                <a:off x="2031" y="1410"/>
                <a:ext cx="195" cy="1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Rectangle 105"/>
              <p:cNvSpPr>
                <a:spLocks noChangeArrowheads="1"/>
              </p:cNvSpPr>
              <p:nvPr/>
            </p:nvSpPr>
            <p:spPr bwMode="auto">
              <a:xfrm>
                <a:off x="1728" y="3164"/>
                <a:ext cx="18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SRM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Rectangle 106"/>
              <p:cNvSpPr>
                <a:spLocks noChangeArrowheads="1"/>
              </p:cNvSpPr>
              <p:nvPr/>
            </p:nvSpPr>
            <p:spPr bwMode="auto">
              <a:xfrm>
                <a:off x="1779" y="2316"/>
                <a:ext cx="58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07"/>
              <p:cNvSpPr>
                <a:spLocks/>
              </p:cNvSpPr>
              <p:nvPr/>
            </p:nvSpPr>
            <p:spPr bwMode="auto">
              <a:xfrm>
                <a:off x="1782" y="2317"/>
                <a:ext cx="54" cy="96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219" y="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81" y="460"/>
                  </a:cxn>
                  <a:cxn ang="0">
                    <a:pos x="261" y="483"/>
                  </a:cxn>
                  <a:cxn ang="0">
                    <a:pos x="261" y="483"/>
                  </a:cxn>
                  <a:cxn ang="0">
                    <a:pos x="63" y="501"/>
                  </a:cxn>
                  <a:cxn ang="0">
                    <a:pos x="40" y="481"/>
                  </a:cxn>
                  <a:cxn ang="0">
                    <a:pos x="40" y="481"/>
                  </a:cxn>
                  <a:cxn ang="0">
                    <a:pos x="1" y="42"/>
                  </a:cxn>
                  <a:cxn ang="0">
                    <a:pos x="21" y="19"/>
                  </a:cxn>
                  <a:cxn ang="0">
                    <a:pos x="21" y="19"/>
                  </a:cxn>
                </a:cxnLst>
                <a:rect l="0" t="0" r="r" b="b"/>
                <a:pathLst>
                  <a:path w="282" h="502">
                    <a:moveTo>
                      <a:pt x="21" y="19"/>
                    </a:moveTo>
                    <a:lnTo>
                      <a:pt x="219" y="1"/>
                    </a:lnTo>
                    <a:cubicBezTo>
                      <a:pt x="231" y="0"/>
                      <a:pt x="241" y="9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lnTo>
                      <a:pt x="242" y="21"/>
                    </a:lnTo>
                    <a:lnTo>
                      <a:pt x="281" y="460"/>
                    </a:lnTo>
                    <a:cubicBezTo>
                      <a:pt x="282" y="472"/>
                      <a:pt x="273" y="482"/>
                      <a:pt x="261" y="483"/>
                    </a:cubicBezTo>
                    <a:lnTo>
                      <a:pt x="261" y="483"/>
                    </a:lnTo>
                    <a:lnTo>
                      <a:pt x="63" y="501"/>
                    </a:lnTo>
                    <a:cubicBezTo>
                      <a:pt x="51" y="502"/>
                      <a:pt x="41" y="493"/>
                      <a:pt x="40" y="481"/>
                    </a:cubicBezTo>
                    <a:cubicBezTo>
                      <a:pt x="40" y="481"/>
                      <a:pt x="40" y="481"/>
                      <a:pt x="40" y="481"/>
                    </a:cubicBezTo>
                    <a:lnTo>
                      <a:pt x="1" y="42"/>
                    </a:lnTo>
                    <a:cubicBezTo>
                      <a:pt x="0" y="30"/>
                      <a:pt x="9" y="20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Rectangle 108"/>
              <p:cNvSpPr>
                <a:spLocks noChangeArrowheads="1"/>
              </p:cNvSpPr>
              <p:nvPr/>
            </p:nvSpPr>
            <p:spPr bwMode="auto">
              <a:xfrm>
                <a:off x="1779" y="2316"/>
                <a:ext cx="59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09"/>
              <p:cNvSpPr>
                <a:spLocks/>
              </p:cNvSpPr>
              <p:nvPr/>
            </p:nvSpPr>
            <p:spPr bwMode="auto">
              <a:xfrm>
                <a:off x="1782" y="2317"/>
                <a:ext cx="54" cy="96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219" y="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81" y="460"/>
                  </a:cxn>
                  <a:cxn ang="0">
                    <a:pos x="261" y="483"/>
                  </a:cxn>
                  <a:cxn ang="0">
                    <a:pos x="261" y="483"/>
                  </a:cxn>
                  <a:cxn ang="0">
                    <a:pos x="63" y="501"/>
                  </a:cxn>
                  <a:cxn ang="0">
                    <a:pos x="40" y="481"/>
                  </a:cxn>
                  <a:cxn ang="0">
                    <a:pos x="40" y="481"/>
                  </a:cxn>
                  <a:cxn ang="0">
                    <a:pos x="1" y="42"/>
                  </a:cxn>
                  <a:cxn ang="0">
                    <a:pos x="21" y="19"/>
                  </a:cxn>
                  <a:cxn ang="0">
                    <a:pos x="21" y="19"/>
                  </a:cxn>
                </a:cxnLst>
                <a:rect l="0" t="0" r="r" b="b"/>
                <a:pathLst>
                  <a:path w="282" h="502">
                    <a:moveTo>
                      <a:pt x="21" y="19"/>
                    </a:moveTo>
                    <a:lnTo>
                      <a:pt x="219" y="1"/>
                    </a:lnTo>
                    <a:cubicBezTo>
                      <a:pt x="231" y="0"/>
                      <a:pt x="241" y="9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lnTo>
                      <a:pt x="242" y="21"/>
                    </a:lnTo>
                    <a:lnTo>
                      <a:pt x="281" y="460"/>
                    </a:lnTo>
                    <a:cubicBezTo>
                      <a:pt x="282" y="472"/>
                      <a:pt x="273" y="482"/>
                      <a:pt x="261" y="483"/>
                    </a:cubicBezTo>
                    <a:lnTo>
                      <a:pt x="261" y="483"/>
                    </a:lnTo>
                    <a:lnTo>
                      <a:pt x="63" y="501"/>
                    </a:lnTo>
                    <a:cubicBezTo>
                      <a:pt x="51" y="502"/>
                      <a:pt x="41" y="493"/>
                      <a:pt x="40" y="481"/>
                    </a:cubicBezTo>
                    <a:cubicBezTo>
                      <a:pt x="40" y="481"/>
                      <a:pt x="40" y="481"/>
                      <a:pt x="40" y="481"/>
                    </a:cubicBezTo>
                    <a:lnTo>
                      <a:pt x="1" y="42"/>
                    </a:lnTo>
                    <a:cubicBezTo>
                      <a:pt x="0" y="30"/>
                      <a:pt x="9" y="20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10"/>
              <p:cNvSpPr>
                <a:spLocks noEditPoints="1"/>
              </p:cNvSpPr>
              <p:nvPr/>
            </p:nvSpPr>
            <p:spPr bwMode="auto">
              <a:xfrm>
                <a:off x="1786" y="2318"/>
                <a:ext cx="45" cy="9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9" y="95"/>
                  </a:cxn>
                  <a:cxn ang="0">
                    <a:pos x="45" y="92"/>
                  </a:cxn>
                  <a:cxn ang="0">
                    <a:pos x="37" y="0"/>
                  </a:cxn>
                </a:cxnLst>
                <a:rect l="0" t="0" r="r" b="b"/>
                <a:pathLst>
                  <a:path w="45" h="95">
                    <a:moveTo>
                      <a:pt x="0" y="3"/>
                    </a:moveTo>
                    <a:lnTo>
                      <a:pt x="9" y="95"/>
                    </a:lnTo>
                    <a:moveTo>
                      <a:pt x="45" y="92"/>
                    </a:moveTo>
                    <a:lnTo>
                      <a:pt x="37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111"/>
              <p:cNvSpPr>
                <a:spLocks noChangeShapeType="1"/>
              </p:cNvSpPr>
              <p:nvPr/>
            </p:nvSpPr>
            <p:spPr bwMode="auto">
              <a:xfrm>
                <a:off x="1826" y="2320"/>
                <a:ext cx="7" cy="86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Rectangle 118"/>
              <p:cNvSpPr>
                <a:spLocks noChangeArrowheads="1"/>
              </p:cNvSpPr>
              <p:nvPr/>
            </p:nvSpPr>
            <p:spPr bwMode="auto">
              <a:xfrm>
                <a:off x="2278" y="2162"/>
                <a:ext cx="139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ITM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Freeform 119"/>
              <p:cNvSpPr>
                <a:spLocks noEditPoints="1"/>
              </p:cNvSpPr>
              <p:nvPr/>
            </p:nvSpPr>
            <p:spPr bwMode="auto">
              <a:xfrm>
                <a:off x="1996" y="1419"/>
                <a:ext cx="4" cy="715"/>
              </a:xfrm>
              <a:custGeom>
                <a:avLst/>
                <a:gdLst/>
                <a:ahLst/>
                <a:cxnLst>
                  <a:cxn ang="0">
                    <a:pos x="21" y="3662"/>
                  </a:cxn>
                  <a:cxn ang="0">
                    <a:pos x="0" y="3598"/>
                  </a:cxn>
                  <a:cxn ang="0">
                    <a:pos x="21" y="3598"/>
                  </a:cxn>
                  <a:cxn ang="0">
                    <a:pos x="0" y="3406"/>
                  </a:cxn>
                  <a:cxn ang="0">
                    <a:pos x="11" y="3480"/>
                  </a:cxn>
                  <a:cxn ang="0">
                    <a:pos x="11" y="3267"/>
                  </a:cxn>
                  <a:cxn ang="0">
                    <a:pos x="0" y="3342"/>
                  </a:cxn>
                  <a:cxn ang="0">
                    <a:pos x="21" y="3150"/>
                  </a:cxn>
                  <a:cxn ang="0">
                    <a:pos x="0" y="3086"/>
                  </a:cxn>
                  <a:cxn ang="0">
                    <a:pos x="21" y="3086"/>
                  </a:cxn>
                  <a:cxn ang="0">
                    <a:pos x="0" y="2894"/>
                  </a:cxn>
                  <a:cxn ang="0">
                    <a:pos x="11" y="2968"/>
                  </a:cxn>
                  <a:cxn ang="0">
                    <a:pos x="11" y="2755"/>
                  </a:cxn>
                  <a:cxn ang="0">
                    <a:pos x="0" y="2830"/>
                  </a:cxn>
                  <a:cxn ang="0">
                    <a:pos x="21" y="2638"/>
                  </a:cxn>
                  <a:cxn ang="0">
                    <a:pos x="0" y="2574"/>
                  </a:cxn>
                  <a:cxn ang="0">
                    <a:pos x="21" y="2574"/>
                  </a:cxn>
                  <a:cxn ang="0">
                    <a:pos x="0" y="2382"/>
                  </a:cxn>
                  <a:cxn ang="0">
                    <a:pos x="11" y="2456"/>
                  </a:cxn>
                  <a:cxn ang="0">
                    <a:pos x="11" y="2243"/>
                  </a:cxn>
                  <a:cxn ang="0">
                    <a:pos x="0" y="2318"/>
                  </a:cxn>
                  <a:cxn ang="0">
                    <a:pos x="21" y="2126"/>
                  </a:cxn>
                  <a:cxn ang="0">
                    <a:pos x="0" y="2062"/>
                  </a:cxn>
                  <a:cxn ang="0">
                    <a:pos x="21" y="2062"/>
                  </a:cxn>
                  <a:cxn ang="0">
                    <a:pos x="0" y="1870"/>
                  </a:cxn>
                  <a:cxn ang="0">
                    <a:pos x="11" y="1944"/>
                  </a:cxn>
                  <a:cxn ang="0">
                    <a:pos x="11" y="1731"/>
                  </a:cxn>
                  <a:cxn ang="0">
                    <a:pos x="0" y="1806"/>
                  </a:cxn>
                  <a:cxn ang="0">
                    <a:pos x="21" y="1614"/>
                  </a:cxn>
                  <a:cxn ang="0">
                    <a:pos x="0" y="1550"/>
                  </a:cxn>
                  <a:cxn ang="0">
                    <a:pos x="21" y="1550"/>
                  </a:cxn>
                  <a:cxn ang="0">
                    <a:pos x="0" y="1358"/>
                  </a:cxn>
                  <a:cxn ang="0">
                    <a:pos x="11" y="1432"/>
                  </a:cxn>
                  <a:cxn ang="0">
                    <a:pos x="11" y="1219"/>
                  </a:cxn>
                  <a:cxn ang="0">
                    <a:pos x="0" y="1294"/>
                  </a:cxn>
                  <a:cxn ang="0">
                    <a:pos x="21" y="1102"/>
                  </a:cxn>
                  <a:cxn ang="0">
                    <a:pos x="0" y="1038"/>
                  </a:cxn>
                  <a:cxn ang="0">
                    <a:pos x="21" y="1038"/>
                  </a:cxn>
                  <a:cxn ang="0">
                    <a:pos x="0" y="846"/>
                  </a:cxn>
                  <a:cxn ang="0">
                    <a:pos x="11" y="920"/>
                  </a:cxn>
                  <a:cxn ang="0">
                    <a:pos x="11" y="707"/>
                  </a:cxn>
                  <a:cxn ang="0">
                    <a:pos x="0" y="782"/>
                  </a:cxn>
                  <a:cxn ang="0">
                    <a:pos x="21" y="590"/>
                  </a:cxn>
                  <a:cxn ang="0">
                    <a:pos x="0" y="526"/>
                  </a:cxn>
                  <a:cxn ang="0">
                    <a:pos x="21" y="526"/>
                  </a:cxn>
                  <a:cxn ang="0">
                    <a:pos x="0" y="334"/>
                  </a:cxn>
                  <a:cxn ang="0">
                    <a:pos x="11" y="408"/>
                  </a:cxn>
                  <a:cxn ang="0">
                    <a:pos x="11" y="195"/>
                  </a:cxn>
                  <a:cxn ang="0">
                    <a:pos x="0" y="270"/>
                  </a:cxn>
                  <a:cxn ang="0">
                    <a:pos x="21" y="78"/>
                  </a:cxn>
                  <a:cxn ang="0">
                    <a:pos x="0" y="14"/>
                  </a:cxn>
                  <a:cxn ang="0">
                    <a:pos x="21" y="14"/>
                  </a:cxn>
                </a:cxnLst>
                <a:rect l="0" t="0" r="r" b="b"/>
                <a:pathLst>
                  <a:path w="21" h="3736">
                    <a:moveTo>
                      <a:pt x="0" y="3726"/>
                    </a:moveTo>
                    <a:lnTo>
                      <a:pt x="0" y="3662"/>
                    </a:lnTo>
                    <a:cubicBezTo>
                      <a:pt x="0" y="3656"/>
                      <a:pt x="5" y="3651"/>
                      <a:pt x="11" y="3651"/>
                    </a:cubicBezTo>
                    <a:cubicBezTo>
                      <a:pt x="16" y="3651"/>
                      <a:pt x="21" y="3656"/>
                      <a:pt x="21" y="3662"/>
                    </a:cubicBezTo>
                    <a:lnTo>
                      <a:pt x="21" y="3726"/>
                    </a:lnTo>
                    <a:cubicBezTo>
                      <a:pt x="21" y="3732"/>
                      <a:pt x="16" y="3736"/>
                      <a:pt x="11" y="3736"/>
                    </a:cubicBezTo>
                    <a:cubicBezTo>
                      <a:pt x="5" y="3736"/>
                      <a:pt x="0" y="3732"/>
                      <a:pt x="0" y="3726"/>
                    </a:cubicBezTo>
                    <a:close/>
                    <a:moveTo>
                      <a:pt x="0" y="3598"/>
                    </a:moveTo>
                    <a:lnTo>
                      <a:pt x="0" y="3534"/>
                    </a:lnTo>
                    <a:cubicBezTo>
                      <a:pt x="0" y="3528"/>
                      <a:pt x="5" y="3523"/>
                      <a:pt x="11" y="3523"/>
                    </a:cubicBezTo>
                    <a:cubicBezTo>
                      <a:pt x="16" y="3523"/>
                      <a:pt x="21" y="3528"/>
                      <a:pt x="21" y="3534"/>
                    </a:cubicBezTo>
                    <a:lnTo>
                      <a:pt x="21" y="3598"/>
                    </a:lnTo>
                    <a:cubicBezTo>
                      <a:pt x="21" y="3604"/>
                      <a:pt x="16" y="3608"/>
                      <a:pt x="11" y="3608"/>
                    </a:cubicBezTo>
                    <a:cubicBezTo>
                      <a:pt x="5" y="3608"/>
                      <a:pt x="0" y="3604"/>
                      <a:pt x="0" y="3598"/>
                    </a:cubicBezTo>
                    <a:close/>
                    <a:moveTo>
                      <a:pt x="0" y="3470"/>
                    </a:moveTo>
                    <a:lnTo>
                      <a:pt x="0" y="3406"/>
                    </a:lnTo>
                    <a:cubicBezTo>
                      <a:pt x="0" y="3400"/>
                      <a:pt x="5" y="3395"/>
                      <a:pt x="11" y="3395"/>
                    </a:cubicBezTo>
                    <a:cubicBezTo>
                      <a:pt x="16" y="3395"/>
                      <a:pt x="21" y="3400"/>
                      <a:pt x="21" y="3406"/>
                    </a:cubicBezTo>
                    <a:lnTo>
                      <a:pt x="21" y="3470"/>
                    </a:lnTo>
                    <a:cubicBezTo>
                      <a:pt x="21" y="3476"/>
                      <a:pt x="16" y="3480"/>
                      <a:pt x="11" y="3480"/>
                    </a:cubicBezTo>
                    <a:cubicBezTo>
                      <a:pt x="5" y="3480"/>
                      <a:pt x="0" y="3476"/>
                      <a:pt x="0" y="3470"/>
                    </a:cubicBezTo>
                    <a:close/>
                    <a:moveTo>
                      <a:pt x="0" y="3342"/>
                    </a:moveTo>
                    <a:lnTo>
                      <a:pt x="0" y="3278"/>
                    </a:lnTo>
                    <a:cubicBezTo>
                      <a:pt x="0" y="3272"/>
                      <a:pt x="5" y="3267"/>
                      <a:pt x="11" y="3267"/>
                    </a:cubicBezTo>
                    <a:cubicBezTo>
                      <a:pt x="16" y="3267"/>
                      <a:pt x="21" y="3272"/>
                      <a:pt x="21" y="3278"/>
                    </a:cubicBezTo>
                    <a:lnTo>
                      <a:pt x="21" y="3342"/>
                    </a:lnTo>
                    <a:cubicBezTo>
                      <a:pt x="21" y="3348"/>
                      <a:pt x="16" y="3352"/>
                      <a:pt x="11" y="3352"/>
                    </a:cubicBezTo>
                    <a:cubicBezTo>
                      <a:pt x="5" y="3352"/>
                      <a:pt x="0" y="3348"/>
                      <a:pt x="0" y="3342"/>
                    </a:cubicBezTo>
                    <a:close/>
                    <a:moveTo>
                      <a:pt x="0" y="3214"/>
                    </a:moveTo>
                    <a:lnTo>
                      <a:pt x="0" y="3150"/>
                    </a:lnTo>
                    <a:cubicBezTo>
                      <a:pt x="0" y="3144"/>
                      <a:pt x="5" y="3139"/>
                      <a:pt x="11" y="3139"/>
                    </a:cubicBezTo>
                    <a:cubicBezTo>
                      <a:pt x="16" y="3139"/>
                      <a:pt x="21" y="3144"/>
                      <a:pt x="21" y="3150"/>
                    </a:cubicBezTo>
                    <a:lnTo>
                      <a:pt x="21" y="3214"/>
                    </a:lnTo>
                    <a:cubicBezTo>
                      <a:pt x="21" y="3220"/>
                      <a:pt x="16" y="3224"/>
                      <a:pt x="11" y="3224"/>
                    </a:cubicBezTo>
                    <a:cubicBezTo>
                      <a:pt x="5" y="3224"/>
                      <a:pt x="0" y="3220"/>
                      <a:pt x="0" y="3214"/>
                    </a:cubicBezTo>
                    <a:close/>
                    <a:moveTo>
                      <a:pt x="0" y="3086"/>
                    </a:moveTo>
                    <a:lnTo>
                      <a:pt x="0" y="3022"/>
                    </a:lnTo>
                    <a:cubicBezTo>
                      <a:pt x="0" y="3016"/>
                      <a:pt x="5" y="3011"/>
                      <a:pt x="11" y="3011"/>
                    </a:cubicBezTo>
                    <a:cubicBezTo>
                      <a:pt x="16" y="3011"/>
                      <a:pt x="21" y="3016"/>
                      <a:pt x="21" y="3022"/>
                    </a:cubicBezTo>
                    <a:lnTo>
                      <a:pt x="21" y="3086"/>
                    </a:lnTo>
                    <a:cubicBezTo>
                      <a:pt x="21" y="3092"/>
                      <a:pt x="16" y="3096"/>
                      <a:pt x="11" y="3096"/>
                    </a:cubicBezTo>
                    <a:cubicBezTo>
                      <a:pt x="5" y="3096"/>
                      <a:pt x="0" y="3092"/>
                      <a:pt x="0" y="3086"/>
                    </a:cubicBezTo>
                    <a:close/>
                    <a:moveTo>
                      <a:pt x="0" y="2958"/>
                    </a:moveTo>
                    <a:lnTo>
                      <a:pt x="0" y="2894"/>
                    </a:lnTo>
                    <a:cubicBezTo>
                      <a:pt x="0" y="2888"/>
                      <a:pt x="5" y="2883"/>
                      <a:pt x="11" y="2883"/>
                    </a:cubicBezTo>
                    <a:cubicBezTo>
                      <a:pt x="16" y="2883"/>
                      <a:pt x="21" y="2888"/>
                      <a:pt x="21" y="2894"/>
                    </a:cubicBezTo>
                    <a:lnTo>
                      <a:pt x="21" y="2958"/>
                    </a:lnTo>
                    <a:cubicBezTo>
                      <a:pt x="21" y="2964"/>
                      <a:pt x="16" y="2968"/>
                      <a:pt x="11" y="2968"/>
                    </a:cubicBezTo>
                    <a:cubicBezTo>
                      <a:pt x="5" y="2968"/>
                      <a:pt x="0" y="2964"/>
                      <a:pt x="0" y="2958"/>
                    </a:cubicBezTo>
                    <a:close/>
                    <a:moveTo>
                      <a:pt x="0" y="2830"/>
                    </a:moveTo>
                    <a:lnTo>
                      <a:pt x="0" y="2766"/>
                    </a:lnTo>
                    <a:cubicBezTo>
                      <a:pt x="0" y="2760"/>
                      <a:pt x="5" y="2755"/>
                      <a:pt x="11" y="2755"/>
                    </a:cubicBezTo>
                    <a:cubicBezTo>
                      <a:pt x="16" y="2755"/>
                      <a:pt x="21" y="2760"/>
                      <a:pt x="21" y="2766"/>
                    </a:cubicBezTo>
                    <a:lnTo>
                      <a:pt x="21" y="2830"/>
                    </a:lnTo>
                    <a:cubicBezTo>
                      <a:pt x="21" y="2836"/>
                      <a:pt x="16" y="2840"/>
                      <a:pt x="11" y="2840"/>
                    </a:cubicBezTo>
                    <a:cubicBezTo>
                      <a:pt x="5" y="2840"/>
                      <a:pt x="0" y="2836"/>
                      <a:pt x="0" y="2830"/>
                    </a:cubicBezTo>
                    <a:close/>
                    <a:moveTo>
                      <a:pt x="0" y="2702"/>
                    </a:moveTo>
                    <a:lnTo>
                      <a:pt x="0" y="2638"/>
                    </a:lnTo>
                    <a:cubicBezTo>
                      <a:pt x="0" y="2632"/>
                      <a:pt x="5" y="2627"/>
                      <a:pt x="11" y="2627"/>
                    </a:cubicBezTo>
                    <a:cubicBezTo>
                      <a:pt x="16" y="2627"/>
                      <a:pt x="21" y="2632"/>
                      <a:pt x="21" y="2638"/>
                    </a:cubicBezTo>
                    <a:lnTo>
                      <a:pt x="21" y="2702"/>
                    </a:lnTo>
                    <a:cubicBezTo>
                      <a:pt x="21" y="2708"/>
                      <a:pt x="16" y="2712"/>
                      <a:pt x="11" y="2712"/>
                    </a:cubicBezTo>
                    <a:cubicBezTo>
                      <a:pt x="5" y="2712"/>
                      <a:pt x="0" y="2708"/>
                      <a:pt x="0" y="2702"/>
                    </a:cubicBezTo>
                    <a:close/>
                    <a:moveTo>
                      <a:pt x="0" y="2574"/>
                    </a:moveTo>
                    <a:lnTo>
                      <a:pt x="0" y="2510"/>
                    </a:lnTo>
                    <a:cubicBezTo>
                      <a:pt x="0" y="2504"/>
                      <a:pt x="5" y="2499"/>
                      <a:pt x="11" y="2499"/>
                    </a:cubicBezTo>
                    <a:cubicBezTo>
                      <a:pt x="16" y="2499"/>
                      <a:pt x="21" y="2504"/>
                      <a:pt x="21" y="2510"/>
                    </a:cubicBezTo>
                    <a:lnTo>
                      <a:pt x="21" y="2574"/>
                    </a:lnTo>
                    <a:cubicBezTo>
                      <a:pt x="21" y="2580"/>
                      <a:pt x="16" y="2584"/>
                      <a:pt x="11" y="2584"/>
                    </a:cubicBezTo>
                    <a:cubicBezTo>
                      <a:pt x="5" y="2584"/>
                      <a:pt x="0" y="2580"/>
                      <a:pt x="0" y="2574"/>
                    </a:cubicBezTo>
                    <a:close/>
                    <a:moveTo>
                      <a:pt x="0" y="2446"/>
                    </a:moveTo>
                    <a:lnTo>
                      <a:pt x="0" y="2382"/>
                    </a:lnTo>
                    <a:cubicBezTo>
                      <a:pt x="0" y="2376"/>
                      <a:pt x="5" y="2371"/>
                      <a:pt x="11" y="2371"/>
                    </a:cubicBezTo>
                    <a:cubicBezTo>
                      <a:pt x="16" y="2371"/>
                      <a:pt x="21" y="2376"/>
                      <a:pt x="21" y="2382"/>
                    </a:cubicBezTo>
                    <a:lnTo>
                      <a:pt x="21" y="2446"/>
                    </a:lnTo>
                    <a:cubicBezTo>
                      <a:pt x="21" y="2452"/>
                      <a:pt x="16" y="2456"/>
                      <a:pt x="11" y="2456"/>
                    </a:cubicBezTo>
                    <a:cubicBezTo>
                      <a:pt x="5" y="2456"/>
                      <a:pt x="0" y="2452"/>
                      <a:pt x="0" y="2446"/>
                    </a:cubicBezTo>
                    <a:close/>
                    <a:moveTo>
                      <a:pt x="0" y="2318"/>
                    </a:moveTo>
                    <a:lnTo>
                      <a:pt x="0" y="2254"/>
                    </a:lnTo>
                    <a:cubicBezTo>
                      <a:pt x="0" y="2248"/>
                      <a:pt x="5" y="2243"/>
                      <a:pt x="11" y="2243"/>
                    </a:cubicBezTo>
                    <a:cubicBezTo>
                      <a:pt x="16" y="2243"/>
                      <a:pt x="21" y="2248"/>
                      <a:pt x="21" y="2254"/>
                    </a:cubicBezTo>
                    <a:lnTo>
                      <a:pt x="21" y="2318"/>
                    </a:lnTo>
                    <a:cubicBezTo>
                      <a:pt x="21" y="2324"/>
                      <a:pt x="16" y="2328"/>
                      <a:pt x="11" y="2328"/>
                    </a:cubicBezTo>
                    <a:cubicBezTo>
                      <a:pt x="5" y="2328"/>
                      <a:pt x="0" y="2324"/>
                      <a:pt x="0" y="2318"/>
                    </a:cubicBezTo>
                    <a:close/>
                    <a:moveTo>
                      <a:pt x="0" y="2190"/>
                    </a:moveTo>
                    <a:lnTo>
                      <a:pt x="0" y="2126"/>
                    </a:lnTo>
                    <a:cubicBezTo>
                      <a:pt x="0" y="2120"/>
                      <a:pt x="5" y="2115"/>
                      <a:pt x="11" y="2115"/>
                    </a:cubicBezTo>
                    <a:cubicBezTo>
                      <a:pt x="16" y="2115"/>
                      <a:pt x="21" y="2120"/>
                      <a:pt x="21" y="2126"/>
                    </a:cubicBezTo>
                    <a:lnTo>
                      <a:pt x="21" y="2190"/>
                    </a:lnTo>
                    <a:cubicBezTo>
                      <a:pt x="21" y="2196"/>
                      <a:pt x="16" y="2200"/>
                      <a:pt x="11" y="2200"/>
                    </a:cubicBezTo>
                    <a:cubicBezTo>
                      <a:pt x="5" y="2200"/>
                      <a:pt x="0" y="2196"/>
                      <a:pt x="0" y="2190"/>
                    </a:cubicBezTo>
                    <a:close/>
                    <a:moveTo>
                      <a:pt x="0" y="2062"/>
                    </a:moveTo>
                    <a:lnTo>
                      <a:pt x="0" y="1998"/>
                    </a:lnTo>
                    <a:cubicBezTo>
                      <a:pt x="0" y="1992"/>
                      <a:pt x="5" y="1987"/>
                      <a:pt x="11" y="1987"/>
                    </a:cubicBezTo>
                    <a:cubicBezTo>
                      <a:pt x="16" y="1987"/>
                      <a:pt x="21" y="1992"/>
                      <a:pt x="21" y="1998"/>
                    </a:cubicBezTo>
                    <a:lnTo>
                      <a:pt x="21" y="2062"/>
                    </a:lnTo>
                    <a:cubicBezTo>
                      <a:pt x="21" y="2068"/>
                      <a:pt x="16" y="2072"/>
                      <a:pt x="11" y="2072"/>
                    </a:cubicBezTo>
                    <a:cubicBezTo>
                      <a:pt x="5" y="2072"/>
                      <a:pt x="0" y="2068"/>
                      <a:pt x="0" y="2062"/>
                    </a:cubicBezTo>
                    <a:close/>
                    <a:moveTo>
                      <a:pt x="0" y="1934"/>
                    </a:moveTo>
                    <a:lnTo>
                      <a:pt x="0" y="1870"/>
                    </a:lnTo>
                    <a:cubicBezTo>
                      <a:pt x="0" y="1864"/>
                      <a:pt x="5" y="1859"/>
                      <a:pt x="11" y="1859"/>
                    </a:cubicBezTo>
                    <a:cubicBezTo>
                      <a:pt x="16" y="1859"/>
                      <a:pt x="21" y="1864"/>
                      <a:pt x="21" y="1870"/>
                    </a:cubicBezTo>
                    <a:lnTo>
                      <a:pt x="21" y="1934"/>
                    </a:lnTo>
                    <a:cubicBezTo>
                      <a:pt x="21" y="1940"/>
                      <a:pt x="16" y="1944"/>
                      <a:pt x="11" y="1944"/>
                    </a:cubicBezTo>
                    <a:cubicBezTo>
                      <a:pt x="5" y="1944"/>
                      <a:pt x="0" y="1940"/>
                      <a:pt x="0" y="1934"/>
                    </a:cubicBezTo>
                    <a:close/>
                    <a:moveTo>
                      <a:pt x="0" y="1806"/>
                    </a:moveTo>
                    <a:lnTo>
                      <a:pt x="0" y="1742"/>
                    </a:lnTo>
                    <a:cubicBezTo>
                      <a:pt x="0" y="1736"/>
                      <a:pt x="5" y="1731"/>
                      <a:pt x="11" y="1731"/>
                    </a:cubicBezTo>
                    <a:cubicBezTo>
                      <a:pt x="16" y="1731"/>
                      <a:pt x="21" y="1736"/>
                      <a:pt x="21" y="1742"/>
                    </a:cubicBezTo>
                    <a:lnTo>
                      <a:pt x="21" y="1806"/>
                    </a:lnTo>
                    <a:cubicBezTo>
                      <a:pt x="21" y="1812"/>
                      <a:pt x="16" y="1816"/>
                      <a:pt x="11" y="1816"/>
                    </a:cubicBezTo>
                    <a:cubicBezTo>
                      <a:pt x="5" y="1816"/>
                      <a:pt x="0" y="1812"/>
                      <a:pt x="0" y="1806"/>
                    </a:cubicBezTo>
                    <a:close/>
                    <a:moveTo>
                      <a:pt x="0" y="1678"/>
                    </a:moveTo>
                    <a:lnTo>
                      <a:pt x="0" y="1614"/>
                    </a:lnTo>
                    <a:cubicBezTo>
                      <a:pt x="0" y="1608"/>
                      <a:pt x="5" y="1603"/>
                      <a:pt x="11" y="1603"/>
                    </a:cubicBezTo>
                    <a:cubicBezTo>
                      <a:pt x="16" y="1603"/>
                      <a:pt x="21" y="1608"/>
                      <a:pt x="21" y="1614"/>
                    </a:cubicBezTo>
                    <a:lnTo>
                      <a:pt x="21" y="1678"/>
                    </a:lnTo>
                    <a:cubicBezTo>
                      <a:pt x="21" y="1684"/>
                      <a:pt x="16" y="1688"/>
                      <a:pt x="11" y="1688"/>
                    </a:cubicBezTo>
                    <a:cubicBezTo>
                      <a:pt x="5" y="1688"/>
                      <a:pt x="0" y="1684"/>
                      <a:pt x="0" y="1678"/>
                    </a:cubicBezTo>
                    <a:close/>
                    <a:moveTo>
                      <a:pt x="0" y="1550"/>
                    </a:moveTo>
                    <a:lnTo>
                      <a:pt x="0" y="1486"/>
                    </a:lnTo>
                    <a:cubicBezTo>
                      <a:pt x="0" y="1480"/>
                      <a:pt x="5" y="1475"/>
                      <a:pt x="11" y="1475"/>
                    </a:cubicBezTo>
                    <a:cubicBezTo>
                      <a:pt x="16" y="1475"/>
                      <a:pt x="21" y="1480"/>
                      <a:pt x="21" y="1486"/>
                    </a:cubicBezTo>
                    <a:lnTo>
                      <a:pt x="21" y="1550"/>
                    </a:lnTo>
                    <a:cubicBezTo>
                      <a:pt x="21" y="1556"/>
                      <a:pt x="16" y="1560"/>
                      <a:pt x="11" y="1560"/>
                    </a:cubicBezTo>
                    <a:cubicBezTo>
                      <a:pt x="5" y="1560"/>
                      <a:pt x="0" y="1556"/>
                      <a:pt x="0" y="1550"/>
                    </a:cubicBezTo>
                    <a:close/>
                    <a:moveTo>
                      <a:pt x="0" y="1422"/>
                    </a:moveTo>
                    <a:lnTo>
                      <a:pt x="0" y="1358"/>
                    </a:lnTo>
                    <a:cubicBezTo>
                      <a:pt x="0" y="1352"/>
                      <a:pt x="5" y="1347"/>
                      <a:pt x="11" y="1347"/>
                    </a:cubicBezTo>
                    <a:cubicBezTo>
                      <a:pt x="16" y="1347"/>
                      <a:pt x="21" y="1352"/>
                      <a:pt x="21" y="1358"/>
                    </a:cubicBezTo>
                    <a:lnTo>
                      <a:pt x="21" y="1422"/>
                    </a:lnTo>
                    <a:cubicBezTo>
                      <a:pt x="21" y="1428"/>
                      <a:pt x="16" y="1432"/>
                      <a:pt x="11" y="1432"/>
                    </a:cubicBezTo>
                    <a:cubicBezTo>
                      <a:pt x="5" y="1432"/>
                      <a:pt x="0" y="1428"/>
                      <a:pt x="0" y="1422"/>
                    </a:cubicBezTo>
                    <a:close/>
                    <a:moveTo>
                      <a:pt x="0" y="1294"/>
                    </a:moveTo>
                    <a:lnTo>
                      <a:pt x="0" y="1230"/>
                    </a:lnTo>
                    <a:cubicBezTo>
                      <a:pt x="0" y="1224"/>
                      <a:pt x="5" y="1219"/>
                      <a:pt x="11" y="1219"/>
                    </a:cubicBezTo>
                    <a:cubicBezTo>
                      <a:pt x="16" y="1219"/>
                      <a:pt x="21" y="1224"/>
                      <a:pt x="21" y="1230"/>
                    </a:cubicBezTo>
                    <a:lnTo>
                      <a:pt x="21" y="1294"/>
                    </a:lnTo>
                    <a:cubicBezTo>
                      <a:pt x="21" y="1300"/>
                      <a:pt x="16" y="1304"/>
                      <a:pt x="11" y="1304"/>
                    </a:cubicBezTo>
                    <a:cubicBezTo>
                      <a:pt x="5" y="1304"/>
                      <a:pt x="0" y="1300"/>
                      <a:pt x="0" y="1294"/>
                    </a:cubicBezTo>
                    <a:close/>
                    <a:moveTo>
                      <a:pt x="0" y="1166"/>
                    </a:moveTo>
                    <a:lnTo>
                      <a:pt x="0" y="1102"/>
                    </a:lnTo>
                    <a:cubicBezTo>
                      <a:pt x="0" y="1096"/>
                      <a:pt x="5" y="1091"/>
                      <a:pt x="11" y="1091"/>
                    </a:cubicBezTo>
                    <a:cubicBezTo>
                      <a:pt x="16" y="1091"/>
                      <a:pt x="21" y="1096"/>
                      <a:pt x="21" y="1102"/>
                    </a:cubicBezTo>
                    <a:lnTo>
                      <a:pt x="21" y="1166"/>
                    </a:lnTo>
                    <a:cubicBezTo>
                      <a:pt x="21" y="1172"/>
                      <a:pt x="16" y="1176"/>
                      <a:pt x="11" y="1176"/>
                    </a:cubicBezTo>
                    <a:cubicBezTo>
                      <a:pt x="5" y="1176"/>
                      <a:pt x="0" y="1172"/>
                      <a:pt x="0" y="1166"/>
                    </a:cubicBezTo>
                    <a:close/>
                    <a:moveTo>
                      <a:pt x="0" y="1038"/>
                    </a:moveTo>
                    <a:lnTo>
                      <a:pt x="0" y="974"/>
                    </a:lnTo>
                    <a:cubicBezTo>
                      <a:pt x="0" y="968"/>
                      <a:pt x="5" y="963"/>
                      <a:pt x="11" y="963"/>
                    </a:cubicBezTo>
                    <a:cubicBezTo>
                      <a:pt x="16" y="963"/>
                      <a:pt x="21" y="968"/>
                      <a:pt x="21" y="974"/>
                    </a:cubicBezTo>
                    <a:lnTo>
                      <a:pt x="21" y="1038"/>
                    </a:lnTo>
                    <a:cubicBezTo>
                      <a:pt x="21" y="1044"/>
                      <a:pt x="16" y="1048"/>
                      <a:pt x="11" y="1048"/>
                    </a:cubicBezTo>
                    <a:cubicBezTo>
                      <a:pt x="5" y="1048"/>
                      <a:pt x="0" y="1044"/>
                      <a:pt x="0" y="1038"/>
                    </a:cubicBezTo>
                    <a:close/>
                    <a:moveTo>
                      <a:pt x="0" y="910"/>
                    </a:moveTo>
                    <a:lnTo>
                      <a:pt x="0" y="846"/>
                    </a:lnTo>
                    <a:cubicBezTo>
                      <a:pt x="0" y="840"/>
                      <a:pt x="5" y="835"/>
                      <a:pt x="11" y="835"/>
                    </a:cubicBezTo>
                    <a:cubicBezTo>
                      <a:pt x="16" y="835"/>
                      <a:pt x="21" y="840"/>
                      <a:pt x="21" y="846"/>
                    </a:cubicBezTo>
                    <a:lnTo>
                      <a:pt x="21" y="910"/>
                    </a:lnTo>
                    <a:cubicBezTo>
                      <a:pt x="21" y="916"/>
                      <a:pt x="16" y="920"/>
                      <a:pt x="11" y="920"/>
                    </a:cubicBezTo>
                    <a:cubicBezTo>
                      <a:pt x="5" y="920"/>
                      <a:pt x="0" y="916"/>
                      <a:pt x="0" y="910"/>
                    </a:cubicBezTo>
                    <a:close/>
                    <a:moveTo>
                      <a:pt x="0" y="782"/>
                    </a:moveTo>
                    <a:lnTo>
                      <a:pt x="0" y="718"/>
                    </a:lnTo>
                    <a:cubicBezTo>
                      <a:pt x="0" y="712"/>
                      <a:pt x="5" y="707"/>
                      <a:pt x="11" y="707"/>
                    </a:cubicBezTo>
                    <a:cubicBezTo>
                      <a:pt x="16" y="707"/>
                      <a:pt x="21" y="712"/>
                      <a:pt x="21" y="718"/>
                    </a:cubicBezTo>
                    <a:lnTo>
                      <a:pt x="21" y="782"/>
                    </a:lnTo>
                    <a:cubicBezTo>
                      <a:pt x="21" y="788"/>
                      <a:pt x="16" y="792"/>
                      <a:pt x="11" y="792"/>
                    </a:cubicBezTo>
                    <a:cubicBezTo>
                      <a:pt x="5" y="792"/>
                      <a:pt x="0" y="788"/>
                      <a:pt x="0" y="782"/>
                    </a:cubicBezTo>
                    <a:close/>
                    <a:moveTo>
                      <a:pt x="0" y="654"/>
                    </a:moveTo>
                    <a:lnTo>
                      <a:pt x="0" y="590"/>
                    </a:lnTo>
                    <a:cubicBezTo>
                      <a:pt x="0" y="584"/>
                      <a:pt x="5" y="579"/>
                      <a:pt x="11" y="579"/>
                    </a:cubicBezTo>
                    <a:cubicBezTo>
                      <a:pt x="16" y="579"/>
                      <a:pt x="21" y="584"/>
                      <a:pt x="21" y="590"/>
                    </a:cubicBezTo>
                    <a:lnTo>
                      <a:pt x="21" y="654"/>
                    </a:lnTo>
                    <a:cubicBezTo>
                      <a:pt x="21" y="660"/>
                      <a:pt x="16" y="664"/>
                      <a:pt x="11" y="664"/>
                    </a:cubicBezTo>
                    <a:cubicBezTo>
                      <a:pt x="5" y="664"/>
                      <a:pt x="0" y="660"/>
                      <a:pt x="0" y="654"/>
                    </a:cubicBezTo>
                    <a:close/>
                    <a:moveTo>
                      <a:pt x="0" y="526"/>
                    </a:moveTo>
                    <a:lnTo>
                      <a:pt x="0" y="462"/>
                    </a:lnTo>
                    <a:cubicBezTo>
                      <a:pt x="0" y="456"/>
                      <a:pt x="5" y="451"/>
                      <a:pt x="11" y="451"/>
                    </a:cubicBezTo>
                    <a:cubicBezTo>
                      <a:pt x="16" y="451"/>
                      <a:pt x="21" y="456"/>
                      <a:pt x="21" y="462"/>
                    </a:cubicBezTo>
                    <a:lnTo>
                      <a:pt x="21" y="526"/>
                    </a:lnTo>
                    <a:cubicBezTo>
                      <a:pt x="21" y="532"/>
                      <a:pt x="16" y="536"/>
                      <a:pt x="11" y="536"/>
                    </a:cubicBezTo>
                    <a:cubicBezTo>
                      <a:pt x="5" y="536"/>
                      <a:pt x="0" y="532"/>
                      <a:pt x="0" y="526"/>
                    </a:cubicBezTo>
                    <a:close/>
                    <a:moveTo>
                      <a:pt x="0" y="398"/>
                    </a:moveTo>
                    <a:lnTo>
                      <a:pt x="0" y="334"/>
                    </a:lnTo>
                    <a:cubicBezTo>
                      <a:pt x="0" y="328"/>
                      <a:pt x="5" y="323"/>
                      <a:pt x="11" y="323"/>
                    </a:cubicBezTo>
                    <a:cubicBezTo>
                      <a:pt x="16" y="323"/>
                      <a:pt x="21" y="328"/>
                      <a:pt x="21" y="334"/>
                    </a:cubicBezTo>
                    <a:lnTo>
                      <a:pt x="21" y="398"/>
                    </a:lnTo>
                    <a:cubicBezTo>
                      <a:pt x="21" y="404"/>
                      <a:pt x="16" y="408"/>
                      <a:pt x="11" y="408"/>
                    </a:cubicBezTo>
                    <a:cubicBezTo>
                      <a:pt x="5" y="408"/>
                      <a:pt x="0" y="404"/>
                      <a:pt x="0" y="398"/>
                    </a:cubicBezTo>
                    <a:close/>
                    <a:moveTo>
                      <a:pt x="0" y="270"/>
                    </a:moveTo>
                    <a:lnTo>
                      <a:pt x="0" y="206"/>
                    </a:lnTo>
                    <a:cubicBezTo>
                      <a:pt x="0" y="200"/>
                      <a:pt x="5" y="195"/>
                      <a:pt x="11" y="195"/>
                    </a:cubicBezTo>
                    <a:cubicBezTo>
                      <a:pt x="16" y="195"/>
                      <a:pt x="21" y="200"/>
                      <a:pt x="21" y="206"/>
                    </a:cubicBezTo>
                    <a:lnTo>
                      <a:pt x="21" y="270"/>
                    </a:lnTo>
                    <a:cubicBezTo>
                      <a:pt x="21" y="276"/>
                      <a:pt x="16" y="280"/>
                      <a:pt x="11" y="280"/>
                    </a:cubicBezTo>
                    <a:cubicBezTo>
                      <a:pt x="5" y="280"/>
                      <a:pt x="0" y="276"/>
                      <a:pt x="0" y="270"/>
                    </a:cubicBezTo>
                    <a:close/>
                    <a:moveTo>
                      <a:pt x="0" y="142"/>
                    </a:moveTo>
                    <a:lnTo>
                      <a:pt x="0" y="78"/>
                    </a:lnTo>
                    <a:cubicBezTo>
                      <a:pt x="0" y="72"/>
                      <a:pt x="5" y="67"/>
                      <a:pt x="11" y="67"/>
                    </a:cubicBezTo>
                    <a:cubicBezTo>
                      <a:pt x="16" y="67"/>
                      <a:pt x="21" y="72"/>
                      <a:pt x="21" y="78"/>
                    </a:cubicBezTo>
                    <a:lnTo>
                      <a:pt x="21" y="142"/>
                    </a:lnTo>
                    <a:cubicBezTo>
                      <a:pt x="21" y="148"/>
                      <a:pt x="16" y="152"/>
                      <a:pt x="11" y="152"/>
                    </a:cubicBezTo>
                    <a:cubicBezTo>
                      <a:pt x="5" y="152"/>
                      <a:pt x="0" y="148"/>
                      <a:pt x="0" y="142"/>
                    </a:cubicBezTo>
                    <a:close/>
                    <a:moveTo>
                      <a:pt x="0" y="14"/>
                    </a:moveTo>
                    <a:lnTo>
                      <a:pt x="0" y="11"/>
                    </a:lnTo>
                    <a:cubicBezTo>
                      <a:pt x="0" y="5"/>
                      <a:pt x="5" y="0"/>
                      <a:pt x="11" y="0"/>
                    </a:cubicBezTo>
                    <a:cubicBezTo>
                      <a:pt x="16" y="0"/>
                      <a:pt x="21" y="5"/>
                      <a:pt x="21" y="11"/>
                    </a:cubicBezTo>
                    <a:lnTo>
                      <a:pt x="21" y="14"/>
                    </a:lnTo>
                    <a:cubicBezTo>
                      <a:pt x="21" y="20"/>
                      <a:pt x="16" y="24"/>
                      <a:pt x="11" y="24"/>
                    </a:cubicBezTo>
                    <a:cubicBezTo>
                      <a:pt x="5" y="24"/>
                      <a:pt x="0" y="20"/>
                      <a:pt x="0" y="14"/>
                    </a:cubicBez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rgbClr val="333333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20"/>
              <p:cNvSpPr>
                <a:spLocks/>
              </p:cNvSpPr>
              <p:nvPr/>
            </p:nvSpPr>
            <p:spPr bwMode="auto">
              <a:xfrm>
                <a:off x="1983" y="2104"/>
                <a:ext cx="29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8"/>
                  </a:cxn>
                  <a:cxn ang="0">
                    <a:pos x="29" y="0"/>
                  </a:cxn>
                </a:cxnLst>
                <a:rect l="0" t="0" r="r" b="b"/>
                <a:pathLst>
                  <a:path w="29" h="28">
                    <a:moveTo>
                      <a:pt x="0" y="0"/>
                    </a:moveTo>
                    <a:lnTo>
                      <a:pt x="15" y="28"/>
                    </a:lnTo>
                    <a:lnTo>
                      <a:pt x="29" y="0"/>
                    </a:ln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21"/>
              <p:cNvSpPr>
                <a:spLocks/>
              </p:cNvSpPr>
              <p:nvPr/>
            </p:nvSpPr>
            <p:spPr bwMode="auto">
              <a:xfrm>
                <a:off x="1983" y="1421"/>
                <a:ext cx="29" cy="29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15" y="0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15" y="0"/>
                    </a:lnTo>
                    <a:lnTo>
                      <a:pt x="0" y="29"/>
                    </a:ln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122"/>
              <p:cNvSpPr>
                <a:spLocks noChangeArrowheads="1"/>
              </p:cNvSpPr>
              <p:nvPr/>
            </p:nvSpPr>
            <p:spPr bwMode="auto">
              <a:xfrm>
                <a:off x="2278" y="1333"/>
                <a:ext cx="171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ETM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" name="Line 123"/>
              <p:cNvSpPr>
                <a:spLocks noChangeShapeType="1"/>
              </p:cNvSpPr>
              <p:nvPr/>
            </p:nvSpPr>
            <p:spPr bwMode="auto">
              <a:xfrm>
                <a:off x="723" y="2340"/>
                <a:ext cx="131" cy="1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124"/>
              <p:cNvSpPr>
                <a:spLocks noChangeShapeType="1"/>
              </p:cNvSpPr>
              <p:nvPr/>
            </p:nvSpPr>
            <p:spPr bwMode="auto">
              <a:xfrm>
                <a:off x="723" y="2340"/>
                <a:ext cx="131" cy="1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125"/>
              <p:cNvSpPr>
                <a:spLocks noChangeShapeType="1"/>
              </p:cNvSpPr>
              <p:nvPr/>
            </p:nvSpPr>
            <p:spPr bwMode="auto">
              <a:xfrm flipH="1">
                <a:off x="721" y="1846"/>
                <a:ext cx="63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126"/>
              <p:cNvSpPr>
                <a:spLocks noChangeShapeType="1"/>
              </p:cNvSpPr>
              <p:nvPr/>
            </p:nvSpPr>
            <p:spPr bwMode="auto">
              <a:xfrm flipH="1">
                <a:off x="721" y="1846"/>
                <a:ext cx="63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127"/>
              <p:cNvSpPr>
                <a:spLocks noChangeShapeType="1"/>
              </p:cNvSpPr>
              <p:nvPr/>
            </p:nvSpPr>
            <p:spPr bwMode="auto">
              <a:xfrm>
                <a:off x="790" y="1845"/>
                <a:ext cx="64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128"/>
              <p:cNvSpPr>
                <a:spLocks noChangeShapeType="1"/>
              </p:cNvSpPr>
              <p:nvPr/>
            </p:nvSpPr>
            <p:spPr bwMode="auto">
              <a:xfrm>
                <a:off x="790" y="1845"/>
                <a:ext cx="64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129"/>
              <p:cNvSpPr>
                <a:spLocks noChangeArrowheads="1"/>
              </p:cNvSpPr>
              <p:nvPr/>
            </p:nvSpPr>
            <p:spPr bwMode="auto">
              <a:xfrm>
                <a:off x="652" y="2306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30"/>
              <p:cNvSpPr>
                <a:spLocks/>
              </p:cNvSpPr>
              <p:nvPr/>
            </p:nvSpPr>
            <p:spPr bwMode="auto">
              <a:xfrm>
                <a:off x="654" y="2307"/>
                <a:ext cx="96" cy="95"/>
              </a:xfrm>
              <a:custGeom>
                <a:avLst/>
                <a:gdLst/>
                <a:ahLst/>
                <a:cxnLst>
                  <a:cxn ang="0">
                    <a:pos x="9" y="149"/>
                  </a:cxn>
                  <a:cxn ang="0">
                    <a:pos x="150" y="8"/>
                  </a:cxn>
                  <a:cxn ang="0">
                    <a:pos x="180" y="8"/>
                  </a:cxn>
                  <a:cxn ang="0">
                    <a:pos x="180" y="8"/>
                  </a:cxn>
                  <a:cxn ang="0">
                    <a:pos x="492" y="320"/>
                  </a:cxn>
                  <a:cxn ang="0">
                    <a:pos x="492" y="350"/>
                  </a:cxn>
                  <a:cxn ang="0">
                    <a:pos x="492" y="350"/>
                  </a:cxn>
                  <a:cxn ang="0">
                    <a:pos x="351" y="491"/>
                  </a:cxn>
                  <a:cxn ang="0">
                    <a:pos x="321" y="491"/>
                  </a:cxn>
                  <a:cxn ang="0">
                    <a:pos x="9" y="179"/>
                  </a:cxn>
                  <a:cxn ang="0">
                    <a:pos x="9" y="149"/>
                  </a:cxn>
                </a:cxnLst>
                <a:rect l="0" t="0" r="r" b="b"/>
                <a:pathLst>
                  <a:path w="500" h="499">
                    <a:moveTo>
                      <a:pt x="9" y="149"/>
                    </a:moveTo>
                    <a:lnTo>
                      <a:pt x="150" y="8"/>
                    </a:lnTo>
                    <a:cubicBezTo>
                      <a:pt x="158" y="0"/>
                      <a:pt x="171" y="0"/>
                      <a:pt x="180" y="8"/>
                    </a:cubicBezTo>
                    <a:cubicBezTo>
                      <a:pt x="180" y="8"/>
                      <a:pt x="180" y="8"/>
                      <a:pt x="180" y="8"/>
                    </a:cubicBezTo>
                    <a:lnTo>
                      <a:pt x="492" y="320"/>
                    </a:lnTo>
                    <a:cubicBezTo>
                      <a:pt x="500" y="328"/>
                      <a:pt x="500" y="342"/>
                      <a:pt x="492" y="350"/>
                    </a:cubicBezTo>
                    <a:lnTo>
                      <a:pt x="492" y="350"/>
                    </a:lnTo>
                    <a:lnTo>
                      <a:pt x="351" y="491"/>
                    </a:lnTo>
                    <a:cubicBezTo>
                      <a:pt x="343" y="499"/>
                      <a:pt x="329" y="499"/>
                      <a:pt x="321" y="491"/>
                    </a:cubicBezTo>
                    <a:lnTo>
                      <a:pt x="9" y="179"/>
                    </a:lnTo>
                    <a:cubicBezTo>
                      <a:pt x="0" y="171"/>
                      <a:pt x="0" y="157"/>
                      <a:pt x="9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131"/>
              <p:cNvSpPr>
                <a:spLocks noChangeArrowheads="1"/>
              </p:cNvSpPr>
              <p:nvPr/>
            </p:nvSpPr>
            <p:spPr bwMode="auto">
              <a:xfrm>
                <a:off x="652" y="2306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32"/>
              <p:cNvSpPr>
                <a:spLocks/>
              </p:cNvSpPr>
              <p:nvPr/>
            </p:nvSpPr>
            <p:spPr bwMode="auto">
              <a:xfrm>
                <a:off x="654" y="2307"/>
                <a:ext cx="96" cy="95"/>
              </a:xfrm>
              <a:custGeom>
                <a:avLst/>
                <a:gdLst/>
                <a:ahLst/>
                <a:cxnLst>
                  <a:cxn ang="0">
                    <a:pos x="9" y="149"/>
                  </a:cxn>
                  <a:cxn ang="0">
                    <a:pos x="150" y="8"/>
                  </a:cxn>
                  <a:cxn ang="0">
                    <a:pos x="180" y="8"/>
                  </a:cxn>
                  <a:cxn ang="0">
                    <a:pos x="180" y="8"/>
                  </a:cxn>
                  <a:cxn ang="0">
                    <a:pos x="492" y="320"/>
                  </a:cxn>
                  <a:cxn ang="0">
                    <a:pos x="492" y="350"/>
                  </a:cxn>
                  <a:cxn ang="0">
                    <a:pos x="492" y="350"/>
                  </a:cxn>
                  <a:cxn ang="0">
                    <a:pos x="351" y="491"/>
                  </a:cxn>
                  <a:cxn ang="0">
                    <a:pos x="321" y="491"/>
                  </a:cxn>
                  <a:cxn ang="0">
                    <a:pos x="9" y="179"/>
                  </a:cxn>
                  <a:cxn ang="0">
                    <a:pos x="9" y="149"/>
                  </a:cxn>
                </a:cxnLst>
                <a:rect l="0" t="0" r="r" b="b"/>
                <a:pathLst>
                  <a:path w="500" h="499">
                    <a:moveTo>
                      <a:pt x="9" y="149"/>
                    </a:moveTo>
                    <a:lnTo>
                      <a:pt x="150" y="8"/>
                    </a:lnTo>
                    <a:cubicBezTo>
                      <a:pt x="158" y="0"/>
                      <a:pt x="171" y="0"/>
                      <a:pt x="180" y="8"/>
                    </a:cubicBezTo>
                    <a:cubicBezTo>
                      <a:pt x="180" y="8"/>
                      <a:pt x="180" y="8"/>
                      <a:pt x="180" y="8"/>
                    </a:cubicBezTo>
                    <a:lnTo>
                      <a:pt x="492" y="320"/>
                    </a:lnTo>
                    <a:cubicBezTo>
                      <a:pt x="500" y="328"/>
                      <a:pt x="500" y="342"/>
                      <a:pt x="492" y="350"/>
                    </a:cubicBezTo>
                    <a:lnTo>
                      <a:pt x="492" y="350"/>
                    </a:lnTo>
                    <a:lnTo>
                      <a:pt x="351" y="491"/>
                    </a:lnTo>
                    <a:cubicBezTo>
                      <a:pt x="343" y="499"/>
                      <a:pt x="329" y="499"/>
                      <a:pt x="321" y="491"/>
                    </a:cubicBezTo>
                    <a:lnTo>
                      <a:pt x="9" y="179"/>
                    </a:lnTo>
                    <a:cubicBezTo>
                      <a:pt x="0" y="171"/>
                      <a:pt x="0" y="157"/>
                      <a:pt x="9" y="14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33"/>
              <p:cNvSpPr>
                <a:spLocks noEditPoints="1"/>
              </p:cNvSpPr>
              <p:nvPr/>
            </p:nvSpPr>
            <p:spPr bwMode="auto">
              <a:xfrm>
                <a:off x="656" y="2309"/>
                <a:ext cx="92" cy="91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66" y="91"/>
                  </a:cxn>
                  <a:cxn ang="0">
                    <a:pos x="92" y="65"/>
                  </a:cxn>
                  <a:cxn ang="0">
                    <a:pos x="26" y="0"/>
                  </a:cxn>
                </a:cxnLst>
                <a:rect l="0" t="0" r="r" b="b"/>
                <a:pathLst>
                  <a:path w="92" h="91">
                    <a:moveTo>
                      <a:pt x="0" y="26"/>
                    </a:moveTo>
                    <a:lnTo>
                      <a:pt x="66" y="91"/>
                    </a:lnTo>
                    <a:moveTo>
                      <a:pt x="92" y="65"/>
                    </a:moveTo>
                    <a:lnTo>
                      <a:pt x="26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134"/>
              <p:cNvSpPr>
                <a:spLocks noChangeShapeType="1"/>
              </p:cNvSpPr>
              <p:nvPr/>
            </p:nvSpPr>
            <p:spPr bwMode="auto">
              <a:xfrm>
                <a:off x="686" y="2309"/>
                <a:ext cx="61" cy="6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135"/>
              <p:cNvSpPr>
                <a:spLocks noChangeArrowheads="1"/>
              </p:cNvSpPr>
              <p:nvPr/>
            </p:nvSpPr>
            <p:spPr bwMode="auto">
              <a:xfrm>
                <a:off x="826" y="2303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36"/>
              <p:cNvSpPr>
                <a:spLocks/>
              </p:cNvSpPr>
              <p:nvPr/>
            </p:nvSpPr>
            <p:spPr bwMode="auto">
              <a:xfrm>
                <a:off x="826" y="2306"/>
                <a:ext cx="96" cy="96"/>
              </a:xfrm>
              <a:custGeom>
                <a:avLst/>
                <a:gdLst/>
                <a:ahLst/>
                <a:cxnLst>
                  <a:cxn ang="0">
                    <a:pos x="351" y="8"/>
                  </a:cxn>
                  <a:cxn ang="0">
                    <a:pos x="492" y="14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180" y="491"/>
                  </a:cxn>
                  <a:cxn ang="0">
                    <a:pos x="150" y="491"/>
                  </a:cxn>
                  <a:cxn ang="0">
                    <a:pos x="150" y="491"/>
                  </a:cxn>
                  <a:cxn ang="0">
                    <a:pos x="9" y="350"/>
                  </a:cxn>
                  <a:cxn ang="0">
                    <a:pos x="9" y="320"/>
                  </a:cxn>
                  <a:cxn ang="0">
                    <a:pos x="9" y="320"/>
                  </a:cxn>
                  <a:cxn ang="0">
                    <a:pos x="321" y="8"/>
                  </a:cxn>
                  <a:cxn ang="0">
                    <a:pos x="351" y="8"/>
                  </a:cxn>
                </a:cxnLst>
                <a:rect l="0" t="0" r="r" b="b"/>
                <a:pathLst>
                  <a:path w="500" h="500">
                    <a:moveTo>
                      <a:pt x="351" y="8"/>
                    </a:moveTo>
                    <a:lnTo>
                      <a:pt x="492" y="149"/>
                    </a:lnTo>
                    <a:cubicBezTo>
                      <a:pt x="500" y="158"/>
                      <a:pt x="500" y="171"/>
                      <a:pt x="492" y="179"/>
                    </a:cubicBezTo>
                    <a:cubicBezTo>
                      <a:pt x="492" y="179"/>
                      <a:pt x="492" y="179"/>
                      <a:pt x="492" y="179"/>
                    </a:cubicBezTo>
                    <a:lnTo>
                      <a:pt x="492" y="179"/>
                    </a:lnTo>
                    <a:lnTo>
                      <a:pt x="180" y="491"/>
                    </a:lnTo>
                    <a:cubicBezTo>
                      <a:pt x="172" y="500"/>
                      <a:pt x="158" y="500"/>
                      <a:pt x="150" y="491"/>
                    </a:cubicBezTo>
                    <a:lnTo>
                      <a:pt x="150" y="491"/>
                    </a:lnTo>
                    <a:lnTo>
                      <a:pt x="9" y="350"/>
                    </a:lnTo>
                    <a:cubicBezTo>
                      <a:pt x="0" y="342"/>
                      <a:pt x="0" y="329"/>
                      <a:pt x="9" y="320"/>
                    </a:cubicBezTo>
                    <a:cubicBezTo>
                      <a:pt x="9" y="320"/>
                      <a:pt x="9" y="320"/>
                      <a:pt x="9" y="320"/>
                    </a:cubicBezTo>
                    <a:lnTo>
                      <a:pt x="321" y="8"/>
                    </a:lnTo>
                    <a:cubicBezTo>
                      <a:pt x="329" y="0"/>
                      <a:pt x="343" y="0"/>
                      <a:pt x="351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137"/>
              <p:cNvSpPr>
                <a:spLocks noChangeArrowheads="1"/>
              </p:cNvSpPr>
              <p:nvPr/>
            </p:nvSpPr>
            <p:spPr bwMode="auto">
              <a:xfrm>
                <a:off x="826" y="2303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38"/>
              <p:cNvSpPr>
                <a:spLocks/>
              </p:cNvSpPr>
              <p:nvPr/>
            </p:nvSpPr>
            <p:spPr bwMode="auto">
              <a:xfrm>
                <a:off x="826" y="2306"/>
                <a:ext cx="96" cy="96"/>
              </a:xfrm>
              <a:custGeom>
                <a:avLst/>
                <a:gdLst/>
                <a:ahLst/>
                <a:cxnLst>
                  <a:cxn ang="0">
                    <a:pos x="351" y="8"/>
                  </a:cxn>
                  <a:cxn ang="0">
                    <a:pos x="492" y="14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180" y="491"/>
                  </a:cxn>
                  <a:cxn ang="0">
                    <a:pos x="150" y="491"/>
                  </a:cxn>
                  <a:cxn ang="0">
                    <a:pos x="150" y="491"/>
                  </a:cxn>
                  <a:cxn ang="0">
                    <a:pos x="9" y="350"/>
                  </a:cxn>
                  <a:cxn ang="0">
                    <a:pos x="9" y="320"/>
                  </a:cxn>
                  <a:cxn ang="0">
                    <a:pos x="9" y="320"/>
                  </a:cxn>
                  <a:cxn ang="0">
                    <a:pos x="321" y="8"/>
                  </a:cxn>
                  <a:cxn ang="0">
                    <a:pos x="351" y="8"/>
                  </a:cxn>
                </a:cxnLst>
                <a:rect l="0" t="0" r="r" b="b"/>
                <a:pathLst>
                  <a:path w="500" h="500">
                    <a:moveTo>
                      <a:pt x="351" y="8"/>
                    </a:moveTo>
                    <a:lnTo>
                      <a:pt x="492" y="149"/>
                    </a:lnTo>
                    <a:cubicBezTo>
                      <a:pt x="500" y="158"/>
                      <a:pt x="500" y="171"/>
                      <a:pt x="492" y="179"/>
                    </a:cubicBezTo>
                    <a:cubicBezTo>
                      <a:pt x="492" y="179"/>
                      <a:pt x="492" y="179"/>
                      <a:pt x="492" y="179"/>
                    </a:cubicBezTo>
                    <a:lnTo>
                      <a:pt x="492" y="179"/>
                    </a:lnTo>
                    <a:lnTo>
                      <a:pt x="180" y="491"/>
                    </a:lnTo>
                    <a:cubicBezTo>
                      <a:pt x="172" y="500"/>
                      <a:pt x="158" y="500"/>
                      <a:pt x="150" y="491"/>
                    </a:cubicBezTo>
                    <a:lnTo>
                      <a:pt x="150" y="491"/>
                    </a:lnTo>
                    <a:lnTo>
                      <a:pt x="9" y="350"/>
                    </a:lnTo>
                    <a:cubicBezTo>
                      <a:pt x="0" y="342"/>
                      <a:pt x="0" y="329"/>
                      <a:pt x="9" y="320"/>
                    </a:cubicBezTo>
                    <a:cubicBezTo>
                      <a:pt x="9" y="320"/>
                      <a:pt x="9" y="320"/>
                      <a:pt x="9" y="320"/>
                    </a:cubicBezTo>
                    <a:lnTo>
                      <a:pt x="321" y="8"/>
                    </a:lnTo>
                    <a:cubicBezTo>
                      <a:pt x="329" y="0"/>
                      <a:pt x="343" y="0"/>
                      <a:pt x="351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39"/>
              <p:cNvSpPr>
                <a:spLocks noEditPoints="1"/>
              </p:cNvSpPr>
              <p:nvPr/>
            </p:nvSpPr>
            <p:spPr bwMode="auto">
              <a:xfrm>
                <a:off x="828" y="2308"/>
                <a:ext cx="92" cy="92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0" y="66"/>
                  </a:cxn>
                  <a:cxn ang="0">
                    <a:pos x="26" y="92"/>
                  </a:cxn>
                  <a:cxn ang="0">
                    <a:pos x="92" y="26"/>
                  </a:cxn>
                </a:cxnLst>
                <a:rect l="0" t="0" r="r" b="b"/>
                <a:pathLst>
                  <a:path w="92" h="92">
                    <a:moveTo>
                      <a:pt x="66" y="0"/>
                    </a:moveTo>
                    <a:lnTo>
                      <a:pt x="0" y="66"/>
                    </a:lnTo>
                    <a:moveTo>
                      <a:pt x="26" y="92"/>
                    </a:moveTo>
                    <a:lnTo>
                      <a:pt x="92" y="26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140"/>
              <p:cNvSpPr>
                <a:spLocks noChangeShapeType="1"/>
              </p:cNvSpPr>
              <p:nvPr/>
            </p:nvSpPr>
            <p:spPr bwMode="auto">
              <a:xfrm flipH="1">
                <a:off x="858" y="2338"/>
                <a:ext cx="61" cy="62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Rectangle 141"/>
              <p:cNvSpPr>
                <a:spLocks noChangeArrowheads="1"/>
              </p:cNvSpPr>
              <p:nvPr/>
            </p:nvSpPr>
            <p:spPr bwMode="auto">
              <a:xfrm>
                <a:off x="737" y="1795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42"/>
              <p:cNvSpPr>
                <a:spLocks/>
              </p:cNvSpPr>
              <p:nvPr/>
            </p:nvSpPr>
            <p:spPr bwMode="auto">
              <a:xfrm>
                <a:off x="739" y="1796"/>
                <a:ext cx="93" cy="46"/>
              </a:xfrm>
              <a:custGeom>
                <a:avLst/>
                <a:gdLst/>
                <a:ahLst/>
                <a:cxnLst>
                  <a:cxn ang="0">
                    <a:pos x="484" y="22"/>
                  </a:cxn>
                  <a:cxn ang="0">
                    <a:pos x="484" y="221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1"/>
                  </a:cxn>
                  <a:cxn ang="0">
                    <a:pos x="0" y="221"/>
                  </a:cxn>
                  <a:cxn ang="0">
                    <a:pos x="0" y="22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2"/>
                  </a:cxn>
                </a:cxnLst>
                <a:rect l="0" t="0" r="r" b="b"/>
                <a:pathLst>
                  <a:path w="484" h="242">
                    <a:moveTo>
                      <a:pt x="484" y="22"/>
                    </a:moveTo>
                    <a:lnTo>
                      <a:pt x="484" y="221"/>
                    </a:lnTo>
                    <a:cubicBezTo>
                      <a:pt x="484" y="233"/>
                      <a:pt x="474" y="242"/>
                      <a:pt x="463" y="242"/>
                    </a:cubicBezTo>
                    <a:cubicBezTo>
                      <a:pt x="463" y="242"/>
                      <a:pt x="463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3"/>
                      <a:pt x="0" y="221"/>
                    </a:cubicBezTo>
                    <a:lnTo>
                      <a:pt x="0" y="221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10"/>
                      <a:pt x="484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Rectangle 143"/>
              <p:cNvSpPr>
                <a:spLocks noChangeArrowheads="1"/>
              </p:cNvSpPr>
              <p:nvPr/>
            </p:nvSpPr>
            <p:spPr bwMode="auto">
              <a:xfrm>
                <a:off x="737" y="1795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44"/>
              <p:cNvSpPr>
                <a:spLocks/>
              </p:cNvSpPr>
              <p:nvPr/>
            </p:nvSpPr>
            <p:spPr bwMode="auto">
              <a:xfrm>
                <a:off x="739" y="1796"/>
                <a:ext cx="93" cy="46"/>
              </a:xfrm>
              <a:custGeom>
                <a:avLst/>
                <a:gdLst/>
                <a:ahLst/>
                <a:cxnLst>
                  <a:cxn ang="0">
                    <a:pos x="484" y="22"/>
                  </a:cxn>
                  <a:cxn ang="0">
                    <a:pos x="484" y="221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1"/>
                  </a:cxn>
                  <a:cxn ang="0">
                    <a:pos x="0" y="221"/>
                  </a:cxn>
                  <a:cxn ang="0">
                    <a:pos x="0" y="22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2"/>
                  </a:cxn>
                </a:cxnLst>
                <a:rect l="0" t="0" r="r" b="b"/>
                <a:pathLst>
                  <a:path w="484" h="242">
                    <a:moveTo>
                      <a:pt x="484" y="22"/>
                    </a:moveTo>
                    <a:lnTo>
                      <a:pt x="484" y="221"/>
                    </a:lnTo>
                    <a:cubicBezTo>
                      <a:pt x="484" y="233"/>
                      <a:pt x="474" y="242"/>
                      <a:pt x="463" y="242"/>
                    </a:cubicBezTo>
                    <a:cubicBezTo>
                      <a:pt x="463" y="242"/>
                      <a:pt x="463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3"/>
                      <a:pt x="0" y="221"/>
                    </a:cubicBezTo>
                    <a:lnTo>
                      <a:pt x="0" y="221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10"/>
                      <a:pt x="484" y="2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45"/>
              <p:cNvSpPr>
                <a:spLocks noEditPoints="1"/>
              </p:cNvSpPr>
              <p:nvPr/>
            </p:nvSpPr>
            <p:spPr bwMode="auto">
              <a:xfrm>
                <a:off x="739" y="1800"/>
                <a:ext cx="93" cy="37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93" y="37"/>
                  </a:cxn>
                </a:cxnLst>
                <a:rect l="0" t="0" r="r" b="b"/>
                <a:pathLst>
                  <a:path w="93" h="37">
                    <a:moveTo>
                      <a:pt x="93" y="0"/>
                    </a:moveTo>
                    <a:lnTo>
                      <a:pt x="0" y="0"/>
                    </a:lnTo>
                    <a:moveTo>
                      <a:pt x="0" y="37"/>
                    </a:moveTo>
                    <a:lnTo>
                      <a:pt x="93" y="37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146"/>
              <p:cNvSpPr>
                <a:spLocks noChangeShapeType="1"/>
              </p:cNvSpPr>
              <p:nvPr/>
            </p:nvSpPr>
            <p:spPr bwMode="auto">
              <a:xfrm flipH="1">
                <a:off x="742" y="1840"/>
                <a:ext cx="87" cy="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147"/>
              <p:cNvSpPr>
                <a:spLocks noChangeArrowheads="1"/>
              </p:cNvSpPr>
              <p:nvPr/>
            </p:nvSpPr>
            <p:spPr bwMode="auto">
              <a:xfrm>
                <a:off x="884" y="1847"/>
                <a:ext cx="28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Input</a:t>
                </a:r>
                <a:endParaRPr lang="en-US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Mode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Cleaner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3" name="Freeform 150"/>
              <p:cNvSpPr>
                <a:spLocks/>
              </p:cNvSpPr>
              <p:nvPr/>
            </p:nvSpPr>
            <p:spPr bwMode="auto">
              <a:xfrm>
                <a:off x="1979" y="3469"/>
                <a:ext cx="89" cy="216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216"/>
                  </a:cxn>
                  <a:cxn ang="0">
                    <a:pos x="0" y="0"/>
                  </a:cxn>
                  <a:cxn ang="0">
                    <a:pos x="0" y="216"/>
                  </a:cxn>
                </a:cxnLst>
                <a:rect l="0" t="0" r="r" b="b"/>
                <a:pathLst>
                  <a:path w="89" h="216">
                    <a:moveTo>
                      <a:pt x="89" y="0"/>
                    </a:moveTo>
                    <a:lnTo>
                      <a:pt x="89" y="216"/>
                    </a:lnTo>
                    <a:lnTo>
                      <a:pt x="0" y="0"/>
                    </a:lnTo>
                    <a:lnTo>
                      <a:pt x="0" y="216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51"/>
              <p:cNvSpPr>
                <a:spLocks/>
              </p:cNvSpPr>
              <p:nvPr/>
            </p:nvSpPr>
            <p:spPr bwMode="auto">
              <a:xfrm>
                <a:off x="1979" y="3469"/>
                <a:ext cx="89" cy="216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216"/>
                  </a:cxn>
                  <a:cxn ang="0">
                    <a:pos x="0" y="0"/>
                  </a:cxn>
                  <a:cxn ang="0">
                    <a:pos x="0" y="216"/>
                  </a:cxn>
                </a:cxnLst>
                <a:rect l="0" t="0" r="r" b="b"/>
                <a:pathLst>
                  <a:path w="89" h="216">
                    <a:moveTo>
                      <a:pt x="89" y="0"/>
                    </a:moveTo>
                    <a:lnTo>
                      <a:pt x="89" y="216"/>
                    </a:lnTo>
                    <a:lnTo>
                      <a:pt x="0" y="0"/>
                    </a:lnTo>
                    <a:lnTo>
                      <a:pt x="0" y="216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152"/>
              <p:cNvSpPr>
                <a:spLocks noChangeShapeType="1"/>
              </p:cNvSpPr>
              <p:nvPr/>
            </p:nvSpPr>
            <p:spPr bwMode="auto">
              <a:xfrm flipV="1">
                <a:off x="1980" y="3469"/>
                <a:ext cx="88" cy="216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153"/>
              <p:cNvSpPr>
                <a:spLocks noChangeShapeType="1"/>
              </p:cNvSpPr>
              <p:nvPr/>
            </p:nvSpPr>
            <p:spPr bwMode="auto">
              <a:xfrm flipV="1">
                <a:off x="1980" y="3469"/>
                <a:ext cx="88" cy="216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Rectangle 154"/>
              <p:cNvSpPr>
                <a:spLocks noChangeArrowheads="1"/>
              </p:cNvSpPr>
              <p:nvPr/>
            </p:nvSpPr>
            <p:spPr bwMode="auto">
              <a:xfrm>
                <a:off x="2064" y="3479"/>
                <a:ext cx="9" cy="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55"/>
              <p:cNvSpPr>
                <a:spLocks/>
              </p:cNvSpPr>
              <p:nvPr/>
            </p:nvSpPr>
            <p:spPr bwMode="auto">
              <a:xfrm>
                <a:off x="2065" y="3482"/>
                <a:ext cx="5" cy="5"/>
              </a:xfrm>
              <a:custGeom>
                <a:avLst/>
                <a:gdLst/>
                <a:ahLst/>
                <a:cxnLst>
                  <a:cxn ang="0">
                    <a:pos x="10" y="24"/>
                  </a:cxn>
                  <a:cxn ang="0">
                    <a:pos x="6" y="21"/>
                  </a:cxn>
                  <a:cxn ang="0">
                    <a:pos x="3" y="7"/>
                  </a:cxn>
                  <a:cxn ang="0">
                    <a:pos x="18" y="4"/>
                  </a:cxn>
                  <a:cxn ang="0">
                    <a:pos x="22" y="6"/>
                  </a:cxn>
                  <a:cxn ang="0">
                    <a:pos x="25" y="21"/>
                  </a:cxn>
                  <a:cxn ang="0">
                    <a:pos x="10" y="24"/>
                  </a:cxn>
                </a:cxnLst>
                <a:rect l="0" t="0" r="r" b="b"/>
                <a:pathLst>
                  <a:path w="28" h="27">
                    <a:moveTo>
                      <a:pt x="10" y="24"/>
                    </a:moveTo>
                    <a:lnTo>
                      <a:pt x="6" y="21"/>
                    </a:lnTo>
                    <a:cubicBezTo>
                      <a:pt x="1" y="18"/>
                      <a:pt x="0" y="11"/>
                      <a:pt x="3" y="7"/>
                    </a:cubicBezTo>
                    <a:cubicBezTo>
                      <a:pt x="6" y="2"/>
                      <a:pt x="13" y="0"/>
                      <a:pt x="18" y="4"/>
                    </a:cubicBezTo>
                    <a:lnTo>
                      <a:pt x="22" y="6"/>
                    </a:lnTo>
                    <a:cubicBezTo>
                      <a:pt x="27" y="9"/>
                      <a:pt x="28" y="16"/>
                      <a:pt x="25" y="21"/>
                    </a:cubicBezTo>
                    <a:cubicBezTo>
                      <a:pt x="21" y="26"/>
                      <a:pt x="15" y="27"/>
                      <a:pt x="10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Rectangle 156"/>
              <p:cNvSpPr>
                <a:spLocks noChangeArrowheads="1"/>
              </p:cNvSpPr>
              <p:nvPr/>
            </p:nvSpPr>
            <p:spPr bwMode="auto">
              <a:xfrm>
                <a:off x="2064" y="3479"/>
                <a:ext cx="9" cy="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157"/>
              <p:cNvSpPr>
                <a:spLocks noChangeShapeType="1"/>
              </p:cNvSpPr>
              <p:nvPr/>
            </p:nvSpPr>
            <p:spPr bwMode="auto">
              <a:xfrm flipH="1" flipV="1">
                <a:off x="2067" y="3468"/>
                <a:ext cx="1" cy="1"/>
              </a:xfrm>
              <a:prstGeom prst="line">
                <a:avLst/>
              </a:prstGeom>
              <a:noFill/>
              <a:ln w="63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Rectangle 158"/>
              <p:cNvSpPr>
                <a:spLocks noChangeArrowheads="1"/>
              </p:cNvSpPr>
              <p:nvPr/>
            </p:nvSpPr>
            <p:spPr bwMode="auto">
              <a:xfrm>
                <a:off x="2039" y="3436"/>
                <a:ext cx="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59"/>
              <p:cNvSpPr>
                <a:spLocks/>
              </p:cNvSpPr>
              <p:nvPr/>
            </p:nvSpPr>
            <p:spPr bwMode="auto">
              <a:xfrm>
                <a:off x="2041" y="3439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7" y="169"/>
                  </a:cxn>
                  <a:cxn ang="0">
                    <a:pos x="287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8" y="9"/>
                  </a:cxn>
                  <a:cxn ang="0">
                    <a:pos x="31" y="1"/>
                  </a:cxn>
                  <a:cxn ang="0">
                    <a:pos x="308" y="50"/>
                  </a:cxn>
                  <a:cxn ang="0">
                    <a:pos x="316" y="62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7" y="169"/>
                    </a:cubicBezTo>
                    <a:lnTo>
                      <a:pt x="287" y="169"/>
                    </a:ln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cubicBezTo>
                      <a:pt x="1" y="108"/>
                      <a:pt x="1" y="108"/>
                      <a:pt x="1" y="108"/>
                    </a:cubicBezTo>
                    <a:lnTo>
                      <a:pt x="1" y="108"/>
                    </a:lnTo>
                    <a:lnTo>
                      <a:pt x="18" y="9"/>
                    </a:lnTo>
                    <a:cubicBezTo>
                      <a:pt x="20" y="4"/>
                      <a:pt x="25" y="0"/>
                      <a:pt x="31" y="1"/>
                    </a:cubicBezTo>
                    <a:lnTo>
                      <a:pt x="308" y="50"/>
                    </a:lnTo>
                    <a:cubicBezTo>
                      <a:pt x="313" y="51"/>
                      <a:pt x="317" y="56"/>
                      <a:pt x="316" y="62"/>
                    </a:cubicBezTo>
                    <a:cubicBezTo>
                      <a:pt x="316" y="62"/>
                      <a:pt x="316" y="62"/>
                      <a:pt x="316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Rectangle 160"/>
              <p:cNvSpPr>
                <a:spLocks noChangeArrowheads="1"/>
              </p:cNvSpPr>
              <p:nvPr/>
            </p:nvSpPr>
            <p:spPr bwMode="auto">
              <a:xfrm>
                <a:off x="2039" y="3436"/>
                <a:ext cx="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61"/>
              <p:cNvSpPr>
                <a:spLocks/>
              </p:cNvSpPr>
              <p:nvPr/>
            </p:nvSpPr>
            <p:spPr bwMode="auto">
              <a:xfrm>
                <a:off x="2041" y="3439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7" y="169"/>
                  </a:cxn>
                  <a:cxn ang="0">
                    <a:pos x="287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8" y="9"/>
                  </a:cxn>
                  <a:cxn ang="0">
                    <a:pos x="31" y="1"/>
                  </a:cxn>
                  <a:cxn ang="0">
                    <a:pos x="308" y="50"/>
                  </a:cxn>
                  <a:cxn ang="0">
                    <a:pos x="316" y="62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7" y="169"/>
                    </a:cubicBezTo>
                    <a:lnTo>
                      <a:pt x="287" y="169"/>
                    </a:ln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cubicBezTo>
                      <a:pt x="1" y="108"/>
                      <a:pt x="1" y="108"/>
                      <a:pt x="1" y="108"/>
                    </a:cubicBezTo>
                    <a:lnTo>
                      <a:pt x="1" y="108"/>
                    </a:lnTo>
                    <a:lnTo>
                      <a:pt x="18" y="9"/>
                    </a:lnTo>
                    <a:cubicBezTo>
                      <a:pt x="20" y="4"/>
                      <a:pt x="25" y="0"/>
                      <a:pt x="31" y="1"/>
                    </a:cubicBezTo>
                    <a:lnTo>
                      <a:pt x="308" y="50"/>
                    </a:lnTo>
                    <a:cubicBezTo>
                      <a:pt x="313" y="51"/>
                      <a:pt x="317" y="56"/>
                      <a:pt x="316" y="62"/>
                    </a:cubicBezTo>
                    <a:cubicBezTo>
                      <a:pt x="316" y="62"/>
                      <a:pt x="316" y="62"/>
                      <a:pt x="316" y="6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162"/>
              <p:cNvSpPr>
                <a:spLocks noChangeShapeType="1"/>
              </p:cNvSpPr>
              <p:nvPr/>
            </p:nvSpPr>
            <p:spPr bwMode="auto">
              <a:xfrm flipH="1" flipV="1">
                <a:off x="2044" y="3460"/>
                <a:ext cx="51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163"/>
              <p:cNvSpPr>
                <a:spLocks noChangeArrowheads="1"/>
              </p:cNvSpPr>
              <p:nvPr/>
            </p:nvSpPr>
            <p:spPr bwMode="auto">
              <a:xfrm>
                <a:off x="1944" y="3436"/>
                <a:ext cx="65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64"/>
              <p:cNvSpPr>
                <a:spLocks/>
              </p:cNvSpPr>
              <p:nvPr/>
            </p:nvSpPr>
            <p:spPr bwMode="auto">
              <a:xfrm>
                <a:off x="1946" y="3439"/>
                <a:ext cx="61" cy="33"/>
              </a:xfrm>
              <a:custGeom>
                <a:avLst/>
                <a:gdLst/>
                <a:ahLst/>
                <a:cxnLst>
                  <a:cxn ang="0">
                    <a:pos x="298" y="10"/>
                  </a:cxn>
                  <a:cxn ang="0">
                    <a:pos x="316" y="108"/>
                  </a:cxn>
                  <a:cxn ang="0">
                    <a:pos x="307" y="121"/>
                  </a:cxn>
                  <a:cxn ang="0">
                    <a:pos x="307" y="121"/>
                  </a:cxn>
                  <a:cxn ang="0">
                    <a:pos x="30" y="169"/>
                  </a:cxn>
                  <a:cxn ang="0">
                    <a:pos x="18" y="161"/>
                  </a:cxn>
                  <a:cxn ang="0">
                    <a:pos x="18" y="161"/>
                  </a:cxn>
                  <a:cxn ang="0">
                    <a:pos x="1" y="63"/>
                  </a:cxn>
                  <a:cxn ang="0">
                    <a:pos x="9" y="50"/>
                  </a:cxn>
                  <a:cxn ang="0">
                    <a:pos x="9" y="50"/>
                  </a:cxn>
                  <a:cxn ang="0">
                    <a:pos x="286" y="1"/>
                  </a:cxn>
                  <a:cxn ang="0">
                    <a:pos x="298" y="10"/>
                  </a:cxn>
                  <a:cxn ang="0">
                    <a:pos x="298" y="10"/>
                  </a:cxn>
                </a:cxnLst>
                <a:rect l="0" t="0" r="r" b="b"/>
                <a:pathLst>
                  <a:path w="317" h="170">
                    <a:moveTo>
                      <a:pt x="298" y="10"/>
                    </a:moveTo>
                    <a:lnTo>
                      <a:pt x="316" y="108"/>
                    </a:lnTo>
                    <a:cubicBezTo>
                      <a:pt x="317" y="114"/>
                      <a:pt x="313" y="120"/>
                      <a:pt x="307" y="121"/>
                    </a:cubicBezTo>
                    <a:cubicBezTo>
                      <a:pt x="307" y="121"/>
                      <a:pt x="307" y="121"/>
                      <a:pt x="307" y="121"/>
                    </a:cubicBezTo>
                    <a:lnTo>
                      <a:pt x="30" y="169"/>
                    </a:lnTo>
                    <a:cubicBezTo>
                      <a:pt x="24" y="170"/>
                      <a:pt x="19" y="167"/>
                      <a:pt x="18" y="161"/>
                    </a:cubicBezTo>
                    <a:lnTo>
                      <a:pt x="18" y="161"/>
                    </a:lnTo>
                    <a:lnTo>
                      <a:pt x="1" y="63"/>
                    </a:lnTo>
                    <a:cubicBezTo>
                      <a:pt x="0" y="57"/>
                      <a:pt x="3" y="51"/>
                      <a:pt x="9" y="50"/>
                    </a:cubicBezTo>
                    <a:lnTo>
                      <a:pt x="9" y="50"/>
                    </a:lnTo>
                    <a:lnTo>
                      <a:pt x="286" y="1"/>
                    </a:lnTo>
                    <a:cubicBezTo>
                      <a:pt x="292" y="0"/>
                      <a:pt x="297" y="4"/>
                      <a:pt x="298" y="10"/>
                    </a:cubicBezTo>
                    <a:cubicBezTo>
                      <a:pt x="298" y="10"/>
                      <a:pt x="298" y="10"/>
                      <a:pt x="298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Rectangle 165"/>
              <p:cNvSpPr>
                <a:spLocks noChangeArrowheads="1"/>
              </p:cNvSpPr>
              <p:nvPr/>
            </p:nvSpPr>
            <p:spPr bwMode="auto">
              <a:xfrm>
                <a:off x="1944" y="3436"/>
                <a:ext cx="65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66"/>
              <p:cNvSpPr>
                <a:spLocks/>
              </p:cNvSpPr>
              <p:nvPr/>
            </p:nvSpPr>
            <p:spPr bwMode="auto">
              <a:xfrm>
                <a:off x="1946" y="3439"/>
                <a:ext cx="61" cy="33"/>
              </a:xfrm>
              <a:custGeom>
                <a:avLst/>
                <a:gdLst/>
                <a:ahLst/>
                <a:cxnLst>
                  <a:cxn ang="0">
                    <a:pos x="298" y="10"/>
                  </a:cxn>
                  <a:cxn ang="0">
                    <a:pos x="316" y="108"/>
                  </a:cxn>
                  <a:cxn ang="0">
                    <a:pos x="307" y="121"/>
                  </a:cxn>
                  <a:cxn ang="0">
                    <a:pos x="307" y="121"/>
                  </a:cxn>
                  <a:cxn ang="0">
                    <a:pos x="30" y="169"/>
                  </a:cxn>
                  <a:cxn ang="0">
                    <a:pos x="18" y="161"/>
                  </a:cxn>
                  <a:cxn ang="0">
                    <a:pos x="18" y="161"/>
                  </a:cxn>
                  <a:cxn ang="0">
                    <a:pos x="1" y="63"/>
                  </a:cxn>
                  <a:cxn ang="0">
                    <a:pos x="9" y="50"/>
                  </a:cxn>
                  <a:cxn ang="0">
                    <a:pos x="9" y="50"/>
                  </a:cxn>
                  <a:cxn ang="0">
                    <a:pos x="286" y="1"/>
                  </a:cxn>
                  <a:cxn ang="0">
                    <a:pos x="298" y="10"/>
                  </a:cxn>
                  <a:cxn ang="0">
                    <a:pos x="298" y="10"/>
                  </a:cxn>
                </a:cxnLst>
                <a:rect l="0" t="0" r="r" b="b"/>
                <a:pathLst>
                  <a:path w="317" h="170">
                    <a:moveTo>
                      <a:pt x="298" y="10"/>
                    </a:moveTo>
                    <a:lnTo>
                      <a:pt x="316" y="108"/>
                    </a:lnTo>
                    <a:cubicBezTo>
                      <a:pt x="317" y="114"/>
                      <a:pt x="313" y="120"/>
                      <a:pt x="307" y="121"/>
                    </a:cubicBezTo>
                    <a:cubicBezTo>
                      <a:pt x="307" y="121"/>
                      <a:pt x="307" y="121"/>
                      <a:pt x="307" y="121"/>
                    </a:cubicBezTo>
                    <a:lnTo>
                      <a:pt x="30" y="169"/>
                    </a:lnTo>
                    <a:cubicBezTo>
                      <a:pt x="24" y="170"/>
                      <a:pt x="19" y="167"/>
                      <a:pt x="18" y="161"/>
                    </a:cubicBezTo>
                    <a:lnTo>
                      <a:pt x="18" y="161"/>
                    </a:lnTo>
                    <a:lnTo>
                      <a:pt x="1" y="63"/>
                    </a:lnTo>
                    <a:cubicBezTo>
                      <a:pt x="0" y="57"/>
                      <a:pt x="3" y="51"/>
                      <a:pt x="9" y="50"/>
                    </a:cubicBezTo>
                    <a:lnTo>
                      <a:pt x="9" y="50"/>
                    </a:lnTo>
                    <a:lnTo>
                      <a:pt x="286" y="1"/>
                    </a:lnTo>
                    <a:cubicBezTo>
                      <a:pt x="292" y="0"/>
                      <a:pt x="297" y="4"/>
                      <a:pt x="298" y="10"/>
                    </a:cubicBezTo>
                    <a:cubicBezTo>
                      <a:pt x="298" y="10"/>
                      <a:pt x="298" y="10"/>
                      <a:pt x="298" y="1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167"/>
              <p:cNvSpPr>
                <a:spLocks noChangeShapeType="1"/>
              </p:cNvSpPr>
              <p:nvPr/>
            </p:nvSpPr>
            <p:spPr bwMode="auto">
              <a:xfrm flipH="1">
                <a:off x="1952" y="3460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68"/>
              <p:cNvSpPr>
                <a:spLocks/>
              </p:cNvSpPr>
              <p:nvPr/>
            </p:nvSpPr>
            <p:spPr bwMode="auto">
              <a:xfrm>
                <a:off x="1947" y="3682"/>
                <a:ext cx="61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6" y="169"/>
                  </a:cxn>
                  <a:cxn ang="0">
                    <a:pos x="286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8" y="10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307" y="50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6" y="169"/>
                    </a:cubicBezTo>
                    <a:cubicBezTo>
                      <a:pt x="286" y="169"/>
                      <a:pt x="286" y="169"/>
                      <a:pt x="286" y="169"/>
                    </a:cubicBez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lnTo>
                      <a:pt x="18" y="10"/>
                    </a:lnTo>
                    <a:cubicBezTo>
                      <a:pt x="19" y="4"/>
                      <a:pt x="25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lnTo>
                      <a:pt x="307" y="50"/>
                    </a:lnTo>
                    <a:cubicBezTo>
                      <a:pt x="313" y="51"/>
                      <a:pt x="317" y="56"/>
                      <a:pt x="316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69"/>
              <p:cNvSpPr>
                <a:spLocks/>
              </p:cNvSpPr>
              <p:nvPr/>
            </p:nvSpPr>
            <p:spPr bwMode="auto">
              <a:xfrm>
                <a:off x="1947" y="3682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6" y="169"/>
                  </a:cxn>
                  <a:cxn ang="0">
                    <a:pos x="286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8" y="10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307" y="50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6" y="169"/>
                    </a:cubicBezTo>
                    <a:cubicBezTo>
                      <a:pt x="286" y="169"/>
                      <a:pt x="286" y="169"/>
                      <a:pt x="286" y="169"/>
                    </a:cubicBez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lnTo>
                      <a:pt x="18" y="10"/>
                    </a:lnTo>
                    <a:cubicBezTo>
                      <a:pt x="19" y="4"/>
                      <a:pt x="25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lnTo>
                      <a:pt x="307" y="50"/>
                    </a:lnTo>
                    <a:cubicBezTo>
                      <a:pt x="313" y="51"/>
                      <a:pt x="317" y="56"/>
                      <a:pt x="316" y="6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170"/>
              <p:cNvSpPr>
                <a:spLocks noChangeShapeType="1"/>
              </p:cNvSpPr>
              <p:nvPr/>
            </p:nvSpPr>
            <p:spPr bwMode="auto">
              <a:xfrm flipH="1" flipV="1">
                <a:off x="1950" y="3703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71"/>
              <p:cNvSpPr>
                <a:spLocks/>
              </p:cNvSpPr>
              <p:nvPr/>
            </p:nvSpPr>
            <p:spPr bwMode="auto">
              <a:xfrm>
                <a:off x="2042" y="3682"/>
                <a:ext cx="61" cy="32"/>
              </a:xfrm>
              <a:custGeom>
                <a:avLst/>
                <a:gdLst/>
                <a:ahLst/>
                <a:cxnLst>
                  <a:cxn ang="0">
                    <a:pos x="299" y="10"/>
                  </a:cxn>
                  <a:cxn ang="0">
                    <a:pos x="317" y="108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1" y="169"/>
                  </a:cxn>
                  <a:cxn ang="0">
                    <a:pos x="19" y="160"/>
                  </a:cxn>
                  <a:cxn ang="0">
                    <a:pos x="19" y="160"/>
                  </a:cxn>
                  <a:cxn ang="0">
                    <a:pos x="1" y="62"/>
                  </a:cxn>
                  <a:cxn ang="0">
                    <a:pos x="10" y="50"/>
                  </a:cxn>
                  <a:cxn ang="0">
                    <a:pos x="10" y="50"/>
                  </a:cxn>
                  <a:cxn ang="0">
                    <a:pos x="287" y="1"/>
                  </a:cxn>
                  <a:cxn ang="0">
                    <a:pos x="299" y="10"/>
                  </a:cxn>
                </a:cxnLst>
                <a:rect l="0" t="0" r="r" b="b"/>
                <a:pathLst>
                  <a:path w="318" h="170">
                    <a:moveTo>
                      <a:pt x="299" y="10"/>
                    </a:moveTo>
                    <a:lnTo>
                      <a:pt x="317" y="108"/>
                    </a:lnTo>
                    <a:cubicBezTo>
                      <a:pt x="318" y="113"/>
                      <a:pt x="314" y="119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lnTo>
                      <a:pt x="308" y="120"/>
                    </a:lnTo>
                    <a:lnTo>
                      <a:pt x="31" y="169"/>
                    </a:lnTo>
                    <a:cubicBezTo>
                      <a:pt x="25" y="170"/>
                      <a:pt x="20" y="166"/>
                      <a:pt x="19" y="160"/>
                    </a:cubicBezTo>
                    <a:lnTo>
                      <a:pt x="19" y="160"/>
                    </a:lnTo>
                    <a:lnTo>
                      <a:pt x="1" y="62"/>
                    </a:lnTo>
                    <a:cubicBezTo>
                      <a:pt x="0" y="56"/>
                      <a:pt x="4" y="51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lnTo>
                      <a:pt x="287" y="1"/>
                    </a:lnTo>
                    <a:cubicBezTo>
                      <a:pt x="293" y="0"/>
                      <a:pt x="298" y="4"/>
                      <a:pt x="299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72"/>
              <p:cNvSpPr>
                <a:spLocks/>
              </p:cNvSpPr>
              <p:nvPr/>
            </p:nvSpPr>
            <p:spPr bwMode="auto">
              <a:xfrm>
                <a:off x="2042" y="3682"/>
                <a:ext cx="61" cy="32"/>
              </a:xfrm>
              <a:custGeom>
                <a:avLst/>
                <a:gdLst/>
                <a:ahLst/>
                <a:cxnLst>
                  <a:cxn ang="0">
                    <a:pos x="299" y="10"/>
                  </a:cxn>
                  <a:cxn ang="0">
                    <a:pos x="317" y="108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1" y="169"/>
                  </a:cxn>
                  <a:cxn ang="0">
                    <a:pos x="19" y="160"/>
                  </a:cxn>
                  <a:cxn ang="0">
                    <a:pos x="19" y="160"/>
                  </a:cxn>
                  <a:cxn ang="0">
                    <a:pos x="1" y="62"/>
                  </a:cxn>
                  <a:cxn ang="0">
                    <a:pos x="10" y="50"/>
                  </a:cxn>
                  <a:cxn ang="0">
                    <a:pos x="10" y="50"/>
                  </a:cxn>
                  <a:cxn ang="0">
                    <a:pos x="287" y="1"/>
                  </a:cxn>
                  <a:cxn ang="0">
                    <a:pos x="299" y="10"/>
                  </a:cxn>
                </a:cxnLst>
                <a:rect l="0" t="0" r="r" b="b"/>
                <a:pathLst>
                  <a:path w="318" h="170">
                    <a:moveTo>
                      <a:pt x="299" y="10"/>
                    </a:moveTo>
                    <a:lnTo>
                      <a:pt x="317" y="108"/>
                    </a:lnTo>
                    <a:cubicBezTo>
                      <a:pt x="318" y="113"/>
                      <a:pt x="314" y="119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lnTo>
                      <a:pt x="308" y="120"/>
                    </a:lnTo>
                    <a:lnTo>
                      <a:pt x="31" y="169"/>
                    </a:lnTo>
                    <a:cubicBezTo>
                      <a:pt x="25" y="170"/>
                      <a:pt x="20" y="166"/>
                      <a:pt x="19" y="160"/>
                    </a:cubicBezTo>
                    <a:lnTo>
                      <a:pt x="19" y="160"/>
                    </a:lnTo>
                    <a:lnTo>
                      <a:pt x="1" y="62"/>
                    </a:lnTo>
                    <a:cubicBezTo>
                      <a:pt x="0" y="56"/>
                      <a:pt x="4" y="51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lnTo>
                      <a:pt x="287" y="1"/>
                    </a:lnTo>
                    <a:cubicBezTo>
                      <a:pt x="293" y="0"/>
                      <a:pt x="298" y="4"/>
                      <a:pt x="299" y="1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173"/>
              <p:cNvSpPr>
                <a:spLocks noChangeShapeType="1"/>
              </p:cNvSpPr>
              <p:nvPr/>
            </p:nvSpPr>
            <p:spPr bwMode="auto">
              <a:xfrm flipH="1">
                <a:off x="2048" y="3703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Rectangle 174"/>
              <p:cNvSpPr>
                <a:spLocks noChangeArrowheads="1"/>
              </p:cNvSpPr>
              <p:nvPr/>
            </p:nvSpPr>
            <p:spPr bwMode="auto">
              <a:xfrm>
                <a:off x="2116" y="3488"/>
                <a:ext cx="28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Output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Mode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Cleaner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Rectangle 177"/>
              <p:cNvSpPr>
                <a:spLocks noChangeArrowheads="1"/>
              </p:cNvSpPr>
              <p:nvPr/>
            </p:nvSpPr>
            <p:spPr bwMode="auto">
              <a:xfrm>
                <a:off x="1266" y="2208"/>
                <a:ext cx="18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PRM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Rectangle 178"/>
              <p:cNvSpPr>
                <a:spLocks noChangeArrowheads="1"/>
              </p:cNvSpPr>
              <p:nvPr/>
            </p:nvSpPr>
            <p:spPr bwMode="auto">
              <a:xfrm>
                <a:off x="2259" y="2398"/>
                <a:ext cx="107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BS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0" name="Rectangle 179"/>
              <p:cNvSpPr>
                <a:spLocks noChangeArrowheads="1"/>
              </p:cNvSpPr>
              <p:nvPr/>
            </p:nvSpPr>
            <p:spPr bwMode="auto">
              <a:xfrm>
                <a:off x="2391" y="2420"/>
                <a:ext cx="7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80"/>
              <p:cNvSpPr>
                <a:spLocks/>
              </p:cNvSpPr>
              <p:nvPr/>
            </p:nvSpPr>
            <p:spPr bwMode="auto">
              <a:xfrm>
                <a:off x="2391" y="2420"/>
                <a:ext cx="75" cy="208"/>
              </a:xfrm>
              <a:custGeom>
                <a:avLst/>
                <a:gdLst/>
                <a:ahLst/>
                <a:cxnLst>
                  <a:cxn ang="0">
                    <a:pos x="22" y="1088"/>
                  </a:cxn>
                  <a:cxn ang="0">
                    <a:pos x="372" y="1088"/>
                  </a:cxn>
                  <a:cxn ang="0">
                    <a:pos x="393" y="1067"/>
                  </a:cxn>
                  <a:cxn ang="0">
                    <a:pos x="393" y="1067"/>
                  </a:cxn>
                  <a:cxn ang="0">
                    <a:pos x="393" y="21"/>
                  </a:cxn>
                  <a:cxn ang="0">
                    <a:pos x="372" y="0"/>
                  </a:cxn>
                  <a:cxn ang="0">
                    <a:pos x="22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2" y="1088"/>
                  </a:cxn>
                </a:cxnLst>
                <a:rect l="0" t="0" r="r" b="b"/>
                <a:pathLst>
                  <a:path w="393" h="1088">
                    <a:moveTo>
                      <a:pt x="22" y="1088"/>
                    </a:moveTo>
                    <a:lnTo>
                      <a:pt x="372" y="1088"/>
                    </a:lnTo>
                    <a:cubicBezTo>
                      <a:pt x="384" y="1088"/>
                      <a:pt x="393" y="1079"/>
                      <a:pt x="393" y="1067"/>
                    </a:cubicBezTo>
                    <a:cubicBezTo>
                      <a:pt x="393" y="1067"/>
                      <a:pt x="393" y="1067"/>
                      <a:pt x="393" y="1067"/>
                    </a:cubicBezTo>
                    <a:lnTo>
                      <a:pt x="393" y="21"/>
                    </a:lnTo>
                    <a:cubicBezTo>
                      <a:pt x="393" y="10"/>
                      <a:pt x="384" y="0"/>
                      <a:pt x="372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10" y="1088"/>
                      <a:pt x="22" y="1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181"/>
              <p:cNvSpPr>
                <a:spLocks noChangeArrowheads="1"/>
              </p:cNvSpPr>
              <p:nvPr/>
            </p:nvSpPr>
            <p:spPr bwMode="auto">
              <a:xfrm>
                <a:off x="2391" y="2420"/>
                <a:ext cx="7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82"/>
              <p:cNvSpPr>
                <a:spLocks/>
              </p:cNvSpPr>
              <p:nvPr/>
            </p:nvSpPr>
            <p:spPr bwMode="auto">
              <a:xfrm>
                <a:off x="2391" y="2420"/>
                <a:ext cx="75" cy="208"/>
              </a:xfrm>
              <a:custGeom>
                <a:avLst/>
                <a:gdLst/>
                <a:ahLst/>
                <a:cxnLst>
                  <a:cxn ang="0">
                    <a:pos x="22" y="1088"/>
                  </a:cxn>
                  <a:cxn ang="0">
                    <a:pos x="372" y="1088"/>
                  </a:cxn>
                  <a:cxn ang="0">
                    <a:pos x="393" y="1067"/>
                  </a:cxn>
                  <a:cxn ang="0">
                    <a:pos x="393" y="1067"/>
                  </a:cxn>
                  <a:cxn ang="0">
                    <a:pos x="393" y="21"/>
                  </a:cxn>
                  <a:cxn ang="0">
                    <a:pos x="372" y="0"/>
                  </a:cxn>
                  <a:cxn ang="0">
                    <a:pos x="22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2" y="1088"/>
                  </a:cxn>
                </a:cxnLst>
                <a:rect l="0" t="0" r="r" b="b"/>
                <a:pathLst>
                  <a:path w="393" h="1088">
                    <a:moveTo>
                      <a:pt x="22" y="1088"/>
                    </a:moveTo>
                    <a:lnTo>
                      <a:pt x="372" y="1088"/>
                    </a:lnTo>
                    <a:cubicBezTo>
                      <a:pt x="384" y="1088"/>
                      <a:pt x="393" y="1079"/>
                      <a:pt x="393" y="1067"/>
                    </a:cubicBezTo>
                    <a:cubicBezTo>
                      <a:pt x="393" y="1067"/>
                      <a:pt x="393" y="1067"/>
                      <a:pt x="393" y="1067"/>
                    </a:cubicBezTo>
                    <a:lnTo>
                      <a:pt x="393" y="21"/>
                    </a:lnTo>
                    <a:cubicBezTo>
                      <a:pt x="393" y="10"/>
                      <a:pt x="384" y="0"/>
                      <a:pt x="372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10" y="1088"/>
                      <a:pt x="22" y="10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83"/>
              <p:cNvSpPr>
                <a:spLocks noEditPoints="1"/>
              </p:cNvSpPr>
              <p:nvPr/>
            </p:nvSpPr>
            <p:spPr bwMode="auto">
              <a:xfrm>
                <a:off x="2398" y="2420"/>
                <a:ext cx="60" cy="208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08"/>
                  </a:cxn>
                </a:cxnLst>
                <a:rect l="0" t="0" r="r" b="b"/>
                <a:pathLst>
                  <a:path w="60" h="208">
                    <a:moveTo>
                      <a:pt x="0" y="208"/>
                    </a:moveTo>
                    <a:lnTo>
                      <a:pt x="0" y="0"/>
                    </a:lnTo>
                    <a:moveTo>
                      <a:pt x="60" y="0"/>
                    </a:moveTo>
                    <a:lnTo>
                      <a:pt x="60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184"/>
              <p:cNvSpPr>
                <a:spLocks noChangeArrowheads="1"/>
              </p:cNvSpPr>
              <p:nvPr/>
            </p:nvSpPr>
            <p:spPr bwMode="auto">
              <a:xfrm>
                <a:off x="2024" y="2261"/>
                <a:ext cx="214" cy="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85"/>
              <p:cNvSpPr>
                <a:spLocks/>
              </p:cNvSpPr>
              <p:nvPr/>
            </p:nvSpPr>
            <p:spPr bwMode="auto">
              <a:xfrm>
                <a:off x="2024" y="2261"/>
                <a:ext cx="208" cy="75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371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1067" y="393"/>
                  </a:cxn>
                  <a:cxn ang="0">
                    <a:pos x="1089" y="371"/>
                  </a:cxn>
                  <a:cxn ang="0">
                    <a:pos x="1089" y="21"/>
                  </a:cxn>
                  <a:cxn ang="0">
                    <a:pos x="1067" y="0"/>
                  </a:cxn>
                  <a:cxn ang="0">
                    <a:pos x="21" y="0"/>
                  </a:cxn>
                  <a:cxn ang="0">
                    <a:pos x="0" y="21"/>
                  </a:cxn>
                </a:cxnLst>
                <a:rect l="0" t="0" r="r" b="b"/>
                <a:pathLst>
                  <a:path w="1089" h="393">
                    <a:moveTo>
                      <a:pt x="0" y="21"/>
                    </a:moveTo>
                    <a:lnTo>
                      <a:pt x="0" y="371"/>
                    </a:lnTo>
                    <a:cubicBezTo>
                      <a:pt x="0" y="383"/>
                      <a:pt x="10" y="393"/>
                      <a:pt x="21" y="393"/>
                    </a:cubicBezTo>
                    <a:cubicBezTo>
                      <a:pt x="21" y="393"/>
                      <a:pt x="21" y="393"/>
                      <a:pt x="21" y="393"/>
                    </a:cubicBezTo>
                    <a:lnTo>
                      <a:pt x="21" y="393"/>
                    </a:lnTo>
                    <a:lnTo>
                      <a:pt x="1067" y="393"/>
                    </a:lnTo>
                    <a:cubicBezTo>
                      <a:pt x="1079" y="393"/>
                      <a:pt x="1089" y="383"/>
                      <a:pt x="1089" y="371"/>
                    </a:cubicBezTo>
                    <a:lnTo>
                      <a:pt x="1089" y="21"/>
                    </a:lnTo>
                    <a:cubicBezTo>
                      <a:pt x="1089" y="9"/>
                      <a:pt x="1079" y="0"/>
                      <a:pt x="1067" y="0"/>
                    </a:cubicBezTo>
                    <a:lnTo>
                      <a:pt x="21" y="0"/>
                    </a:lnTo>
                    <a:cubicBezTo>
                      <a:pt x="10" y="0"/>
                      <a:pt x="0" y="9"/>
                      <a:pt x="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Rectangle 186"/>
              <p:cNvSpPr>
                <a:spLocks noChangeArrowheads="1"/>
              </p:cNvSpPr>
              <p:nvPr/>
            </p:nvSpPr>
            <p:spPr bwMode="auto">
              <a:xfrm>
                <a:off x="2024" y="2261"/>
                <a:ext cx="214" cy="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87"/>
              <p:cNvSpPr>
                <a:spLocks/>
              </p:cNvSpPr>
              <p:nvPr/>
            </p:nvSpPr>
            <p:spPr bwMode="auto">
              <a:xfrm>
                <a:off x="2024" y="2261"/>
                <a:ext cx="208" cy="75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371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1067" y="393"/>
                  </a:cxn>
                  <a:cxn ang="0">
                    <a:pos x="1089" y="371"/>
                  </a:cxn>
                  <a:cxn ang="0">
                    <a:pos x="1089" y="21"/>
                  </a:cxn>
                  <a:cxn ang="0">
                    <a:pos x="1067" y="0"/>
                  </a:cxn>
                  <a:cxn ang="0">
                    <a:pos x="21" y="0"/>
                  </a:cxn>
                  <a:cxn ang="0">
                    <a:pos x="0" y="21"/>
                  </a:cxn>
                </a:cxnLst>
                <a:rect l="0" t="0" r="r" b="b"/>
                <a:pathLst>
                  <a:path w="1089" h="393">
                    <a:moveTo>
                      <a:pt x="0" y="21"/>
                    </a:moveTo>
                    <a:lnTo>
                      <a:pt x="0" y="371"/>
                    </a:lnTo>
                    <a:cubicBezTo>
                      <a:pt x="0" y="383"/>
                      <a:pt x="10" y="393"/>
                      <a:pt x="21" y="393"/>
                    </a:cubicBezTo>
                    <a:cubicBezTo>
                      <a:pt x="21" y="393"/>
                      <a:pt x="21" y="393"/>
                      <a:pt x="21" y="393"/>
                    </a:cubicBezTo>
                    <a:lnTo>
                      <a:pt x="21" y="393"/>
                    </a:lnTo>
                    <a:lnTo>
                      <a:pt x="1067" y="393"/>
                    </a:lnTo>
                    <a:cubicBezTo>
                      <a:pt x="1079" y="393"/>
                      <a:pt x="1089" y="383"/>
                      <a:pt x="1089" y="371"/>
                    </a:cubicBezTo>
                    <a:lnTo>
                      <a:pt x="1089" y="21"/>
                    </a:lnTo>
                    <a:cubicBezTo>
                      <a:pt x="1089" y="9"/>
                      <a:pt x="1079" y="0"/>
                      <a:pt x="1067" y="0"/>
                    </a:cubicBezTo>
                    <a:lnTo>
                      <a:pt x="21" y="0"/>
                    </a:lnTo>
                    <a:cubicBezTo>
                      <a:pt x="10" y="0"/>
                      <a:pt x="0" y="9"/>
                      <a:pt x="0" y="2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88"/>
              <p:cNvSpPr>
                <a:spLocks noEditPoints="1"/>
              </p:cNvSpPr>
              <p:nvPr/>
            </p:nvSpPr>
            <p:spPr bwMode="auto">
              <a:xfrm>
                <a:off x="2024" y="2269"/>
                <a:ext cx="208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8" y="0"/>
                  </a:cxn>
                  <a:cxn ang="0">
                    <a:pos x="208" y="60"/>
                  </a:cxn>
                  <a:cxn ang="0">
                    <a:pos x="0" y="60"/>
                  </a:cxn>
                </a:cxnLst>
                <a:rect l="0" t="0" r="r" b="b"/>
                <a:pathLst>
                  <a:path w="208" h="60">
                    <a:moveTo>
                      <a:pt x="0" y="0"/>
                    </a:moveTo>
                    <a:lnTo>
                      <a:pt x="208" y="0"/>
                    </a:lnTo>
                    <a:moveTo>
                      <a:pt x="208" y="60"/>
                    </a:moveTo>
                    <a:lnTo>
                      <a:pt x="0" y="6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Rectangle 189"/>
              <p:cNvSpPr>
                <a:spLocks noChangeArrowheads="1"/>
              </p:cNvSpPr>
              <p:nvPr/>
            </p:nvSpPr>
            <p:spPr bwMode="auto">
              <a:xfrm>
                <a:off x="1793" y="1743"/>
                <a:ext cx="175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kumimoji="0" lang="en-US" sz="10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km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1" name="Rectangle 195"/>
              <p:cNvSpPr>
                <a:spLocks noChangeArrowheads="1"/>
              </p:cNvSpPr>
              <p:nvPr/>
            </p:nvSpPr>
            <p:spPr bwMode="auto">
              <a:xfrm>
                <a:off x="1263" y="2111"/>
                <a:ext cx="257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0" dirty="0" smtClean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T = 3%</a:t>
                </a: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" name="Rectangle 199"/>
              <p:cNvSpPr>
                <a:spLocks noChangeArrowheads="1"/>
              </p:cNvSpPr>
              <p:nvPr/>
            </p:nvSpPr>
            <p:spPr bwMode="auto">
              <a:xfrm>
                <a:off x="182" y="2326"/>
                <a:ext cx="199" cy="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Rectangle 200"/>
              <p:cNvSpPr>
                <a:spLocks noChangeArrowheads="1"/>
              </p:cNvSpPr>
              <p:nvPr/>
            </p:nvSpPr>
            <p:spPr bwMode="auto">
              <a:xfrm>
                <a:off x="182" y="2326"/>
                <a:ext cx="199" cy="7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Rectangle 201"/>
              <p:cNvSpPr>
                <a:spLocks noChangeArrowheads="1"/>
              </p:cNvSpPr>
              <p:nvPr/>
            </p:nvSpPr>
            <p:spPr bwMode="auto">
              <a:xfrm>
                <a:off x="221" y="2331"/>
                <a:ext cx="16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Laser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5" name="Rectangle 202"/>
              <p:cNvSpPr>
                <a:spLocks noChangeArrowheads="1"/>
              </p:cNvSpPr>
              <p:nvPr/>
            </p:nvSpPr>
            <p:spPr bwMode="auto">
              <a:xfrm>
                <a:off x="506" y="2326"/>
                <a:ext cx="92" cy="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Rectangle 203"/>
              <p:cNvSpPr>
                <a:spLocks noChangeArrowheads="1"/>
              </p:cNvSpPr>
              <p:nvPr/>
            </p:nvSpPr>
            <p:spPr bwMode="auto">
              <a:xfrm>
                <a:off x="506" y="2326"/>
                <a:ext cx="92" cy="7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204"/>
              <p:cNvSpPr>
                <a:spLocks noChangeArrowheads="1"/>
              </p:cNvSpPr>
              <p:nvPr/>
            </p:nvSpPr>
            <p:spPr bwMode="auto">
              <a:xfrm>
                <a:off x="514" y="2319"/>
                <a:ext cx="39" cy="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600" dirty="0" smtClean="0">
                    <a:solidFill>
                      <a:srgbClr val="000000"/>
                    </a:solidFill>
                    <a:latin typeface="Arial Unicode MS" pitchFamily="34" charset="-128"/>
                    <a:cs typeface="Arial" pitchFamily="34" charset="0"/>
                  </a:rPr>
                  <a:t>Φ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" name="Rectangle 206"/>
            <p:cNvSpPr>
              <a:spLocks noChangeArrowheads="1"/>
            </p:cNvSpPr>
            <p:nvPr/>
          </p:nvSpPr>
          <p:spPr bwMode="auto">
            <a:xfrm>
              <a:off x="554" y="2349"/>
              <a:ext cx="52" cy="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7"/>
            <p:cNvSpPr>
              <a:spLocks noChangeArrowheads="1"/>
            </p:cNvSpPr>
            <p:nvPr/>
          </p:nvSpPr>
          <p:spPr bwMode="auto">
            <a:xfrm>
              <a:off x="2339" y="3381"/>
              <a:ext cx="67" cy="6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2339" y="3382"/>
              <a:ext cx="63" cy="63"/>
            </a:xfrm>
            <a:custGeom>
              <a:avLst/>
              <a:gdLst/>
              <a:ahLst/>
              <a:cxnLst>
                <a:cxn ang="0">
                  <a:pos x="270" y="58"/>
                </a:cxn>
                <a:cxn ang="0">
                  <a:pos x="270" y="269"/>
                </a:cxn>
                <a:cxn ang="0">
                  <a:pos x="58" y="269"/>
                </a:cxn>
                <a:cxn ang="0">
                  <a:pos x="58" y="58"/>
                </a:cxn>
                <a:cxn ang="0">
                  <a:pos x="270" y="58"/>
                </a:cxn>
              </a:cxnLst>
              <a:rect l="0" t="0" r="r" b="b"/>
              <a:pathLst>
                <a:path w="328" h="327">
                  <a:moveTo>
                    <a:pt x="270" y="58"/>
                  </a:moveTo>
                  <a:cubicBezTo>
                    <a:pt x="328" y="116"/>
                    <a:pt x="328" y="211"/>
                    <a:pt x="270" y="269"/>
                  </a:cubicBezTo>
                  <a:cubicBezTo>
                    <a:pt x="211" y="327"/>
                    <a:pt x="117" y="327"/>
                    <a:pt x="58" y="269"/>
                  </a:cubicBezTo>
                  <a:cubicBezTo>
                    <a:pt x="0" y="211"/>
                    <a:pt x="0" y="116"/>
                    <a:pt x="58" y="58"/>
                  </a:cubicBezTo>
                  <a:cubicBezTo>
                    <a:pt x="117" y="0"/>
                    <a:pt x="211" y="0"/>
                    <a:pt x="270" y="58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9"/>
            <p:cNvSpPr>
              <a:spLocks noChangeArrowheads="1"/>
            </p:cNvSpPr>
            <p:nvPr/>
          </p:nvSpPr>
          <p:spPr bwMode="auto">
            <a:xfrm>
              <a:off x="2339" y="3381"/>
              <a:ext cx="67" cy="6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10"/>
            <p:cNvSpPr>
              <a:spLocks noChangeArrowheads="1"/>
            </p:cNvSpPr>
            <p:nvPr/>
          </p:nvSpPr>
          <p:spPr bwMode="auto">
            <a:xfrm>
              <a:off x="2336" y="3378"/>
              <a:ext cx="73" cy="7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1"/>
            <p:cNvSpPr>
              <a:spLocks noEditPoints="1"/>
            </p:cNvSpPr>
            <p:nvPr/>
          </p:nvSpPr>
          <p:spPr bwMode="auto">
            <a:xfrm>
              <a:off x="2336" y="3379"/>
              <a:ext cx="70" cy="69"/>
            </a:xfrm>
            <a:custGeom>
              <a:avLst/>
              <a:gdLst/>
              <a:ahLst/>
              <a:cxnLst>
                <a:cxn ang="0">
                  <a:pos x="314" y="58"/>
                </a:cxn>
                <a:cxn ang="0">
                  <a:pos x="352" y="118"/>
                </a:cxn>
                <a:cxn ang="0">
                  <a:pos x="363" y="188"/>
                </a:cxn>
                <a:cxn ang="0">
                  <a:pos x="347" y="255"/>
                </a:cxn>
                <a:cxn ang="0">
                  <a:pos x="305" y="313"/>
                </a:cxn>
                <a:cxn ang="0">
                  <a:pos x="244" y="351"/>
                </a:cxn>
                <a:cxn ang="0">
                  <a:pos x="175" y="362"/>
                </a:cxn>
                <a:cxn ang="0">
                  <a:pos x="108" y="346"/>
                </a:cxn>
                <a:cxn ang="0">
                  <a:pos x="49" y="304"/>
                </a:cxn>
                <a:cxn ang="0">
                  <a:pos x="11" y="243"/>
                </a:cxn>
                <a:cxn ang="0">
                  <a:pos x="1" y="176"/>
                </a:cxn>
                <a:cxn ang="0">
                  <a:pos x="16" y="107"/>
                </a:cxn>
                <a:cxn ang="0">
                  <a:pos x="58" y="49"/>
                </a:cxn>
                <a:cxn ang="0">
                  <a:pos x="120" y="11"/>
                </a:cxn>
                <a:cxn ang="0">
                  <a:pos x="187" y="1"/>
                </a:cxn>
                <a:cxn ang="0">
                  <a:pos x="255" y="16"/>
                </a:cxn>
                <a:cxn ang="0">
                  <a:pos x="220" y="69"/>
                </a:cxn>
                <a:cxn ang="0">
                  <a:pos x="176" y="64"/>
                </a:cxn>
                <a:cxn ang="0">
                  <a:pos x="131" y="74"/>
                </a:cxn>
                <a:cxn ang="0">
                  <a:pos x="93" y="102"/>
                </a:cxn>
                <a:cxn ang="0">
                  <a:pos x="69" y="142"/>
                </a:cxn>
                <a:cxn ang="0">
                  <a:pos x="64" y="187"/>
                </a:cxn>
                <a:cxn ang="0">
                  <a:pos x="74" y="232"/>
                </a:cxn>
                <a:cxn ang="0">
                  <a:pos x="102" y="269"/>
                </a:cxn>
                <a:cxn ang="0">
                  <a:pos x="143" y="293"/>
                </a:cxn>
                <a:cxn ang="0">
                  <a:pos x="188" y="299"/>
                </a:cxn>
                <a:cxn ang="0">
                  <a:pos x="231" y="288"/>
                </a:cxn>
                <a:cxn ang="0">
                  <a:pos x="270" y="260"/>
                </a:cxn>
                <a:cxn ang="0">
                  <a:pos x="294" y="220"/>
                </a:cxn>
                <a:cxn ang="0">
                  <a:pos x="300" y="175"/>
                </a:cxn>
                <a:cxn ang="0">
                  <a:pos x="289" y="131"/>
                </a:cxn>
                <a:cxn ang="0">
                  <a:pos x="261" y="93"/>
                </a:cxn>
                <a:cxn ang="0">
                  <a:pos x="220" y="69"/>
                </a:cxn>
              </a:cxnLst>
              <a:rect l="0" t="0" r="r" b="b"/>
              <a:pathLst>
                <a:path w="364" h="363">
                  <a:moveTo>
                    <a:pt x="305" y="49"/>
                  </a:moveTo>
                  <a:cubicBezTo>
                    <a:pt x="309" y="51"/>
                    <a:pt x="312" y="54"/>
                    <a:pt x="314" y="58"/>
                  </a:cubicBezTo>
                  <a:lnTo>
                    <a:pt x="347" y="107"/>
                  </a:lnTo>
                  <a:cubicBezTo>
                    <a:pt x="349" y="110"/>
                    <a:pt x="351" y="114"/>
                    <a:pt x="352" y="118"/>
                  </a:cubicBezTo>
                  <a:lnTo>
                    <a:pt x="363" y="175"/>
                  </a:lnTo>
                  <a:cubicBezTo>
                    <a:pt x="364" y="179"/>
                    <a:pt x="364" y="184"/>
                    <a:pt x="363" y="188"/>
                  </a:cubicBezTo>
                  <a:lnTo>
                    <a:pt x="352" y="244"/>
                  </a:lnTo>
                  <a:cubicBezTo>
                    <a:pt x="351" y="248"/>
                    <a:pt x="349" y="252"/>
                    <a:pt x="347" y="255"/>
                  </a:cubicBezTo>
                  <a:lnTo>
                    <a:pt x="314" y="304"/>
                  </a:lnTo>
                  <a:cubicBezTo>
                    <a:pt x="312" y="308"/>
                    <a:pt x="309" y="311"/>
                    <a:pt x="305" y="313"/>
                  </a:cubicBezTo>
                  <a:lnTo>
                    <a:pt x="255" y="346"/>
                  </a:lnTo>
                  <a:cubicBezTo>
                    <a:pt x="252" y="348"/>
                    <a:pt x="248" y="350"/>
                    <a:pt x="244" y="351"/>
                  </a:cubicBezTo>
                  <a:lnTo>
                    <a:pt x="188" y="362"/>
                  </a:lnTo>
                  <a:cubicBezTo>
                    <a:pt x="184" y="363"/>
                    <a:pt x="179" y="363"/>
                    <a:pt x="175" y="362"/>
                  </a:cubicBezTo>
                  <a:lnTo>
                    <a:pt x="119" y="351"/>
                  </a:lnTo>
                  <a:cubicBezTo>
                    <a:pt x="115" y="350"/>
                    <a:pt x="111" y="348"/>
                    <a:pt x="108" y="346"/>
                  </a:cubicBezTo>
                  <a:lnTo>
                    <a:pt x="58" y="313"/>
                  </a:lnTo>
                  <a:cubicBezTo>
                    <a:pt x="54" y="311"/>
                    <a:pt x="51" y="308"/>
                    <a:pt x="49" y="304"/>
                  </a:cubicBezTo>
                  <a:lnTo>
                    <a:pt x="16" y="255"/>
                  </a:lnTo>
                  <a:cubicBezTo>
                    <a:pt x="13" y="252"/>
                    <a:pt x="12" y="247"/>
                    <a:pt x="11" y="243"/>
                  </a:cubicBezTo>
                  <a:lnTo>
                    <a:pt x="1" y="187"/>
                  </a:lnTo>
                  <a:cubicBezTo>
                    <a:pt x="0" y="183"/>
                    <a:pt x="0" y="180"/>
                    <a:pt x="1" y="176"/>
                  </a:cubicBezTo>
                  <a:lnTo>
                    <a:pt x="11" y="119"/>
                  </a:lnTo>
                  <a:cubicBezTo>
                    <a:pt x="12" y="115"/>
                    <a:pt x="13" y="110"/>
                    <a:pt x="16" y="107"/>
                  </a:cubicBezTo>
                  <a:lnTo>
                    <a:pt x="49" y="58"/>
                  </a:lnTo>
                  <a:cubicBezTo>
                    <a:pt x="51" y="54"/>
                    <a:pt x="54" y="51"/>
                    <a:pt x="58" y="49"/>
                  </a:cubicBezTo>
                  <a:lnTo>
                    <a:pt x="108" y="16"/>
                  </a:lnTo>
                  <a:cubicBezTo>
                    <a:pt x="111" y="13"/>
                    <a:pt x="116" y="12"/>
                    <a:pt x="120" y="11"/>
                  </a:cubicBezTo>
                  <a:lnTo>
                    <a:pt x="176" y="1"/>
                  </a:lnTo>
                  <a:cubicBezTo>
                    <a:pt x="180" y="0"/>
                    <a:pt x="183" y="0"/>
                    <a:pt x="187" y="1"/>
                  </a:cubicBezTo>
                  <a:lnTo>
                    <a:pt x="243" y="11"/>
                  </a:lnTo>
                  <a:cubicBezTo>
                    <a:pt x="247" y="12"/>
                    <a:pt x="251" y="13"/>
                    <a:pt x="255" y="16"/>
                  </a:cubicBezTo>
                  <a:lnTo>
                    <a:pt x="305" y="49"/>
                  </a:lnTo>
                  <a:close/>
                  <a:moveTo>
                    <a:pt x="220" y="69"/>
                  </a:moveTo>
                  <a:lnTo>
                    <a:pt x="232" y="74"/>
                  </a:lnTo>
                  <a:lnTo>
                    <a:pt x="176" y="64"/>
                  </a:lnTo>
                  <a:lnTo>
                    <a:pt x="187" y="64"/>
                  </a:lnTo>
                  <a:lnTo>
                    <a:pt x="131" y="74"/>
                  </a:lnTo>
                  <a:lnTo>
                    <a:pt x="143" y="69"/>
                  </a:lnTo>
                  <a:lnTo>
                    <a:pt x="93" y="102"/>
                  </a:lnTo>
                  <a:lnTo>
                    <a:pt x="102" y="93"/>
                  </a:lnTo>
                  <a:lnTo>
                    <a:pt x="69" y="142"/>
                  </a:lnTo>
                  <a:lnTo>
                    <a:pt x="74" y="130"/>
                  </a:lnTo>
                  <a:lnTo>
                    <a:pt x="64" y="187"/>
                  </a:lnTo>
                  <a:lnTo>
                    <a:pt x="64" y="176"/>
                  </a:lnTo>
                  <a:lnTo>
                    <a:pt x="74" y="232"/>
                  </a:lnTo>
                  <a:lnTo>
                    <a:pt x="69" y="220"/>
                  </a:lnTo>
                  <a:lnTo>
                    <a:pt x="102" y="269"/>
                  </a:lnTo>
                  <a:lnTo>
                    <a:pt x="93" y="260"/>
                  </a:lnTo>
                  <a:lnTo>
                    <a:pt x="143" y="293"/>
                  </a:lnTo>
                  <a:lnTo>
                    <a:pt x="132" y="288"/>
                  </a:lnTo>
                  <a:lnTo>
                    <a:pt x="188" y="299"/>
                  </a:lnTo>
                  <a:lnTo>
                    <a:pt x="175" y="299"/>
                  </a:lnTo>
                  <a:lnTo>
                    <a:pt x="231" y="288"/>
                  </a:lnTo>
                  <a:lnTo>
                    <a:pt x="220" y="293"/>
                  </a:lnTo>
                  <a:lnTo>
                    <a:pt x="270" y="260"/>
                  </a:lnTo>
                  <a:lnTo>
                    <a:pt x="261" y="269"/>
                  </a:lnTo>
                  <a:lnTo>
                    <a:pt x="294" y="220"/>
                  </a:lnTo>
                  <a:lnTo>
                    <a:pt x="289" y="231"/>
                  </a:lnTo>
                  <a:lnTo>
                    <a:pt x="300" y="175"/>
                  </a:lnTo>
                  <a:lnTo>
                    <a:pt x="300" y="188"/>
                  </a:lnTo>
                  <a:lnTo>
                    <a:pt x="289" y="131"/>
                  </a:lnTo>
                  <a:lnTo>
                    <a:pt x="294" y="142"/>
                  </a:lnTo>
                  <a:lnTo>
                    <a:pt x="261" y="93"/>
                  </a:lnTo>
                  <a:lnTo>
                    <a:pt x="270" y="102"/>
                  </a:lnTo>
                  <a:lnTo>
                    <a:pt x="220" y="6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2"/>
            <p:cNvSpPr>
              <a:spLocks noChangeArrowheads="1"/>
            </p:cNvSpPr>
            <p:nvPr/>
          </p:nvSpPr>
          <p:spPr bwMode="auto">
            <a:xfrm>
              <a:off x="2336" y="3378"/>
              <a:ext cx="73" cy="7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2339" y="3366"/>
              <a:ext cx="63" cy="62"/>
            </a:xfrm>
            <a:custGeom>
              <a:avLst/>
              <a:gdLst/>
              <a:ahLst/>
              <a:cxnLst>
                <a:cxn ang="0">
                  <a:pos x="270" y="59"/>
                </a:cxn>
                <a:cxn ang="0">
                  <a:pos x="270" y="270"/>
                </a:cxn>
                <a:cxn ang="0">
                  <a:pos x="58" y="270"/>
                </a:cxn>
                <a:cxn ang="0">
                  <a:pos x="58" y="59"/>
                </a:cxn>
                <a:cxn ang="0">
                  <a:pos x="270" y="59"/>
                </a:cxn>
              </a:cxnLst>
              <a:rect l="0" t="0" r="r" b="b"/>
              <a:pathLst>
                <a:path w="328" h="328">
                  <a:moveTo>
                    <a:pt x="270" y="59"/>
                  </a:moveTo>
                  <a:cubicBezTo>
                    <a:pt x="328" y="117"/>
                    <a:pt x="328" y="211"/>
                    <a:pt x="270" y="270"/>
                  </a:cubicBezTo>
                  <a:cubicBezTo>
                    <a:pt x="211" y="328"/>
                    <a:pt x="117" y="328"/>
                    <a:pt x="58" y="270"/>
                  </a:cubicBezTo>
                  <a:cubicBezTo>
                    <a:pt x="0" y="211"/>
                    <a:pt x="0" y="117"/>
                    <a:pt x="58" y="59"/>
                  </a:cubicBezTo>
                  <a:cubicBezTo>
                    <a:pt x="117" y="0"/>
                    <a:pt x="211" y="0"/>
                    <a:pt x="270" y="59"/>
                  </a:cubicBezTo>
                </a:path>
              </a:pathLst>
            </a:custGeom>
            <a:solidFill>
              <a:srgbClr val="66FF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2339" y="3366"/>
              <a:ext cx="63" cy="62"/>
            </a:xfrm>
            <a:custGeom>
              <a:avLst/>
              <a:gdLst/>
              <a:ahLst/>
              <a:cxnLst>
                <a:cxn ang="0">
                  <a:pos x="52" y="11"/>
                </a:cxn>
                <a:cxn ang="0">
                  <a:pos x="52" y="51"/>
                </a:cxn>
                <a:cxn ang="0">
                  <a:pos x="11" y="51"/>
                </a:cxn>
                <a:cxn ang="0">
                  <a:pos x="11" y="11"/>
                </a:cxn>
                <a:cxn ang="0">
                  <a:pos x="52" y="11"/>
                </a:cxn>
              </a:cxnLst>
              <a:rect l="0" t="0" r="r" b="b"/>
              <a:pathLst>
                <a:path w="63" h="62">
                  <a:moveTo>
                    <a:pt x="52" y="11"/>
                  </a:moveTo>
                  <a:cubicBezTo>
                    <a:pt x="63" y="22"/>
                    <a:pt x="63" y="40"/>
                    <a:pt x="52" y="51"/>
                  </a:cubicBezTo>
                  <a:cubicBezTo>
                    <a:pt x="41" y="62"/>
                    <a:pt x="23" y="62"/>
                    <a:pt x="11" y="51"/>
                  </a:cubicBezTo>
                  <a:cubicBezTo>
                    <a:pt x="0" y="40"/>
                    <a:pt x="0" y="22"/>
                    <a:pt x="11" y="11"/>
                  </a:cubicBezTo>
                  <a:cubicBezTo>
                    <a:pt x="23" y="0"/>
                    <a:pt x="41" y="0"/>
                    <a:pt x="52" y="1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15"/>
            <p:cNvSpPr>
              <a:spLocks noChangeArrowheads="1"/>
            </p:cNvSpPr>
            <p:nvPr/>
          </p:nvSpPr>
          <p:spPr bwMode="auto">
            <a:xfrm>
              <a:off x="2357" y="3264"/>
              <a:ext cx="11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PD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216"/>
            <p:cNvSpPr>
              <a:spLocks noChangeShapeType="1"/>
            </p:cNvSpPr>
            <p:nvPr/>
          </p:nvSpPr>
          <p:spPr bwMode="auto">
            <a:xfrm>
              <a:off x="2405" y="3397"/>
              <a:ext cx="297" cy="1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7"/>
            <p:cNvSpPr>
              <a:spLocks noEditPoints="1"/>
            </p:cNvSpPr>
            <p:nvPr/>
          </p:nvSpPr>
          <p:spPr bwMode="auto">
            <a:xfrm>
              <a:off x="2698" y="3383"/>
              <a:ext cx="57" cy="2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0" y="0"/>
                </a:cxn>
                <a:cxn ang="0">
                  <a:pos x="0" y="28"/>
                </a:cxn>
                <a:cxn ang="0">
                  <a:pos x="29" y="14"/>
                </a:cxn>
                <a:cxn ang="0">
                  <a:pos x="57" y="14"/>
                </a:cxn>
                <a:cxn ang="0">
                  <a:pos x="29" y="0"/>
                </a:cxn>
                <a:cxn ang="0">
                  <a:pos x="29" y="28"/>
                </a:cxn>
                <a:cxn ang="0">
                  <a:pos x="57" y="14"/>
                </a:cxn>
              </a:cxnLst>
              <a:rect l="0" t="0" r="r" b="b"/>
              <a:pathLst>
                <a:path w="57" h="28">
                  <a:moveTo>
                    <a:pt x="29" y="14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9" y="14"/>
                  </a:lnTo>
                  <a:close/>
                  <a:moveTo>
                    <a:pt x="57" y="14"/>
                  </a:moveTo>
                  <a:lnTo>
                    <a:pt x="29" y="0"/>
                  </a:lnTo>
                  <a:lnTo>
                    <a:pt x="29" y="28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18"/>
            <p:cNvSpPr>
              <a:spLocks noChangeArrowheads="1"/>
            </p:cNvSpPr>
            <p:nvPr/>
          </p:nvSpPr>
          <p:spPr bwMode="auto">
            <a:xfrm>
              <a:off x="2791" y="3366"/>
              <a:ext cx="43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GW readout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219"/>
            <p:cNvSpPr>
              <a:spLocks noChangeArrowheads="1"/>
            </p:cNvSpPr>
            <p:nvPr/>
          </p:nvSpPr>
          <p:spPr bwMode="auto">
            <a:xfrm>
              <a:off x="1935" y="3278"/>
              <a:ext cx="87" cy="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20"/>
            <p:cNvSpPr>
              <a:spLocks noChangeArrowheads="1"/>
            </p:cNvSpPr>
            <p:nvPr/>
          </p:nvSpPr>
          <p:spPr bwMode="auto">
            <a:xfrm>
              <a:off x="1935" y="3278"/>
              <a:ext cx="87" cy="58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21"/>
            <p:cNvSpPr>
              <a:spLocks noChangeArrowheads="1"/>
            </p:cNvSpPr>
            <p:nvPr/>
          </p:nvSpPr>
          <p:spPr bwMode="auto">
            <a:xfrm>
              <a:off x="1957" y="3277"/>
              <a:ext cx="7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22"/>
            <p:cNvSpPr>
              <a:spLocks noChangeArrowheads="1"/>
            </p:cNvSpPr>
            <p:nvPr/>
          </p:nvSpPr>
          <p:spPr bwMode="auto">
            <a:xfrm>
              <a:off x="2507" y="2304"/>
              <a:ext cx="13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ITM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223"/>
            <p:cNvSpPr>
              <a:spLocks noChangeArrowheads="1"/>
            </p:cNvSpPr>
            <p:nvPr/>
          </p:nvSpPr>
          <p:spPr bwMode="auto">
            <a:xfrm>
              <a:off x="3285" y="2304"/>
              <a:ext cx="17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ETM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224"/>
            <p:cNvSpPr>
              <a:spLocks noChangeArrowheads="1"/>
            </p:cNvSpPr>
            <p:nvPr/>
          </p:nvSpPr>
          <p:spPr bwMode="auto">
            <a:xfrm>
              <a:off x="960" y="2399"/>
              <a:ext cx="25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Arial" pitchFamily="34" charset="0"/>
                  <a:cs typeface="Arial" pitchFamily="34" charset="0"/>
                </a:rPr>
                <a:t>125  W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227"/>
            <p:cNvSpPr>
              <a:spLocks noChangeArrowheads="1"/>
            </p:cNvSpPr>
            <p:nvPr/>
          </p:nvSpPr>
          <p:spPr bwMode="auto">
            <a:xfrm>
              <a:off x="1536" y="2543"/>
              <a:ext cx="250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80"/>
                  </a:solidFill>
                  <a:latin typeface="Arial" pitchFamily="34" charset="0"/>
                  <a:cs typeface="Arial" pitchFamily="34" charset="0"/>
                </a:rPr>
                <a:t>5.7 kW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230"/>
            <p:cNvSpPr>
              <a:spLocks noChangeArrowheads="1"/>
            </p:cNvSpPr>
            <p:nvPr/>
          </p:nvSpPr>
          <p:spPr bwMode="auto">
            <a:xfrm>
              <a:off x="2820" y="2413"/>
              <a:ext cx="295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Arial" pitchFamily="34" charset="0"/>
                  <a:cs typeface="Arial" pitchFamily="34" charset="0"/>
                </a:rPr>
                <a:t>815 kW 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232"/>
            <p:cNvSpPr>
              <a:spLocks noEditPoints="1"/>
            </p:cNvSpPr>
            <p:nvPr/>
          </p:nvSpPr>
          <p:spPr bwMode="auto">
            <a:xfrm>
              <a:off x="2241" y="2295"/>
              <a:ext cx="175" cy="1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16"/>
                </a:cxn>
                <a:cxn ang="0">
                  <a:pos x="0" y="8"/>
                </a:cxn>
                <a:cxn ang="0">
                  <a:pos x="104" y="0"/>
                </a:cxn>
                <a:cxn ang="0">
                  <a:pos x="160" y="8"/>
                </a:cxn>
                <a:cxn ang="0">
                  <a:pos x="104" y="16"/>
                </a:cxn>
                <a:cxn ang="0">
                  <a:pos x="104" y="0"/>
                </a:cxn>
                <a:cxn ang="0">
                  <a:pos x="248" y="0"/>
                </a:cxn>
                <a:cxn ang="0">
                  <a:pos x="248" y="16"/>
                </a:cxn>
                <a:cxn ang="0">
                  <a:pos x="192" y="8"/>
                </a:cxn>
                <a:cxn ang="0">
                  <a:pos x="296" y="0"/>
                </a:cxn>
                <a:cxn ang="0">
                  <a:pos x="326" y="8"/>
                </a:cxn>
                <a:cxn ang="0">
                  <a:pos x="318" y="42"/>
                </a:cxn>
                <a:cxn ang="0">
                  <a:pos x="310" y="8"/>
                </a:cxn>
                <a:cxn ang="0">
                  <a:pos x="296" y="16"/>
                </a:cxn>
                <a:cxn ang="0">
                  <a:pos x="296" y="0"/>
                </a:cxn>
                <a:cxn ang="0">
                  <a:pos x="326" y="130"/>
                </a:cxn>
                <a:cxn ang="0">
                  <a:pos x="310" y="130"/>
                </a:cxn>
                <a:cxn ang="0">
                  <a:pos x="318" y="74"/>
                </a:cxn>
                <a:cxn ang="0">
                  <a:pos x="326" y="178"/>
                </a:cxn>
                <a:cxn ang="0">
                  <a:pos x="318" y="234"/>
                </a:cxn>
                <a:cxn ang="0">
                  <a:pos x="310" y="178"/>
                </a:cxn>
                <a:cxn ang="0">
                  <a:pos x="326" y="178"/>
                </a:cxn>
                <a:cxn ang="0">
                  <a:pos x="326" y="322"/>
                </a:cxn>
                <a:cxn ang="0">
                  <a:pos x="310" y="322"/>
                </a:cxn>
                <a:cxn ang="0">
                  <a:pos x="318" y="266"/>
                </a:cxn>
                <a:cxn ang="0">
                  <a:pos x="326" y="370"/>
                </a:cxn>
                <a:cxn ang="0">
                  <a:pos x="318" y="426"/>
                </a:cxn>
                <a:cxn ang="0">
                  <a:pos x="310" y="370"/>
                </a:cxn>
                <a:cxn ang="0">
                  <a:pos x="326" y="370"/>
                </a:cxn>
                <a:cxn ang="0">
                  <a:pos x="326" y="507"/>
                </a:cxn>
                <a:cxn ang="0">
                  <a:pos x="325" y="499"/>
                </a:cxn>
                <a:cxn ang="0">
                  <a:pos x="325" y="515"/>
                </a:cxn>
                <a:cxn ang="0">
                  <a:pos x="310" y="507"/>
                </a:cxn>
                <a:cxn ang="0">
                  <a:pos x="318" y="458"/>
                </a:cxn>
                <a:cxn ang="0">
                  <a:pos x="373" y="499"/>
                </a:cxn>
                <a:cxn ang="0">
                  <a:pos x="429" y="507"/>
                </a:cxn>
                <a:cxn ang="0">
                  <a:pos x="373" y="515"/>
                </a:cxn>
                <a:cxn ang="0">
                  <a:pos x="373" y="499"/>
                </a:cxn>
                <a:cxn ang="0">
                  <a:pos x="517" y="499"/>
                </a:cxn>
                <a:cxn ang="0">
                  <a:pos x="517" y="515"/>
                </a:cxn>
                <a:cxn ang="0">
                  <a:pos x="461" y="507"/>
                </a:cxn>
                <a:cxn ang="0">
                  <a:pos x="565" y="499"/>
                </a:cxn>
                <a:cxn ang="0">
                  <a:pos x="621" y="507"/>
                </a:cxn>
                <a:cxn ang="0">
                  <a:pos x="565" y="515"/>
                </a:cxn>
                <a:cxn ang="0">
                  <a:pos x="565" y="499"/>
                </a:cxn>
                <a:cxn ang="0">
                  <a:pos x="709" y="499"/>
                </a:cxn>
                <a:cxn ang="0">
                  <a:pos x="709" y="515"/>
                </a:cxn>
                <a:cxn ang="0">
                  <a:pos x="653" y="507"/>
                </a:cxn>
                <a:cxn ang="0">
                  <a:pos x="757" y="499"/>
                </a:cxn>
                <a:cxn ang="0">
                  <a:pos x="813" y="507"/>
                </a:cxn>
                <a:cxn ang="0">
                  <a:pos x="757" y="515"/>
                </a:cxn>
                <a:cxn ang="0">
                  <a:pos x="757" y="499"/>
                </a:cxn>
                <a:cxn ang="0">
                  <a:pos x="901" y="499"/>
                </a:cxn>
                <a:cxn ang="0">
                  <a:pos x="901" y="515"/>
                </a:cxn>
                <a:cxn ang="0">
                  <a:pos x="845" y="507"/>
                </a:cxn>
                <a:cxn ang="0">
                  <a:pos x="912" y="552"/>
                </a:cxn>
                <a:cxn ang="0">
                  <a:pos x="904" y="608"/>
                </a:cxn>
                <a:cxn ang="0">
                  <a:pos x="896" y="552"/>
                </a:cxn>
                <a:cxn ang="0">
                  <a:pos x="912" y="552"/>
                </a:cxn>
              </a:cxnLst>
              <a:rect l="0" t="0" r="r" b="b"/>
              <a:pathLst>
                <a:path w="912" h="608">
                  <a:moveTo>
                    <a:pt x="8" y="0"/>
                  </a:moveTo>
                  <a:lnTo>
                    <a:pt x="56" y="0"/>
                  </a:lnTo>
                  <a:cubicBezTo>
                    <a:pt x="61" y="0"/>
                    <a:pt x="64" y="3"/>
                    <a:pt x="64" y="8"/>
                  </a:cubicBezTo>
                  <a:cubicBezTo>
                    <a:pt x="64" y="12"/>
                    <a:pt x="61" y="16"/>
                    <a:pt x="56" y="16"/>
                  </a:cubicBezTo>
                  <a:lnTo>
                    <a:pt x="8" y="16"/>
                  </a:ln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lose/>
                  <a:moveTo>
                    <a:pt x="104" y="0"/>
                  </a:moveTo>
                  <a:lnTo>
                    <a:pt x="152" y="0"/>
                  </a:lnTo>
                  <a:cubicBezTo>
                    <a:pt x="157" y="0"/>
                    <a:pt x="160" y="3"/>
                    <a:pt x="160" y="8"/>
                  </a:cubicBezTo>
                  <a:cubicBezTo>
                    <a:pt x="160" y="12"/>
                    <a:pt x="157" y="16"/>
                    <a:pt x="152" y="16"/>
                  </a:cubicBezTo>
                  <a:lnTo>
                    <a:pt x="104" y="16"/>
                  </a:lnTo>
                  <a:cubicBezTo>
                    <a:pt x="100" y="16"/>
                    <a:pt x="96" y="12"/>
                    <a:pt x="96" y="8"/>
                  </a:cubicBezTo>
                  <a:cubicBezTo>
                    <a:pt x="96" y="3"/>
                    <a:pt x="100" y="0"/>
                    <a:pt x="104" y="0"/>
                  </a:cubicBezTo>
                  <a:close/>
                  <a:moveTo>
                    <a:pt x="200" y="0"/>
                  </a:moveTo>
                  <a:lnTo>
                    <a:pt x="248" y="0"/>
                  </a:lnTo>
                  <a:cubicBezTo>
                    <a:pt x="253" y="0"/>
                    <a:pt x="256" y="3"/>
                    <a:pt x="256" y="8"/>
                  </a:cubicBezTo>
                  <a:cubicBezTo>
                    <a:pt x="256" y="12"/>
                    <a:pt x="253" y="16"/>
                    <a:pt x="248" y="16"/>
                  </a:cubicBezTo>
                  <a:lnTo>
                    <a:pt x="200" y="16"/>
                  </a:lnTo>
                  <a:cubicBezTo>
                    <a:pt x="196" y="16"/>
                    <a:pt x="192" y="12"/>
                    <a:pt x="192" y="8"/>
                  </a:cubicBezTo>
                  <a:cubicBezTo>
                    <a:pt x="192" y="3"/>
                    <a:pt x="196" y="0"/>
                    <a:pt x="200" y="0"/>
                  </a:cubicBezTo>
                  <a:close/>
                  <a:moveTo>
                    <a:pt x="296" y="0"/>
                  </a:moveTo>
                  <a:lnTo>
                    <a:pt x="318" y="0"/>
                  </a:lnTo>
                  <a:cubicBezTo>
                    <a:pt x="323" y="0"/>
                    <a:pt x="326" y="3"/>
                    <a:pt x="326" y="8"/>
                  </a:cubicBezTo>
                  <a:lnTo>
                    <a:pt x="326" y="34"/>
                  </a:lnTo>
                  <a:cubicBezTo>
                    <a:pt x="326" y="38"/>
                    <a:pt x="323" y="42"/>
                    <a:pt x="318" y="42"/>
                  </a:cubicBezTo>
                  <a:cubicBezTo>
                    <a:pt x="314" y="42"/>
                    <a:pt x="310" y="38"/>
                    <a:pt x="310" y="34"/>
                  </a:cubicBezTo>
                  <a:lnTo>
                    <a:pt x="310" y="8"/>
                  </a:lnTo>
                  <a:lnTo>
                    <a:pt x="318" y="16"/>
                  </a:lnTo>
                  <a:lnTo>
                    <a:pt x="296" y="16"/>
                  </a:lnTo>
                  <a:cubicBezTo>
                    <a:pt x="292" y="16"/>
                    <a:pt x="288" y="12"/>
                    <a:pt x="288" y="8"/>
                  </a:cubicBezTo>
                  <a:cubicBezTo>
                    <a:pt x="288" y="3"/>
                    <a:pt x="292" y="0"/>
                    <a:pt x="296" y="0"/>
                  </a:cubicBezTo>
                  <a:close/>
                  <a:moveTo>
                    <a:pt x="326" y="82"/>
                  </a:moveTo>
                  <a:lnTo>
                    <a:pt x="326" y="130"/>
                  </a:lnTo>
                  <a:cubicBezTo>
                    <a:pt x="326" y="134"/>
                    <a:pt x="323" y="138"/>
                    <a:pt x="318" y="138"/>
                  </a:cubicBezTo>
                  <a:cubicBezTo>
                    <a:pt x="314" y="138"/>
                    <a:pt x="310" y="134"/>
                    <a:pt x="310" y="130"/>
                  </a:cubicBezTo>
                  <a:lnTo>
                    <a:pt x="310" y="82"/>
                  </a:lnTo>
                  <a:cubicBezTo>
                    <a:pt x="310" y="77"/>
                    <a:pt x="314" y="74"/>
                    <a:pt x="318" y="74"/>
                  </a:cubicBezTo>
                  <a:cubicBezTo>
                    <a:pt x="323" y="74"/>
                    <a:pt x="326" y="77"/>
                    <a:pt x="326" y="82"/>
                  </a:cubicBezTo>
                  <a:close/>
                  <a:moveTo>
                    <a:pt x="326" y="178"/>
                  </a:moveTo>
                  <a:lnTo>
                    <a:pt x="326" y="226"/>
                  </a:lnTo>
                  <a:cubicBezTo>
                    <a:pt x="326" y="230"/>
                    <a:pt x="323" y="234"/>
                    <a:pt x="318" y="234"/>
                  </a:cubicBezTo>
                  <a:cubicBezTo>
                    <a:pt x="314" y="234"/>
                    <a:pt x="310" y="230"/>
                    <a:pt x="310" y="226"/>
                  </a:cubicBezTo>
                  <a:lnTo>
                    <a:pt x="310" y="178"/>
                  </a:lnTo>
                  <a:cubicBezTo>
                    <a:pt x="310" y="173"/>
                    <a:pt x="314" y="170"/>
                    <a:pt x="318" y="170"/>
                  </a:cubicBezTo>
                  <a:cubicBezTo>
                    <a:pt x="323" y="170"/>
                    <a:pt x="326" y="173"/>
                    <a:pt x="326" y="178"/>
                  </a:cubicBezTo>
                  <a:close/>
                  <a:moveTo>
                    <a:pt x="326" y="274"/>
                  </a:moveTo>
                  <a:lnTo>
                    <a:pt x="326" y="322"/>
                  </a:lnTo>
                  <a:cubicBezTo>
                    <a:pt x="326" y="326"/>
                    <a:pt x="323" y="330"/>
                    <a:pt x="318" y="330"/>
                  </a:cubicBezTo>
                  <a:cubicBezTo>
                    <a:pt x="314" y="330"/>
                    <a:pt x="310" y="326"/>
                    <a:pt x="310" y="322"/>
                  </a:cubicBezTo>
                  <a:lnTo>
                    <a:pt x="310" y="274"/>
                  </a:lnTo>
                  <a:cubicBezTo>
                    <a:pt x="310" y="269"/>
                    <a:pt x="314" y="266"/>
                    <a:pt x="318" y="266"/>
                  </a:cubicBezTo>
                  <a:cubicBezTo>
                    <a:pt x="323" y="266"/>
                    <a:pt x="326" y="269"/>
                    <a:pt x="326" y="274"/>
                  </a:cubicBezTo>
                  <a:close/>
                  <a:moveTo>
                    <a:pt x="326" y="370"/>
                  </a:moveTo>
                  <a:lnTo>
                    <a:pt x="326" y="418"/>
                  </a:lnTo>
                  <a:cubicBezTo>
                    <a:pt x="326" y="422"/>
                    <a:pt x="323" y="426"/>
                    <a:pt x="318" y="426"/>
                  </a:cubicBezTo>
                  <a:cubicBezTo>
                    <a:pt x="314" y="426"/>
                    <a:pt x="310" y="422"/>
                    <a:pt x="310" y="418"/>
                  </a:cubicBezTo>
                  <a:lnTo>
                    <a:pt x="310" y="370"/>
                  </a:lnTo>
                  <a:cubicBezTo>
                    <a:pt x="310" y="365"/>
                    <a:pt x="314" y="362"/>
                    <a:pt x="318" y="362"/>
                  </a:cubicBezTo>
                  <a:cubicBezTo>
                    <a:pt x="323" y="362"/>
                    <a:pt x="326" y="365"/>
                    <a:pt x="326" y="370"/>
                  </a:cubicBezTo>
                  <a:close/>
                  <a:moveTo>
                    <a:pt x="326" y="466"/>
                  </a:moveTo>
                  <a:lnTo>
                    <a:pt x="326" y="507"/>
                  </a:lnTo>
                  <a:lnTo>
                    <a:pt x="318" y="499"/>
                  </a:lnTo>
                  <a:lnTo>
                    <a:pt x="325" y="499"/>
                  </a:lnTo>
                  <a:cubicBezTo>
                    <a:pt x="329" y="499"/>
                    <a:pt x="333" y="502"/>
                    <a:pt x="333" y="507"/>
                  </a:cubicBezTo>
                  <a:cubicBezTo>
                    <a:pt x="333" y="511"/>
                    <a:pt x="329" y="515"/>
                    <a:pt x="325" y="515"/>
                  </a:cubicBezTo>
                  <a:lnTo>
                    <a:pt x="318" y="515"/>
                  </a:lnTo>
                  <a:cubicBezTo>
                    <a:pt x="314" y="515"/>
                    <a:pt x="310" y="511"/>
                    <a:pt x="310" y="507"/>
                  </a:cubicBezTo>
                  <a:lnTo>
                    <a:pt x="310" y="466"/>
                  </a:lnTo>
                  <a:cubicBezTo>
                    <a:pt x="310" y="461"/>
                    <a:pt x="314" y="458"/>
                    <a:pt x="318" y="458"/>
                  </a:cubicBezTo>
                  <a:cubicBezTo>
                    <a:pt x="323" y="458"/>
                    <a:pt x="326" y="461"/>
                    <a:pt x="326" y="466"/>
                  </a:cubicBezTo>
                  <a:close/>
                  <a:moveTo>
                    <a:pt x="373" y="499"/>
                  </a:moveTo>
                  <a:lnTo>
                    <a:pt x="421" y="499"/>
                  </a:lnTo>
                  <a:cubicBezTo>
                    <a:pt x="425" y="499"/>
                    <a:pt x="429" y="502"/>
                    <a:pt x="429" y="507"/>
                  </a:cubicBezTo>
                  <a:cubicBezTo>
                    <a:pt x="429" y="511"/>
                    <a:pt x="425" y="515"/>
                    <a:pt x="421" y="515"/>
                  </a:cubicBezTo>
                  <a:lnTo>
                    <a:pt x="373" y="515"/>
                  </a:lnTo>
                  <a:cubicBezTo>
                    <a:pt x="369" y="515"/>
                    <a:pt x="365" y="511"/>
                    <a:pt x="365" y="507"/>
                  </a:cubicBezTo>
                  <a:cubicBezTo>
                    <a:pt x="365" y="502"/>
                    <a:pt x="369" y="499"/>
                    <a:pt x="373" y="499"/>
                  </a:cubicBezTo>
                  <a:close/>
                  <a:moveTo>
                    <a:pt x="469" y="499"/>
                  </a:moveTo>
                  <a:lnTo>
                    <a:pt x="517" y="499"/>
                  </a:lnTo>
                  <a:cubicBezTo>
                    <a:pt x="521" y="499"/>
                    <a:pt x="525" y="502"/>
                    <a:pt x="525" y="507"/>
                  </a:cubicBezTo>
                  <a:cubicBezTo>
                    <a:pt x="525" y="511"/>
                    <a:pt x="521" y="515"/>
                    <a:pt x="517" y="515"/>
                  </a:cubicBezTo>
                  <a:lnTo>
                    <a:pt x="469" y="515"/>
                  </a:lnTo>
                  <a:cubicBezTo>
                    <a:pt x="465" y="515"/>
                    <a:pt x="461" y="511"/>
                    <a:pt x="461" y="507"/>
                  </a:cubicBezTo>
                  <a:cubicBezTo>
                    <a:pt x="461" y="502"/>
                    <a:pt x="465" y="499"/>
                    <a:pt x="469" y="499"/>
                  </a:cubicBezTo>
                  <a:close/>
                  <a:moveTo>
                    <a:pt x="565" y="499"/>
                  </a:moveTo>
                  <a:lnTo>
                    <a:pt x="613" y="499"/>
                  </a:lnTo>
                  <a:cubicBezTo>
                    <a:pt x="617" y="499"/>
                    <a:pt x="621" y="502"/>
                    <a:pt x="621" y="507"/>
                  </a:cubicBezTo>
                  <a:cubicBezTo>
                    <a:pt x="621" y="511"/>
                    <a:pt x="617" y="515"/>
                    <a:pt x="613" y="515"/>
                  </a:cubicBezTo>
                  <a:lnTo>
                    <a:pt x="565" y="515"/>
                  </a:lnTo>
                  <a:cubicBezTo>
                    <a:pt x="561" y="515"/>
                    <a:pt x="557" y="511"/>
                    <a:pt x="557" y="507"/>
                  </a:cubicBezTo>
                  <a:cubicBezTo>
                    <a:pt x="557" y="502"/>
                    <a:pt x="561" y="499"/>
                    <a:pt x="565" y="499"/>
                  </a:cubicBezTo>
                  <a:close/>
                  <a:moveTo>
                    <a:pt x="661" y="499"/>
                  </a:moveTo>
                  <a:lnTo>
                    <a:pt x="709" y="499"/>
                  </a:lnTo>
                  <a:cubicBezTo>
                    <a:pt x="713" y="499"/>
                    <a:pt x="717" y="502"/>
                    <a:pt x="717" y="507"/>
                  </a:cubicBezTo>
                  <a:cubicBezTo>
                    <a:pt x="717" y="511"/>
                    <a:pt x="713" y="515"/>
                    <a:pt x="709" y="515"/>
                  </a:cubicBezTo>
                  <a:lnTo>
                    <a:pt x="661" y="515"/>
                  </a:lnTo>
                  <a:cubicBezTo>
                    <a:pt x="657" y="515"/>
                    <a:pt x="653" y="511"/>
                    <a:pt x="653" y="507"/>
                  </a:cubicBezTo>
                  <a:cubicBezTo>
                    <a:pt x="653" y="502"/>
                    <a:pt x="657" y="499"/>
                    <a:pt x="661" y="499"/>
                  </a:cubicBezTo>
                  <a:close/>
                  <a:moveTo>
                    <a:pt x="757" y="499"/>
                  </a:moveTo>
                  <a:lnTo>
                    <a:pt x="805" y="499"/>
                  </a:lnTo>
                  <a:cubicBezTo>
                    <a:pt x="809" y="499"/>
                    <a:pt x="813" y="502"/>
                    <a:pt x="813" y="507"/>
                  </a:cubicBezTo>
                  <a:cubicBezTo>
                    <a:pt x="813" y="511"/>
                    <a:pt x="809" y="515"/>
                    <a:pt x="805" y="515"/>
                  </a:cubicBezTo>
                  <a:lnTo>
                    <a:pt x="757" y="515"/>
                  </a:lnTo>
                  <a:cubicBezTo>
                    <a:pt x="753" y="515"/>
                    <a:pt x="749" y="511"/>
                    <a:pt x="749" y="507"/>
                  </a:cubicBezTo>
                  <a:cubicBezTo>
                    <a:pt x="749" y="502"/>
                    <a:pt x="753" y="499"/>
                    <a:pt x="757" y="499"/>
                  </a:cubicBezTo>
                  <a:close/>
                  <a:moveTo>
                    <a:pt x="853" y="499"/>
                  </a:moveTo>
                  <a:lnTo>
                    <a:pt x="901" y="499"/>
                  </a:lnTo>
                  <a:cubicBezTo>
                    <a:pt x="905" y="499"/>
                    <a:pt x="909" y="502"/>
                    <a:pt x="909" y="507"/>
                  </a:cubicBezTo>
                  <a:cubicBezTo>
                    <a:pt x="909" y="511"/>
                    <a:pt x="905" y="515"/>
                    <a:pt x="901" y="515"/>
                  </a:cubicBezTo>
                  <a:lnTo>
                    <a:pt x="853" y="515"/>
                  </a:lnTo>
                  <a:cubicBezTo>
                    <a:pt x="849" y="515"/>
                    <a:pt x="845" y="511"/>
                    <a:pt x="845" y="507"/>
                  </a:cubicBezTo>
                  <a:cubicBezTo>
                    <a:pt x="845" y="502"/>
                    <a:pt x="849" y="499"/>
                    <a:pt x="853" y="499"/>
                  </a:cubicBezTo>
                  <a:close/>
                  <a:moveTo>
                    <a:pt x="912" y="552"/>
                  </a:moveTo>
                  <a:lnTo>
                    <a:pt x="912" y="600"/>
                  </a:lnTo>
                  <a:cubicBezTo>
                    <a:pt x="912" y="604"/>
                    <a:pt x="909" y="608"/>
                    <a:pt x="904" y="608"/>
                  </a:cubicBezTo>
                  <a:cubicBezTo>
                    <a:pt x="900" y="608"/>
                    <a:pt x="896" y="604"/>
                    <a:pt x="896" y="600"/>
                  </a:cubicBezTo>
                  <a:lnTo>
                    <a:pt x="896" y="552"/>
                  </a:lnTo>
                  <a:cubicBezTo>
                    <a:pt x="896" y="547"/>
                    <a:pt x="900" y="544"/>
                    <a:pt x="904" y="544"/>
                  </a:cubicBezTo>
                  <a:cubicBezTo>
                    <a:pt x="909" y="544"/>
                    <a:pt x="912" y="547"/>
                    <a:pt x="912" y="552"/>
                  </a:cubicBez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3"/>
            <p:cNvSpPr>
              <a:spLocks/>
            </p:cNvSpPr>
            <p:nvPr/>
          </p:nvSpPr>
          <p:spPr bwMode="auto">
            <a:xfrm>
              <a:off x="2243" y="2288"/>
              <a:ext cx="16" cy="16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8"/>
                </a:cxn>
                <a:cxn ang="0">
                  <a:pos x="16" y="16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8"/>
                  </a:lnTo>
                  <a:lnTo>
                    <a:pt x="16" y="16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4"/>
            <p:cNvSpPr>
              <a:spLocks/>
            </p:cNvSpPr>
            <p:nvPr/>
          </p:nvSpPr>
          <p:spPr bwMode="auto">
            <a:xfrm>
              <a:off x="2406" y="2398"/>
              <a:ext cx="16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6"/>
                </a:cxn>
                <a:cxn ang="0">
                  <a:pos x="16" y="0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8" y="16"/>
                  </a:lnTo>
                  <a:lnTo>
                    <a:pt x="16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35"/>
            <p:cNvSpPr>
              <a:spLocks noChangeArrowheads="1"/>
            </p:cNvSpPr>
            <p:nvPr/>
          </p:nvSpPr>
          <p:spPr bwMode="auto">
            <a:xfrm>
              <a:off x="2329" y="2306"/>
              <a:ext cx="25" cy="4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36"/>
            <p:cNvSpPr>
              <a:spLocks noChangeArrowheads="1"/>
            </p:cNvSpPr>
            <p:nvPr/>
          </p:nvSpPr>
          <p:spPr bwMode="auto">
            <a:xfrm>
              <a:off x="2316" y="2285"/>
              <a:ext cx="11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CP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8" name="TextBox 227"/>
          <p:cNvSpPr txBox="1"/>
          <p:nvPr/>
        </p:nvSpPr>
        <p:spPr>
          <a:xfrm>
            <a:off x="152400" y="35814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 to scale</a:t>
            </a:r>
            <a:endParaRPr lang="en-US" sz="1600" dirty="0"/>
          </a:p>
        </p:txBody>
      </p:sp>
      <p:sp>
        <p:nvSpPr>
          <p:cNvPr id="229" name="Slide Number Placeholder 22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230" name="TextBox 229"/>
          <p:cNvSpPr txBox="1"/>
          <p:nvPr/>
        </p:nvSpPr>
        <p:spPr>
          <a:xfrm>
            <a:off x="0" y="4230469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Advanced LIGO configuration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observational run ≈</a:t>
            </a:r>
            <a:r>
              <a:rPr lang="en-US" sz="1600" dirty="0" smtClean="0"/>
              <a:t>2015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Upgrade to Initial LIGO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288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4"/>
            <a:ext cx="8229600" cy="1143000"/>
          </a:xfrm>
        </p:spPr>
        <p:txBody>
          <a:bodyPr/>
          <a:lstStyle/>
          <a:p>
            <a:r>
              <a:rPr lang="en-US" dirty="0" smtClean="0"/>
              <a:t>Test Mass Noise Performance</a:t>
            </a:r>
            <a:endParaRPr 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3" name="Picture 2" descr="Damp_Noise_Performanc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9144000" cy="5080000"/>
          </a:xfrm>
          <a:prstGeom prst="rect">
            <a:avLst/>
          </a:prstGeom>
        </p:spPr>
      </p:pic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14/17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1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4"/>
            <a:ext cx="8229600" cy="1143000"/>
          </a:xfrm>
        </p:spPr>
        <p:txBody>
          <a:bodyPr/>
          <a:lstStyle/>
          <a:p>
            <a:r>
              <a:rPr lang="en-US" dirty="0" smtClean="0"/>
              <a:t>Test Mass Noise Performance</a:t>
            </a:r>
            <a:endParaRPr 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3" name="Picture 2" descr="Damp_Noise_Performanc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9144000" cy="5080000"/>
          </a:xfrm>
          <a:prstGeom prst="rect">
            <a:avLst/>
          </a:prstGeom>
        </p:spPr>
      </p:pic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14/17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1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4"/>
            <a:ext cx="8229600" cy="1143000"/>
          </a:xfrm>
        </p:spPr>
        <p:txBody>
          <a:bodyPr/>
          <a:lstStyle/>
          <a:p>
            <a:r>
              <a:rPr lang="en-US" dirty="0" smtClean="0"/>
              <a:t>Test Mass Noise Performance</a:t>
            </a:r>
            <a:endParaRPr 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3" name="Picture 2" descr="Damp_Noise_Performance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9144000" cy="5080000"/>
          </a:xfrm>
          <a:prstGeom prst="rect">
            <a:avLst/>
          </a:prstGeom>
        </p:spPr>
      </p:pic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14/17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1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4"/>
            <a:ext cx="8229600" cy="1143000"/>
          </a:xfrm>
        </p:spPr>
        <p:txBody>
          <a:bodyPr/>
          <a:lstStyle/>
          <a:p>
            <a:r>
              <a:rPr lang="en-US" dirty="0" smtClean="0"/>
              <a:t>Test Mass Noise Performance</a:t>
            </a:r>
            <a:endParaRPr 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3" name="Picture 2" descr="Damp_Noise_Performance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9144000" cy="5080000"/>
          </a:xfrm>
          <a:prstGeom prst="rect">
            <a:avLst/>
          </a:prstGeom>
        </p:spPr>
      </p:pic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14/17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1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4"/>
            <a:ext cx="8229600" cy="1143000"/>
          </a:xfrm>
        </p:spPr>
        <p:txBody>
          <a:bodyPr/>
          <a:lstStyle/>
          <a:p>
            <a:r>
              <a:rPr lang="en-US" dirty="0" smtClean="0"/>
              <a:t>Test Mass Noise Performance</a:t>
            </a:r>
            <a:endParaRPr lang="en-US" dirty="0"/>
          </a:p>
        </p:txBody>
      </p:sp>
      <p:pic>
        <p:nvPicPr>
          <p:cNvPr id="4" name="Picture 3" descr="Damp_Noise_Perform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238"/>
            <a:ext cx="9144000" cy="5080000"/>
          </a:xfrm>
          <a:prstGeom prst="rect">
            <a:avLst/>
          </a:prstGeom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14/17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8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68"/>
            <a:ext cx="8229600" cy="1143000"/>
          </a:xfrm>
        </p:spPr>
        <p:txBody>
          <a:bodyPr/>
          <a:lstStyle/>
          <a:p>
            <a:r>
              <a:rPr lang="en-US" dirty="0" smtClean="0"/>
              <a:t>Binary </a:t>
            </a:r>
            <a:r>
              <a:rPr lang="en-US" dirty="0" err="1" smtClean="0"/>
              <a:t>Inspiral</a:t>
            </a:r>
            <a:r>
              <a:rPr lang="en-US" dirty="0" smtClean="0"/>
              <a:t> Sensitivity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266997"/>
              </p:ext>
            </p:extLst>
          </p:nvPr>
        </p:nvGraphicFramePr>
        <p:xfrm>
          <a:off x="3232666" y="1319121"/>
          <a:ext cx="3380070" cy="856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7" name="Equation" r:id="rId4" imgW="1752600" imgH="444500" progId="Equation.3">
                  <p:embed/>
                </p:oleObj>
              </mc:Choice>
              <mc:Fallback>
                <p:oleObj name="Equation" r:id="rId4" imgW="1752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2666" y="1319121"/>
                        <a:ext cx="3380070" cy="856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144684" y="1227408"/>
            <a:ext cx="3468052" cy="9481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5866" y="6574972"/>
            <a:ext cx="4993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Ref: LIGO </a:t>
            </a:r>
            <a:r>
              <a:rPr lang="en-US" sz="1400" dirty="0"/>
              <a:t>doc T030276 - https://</a:t>
            </a:r>
            <a:r>
              <a:rPr lang="en-US" sz="1400" dirty="0" err="1"/>
              <a:t>dcc.ligo.org</a:t>
            </a:r>
            <a:r>
              <a:rPr lang="en-US" sz="1400" dirty="0"/>
              <a:t>/LIGO-T030276/public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49500"/>
            <a:ext cx="9144000" cy="2147835"/>
          </a:xfrm>
          <a:prstGeom prst="rect">
            <a:avLst/>
          </a:prstGeom>
        </p:spPr>
      </p:pic>
      <p:sp>
        <p:nvSpPr>
          <p:cNvPr id="1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115527" y="6392409"/>
            <a:ext cx="2133600" cy="365125"/>
          </a:xfrm>
        </p:spPr>
        <p:txBody>
          <a:bodyPr/>
          <a:lstStyle/>
          <a:p>
            <a:pPr algn="l"/>
            <a:r>
              <a:rPr lang="en-US" dirty="0" smtClean="0"/>
              <a:t>15/17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8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2349500"/>
            <a:ext cx="9144000" cy="2147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68"/>
            <a:ext cx="8229600" cy="1143000"/>
          </a:xfrm>
        </p:spPr>
        <p:txBody>
          <a:bodyPr/>
          <a:lstStyle/>
          <a:p>
            <a:r>
              <a:rPr lang="en-US" dirty="0" smtClean="0"/>
              <a:t>Binary </a:t>
            </a:r>
            <a:r>
              <a:rPr lang="en-US" dirty="0" err="1" smtClean="0"/>
              <a:t>Inspiral</a:t>
            </a:r>
            <a:r>
              <a:rPr lang="en-US" dirty="0" smtClean="0"/>
              <a:t> Sensitivity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930630"/>
              </p:ext>
            </p:extLst>
          </p:nvPr>
        </p:nvGraphicFramePr>
        <p:xfrm>
          <a:off x="3232666" y="1319121"/>
          <a:ext cx="3380070" cy="856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9" name="Equation" r:id="rId5" imgW="1752600" imgH="444500" progId="Equation.3">
                  <p:embed/>
                </p:oleObj>
              </mc:Choice>
              <mc:Fallback>
                <p:oleObj name="Equation" r:id="rId5" imgW="1752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2666" y="1319121"/>
                        <a:ext cx="3380070" cy="856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144684" y="1227408"/>
            <a:ext cx="3468052" cy="9481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5866" y="6574972"/>
            <a:ext cx="4993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Ref: LIGO </a:t>
            </a:r>
            <a:r>
              <a:rPr lang="en-US" sz="1400" dirty="0"/>
              <a:t>doc T030276 - https://</a:t>
            </a:r>
            <a:r>
              <a:rPr lang="en-US" sz="1400" dirty="0" err="1"/>
              <a:t>dcc.ligo.org</a:t>
            </a:r>
            <a:r>
              <a:rPr lang="en-US" sz="1400" dirty="0"/>
              <a:t>/LIGO-T030276/public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497591" y="5371301"/>
            <a:ext cx="2791153" cy="264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15878"/>
              </p:ext>
            </p:extLst>
          </p:nvPr>
        </p:nvGraphicFramePr>
        <p:xfrm>
          <a:off x="92606" y="1906560"/>
          <a:ext cx="7377113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0" name="Equation" r:id="rId7" imgW="4787900" imgH="3048000" progId="Equation.3">
                  <p:embed/>
                </p:oleObj>
              </mc:Choice>
              <mc:Fallback>
                <p:oleObj name="Equation" r:id="rId7" imgW="4787900" imgH="304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606" y="1906560"/>
                        <a:ext cx="7377113" cy="469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46881" y="6495387"/>
            <a:ext cx="2133600" cy="365125"/>
          </a:xfrm>
        </p:spPr>
        <p:txBody>
          <a:bodyPr/>
          <a:lstStyle/>
          <a:p>
            <a:pPr algn="l"/>
            <a:r>
              <a:rPr lang="en-US" dirty="0" smtClean="0"/>
              <a:t>15/17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2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Observable Range to Binary </a:t>
            </a:r>
            <a:r>
              <a:rPr lang="en-US" dirty="0" err="1"/>
              <a:t>Inspirals</a:t>
            </a:r>
            <a:endParaRPr lang="en-US" dirty="0"/>
          </a:p>
        </p:txBody>
      </p:sp>
      <p:pic>
        <p:nvPicPr>
          <p:cNvPr id="4" name="Picture 3" descr="BBH_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5080000"/>
          </a:xfrm>
          <a:prstGeom prst="rect">
            <a:avLst/>
          </a:prstGeom>
        </p:spPr>
      </p:pic>
      <p:sp>
        <p:nvSpPr>
          <p:cNvPr id="5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16/17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Many control systems are needed to operate the interferometer</a:t>
            </a:r>
          </a:p>
          <a:p>
            <a:endParaRPr lang="en-US" dirty="0"/>
          </a:p>
          <a:p>
            <a:r>
              <a:rPr lang="en-US" dirty="0" smtClean="0"/>
              <a:t>Good controls are needed for good science</a:t>
            </a:r>
            <a:endParaRPr lang="en-US" dirty="0"/>
          </a:p>
        </p:txBody>
      </p:sp>
      <p:sp>
        <p:nvSpPr>
          <p:cNvPr id="4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17/17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6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4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C18-3FE6-E842-965E-DA02288964F3}" type="slidenum">
              <a:rPr lang="en-US"/>
              <a:pPr/>
              <a:t>4</a:t>
            </a:fld>
            <a:endParaRPr lang="en-US"/>
          </a:p>
        </p:txBody>
      </p:sp>
      <p:pic>
        <p:nvPicPr>
          <p:cNvPr id="10" name="Picture 9" descr="aLIGO_ISCControlScheme-v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30" y="0"/>
            <a:ext cx="870774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G1200774-v13</a:t>
            </a:r>
            <a:endParaRPr lang="en-US"/>
          </a:p>
        </p:txBody>
      </p:sp>
      <p:sp>
        <p:nvSpPr>
          <p:cNvPr id="5" name="Slide Number Placeholder 228"/>
          <p:cNvSpPr txBox="1">
            <a:spLocks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</a:t>
            </a:fld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3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2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6"/>
            <a:ext cx="8229600" cy="1143000"/>
          </a:xfrm>
        </p:spPr>
        <p:txBody>
          <a:bodyPr/>
          <a:lstStyle/>
          <a:p>
            <a:r>
              <a:rPr lang="en-US" dirty="0" smtClean="0"/>
              <a:t>Optimized Top Mass Damping</a:t>
            </a:r>
            <a:endParaRPr lang="en-US" dirty="0"/>
          </a:p>
        </p:txBody>
      </p:sp>
      <p:pic>
        <p:nvPicPr>
          <p:cNvPr id="5" name="Picture 4" descr="ModalDampBodeP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64" y="6554578"/>
            <a:ext cx="845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Ref: “Adaptive Modal Damping for Advanced LIGO Suspensions.” Brett Shapiro, PhD Thesis, MIT Mechanical Engineering, 2012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50017" y="1533217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728691" y="1559756"/>
            <a:ext cx="0" cy="389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44095" y="2437130"/>
            <a:ext cx="0" cy="400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13/17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5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3"/>
          <p:cNvGrpSpPr/>
          <p:nvPr/>
        </p:nvGrpSpPr>
        <p:grpSpPr>
          <a:xfrm>
            <a:off x="0" y="0"/>
            <a:ext cx="9144000" cy="1357485"/>
            <a:chOff x="0" y="0"/>
            <a:chExt cx="9144000" cy="1357485"/>
          </a:xfrm>
        </p:grpSpPr>
        <p:pic>
          <p:nvPicPr>
            <p:cNvPr id="155" name="Picture 4" descr="C:\Users\Brett\Documents\Lab\LSC - LIGO Lab\Logos and Figures\LIGO Logo.bmp"/>
            <p:cNvPicPr>
              <a:picLocks noChangeAspect="1" noChangeArrowheads="1"/>
            </p:cNvPicPr>
            <p:nvPr/>
          </p:nvPicPr>
          <p:blipFill>
            <a:blip r:embed="rId2" cstate="print"/>
            <a:srcRect l="82524"/>
            <a:stretch>
              <a:fillRect/>
            </a:stretch>
          </p:blipFill>
          <p:spPr bwMode="auto">
            <a:xfrm>
              <a:off x="7772400" y="0"/>
              <a:ext cx="1371600" cy="1357484"/>
            </a:xfrm>
            <a:prstGeom prst="rect">
              <a:avLst/>
            </a:prstGeom>
            <a:noFill/>
          </p:spPr>
        </p:pic>
        <p:pic>
          <p:nvPicPr>
            <p:cNvPr id="156" name="Picture 4" descr="C:\Users\Brett\Documents\Lab\LSC - LIGO Lab\Logos and Figures\LIGO Logo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7848600" cy="1357484"/>
            </a:xfrm>
            <a:prstGeom prst="rect">
              <a:avLst/>
            </a:prstGeom>
            <a:noFill/>
          </p:spPr>
        </p:pic>
      </p:grpSp>
      <p:pic>
        <p:nvPicPr>
          <p:cNvPr id="13" name="Picture 12" descr="quad_rende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47812"/>
            <a:ext cx="2528887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Quadruple Pendulum</a:t>
            </a:r>
            <a:endParaRPr lang="en-US" dirty="0"/>
          </a:p>
        </p:txBody>
      </p:sp>
      <p:grpSp>
        <p:nvGrpSpPr>
          <p:cNvPr id="4" name="Group 157"/>
          <p:cNvGrpSpPr/>
          <p:nvPr/>
        </p:nvGrpSpPr>
        <p:grpSpPr>
          <a:xfrm>
            <a:off x="2590800" y="1411069"/>
            <a:ext cx="3200400" cy="5370731"/>
            <a:chOff x="0" y="1411069"/>
            <a:chExt cx="3200400" cy="5370731"/>
          </a:xfrm>
        </p:grpSpPr>
        <p:grpSp>
          <p:nvGrpSpPr>
            <p:cNvPr id="5" name="Group 142"/>
            <p:cNvGrpSpPr/>
            <p:nvPr/>
          </p:nvGrpSpPr>
          <p:grpSpPr>
            <a:xfrm>
              <a:off x="76200" y="1978152"/>
              <a:ext cx="2133600" cy="4803648"/>
              <a:chOff x="304800" y="1524000"/>
              <a:chExt cx="2133600" cy="4803648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rot="5400000">
                <a:off x="5547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5400000">
                <a:off x="472440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5400000">
                <a:off x="5516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4754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Direct Access Storage 19"/>
              <p:cNvSpPr/>
              <p:nvPr/>
            </p:nvSpPr>
            <p:spPr>
              <a:xfrm>
                <a:off x="457200" y="3886200"/>
                <a:ext cx="685800" cy="914400"/>
              </a:xfrm>
              <a:prstGeom prst="flowChartMagneticDrum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Direct Access Storage 2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lowchart: Direct Access Storage 2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Direct Access Storage 23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lowchart: Direct Access Storage 2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/>
              <p:cNvSpPr/>
              <p:nvPr/>
            </p:nvSpPr>
            <p:spPr>
              <a:xfrm>
                <a:off x="3810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Direct Access Storage 26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Direct Access Storage 27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Direct Access Storage 28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Direct Access Storage 29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lowchart: Direct Access Storage 39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ube 44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Direct Access Storage 53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70"/>
              <p:cNvGrpSpPr>
                <a:grpSpLocks noChangeAspect="1"/>
              </p:cNvGrpSpPr>
              <p:nvPr/>
            </p:nvGrpSpPr>
            <p:grpSpPr>
              <a:xfrm>
                <a:off x="457200" y="5029200"/>
                <a:ext cx="1282149" cy="1298448"/>
                <a:chOff x="1143000" y="3581400"/>
                <a:chExt cx="1856006" cy="1879600"/>
              </a:xfrm>
            </p:grpSpPr>
            <p:sp>
              <p:nvSpPr>
                <p:cNvPr id="72" name="Flowchart: Direct Access Storage 71"/>
                <p:cNvSpPr/>
                <p:nvPr/>
              </p:nvSpPr>
              <p:spPr>
                <a:xfrm>
                  <a:off x="1143000" y="3581400"/>
                  <a:ext cx="1003345" cy="1337794"/>
                </a:xfrm>
                <a:prstGeom prst="flowChartMagneticDrum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Block Arc 72"/>
                <p:cNvSpPr>
                  <a:spLocks noChangeAspect="1"/>
                </p:cNvSpPr>
                <p:nvPr/>
              </p:nvSpPr>
              <p:spPr>
                <a:xfrm>
                  <a:off x="1624606" y="3654979"/>
                  <a:ext cx="1201825" cy="1204014"/>
                </a:xfrm>
                <a:prstGeom prst="blockArc">
                  <a:avLst>
                    <a:gd name="adj1" fmla="val 10800000"/>
                    <a:gd name="adj2" fmla="val 15883239"/>
                    <a:gd name="adj3" fmla="val 261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Donut 73"/>
                <p:cNvSpPr/>
                <p:nvPr/>
              </p:nvSpPr>
              <p:spPr>
                <a:xfrm>
                  <a:off x="1504204" y="3775380"/>
                  <a:ext cx="963211" cy="963211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Block Arc 74"/>
                <p:cNvSpPr>
                  <a:spLocks noChangeAspect="1"/>
                </p:cNvSpPr>
                <p:nvPr/>
              </p:nvSpPr>
              <p:spPr>
                <a:xfrm>
                  <a:off x="1785141" y="4216852"/>
                  <a:ext cx="1201825" cy="1204014"/>
                </a:xfrm>
                <a:prstGeom prst="blockArc">
                  <a:avLst>
                    <a:gd name="adj1" fmla="val 10800000"/>
                    <a:gd name="adj2" fmla="val 15931455"/>
                    <a:gd name="adj3" fmla="val 2669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Block Arc 75"/>
                <p:cNvSpPr>
                  <a:spLocks noChangeAspect="1"/>
                </p:cNvSpPr>
                <p:nvPr/>
              </p:nvSpPr>
              <p:spPr>
                <a:xfrm>
                  <a:off x="1797181" y="3614845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Block Arc 76"/>
                <p:cNvSpPr>
                  <a:spLocks noChangeAspect="1"/>
                </p:cNvSpPr>
                <p:nvPr/>
              </p:nvSpPr>
              <p:spPr>
                <a:xfrm>
                  <a:off x="1644673" y="4256986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54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Donut 77"/>
                <p:cNvSpPr>
                  <a:spLocks noChangeAspect="1"/>
                </p:cNvSpPr>
                <p:nvPr/>
              </p:nvSpPr>
              <p:spPr>
                <a:xfrm>
                  <a:off x="1600200" y="3870960"/>
                  <a:ext cx="777240" cy="777240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" name="Group 90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86" name="Freeform 85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6" name="Straight Connector 95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3261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5400000">
                <a:off x="399288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stCxn id="31" idx="3"/>
              </p:cNvCxnSpPr>
              <p:nvPr/>
            </p:nvCxnSpPr>
            <p:spPr>
              <a:xfrm rot="16200000" flipH="1">
                <a:off x="467934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16200000" flipH="1">
                <a:off x="522666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8078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7513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lowchart: Direct Access Storage 35"/>
              <p:cNvSpPr/>
              <p:nvPr/>
            </p:nvSpPr>
            <p:spPr>
              <a:xfrm>
                <a:off x="4572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lowchart: Direct Access Storage 34"/>
              <p:cNvSpPr/>
              <p:nvPr/>
            </p:nvSpPr>
            <p:spPr>
              <a:xfrm>
                <a:off x="3048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3810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Direct Access Storage 31"/>
              <p:cNvSpPr/>
              <p:nvPr/>
            </p:nvSpPr>
            <p:spPr>
              <a:xfrm>
                <a:off x="9144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152400" cy="1524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ube 49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Direct Access Storage 50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Direct Access Storage 37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lowchart: Direct Access Storage 38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irect Access Storage 5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rot="16200000" flipH="1">
                <a:off x="429834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rot="5400000">
                <a:off x="728472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Direct Access Storage 32"/>
              <p:cNvSpPr/>
              <p:nvPr/>
            </p:nvSpPr>
            <p:spPr>
              <a:xfrm>
                <a:off x="6858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rot="16200000" flipH="1">
                <a:off x="1496568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lowchart: Direct Access Storage 51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627888" y="4424363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701040" y="4428744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114300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 (test) Chain</a:t>
              </a:r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0" y="1411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Reaction Chain</a:t>
              </a:r>
              <a:endParaRPr lang="en-US" dirty="0"/>
            </a:p>
          </p:txBody>
        </p:sp>
        <p:grpSp>
          <p:nvGrpSpPr>
            <p:cNvPr id="8" name="Group 156"/>
            <p:cNvGrpSpPr/>
            <p:nvPr/>
          </p:nvGrpSpPr>
          <p:grpSpPr>
            <a:xfrm>
              <a:off x="1905000" y="5943600"/>
              <a:ext cx="1295400" cy="0"/>
              <a:chOff x="2057400" y="5867400"/>
              <a:chExt cx="1295400" cy="0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25146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3622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2098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0574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/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158"/>
          <p:cNvGrpSpPr/>
          <p:nvPr/>
        </p:nvGrpSpPr>
        <p:grpSpPr>
          <a:xfrm>
            <a:off x="6022848" y="2438400"/>
            <a:ext cx="3273552" cy="4062651"/>
            <a:chOff x="76200" y="2866072"/>
            <a:chExt cx="3273552" cy="4062651"/>
          </a:xfrm>
        </p:grpSpPr>
        <p:sp>
          <p:nvSpPr>
            <p:cNvPr id="160" name="TextBox 159"/>
            <p:cNvSpPr txBox="1"/>
            <p:nvPr/>
          </p:nvSpPr>
          <p:spPr>
            <a:xfrm>
              <a:off x="76200" y="2866072"/>
              <a:ext cx="3273552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Control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</a:t>
              </a:r>
              <a:r>
                <a:rPr lang="en-US" dirty="0" smtClean="0"/>
                <a:t>Damping - stage </a:t>
              </a:r>
              <a:r>
                <a:rPr lang="en-US" dirty="0" smtClean="0"/>
                <a:t>1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Cavity length - all stages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endParaRPr lang="en-US" sz="1200" dirty="0" smtClean="0"/>
            </a:p>
            <a:p>
              <a:r>
                <a:rPr lang="en-US" b="1" dirty="0" smtClean="0"/>
                <a:t>Sensors/Actuators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       BOSEMs at stage 1 &amp; 2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       AOSEMs at stage 3</a:t>
              </a:r>
            </a:p>
            <a:p>
              <a:pPr>
                <a:buFont typeface="Arial" pitchFamily="34" charset="0"/>
                <a:buChar char="•"/>
              </a:pPr>
              <a:endParaRPr lang="en-US" sz="12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Opt. </a:t>
              </a:r>
              <a:r>
                <a:rPr lang="en-US" dirty="0" err="1" smtClean="0"/>
                <a:t>levs</a:t>
              </a:r>
              <a:r>
                <a:rPr lang="en-US" dirty="0" smtClean="0"/>
                <a:t>. and </a:t>
              </a:r>
              <a:r>
                <a:rPr lang="en-US" dirty="0" err="1" smtClean="0"/>
                <a:t>interf</a:t>
              </a:r>
              <a:r>
                <a:rPr lang="en-US" dirty="0" smtClean="0"/>
                <a:t>. sigs. at stage 2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Electrostatic drive (ESD) at stage 4</a:t>
              </a:r>
            </a:p>
            <a:p>
              <a:endParaRPr lang="en-US" dirty="0" smtClean="0"/>
            </a:p>
          </p:txBody>
        </p:sp>
        <p:sp>
          <p:nvSpPr>
            <p:cNvPr id="161" name="Oval 4"/>
            <p:cNvSpPr>
              <a:spLocks noChangeArrowheads="1"/>
            </p:cNvSpPr>
            <p:nvPr/>
          </p:nvSpPr>
          <p:spPr bwMode="auto">
            <a:xfrm>
              <a:off x="304800" y="4466272"/>
              <a:ext cx="304800" cy="3048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2" name="Oval 9"/>
            <p:cNvSpPr>
              <a:spLocks noChangeArrowheads="1"/>
            </p:cNvSpPr>
            <p:nvPr/>
          </p:nvSpPr>
          <p:spPr bwMode="auto">
            <a:xfrm>
              <a:off x="304800" y="5011864"/>
              <a:ext cx="304800" cy="3048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6096000" y="1448812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Purpose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Test mass (stage 4) isolation.</a:t>
            </a:r>
          </a:p>
          <a:p>
            <a:r>
              <a:rPr lang="en-US" sz="1200" dirty="0" smtClean="0"/>
              <a:t>     the test mass consists of a 40 kg high reflective mirror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4876800" y="2362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Stage 1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4876800" y="3364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4876800" y="4583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876800" y="5421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Stage 4</a:t>
            </a:r>
            <a:endParaRPr lang="en-US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dirty="0"/>
              <a:t>9/18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Observable Range to Binary </a:t>
            </a:r>
            <a:r>
              <a:rPr lang="en-US" dirty="0" err="1" smtClean="0"/>
              <a:t>Inspirals</a:t>
            </a:r>
            <a:endParaRPr lang="en-US" dirty="0"/>
          </a:p>
        </p:txBody>
      </p:sp>
      <p:pic>
        <p:nvPicPr>
          <p:cNvPr id="8" name="Picture 7" descr="BNS_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5080000"/>
          </a:xfrm>
          <a:prstGeom prst="rect">
            <a:avLst/>
          </a:prstGeom>
        </p:spPr>
      </p:pic>
      <p:sp>
        <p:nvSpPr>
          <p:cNvPr id="9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6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4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6110" y="6356350"/>
            <a:ext cx="2133600" cy="365125"/>
          </a:xfrm>
        </p:spPr>
        <p:txBody>
          <a:bodyPr/>
          <a:lstStyle/>
          <a:p>
            <a:fld id="{BA55BF39-0EDD-F045-A247-C9231CAEE0BD}" type="slidenum">
              <a:rPr lang="en-US" smtClean="0"/>
              <a:t>44</a:t>
            </a:fld>
            <a:r>
              <a:rPr lang="en-US" dirty="0"/>
              <a:t>/23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" y="1786846"/>
            <a:ext cx="4494348" cy="301752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98051" y="5662628"/>
            <a:ext cx="8539799" cy="3369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5364" y="5507134"/>
            <a:ext cx="1231078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science run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90800"/>
            <a:ext cx="4572000" cy="3019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9" y="4809998"/>
            <a:ext cx="44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Livingston, LA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4820869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Hanford, WA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70983" y="6155030"/>
            <a:ext cx="163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Sept-Dec 2015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8026" y="5983824"/>
            <a:ext cx="203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core optics</a:t>
            </a:r>
          </a:p>
          <a:p>
            <a:r>
              <a:rPr lang="en-US" dirty="0" smtClean="0"/>
              <a:t>March 2014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51604" y="5507134"/>
            <a:ext cx="0" cy="55711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181207" y="5510828"/>
            <a:ext cx="1231078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lock testing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06170" y="6132810"/>
            <a:ext cx="178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Aug-Sept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799416" y="5507134"/>
            <a:ext cx="1697592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 LIGO III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403779" y="5507132"/>
            <a:ext cx="1266041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GW</a:t>
            </a:r>
          </a:p>
          <a:p>
            <a:pPr algn="ctr"/>
            <a:r>
              <a:rPr lang="en-US" dirty="0" smtClean="0"/>
              <a:t>astronomy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55616" y="6145768"/>
            <a:ext cx="12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Soon after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94599" y="6129116"/>
            <a:ext cx="12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Far after</a:t>
            </a:r>
            <a:endParaRPr lang="en-US" dirty="0"/>
          </a:p>
        </p:txBody>
      </p:sp>
      <p:grpSp>
        <p:nvGrpSpPr>
          <p:cNvPr id="2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5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4925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GW sensitivity with various damping</a:t>
            </a:r>
            <a:endParaRPr lang="en-US" dirty="0"/>
          </a:p>
        </p:txBody>
      </p:sp>
      <p:pic>
        <p:nvPicPr>
          <p:cNvPr id="4" name="Picture 3" descr="gwinc_all_damp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938"/>
            <a:ext cx="9144000" cy="51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94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Observable Range to Binary </a:t>
            </a:r>
            <a:r>
              <a:rPr lang="en-US" dirty="0" err="1" smtClean="0"/>
              <a:t>Inspirals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309572"/>
              </p:ext>
            </p:extLst>
          </p:nvPr>
        </p:nvGraphicFramePr>
        <p:xfrm>
          <a:off x="79371" y="2306721"/>
          <a:ext cx="903817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724"/>
                <a:gridCol w="3012724"/>
                <a:gridCol w="30127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Damping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Binary neutron star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range (</a:t>
                      </a:r>
                      <a:r>
                        <a:rPr lang="en-US" dirty="0" err="1" smtClean="0"/>
                        <a:t>Mpc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Binary 150 solar mass black hole range (</a:t>
                      </a:r>
                      <a:r>
                        <a:rPr lang="en-US" dirty="0" err="1" smtClean="0"/>
                        <a:t>Mpc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Velocity damping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Tuned damping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1331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Optimized damping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1396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573260"/>
              </p:ext>
            </p:extLst>
          </p:nvPr>
        </p:nvGraphicFramePr>
        <p:xfrm>
          <a:off x="0" y="4668501"/>
          <a:ext cx="903817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724"/>
                <a:gridCol w="3012724"/>
                <a:gridCol w="30127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Damping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Binary neutron star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range (</a:t>
                      </a:r>
                      <a:r>
                        <a:rPr lang="en-US" dirty="0" err="1" smtClean="0"/>
                        <a:t>Mpc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Binary 150 solar mass black hole range (</a:t>
                      </a:r>
                      <a:r>
                        <a:rPr lang="en-US" dirty="0" err="1" smtClean="0"/>
                        <a:t>Mpc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Velocity damping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Tuned damping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Optimized damping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1047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93210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 W input laser power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29916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125 W input laser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30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40480" y="6591384"/>
            <a:ext cx="803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3/12/14</a:t>
            </a:r>
            <a:endParaRPr lang="en-US" sz="11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1" y="6188330"/>
            <a:ext cx="1460160" cy="62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01" y="4355017"/>
            <a:ext cx="76896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00" y="4355017"/>
            <a:ext cx="10929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" y="5489856"/>
            <a:ext cx="1873440" cy="52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61" y="4464469"/>
            <a:ext cx="1069920" cy="47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461601" y="0"/>
            <a:ext cx="6158880" cy="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3600" b="1">
                <a:solidFill>
                  <a:srgbClr val="0000FF"/>
                </a:solidFill>
                <a:latin typeface="Times New Roman" charset="0"/>
              </a:rPr>
              <a:t>LIGO Scientific Collaboration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" y="1"/>
            <a:ext cx="1427040" cy="103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00" y="829527"/>
            <a:ext cx="14515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80" y="3765996"/>
            <a:ext cx="1278720" cy="63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00" y="3462124"/>
            <a:ext cx="18662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960" y="3705509"/>
            <a:ext cx="707040" cy="66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40" y="2968152"/>
            <a:ext cx="41472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0" y="3688228"/>
            <a:ext cx="832320" cy="83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20" y="4846109"/>
            <a:ext cx="82944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40" y="4383820"/>
            <a:ext cx="789120" cy="81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00" y="2602354"/>
            <a:ext cx="892800" cy="7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41" y="577502"/>
            <a:ext cx="64800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21" y="4533596"/>
            <a:ext cx="1552320" cy="4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81" y="4022343"/>
            <a:ext cx="894240" cy="7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40" y="2619635"/>
            <a:ext cx="610560" cy="7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61" y="2609554"/>
            <a:ext cx="1026720" cy="70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6391391"/>
            <a:ext cx="235728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03518"/>
            <a:ext cx="82944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61" y="2027733"/>
            <a:ext cx="519840" cy="4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40" y="1660495"/>
            <a:ext cx="648000" cy="62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40" y="1244291"/>
            <a:ext cx="1468800" cy="35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20" y="770482"/>
            <a:ext cx="797760" cy="75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00" y="697033"/>
            <a:ext cx="748800" cy="47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40" y="3420359"/>
            <a:ext cx="846720" cy="81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0" y="1332141"/>
            <a:ext cx="82944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1" y="3820722"/>
            <a:ext cx="588960" cy="72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5949265"/>
            <a:ext cx="1232640" cy="40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00" y="3830803"/>
            <a:ext cx="97200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080" y="1036909"/>
            <a:ext cx="557280" cy="5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" y="6014072"/>
            <a:ext cx="1324800" cy="43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760" y="2557709"/>
            <a:ext cx="496800" cy="72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41" y="2024853"/>
            <a:ext cx="781920" cy="76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441" y="3410278"/>
            <a:ext cx="796320" cy="63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40" y="829527"/>
            <a:ext cx="803520" cy="73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2" name="Picture 40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" y="2045015"/>
            <a:ext cx="1108800" cy="74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61" y="2936469"/>
            <a:ext cx="1500480" cy="39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4" name="Picture 42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840" y="2353207"/>
            <a:ext cx="1658880" cy="5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5" name="Picture 43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00" y="1659055"/>
            <a:ext cx="173088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6" name="Picture 44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921" y="5030448"/>
            <a:ext cx="1671840" cy="58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7" name="Picture 45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80" y="6084640"/>
            <a:ext cx="1378080" cy="6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8" name="Picture 46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61" y="1556804"/>
            <a:ext cx="1193760" cy="41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9" name="Picture 47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0" y="2890385"/>
            <a:ext cx="610560" cy="74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80" y="1804510"/>
            <a:ext cx="737280" cy="73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1" name="Picture 49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60" y="5566185"/>
            <a:ext cx="1568160" cy="3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60" y="4454388"/>
            <a:ext cx="656640" cy="65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60" y="2626836"/>
            <a:ext cx="544320" cy="63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4" name="Picture 52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60" y="676872"/>
            <a:ext cx="485280" cy="52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5" name="Picture 53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80" y="3838004"/>
            <a:ext cx="627840" cy="53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6" name="Picture 54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01" y="6270419"/>
            <a:ext cx="251856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21" y="2315763"/>
            <a:ext cx="465120" cy="58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8" name="Picture 56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61" y="692713"/>
            <a:ext cx="712800" cy="7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1" y="5335760"/>
            <a:ext cx="1951200" cy="38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0" name="Picture 58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40" y="829528"/>
            <a:ext cx="570240" cy="64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1" name="Picture 59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201" y="6112002"/>
            <a:ext cx="2282400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2" name="Picture 60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60" y="5293996"/>
            <a:ext cx="646560" cy="6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3" name="Picture 61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800" y="76329"/>
            <a:ext cx="1519200" cy="61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4" name="Picture 6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" y="4748179"/>
            <a:ext cx="2435040" cy="85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5" name="Picture 63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1767066"/>
            <a:ext cx="1785600" cy="57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6" name="Picture 64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61" y="6002550"/>
            <a:ext cx="1401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7" name="Picture 65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00" y="3253302"/>
            <a:ext cx="62208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8" name="Picture 66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60" y="5478335"/>
            <a:ext cx="524160" cy="53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39" name="Picture 67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440" y="2824137"/>
            <a:ext cx="94896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0" name="Picture 68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40" y="3933054"/>
            <a:ext cx="622080" cy="6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1" name="Picture 69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20" y="5448093"/>
            <a:ext cx="829440" cy="50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2" name="Picture 70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0" y="3318109"/>
            <a:ext cx="763200" cy="54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3" name="Picture 71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1" y="4693453"/>
            <a:ext cx="6552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4" name="Picture 72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20" y="3973378"/>
            <a:ext cx="1179360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5" name="Picture 73"/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4"/>
          <a:stretch>
            <a:fillRect/>
          </a:stretch>
        </p:blipFill>
        <p:spPr bwMode="auto">
          <a:xfrm>
            <a:off x="4363200" y="5184544"/>
            <a:ext cx="1857600" cy="3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54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6" name="Picture 74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20" y="5622351"/>
            <a:ext cx="1244160" cy="35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7" name="Picture 75"/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40" y="3164013"/>
            <a:ext cx="770400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48" name="Picture 76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20" y="2049336"/>
            <a:ext cx="1866240" cy="4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8056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7320" y="987552"/>
            <a:ext cx="64486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Problem 3: Cavity Signal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5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PDH signal for a 4 km aLIGO </a:t>
            </a:r>
            <a:r>
              <a:rPr lang="en-US" dirty="0" err="1" smtClean="0"/>
              <a:t>Fabry</a:t>
            </a:r>
            <a:r>
              <a:rPr lang="en-US" dirty="0" smtClean="0"/>
              <a:t>-Perot cavity with mirror power transmissions of 1.4% and 7.5 </a:t>
            </a:r>
            <a:r>
              <a:rPr lang="en-US" dirty="0" err="1" smtClean="0"/>
              <a:t>ppm</a:t>
            </a:r>
            <a:r>
              <a:rPr lang="en-US" dirty="0" smtClean="0"/>
              <a:t>. The cavity finesse is 445. The linear region between the dashed lines is 1 nm wide.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2667000"/>
            <a:ext cx="12954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PDH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1600200"/>
            <a:ext cx="91440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“Linear region”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267200" y="1676400"/>
            <a:ext cx="304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39700" y="5334000"/>
          <a:ext cx="3213100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5" name="Equation" r:id="rId4" imgW="2031840" imgH="901440" progId="Equation.3">
                  <p:embed/>
                </p:oleObj>
              </mc:Choice>
              <mc:Fallback>
                <p:oleObj name="Equation" r:id="rId4" imgW="2031840" imgH="901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5334000"/>
                        <a:ext cx="3213100" cy="1423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657600" y="5767388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 = cavity finesse = 445</a:t>
            </a:r>
          </a:p>
          <a:p>
            <a:r>
              <a:rPr lang="en-US" i="1" dirty="0" smtClean="0"/>
              <a:t>λ</a:t>
            </a:r>
            <a:r>
              <a:rPr lang="en-US" dirty="0" smtClean="0"/>
              <a:t> = laser wavelength = 1064 nm</a:t>
            </a:r>
          </a:p>
          <a:p>
            <a:r>
              <a:rPr lang="en-US" i="1" dirty="0" smtClean="0"/>
              <a:t>C</a:t>
            </a:r>
            <a:r>
              <a:rPr lang="en-US" dirty="0" smtClean="0"/>
              <a:t> = arbitrary electronic scaling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r>
              <a:rPr lang="en-US" dirty="0" smtClean="0"/>
              <a:t>/50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 - BNS - 20 April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>
            <a:off x="0" y="1"/>
            <a:ext cx="9144000" cy="1142999"/>
            <a:chOff x="0" y="1"/>
            <a:chExt cx="9144000" cy="1142999"/>
          </a:xfrm>
        </p:grpSpPr>
        <p:pic>
          <p:nvPicPr>
            <p:cNvPr id="15" name="Picture 4" descr="C:\Users\Brett\Documents\Lab\LSC - LIGO Lab\Logos and Figures\LIGO Logo.bmp"/>
            <p:cNvPicPr>
              <a:picLocks noChangeAspect="1" noChangeArrowheads="1"/>
            </p:cNvPicPr>
            <p:nvPr/>
          </p:nvPicPr>
          <p:blipFill>
            <a:blip r:embed="rId2" cstate="print"/>
            <a:srcRect b="15800"/>
            <a:stretch>
              <a:fillRect/>
            </a:stretch>
          </p:blipFill>
          <p:spPr bwMode="auto">
            <a:xfrm>
              <a:off x="0" y="1"/>
              <a:ext cx="7848600" cy="1142999"/>
            </a:xfrm>
            <a:prstGeom prst="rect">
              <a:avLst/>
            </a:prstGeom>
            <a:noFill/>
          </p:spPr>
        </p:pic>
        <p:grpSp>
          <p:nvGrpSpPr>
            <p:cNvPr id="4" name="Group 27"/>
            <p:cNvGrpSpPr/>
            <p:nvPr/>
          </p:nvGrpSpPr>
          <p:grpSpPr>
            <a:xfrm>
              <a:off x="0" y="990600"/>
              <a:ext cx="9144000" cy="152400"/>
              <a:chOff x="0" y="366885"/>
              <a:chExt cx="9144000" cy="152400"/>
            </a:xfrm>
          </p:grpSpPr>
          <p:pic>
            <p:nvPicPr>
              <p:cNvPr id="17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2524" t="88773"/>
              <a:stretch>
                <a:fillRect/>
              </a:stretch>
            </p:blipFill>
            <p:spPr bwMode="auto">
              <a:xfrm>
                <a:off x="7772400" y="366885"/>
                <a:ext cx="1371600" cy="152400"/>
              </a:xfrm>
              <a:prstGeom prst="rect">
                <a:avLst/>
              </a:prstGeom>
              <a:noFill/>
            </p:spPr>
          </p:pic>
          <p:pic>
            <p:nvPicPr>
              <p:cNvPr id="18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8773"/>
              <a:stretch>
                <a:fillRect/>
              </a:stretch>
            </p:blipFill>
            <p:spPr bwMode="auto">
              <a:xfrm>
                <a:off x="0" y="366885"/>
                <a:ext cx="7848600" cy="1524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Backups: Optical Sensor </a:t>
            </a:r>
            <a:r>
              <a:rPr lang="en-US" sz="3600" dirty="0" err="1" smtClean="0"/>
              <a:t>ElectroMagnet</a:t>
            </a:r>
            <a:r>
              <a:rPr lang="en-US" sz="3600" dirty="0" smtClean="0"/>
              <a:t> (OSEM)</a:t>
            </a:r>
            <a:endParaRPr lang="en-US" sz="3600" dirty="0"/>
          </a:p>
        </p:txBody>
      </p:sp>
      <p:pic>
        <p:nvPicPr>
          <p:cNvPr id="1026" name="Picture 2" descr="C:\Users\Brett\Documents\Massachusetts Institute of Technology\Mech E\PhD\Papers and Conferences\ACC 2011 Paper\OS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476750"/>
            <a:ext cx="5430837" cy="200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19200"/>
            <a:ext cx="313885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962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Birmingham OSEM (BOSEM)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4038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Advanced LIGO OSEM (AOSEM)</a:t>
            </a:r>
          </a:p>
          <a:p>
            <a:r>
              <a:rPr lang="en-US" dirty="0" smtClean="0"/>
              <a:t>	- modified </a:t>
            </a:r>
            <a:r>
              <a:rPr lang="en-US" dirty="0" err="1" smtClean="0"/>
              <a:t>iLIGO</a:t>
            </a:r>
            <a:r>
              <a:rPr lang="en-US" dirty="0" smtClean="0"/>
              <a:t> OSEM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BOSEM Schematic</a:t>
            </a:r>
            <a:endParaRPr lang="en-US" dirty="0"/>
          </a:p>
        </p:txBody>
      </p:sp>
      <p:pic>
        <p:nvPicPr>
          <p:cNvPr id="11" name="Picture 7" descr="D0901065_OSEM_ASSY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216152"/>
            <a:ext cx="354849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smtClean="0"/>
              <a:t>G1100866-v8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62600" y="4798874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 Types (M0900034)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BOSEM – 10 X 10 mm, </a:t>
            </a:r>
            <a:r>
              <a:rPr lang="en-US" dirty="0" err="1" smtClean="0"/>
              <a:t>NdFeB</a:t>
            </a:r>
            <a:r>
              <a:rPr lang="en-US" dirty="0" smtClean="0"/>
              <a:t> , </a:t>
            </a:r>
            <a:r>
              <a:rPr lang="en-US" dirty="0" err="1" smtClean="0"/>
              <a:t>SmCo</a:t>
            </a:r>
            <a:endParaRPr lang="en-US" dirty="0" smtClean="0"/>
          </a:p>
          <a:p>
            <a:r>
              <a:rPr lang="en-US" dirty="0" smtClean="0"/>
              <a:t>	  10 X 5 mm, </a:t>
            </a:r>
            <a:r>
              <a:rPr lang="en-US" dirty="0" err="1" smtClean="0"/>
              <a:t>NdFeB</a:t>
            </a:r>
            <a:r>
              <a:rPr lang="en-US" dirty="0" smtClean="0"/>
              <a:t>, </a:t>
            </a:r>
            <a:r>
              <a:rPr lang="en-US" dirty="0" err="1" smtClean="0"/>
              <a:t>SmCo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AOSEM  – 2 X 3 mm, </a:t>
            </a:r>
            <a:r>
              <a:rPr lang="en-US" dirty="0" err="1" smtClean="0"/>
              <a:t>SmCo</a:t>
            </a:r>
            <a:endParaRPr lang="en-US" dirty="0" smtClean="0"/>
          </a:p>
          <a:p>
            <a:pPr lvl="2"/>
            <a:r>
              <a:rPr lang="en-US" dirty="0" smtClean="0"/>
              <a:t>   2 X 6 mm, </a:t>
            </a:r>
            <a:r>
              <a:rPr lang="en-US" dirty="0" err="1" smtClean="0"/>
              <a:t>SmCo</a:t>
            </a:r>
            <a:endParaRPr lang="en-US" dirty="0" smtClean="0"/>
          </a:p>
          <a:p>
            <a:pPr lvl="2"/>
            <a:r>
              <a:rPr lang="en-US" dirty="0" smtClean="0"/>
              <a:t>   2 X 0.5 mm, </a:t>
            </a:r>
            <a:r>
              <a:rPr lang="en-US" dirty="0" err="1" smtClean="0"/>
              <a:t>SmCo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4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872" y="1581912"/>
            <a:ext cx="8994781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Projected Sensitivity for </a:t>
            </a:r>
            <a:r>
              <a:rPr lang="en-US" dirty="0" smtClean="0"/>
              <a:t>Adv. </a:t>
            </a:r>
            <a:r>
              <a:rPr lang="en-US" dirty="0" smtClean="0"/>
              <a:t>LIGO</a:t>
            </a:r>
            <a:endParaRPr lang="en-US" dirty="0"/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872" y="1581912"/>
            <a:ext cx="8994781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872" y="1581912"/>
            <a:ext cx="8994781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674600" y="4977235"/>
            <a:ext cx="0" cy="781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74600" y="4977235"/>
            <a:ext cx="29173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7223653" y="5103096"/>
            <a:ext cx="1112086" cy="1144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41759" y="4920025"/>
            <a:ext cx="78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GWs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699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88866"/>
            <a:ext cx="2895600" cy="365125"/>
          </a:xfrm>
        </p:spPr>
        <p:txBody>
          <a:bodyPr/>
          <a:lstStyle/>
          <a:p>
            <a:r>
              <a:rPr lang="en-US" dirty="0" smtClean="0"/>
              <a:t>Byer-</a:t>
            </a:r>
            <a:r>
              <a:rPr lang="en-US" dirty="0" err="1" smtClean="0"/>
              <a:t>Fejer</a:t>
            </a:r>
            <a:r>
              <a:rPr lang="en-US" dirty="0" smtClean="0"/>
              <a:t> Talk - 15 March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576" y="6356350"/>
            <a:ext cx="2133600" cy="365125"/>
          </a:xfrm>
        </p:spPr>
        <p:txBody>
          <a:bodyPr/>
          <a:lstStyle/>
          <a:p>
            <a:fld id="{2CCA248F-67E1-474F-803E-77EDC1F06E08}" type="slidenum">
              <a:rPr lang="en-US" smtClean="0"/>
              <a:t>50</a:t>
            </a:fld>
            <a:r>
              <a:rPr lang="en-US" dirty="0"/>
              <a:t>/23</a:t>
            </a:r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Assembly, Installation &amp;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3990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HAM-ISI:</a:t>
            </a:r>
          </a:p>
          <a:p>
            <a:pPr lvl="1"/>
            <a:r>
              <a:rPr lang="en-US" dirty="0" smtClean="0"/>
              <a:t>Single Stage</a:t>
            </a:r>
          </a:p>
          <a:p>
            <a:pPr lvl="1"/>
            <a:r>
              <a:rPr lang="en-US" dirty="0" smtClean="0"/>
              <a:t>Passive Isolation above Natural frequency: 1.8 Hz</a:t>
            </a:r>
          </a:p>
          <a:p>
            <a:pPr lvl="1"/>
            <a:r>
              <a:rPr lang="en-US" dirty="0" smtClean="0"/>
              <a:t>Active Isolation ~ .1 Hz - 35 Hz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Installed:</a:t>
            </a:r>
            <a:endParaRPr lang="en-US" dirty="0"/>
          </a:p>
          <a:p>
            <a:pPr lvl="1"/>
            <a:r>
              <a:rPr lang="en-US" dirty="0"/>
              <a:t>LHO: </a:t>
            </a:r>
            <a:r>
              <a:rPr lang="en-US" dirty="0" smtClean="0"/>
              <a:t>5/5</a:t>
            </a:r>
            <a:endParaRPr lang="en-US" dirty="0"/>
          </a:p>
          <a:p>
            <a:pPr lvl="1"/>
            <a:r>
              <a:rPr lang="en-US" dirty="0"/>
              <a:t>LLO: </a:t>
            </a:r>
            <a:r>
              <a:rPr lang="en-US" dirty="0" smtClean="0"/>
              <a:t>5/5</a:t>
            </a:r>
            <a:endParaRPr lang="en-US" dirty="0"/>
          </a:p>
        </p:txBody>
      </p:sp>
      <p:pic>
        <p:nvPicPr>
          <p:cNvPr id="7" name="Picture 6" descr="Screen Shot 2014-02-25 at 3.18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38" y="1782693"/>
            <a:ext cx="4114800" cy="2798538"/>
          </a:xfrm>
          <a:prstGeom prst="rect">
            <a:avLst/>
          </a:prstGeom>
        </p:spPr>
      </p:pic>
      <p:pic>
        <p:nvPicPr>
          <p:cNvPr id="8" name="Picture 7" descr="Screen Shot 2014-02-25 at 3.19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47" y="4704854"/>
            <a:ext cx="2343726" cy="1756566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730851" y="5070663"/>
            <a:ext cx="1644697" cy="1055499"/>
          </a:xfrm>
          <a:prstGeom prst="donut">
            <a:avLst>
              <a:gd name="adj" fmla="val 2601"/>
            </a:avLst>
          </a:prstGeom>
          <a:solidFill>
            <a:srgbClr val="B400BD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1683" y="5414461"/>
            <a:ext cx="90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Courtesy of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C.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Ramet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G1400251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91132-BEE7-1443-AC27-EBC6A0B2FF4C}" type="slidenum">
              <a:rPr lang="en-US" smtClean="0"/>
              <a:t>51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03/18/14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88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Assembly, Installation &amp;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3990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BSC-ISI:</a:t>
            </a:r>
          </a:p>
          <a:p>
            <a:pPr lvl="1"/>
            <a:r>
              <a:rPr lang="en-US" dirty="0" smtClean="0"/>
              <a:t>Two Stages</a:t>
            </a:r>
          </a:p>
          <a:p>
            <a:pPr lvl="1"/>
            <a:r>
              <a:rPr lang="en-US" dirty="0" smtClean="0"/>
              <a:t>Passive isolation above Natural Frequencies: </a:t>
            </a:r>
            <a:br>
              <a:rPr lang="en-US" dirty="0" smtClean="0"/>
            </a:br>
            <a:r>
              <a:rPr lang="en-US" dirty="0" smtClean="0"/>
              <a:t>1 Hz - 7 Hz </a:t>
            </a:r>
          </a:p>
          <a:p>
            <a:pPr lvl="1"/>
            <a:r>
              <a:rPr lang="en-US" dirty="0" smtClean="0"/>
              <a:t>Active Isolation</a:t>
            </a:r>
            <a:br>
              <a:rPr lang="en-US" dirty="0" smtClean="0"/>
            </a:br>
            <a:r>
              <a:rPr lang="en-US" dirty="0" smtClean="0"/>
              <a:t>~.1 Hz –  40 Hz</a:t>
            </a:r>
          </a:p>
          <a:p>
            <a:pPr lvl="1"/>
            <a:endParaRPr lang="en-US" dirty="0"/>
          </a:p>
          <a:p>
            <a:r>
              <a:rPr lang="en-US" dirty="0" smtClean="0"/>
              <a:t>Installed:</a:t>
            </a:r>
            <a:endParaRPr lang="en-US" dirty="0"/>
          </a:p>
          <a:p>
            <a:pPr lvl="1"/>
            <a:r>
              <a:rPr lang="en-US" dirty="0"/>
              <a:t>LHO: </a:t>
            </a:r>
            <a:r>
              <a:rPr lang="en-US" dirty="0" smtClean="0"/>
              <a:t>5/5</a:t>
            </a:r>
            <a:endParaRPr lang="en-US" dirty="0"/>
          </a:p>
          <a:p>
            <a:pPr lvl="1"/>
            <a:r>
              <a:rPr lang="en-US" dirty="0"/>
              <a:t>LLO: </a:t>
            </a:r>
            <a:r>
              <a:rPr lang="en-US" dirty="0" smtClean="0"/>
              <a:t>5/5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7" name="Picture 6" descr="Screen Shot 2014-02-25 at 3.18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03" y="1600200"/>
            <a:ext cx="4430706" cy="3223413"/>
          </a:xfrm>
          <a:prstGeom prst="rect">
            <a:avLst/>
          </a:prstGeom>
        </p:spPr>
      </p:pic>
      <p:pic>
        <p:nvPicPr>
          <p:cNvPr id="8" name="Picture 7" descr="Screen Shot 2014-02-25 at 3.19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18" y="4924525"/>
            <a:ext cx="2691246" cy="1796950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>
          <a:xfrm>
            <a:off x="5786581" y="4924525"/>
            <a:ext cx="1644697" cy="1055499"/>
          </a:xfrm>
          <a:prstGeom prst="donut">
            <a:avLst>
              <a:gd name="adj" fmla="val 2601"/>
            </a:avLst>
          </a:prstGeom>
          <a:solidFill>
            <a:srgbClr val="B400BD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1683" y="5414461"/>
            <a:ext cx="90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Courtesy of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C.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Ramet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G1400251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91132-BEE7-1443-AC27-EBC6A0B2FF4C}" type="slidenum">
              <a:rPr lang="en-US" smtClean="0"/>
              <a:t>52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03/18/14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98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Assembly, Installation &amp;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97752" cy="458046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HEPI:</a:t>
            </a:r>
          </a:p>
          <a:p>
            <a:pPr lvl="1"/>
            <a:r>
              <a:rPr lang="en-US" dirty="0" smtClean="0"/>
              <a:t>Single Stage</a:t>
            </a:r>
          </a:p>
          <a:p>
            <a:pPr lvl="1"/>
            <a:r>
              <a:rPr lang="en-US" dirty="0" smtClean="0"/>
              <a:t>Hydraulic actuation</a:t>
            </a:r>
          </a:p>
          <a:p>
            <a:pPr lvl="1"/>
            <a:r>
              <a:rPr lang="en-US" dirty="0" smtClean="0"/>
              <a:t>Isolation bandwidth 0.1 Hz - 10 Hz</a:t>
            </a:r>
          </a:p>
          <a:p>
            <a:pPr lvl="1"/>
            <a:endParaRPr lang="en-US" dirty="0"/>
          </a:p>
          <a:p>
            <a:r>
              <a:rPr lang="en-US" dirty="0" smtClean="0"/>
              <a:t>Installed:</a:t>
            </a:r>
            <a:endParaRPr lang="en-US" dirty="0"/>
          </a:p>
          <a:p>
            <a:pPr lvl="1"/>
            <a:r>
              <a:rPr lang="en-US" dirty="0"/>
              <a:t>LHO: </a:t>
            </a:r>
            <a:r>
              <a:rPr lang="en-US" dirty="0" smtClean="0"/>
              <a:t>11/11* </a:t>
            </a:r>
            <a:endParaRPr lang="en-US" dirty="0"/>
          </a:p>
          <a:p>
            <a:pPr lvl="1"/>
            <a:r>
              <a:rPr lang="en-US" dirty="0"/>
              <a:t>LLO: </a:t>
            </a:r>
            <a:r>
              <a:rPr lang="en-US" dirty="0" smtClean="0"/>
              <a:t>11/11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sz="1600" dirty="0" smtClean="0"/>
              <a:t>*: </a:t>
            </a:r>
            <a:r>
              <a:rPr lang="en-US" sz="1600" dirty="0"/>
              <a:t> </a:t>
            </a:r>
            <a:r>
              <a:rPr lang="en-US" sz="1600" dirty="0" smtClean="0"/>
              <a:t>A few HEPI still need to be wired up</a:t>
            </a:r>
          </a:p>
        </p:txBody>
      </p:sp>
      <p:pic>
        <p:nvPicPr>
          <p:cNvPr id="7" name="Picture 6" descr="Screen Shot 2014-02-25 at 4.57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04" y="3790156"/>
            <a:ext cx="2017190" cy="1770502"/>
          </a:xfrm>
          <a:prstGeom prst="rect">
            <a:avLst/>
          </a:prstGeom>
        </p:spPr>
      </p:pic>
      <p:pic>
        <p:nvPicPr>
          <p:cNvPr id="8" name="Picture 7" descr="Screen Shot 2014-02-25 at 4.57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7" y="2023548"/>
            <a:ext cx="3108476" cy="41571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7588" y="5645293"/>
            <a:ext cx="90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Courtesy of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C.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Ramet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G1400251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91132-BEE7-1443-AC27-EBC6A0B2FF4C}" type="slidenum">
              <a:rPr lang="en-US" smtClean="0"/>
              <a:t>53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03/18/14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2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2" cstate="print"/>
          <a:srcRect l="12990" r="9484"/>
          <a:stretch>
            <a:fillRect/>
          </a:stretch>
        </p:blipFill>
        <p:spPr bwMode="auto">
          <a:xfrm>
            <a:off x="1905000" y="1556329"/>
            <a:ext cx="4581647" cy="4387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21"/>
          <p:cNvGrpSpPr/>
          <p:nvPr/>
        </p:nvGrpSpPr>
        <p:grpSpPr>
          <a:xfrm>
            <a:off x="0" y="1"/>
            <a:ext cx="9144000" cy="1142999"/>
            <a:chOff x="0" y="1"/>
            <a:chExt cx="9144000" cy="1142999"/>
          </a:xfrm>
        </p:grpSpPr>
        <p:pic>
          <p:nvPicPr>
            <p:cNvPr id="23" name="Picture 4" descr="C:\Users\Brett\Documents\Lab\LSC - LIGO Lab\Logos and Figures\LIGO Logo.bmp"/>
            <p:cNvPicPr>
              <a:picLocks noChangeAspect="1" noChangeArrowheads="1"/>
            </p:cNvPicPr>
            <p:nvPr/>
          </p:nvPicPr>
          <p:blipFill>
            <a:blip r:embed="rId3" cstate="print"/>
            <a:srcRect b="15800"/>
            <a:stretch>
              <a:fillRect/>
            </a:stretch>
          </p:blipFill>
          <p:spPr bwMode="auto">
            <a:xfrm>
              <a:off x="0" y="1"/>
              <a:ext cx="7848600" cy="1142999"/>
            </a:xfrm>
            <a:prstGeom prst="rect">
              <a:avLst/>
            </a:prstGeom>
            <a:noFill/>
          </p:spPr>
        </p:pic>
        <p:grpSp>
          <p:nvGrpSpPr>
            <p:cNvPr id="3" name="Group 27"/>
            <p:cNvGrpSpPr/>
            <p:nvPr/>
          </p:nvGrpSpPr>
          <p:grpSpPr>
            <a:xfrm>
              <a:off x="0" y="990600"/>
              <a:ext cx="9144000" cy="152400"/>
              <a:chOff x="0" y="366885"/>
              <a:chExt cx="9144000" cy="152400"/>
            </a:xfrm>
          </p:grpSpPr>
          <p:pic>
            <p:nvPicPr>
              <p:cNvPr id="25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2524" t="88773"/>
              <a:stretch>
                <a:fillRect/>
              </a:stretch>
            </p:blipFill>
            <p:spPr bwMode="auto">
              <a:xfrm>
                <a:off x="7772400" y="366885"/>
                <a:ext cx="1371600" cy="152400"/>
              </a:xfrm>
              <a:prstGeom prst="rect">
                <a:avLst/>
              </a:prstGeom>
              <a:noFill/>
            </p:spPr>
          </p:pic>
          <p:pic>
            <p:nvPicPr>
              <p:cNvPr id="26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88773"/>
              <a:stretch>
                <a:fillRect/>
              </a:stretch>
            </p:blipFill>
            <p:spPr bwMode="auto">
              <a:xfrm>
                <a:off x="0" y="366885"/>
                <a:ext cx="7848600" cy="1524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620000" cy="944563"/>
          </a:xfrm>
        </p:spPr>
        <p:txBody>
          <a:bodyPr>
            <a:noAutofit/>
          </a:bodyPr>
          <a:lstStyle/>
          <a:p>
            <a:r>
              <a:rPr lang="en-US" sz="3600" dirty="0" smtClean="0"/>
              <a:t>Suspensions and Seismic Isolation</a:t>
            </a:r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286000" y="1154668"/>
            <a:ext cx="39751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Helvetica"/>
              </a:rPr>
              <a:t>Advanced </a:t>
            </a:r>
            <a:r>
              <a:rPr lang="en-US" dirty="0" smtClean="0">
                <a:latin typeface="Helvetica"/>
              </a:rPr>
              <a:t>LIGO test mass isolation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27669" name="TextBox 20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/>
              <a:t>Ref: LIGO-G1000469-v1; Kissel PhD thesis</a:t>
            </a:r>
            <a:endParaRPr lang="en-US" sz="10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9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2" cstate="print"/>
          <a:srcRect l="12990" r="9484"/>
          <a:stretch>
            <a:fillRect/>
          </a:stretch>
        </p:blipFill>
        <p:spPr bwMode="auto">
          <a:xfrm>
            <a:off x="1905000" y="1556329"/>
            <a:ext cx="4581647" cy="4387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21"/>
          <p:cNvGrpSpPr/>
          <p:nvPr/>
        </p:nvGrpSpPr>
        <p:grpSpPr>
          <a:xfrm>
            <a:off x="0" y="1"/>
            <a:ext cx="9144000" cy="1142999"/>
            <a:chOff x="0" y="1"/>
            <a:chExt cx="9144000" cy="1142999"/>
          </a:xfrm>
        </p:grpSpPr>
        <p:pic>
          <p:nvPicPr>
            <p:cNvPr id="23" name="Picture 4" descr="C:\Users\Brett\Documents\Lab\LSC - LIGO Lab\Logos and Figures\LIGO Logo.bmp"/>
            <p:cNvPicPr>
              <a:picLocks noChangeAspect="1" noChangeArrowheads="1"/>
            </p:cNvPicPr>
            <p:nvPr/>
          </p:nvPicPr>
          <p:blipFill>
            <a:blip r:embed="rId3" cstate="print"/>
            <a:srcRect b="15800"/>
            <a:stretch>
              <a:fillRect/>
            </a:stretch>
          </p:blipFill>
          <p:spPr bwMode="auto">
            <a:xfrm>
              <a:off x="0" y="1"/>
              <a:ext cx="7848600" cy="1142999"/>
            </a:xfrm>
            <a:prstGeom prst="rect">
              <a:avLst/>
            </a:prstGeom>
            <a:noFill/>
          </p:spPr>
        </p:pic>
        <p:grpSp>
          <p:nvGrpSpPr>
            <p:cNvPr id="3" name="Group 27"/>
            <p:cNvGrpSpPr/>
            <p:nvPr/>
          </p:nvGrpSpPr>
          <p:grpSpPr>
            <a:xfrm>
              <a:off x="0" y="990600"/>
              <a:ext cx="9144000" cy="152400"/>
              <a:chOff x="0" y="366885"/>
              <a:chExt cx="9144000" cy="152400"/>
            </a:xfrm>
          </p:grpSpPr>
          <p:pic>
            <p:nvPicPr>
              <p:cNvPr id="25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2524" t="88773"/>
              <a:stretch>
                <a:fillRect/>
              </a:stretch>
            </p:blipFill>
            <p:spPr bwMode="auto">
              <a:xfrm>
                <a:off x="7772400" y="366885"/>
                <a:ext cx="1371600" cy="152400"/>
              </a:xfrm>
              <a:prstGeom prst="rect">
                <a:avLst/>
              </a:prstGeom>
              <a:noFill/>
            </p:spPr>
          </p:pic>
          <p:pic>
            <p:nvPicPr>
              <p:cNvPr id="26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88773"/>
              <a:stretch>
                <a:fillRect/>
              </a:stretch>
            </p:blipFill>
            <p:spPr bwMode="auto">
              <a:xfrm>
                <a:off x="0" y="366885"/>
                <a:ext cx="7848600" cy="1524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620000" cy="944563"/>
          </a:xfrm>
        </p:spPr>
        <p:txBody>
          <a:bodyPr>
            <a:noAutofit/>
          </a:bodyPr>
          <a:lstStyle/>
          <a:p>
            <a:r>
              <a:rPr lang="en-US" sz="3600" dirty="0" smtClean="0"/>
              <a:t>Suspensions and Seismic Isolation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480175" y="5105400"/>
            <a:ext cx="26638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quadruple pendulum (four stages of isolation) with monolithic silica final stage</a:t>
            </a: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 flipV="1">
            <a:off x="4953000" y="4114800"/>
            <a:ext cx="2209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286000" y="1154668"/>
            <a:ext cx="39751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Helvetica"/>
              </a:rPr>
              <a:t>Advanced </a:t>
            </a:r>
            <a:r>
              <a:rPr lang="en-US" dirty="0" smtClean="0">
                <a:latin typeface="Helvetica"/>
              </a:rPr>
              <a:t>LIGO test mass isolation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27669" name="TextBox 20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/>
              <a:t>Ref: LIGO-G1000469-v1; Kissel PhD thesis</a:t>
            </a:r>
            <a:endParaRPr lang="en-US" sz="10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9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2" cstate="print"/>
          <a:srcRect l="12990" r="9484"/>
          <a:stretch>
            <a:fillRect/>
          </a:stretch>
        </p:blipFill>
        <p:spPr bwMode="auto">
          <a:xfrm>
            <a:off x="1905000" y="1556329"/>
            <a:ext cx="4581647" cy="4387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21"/>
          <p:cNvGrpSpPr/>
          <p:nvPr/>
        </p:nvGrpSpPr>
        <p:grpSpPr>
          <a:xfrm>
            <a:off x="0" y="1"/>
            <a:ext cx="9144000" cy="1142999"/>
            <a:chOff x="0" y="1"/>
            <a:chExt cx="9144000" cy="1142999"/>
          </a:xfrm>
        </p:grpSpPr>
        <p:pic>
          <p:nvPicPr>
            <p:cNvPr id="23" name="Picture 4" descr="C:\Users\Brett\Documents\Lab\LSC - LIGO Lab\Logos and Figures\LIGO Logo.bmp"/>
            <p:cNvPicPr>
              <a:picLocks noChangeAspect="1" noChangeArrowheads="1"/>
            </p:cNvPicPr>
            <p:nvPr/>
          </p:nvPicPr>
          <p:blipFill>
            <a:blip r:embed="rId3" cstate="print"/>
            <a:srcRect b="15800"/>
            <a:stretch>
              <a:fillRect/>
            </a:stretch>
          </p:blipFill>
          <p:spPr bwMode="auto">
            <a:xfrm>
              <a:off x="0" y="1"/>
              <a:ext cx="7848600" cy="1142999"/>
            </a:xfrm>
            <a:prstGeom prst="rect">
              <a:avLst/>
            </a:prstGeom>
            <a:noFill/>
          </p:spPr>
        </p:pic>
        <p:grpSp>
          <p:nvGrpSpPr>
            <p:cNvPr id="3" name="Group 27"/>
            <p:cNvGrpSpPr/>
            <p:nvPr/>
          </p:nvGrpSpPr>
          <p:grpSpPr>
            <a:xfrm>
              <a:off x="0" y="990600"/>
              <a:ext cx="9144000" cy="152400"/>
              <a:chOff x="0" y="366885"/>
              <a:chExt cx="9144000" cy="152400"/>
            </a:xfrm>
          </p:grpSpPr>
          <p:pic>
            <p:nvPicPr>
              <p:cNvPr id="25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2524" t="88773"/>
              <a:stretch>
                <a:fillRect/>
              </a:stretch>
            </p:blipFill>
            <p:spPr bwMode="auto">
              <a:xfrm>
                <a:off x="7772400" y="366885"/>
                <a:ext cx="1371600" cy="152400"/>
              </a:xfrm>
              <a:prstGeom prst="rect">
                <a:avLst/>
              </a:prstGeom>
              <a:noFill/>
            </p:spPr>
          </p:pic>
          <p:pic>
            <p:nvPicPr>
              <p:cNvPr id="26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88773"/>
              <a:stretch>
                <a:fillRect/>
              </a:stretch>
            </p:blipFill>
            <p:spPr bwMode="auto">
              <a:xfrm>
                <a:off x="0" y="366885"/>
                <a:ext cx="7848600" cy="1524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620000" cy="944563"/>
          </a:xfrm>
        </p:spPr>
        <p:txBody>
          <a:bodyPr>
            <a:noAutofit/>
          </a:bodyPr>
          <a:lstStyle/>
          <a:p>
            <a:r>
              <a:rPr lang="en-US" sz="3600" dirty="0" smtClean="0"/>
              <a:t>Suspensions and Seismic Isolation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086600" y="1676400"/>
            <a:ext cx="1727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active isolation platform  (2 stages of isolation)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480175" y="5105400"/>
            <a:ext cx="26638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quadruple pendulum (four stages of isolation) with monolithic silica final stage</a:t>
            </a: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 flipV="1">
            <a:off x="4953000" y="4114800"/>
            <a:ext cx="2209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286000" y="1154668"/>
            <a:ext cx="39751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Helvetica"/>
              </a:rPr>
              <a:t>Advanced </a:t>
            </a:r>
            <a:r>
              <a:rPr lang="en-US" dirty="0" smtClean="0">
                <a:latin typeface="Helvetica"/>
              </a:rPr>
              <a:t>LIGO test mass isolation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27669" name="TextBox 20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/>
              <a:t>Ref: LIGO-G1000469-v1; Kissel PhD thesis</a:t>
            </a:r>
            <a:endParaRPr lang="en-US" sz="1000" dirty="0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5486400" y="2133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9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2" cstate="print"/>
          <a:srcRect l="12990" r="9484"/>
          <a:stretch>
            <a:fillRect/>
          </a:stretch>
        </p:blipFill>
        <p:spPr bwMode="auto">
          <a:xfrm>
            <a:off x="1905000" y="1556329"/>
            <a:ext cx="4581647" cy="4387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21"/>
          <p:cNvGrpSpPr/>
          <p:nvPr/>
        </p:nvGrpSpPr>
        <p:grpSpPr>
          <a:xfrm>
            <a:off x="0" y="1"/>
            <a:ext cx="9144000" cy="1142999"/>
            <a:chOff x="0" y="1"/>
            <a:chExt cx="9144000" cy="1142999"/>
          </a:xfrm>
        </p:grpSpPr>
        <p:pic>
          <p:nvPicPr>
            <p:cNvPr id="23" name="Picture 4" descr="C:\Users\Brett\Documents\Lab\LSC - LIGO Lab\Logos and Figures\LIGO Logo.bmp"/>
            <p:cNvPicPr>
              <a:picLocks noChangeAspect="1" noChangeArrowheads="1"/>
            </p:cNvPicPr>
            <p:nvPr/>
          </p:nvPicPr>
          <p:blipFill>
            <a:blip r:embed="rId3" cstate="print"/>
            <a:srcRect b="15800"/>
            <a:stretch>
              <a:fillRect/>
            </a:stretch>
          </p:blipFill>
          <p:spPr bwMode="auto">
            <a:xfrm>
              <a:off x="0" y="1"/>
              <a:ext cx="7848600" cy="1142999"/>
            </a:xfrm>
            <a:prstGeom prst="rect">
              <a:avLst/>
            </a:prstGeom>
            <a:noFill/>
          </p:spPr>
        </p:pic>
        <p:grpSp>
          <p:nvGrpSpPr>
            <p:cNvPr id="3" name="Group 27"/>
            <p:cNvGrpSpPr/>
            <p:nvPr/>
          </p:nvGrpSpPr>
          <p:grpSpPr>
            <a:xfrm>
              <a:off x="0" y="990600"/>
              <a:ext cx="9144000" cy="152400"/>
              <a:chOff x="0" y="366885"/>
              <a:chExt cx="9144000" cy="152400"/>
            </a:xfrm>
          </p:grpSpPr>
          <p:pic>
            <p:nvPicPr>
              <p:cNvPr id="25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2524" t="88773"/>
              <a:stretch>
                <a:fillRect/>
              </a:stretch>
            </p:blipFill>
            <p:spPr bwMode="auto">
              <a:xfrm>
                <a:off x="7772400" y="366885"/>
                <a:ext cx="1371600" cy="152400"/>
              </a:xfrm>
              <a:prstGeom prst="rect">
                <a:avLst/>
              </a:prstGeom>
              <a:noFill/>
            </p:spPr>
          </p:pic>
          <p:pic>
            <p:nvPicPr>
              <p:cNvPr id="26" name="Picture 4" descr="C:\Users\Brett\Documents\Lab\LSC - LIGO Lab\Logos and Figures\LIGO Logo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88773"/>
              <a:stretch>
                <a:fillRect/>
              </a:stretch>
            </p:blipFill>
            <p:spPr bwMode="auto">
              <a:xfrm>
                <a:off x="0" y="366885"/>
                <a:ext cx="7848600" cy="1524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620000" cy="944563"/>
          </a:xfrm>
        </p:spPr>
        <p:txBody>
          <a:bodyPr>
            <a:noAutofit/>
          </a:bodyPr>
          <a:lstStyle/>
          <a:p>
            <a:r>
              <a:rPr lang="en-US" sz="3600" dirty="0" smtClean="0"/>
              <a:t>Suspensions and Seismic Isolation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086600" y="1676400"/>
            <a:ext cx="1727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active isolation platform  (2 stages of isolation)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0" y="2514600"/>
            <a:ext cx="19748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hydraulic external pre-isolator (HEPI)   (one stage of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</a:rPr>
              <a:t>isolation)</a:t>
            </a:r>
            <a:endParaRPr lang="en-US" sz="14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480175" y="5105400"/>
            <a:ext cx="26638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</a:rPr>
              <a:t>quadruple pendulum (four stages of isolation) with monolithic silica final stage</a:t>
            </a: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 flipV="1">
            <a:off x="4953000" y="4114800"/>
            <a:ext cx="2209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286000" y="1154668"/>
            <a:ext cx="39751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Helvetica"/>
              </a:rPr>
              <a:t>Advanced </a:t>
            </a:r>
            <a:r>
              <a:rPr lang="en-US" dirty="0" smtClean="0">
                <a:latin typeface="Helvetica"/>
              </a:rPr>
              <a:t>LIGO test mass isolation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27669" name="TextBox 20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/>
              <a:t>Ref: LIGO-G1000469-v1; Kissel PhD thesis</a:t>
            </a:r>
            <a:endParaRPr lang="en-US" sz="1000" dirty="0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5486400" y="2133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1905000" y="2895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en-US" dirty="0"/>
              <a:t>/</a:t>
            </a: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7129</TotalTime>
  <Words>1785</Words>
  <Application>Microsoft Macintosh PowerPoint</Application>
  <PresentationFormat>On-screen Show (4:3)</PresentationFormat>
  <Paragraphs>512</Paragraphs>
  <Slides>53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Microsoft Equation</vt:lpstr>
      <vt:lpstr>Equation</vt:lpstr>
      <vt:lpstr>Advanced LIGO Seismic Isolation and Control</vt:lpstr>
      <vt:lpstr>Summary</vt:lpstr>
      <vt:lpstr>The Laser Interferometer Gravitational-wave Observatory (LIGO)</vt:lpstr>
      <vt:lpstr>PowerPoint Presentation</vt:lpstr>
      <vt:lpstr>Projected Sensitivity for Adv. LIGO</vt:lpstr>
      <vt:lpstr>Suspensions and Seismic Isolation</vt:lpstr>
      <vt:lpstr>Suspensions and Seismic Isolation</vt:lpstr>
      <vt:lpstr>Suspensions and Seismic Isolation</vt:lpstr>
      <vt:lpstr>Suspensions and Seismic Isolation</vt:lpstr>
      <vt:lpstr>PowerPoint Presentation</vt:lpstr>
      <vt:lpstr>PowerPoint Presentation</vt:lpstr>
      <vt:lpstr>Pendulum Control Layout</vt:lpstr>
      <vt:lpstr>Pendulum Control Layout</vt:lpstr>
      <vt:lpstr>Pendulum Control Layout</vt:lpstr>
      <vt:lpstr>Pendulum Control Layout</vt:lpstr>
      <vt:lpstr>Pendulum Control Layout</vt:lpstr>
      <vt:lpstr>Pendulum Control Layout</vt:lpstr>
      <vt:lpstr>Pendulum Control Layout</vt:lpstr>
      <vt:lpstr>Damping loop block diagram</vt:lpstr>
      <vt:lpstr>Damping loop block diagram</vt:lpstr>
      <vt:lpstr>Damping loop block diagram</vt:lpstr>
      <vt:lpstr>Top Mass Velocity Damping</vt:lpstr>
      <vt:lpstr>Top Mass Velocity Damping</vt:lpstr>
      <vt:lpstr>Top Mass Velocity Damping</vt:lpstr>
      <vt:lpstr>Top Mass Velocity Damping</vt:lpstr>
      <vt:lpstr>Tuned Top Mass Damping</vt:lpstr>
      <vt:lpstr>Tuned Top Mass Damping</vt:lpstr>
      <vt:lpstr>Optimized Top Mass Damping</vt:lpstr>
      <vt:lpstr>Test Mass Noise Performance</vt:lpstr>
      <vt:lpstr>Test Mass Noise Performance</vt:lpstr>
      <vt:lpstr>Test Mass Noise Performance</vt:lpstr>
      <vt:lpstr>Test Mass Noise Performance</vt:lpstr>
      <vt:lpstr>Test Mass Noise Performance</vt:lpstr>
      <vt:lpstr>Test Mass Noise Performance</vt:lpstr>
      <vt:lpstr>Binary Inspiral Sensitivity</vt:lpstr>
      <vt:lpstr>Binary Inspiral Sensitivity</vt:lpstr>
      <vt:lpstr>Observable Range to Binary Inspirals</vt:lpstr>
      <vt:lpstr>Conclusions</vt:lpstr>
      <vt:lpstr>Questions?</vt:lpstr>
      <vt:lpstr>Backups</vt:lpstr>
      <vt:lpstr>Optimized Top Mass Damping</vt:lpstr>
      <vt:lpstr>Quadruple Pendulum</vt:lpstr>
      <vt:lpstr>Observable Range to Binary Inspirals</vt:lpstr>
      <vt:lpstr>Advanced LIGO Timeline</vt:lpstr>
      <vt:lpstr>GW sensitivity with various damping</vt:lpstr>
      <vt:lpstr>Observable Range to Binary Inspirals</vt:lpstr>
      <vt:lpstr>PowerPoint Presentation</vt:lpstr>
      <vt:lpstr>Problem 3: Cavity Signal</vt:lpstr>
      <vt:lpstr>Backups: Optical Sensor ElectroMagnet (OSEM)</vt:lpstr>
      <vt:lpstr>Predicted Advanced LIGO Sensitivity</vt:lpstr>
      <vt:lpstr>Assembly, Installation &amp; Performance</vt:lpstr>
      <vt:lpstr>Assembly, Installation &amp; Performance</vt:lpstr>
      <vt:lpstr>Assembly, Installation &amp; Performance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LIGO Controls</dc:title>
  <dc:creator>Brett Shapiro</dc:creator>
  <cp:lastModifiedBy>Brett Shapiro</cp:lastModifiedBy>
  <cp:revision>211</cp:revision>
  <dcterms:created xsi:type="dcterms:W3CDTF">2014-03-24T18:07:21Z</dcterms:created>
  <dcterms:modified xsi:type="dcterms:W3CDTF">2014-03-29T21:35:20Z</dcterms:modified>
</cp:coreProperties>
</file>