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3" r:id="rId4"/>
    <p:sldId id="264" r:id="rId5"/>
    <p:sldId id="268" r:id="rId6"/>
    <p:sldId id="275" r:id="rId7"/>
    <p:sldId id="265" r:id="rId8"/>
    <p:sldId id="266" r:id="rId9"/>
    <p:sldId id="259" r:id="rId10"/>
    <p:sldId id="281" r:id="rId11"/>
    <p:sldId id="272" r:id="rId12"/>
    <p:sldId id="276" r:id="rId13"/>
    <p:sldId id="262" r:id="rId14"/>
    <p:sldId id="273" r:id="rId15"/>
    <p:sldId id="278" r:id="rId16"/>
    <p:sldId id="269" r:id="rId17"/>
    <p:sldId id="280" r:id="rId18"/>
    <p:sldId id="260" r:id="rId19"/>
    <p:sldId id="270" r:id="rId20"/>
    <p:sldId id="282" r:id="rId21"/>
    <p:sldId id="277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B09C2-CD17-3944-A183-C2F07708C25A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92054-736D-CF4F-910A-8B47F1CC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5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92054-736D-CF4F-910A-8B47F1CCC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5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8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2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6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4CF39-AA1B-274E-92E6-2E0A87F80EF2}" type="datetimeFigureOut">
              <a:rPr lang="en-US" smtClean="0"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FAD0-8FF5-154A-9B4D-B7BCB6B04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emf"/><Relationship Id="rId5" Type="http://schemas.openxmlformats.org/officeDocument/2006/relationships/image" Target="../media/image22.t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37157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Characterization of Second Harmonic Generators for </a:t>
            </a:r>
            <a:r>
              <a:rPr lang="en-US" dirty="0" smtClean="0"/>
              <a:t>Advanced </a:t>
            </a:r>
            <a:r>
              <a:rPr lang="en-US" dirty="0" smtClean="0"/>
              <a:t>LIGO Squeezing </a:t>
            </a:r>
            <a:br>
              <a:rPr lang="en-US" dirty="0" smtClean="0"/>
            </a:br>
            <a:r>
              <a:rPr lang="en-US" dirty="0" smtClean="0"/>
              <a:t>by Andres Medina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0566" y="5672250"/>
            <a:ext cx="6978650" cy="1752600"/>
          </a:xfrm>
        </p:spPr>
        <p:txBody>
          <a:bodyPr/>
          <a:lstStyle/>
          <a:p>
            <a:r>
              <a:rPr lang="en-US" b="1" dirty="0" smtClean="0"/>
              <a:t>Mentors: Sheila Dwyer and Daniel </a:t>
            </a:r>
            <a:r>
              <a:rPr lang="en-US" b="1" dirty="0" err="1" smtClean="0"/>
              <a:t>Sigg</a:t>
            </a:r>
            <a:endParaRPr lang="en-US" b="1" dirty="0"/>
          </a:p>
        </p:txBody>
      </p:sp>
      <p:pic>
        <p:nvPicPr>
          <p:cNvPr id="4" name="Picture 3" descr="Bard_Colle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8" y="0"/>
            <a:ext cx="2309802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0900035-v1 (high resolution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1" y="0"/>
            <a:ext cx="2105026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SF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5" y="0"/>
            <a:ext cx="2325016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ltech_logo_blac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0"/>
            <a:ext cx="2141204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53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cal Setup with locking fina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54" r="-65854"/>
          <a:stretch>
            <a:fillRect/>
          </a:stretch>
        </p:blipFill>
        <p:spPr>
          <a:xfrm>
            <a:off x="-3119856" y="482250"/>
            <a:ext cx="15803090" cy="776422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Scan</a:t>
            </a:r>
            <a:endParaRPr lang="en-US" dirty="0"/>
          </a:p>
        </p:txBody>
      </p:sp>
      <p:pic>
        <p:nvPicPr>
          <p:cNvPr id="4" name="Content Placeholder 3" descr="photo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286189" y="1417638"/>
            <a:ext cx="11303695" cy="5440362"/>
          </a:xfrm>
        </p:spPr>
      </p:pic>
      <p:grpSp>
        <p:nvGrpSpPr>
          <p:cNvPr id="7" name="Group 6"/>
          <p:cNvGrpSpPr/>
          <p:nvPr/>
        </p:nvGrpSpPr>
        <p:grpSpPr>
          <a:xfrm>
            <a:off x="778747" y="1417638"/>
            <a:ext cx="5812972" cy="707887"/>
            <a:chOff x="457200" y="1752176"/>
            <a:chExt cx="5812972" cy="707887"/>
          </a:xfrm>
        </p:grpSpPr>
        <p:sp>
          <p:nvSpPr>
            <p:cNvPr id="5" name="TextBox 4"/>
            <p:cNvSpPr txBox="1"/>
            <p:nvPr/>
          </p:nvSpPr>
          <p:spPr>
            <a:xfrm>
              <a:off x="610940" y="1752176"/>
              <a:ext cx="56592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Mode Mismatch = 10.58%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57200" y="1752177"/>
              <a:ext cx="5812971" cy="707886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Feedback </a:t>
            </a:r>
            <a:r>
              <a:rPr lang="en-US" sz="5400" b="1" dirty="0"/>
              <a:t>C</a:t>
            </a:r>
            <a:r>
              <a:rPr lang="en-US" sz="5400" b="1" dirty="0" smtClean="0"/>
              <a:t>ontrol System</a:t>
            </a:r>
            <a:endParaRPr lang="en-US" sz="5400" b="1" dirty="0"/>
          </a:p>
        </p:txBody>
      </p:sp>
      <p:pic>
        <p:nvPicPr>
          <p:cNvPr id="5" name="Content Placeholder 4" descr="BlockDiagram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-5537" b="50006"/>
          <a:stretch/>
        </p:blipFill>
        <p:spPr>
          <a:xfrm>
            <a:off x="595751" y="1600200"/>
            <a:ext cx="8091049" cy="4734483"/>
          </a:xfrm>
        </p:spPr>
      </p:pic>
    </p:spTree>
    <p:extLst>
      <p:ext uri="{BB962C8B-B14F-4D97-AF65-F5344CB8AC3E}">
        <p14:creationId xmlns:p14="http://schemas.microsoft.com/office/powerpoint/2010/main" val="293576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Pound-Drever-Hall Technique</a:t>
            </a:r>
            <a:endParaRPr lang="en-US" dirty="0"/>
          </a:p>
        </p:txBody>
      </p:sp>
      <p:pic>
        <p:nvPicPr>
          <p:cNvPr id="4" name="Content Placeholder 3" descr="Pound-Drever-Hall techniques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98" b="-5398"/>
          <a:stretch>
            <a:fillRect/>
          </a:stretch>
        </p:blipFill>
        <p:spPr>
          <a:xfrm>
            <a:off x="144696" y="1417638"/>
            <a:ext cx="8730008" cy="5317790"/>
          </a:xfrm>
        </p:spPr>
      </p:pic>
    </p:spTree>
    <p:extLst>
      <p:ext uri="{BB962C8B-B14F-4D97-AF65-F5344CB8AC3E}">
        <p14:creationId xmlns:p14="http://schemas.microsoft.com/office/powerpoint/2010/main" val="18795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Pound-Drever-Hall Signal</a:t>
            </a:r>
            <a:endParaRPr lang="en-US" dirty="0"/>
          </a:p>
        </p:txBody>
      </p:sp>
      <p:pic>
        <p:nvPicPr>
          <p:cNvPr id="4" name="Content Placeholder 3" descr="photo (2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1189725" y="1417638"/>
            <a:ext cx="11607856" cy="5440362"/>
          </a:xfrm>
        </p:spPr>
      </p:pic>
    </p:spTree>
    <p:extLst>
      <p:ext uri="{BB962C8B-B14F-4D97-AF65-F5344CB8AC3E}">
        <p14:creationId xmlns:p14="http://schemas.microsoft.com/office/powerpoint/2010/main" val="235211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Match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736" r="-8736"/>
          <a:stretch>
            <a:fillRect/>
          </a:stretch>
        </p:blipFill>
        <p:spPr>
          <a:xfrm>
            <a:off x="-438975" y="1238714"/>
            <a:ext cx="9704477" cy="5409568"/>
          </a:xfrm>
        </p:spPr>
      </p:pic>
    </p:spTree>
    <p:extLst>
      <p:ext uri="{BB962C8B-B14F-4D97-AF65-F5344CB8AC3E}">
        <p14:creationId xmlns:p14="http://schemas.microsoft.com/office/powerpoint/2010/main" val="56747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Phase Matching Curve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90210"/>
              </p:ext>
            </p:extLst>
          </p:nvPr>
        </p:nvGraphicFramePr>
        <p:xfrm>
          <a:off x="87313" y="1762125"/>
          <a:ext cx="4905375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939800" imgH="444500" progId="Equation.3">
                  <p:embed/>
                </p:oleObj>
              </mc:Choice>
              <mc:Fallback>
                <p:oleObj name="Equation" r:id="rId3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3" y="1762125"/>
                        <a:ext cx="4905375" cy="1271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/>
          <p:cNvSpPr/>
          <p:nvPr/>
        </p:nvSpPr>
        <p:spPr>
          <a:xfrm>
            <a:off x="0" y="1520371"/>
            <a:ext cx="5048292" cy="17521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Content Placeholder 3" descr="Predicted Phase Matching curve.tif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7" b="-6797"/>
          <a:stretch>
            <a:fillRect/>
          </a:stretch>
        </p:blipFill>
        <p:spPr>
          <a:xfrm>
            <a:off x="-530553" y="755525"/>
            <a:ext cx="10321667" cy="6397853"/>
          </a:xfrm>
        </p:spPr>
      </p:pic>
    </p:spTree>
    <p:extLst>
      <p:ext uri="{BB962C8B-B14F-4D97-AF65-F5344CB8AC3E}">
        <p14:creationId xmlns:p14="http://schemas.microsoft.com/office/powerpoint/2010/main" val="66070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cal Setup with locking fina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54" r="-65854"/>
          <a:stretch>
            <a:fillRect/>
          </a:stretch>
        </p:blipFill>
        <p:spPr>
          <a:xfrm>
            <a:off x="-3119856" y="482250"/>
            <a:ext cx="15803090" cy="776422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Matching Curve</a:t>
            </a:r>
            <a:endParaRPr lang="en-US" dirty="0"/>
          </a:p>
        </p:txBody>
      </p:sp>
      <p:pic>
        <p:nvPicPr>
          <p:cNvPr id="4" name="Content Placeholder 3" descr="Normalized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2" r="-11882"/>
          <a:stretch>
            <a:fillRect/>
          </a:stretch>
        </p:blipFill>
        <p:spPr>
          <a:xfrm>
            <a:off x="-1050404" y="1271160"/>
            <a:ext cx="11099789" cy="5586840"/>
          </a:xfrm>
        </p:spPr>
      </p:pic>
      <p:sp>
        <p:nvSpPr>
          <p:cNvPr id="5" name="TextBox 4"/>
          <p:cNvSpPr txBox="1"/>
          <p:nvPr/>
        </p:nvSpPr>
        <p:spPr>
          <a:xfrm>
            <a:off x="5176911" y="1816476"/>
            <a:ext cx="3509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Incident infrared power </a:t>
            </a:r>
            <a:r>
              <a:rPr lang="en-US" dirty="0" smtClean="0"/>
              <a:t>= 15.33mW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5064368" y="1784326"/>
            <a:ext cx="3686740" cy="4822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Efficiency of SHG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an Incidence beam of 100 </a:t>
            </a:r>
            <a:r>
              <a:rPr lang="en-US" dirty="0" err="1" smtClean="0"/>
              <a:t>mW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found the Efficiency conversion from Infrared to green light is 27</a:t>
            </a:r>
            <a:r>
              <a:rPr lang="en-US" dirty="0" smtClean="0"/>
              <a:t>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34998"/>
              </p:ext>
            </p:extLst>
          </p:nvPr>
        </p:nvGraphicFramePr>
        <p:xfrm>
          <a:off x="1159886" y="2268640"/>
          <a:ext cx="3164925" cy="9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749300" imgH="431800" progId="Equation.3">
                  <p:embed/>
                </p:oleObj>
              </mc:Choice>
              <mc:Fallback>
                <p:oleObj name="Equation" r:id="rId3" imgW="749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9886" y="2268640"/>
                        <a:ext cx="3164925" cy="96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07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Wave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high frequencies shot noise (quantum noise) limited the sensitivity of the detector above a few hundred </a:t>
            </a:r>
            <a:r>
              <a:rPr lang="en-US" dirty="0"/>
              <a:t>H</a:t>
            </a:r>
            <a:r>
              <a:rPr lang="en-US" dirty="0" smtClean="0"/>
              <a:t>ertz.</a:t>
            </a:r>
          </a:p>
          <a:p>
            <a:r>
              <a:rPr lang="en-US" dirty="0" smtClean="0"/>
              <a:t>Shot noise is the result of detected photons obeying the Poisson distribution, which has an uncertainty of </a:t>
            </a:r>
          </a:p>
          <a:p>
            <a:r>
              <a:rPr lang="en-US" dirty="0" smtClean="0"/>
              <a:t>The best solution that does not involve increasing the power of the laser is to use squeezed light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32670"/>
              </p:ext>
            </p:extLst>
          </p:nvPr>
        </p:nvGraphicFramePr>
        <p:xfrm>
          <a:off x="3479335" y="3897039"/>
          <a:ext cx="675248" cy="60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41300" imgH="215900" progId="Equation.3">
                  <p:embed/>
                </p:oleObj>
              </mc:Choice>
              <mc:Fallback>
                <p:oleObj name="Equation" r:id="rId3" imgW="241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335" y="3897039"/>
                        <a:ext cx="675248" cy="60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02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of Conversion Efficiency</a:t>
            </a:r>
            <a:endParaRPr lang="en-US" dirty="0"/>
          </a:p>
        </p:txBody>
      </p:sp>
      <p:pic>
        <p:nvPicPr>
          <p:cNvPr id="4" name="Content Placeholder 3" descr="untitled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4" r="-10524"/>
          <a:stretch>
            <a:fillRect/>
          </a:stretch>
        </p:blipFill>
        <p:spPr>
          <a:xfrm>
            <a:off x="-1724544" y="1182722"/>
            <a:ext cx="12448069" cy="5675278"/>
          </a:xfrm>
        </p:spPr>
      </p:pic>
      <p:sp>
        <p:nvSpPr>
          <p:cNvPr id="5" name="TextBox 4"/>
          <p:cNvSpPr txBox="1"/>
          <p:nvPr/>
        </p:nvSpPr>
        <p:spPr>
          <a:xfrm>
            <a:off x="2539782" y="3716138"/>
            <a:ext cx="583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Green Power @ 500 </a:t>
            </a:r>
            <a:r>
              <a:rPr lang="en-US" sz="2800" dirty="0" err="1" smtClean="0"/>
              <a:t>mW</a:t>
            </a:r>
            <a:r>
              <a:rPr lang="en-US" sz="2800" dirty="0" smtClean="0"/>
              <a:t> = 225 </a:t>
            </a:r>
            <a:r>
              <a:rPr lang="en-US" sz="2800" dirty="0" err="1" smtClean="0"/>
              <a:t>mW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31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McClelland, D.E., </a:t>
            </a:r>
            <a:r>
              <a:rPr lang="en-US" dirty="0" err="1"/>
              <a:t>Mavalvala</a:t>
            </a:r>
            <a:r>
              <a:rPr lang="en-US" dirty="0"/>
              <a:t>, N., Chen, Y., Schnabel, R., </a:t>
            </a:r>
            <a:r>
              <a:rPr lang="en-US" i="1" dirty="0"/>
              <a:t>Advance Interferometry, Quantum Optics and </a:t>
            </a:r>
            <a:r>
              <a:rPr lang="en-US" i="1" dirty="0" err="1"/>
              <a:t>Optomechanics</a:t>
            </a:r>
            <a:r>
              <a:rPr lang="en-US" i="1" dirty="0"/>
              <a:t> in Gravitational Wave Detectors</a:t>
            </a:r>
            <a:r>
              <a:rPr lang="en-US" dirty="0"/>
              <a:t>, </a:t>
            </a:r>
            <a:r>
              <a:rPr lang="en-US" i="1" dirty="0"/>
              <a:t>Laser &amp; </a:t>
            </a:r>
            <a:r>
              <a:rPr lang="en-US" dirty="0"/>
              <a:t>Photonics Reviews</a:t>
            </a:r>
            <a:r>
              <a:rPr lang="en-US" i="1" dirty="0"/>
              <a:t> </a:t>
            </a:r>
            <a:r>
              <a:rPr lang="en-US" dirty="0"/>
              <a:t>5.5 (2011): 677-696.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/>
              <a:t>Henry, Richard W., and Sharon C. </a:t>
            </a:r>
            <a:r>
              <a:rPr lang="en-US" dirty="0" err="1"/>
              <a:t>Glotzer</a:t>
            </a:r>
            <a:r>
              <a:rPr lang="en-US" dirty="0"/>
              <a:t>. "A squeezed-state primer." </a:t>
            </a:r>
            <a:r>
              <a:rPr lang="en-US" i="1" dirty="0"/>
              <a:t>Am. J. </a:t>
            </a:r>
            <a:r>
              <a:rPr lang="en-US" i="1" dirty="0" err="1"/>
              <a:t>Phys</a:t>
            </a:r>
            <a:r>
              <a:rPr lang="en-US" dirty="0"/>
              <a:t> 56.4 (1988): 318-328.</a:t>
            </a:r>
          </a:p>
          <a:p>
            <a:r>
              <a:rPr lang="en-US" dirty="0"/>
              <a:t>Walls, Daniel F. "Squeezed states of light." </a:t>
            </a:r>
            <a:r>
              <a:rPr lang="en-US" i="1" dirty="0"/>
              <a:t>nature</a:t>
            </a:r>
            <a:r>
              <a:rPr lang="en-US" dirty="0"/>
              <a:t> 306 (1983): 141-146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9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201"/>
            <a:ext cx="8229600" cy="1143000"/>
          </a:xfrm>
        </p:spPr>
        <p:txBody>
          <a:bodyPr/>
          <a:lstStyle/>
          <a:p>
            <a:r>
              <a:rPr lang="en-US" dirty="0" smtClean="0"/>
              <a:t>Intra-cavity losses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945126"/>
              </p:ext>
            </p:extLst>
          </p:nvPr>
        </p:nvGraphicFramePr>
        <p:xfrm>
          <a:off x="257238" y="1543201"/>
          <a:ext cx="7057962" cy="147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460500" imgH="977900" progId="Equation.3">
                  <p:embed/>
                </p:oleObj>
              </mc:Choice>
              <mc:Fallback>
                <p:oleObj name="Equation" r:id="rId3" imgW="1460500" imgH="977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238" y="1543201"/>
                        <a:ext cx="7057962" cy="1478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7667"/>
              </p:ext>
            </p:extLst>
          </p:nvPr>
        </p:nvGraphicFramePr>
        <p:xfrm>
          <a:off x="0" y="3148362"/>
          <a:ext cx="4758900" cy="740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1473200" imgH="241300" progId="Equation.3">
                  <p:embed/>
                </p:oleObj>
              </mc:Choice>
              <mc:Fallback>
                <p:oleObj name="Equation" r:id="rId5" imgW="147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148362"/>
                        <a:ext cx="4758900" cy="740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175" y="3888688"/>
            <a:ext cx="545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IntraCavityLoss</a:t>
            </a:r>
            <a:r>
              <a:rPr lang="en-US" sz="4000" dirty="0" smtClean="0"/>
              <a:t> = 6.25%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0252" y="5207422"/>
            <a:ext cx="688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Front Mirror = 10.65%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20251" y="5818156"/>
            <a:ext cx="484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Back Mirror = 0.31%</a:t>
            </a:r>
            <a:endParaRPr lang="en-US" sz="4000" dirty="0"/>
          </a:p>
        </p:txBody>
      </p:sp>
      <p:sp>
        <p:nvSpPr>
          <p:cNvPr id="10" name="Frame 9"/>
          <p:cNvSpPr/>
          <p:nvPr/>
        </p:nvSpPr>
        <p:spPr>
          <a:xfrm>
            <a:off x="0" y="5084439"/>
            <a:ext cx="5176909" cy="155412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37" y="0"/>
            <a:ext cx="8229600" cy="1143000"/>
          </a:xfrm>
        </p:spPr>
        <p:txBody>
          <a:bodyPr/>
          <a:lstStyle/>
          <a:p>
            <a:r>
              <a:rPr lang="en-US" dirty="0" smtClean="0"/>
              <a:t>Squeezed light</a:t>
            </a: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rcRect l="-21049" r="-21049"/>
          <a:stretch>
            <a:fillRect/>
          </a:stretch>
        </p:blipFill>
        <p:spPr>
          <a:xfrm>
            <a:off x="4798085" y="1417638"/>
            <a:ext cx="4200897" cy="27432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1" y="1321188"/>
            <a:ext cx="2743200" cy="27432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l="-25755" r="-25755"/>
          <a:stretch>
            <a:fillRect/>
          </a:stretch>
        </p:blipFill>
        <p:spPr>
          <a:xfrm>
            <a:off x="2407175" y="4296688"/>
            <a:ext cx="4781822" cy="2561312"/>
          </a:xfrm>
        </p:spPr>
      </p:pic>
      <p:sp>
        <p:nvSpPr>
          <p:cNvPr id="9" name="TextBox 8"/>
          <p:cNvSpPr txBox="1"/>
          <p:nvPr/>
        </p:nvSpPr>
        <p:spPr>
          <a:xfrm>
            <a:off x="360737" y="1028800"/>
            <a:ext cx="26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State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9274" y="958334"/>
            <a:ext cx="26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Coherent State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3791" y="3791506"/>
            <a:ext cx="26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Squeezed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4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Squeezed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6825" b="-36825"/>
          <a:stretch>
            <a:fillRect/>
          </a:stretch>
        </p:blipFill>
        <p:spPr>
          <a:xfrm>
            <a:off x="0" y="1600200"/>
            <a:ext cx="9144000" cy="5110801"/>
          </a:xfrm>
        </p:spPr>
      </p:pic>
      <p:sp>
        <p:nvSpPr>
          <p:cNvPr id="5" name="TextBox 4"/>
          <p:cNvSpPr txBox="1"/>
          <p:nvPr/>
        </p:nvSpPr>
        <p:spPr>
          <a:xfrm>
            <a:off x="1897129" y="2170126"/>
            <a:ext cx="1832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SHG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321607" y="2154051"/>
            <a:ext cx="2122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OPO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013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Harmonic Generator</a:t>
            </a:r>
            <a:endParaRPr lang="en-US" dirty="0"/>
          </a:p>
        </p:txBody>
      </p:sp>
      <p:pic>
        <p:nvPicPr>
          <p:cNvPr id="4" name="Content Placeholder 3" descr="SHG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42" b="-14142"/>
          <a:stretch>
            <a:fillRect/>
          </a:stretch>
        </p:blipFill>
        <p:spPr>
          <a:xfrm>
            <a:off x="457200" y="1600200"/>
            <a:ext cx="8528050" cy="4781550"/>
          </a:xfrm>
        </p:spPr>
      </p:pic>
      <p:sp>
        <p:nvSpPr>
          <p:cNvPr id="3" name="TextBox 2"/>
          <p:cNvSpPr txBox="1"/>
          <p:nvPr/>
        </p:nvSpPr>
        <p:spPr>
          <a:xfrm>
            <a:off x="5225142" y="1663960"/>
            <a:ext cx="249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@ 1064 90% AR @ 532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30613" y="2049907"/>
            <a:ext cx="434089" cy="522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5112601" y="1680575"/>
            <a:ext cx="2620610" cy="369332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863" y="1800401"/>
            <a:ext cx="319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 @ 1064, 99.85%, HR @ 532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553662" y="1752176"/>
            <a:ext cx="3047665" cy="48225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749229" y="2282651"/>
            <a:ext cx="900332" cy="78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3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Harmonic Generator</a:t>
            </a:r>
            <a:endParaRPr lang="en-US" dirty="0"/>
          </a:p>
        </p:txBody>
      </p:sp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-176"/>
          <a:stretch/>
        </p:blipFill>
        <p:spPr>
          <a:xfrm rot="16200000" flipH="1">
            <a:off x="-491713" y="1854131"/>
            <a:ext cx="5481780" cy="4525963"/>
          </a:xfrm>
        </p:spPr>
      </p:pic>
      <p:pic>
        <p:nvPicPr>
          <p:cNvPr id="5" name="Picture 4" descr="image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4800" y="1828804"/>
            <a:ext cx="5440361" cy="46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cal Setup with locking final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54" r="-65854"/>
          <a:stretch>
            <a:fillRect/>
          </a:stretch>
        </p:blipFill>
        <p:spPr>
          <a:xfrm>
            <a:off x="-3119856" y="482250"/>
            <a:ext cx="15803090" cy="776422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9"/>
            <a:ext cx="8229600" cy="1143000"/>
          </a:xfrm>
        </p:spPr>
        <p:txBody>
          <a:bodyPr/>
          <a:lstStyle/>
          <a:p>
            <a:r>
              <a:rPr lang="en-US" dirty="0" smtClean="0"/>
              <a:t>Beam Profiler</a:t>
            </a:r>
            <a:endParaRPr lang="en-US" dirty="0"/>
          </a:p>
        </p:txBody>
      </p:sp>
      <p:pic>
        <p:nvPicPr>
          <p:cNvPr id="15" name="Content Placeholder 14" descr="WaistSizeObtained1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90" r="-10090"/>
          <a:stretch>
            <a:fillRect/>
          </a:stretch>
        </p:blipFill>
        <p:spPr>
          <a:xfrm>
            <a:off x="-1318345" y="1028801"/>
            <a:ext cx="11479237" cy="5829200"/>
          </a:xfrm>
        </p:spPr>
      </p:pic>
      <p:sp>
        <p:nvSpPr>
          <p:cNvPr id="7" name="Donut 6"/>
          <p:cNvSpPr/>
          <p:nvPr/>
        </p:nvSpPr>
        <p:spPr>
          <a:xfrm>
            <a:off x="3794262" y="3616876"/>
            <a:ext cx="546626" cy="33604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29349" y="2456562"/>
            <a:ext cx="940665" cy="1160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9586" y="1636823"/>
            <a:ext cx="219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Waist X = 64.48 </a:t>
            </a:r>
            <a:r>
              <a:rPr lang="en-US" dirty="0" err="1" smtClean="0"/>
              <a:t>μm</a:t>
            </a:r>
            <a:endParaRPr lang="en-US" dirty="0" smtClean="0"/>
          </a:p>
          <a:p>
            <a:r>
              <a:rPr lang="en-US" dirty="0" smtClean="0"/>
              <a:t>Waist Y= 69.21 </a:t>
            </a:r>
            <a:r>
              <a:rPr lang="en-US" dirty="0" err="1" smtClean="0"/>
              <a:t>μm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Frame 10"/>
          <p:cNvSpPr/>
          <p:nvPr/>
        </p:nvSpPr>
        <p:spPr>
          <a:xfrm>
            <a:off x="4621355" y="1575831"/>
            <a:ext cx="2241907" cy="768315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9290" y="5138291"/>
            <a:ext cx="443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Effective Waist to Mode Match</a:t>
            </a:r>
            <a:r>
              <a:rPr lang="en-US" dirty="0" smtClean="0"/>
              <a:t>= 68.81</a:t>
            </a:r>
            <a:r>
              <a:rPr lang="en-US" dirty="0"/>
              <a:t> </a:t>
            </a:r>
            <a:r>
              <a:rPr lang="en-US" dirty="0" err="1"/>
              <a:t>μm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Expected Waist Size</a:t>
            </a:r>
            <a:r>
              <a:rPr lang="en-US" dirty="0" smtClean="0"/>
              <a:t>= 70.41</a:t>
            </a:r>
            <a:r>
              <a:rPr lang="en-US" dirty="0"/>
              <a:t> </a:t>
            </a:r>
            <a:r>
              <a:rPr lang="en-US" dirty="0" err="1"/>
              <a:t>μm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3" name="Frame 12"/>
          <p:cNvSpPr/>
          <p:nvPr/>
        </p:nvSpPr>
        <p:spPr>
          <a:xfrm>
            <a:off x="1991059" y="5090416"/>
            <a:ext cx="4483813" cy="81011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7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Modes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1929" b="1929"/>
          <a:stretch>
            <a:fillRect/>
          </a:stretch>
        </p:blipFill>
        <p:spPr>
          <a:xfrm>
            <a:off x="884255" y="2096411"/>
            <a:ext cx="6888144" cy="4622942"/>
          </a:xfrm>
        </p:spPr>
      </p:pic>
      <p:sp>
        <p:nvSpPr>
          <p:cNvPr id="6" name="TextBox 5"/>
          <p:cNvSpPr txBox="1"/>
          <p:nvPr/>
        </p:nvSpPr>
        <p:spPr>
          <a:xfrm>
            <a:off x="2717074" y="1388525"/>
            <a:ext cx="397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Hermite</a:t>
            </a:r>
            <a:r>
              <a:rPr lang="en-US" sz="4000" dirty="0" smtClean="0"/>
              <a:t> Gauss (r)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4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7857</TotalTime>
  <Words>306</Words>
  <Application>Microsoft Macintosh PowerPoint</Application>
  <PresentationFormat>On-screen Show (4:3)</PresentationFormat>
  <Paragraphs>52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</vt:lpstr>
      <vt:lpstr>Characterization of Second Harmonic Generators for Advanced LIGO Squeezing  by Andres Medina</vt:lpstr>
      <vt:lpstr>Gravitational Wave Detectors</vt:lpstr>
      <vt:lpstr>Squeezed light</vt:lpstr>
      <vt:lpstr>Overview of Squeezed Light</vt:lpstr>
      <vt:lpstr>Second Harmonic Generator</vt:lpstr>
      <vt:lpstr>Second Harmonic Generator</vt:lpstr>
      <vt:lpstr>PowerPoint Presentation</vt:lpstr>
      <vt:lpstr>Beam Profiler</vt:lpstr>
      <vt:lpstr>Cavity Modes </vt:lpstr>
      <vt:lpstr>PowerPoint Presentation</vt:lpstr>
      <vt:lpstr>Transmission Scan</vt:lpstr>
      <vt:lpstr>Feedback Control System</vt:lpstr>
      <vt:lpstr>Pound-Drever-Hall Technique</vt:lpstr>
      <vt:lpstr>Pound-Drever-Hall Signal</vt:lpstr>
      <vt:lpstr>Phase Match</vt:lpstr>
      <vt:lpstr>Predicted Phase Matching Curve</vt:lpstr>
      <vt:lpstr>`</vt:lpstr>
      <vt:lpstr>Phase Matching Curve</vt:lpstr>
      <vt:lpstr>Conversion Efficiency of SHG</vt:lpstr>
      <vt:lpstr>Prediction of Conversion Efficiency</vt:lpstr>
      <vt:lpstr>References</vt:lpstr>
      <vt:lpstr>Intra-cavity losses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Second Harmonic Generators for Advance LIGO Squeezing  by Andres Medina</dc:title>
  <dc:creator>Andres Medina</dc:creator>
  <cp:lastModifiedBy>Andres Medina</cp:lastModifiedBy>
  <cp:revision>53</cp:revision>
  <dcterms:created xsi:type="dcterms:W3CDTF">2013-08-16T06:23:52Z</dcterms:created>
  <dcterms:modified xsi:type="dcterms:W3CDTF">2013-08-21T19:01:17Z</dcterms:modified>
</cp:coreProperties>
</file>