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  <p:sldMasterId id="2147483690" r:id="rId2"/>
  </p:sldMasterIdLst>
  <p:notesMasterIdLst>
    <p:notesMasterId r:id="rId13"/>
  </p:notesMasterIdLst>
  <p:handoutMasterIdLst>
    <p:handoutMasterId r:id="rId14"/>
  </p:handoutMasterIdLst>
  <p:sldIdLst>
    <p:sldId id="257" r:id="rId3"/>
    <p:sldId id="258" r:id="rId4"/>
    <p:sldId id="259" r:id="rId5"/>
    <p:sldId id="260" r:id="rId6"/>
    <p:sldId id="266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6464"/>
    <a:srgbClr val="E20613"/>
    <a:srgbClr val="FC950C"/>
    <a:srgbClr val="E4EBFC"/>
    <a:srgbClr val="E4EBFF"/>
    <a:srgbClr val="377373"/>
    <a:srgbClr val="CC6600"/>
    <a:srgbClr val="FFB7B7"/>
    <a:srgbClr val="E8EEFC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99" autoAdjust="0"/>
    <p:restoredTop sz="85219" autoAdjust="0"/>
  </p:normalViewPr>
  <p:slideViewPr>
    <p:cSldViewPr>
      <p:cViewPr varScale="1">
        <p:scale>
          <a:sx n="132" d="100"/>
          <a:sy n="132" d="100"/>
        </p:scale>
        <p:origin x="1044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-3528" y="-9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8488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52" tIns="47576" rIns="95152" bIns="47576" numCol="1" anchor="t" anchorCtr="0" compatLnSpc="1">
            <a:prstTxWarp prst="textNoShape">
              <a:avLst/>
            </a:prstTxWarp>
          </a:bodyPr>
          <a:lstStyle>
            <a:lvl1pPr defTabSz="950913">
              <a:defRPr sz="1200" b="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59250" y="0"/>
            <a:ext cx="31400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52" tIns="47576" rIns="95152" bIns="4757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200" b="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2250"/>
            <a:ext cx="3138488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52" tIns="47576" rIns="95152" bIns="47576" numCol="1" anchor="b" anchorCtr="0" compatLnSpc="1">
            <a:prstTxWarp prst="textNoShape">
              <a:avLst/>
            </a:prstTxWarp>
          </a:bodyPr>
          <a:lstStyle>
            <a:lvl1pPr defTabSz="950913">
              <a:defRPr sz="1200" b="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59250" y="9112250"/>
            <a:ext cx="31400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52" tIns="47576" rIns="95152" bIns="4757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200" b="0" i="0"/>
            </a:lvl1pPr>
          </a:lstStyle>
          <a:p>
            <a:pPr>
              <a:defRPr/>
            </a:pPr>
            <a:fld id="{ADB36573-810E-4163-9A1E-EE3C2B707E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8804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152" tIns="47576" rIns="95152" bIns="47576" numCol="1" anchor="t" anchorCtr="0" compatLnSpc="1">
            <a:prstTxWarp prst="textNoShape">
              <a:avLst/>
            </a:prstTxWarp>
          </a:bodyPr>
          <a:lstStyle>
            <a:lvl1pPr defTabSz="950913">
              <a:defRPr sz="1200" b="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152" tIns="47576" rIns="95152" bIns="4757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200" b="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195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152" tIns="47576" rIns="95152" bIns="475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152" tIns="47576" rIns="95152" bIns="47576" numCol="1" anchor="b" anchorCtr="0" compatLnSpc="1">
            <a:prstTxWarp prst="textNoShape">
              <a:avLst/>
            </a:prstTxWarp>
          </a:bodyPr>
          <a:lstStyle>
            <a:lvl1pPr defTabSz="950913">
              <a:defRPr sz="1200" b="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152" tIns="47576" rIns="95152" bIns="4757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200" b="0" i="0"/>
            </a:lvl1pPr>
          </a:lstStyle>
          <a:p>
            <a:pPr>
              <a:defRPr/>
            </a:pPr>
            <a:fld id="{176FA1F7-3E0A-4549-A19A-F1A1F9D694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2275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B8B73E-4781-4FBE-960F-3AB30D0B800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10234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6FA1F7-3E0A-4549-A19A-F1A1F9D694F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4942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6FA1F7-3E0A-4549-A19A-F1A1F9D694F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5432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6FA1F7-3E0A-4549-A19A-F1A1F9D694F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4992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6FA1F7-3E0A-4549-A19A-F1A1F9D694F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9695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6FA1F7-3E0A-4549-A19A-F1A1F9D694F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7932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6FA1F7-3E0A-4549-A19A-F1A1F9D694F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3288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6FA1F7-3E0A-4549-A19A-F1A1F9D694F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5325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6FA1F7-3E0A-4549-A19A-F1A1F9D694F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239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28600"/>
            <a:ext cx="6858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>
                <a:alpha val="0"/>
              </a:srgb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228600"/>
            <a:ext cx="6858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4479925" y="3189288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4479925" y="3108325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1543050"/>
            <a:ext cx="9132888" cy="38100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circle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aphicFrame>
        <p:nvGraphicFramePr>
          <p:cNvPr id="1026" name="Object 14"/>
          <p:cNvGraphicFramePr>
            <a:graphicFrameLocks noChangeAspect="1"/>
          </p:cNvGraphicFramePr>
          <p:nvPr/>
        </p:nvGraphicFramePr>
        <p:xfrm>
          <a:off x="0" y="-2"/>
          <a:ext cx="1371600" cy="1005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1" name="Photo Editor Photo" r:id="rId8" imgW="4409524" imgH="3219899" progId="">
                  <p:embed/>
                </p:oleObj>
              </mc:Choice>
              <mc:Fallback>
                <p:oleObj name="Photo Editor Photo" r:id="rId8" imgW="4409524" imgH="3219899" progId="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2"/>
                        <a:ext cx="1371600" cy="10058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D49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114FFB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CECECE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/>
          <p:nvPr userDrawn="1"/>
        </p:nvSpPr>
        <p:spPr bwMode="auto">
          <a:xfrm>
            <a:off x="0" y="0"/>
            <a:ext cx="1371600" cy="1005840"/>
          </a:xfrm>
          <a:prstGeom prst="rect">
            <a:avLst/>
          </a:prstGeom>
          <a:solidFill>
            <a:schemeClr val="tx1">
              <a:lumMod val="60000"/>
              <a:lumOff val="40000"/>
              <a:alpha val="28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762000" y="6322791"/>
            <a:ext cx="7696200" cy="30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>
              <a:tabLst>
                <a:tab pos="3749040" algn="ctr"/>
                <a:tab pos="7498080" algn="r"/>
              </a:tabLst>
              <a:defRPr/>
            </a:pPr>
            <a:r>
              <a:rPr lang="en-US" sz="1400" b="0" i="0" baseline="0" dirty="0" smtClean="0">
                <a:solidFill>
                  <a:srgbClr val="326464"/>
                </a:solidFill>
                <a:latin typeface="Helvetica" pitchFamily="34" charset="0"/>
              </a:rPr>
              <a:t>G1400384-v1</a:t>
            </a:r>
            <a:r>
              <a:rPr lang="en-US" sz="1400" b="0" i="0" baseline="0" dirty="0" smtClean="0">
                <a:solidFill>
                  <a:srgbClr val="326464"/>
                </a:solidFill>
                <a:latin typeface="Helvetica" pitchFamily="34" charset="0"/>
              </a:rPr>
              <a:t>	</a:t>
            </a:r>
            <a:r>
              <a:rPr lang="en-US" sz="1400" b="0" i="0" baseline="0" dirty="0" smtClean="0">
                <a:solidFill>
                  <a:srgbClr val="326464"/>
                </a:solidFill>
                <a:latin typeface="Helvetica" pitchFamily="34" charset="0"/>
              </a:rPr>
              <a:t>Control State Definition</a:t>
            </a:r>
            <a:r>
              <a:rPr lang="en-US" sz="1400" b="0" i="0" baseline="0" dirty="0" smtClean="0">
                <a:solidFill>
                  <a:srgbClr val="326464"/>
                </a:solidFill>
                <a:latin typeface="Helvetica" pitchFamily="34" charset="0"/>
              </a:rPr>
              <a:t>	</a:t>
            </a:r>
            <a:fld id="{3D9BAE43-33BA-4F3B-AB00-8B9E3616B805}" type="slidenum">
              <a:rPr lang="en-US" sz="1400" b="0" i="0" smtClean="0">
                <a:solidFill>
                  <a:srgbClr val="377373"/>
                </a:solidFill>
                <a:latin typeface="Helvetica" pitchFamily="34" charset="0"/>
                <a:cs typeface="Helvetica" pitchFamily="34" charset="0"/>
              </a:rPr>
              <a:pPr>
                <a:tabLst>
                  <a:tab pos="3749040" algn="ctr"/>
                  <a:tab pos="7498080" algn="r"/>
                </a:tabLst>
                <a:defRPr/>
              </a:pPr>
              <a:t>‹#›</a:t>
            </a:fld>
            <a:r>
              <a:rPr lang="en-US" sz="1400" b="0" i="0" dirty="0" smtClean="0">
                <a:solidFill>
                  <a:srgbClr val="377373"/>
                </a:solidFill>
                <a:latin typeface="Helvetica" pitchFamily="34" charset="0"/>
                <a:cs typeface="Helvetica" pitchFamily="34" charset="0"/>
              </a:rPr>
              <a:t> </a:t>
            </a:r>
            <a:endParaRPr lang="en-US" sz="1400" b="0" i="0" baseline="0" dirty="0">
              <a:solidFill>
                <a:srgbClr val="377373"/>
              </a:solidFill>
              <a:latin typeface="Helvetica" pitchFamily="34" charset="0"/>
              <a:cs typeface="Helvetic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88" r:id="rId2"/>
    <p:sldLayoutId id="2147483689" r:id="rId3"/>
    <p:sldLayoutId id="2147483681" r:id="rId4"/>
    <p:sldLayoutId id="2147483678" r:id="rId5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26464"/>
        </a:buClr>
        <a:buSzPct val="75000"/>
        <a:buFont typeface="Wingdings" pitchFamily="2" charset="2"/>
        <a:buChar char="q"/>
        <a:defRPr sz="2400">
          <a:solidFill>
            <a:srgbClr val="32646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26464"/>
        </a:buClr>
        <a:buSzPct val="100000"/>
        <a:buFont typeface="Wingdings" pitchFamily="2" charset="2"/>
        <a:buChar char="Ø"/>
        <a:defRPr>
          <a:solidFill>
            <a:srgbClr val="32646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26464"/>
        </a:buClr>
        <a:buSzPct val="100000"/>
        <a:buFont typeface="Wingdings" pitchFamily="2" charset="2"/>
        <a:buChar char="v"/>
        <a:defRPr sz="1600">
          <a:solidFill>
            <a:srgbClr val="32646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26464"/>
        </a:buClr>
        <a:buSzPct val="65000"/>
        <a:buFont typeface="Wingdings" pitchFamily="2" charset="2"/>
        <a:buChar char="ü"/>
        <a:defRPr sz="1600">
          <a:solidFill>
            <a:srgbClr val="326464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26464"/>
        </a:buClr>
        <a:buSzPct val="100000"/>
        <a:buChar char="•"/>
        <a:defRPr sz="1600">
          <a:solidFill>
            <a:srgbClr val="326464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8488C4">
                <a:alpha val="0"/>
              </a:srgb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228600"/>
            <a:ext cx="6858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4479925" y="3189288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4479925" y="3108325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26464"/>
        </a:buClr>
        <a:buSzPct val="75000"/>
        <a:buFont typeface="Wingdings" pitchFamily="2" charset="2"/>
        <a:buChar char="q"/>
        <a:defRPr sz="2400">
          <a:solidFill>
            <a:srgbClr val="32646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26464"/>
        </a:buClr>
        <a:buSzPct val="100000"/>
        <a:buFont typeface="Wingdings" pitchFamily="2" charset="2"/>
        <a:buChar char="Ø"/>
        <a:defRPr>
          <a:solidFill>
            <a:srgbClr val="32646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26464"/>
        </a:buClr>
        <a:buSzPct val="100000"/>
        <a:buFont typeface="Wingdings" pitchFamily="2" charset="2"/>
        <a:buChar char="v"/>
        <a:defRPr sz="1600">
          <a:solidFill>
            <a:srgbClr val="32646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26464"/>
        </a:buClr>
        <a:buSzPct val="65000"/>
        <a:buFont typeface="Wingdings" pitchFamily="2" charset="2"/>
        <a:buChar char="ü"/>
        <a:defRPr sz="1600">
          <a:solidFill>
            <a:srgbClr val="326464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26464"/>
        </a:buClr>
        <a:buSzPct val="100000"/>
        <a:buChar char="•"/>
        <a:defRPr sz="1600">
          <a:solidFill>
            <a:srgbClr val="326464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b="1" dirty="0" smtClean="0"/>
              <a:t>Control State Definition</a:t>
            </a:r>
            <a:endParaRPr lang="en-US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4191000"/>
            <a:ext cx="6858000" cy="1905000"/>
          </a:xfrm>
        </p:spPr>
        <p:txBody>
          <a:bodyPr/>
          <a:lstStyle/>
          <a:p>
            <a:r>
              <a:rPr lang="en-US" dirty="0" smtClean="0"/>
              <a:t>March 25, 2014</a:t>
            </a:r>
            <a:endParaRPr lang="en-US" dirty="0" smtClean="0"/>
          </a:p>
          <a:p>
            <a:r>
              <a:rPr lang="en-US" dirty="0"/>
              <a:t>Daniel Sigg, Chris </a:t>
            </a:r>
            <a:r>
              <a:rPr lang="en-US" dirty="0" err="1" smtClean="0"/>
              <a:t>Wipf</a:t>
            </a:r>
            <a:r>
              <a:rPr lang="en-US" dirty="0" smtClean="0"/>
              <a:t>, Stefan Ballmer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on the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419600"/>
          </a:xfrm>
        </p:spPr>
        <p:txBody>
          <a:bodyPr>
            <a:normAutofit/>
          </a:bodyPr>
          <a:lstStyle/>
          <a:p>
            <a:r>
              <a:rPr lang="en-US" dirty="0" smtClean="0"/>
              <a:t>Alarm and error handling</a:t>
            </a:r>
          </a:p>
          <a:p>
            <a:pPr lvl="1"/>
            <a:r>
              <a:rPr lang="en-US" dirty="0" smtClean="0"/>
              <a:t>Problem 1: Alarms are global, should be reserved for real problems</a:t>
            </a:r>
          </a:p>
          <a:p>
            <a:pPr lvl="1"/>
            <a:r>
              <a:rPr lang="en-US" dirty="0" smtClean="0"/>
              <a:t>Problem 2: No clear text messages, why does the IMC not lock?</a:t>
            </a:r>
          </a:p>
          <a:p>
            <a:pPr lvl="1"/>
            <a:r>
              <a:rPr lang="en-US" dirty="0" smtClean="0"/>
              <a:t>Problem 3: Serious problems go unnoticed</a:t>
            </a:r>
          </a:p>
          <a:p>
            <a:pPr lvl="1"/>
            <a:r>
              <a:rPr lang="en-US" dirty="0" smtClean="0"/>
              <a:t>Problem 4: Rediscovering the same issues again and again </a:t>
            </a:r>
            <a:br>
              <a:rPr lang="en-US" dirty="0" smtClean="0"/>
            </a:br>
            <a:r>
              <a:rPr lang="en-US" dirty="0" smtClean="0"/>
              <a:t>is a major source of wasted time</a:t>
            </a:r>
          </a:p>
          <a:p>
            <a:r>
              <a:rPr lang="en-US" dirty="0" smtClean="0"/>
              <a:t>Solution with better track record:</a:t>
            </a:r>
          </a:p>
          <a:p>
            <a:pPr lvl="1"/>
            <a:r>
              <a:rPr lang="en-US" dirty="0" smtClean="0"/>
              <a:t>Condition code pioneered for the squeezer/OAT auto-lockers</a:t>
            </a:r>
          </a:p>
          <a:p>
            <a:pPr lvl="1"/>
            <a:r>
              <a:rPr lang="en-US" dirty="0" smtClean="0"/>
              <a:t>Hierarchical error structures (error bit, multi-bit code and </a:t>
            </a:r>
            <a:r>
              <a:rPr lang="en-US" dirty="0" err="1" smtClean="0"/>
              <a:t>msg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Each guardian/auto-locker/etc. has a set of conditions which need to be fulfilled to proceed (can be bypassed)</a:t>
            </a:r>
          </a:p>
          <a:p>
            <a:pPr lvl="1"/>
            <a:r>
              <a:rPr lang="en-US" dirty="0" smtClean="0"/>
              <a:t>Clear text messages of what’s wrong</a:t>
            </a:r>
          </a:p>
          <a:p>
            <a:pPr lvl="1"/>
            <a:r>
              <a:rPr lang="en-US" dirty="0" smtClean="0"/>
              <a:t>Required additional sensors in OAT!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79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Save/Restore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2672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Relying on save/restore yields inconsistent results</a:t>
            </a:r>
          </a:p>
          <a:p>
            <a:pPr lvl="1"/>
            <a:r>
              <a:rPr lang="en-US" dirty="0"/>
              <a:t>Problem </a:t>
            </a:r>
            <a:r>
              <a:rPr lang="en-US" dirty="0" smtClean="0"/>
              <a:t>1: “Everyone needs to keep up the snap file”</a:t>
            </a:r>
            <a:endParaRPr lang="en-US" dirty="0"/>
          </a:p>
          <a:p>
            <a:pPr lvl="1"/>
            <a:r>
              <a:rPr lang="en-US" dirty="0" smtClean="0"/>
              <a:t>Problem 2: What to restore to?</a:t>
            </a:r>
            <a:br>
              <a:rPr lang="en-US" dirty="0" smtClean="0"/>
            </a:br>
            <a:r>
              <a:rPr lang="en-US" dirty="0" smtClean="0"/>
              <a:t>Restore to a “good configuration” is a recipe for disaster</a:t>
            </a:r>
          </a:p>
          <a:p>
            <a:pPr lvl="1"/>
            <a:r>
              <a:rPr lang="en-US" dirty="0" smtClean="0"/>
              <a:t>Problem 3: Restore sometimes skips channels</a:t>
            </a:r>
          </a:p>
          <a:p>
            <a:pPr lvl="1"/>
            <a:r>
              <a:rPr lang="en-US" dirty="0" smtClean="0"/>
              <a:t>Problem 4: Anyone can make a change without save/restore</a:t>
            </a:r>
          </a:p>
          <a:p>
            <a:pPr lvl="1"/>
            <a:r>
              <a:rPr lang="en-US" dirty="0" smtClean="0"/>
              <a:t>Problem 5: No good way to tell how actual differs from snap</a:t>
            </a:r>
          </a:p>
          <a:p>
            <a:pPr lvl="1"/>
            <a:r>
              <a:rPr lang="en-US" dirty="0" smtClean="0"/>
              <a:t>Problem 6: No easy way to make an incremental change</a:t>
            </a:r>
          </a:p>
          <a:p>
            <a:pPr lvl="1"/>
            <a:r>
              <a:rPr lang="en-US" dirty="0" smtClean="0"/>
              <a:t>Problem 7: It scales badly</a:t>
            </a:r>
          </a:p>
          <a:p>
            <a:pPr lvl="1"/>
            <a:r>
              <a:rPr lang="en-US" dirty="0"/>
              <a:t>Problem </a:t>
            </a:r>
            <a:r>
              <a:rPr lang="en-US" dirty="0" smtClean="0"/>
              <a:t>8: </a:t>
            </a:r>
            <a:r>
              <a:rPr lang="en-US" dirty="0"/>
              <a:t>No easy way to keep subsystems in sync (EX vs. EY)</a:t>
            </a:r>
          </a:p>
          <a:p>
            <a:pPr lvl="1"/>
            <a:r>
              <a:rPr lang="en-US" dirty="0" smtClean="0"/>
              <a:t>Problem 9: No </a:t>
            </a:r>
            <a:r>
              <a:rPr lang="en-US" dirty="0"/>
              <a:t>good way to keep multiple configurations for the same system (e.g. LSC for PRX vs. PRY vs. </a:t>
            </a:r>
            <a:r>
              <a:rPr lang="en-US" dirty="0" smtClean="0"/>
              <a:t>PRMI, or ASC for PRMI vs. FL)</a:t>
            </a:r>
          </a:p>
          <a:p>
            <a:pPr algn="just"/>
            <a:r>
              <a:rPr lang="en-US" dirty="0" smtClean="0"/>
              <a:t>Relies on everyone doing the right thing all the time</a:t>
            </a:r>
          </a:p>
          <a:p>
            <a:pPr algn="just"/>
            <a:r>
              <a:rPr lang="en-US" dirty="0" smtClean="0"/>
              <a:t>Broken work flow!</a:t>
            </a:r>
          </a:p>
          <a:p>
            <a:pPr algn="just"/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 work flow which functions well</a:t>
            </a:r>
          </a:p>
          <a:p>
            <a:pPr lvl="1"/>
            <a:r>
              <a:rPr lang="en-US" dirty="0" smtClean="0"/>
              <a:t>Reason 1: All changes are going through a configuration file</a:t>
            </a:r>
          </a:p>
          <a:p>
            <a:pPr lvl="1"/>
            <a:r>
              <a:rPr lang="en-US" dirty="0" smtClean="0"/>
              <a:t>Reason 2: This is the only way to make a change</a:t>
            </a:r>
          </a:p>
          <a:p>
            <a:pPr lvl="1"/>
            <a:r>
              <a:rPr lang="en-US" dirty="0" smtClean="0"/>
              <a:t>Reason 3: There is a GUI to make the changes</a:t>
            </a:r>
          </a:p>
          <a:p>
            <a:pPr lvl="1"/>
            <a:r>
              <a:rPr lang="en-US" dirty="0" smtClean="0"/>
              <a:t>Reason 4: Changes are done incrementally</a:t>
            </a:r>
          </a:p>
          <a:p>
            <a:pPr lvl="1"/>
            <a:r>
              <a:rPr lang="en-US" dirty="0" smtClean="0"/>
              <a:t>Reason 5: You always know what’s running</a:t>
            </a:r>
          </a:p>
          <a:p>
            <a:pPr lvl="1"/>
            <a:r>
              <a:rPr lang="en-US" dirty="0" smtClean="0"/>
              <a:t>Reason 6: We have a record of old filter files </a:t>
            </a:r>
          </a:p>
          <a:p>
            <a:r>
              <a:rPr lang="en-US" dirty="0" smtClean="0"/>
              <a:t>The only way to fix a problem is to actually fix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17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28600"/>
            <a:ext cx="6934200" cy="1143000"/>
          </a:xfrm>
        </p:spPr>
        <p:txBody>
          <a:bodyPr/>
          <a:lstStyle/>
          <a:p>
            <a:r>
              <a:rPr lang="en-US" dirty="0" smtClean="0"/>
              <a:t>“New” Approach to Save/Restore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Divide slow controls channels into 4 groups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Readbacks (ignore for now)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Most of our controls never change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Some change states in a trivial matter</a:t>
            </a:r>
            <a:br>
              <a:rPr lang="en-US" dirty="0" smtClean="0"/>
            </a:br>
            <a:r>
              <a:rPr lang="en-US" dirty="0" smtClean="0"/>
              <a:t>E.g., boost on when lock bit is set, input matrix for PRX, PRY etc.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Some need to change all the time</a:t>
            </a:r>
          </a:p>
          <a:p>
            <a:pPr marL="400050"/>
            <a:r>
              <a:rPr lang="en-US" dirty="0" smtClean="0"/>
              <a:t>Control State Definition is meant for 2 &amp; 3 (some)</a:t>
            </a:r>
          </a:p>
          <a:p>
            <a:pPr marL="800100" lvl="1"/>
            <a:r>
              <a:rPr lang="en-US" dirty="0" smtClean="0"/>
              <a:t>Group 4 requires code, i.e., guardian</a:t>
            </a:r>
          </a:p>
          <a:p>
            <a:pPr marL="400050"/>
            <a:r>
              <a:rPr lang="en-US" dirty="0" err="1" smtClean="0"/>
              <a:t>CSDef</a:t>
            </a:r>
            <a:r>
              <a:rPr lang="en-US" dirty="0" smtClean="0"/>
              <a:t> tries to mimic the work flow for filter files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10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Scaling is Important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Slow channels:</a:t>
            </a:r>
          </a:p>
          <a:p>
            <a:pPr lvl="1"/>
            <a:r>
              <a:rPr lang="en-US" dirty="0" smtClean="0"/>
              <a:t>~300,000 slow channels per </a:t>
            </a:r>
            <a:r>
              <a:rPr lang="en-US" dirty="0" err="1" smtClean="0"/>
              <a:t>ifo</a:t>
            </a:r>
            <a:endParaRPr lang="en-US" dirty="0" smtClean="0"/>
          </a:p>
          <a:p>
            <a:pPr lvl="1"/>
            <a:r>
              <a:rPr lang="en-US" dirty="0" smtClean="0"/>
              <a:t>~100,000 can be set</a:t>
            </a:r>
          </a:p>
          <a:p>
            <a:pPr lvl="1"/>
            <a:r>
              <a:rPr lang="en-US" dirty="0" smtClean="0"/>
              <a:t>~20,000 do change </a:t>
            </a:r>
          </a:p>
          <a:p>
            <a:pPr lvl="1"/>
            <a:r>
              <a:rPr lang="en-US" dirty="0" smtClean="0"/>
              <a:t>Maybe 10,000 left once you have lookup tables</a:t>
            </a:r>
          </a:p>
          <a:p>
            <a:r>
              <a:rPr lang="en-US" dirty="0" smtClean="0"/>
              <a:t>Good bookkeeping matters!</a:t>
            </a:r>
          </a:p>
          <a:p>
            <a:r>
              <a:rPr lang="en-US" dirty="0" smtClean="0"/>
              <a:t>Configuration needs to be duplicated between identical sub-systems</a:t>
            </a:r>
          </a:p>
          <a:p>
            <a:r>
              <a:rPr lang="en-US" dirty="0" smtClean="0"/>
              <a:t>GUI tool is vitally important to get operators involved</a:t>
            </a:r>
          </a:p>
          <a:p>
            <a:r>
              <a:rPr lang="en-US" dirty="0" smtClean="0"/>
              <a:t>Commissioning team cannot handle ~100,000 variables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99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State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267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Configuration file:</a:t>
            </a:r>
          </a:p>
          <a:p>
            <a:pPr lvl="1"/>
            <a:r>
              <a:rPr lang="en-US" dirty="0" smtClean="0"/>
              <a:t>All slow controls channels must be listed</a:t>
            </a:r>
          </a:p>
          <a:p>
            <a:pPr lvl="2"/>
            <a:r>
              <a:rPr lang="en-US" dirty="0" smtClean="0"/>
              <a:t>Even, if they are under outside control</a:t>
            </a:r>
          </a:p>
          <a:p>
            <a:pPr lvl="2"/>
            <a:r>
              <a:rPr lang="en-US" dirty="0" smtClean="0"/>
              <a:t>All unlisted channels are held at zero constant</a:t>
            </a:r>
          </a:p>
          <a:p>
            <a:pPr lvl="1"/>
            <a:r>
              <a:rPr lang="en-US" dirty="0" smtClean="0"/>
              <a:t>Most channels will be set to a constant value</a:t>
            </a:r>
            <a:br>
              <a:rPr lang="en-US" dirty="0" smtClean="0"/>
            </a:br>
            <a:r>
              <a:rPr lang="en-US" dirty="0" smtClean="0"/>
              <a:t>(as opposite to manual)</a:t>
            </a:r>
          </a:p>
          <a:p>
            <a:pPr lvl="1"/>
            <a:r>
              <a:rPr lang="en-US" dirty="0" smtClean="0"/>
              <a:t>Includes safe and default values</a:t>
            </a:r>
          </a:p>
          <a:p>
            <a:pPr lvl="1"/>
            <a:r>
              <a:rPr lang="en-US" dirty="0" smtClean="0"/>
              <a:t>Includes lookup tables</a:t>
            </a:r>
          </a:p>
          <a:p>
            <a:pPr lvl="2"/>
            <a:r>
              <a:rPr lang="en-US" dirty="0" smtClean="0"/>
              <a:t>Most lookup table will have 2 states: “Off” and “</a:t>
            </a:r>
            <a:r>
              <a:rPr lang="en-US" dirty="0" err="1" smtClean="0"/>
              <a:t>Init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Replacement rules for channel names</a:t>
            </a:r>
          </a:p>
          <a:p>
            <a:pPr lvl="1"/>
            <a:r>
              <a:rPr lang="en-US" dirty="0" smtClean="0"/>
              <a:t>Conditions and Includes for site/location specific configurations</a:t>
            </a:r>
          </a:p>
          <a:p>
            <a:r>
              <a:rPr lang="en-US" dirty="0" smtClean="0"/>
              <a:t>XML GUI editors are available (schema available)</a:t>
            </a:r>
          </a:p>
          <a:p>
            <a:r>
              <a:rPr lang="en-US" dirty="0" smtClean="0"/>
              <a:t>Validating parser exists (C++ code)</a:t>
            </a:r>
          </a:p>
        </p:txBody>
      </p:sp>
    </p:spTree>
    <p:extLst>
      <p:ext uri="{BB962C8B-B14F-4D97-AF65-F5344CB8AC3E}">
        <p14:creationId xmlns:p14="http://schemas.microsoft.com/office/powerpoint/2010/main" val="15792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State </a:t>
            </a:r>
            <a:r>
              <a:rPr lang="en-US" dirty="0" smtClean="0"/>
              <a:t>Definition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267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State machine</a:t>
            </a:r>
          </a:p>
          <a:p>
            <a:pPr lvl="1"/>
            <a:r>
              <a:rPr lang="en-US" dirty="0"/>
              <a:t>Usual: </a:t>
            </a:r>
            <a:r>
              <a:rPr lang="en-US" dirty="0" err="1"/>
              <a:t>Init</a:t>
            </a:r>
            <a:r>
              <a:rPr lang="en-US" dirty="0"/>
              <a:t>, </a:t>
            </a:r>
            <a:r>
              <a:rPr lang="en-US" dirty="0" err="1"/>
              <a:t>PreOp</a:t>
            </a:r>
            <a:r>
              <a:rPr lang="en-US" dirty="0"/>
              <a:t>, </a:t>
            </a:r>
            <a:r>
              <a:rPr lang="en-US" dirty="0" err="1"/>
              <a:t>SafeOp</a:t>
            </a:r>
            <a:r>
              <a:rPr lang="en-US" dirty="0"/>
              <a:t> and Op modes</a:t>
            </a:r>
          </a:p>
          <a:p>
            <a:pPr lvl="1"/>
            <a:r>
              <a:rPr lang="en-US" dirty="0" smtClean="0"/>
              <a:t>Will set all values to safe in </a:t>
            </a:r>
            <a:r>
              <a:rPr lang="en-US" dirty="0" err="1" smtClean="0"/>
              <a:t>SafeOp</a:t>
            </a:r>
            <a:endParaRPr lang="en-US" dirty="0" smtClean="0"/>
          </a:p>
          <a:p>
            <a:pPr lvl="1"/>
            <a:r>
              <a:rPr lang="en-US" dirty="0" smtClean="0"/>
              <a:t>Will set all values to their default when switching to Op</a:t>
            </a:r>
          </a:p>
          <a:p>
            <a:pPr lvl="1"/>
            <a:r>
              <a:rPr lang="en-US" dirty="0" smtClean="0"/>
              <a:t>Will set values to their configuration when in Op</a:t>
            </a:r>
          </a:p>
          <a:p>
            <a:pPr lvl="1"/>
            <a:r>
              <a:rPr lang="en-US" dirty="0" smtClean="0"/>
              <a:t>Loads a new configuration file upon request</a:t>
            </a:r>
          </a:p>
          <a:p>
            <a:pPr lvl="1"/>
            <a:r>
              <a:rPr lang="en-US" dirty="0" smtClean="0"/>
              <a:t>Implemented as a guardian script or as part of the EPICS </a:t>
            </a:r>
            <a:r>
              <a:rPr lang="en-US" dirty="0" err="1" smtClean="0"/>
              <a:t>ioc</a:t>
            </a:r>
            <a:endParaRPr lang="en-US" dirty="0"/>
          </a:p>
          <a:p>
            <a:r>
              <a:rPr lang="en-US" dirty="0" smtClean="0"/>
              <a:t>Will initialize all values upon a restart</a:t>
            </a:r>
          </a:p>
          <a:p>
            <a:r>
              <a:rPr lang="en-US" dirty="0" smtClean="0"/>
              <a:t>Checks constantly while in Op mode</a:t>
            </a:r>
          </a:p>
          <a:p>
            <a:r>
              <a:rPr lang="en-US" dirty="0" smtClean="0"/>
              <a:t>A value cannot be changed, if it is set constant</a:t>
            </a:r>
          </a:p>
          <a:p>
            <a:r>
              <a:rPr lang="en-US" dirty="0" smtClean="0"/>
              <a:t>All changes need to go through configuration file</a:t>
            </a:r>
          </a:p>
          <a:p>
            <a:pPr lvl="1"/>
            <a:r>
              <a:rPr lang="en-US" dirty="0" smtClean="0"/>
              <a:t>Of course, many channels will just be set to manual mode</a:t>
            </a:r>
          </a:p>
          <a:p>
            <a:pPr lvl="1"/>
            <a:r>
              <a:rPr lang="en-US" dirty="0" smtClean="0"/>
              <a:t>SM watches configuration file and indicates, if it has changed </a:t>
            </a:r>
          </a:p>
        </p:txBody>
      </p:sp>
    </p:spTree>
    <p:extLst>
      <p:ext uri="{BB962C8B-B14F-4D97-AF65-F5344CB8AC3E}">
        <p14:creationId xmlns:p14="http://schemas.microsoft.com/office/powerpoint/2010/main" val="127469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support commissioning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Changing the configuration file is as easy as changing a filter</a:t>
            </a:r>
          </a:p>
          <a:p>
            <a:r>
              <a:rPr lang="en-US" dirty="0" smtClean="0"/>
              <a:t>Lookup tables have an “Off” state</a:t>
            </a:r>
          </a:p>
          <a:p>
            <a:pPr lvl="1"/>
            <a:r>
              <a:rPr lang="en-US" dirty="0" smtClean="0"/>
              <a:t>Section a large front-end model into different domains</a:t>
            </a:r>
          </a:p>
          <a:p>
            <a:pPr lvl="1"/>
            <a:r>
              <a:rPr lang="en-US" dirty="0" smtClean="0"/>
              <a:t>Allows to “talk” in states rather than values, e.g., run/acquisition</a:t>
            </a:r>
          </a:p>
          <a:p>
            <a:pPr lvl="1"/>
            <a:r>
              <a:rPr lang="en-US" dirty="0" smtClean="0"/>
              <a:t>Allows to gang filter banks</a:t>
            </a:r>
          </a:p>
          <a:p>
            <a:pPr lvl="1"/>
            <a:r>
              <a:rPr lang="en-US" dirty="0" smtClean="0"/>
              <a:t>Allows </a:t>
            </a:r>
            <a:r>
              <a:rPr lang="en-US" dirty="0"/>
              <a:t>for fine grade </a:t>
            </a:r>
            <a:r>
              <a:rPr lang="en-US" dirty="0" smtClean="0"/>
              <a:t>control</a:t>
            </a:r>
          </a:p>
          <a:p>
            <a:r>
              <a:rPr lang="en-US" dirty="0" smtClean="0"/>
              <a:t>The state machine can be set into </a:t>
            </a:r>
            <a:r>
              <a:rPr lang="en-US" dirty="0" err="1" smtClean="0"/>
              <a:t>PreOp</a:t>
            </a:r>
            <a:r>
              <a:rPr lang="en-US" dirty="0" smtClean="0"/>
              <a:t> (no writes)</a:t>
            </a:r>
          </a:p>
          <a:p>
            <a:r>
              <a:rPr lang="en-US" dirty="0" smtClean="0"/>
              <a:t>Less time wasted to find out “has this changed?”</a:t>
            </a:r>
          </a:p>
          <a:p>
            <a:r>
              <a:rPr lang="en-US" dirty="0" smtClean="0"/>
              <a:t>Broader user base for keeping up the configuration</a:t>
            </a:r>
          </a:p>
        </p:txBody>
      </p:sp>
    </p:spTree>
    <p:extLst>
      <p:ext uri="{BB962C8B-B14F-4D97-AF65-F5344CB8AC3E}">
        <p14:creationId xmlns:p14="http://schemas.microsoft.com/office/powerpoint/2010/main" val="197160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Hardcode it all in the front-end</a:t>
            </a:r>
          </a:p>
          <a:p>
            <a:pPr lvl="1"/>
            <a:r>
              <a:rPr lang="en-US" dirty="0" smtClean="0"/>
              <a:t>ECR to change values? Front-end models become very cluttered</a:t>
            </a:r>
          </a:p>
          <a:p>
            <a:r>
              <a:rPr lang="en-US" dirty="0" smtClean="0"/>
              <a:t>Write an incredibly large guardian script</a:t>
            </a:r>
          </a:p>
          <a:p>
            <a:pPr lvl="1"/>
            <a:r>
              <a:rPr lang="en-US" dirty="0" smtClean="0"/>
              <a:t>How can you tell what’s going on w/o reverse engineering the code?</a:t>
            </a:r>
          </a:p>
          <a:p>
            <a:pPr lvl="1"/>
            <a:r>
              <a:rPr lang="en-US" dirty="0" smtClean="0"/>
              <a:t>How can you tell that you didn’t forget a channel?</a:t>
            </a:r>
          </a:p>
          <a:p>
            <a:r>
              <a:rPr lang="en-US" dirty="0" smtClean="0"/>
              <a:t>Use hash values in the front end</a:t>
            </a:r>
          </a:p>
          <a:p>
            <a:pPr lvl="1"/>
            <a:r>
              <a:rPr lang="en-US" dirty="0" smtClean="0"/>
              <a:t>How do you tell what’s wrong?</a:t>
            </a:r>
          </a:p>
          <a:p>
            <a:r>
              <a:rPr lang="en-US" dirty="0" smtClean="0"/>
              <a:t>Use the EPICS access controls</a:t>
            </a:r>
          </a:p>
          <a:p>
            <a:pPr lvl="1"/>
            <a:r>
              <a:rPr lang="en-US" dirty="0" smtClean="0"/>
              <a:t>This is not a security issue!</a:t>
            </a:r>
          </a:p>
          <a:p>
            <a:r>
              <a:rPr lang="en-US" dirty="0" smtClean="0"/>
              <a:t>Resurrect the </a:t>
            </a:r>
            <a:r>
              <a:rPr lang="en-US" dirty="0" err="1" smtClean="0"/>
              <a:t>iLIGO</a:t>
            </a:r>
            <a:r>
              <a:rPr lang="en-US" dirty="0" smtClean="0"/>
              <a:t> Stat system </a:t>
            </a:r>
          </a:p>
          <a:p>
            <a:pPr lvl="1"/>
            <a:r>
              <a:rPr lang="en-US" dirty="0" smtClean="0"/>
              <a:t>Creates too many secondary channels, CALC records too limited</a:t>
            </a:r>
          </a:p>
          <a:p>
            <a:r>
              <a:rPr lang="en-US" dirty="0" smtClean="0"/>
              <a:t>Just stay with safe/restore and snap files</a:t>
            </a:r>
          </a:p>
          <a:p>
            <a:pPr lvl="1"/>
            <a:r>
              <a:rPr lang="en-US" dirty="0" smtClean="0"/>
              <a:t>Proven to be problematic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86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IGO">
  <a:themeElements>
    <a:clrScheme name="">
      <a:dk1>
        <a:srgbClr val="114FFB"/>
      </a:dk1>
      <a:lt1>
        <a:srgbClr val="FFFFFF"/>
      </a:lt1>
      <a:dk2>
        <a:srgbClr val="000000"/>
      </a:dk2>
      <a:lt2>
        <a:srgbClr val="CECECE"/>
      </a:lt2>
      <a:accent1>
        <a:srgbClr val="D49FFF"/>
      </a:accent1>
      <a:accent2>
        <a:srgbClr val="618FFD"/>
      </a:accent2>
      <a:accent3>
        <a:srgbClr val="FFFFFF"/>
      </a:accent3>
      <a:accent4>
        <a:srgbClr val="0D42D6"/>
      </a:accent4>
      <a:accent5>
        <a:srgbClr val="E6CDFF"/>
      </a:accent5>
      <a:accent6>
        <a:srgbClr val="5781E5"/>
      </a:accent6>
      <a:hlink>
        <a:srgbClr val="009688"/>
      </a:hlink>
      <a:folHlink>
        <a:srgbClr val="DADADA"/>
      </a:folHlink>
    </a:clrScheme>
    <a:fontScheme name="LIGO_II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1">
            <a:lumMod val="20000"/>
            <a:lumOff val="80000"/>
          </a:schemeClr>
        </a:solidFill>
        <a:ln w="12700" cap="flat" cmpd="sng" algn="ctr">
          <a:solidFill>
            <a:srgbClr val="326464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solidFill>
          <a:schemeClr val="accent1"/>
        </a:solidFill>
        <a:ln w="38100" cap="flat" cmpd="sng" algn="ctr">
          <a:solidFill>
            <a:srgbClr val="FF3300"/>
          </a:solidFill>
          <a:prstDash val="solid"/>
          <a:round/>
          <a:headEnd type="none" w="med" len="med"/>
          <a:tailEnd type="triangle" w="lg" len="lg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b="0" i="0" dirty="0" smtClean="0">
            <a:solidFill>
              <a:srgbClr val="326464"/>
            </a:solidFill>
            <a:latin typeface="Helvetica" pitchFamily="34" charset="0"/>
            <a:cs typeface="Helvetica" pitchFamily="34" charset="0"/>
          </a:defRPr>
        </a:defPPr>
      </a:lstStyle>
    </a:txDef>
  </a:objectDefaults>
  <a:extraClrSchemeLst>
    <a:extraClrScheme>
      <a:clrScheme name="LIGO_II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O_II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GO_II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O_II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O_II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O_II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O_II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aLIGO">
  <a:themeElements>
    <a:clrScheme name="">
      <a:dk1>
        <a:srgbClr val="114FFB"/>
      </a:dk1>
      <a:lt1>
        <a:srgbClr val="FFFFFF"/>
      </a:lt1>
      <a:dk2>
        <a:srgbClr val="000000"/>
      </a:dk2>
      <a:lt2>
        <a:srgbClr val="CECECE"/>
      </a:lt2>
      <a:accent1>
        <a:srgbClr val="D49FFF"/>
      </a:accent1>
      <a:accent2>
        <a:srgbClr val="618FFD"/>
      </a:accent2>
      <a:accent3>
        <a:srgbClr val="FFFFFF"/>
      </a:accent3>
      <a:accent4>
        <a:srgbClr val="0D42D6"/>
      </a:accent4>
      <a:accent5>
        <a:srgbClr val="E6CDFF"/>
      </a:accent5>
      <a:accent6>
        <a:srgbClr val="5781E5"/>
      </a:accent6>
      <a:hlink>
        <a:srgbClr val="009688"/>
      </a:hlink>
      <a:folHlink>
        <a:srgbClr val="DADADA"/>
      </a:folHlink>
    </a:clrScheme>
    <a:fontScheme name="LIGO_II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solidFill>
          <a:schemeClr val="accent1"/>
        </a:solidFill>
        <a:ln w="38100" cap="flat" cmpd="sng" algn="ctr">
          <a:solidFill>
            <a:srgbClr val="FF3300"/>
          </a:solidFill>
          <a:prstDash val="solid"/>
          <a:round/>
          <a:headEnd type="none" w="med" len="med"/>
          <a:tailEnd type="triangle" w="lg" len="lg"/>
        </a:ln>
        <a:effectLst/>
      </a:spPr>
      <a:bodyPr/>
      <a:lstStyle/>
    </a:lnDef>
  </a:objectDefaults>
  <a:extraClrSchemeLst>
    <a:extraClrScheme>
      <a:clrScheme name="LIGO_II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O_II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GO_II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O_II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O_II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O_II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O_II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files\qualcomm\eudora mail\attach\LIGO_II.pot</Template>
  <TotalTime>17728</TotalTime>
  <Words>621</Words>
  <Application>Microsoft Office PowerPoint</Application>
  <PresentationFormat>On-screen Show (4:3)</PresentationFormat>
  <Paragraphs>116</Paragraphs>
  <Slides>10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Helvetica</vt:lpstr>
      <vt:lpstr>Times New Roman</vt:lpstr>
      <vt:lpstr>Wingdings</vt:lpstr>
      <vt:lpstr>aLIGO</vt:lpstr>
      <vt:lpstr>1_aLIGO</vt:lpstr>
      <vt:lpstr>Photo Editor Photo</vt:lpstr>
      <vt:lpstr>Control State Definition</vt:lpstr>
      <vt:lpstr>Save/Restore</vt:lpstr>
      <vt:lpstr>Filter files</vt:lpstr>
      <vt:lpstr>“New” Approach to Save/Restore</vt:lpstr>
      <vt:lpstr>Scaling is Important</vt:lpstr>
      <vt:lpstr>Control State Definition</vt:lpstr>
      <vt:lpstr>Control State Definition (2)</vt:lpstr>
      <vt:lpstr>How to support commissioning</vt:lpstr>
      <vt:lpstr>Why not…</vt:lpstr>
      <vt:lpstr>Next on the list</vt:lpstr>
    </vt:vector>
  </TitlesOfParts>
  <Company>LIGO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Squeezed Light Techniques for Gravitational Wave Detection</dc:title>
  <dc:subject>Colloquium at Columbia University, NY</dc:subject>
  <dc:creator>Daniel Sigg</dc:creator>
  <cp:keywords/>
  <dc:description>LIGO-G1200064</dc:description>
  <cp:lastModifiedBy>Daniel</cp:lastModifiedBy>
  <cp:revision>3459</cp:revision>
  <cp:lastPrinted>1999-10-01T21:59:04Z</cp:lastPrinted>
  <dcterms:created xsi:type="dcterms:W3CDTF">2011-04-14T01:12:27Z</dcterms:created>
  <dcterms:modified xsi:type="dcterms:W3CDTF">2014-03-25T16:25:36Z</dcterms:modified>
</cp:coreProperties>
</file>