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71" r:id="rId7"/>
    <p:sldId id="265" r:id="rId8"/>
    <p:sldId id="268" r:id="rId9"/>
    <p:sldId id="269" r:id="rId10"/>
    <p:sldId id="270" r:id="rId11"/>
    <p:sldId id="267" r:id="rId12"/>
    <p:sldId id="266" r:id="rId13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18" autoAdjust="0"/>
  </p:normalViewPr>
  <p:slideViewPr>
    <p:cSldViewPr>
      <p:cViewPr>
        <p:scale>
          <a:sx n="152" d="100"/>
          <a:sy n="152" d="100"/>
        </p:scale>
        <p:origin x="-1440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48B3ED-829C-0E4F-AA7C-9DC37D28A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3E620-885A-FE44-8809-AD27D0CE55A8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B82F-025E-FA4B-A972-E2A194BD8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778AA-DC7A-CA4E-A9D6-B465FAC7B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hoto Editor Photo" r:id="rId5" imgW="4409524" imgH="3219899" progId="MSPhotoEd.3">
                  <p:embed/>
                </p:oleObj>
              </mc:Choice>
              <mc:Fallback>
                <p:oleObj name="Photo Editor Photo" r:id="rId5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300851" TargetMode="External"/><Relationship Id="rId4" Type="http://schemas.openxmlformats.org/officeDocument/2006/relationships/hyperlink" Target="https://dcc.ligo.org/LIGO-T1300987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c.ligo.org/LIGO-E130014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40BC-2AA1-2A46-832A-B86BCED46DC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IMG_07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Laser Induced Damage due to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Particulate Contamination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Billingsley, </a:t>
            </a:r>
            <a:r>
              <a:rPr lang="en-US" dirty="0" err="1" smtClean="0">
                <a:solidFill>
                  <a:schemeClr val="bg1"/>
                </a:solidFill>
              </a:rPr>
              <a:t>Gushwa</a:t>
            </a:r>
            <a:r>
              <a:rPr lang="en-US" dirty="0" smtClean="0">
                <a:solidFill>
                  <a:schemeClr val="bg1"/>
                </a:solidFill>
              </a:rPr>
              <a:t>, Phelps, </a:t>
            </a:r>
            <a:r>
              <a:rPr lang="en-US" dirty="0" err="1" smtClean="0">
                <a:solidFill>
                  <a:schemeClr val="bg1"/>
                </a:solidFill>
              </a:rPr>
              <a:t>Torrie</a:t>
            </a:r>
            <a:r>
              <a:rPr lang="en-US" dirty="0" smtClean="0">
                <a:solidFill>
                  <a:schemeClr val="bg1"/>
                </a:solidFill>
              </a:rPr>
              <a:t>, Zhang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LVC meeting March 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1030288"/>
          </a:xfrm>
        </p:spPr>
        <p:txBody>
          <a:bodyPr/>
          <a:lstStyle/>
          <a:p>
            <a:r>
              <a:rPr lang="en-US" dirty="0" smtClean="0"/>
              <a:t>Damage on 1” Optic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6324600" cy="38560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Placed vertically near PR3 at LLO</a:t>
            </a:r>
          </a:p>
          <a:p>
            <a:r>
              <a:rPr lang="en-US" sz="1800" dirty="0" smtClean="0"/>
              <a:t>Saw 1 cycle + work</a:t>
            </a:r>
          </a:p>
          <a:p>
            <a:r>
              <a:rPr lang="en-US" sz="1800" dirty="0" smtClean="0"/>
              <a:t>Irradiated 5 mm x 5 mm area at </a:t>
            </a:r>
            <a:r>
              <a:rPr lang="en-US" sz="1800" dirty="0" smtClean="0"/>
              <a:t>~400 </a:t>
            </a:r>
            <a:r>
              <a:rPr lang="en-US" sz="1800" dirty="0" smtClean="0"/>
              <a:t>W/mm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smtClean="0"/>
              <a:t>Only 3 particles in 20 – 25 μm dia. range in image scan area (12.8 mm x 12.9 mm)</a:t>
            </a:r>
          </a:p>
          <a:p>
            <a:r>
              <a:rPr lang="en-US" sz="1800" dirty="0" smtClean="0"/>
              <a:t>Makeup of particle – probably SSTL based on size and shape. Refer to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LIGO-E1300147-v12</a:t>
            </a:r>
            <a:endParaRPr lang="en-US" sz="1800" dirty="0"/>
          </a:p>
          <a:p>
            <a:r>
              <a:rPr lang="en-US" sz="1800" dirty="0" smtClean="0"/>
              <a:t>Refer to </a:t>
            </a:r>
            <a:r>
              <a:rPr lang="en-US" sz="1800" dirty="0" smtClean="0">
                <a:hlinkClick r:id="rId3"/>
              </a:rPr>
              <a:t>LIGO-T1300851-v2 </a:t>
            </a:r>
            <a:r>
              <a:rPr lang="en-US" sz="1800" dirty="0" smtClean="0"/>
              <a:t>and </a:t>
            </a:r>
            <a:r>
              <a:rPr lang="en-US" sz="1800" dirty="0" smtClean="0">
                <a:hlinkClick r:id="rId4"/>
              </a:rPr>
              <a:t>LIGO-T1300987-v5</a:t>
            </a:r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t="-1987" b="8477"/>
          <a:stretch/>
        </p:blipFill>
        <p:spPr>
          <a:xfrm>
            <a:off x="6869000" y="1570886"/>
            <a:ext cx="2198734" cy="19385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6" cstate="print"/>
          <a:srcRect l="15481"/>
          <a:stretch/>
        </p:blipFill>
        <p:spPr bwMode="auto">
          <a:xfrm>
            <a:off x="6038258" y="3886200"/>
            <a:ext cx="3029542" cy="25487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70998"/>
              </p:ext>
            </p:extLst>
          </p:nvPr>
        </p:nvGraphicFramePr>
        <p:xfrm>
          <a:off x="762000" y="4267200"/>
          <a:ext cx="4762500" cy="1981200"/>
        </p:xfrm>
        <a:graphic>
          <a:graphicData uri="http://schemas.openxmlformats.org/drawingml/2006/table">
            <a:tbl>
              <a:tblPr firstRow="1"/>
              <a:tblGrid>
                <a:gridCol w="2044700"/>
                <a:gridCol w="1358900"/>
                <a:gridCol w="1358900"/>
              </a:tblGrid>
              <a:tr h="2921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Initial Scan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Post Irradiation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 Diameter (µm)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Diameter (µm)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Particles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PCL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Particle Area (µm²)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4,069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Percent Area Coverage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Parts per Million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939667" y="3048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25 μm dia.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1184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40 μm dia.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9667" y="167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Before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4329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After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1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Chamber Mitigation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16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LIGO-G1301249 Contamination </a:t>
            </a:r>
            <a:r>
              <a:rPr lang="en-US" sz="2000" dirty="0" smtClean="0">
                <a:solidFill>
                  <a:schemeClr val="bg1"/>
                </a:solidFill>
              </a:rPr>
              <a:t>Control – Clean as you go!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Tools </a:t>
            </a:r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000" dirty="0" smtClean="0">
                <a:solidFill>
                  <a:schemeClr val="bg1"/>
                </a:solidFill>
              </a:rPr>
              <a:t>testing and reducing </a:t>
            </a:r>
            <a:r>
              <a:rPr lang="en-US" sz="2000" dirty="0">
                <a:solidFill>
                  <a:schemeClr val="bg1"/>
                </a:solidFill>
              </a:rPr>
              <a:t>the particulate count in vacuum chambers</a:t>
            </a:r>
          </a:p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6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Progress is quantifiable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LIGO-G1400142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543800" cy="458348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066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10427" r="16039" b="37723"/>
          <a:stretch/>
        </p:blipFill>
        <p:spPr>
          <a:xfrm>
            <a:off x="-1" y="3629"/>
            <a:ext cx="10573233" cy="6854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0292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-Damage Testing-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1064 nm beam with a 50 µm waist is raster scanned over a 1 cm square area with 100% coverage in air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Samples: IBS coated, super polished, 1” fused silica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239000" cy="1295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clean should the LIGO optics be?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At what power level will we see damage?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657600" cy="3352800"/>
          </a:xfrm>
        </p:spPr>
        <p:txBody>
          <a:bodyPr/>
          <a:lstStyle/>
          <a:p>
            <a:r>
              <a:rPr lang="en-US" dirty="0" smtClean="0"/>
              <a:t>Contamination (dust) melts the coating.</a:t>
            </a:r>
          </a:p>
          <a:p>
            <a:r>
              <a:rPr lang="en-US" dirty="0" smtClean="0"/>
              <a:t>Onset of this effect at Average ~ </a:t>
            </a:r>
            <a:r>
              <a:rPr lang="en-US" dirty="0" smtClean="0"/>
              <a:t>92 </a:t>
            </a:r>
            <a:r>
              <a:rPr lang="en-US" dirty="0" smtClean="0"/>
              <a:t>W/mm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Average power density at full operating power:</a:t>
            </a:r>
          </a:p>
          <a:p>
            <a:pPr lvl="2"/>
            <a:r>
              <a:rPr lang="en-US" dirty="0" smtClean="0"/>
              <a:t>Density at the ITM is</a:t>
            </a:r>
            <a:br>
              <a:rPr lang="en-US" dirty="0" smtClean="0"/>
            </a:br>
            <a:r>
              <a:rPr lang="en-US" dirty="0" smtClean="0"/>
              <a:t> 96 W/mm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Density in the mode cleaner is 2 KW/mm</a:t>
            </a:r>
            <a:r>
              <a:rPr lang="en-US" baseline="30000" dirty="0" smtClean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" t="17510"/>
          <a:stretch/>
        </p:blipFill>
        <p:spPr>
          <a:xfrm>
            <a:off x="4343400" y="1752600"/>
            <a:ext cx="4655413" cy="2889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https://</a:t>
            </a:r>
            <a:r>
              <a:rPr lang="en-US" sz="1400" dirty="0" err="1">
                <a:latin typeface="Helvetica"/>
                <a:cs typeface="Helvetica"/>
              </a:rPr>
              <a:t>services.ligo-wa.caltech.edu</a:t>
            </a:r>
            <a:r>
              <a:rPr lang="en-US" sz="1400" dirty="0">
                <a:latin typeface="Helvetica"/>
                <a:cs typeface="Helvetica"/>
              </a:rPr>
              <a:t>/</a:t>
            </a:r>
            <a:r>
              <a:rPr lang="en-US" sz="1400" dirty="0" err="1">
                <a:latin typeface="Helvetica"/>
                <a:cs typeface="Helvetica"/>
              </a:rPr>
              <a:t>integrationissues</a:t>
            </a:r>
            <a:r>
              <a:rPr lang="en-US" sz="1400" dirty="0">
                <a:latin typeface="Helvetica"/>
                <a:cs typeface="Helvetica"/>
              </a:rPr>
              <a:t>/</a:t>
            </a:r>
            <a:r>
              <a:rPr lang="en-US" sz="1400" dirty="0" err="1">
                <a:latin typeface="Helvetica"/>
                <a:cs typeface="Helvetica"/>
              </a:rPr>
              <a:t>show_bug.cgi?id</a:t>
            </a:r>
            <a:r>
              <a:rPr lang="en-US" sz="1400" dirty="0">
                <a:latin typeface="Helvetica"/>
                <a:cs typeface="Helvetica"/>
              </a:rPr>
              <a:t>=198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2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iLIGO – 2 mode cleaner optics have been examined</a:t>
            </a:r>
          </a:p>
          <a:p>
            <a:pPr lvl="1"/>
            <a:r>
              <a:rPr lang="en-US" dirty="0" smtClean="0"/>
              <a:t>Pits with center defect surrounded by melted glass dots were found on 1 mode cleaner optic from LLO </a:t>
            </a:r>
            <a:r>
              <a:rPr lang="en-US" dirty="0" err="1" smtClean="0"/>
              <a:t>eLIGO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other mode cleaner optic showed a high density of small defects at the center, but no dots surrounded the defects.</a:t>
            </a:r>
          </a:p>
          <a:p>
            <a:r>
              <a:rPr lang="en-US" dirty="0" smtClean="0"/>
              <a:t>“Safe” level ~ </a:t>
            </a:r>
            <a:r>
              <a:rPr lang="en-US" dirty="0" smtClean="0"/>
              <a:t>40 </a:t>
            </a:r>
            <a:r>
              <a:rPr lang="en-US" dirty="0" smtClean="0"/>
              <a:t>W/mm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Large particles and high power yield bigger pits</a:t>
            </a:r>
          </a:p>
          <a:p>
            <a:pPr lvl="1"/>
            <a:r>
              <a:rPr lang="en-US" dirty="0" smtClean="0"/>
              <a:t>Clean room lab dust, blown with ion gun: </a:t>
            </a:r>
          </a:p>
          <a:p>
            <a:pPr lvl="2"/>
            <a:r>
              <a:rPr lang="en-US" dirty="0" smtClean="0"/>
              <a:t>~ </a:t>
            </a:r>
            <a:r>
              <a:rPr lang="en-US" dirty="0" smtClean="0"/>
              <a:t>240 </a:t>
            </a:r>
            <a:r>
              <a:rPr lang="en-US" dirty="0" smtClean="0"/>
              <a:t>W/mm2 produces ~100 µm pits</a:t>
            </a:r>
          </a:p>
          <a:p>
            <a:pPr lvl="2"/>
            <a:r>
              <a:rPr lang="en-US" dirty="0" smtClean="0"/>
              <a:t>~ </a:t>
            </a:r>
            <a:r>
              <a:rPr lang="en-US" dirty="0" smtClean="0"/>
              <a:t>100 </a:t>
            </a:r>
            <a:r>
              <a:rPr lang="en-US" dirty="0" smtClean="0"/>
              <a:t>W/mm2 produces ~ 2-20 µm pits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“Burnt” </a:t>
            </a:r>
            <a:r>
              <a:rPr lang="en-US" dirty="0"/>
              <a:t>particles leave a residue that is not always removed by first contact (Plated metals?</a:t>
            </a:r>
            <a:r>
              <a:rPr lang="en-US" dirty="0" smtClean="0"/>
              <a:t>)</a:t>
            </a:r>
            <a:endParaRPr lang="en-US" baseline="30000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all burnt particles cause </a:t>
            </a:r>
            <a:r>
              <a:rPr lang="en-US" dirty="0" smtClean="0"/>
              <a:t>damage to the optic, </a:t>
            </a:r>
            <a:r>
              <a:rPr lang="en-US" dirty="0"/>
              <a:t>some are completely removed by first contact cleaning.</a:t>
            </a:r>
          </a:p>
          <a:p>
            <a:r>
              <a:rPr lang="en-US" dirty="0"/>
              <a:t>Ionizing air gun does not remove all particles </a:t>
            </a:r>
            <a:r>
              <a:rPr lang="en-US" dirty="0" smtClean="0"/>
              <a:t>&gt; 10 </a:t>
            </a:r>
            <a:r>
              <a:rPr lang="en-US" dirty="0"/>
              <a:t>µm in size.  </a:t>
            </a:r>
            <a:endParaRPr lang="en-US" dirty="0" smtClean="0"/>
          </a:p>
          <a:p>
            <a:pPr lvl="1"/>
            <a:r>
              <a:rPr lang="en-US" dirty="0" smtClean="0"/>
              <a:t>Great </a:t>
            </a:r>
            <a:r>
              <a:rPr lang="en-US" dirty="0"/>
              <a:t>care must be taken to have a </a:t>
            </a:r>
            <a:r>
              <a:rPr lang="en-US" u="sng" dirty="0"/>
              <a:t>clean</a:t>
            </a:r>
            <a:r>
              <a:rPr lang="en-US" dirty="0"/>
              <a:t> air gun </a:t>
            </a:r>
            <a:r>
              <a:rPr lang="en-US" dirty="0" smtClean="0"/>
              <a:t>system find ion gun reference LIGO-T1300687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sampling of likely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Laser Induced Damage Test (LIDT)</a:t>
            </a:r>
          </a:p>
          <a:p>
            <a:pPr marL="0" indent="0">
              <a:buNone/>
            </a:pPr>
            <a:r>
              <a:rPr lang="en-US" sz="1800" dirty="0" smtClean="0"/>
              <a:t>	• </a:t>
            </a:r>
            <a:r>
              <a:rPr lang="en-US" sz="1800" dirty="0"/>
              <a:t>LIGO-T1300584: LIDT Optic: CIT Lab Dust and Top Gun</a:t>
            </a:r>
          </a:p>
          <a:p>
            <a:pPr marL="0" indent="0">
              <a:buNone/>
            </a:pPr>
            <a:r>
              <a:rPr lang="en-US" sz="1800" dirty="0"/>
              <a:t>	• LIGO-T1400162: LIDT Optic: Lab Dust and </a:t>
            </a:r>
            <a:r>
              <a:rPr lang="en-US" sz="1800" dirty="0" smtClean="0"/>
              <a:t>160Weq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• LIGO-T1400163: LIDT Optic: FC Clean and Combination Dust</a:t>
            </a:r>
          </a:p>
          <a:p>
            <a:pPr marL="0" indent="0">
              <a:buNone/>
            </a:pPr>
            <a:r>
              <a:rPr lang="en-US" sz="1800" dirty="0"/>
              <a:t>	• LIGO-T1400164: LIDT Optic: 5um Al Dust</a:t>
            </a:r>
          </a:p>
          <a:p>
            <a:pPr marL="0" indent="0">
              <a:buNone/>
            </a:pPr>
            <a:r>
              <a:rPr lang="en-US" sz="1800" dirty="0"/>
              <a:t>	• LIGO-T1400165: LIDT Optic: 30um Al Dust</a:t>
            </a:r>
          </a:p>
          <a:p>
            <a:pPr marL="0" indent="0">
              <a:buNone/>
            </a:pPr>
            <a:r>
              <a:rPr lang="en-US" sz="1800" dirty="0"/>
              <a:t>	• LIGO-T1400166: LIDT Optic: Al Part Dust</a:t>
            </a:r>
          </a:p>
          <a:p>
            <a:pPr marL="0" indent="0">
              <a:buNone/>
            </a:pPr>
            <a:r>
              <a:rPr lang="en-US" sz="1800" dirty="0"/>
              <a:t>	• LIGO-T1400167: LIDT Optic: Cu Part Dust</a:t>
            </a:r>
          </a:p>
          <a:p>
            <a:pPr marL="0" indent="0">
              <a:buNone/>
            </a:pPr>
            <a:r>
              <a:rPr lang="en-US" sz="1800" dirty="0"/>
              <a:t>	• LIGO-T1400168: LIDT Optic: Ag Part Dust</a:t>
            </a:r>
          </a:p>
          <a:p>
            <a:pPr marL="0" indent="0">
              <a:buNone/>
            </a:pPr>
            <a:r>
              <a:rPr lang="en-US" sz="1800" dirty="0"/>
              <a:t>	• LIGO-T1400169: LIDT Optic: SSTL Part Dust</a:t>
            </a:r>
          </a:p>
          <a:p>
            <a:pPr marL="0" indent="0">
              <a:buNone/>
            </a:pPr>
            <a:r>
              <a:rPr lang="en-US" sz="1800" dirty="0"/>
              <a:t>	• LIGO-T1400170: LIDT Optic: C3 and cleanroom wipe fibers</a:t>
            </a:r>
          </a:p>
          <a:p>
            <a:pPr marL="0" indent="0">
              <a:buNone/>
            </a:pPr>
            <a:r>
              <a:rPr lang="en-US" sz="1800" dirty="0"/>
              <a:t>	• LIGO-T1400171: LIDT Optic: Cleanroom Glove</a:t>
            </a:r>
          </a:p>
          <a:p>
            <a:pPr marL="0" indent="0">
              <a:buNone/>
            </a:pPr>
            <a:r>
              <a:rPr lang="en-US" sz="1800" dirty="0"/>
              <a:t>	• LIGO-T1400174: LIDT Optic: Lab Dust and Top Gun</a:t>
            </a:r>
          </a:p>
          <a:p>
            <a:pPr marL="0" indent="0">
              <a:buNone/>
            </a:pPr>
            <a:r>
              <a:rPr lang="en-US" sz="1800" dirty="0"/>
              <a:t>	• LIGO-T1400175: LIDT Optic: Top Gun Debris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9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of 30 images at T1300933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3" t="1037" r="375" b="269"/>
          <a:stretch/>
        </p:blipFill>
        <p:spPr>
          <a:xfrm>
            <a:off x="1752600" y="1600200"/>
            <a:ext cx="6377214" cy="4662714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start 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10 µm particles and larger are likely to cause damage according to a currently un-archived calculation by E. Gustafson.  The damage calculation depends on assumptions of </a:t>
            </a:r>
            <a:r>
              <a:rPr lang="en-US" dirty="0" err="1" smtClean="0"/>
              <a:t>radiative</a:t>
            </a:r>
            <a:r>
              <a:rPr lang="en-US" dirty="0" smtClean="0"/>
              <a:t> or conductive heat transfer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T1300933 </a:t>
            </a:r>
            <a:r>
              <a:rPr lang="en-US" dirty="0"/>
              <a:t>– particle zoo ~ irradiated at </a:t>
            </a:r>
            <a:r>
              <a:rPr lang="en-US" dirty="0" smtClean="0"/>
              <a:t>88 </a:t>
            </a:r>
            <a:r>
              <a:rPr lang="en-US" dirty="0"/>
              <a:t>W/mm</a:t>
            </a:r>
            <a:r>
              <a:rPr lang="en-US" baseline="30000" dirty="0"/>
              <a:t>2  </a:t>
            </a:r>
          </a:p>
          <a:p>
            <a:pPr lvl="1"/>
            <a:r>
              <a:rPr lang="en-US" dirty="0"/>
              <a:t>A rich resource for someone interested in modeling this process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base of 1” optics placed in LIGO vacuum chambers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37" r="-814"/>
          <a:stretch/>
        </p:blipFill>
        <p:spPr>
          <a:xfrm>
            <a:off x="3581400" y="1295400"/>
            <a:ext cx="4675934" cy="5157362"/>
          </a:xfrm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251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Statistics: LIGO-T1300987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Initial scan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Irradiation at </a:t>
            </a:r>
            <a:r>
              <a:rPr lang="en-US" sz="1400" dirty="0" smtClean="0">
                <a:latin typeface="+mn-lt"/>
              </a:rPr>
              <a:t>400 </a:t>
            </a:r>
            <a:r>
              <a:rPr lang="en-US" sz="1400" dirty="0" smtClean="0">
                <a:latin typeface="+mn-lt"/>
              </a:rPr>
              <a:t>W/mm</a:t>
            </a:r>
            <a:r>
              <a:rPr lang="en-US" sz="1400" baseline="30000" dirty="0" smtClean="0">
                <a:latin typeface="+mn-lt"/>
              </a:rPr>
              <a:t>2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Post irradiation scan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First Contact cleaning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+mn-lt"/>
              </a:rPr>
              <a:t>Final Scan</a:t>
            </a:r>
          </a:p>
          <a:p>
            <a:endParaRPr lang="en-US" sz="18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429000"/>
            <a:ext cx="1515460" cy="1982222"/>
          </a:xfrm>
          <a:prstGeom prst="rect">
            <a:avLst/>
          </a:prstGeom>
          <a:ln w="76200" cmpd="sng">
            <a:noFill/>
          </a:ln>
        </p:spPr>
      </p:pic>
      <p:sp>
        <p:nvSpPr>
          <p:cNvPr id="9" name="Rectangle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 CY Plain"/>
              </a:defRPr>
            </a:lvl1pPr>
          </a:lstStyle>
          <a:p>
            <a:r>
              <a:rPr lang="en-US" dirty="0" smtClean="0"/>
              <a:t>LIGO-G1400209-</a:t>
            </a:r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7496E6-BC4C-2E4E-A85E-8D8DC93555BE}" type="slidenum">
              <a:rPr lang="en-US"/>
              <a:pPr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2819400"/>
            <a:ext cx="4724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tx2"/>
                </a:solidFill>
              </a:rPr>
              <a:t>S A M P L E   SE R I A L   N U M B E R</a:t>
            </a:r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4572000"/>
            <a:ext cx="4724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tx2"/>
                </a:solidFill>
              </a:rPr>
              <a:t>S A M P L E </a:t>
            </a:r>
            <a:r>
              <a:rPr lang="en-US" sz="600" dirty="0">
                <a:solidFill>
                  <a:schemeClr val="tx2"/>
                </a:solidFill>
              </a:rPr>
              <a:t> SE R I A L </a:t>
            </a:r>
            <a:r>
              <a:rPr lang="en-US" sz="600" dirty="0" smtClean="0">
                <a:solidFill>
                  <a:schemeClr val="tx2"/>
                </a:solidFill>
              </a:rPr>
              <a:t>  N U M B E R</a:t>
            </a:r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324600"/>
            <a:ext cx="4724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tx2"/>
                </a:solidFill>
              </a:rPr>
              <a:t>S A M P L E </a:t>
            </a:r>
            <a:r>
              <a:rPr lang="en-US" sz="600" dirty="0">
                <a:solidFill>
                  <a:schemeClr val="tx2"/>
                </a:solidFill>
              </a:rPr>
              <a:t> SE R I A L </a:t>
            </a:r>
            <a:r>
              <a:rPr lang="en-US" sz="600" dirty="0" smtClean="0">
                <a:solidFill>
                  <a:schemeClr val="tx2"/>
                </a:solidFill>
              </a:rPr>
              <a:t>  N U M B E R</a:t>
            </a:r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53741"/>
      </p:ext>
    </p:extLst>
  </p:cSld>
  <p:clrMapOvr>
    <a:masterClrMapping/>
  </p:clrMapOvr>
</p:sld>
</file>

<file path=ppt/theme/theme1.xml><?xml version="1.0" encoding="utf-8"?>
<a:theme xmlns:a="http://schemas.openxmlformats.org/drawingml/2006/main" name="aLIGO F0900040-v1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aLIGO F0900040-v1.potx</Template>
  <TotalTime>3288</TotalTime>
  <Words>682</Words>
  <Application>Microsoft Macintosh PowerPoint</Application>
  <PresentationFormat>On-screen Show (4:3)</PresentationFormat>
  <Paragraphs>130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aLIGO F0900040-v1</vt:lpstr>
      <vt:lpstr>Photo Editor Photo</vt:lpstr>
      <vt:lpstr>PowerPoint Presentation</vt:lpstr>
      <vt:lpstr>How clean should the LIGO optics be? At what power level will we see damage? </vt:lpstr>
      <vt:lpstr>The Pits</vt:lpstr>
      <vt:lpstr>Observations</vt:lpstr>
      <vt:lpstr>Observations 2</vt:lpstr>
      <vt:lpstr>A sampling of likely materials</vt:lpstr>
      <vt:lpstr>1 of 30 images at T1300933</vt:lpstr>
      <vt:lpstr>A start on Theory</vt:lpstr>
      <vt:lpstr>Data base of 1” optics placed in LIGO vacuum chambers</vt:lpstr>
      <vt:lpstr>Damage on 1” Optic</vt:lpstr>
      <vt:lpstr>In Chamber Mitigation</vt:lpstr>
      <vt:lpstr> Progress is quantifiable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GariLynn Billingsley</cp:lastModifiedBy>
  <cp:revision>55</cp:revision>
  <cp:lastPrinted>1999-10-01T21:59:04Z</cp:lastPrinted>
  <dcterms:created xsi:type="dcterms:W3CDTF">1999-10-05T15:28:02Z</dcterms:created>
  <dcterms:modified xsi:type="dcterms:W3CDTF">2014-04-04T20:04:49Z</dcterms:modified>
</cp:coreProperties>
</file>