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5" r:id="rId2"/>
    <p:sldId id="482" r:id="rId3"/>
    <p:sldId id="507" r:id="rId4"/>
    <p:sldId id="506" r:id="rId5"/>
    <p:sldId id="505" r:id="rId6"/>
    <p:sldId id="517" r:id="rId7"/>
    <p:sldId id="511" r:id="rId8"/>
    <p:sldId id="520" r:id="rId9"/>
    <p:sldId id="524" r:id="rId10"/>
    <p:sldId id="533" r:id="rId11"/>
    <p:sldId id="530" r:id="rId12"/>
    <p:sldId id="526" r:id="rId13"/>
    <p:sldId id="532" r:id="rId14"/>
    <p:sldId id="4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CC9B00"/>
    <a:srgbClr val="9933CC"/>
    <a:srgbClr val="9933FF"/>
    <a:srgbClr val="0000FF"/>
    <a:srgbClr val="2E7D92"/>
    <a:srgbClr val="70B5CF"/>
    <a:srgbClr val="9966FF"/>
    <a:srgbClr val="4E81B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1" autoAdjust="0"/>
    <p:restoredTop sz="96412" autoAdjust="0"/>
  </p:normalViewPr>
  <p:slideViewPr>
    <p:cSldViewPr>
      <p:cViewPr varScale="1">
        <p:scale>
          <a:sx n="137" d="100"/>
          <a:sy n="137" d="100"/>
        </p:scale>
        <p:origin x="1171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913-v4%20LHO%20BSC%20Wafer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17876079686265E-2"/>
          <c:y val="2.9882177856017565E-2"/>
          <c:w val="0.88730406285331243"/>
          <c:h val="0.67726637614838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Totals!$C$2</c:f>
              <c:strCache>
                <c:ptCount val="1"/>
                <c:pt idx="0">
                  <c:v>Hanford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Totals!$B$4:$B$16</c:f>
              <c:strCache>
                <c:ptCount val="13"/>
                <c:pt idx="0">
                  <c:v>HAM1</c:v>
                </c:pt>
                <c:pt idx="1">
                  <c:v>HAM2</c:v>
                </c:pt>
                <c:pt idx="2">
                  <c:v>HAM3</c:v>
                </c:pt>
                <c:pt idx="3">
                  <c:v>HAM4</c:v>
                </c:pt>
                <c:pt idx="4">
                  <c:v>HAM5</c:v>
                </c:pt>
                <c:pt idx="5">
                  <c:v>HAM6</c:v>
                </c:pt>
                <c:pt idx="6">
                  <c:v>BSC1</c:v>
                </c:pt>
                <c:pt idx="7">
                  <c:v>BSC2</c:v>
                </c:pt>
                <c:pt idx="8">
                  <c:v>BSC3</c:v>
                </c:pt>
                <c:pt idx="9">
                  <c:v>WBSC6*</c:v>
                </c:pt>
                <c:pt idx="10">
                  <c:v>WBSC9 / LBSC4</c:v>
                </c:pt>
                <c:pt idx="11">
                  <c:v>WBSC10 / LBSC5</c:v>
                </c:pt>
                <c:pt idx="12">
                  <c:v>Other</c:v>
                </c:pt>
              </c:strCache>
            </c:strRef>
          </c:cat>
          <c:val>
            <c:numRef>
              <c:f>Totals!$C$4:$C$16</c:f>
              <c:numCache>
                <c:formatCode>General</c:formatCode>
                <c:ptCount val="13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Totals!$K$2</c:f>
              <c:strCache>
                <c:ptCount val="1"/>
                <c:pt idx="0">
                  <c:v>Livingston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Totals!$B$4:$B$16</c:f>
              <c:strCache>
                <c:ptCount val="13"/>
                <c:pt idx="0">
                  <c:v>HAM1</c:v>
                </c:pt>
                <c:pt idx="1">
                  <c:v>HAM2</c:v>
                </c:pt>
                <c:pt idx="2">
                  <c:v>HAM3</c:v>
                </c:pt>
                <c:pt idx="3">
                  <c:v>HAM4</c:v>
                </c:pt>
                <c:pt idx="4">
                  <c:v>HAM5</c:v>
                </c:pt>
                <c:pt idx="5">
                  <c:v>HAM6</c:v>
                </c:pt>
                <c:pt idx="6">
                  <c:v>BSC1</c:v>
                </c:pt>
                <c:pt idx="7">
                  <c:v>BSC2</c:v>
                </c:pt>
                <c:pt idx="8">
                  <c:v>BSC3</c:v>
                </c:pt>
                <c:pt idx="9">
                  <c:v>WBSC6*</c:v>
                </c:pt>
                <c:pt idx="10">
                  <c:v>WBSC9 / LBSC4</c:v>
                </c:pt>
                <c:pt idx="11">
                  <c:v>WBSC10 / LBSC5</c:v>
                </c:pt>
                <c:pt idx="12">
                  <c:v>Other</c:v>
                </c:pt>
              </c:strCache>
            </c:strRef>
          </c:cat>
          <c:val>
            <c:numRef>
              <c:f>Totals!$K$4:$K$16</c:f>
              <c:numCache>
                <c:formatCode>General</c:formatCode>
                <c:ptCount val="13"/>
                <c:pt idx="0">
                  <c:v>0</c:v>
                </c:pt>
                <c:pt idx="1">
                  <c:v>18</c:v>
                </c:pt>
                <c:pt idx="2">
                  <c:v>18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2611864"/>
        <c:axId val="152618392"/>
      </c:barChart>
      <c:catAx>
        <c:axId val="15261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18392"/>
        <c:crosses val="autoZero"/>
        <c:auto val="1"/>
        <c:lblAlgn val="ctr"/>
        <c:lblOffset val="100"/>
        <c:noMultiLvlLbl val="0"/>
      </c:catAx>
      <c:valAx>
        <c:axId val="152618392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Number of wafers</a:t>
                </a:r>
              </a:p>
            </c:rich>
          </c:tx>
          <c:layout>
            <c:manualLayout>
              <c:xMode val="edge"/>
              <c:yMode val="edge"/>
              <c:x val="1.1503337363728415E-3"/>
              <c:y val="0.28512865000845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1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48655928708285"/>
          <c:y val="2.9890138299437014E-2"/>
          <c:w val="0.16606826156125057"/>
          <c:h val="0.159483314152455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1624380241013"/>
          <c:y val="2.2253156818171301E-2"/>
          <c:w val="0.87903438283680102"/>
          <c:h val="0.83065901137357834"/>
        </c:manualLayout>
      </c:layout>
      <c:scatterChart>
        <c:scatterStyle val="lineMarker"/>
        <c:varyColors val="0"/>
        <c:ser>
          <c:idx val="0"/>
          <c:order val="0"/>
          <c:tx>
            <c:strRef>
              <c:f>'[T1300913-v4 LHO BSC Wafer Data.xlsx]Calculations'!$G$544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'[T1300913-v4 LHO BSC Wafer Data.xlsx]Calculations'!$H$544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'[T1300913-v4 LHO BSC Wafer Data.xlsx]Calculations'!$I$544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'[T1300913-v4 LHO BSC Wafer Data.xlsx]Calculations'!$J$544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'[T1300913-v4 LHO BSC Wafer Data.xlsx]Calculations'!$K$544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'[T1300913-v4 LHO BSC Wafer Data.xlsx]Calculations'!$L$544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'[T1300913-v4 LHO BSC Wafer Data.xlsx]Calculations'!$M$544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'[T1300913-v4 LHO BSC Wafer Data.xlsx]Calculations'!$N$544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'[T1300913-v4 LHO BSC Wafer Data.xlsx]Calculations'!$B$549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'[T1300913-v4 LHO BSC Wafer Data.xlsx]Calculations'!$C$549:$G$549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'[T1300913-v4 LHO BSC Wafer Data.xlsx]Calculations'!$B$550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'[T1300913-v4 LHO BSC Wafer Data.xlsx]Calculations'!$C$550:$H$550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'[T1300913-v4 LHO BSC Wafer Data.xlsx]Calculations'!$B$551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'[T1300913-v4 LHO BSC Wafer Data.xlsx]Calculations'!$C$551:$I$551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'[T1300913-v4 LHO BSC Wafer Data.xlsx]Calculations'!$B$552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'[T1300913-v4 LHO BSC Wafer Data.xlsx]Calculations'!$C$552:$J$552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'[T1300913-v4 LHO BSC Wafer Data.xlsx]Calculations'!$B$553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'[T1300913-v4 LHO BSC Wafer Data.xlsx]Calculations'!$C$553:$K$553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'[T1300913-v4 LHO BSC Wafer Data.xlsx]Calculations'!$B$554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'[T1300913-v4 LHO BSC Wafer Data.xlsx]Calculations'!$C$554:$L$554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6"/>
          <c:order val="14"/>
          <c:tx>
            <c:strRef>
              <c:f>'[T1300913-v4 LHO BSC Wafer Data.xlsx]Calculations'!$C$11</c:f>
              <c:strCache>
                <c:ptCount val="1"/>
                <c:pt idx="0">
                  <c:v>T1300874</c:v>
                </c:pt>
              </c:strCache>
            </c:strRef>
          </c:tx>
          <c:spPr>
            <a:ln w="38100" cap="rnd">
              <a:solidFill>
                <a:srgbClr val="9933CC"/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'[T1300913-v4 LHO BSC Wafer Data.xlsx]Calculations'!$C$13:$C$183</c:f>
              <c:numCache>
                <c:formatCode>#,##0</c:formatCode>
                <c:ptCount val="171"/>
                <c:pt idx="0">
                  <c:v>20185</c:v>
                </c:pt>
                <c:pt idx="1">
                  <c:v>13216</c:v>
                </c:pt>
                <c:pt idx="2">
                  <c:v>11054</c:v>
                </c:pt>
                <c:pt idx="3">
                  <c:v>7690</c:v>
                </c:pt>
                <c:pt idx="4">
                  <c:v>2643</c:v>
                </c:pt>
                <c:pt idx="5">
                  <c:v>1442</c:v>
                </c:pt>
                <c:pt idx="6">
                  <c:v>961</c:v>
                </c:pt>
                <c:pt idx="7">
                  <c:v>721</c:v>
                </c:pt>
                <c:pt idx="8">
                  <c:v>481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7"/>
          <c:order val="15"/>
          <c:tx>
            <c:strRef>
              <c:f>'[T1300913-v4 LHO BSC Wafer Data.xlsx]Calculations'!$D$11</c:f>
              <c:strCache>
                <c:ptCount val="1"/>
                <c:pt idx="0">
                  <c:v>T1300875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'[T1300913-v4 LHO BSC Wafer Data.xlsx]Calculations'!$D$13:$D$183</c:f>
              <c:numCache>
                <c:formatCode>#,##0</c:formatCode>
                <c:ptCount val="171"/>
                <c:pt idx="0">
                  <c:v>4754055</c:v>
                </c:pt>
                <c:pt idx="1">
                  <c:v>1326445</c:v>
                </c:pt>
                <c:pt idx="2">
                  <c:v>384236</c:v>
                </c:pt>
                <c:pt idx="3">
                  <c:v>95158</c:v>
                </c:pt>
                <c:pt idx="4">
                  <c:v>23069</c:v>
                </c:pt>
                <c:pt idx="5">
                  <c:v>9372</c:v>
                </c:pt>
                <c:pt idx="6">
                  <c:v>6007</c:v>
                </c:pt>
                <c:pt idx="7">
                  <c:v>3845</c:v>
                </c:pt>
                <c:pt idx="8">
                  <c:v>2884</c:v>
                </c:pt>
                <c:pt idx="9">
                  <c:v>1922</c:v>
                </c:pt>
                <c:pt idx="10">
                  <c:v>1682</c:v>
                </c:pt>
                <c:pt idx="11">
                  <c:v>1682</c:v>
                </c:pt>
                <c:pt idx="12">
                  <c:v>1442</c:v>
                </c:pt>
                <c:pt idx="13">
                  <c:v>1201</c:v>
                </c:pt>
                <c:pt idx="14">
                  <c:v>1201</c:v>
                </c:pt>
                <c:pt idx="15">
                  <c:v>1201</c:v>
                </c:pt>
                <c:pt idx="16">
                  <c:v>1201</c:v>
                </c:pt>
                <c:pt idx="17">
                  <c:v>1201</c:v>
                </c:pt>
                <c:pt idx="18">
                  <c:v>1201</c:v>
                </c:pt>
                <c:pt idx="19">
                  <c:v>961</c:v>
                </c:pt>
                <c:pt idx="20">
                  <c:v>961</c:v>
                </c:pt>
                <c:pt idx="21">
                  <c:v>961</c:v>
                </c:pt>
                <c:pt idx="22">
                  <c:v>721</c:v>
                </c:pt>
                <c:pt idx="23">
                  <c:v>481</c:v>
                </c:pt>
                <c:pt idx="24">
                  <c:v>481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8"/>
          <c:order val="16"/>
          <c:tx>
            <c:strRef>
              <c:f>'[T1300913-v4 LHO BSC Wafer Data.xlsx]Calculations'!$E$11</c:f>
              <c:strCache>
                <c:ptCount val="1"/>
                <c:pt idx="0">
                  <c:v>T1400052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'[T1300913-v4 LHO BSC Wafer Data.xlsx]Calculations'!$E$13:$E$183</c:f>
              <c:numCache>
                <c:formatCode>#,##0</c:formatCode>
                <c:ptCount val="171"/>
                <c:pt idx="0">
                  <c:v>31239</c:v>
                </c:pt>
                <c:pt idx="1">
                  <c:v>23069</c:v>
                </c:pt>
                <c:pt idx="2">
                  <c:v>15379</c:v>
                </c:pt>
                <c:pt idx="3">
                  <c:v>9852</c:v>
                </c:pt>
                <c:pt idx="4">
                  <c:v>7930</c:v>
                </c:pt>
                <c:pt idx="5">
                  <c:v>5287</c:v>
                </c:pt>
                <c:pt idx="6">
                  <c:v>4085</c:v>
                </c:pt>
                <c:pt idx="7">
                  <c:v>3364</c:v>
                </c:pt>
                <c:pt idx="8">
                  <c:v>1922</c:v>
                </c:pt>
                <c:pt idx="9">
                  <c:v>1201</c:v>
                </c:pt>
                <c:pt idx="10">
                  <c:v>721</c:v>
                </c:pt>
                <c:pt idx="11">
                  <c:v>721</c:v>
                </c:pt>
                <c:pt idx="12">
                  <c:v>721</c:v>
                </c:pt>
                <c:pt idx="13">
                  <c:v>481</c:v>
                </c:pt>
                <c:pt idx="14">
                  <c:v>240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924376"/>
        <c:axId val="185924768"/>
      </c:scatterChart>
      <c:valAx>
        <c:axId val="185924376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924768"/>
        <c:crosses val="autoZero"/>
        <c:crossBetween val="midCat"/>
      </c:valAx>
      <c:valAx>
        <c:axId val="185924768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924376"/>
        <c:crosses val="autoZero"/>
        <c:crossBetween val="midCat"/>
      </c:valAx>
      <c:spPr>
        <a:noFill/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01000"/>
        <c:axId val="186600608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99824"/>
        <c:axId val="186600216"/>
      </c:lineChart>
      <c:dateAx>
        <c:axId val="186599824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186600216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186600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599824"/>
        <c:crosses val="autoZero"/>
        <c:crossBetween val="midCat"/>
      </c:valAx>
      <c:valAx>
        <c:axId val="18660060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86601000"/>
        <c:crosses val="max"/>
        <c:crossBetween val="between"/>
      </c:valAx>
      <c:catAx>
        <c:axId val="186601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600608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02960"/>
        <c:axId val="186602568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601784"/>
        <c:axId val="186602176"/>
      </c:lineChart>
      <c:dateAx>
        <c:axId val="186601784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86602176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18660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601784"/>
        <c:crosses val="autoZero"/>
        <c:crossBetween val="midCat"/>
      </c:valAx>
      <c:valAx>
        <c:axId val="1866025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86602960"/>
        <c:crosses val="max"/>
        <c:crossBetween val="between"/>
      </c:valAx>
      <c:catAx>
        <c:axId val="186602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602568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24"/>
          <c:order val="15"/>
          <c:tx>
            <c:strRef>
              <c:f>Calculations!$K$11</c:f>
              <c:strCache>
                <c:ptCount val="1"/>
                <c:pt idx="0">
                  <c:v>T1300515</c:v>
                </c:pt>
              </c:strCache>
            </c:strRef>
          </c:tx>
          <c:spPr>
            <a:ln w="38100" cap="rnd">
              <a:solidFill>
                <a:srgbClr val="CC9B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Calculations!$K$13:$K$183</c:f>
              <c:numCache>
                <c:formatCode>#,##0</c:formatCode>
                <c:ptCount val="171"/>
                <c:pt idx="0">
                  <c:v>664424</c:v>
                </c:pt>
                <c:pt idx="1">
                  <c:v>112940</c:v>
                </c:pt>
                <c:pt idx="2">
                  <c:v>21867</c:v>
                </c:pt>
                <c:pt idx="3">
                  <c:v>10333</c:v>
                </c:pt>
                <c:pt idx="4">
                  <c:v>6728</c:v>
                </c:pt>
                <c:pt idx="5">
                  <c:v>4325</c:v>
                </c:pt>
                <c:pt idx="6">
                  <c:v>2884</c:v>
                </c:pt>
                <c:pt idx="7">
                  <c:v>1201</c:v>
                </c:pt>
                <c:pt idx="8">
                  <c:v>961</c:v>
                </c:pt>
                <c:pt idx="9">
                  <c:v>961</c:v>
                </c:pt>
                <c:pt idx="10">
                  <c:v>721</c:v>
                </c:pt>
                <c:pt idx="11">
                  <c:v>481</c:v>
                </c:pt>
                <c:pt idx="12">
                  <c:v>240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7"/>
          <c:order val="16"/>
          <c:tx>
            <c:strRef>
              <c:f>Calculations!$D$11</c:f>
              <c:strCache>
                <c:ptCount val="1"/>
                <c:pt idx="0">
                  <c:v>T1300131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Calculations!$D$13:$D$183</c:f>
              <c:numCache>
                <c:formatCode>#,##0</c:formatCode>
                <c:ptCount val="171"/>
                <c:pt idx="0">
                  <c:v>102848</c:v>
                </c:pt>
                <c:pt idx="1">
                  <c:v>19224</c:v>
                </c:pt>
                <c:pt idx="2">
                  <c:v>6248</c:v>
                </c:pt>
                <c:pt idx="3">
                  <c:v>2403</c:v>
                </c:pt>
                <c:pt idx="4">
                  <c:v>961</c:v>
                </c:pt>
                <c:pt idx="5">
                  <c:v>481</c:v>
                </c:pt>
                <c:pt idx="6">
                  <c:v>481</c:v>
                </c:pt>
                <c:pt idx="7">
                  <c:v>240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0"/>
          <c:order val="17"/>
          <c:tx>
            <c:strRef>
              <c:f>Calculations!$G$11</c:f>
              <c:strCache>
                <c:ptCount val="1"/>
                <c:pt idx="0">
                  <c:v>T1300454</c:v>
                </c:pt>
              </c:strCache>
            </c:strRef>
          </c:tx>
          <c:spPr>
            <a:ln w="38100" cap="rnd">
              <a:solidFill>
                <a:srgbClr val="9933CC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Calculations!$G$13:$G$183</c:f>
              <c:numCache>
                <c:formatCode>#,##0</c:formatCode>
                <c:ptCount val="171"/>
                <c:pt idx="0">
                  <c:v>2458008</c:v>
                </c:pt>
                <c:pt idx="1">
                  <c:v>526253</c:v>
                </c:pt>
                <c:pt idx="2">
                  <c:v>51904</c:v>
                </c:pt>
                <c:pt idx="3">
                  <c:v>13457</c:v>
                </c:pt>
                <c:pt idx="4">
                  <c:v>2643</c:v>
                </c:pt>
                <c:pt idx="5">
                  <c:v>961</c:v>
                </c:pt>
                <c:pt idx="6">
                  <c:v>721</c:v>
                </c:pt>
                <c:pt idx="7">
                  <c:v>481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9"/>
          <c:order val="18"/>
          <c:tx>
            <c:strRef>
              <c:f>Calculations!$F$11</c:f>
              <c:strCache>
                <c:ptCount val="1"/>
                <c:pt idx="0">
                  <c:v>T1300453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Calculations!$F$13:$F$183</c:f>
              <c:numCache>
                <c:formatCode>#,##0</c:formatCode>
                <c:ptCount val="171"/>
                <c:pt idx="0">
                  <c:v>3124</c:v>
                </c:pt>
                <c:pt idx="1">
                  <c:v>1922</c:v>
                </c:pt>
                <c:pt idx="2">
                  <c:v>961</c:v>
                </c:pt>
                <c:pt idx="3">
                  <c:v>961</c:v>
                </c:pt>
                <c:pt idx="4">
                  <c:v>961</c:v>
                </c:pt>
                <c:pt idx="5">
                  <c:v>961</c:v>
                </c:pt>
                <c:pt idx="6">
                  <c:v>481</c:v>
                </c:pt>
                <c:pt idx="7">
                  <c:v>240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00056"/>
        <c:axId val="186700448"/>
      </c:scatterChart>
      <c:valAx>
        <c:axId val="186700056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6700448"/>
        <c:crosses val="autoZero"/>
        <c:crossBetween val="midCat"/>
      </c:valAx>
      <c:valAx>
        <c:axId val="186700448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6700056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21"/>
          <c:order val="15"/>
          <c:tx>
            <c:strRef>
              <c:f>Calculations!$H$11</c:f>
              <c:strCache>
                <c:ptCount val="1"/>
                <c:pt idx="0">
                  <c:v>T1300455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2332572</c:v>
                </c:pt>
                <c:pt idx="1">
                  <c:v>550282</c:v>
                </c:pt>
                <c:pt idx="2">
                  <c:v>83143</c:v>
                </c:pt>
                <c:pt idx="3">
                  <c:v>14658</c:v>
                </c:pt>
                <c:pt idx="4">
                  <c:v>3124</c:v>
                </c:pt>
                <c:pt idx="5">
                  <c:v>1201</c:v>
                </c:pt>
                <c:pt idx="6">
                  <c:v>961</c:v>
                </c:pt>
                <c:pt idx="7">
                  <c:v>961</c:v>
                </c:pt>
                <c:pt idx="8">
                  <c:v>721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2"/>
          <c:order val="16"/>
          <c:tx>
            <c:strRef>
              <c:f>Calculations!$I$11</c:f>
              <c:strCache>
                <c:ptCount val="1"/>
                <c:pt idx="0">
                  <c:v>T1300456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108134</c:v>
                </c:pt>
                <c:pt idx="1">
                  <c:v>41331</c:v>
                </c:pt>
                <c:pt idx="2">
                  <c:v>14898</c:v>
                </c:pt>
                <c:pt idx="3">
                  <c:v>10093</c:v>
                </c:pt>
                <c:pt idx="4">
                  <c:v>7690</c:v>
                </c:pt>
                <c:pt idx="5">
                  <c:v>4806</c:v>
                </c:pt>
                <c:pt idx="6">
                  <c:v>3364</c:v>
                </c:pt>
                <c:pt idx="7">
                  <c:v>1682</c:v>
                </c:pt>
                <c:pt idx="8">
                  <c:v>481</c:v>
                </c:pt>
                <c:pt idx="9">
                  <c:v>240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7"/>
          <c:order val="17"/>
          <c:tx>
            <c:strRef>
              <c:f>Calculations!$N$11</c:f>
              <c:strCache>
                <c:ptCount val="1"/>
                <c:pt idx="0">
                  <c:v>T1300572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Calculations!$N$13:$N$183</c:f>
              <c:numCache>
                <c:formatCode>#,##0</c:formatCode>
                <c:ptCount val="171"/>
                <c:pt idx="0">
                  <c:v>9131</c:v>
                </c:pt>
                <c:pt idx="1">
                  <c:v>6969</c:v>
                </c:pt>
                <c:pt idx="2">
                  <c:v>4806</c:v>
                </c:pt>
                <c:pt idx="3">
                  <c:v>2884</c:v>
                </c:pt>
                <c:pt idx="4">
                  <c:v>2163</c:v>
                </c:pt>
                <c:pt idx="5">
                  <c:v>1682</c:v>
                </c:pt>
                <c:pt idx="6">
                  <c:v>961</c:v>
                </c:pt>
                <c:pt idx="7">
                  <c:v>721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8"/>
          <c:order val="18"/>
          <c:tx>
            <c:strRef>
              <c:f>Calculations!$O$11</c:f>
              <c:strCache>
                <c:ptCount val="1"/>
                <c:pt idx="0">
                  <c:v>T1300573</c:v>
                </c:pt>
              </c:strCache>
            </c:strRef>
          </c:tx>
          <c:spPr>
            <a:ln w="3810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Calculations!$O$13:$O$183</c:f>
              <c:numCache>
                <c:formatCode>#,##0</c:formatCode>
                <c:ptCount val="171"/>
                <c:pt idx="0">
                  <c:v>46858</c:v>
                </c:pt>
                <c:pt idx="1">
                  <c:v>19945</c:v>
                </c:pt>
                <c:pt idx="2">
                  <c:v>12015</c:v>
                </c:pt>
                <c:pt idx="3">
                  <c:v>7930</c:v>
                </c:pt>
                <c:pt idx="4">
                  <c:v>5046</c:v>
                </c:pt>
                <c:pt idx="5">
                  <c:v>2643</c:v>
                </c:pt>
                <c:pt idx="6">
                  <c:v>2163</c:v>
                </c:pt>
                <c:pt idx="7">
                  <c:v>1442</c:v>
                </c:pt>
                <c:pt idx="8">
                  <c:v>1201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01232"/>
        <c:axId val="186701624"/>
      </c:scatterChart>
      <c:valAx>
        <c:axId val="186701232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6701624"/>
        <c:crosses val="autoZero"/>
        <c:crossBetween val="midCat"/>
      </c:valAx>
      <c:valAx>
        <c:axId val="186701624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6701232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21"/>
          <c:order val="15"/>
          <c:tx>
            <c:strRef>
              <c:f>Calculations!$H$11</c:f>
              <c:strCache>
                <c:ptCount val="1"/>
                <c:pt idx="0">
                  <c:v>T1300455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2332572</c:v>
                </c:pt>
                <c:pt idx="1">
                  <c:v>550282</c:v>
                </c:pt>
                <c:pt idx="2">
                  <c:v>83143</c:v>
                </c:pt>
                <c:pt idx="3">
                  <c:v>14658</c:v>
                </c:pt>
                <c:pt idx="4">
                  <c:v>3124</c:v>
                </c:pt>
                <c:pt idx="5">
                  <c:v>1201</c:v>
                </c:pt>
                <c:pt idx="6">
                  <c:v>961</c:v>
                </c:pt>
                <c:pt idx="7">
                  <c:v>961</c:v>
                </c:pt>
                <c:pt idx="8">
                  <c:v>721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2"/>
          <c:order val="16"/>
          <c:tx>
            <c:strRef>
              <c:f>Calculations!$I$11</c:f>
              <c:strCache>
                <c:ptCount val="1"/>
                <c:pt idx="0">
                  <c:v>T1300456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108134</c:v>
                </c:pt>
                <c:pt idx="1">
                  <c:v>41331</c:v>
                </c:pt>
                <c:pt idx="2">
                  <c:v>14898</c:v>
                </c:pt>
                <c:pt idx="3">
                  <c:v>10093</c:v>
                </c:pt>
                <c:pt idx="4">
                  <c:v>7690</c:v>
                </c:pt>
                <c:pt idx="5">
                  <c:v>4806</c:v>
                </c:pt>
                <c:pt idx="6">
                  <c:v>3364</c:v>
                </c:pt>
                <c:pt idx="7">
                  <c:v>1682</c:v>
                </c:pt>
                <c:pt idx="8">
                  <c:v>481</c:v>
                </c:pt>
                <c:pt idx="9">
                  <c:v>240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7"/>
          <c:order val="17"/>
          <c:tx>
            <c:strRef>
              <c:f>Calculations!$N$11</c:f>
              <c:strCache>
                <c:ptCount val="1"/>
                <c:pt idx="0">
                  <c:v>T1300572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Calculations!$N$13:$N$183</c:f>
              <c:numCache>
                <c:formatCode>#,##0</c:formatCode>
                <c:ptCount val="171"/>
                <c:pt idx="0">
                  <c:v>9131</c:v>
                </c:pt>
                <c:pt idx="1">
                  <c:v>6969</c:v>
                </c:pt>
                <c:pt idx="2">
                  <c:v>4806</c:v>
                </c:pt>
                <c:pt idx="3">
                  <c:v>2884</c:v>
                </c:pt>
                <c:pt idx="4">
                  <c:v>2163</c:v>
                </c:pt>
                <c:pt idx="5">
                  <c:v>1682</c:v>
                </c:pt>
                <c:pt idx="6">
                  <c:v>961</c:v>
                </c:pt>
                <c:pt idx="7">
                  <c:v>721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8"/>
          <c:order val="18"/>
          <c:tx>
            <c:strRef>
              <c:f>Calculations!$O$11</c:f>
              <c:strCache>
                <c:ptCount val="1"/>
                <c:pt idx="0">
                  <c:v>T1300573</c:v>
                </c:pt>
              </c:strCache>
            </c:strRef>
          </c:tx>
          <c:spPr>
            <a:ln w="3810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Calculations!$O$13:$O$183</c:f>
              <c:numCache>
                <c:formatCode>#,##0</c:formatCode>
                <c:ptCount val="171"/>
                <c:pt idx="0">
                  <c:v>46858</c:v>
                </c:pt>
                <c:pt idx="1">
                  <c:v>19945</c:v>
                </c:pt>
                <c:pt idx="2">
                  <c:v>12015</c:v>
                </c:pt>
                <c:pt idx="3">
                  <c:v>7930</c:v>
                </c:pt>
                <c:pt idx="4">
                  <c:v>5046</c:v>
                </c:pt>
                <c:pt idx="5">
                  <c:v>2643</c:v>
                </c:pt>
                <c:pt idx="6">
                  <c:v>2163</c:v>
                </c:pt>
                <c:pt idx="7">
                  <c:v>1442</c:v>
                </c:pt>
                <c:pt idx="8">
                  <c:v>1201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30"/>
          <c:order val="19"/>
          <c:tx>
            <c:strRef>
              <c:f>Calculations!$Q$11</c:f>
              <c:strCache>
                <c:ptCount val="1"/>
                <c:pt idx="0">
                  <c:v>T1300847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Calculations!$Q$13:$Q$183</c:f>
              <c:numCache>
                <c:formatCode>#,##0</c:formatCode>
                <c:ptCount val="171"/>
                <c:pt idx="0">
                  <c:v>1682</c:v>
                </c:pt>
                <c:pt idx="1">
                  <c:v>1201</c:v>
                </c:pt>
                <c:pt idx="2">
                  <c:v>721</c:v>
                </c:pt>
                <c:pt idx="3">
                  <c:v>240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31"/>
          <c:order val="20"/>
          <c:tx>
            <c:strRef>
              <c:f>Calculations!$R$11</c:f>
              <c:strCache>
                <c:ptCount val="1"/>
                <c:pt idx="0">
                  <c:v>T1300976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Calculations!$R$13:$R$183</c:f>
              <c:numCache>
                <c:formatCode>#,##0</c:formatCode>
                <c:ptCount val="171"/>
                <c:pt idx="0">
                  <c:v>114862</c:v>
                </c:pt>
                <c:pt idx="1">
                  <c:v>11775</c:v>
                </c:pt>
                <c:pt idx="2">
                  <c:v>2163</c:v>
                </c:pt>
                <c:pt idx="3">
                  <c:v>240</c:v>
                </c:pt>
                <c:pt idx="4">
                  <c:v>240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32"/>
          <c:order val="21"/>
          <c:tx>
            <c:strRef>
              <c:f>Calculations!$S$11</c:f>
              <c:strCache>
                <c:ptCount val="1"/>
                <c:pt idx="0">
                  <c:v>T1300977</c:v>
                </c:pt>
              </c:strCache>
            </c:strRef>
          </c:tx>
          <c:spPr>
            <a:ln w="3175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Calculations!$S$13:$S$183</c:f>
              <c:numCache>
                <c:formatCode>#,##0</c:formatCode>
                <c:ptCount val="171"/>
                <c:pt idx="0">
                  <c:v>67524</c:v>
                </c:pt>
                <c:pt idx="1">
                  <c:v>7449</c:v>
                </c:pt>
                <c:pt idx="2">
                  <c:v>961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702408"/>
        <c:axId val="186702800"/>
      </c:scatterChart>
      <c:valAx>
        <c:axId val="186702408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6702800"/>
        <c:crosses val="autoZero"/>
        <c:crossBetween val="midCat"/>
      </c:valAx>
      <c:valAx>
        <c:axId val="186702800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6702408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050544"/>
        <c:axId val="186050152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49368"/>
        <c:axId val="186049760"/>
      </c:lineChart>
      <c:dateAx>
        <c:axId val="186049368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186049760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186049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049368"/>
        <c:crosses val="autoZero"/>
        <c:crossBetween val="midCat"/>
      </c:valAx>
      <c:valAx>
        <c:axId val="18605015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86050544"/>
        <c:crosses val="max"/>
        <c:crossBetween val="between"/>
      </c:valAx>
      <c:catAx>
        <c:axId val="186050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050152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11742553919885E-2"/>
          <c:y val="2.9853565113511924E-2"/>
          <c:w val="0.88731005363460003"/>
          <c:h val="0.83855546653898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Totals!$C$25</c:f>
              <c:strCache>
                <c:ptCount val="1"/>
                <c:pt idx="0">
                  <c:v>Hanford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Totals!$B$26:$B$27</c:f>
              <c:strCache>
                <c:ptCount val="2"/>
                <c:pt idx="0">
                  <c:v>Horizontal</c:v>
                </c:pt>
                <c:pt idx="1">
                  <c:v>Vertical</c:v>
                </c:pt>
              </c:strCache>
            </c:strRef>
          </c:cat>
          <c:val>
            <c:numRef>
              <c:f>Totals!$C$26:$C$27</c:f>
              <c:numCache>
                <c:formatCode>General</c:formatCode>
                <c:ptCount val="2"/>
                <c:pt idx="0">
                  <c:v>16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Totals!$D$25</c:f>
              <c:strCache>
                <c:ptCount val="1"/>
                <c:pt idx="0">
                  <c:v>Livingston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Totals!$B$26:$B$27</c:f>
              <c:strCache>
                <c:ptCount val="2"/>
                <c:pt idx="0">
                  <c:v>Horizontal</c:v>
                </c:pt>
                <c:pt idx="1">
                  <c:v>Vertical</c:v>
                </c:pt>
              </c:strCache>
            </c:strRef>
          </c:cat>
          <c:val>
            <c:numRef>
              <c:f>Totals!$D$26:$D$27</c:f>
              <c:numCache>
                <c:formatCode>General</c:formatCode>
                <c:ptCount val="2"/>
                <c:pt idx="0">
                  <c:v>45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2701528"/>
        <c:axId val="151499208"/>
      </c:barChart>
      <c:catAx>
        <c:axId val="152701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Orientation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17300011411624"/>
              <c:y val="0.94292594822396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99208"/>
        <c:crosses val="autoZero"/>
        <c:auto val="1"/>
        <c:lblAlgn val="ctr"/>
        <c:lblOffset val="100"/>
        <c:noMultiLvlLbl val="0"/>
      </c:catAx>
      <c:valAx>
        <c:axId val="151499208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Number of wafers</a:t>
                </a:r>
              </a:p>
            </c:rich>
          </c:tx>
          <c:layout>
            <c:manualLayout>
              <c:xMode val="edge"/>
              <c:yMode val="edge"/>
              <c:x val="1.1503337363728415E-3"/>
              <c:y val="0.28512865000845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0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567659477347943"/>
          <c:y val="2.8898254063816978E-2"/>
          <c:w val="0.15983065160333218"/>
          <c:h val="0.159145946612182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Any </a:t>
            </a:r>
            <a:r>
              <a:rPr lang="en-US" sz="1800" dirty="0" smtClean="0">
                <a:solidFill>
                  <a:schemeClr val="tx1"/>
                </a:solidFill>
              </a:rPr>
              <a:t>Scan</a:t>
            </a:r>
            <a:r>
              <a:rPr lang="en-US" sz="1800" baseline="0" dirty="0" smtClean="0">
                <a:solidFill>
                  <a:schemeClr val="tx1"/>
                </a:solidFill>
              </a:rPr>
              <a:t> S</a:t>
            </a:r>
            <a:r>
              <a:rPr lang="en-US" sz="1800" dirty="0" smtClean="0">
                <a:solidFill>
                  <a:schemeClr val="tx1"/>
                </a:solidFill>
              </a:rPr>
              <a:t>ettings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Totals!$G$30:$G$31</c:f>
              <c:strCache>
                <c:ptCount val="2"/>
                <c:pt idx="0">
                  <c:v>Scanned</c:v>
                </c:pt>
                <c:pt idx="1">
                  <c:v>Need to scan</c:v>
                </c:pt>
              </c:strCache>
            </c:strRef>
          </c:cat>
          <c:val>
            <c:numRef>
              <c:f>Totals!$E$29:$E$30</c:f>
              <c:numCache>
                <c:formatCode>General</c:formatCode>
                <c:ptCount val="2"/>
                <c:pt idx="0">
                  <c:v>60</c:v>
                </c:pt>
                <c:pt idx="1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New</a:t>
            </a:r>
            <a:r>
              <a:rPr lang="en-US" sz="1800" baseline="0" dirty="0">
                <a:solidFill>
                  <a:schemeClr val="tx1"/>
                </a:solidFill>
              </a:rPr>
              <a:t> </a:t>
            </a:r>
            <a:r>
              <a:rPr lang="en-US" sz="1800" baseline="0" dirty="0" smtClean="0">
                <a:solidFill>
                  <a:schemeClr val="tx1"/>
                </a:solidFill>
              </a:rPr>
              <a:t>Scan Settings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Totals!$G$30:$G$31</c:f>
              <c:strCache>
                <c:ptCount val="2"/>
                <c:pt idx="0">
                  <c:v>Scanned</c:v>
                </c:pt>
                <c:pt idx="1">
                  <c:v>Need to scan</c:v>
                </c:pt>
              </c:strCache>
            </c:strRef>
          </c:cat>
          <c:val>
            <c:numRef>
              <c:f>Totals!$E$31:$E$32</c:f>
              <c:numCache>
                <c:formatCode>General</c:formatCode>
                <c:ptCount val="2"/>
                <c:pt idx="0">
                  <c:v>42</c:v>
                </c:pt>
                <c:pt idx="1">
                  <c:v>30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407542507691"/>
          <c:y val="2.0231973262329096E-2"/>
          <c:w val="0.87032794243621436"/>
          <c:h val="0.831917760279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6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7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8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9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0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1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23"/>
          <c:order val="12"/>
          <c:tx>
            <c:v>T1300781 V - Floor below ITMY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Calculations!$D$13:$D$183</c:f>
              <c:numCache>
                <c:formatCode>#,##0</c:formatCode>
                <c:ptCount val="171"/>
                <c:pt idx="0">
                  <c:v>5676319</c:v>
                </c:pt>
                <c:pt idx="1">
                  <c:v>1566502</c:v>
                </c:pt>
                <c:pt idx="2">
                  <c:v>278986</c:v>
                </c:pt>
                <c:pt idx="3">
                  <c:v>71128</c:v>
                </c:pt>
                <c:pt idx="4">
                  <c:v>20906</c:v>
                </c:pt>
                <c:pt idx="5">
                  <c:v>7690</c:v>
                </c:pt>
                <c:pt idx="6">
                  <c:v>2643</c:v>
                </c:pt>
                <c:pt idx="7">
                  <c:v>240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4"/>
          <c:order val="13"/>
          <c:tx>
            <c:v>T1300782 - Floor at +Y edge of chamber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Calculations!$E$13:$E$183</c:f>
              <c:numCache>
                <c:formatCode>#,##0</c:formatCode>
                <c:ptCount val="171"/>
                <c:pt idx="0">
                  <c:v>813168</c:v>
                </c:pt>
                <c:pt idx="1">
                  <c:v>322480</c:v>
                </c:pt>
                <c:pt idx="2">
                  <c:v>35324</c:v>
                </c:pt>
                <c:pt idx="3">
                  <c:v>7449</c:v>
                </c:pt>
                <c:pt idx="4">
                  <c:v>2884</c:v>
                </c:pt>
                <c:pt idx="5">
                  <c:v>1442</c:v>
                </c:pt>
                <c:pt idx="6">
                  <c:v>961</c:v>
                </c:pt>
                <c:pt idx="7">
                  <c:v>481</c:v>
                </c:pt>
                <c:pt idx="8">
                  <c:v>481</c:v>
                </c:pt>
                <c:pt idx="9">
                  <c:v>481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5"/>
          <c:order val="14"/>
          <c:tx>
            <c:v>T1300966 V - Floor below ITMY</c:v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Calculations!$F$13:$F$183</c:f>
              <c:numCache>
                <c:formatCode>#,##0</c:formatCode>
                <c:ptCount val="171"/>
                <c:pt idx="0">
                  <c:v>36525</c:v>
                </c:pt>
                <c:pt idx="1">
                  <c:v>4806</c:v>
                </c:pt>
                <c:pt idx="2">
                  <c:v>721</c:v>
                </c:pt>
                <c:pt idx="3">
                  <c:v>481</c:v>
                </c:pt>
                <c:pt idx="4">
                  <c:v>481</c:v>
                </c:pt>
                <c:pt idx="5">
                  <c:v>481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6"/>
          <c:order val="15"/>
          <c:tx>
            <c:v>T1300971 - Floor below ITMY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Calculations!$G$13:$G$183</c:f>
              <c:numCache>
                <c:formatCode>#,##0</c:formatCode>
                <c:ptCount val="171"/>
                <c:pt idx="0">
                  <c:v>79298</c:v>
                </c:pt>
                <c:pt idx="1">
                  <c:v>18263</c:v>
                </c:pt>
                <c:pt idx="2">
                  <c:v>2884</c:v>
                </c:pt>
                <c:pt idx="3">
                  <c:v>1442</c:v>
                </c:pt>
                <c:pt idx="4">
                  <c:v>961</c:v>
                </c:pt>
                <c:pt idx="5">
                  <c:v>961</c:v>
                </c:pt>
                <c:pt idx="6">
                  <c:v>240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383528"/>
        <c:axId val="152383920"/>
        <c:extLst/>
      </c:scatterChart>
      <c:valAx>
        <c:axId val="152383528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928427005079474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2383920"/>
        <c:crosses val="autoZero"/>
        <c:crossBetween val="midCat"/>
      </c:valAx>
      <c:valAx>
        <c:axId val="152383920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37487970253718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2383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1"/>
          <c:order val="16"/>
          <c:tx>
            <c:v>Floor below BS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36766</c:v>
                </c:pt>
                <c:pt idx="1">
                  <c:v>24270</c:v>
                </c:pt>
                <c:pt idx="2">
                  <c:v>12736</c:v>
                </c:pt>
                <c:pt idx="3">
                  <c:v>6728</c:v>
                </c:pt>
                <c:pt idx="4">
                  <c:v>5527</c:v>
                </c:pt>
                <c:pt idx="5">
                  <c:v>4325</c:v>
                </c:pt>
                <c:pt idx="6">
                  <c:v>2163</c:v>
                </c:pt>
                <c:pt idx="7">
                  <c:v>1442</c:v>
                </c:pt>
                <c:pt idx="8">
                  <c:v>961</c:v>
                </c:pt>
                <c:pt idx="9">
                  <c:v>961</c:v>
                </c:pt>
                <c:pt idx="10">
                  <c:v>481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3"/>
          <c:order val="17"/>
          <c:tx>
            <c:v>Floor below BS - Vertical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Calculations!$J$13:$J$183</c:f>
              <c:numCache>
                <c:formatCode>#,##0</c:formatCode>
                <c:ptCount val="171"/>
                <c:pt idx="0">
                  <c:v>3641716</c:v>
                </c:pt>
                <c:pt idx="1">
                  <c:v>441668</c:v>
                </c:pt>
                <c:pt idx="2">
                  <c:v>150427</c:v>
                </c:pt>
                <c:pt idx="3">
                  <c:v>85306</c:v>
                </c:pt>
                <c:pt idx="4">
                  <c:v>59113</c:v>
                </c:pt>
                <c:pt idx="5">
                  <c:v>41812</c:v>
                </c:pt>
                <c:pt idx="6">
                  <c:v>29557</c:v>
                </c:pt>
                <c:pt idx="7">
                  <c:v>19945</c:v>
                </c:pt>
                <c:pt idx="8">
                  <c:v>12736</c:v>
                </c:pt>
                <c:pt idx="9">
                  <c:v>9852</c:v>
                </c:pt>
                <c:pt idx="10">
                  <c:v>8410</c:v>
                </c:pt>
                <c:pt idx="11">
                  <c:v>7690</c:v>
                </c:pt>
                <c:pt idx="12">
                  <c:v>6488</c:v>
                </c:pt>
                <c:pt idx="13">
                  <c:v>5767</c:v>
                </c:pt>
                <c:pt idx="14">
                  <c:v>4806</c:v>
                </c:pt>
                <c:pt idx="15">
                  <c:v>4085</c:v>
                </c:pt>
                <c:pt idx="16">
                  <c:v>3604</c:v>
                </c:pt>
                <c:pt idx="17">
                  <c:v>3364</c:v>
                </c:pt>
                <c:pt idx="18">
                  <c:v>2884</c:v>
                </c:pt>
                <c:pt idx="19">
                  <c:v>2884</c:v>
                </c:pt>
                <c:pt idx="20">
                  <c:v>2403</c:v>
                </c:pt>
                <c:pt idx="21">
                  <c:v>2163</c:v>
                </c:pt>
                <c:pt idx="22">
                  <c:v>1682</c:v>
                </c:pt>
                <c:pt idx="23">
                  <c:v>1682</c:v>
                </c:pt>
                <c:pt idx="24">
                  <c:v>1442</c:v>
                </c:pt>
                <c:pt idx="25">
                  <c:v>1442</c:v>
                </c:pt>
                <c:pt idx="26">
                  <c:v>1442</c:v>
                </c:pt>
                <c:pt idx="27">
                  <c:v>1442</c:v>
                </c:pt>
                <c:pt idx="28">
                  <c:v>1201</c:v>
                </c:pt>
                <c:pt idx="29">
                  <c:v>961</c:v>
                </c:pt>
                <c:pt idx="30">
                  <c:v>961</c:v>
                </c:pt>
                <c:pt idx="31">
                  <c:v>961</c:v>
                </c:pt>
                <c:pt idx="32">
                  <c:v>961</c:v>
                </c:pt>
                <c:pt idx="33">
                  <c:v>961</c:v>
                </c:pt>
                <c:pt idx="34">
                  <c:v>721</c:v>
                </c:pt>
                <c:pt idx="35">
                  <c:v>721</c:v>
                </c:pt>
                <c:pt idx="36">
                  <c:v>721</c:v>
                </c:pt>
                <c:pt idx="37">
                  <c:v>721</c:v>
                </c:pt>
                <c:pt idx="38">
                  <c:v>481</c:v>
                </c:pt>
                <c:pt idx="39">
                  <c:v>481</c:v>
                </c:pt>
                <c:pt idx="40">
                  <c:v>481</c:v>
                </c:pt>
                <c:pt idx="41">
                  <c:v>481</c:v>
                </c:pt>
                <c:pt idx="42">
                  <c:v>481</c:v>
                </c:pt>
                <c:pt idx="43">
                  <c:v>481</c:v>
                </c:pt>
                <c:pt idx="44">
                  <c:v>481</c:v>
                </c:pt>
                <c:pt idx="45">
                  <c:v>481</c:v>
                </c:pt>
                <c:pt idx="46">
                  <c:v>481</c:v>
                </c:pt>
                <c:pt idx="47">
                  <c:v>481</c:v>
                </c:pt>
                <c:pt idx="48">
                  <c:v>481</c:v>
                </c:pt>
                <c:pt idx="49">
                  <c:v>481</c:v>
                </c:pt>
                <c:pt idx="50">
                  <c:v>481</c:v>
                </c:pt>
                <c:pt idx="51">
                  <c:v>481</c:v>
                </c:pt>
                <c:pt idx="52">
                  <c:v>481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240</c:v>
                </c:pt>
                <c:pt idx="57">
                  <c:v>240</c:v>
                </c:pt>
                <c:pt idx="58">
                  <c:v>240</c:v>
                </c:pt>
                <c:pt idx="59">
                  <c:v>240</c:v>
                </c:pt>
                <c:pt idx="60">
                  <c:v>240</c:v>
                </c:pt>
                <c:pt idx="61">
                  <c:v>240</c:v>
                </c:pt>
                <c:pt idx="62">
                  <c:v>240</c:v>
                </c:pt>
                <c:pt idx="63">
                  <c:v>240</c:v>
                </c:pt>
                <c:pt idx="64">
                  <c:v>240</c:v>
                </c:pt>
                <c:pt idx="65">
                  <c:v>240</c:v>
                </c:pt>
                <c:pt idx="66">
                  <c:v>240</c:v>
                </c:pt>
                <c:pt idx="67">
                  <c:v>240</c:v>
                </c:pt>
                <c:pt idx="68">
                  <c:v>240</c:v>
                </c:pt>
                <c:pt idx="69">
                  <c:v>240</c:v>
                </c:pt>
                <c:pt idx="70">
                  <c:v>240</c:v>
                </c:pt>
                <c:pt idx="71">
                  <c:v>240</c:v>
                </c:pt>
                <c:pt idx="72">
                  <c:v>240</c:v>
                </c:pt>
                <c:pt idx="73">
                  <c:v>240</c:v>
                </c:pt>
                <c:pt idx="74">
                  <c:v>240</c:v>
                </c:pt>
                <c:pt idx="75">
                  <c:v>240</c:v>
                </c:pt>
                <c:pt idx="76">
                  <c:v>240</c:v>
                </c:pt>
                <c:pt idx="77">
                  <c:v>240</c:v>
                </c:pt>
                <c:pt idx="78">
                  <c:v>240</c:v>
                </c:pt>
                <c:pt idx="79">
                  <c:v>240</c:v>
                </c:pt>
                <c:pt idx="80">
                  <c:v>240</c:v>
                </c:pt>
                <c:pt idx="81">
                  <c:v>240</c:v>
                </c:pt>
                <c:pt idx="82">
                  <c:v>240</c:v>
                </c:pt>
                <c:pt idx="83">
                  <c:v>240</c:v>
                </c:pt>
                <c:pt idx="84">
                  <c:v>240</c:v>
                </c:pt>
                <c:pt idx="85">
                  <c:v>240</c:v>
                </c:pt>
                <c:pt idx="86">
                  <c:v>240</c:v>
                </c:pt>
                <c:pt idx="87">
                  <c:v>240</c:v>
                </c:pt>
                <c:pt idx="88">
                  <c:v>240</c:v>
                </c:pt>
                <c:pt idx="89">
                  <c:v>240</c:v>
                </c:pt>
                <c:pt idx="90">
                  <c:v>240</c:v>
                </c:pt>
                <c:pt idx="91">
                  <c:v>240</c:v>
                </c:pt>
                <c:pt idx="92">
                  <c:v>240</c:v>
                </c:pt>
                <c:pt idx="93">
                  <c:v>240</c:v>
                </c:pt>
                <c:pt idx="94">
                  <c:v>240</c:v>
                </c:pt>
                <c:pt idx="95">
                  <c:v>240</c:v>
                </c:pt>
                <c:pt idx="96">
                  <c:v>240</c:v>
                </c:pt>
                <c:pt idx="97">
                  <c:v>240</c:v>
                </c:pt>
                <c:pt idx="98">
                  <c:v>240</c:v>
                </c:pt>
                <c:pt idx="99">
                  <c:v>240</c:v>
                </c:pt>
                <c:pt idx="100">
                  <c:v>240</c:v>
                </c:pt>
                <c:pt idx="101">
                  <c:v>240</c:v>
                </c:pt>
                <c:pt idx="102">
                  <c:v>240</c:v>
                </c:pt>
                <c:pt idx="103">
                  <c:v>240</c:v>
                </c:pt>
                <c:pt idx="104">
                  <c:v>240</c:v>
                </c:pt>
                <c:pt idx="105">
                  <c:v>240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6"/>
          <c:order val="18"/>
          <c:tx>
            <c:v>Floor below BS</c:v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Calculations!$M$13:$M$183</c:f>
              <c:numCache>
                <c:formatCode>#,##0</c:formatCode>
                <c:ptCount val="171"/>
                <c:pt idx="0">
                  <c:v>154271</c:v>
                </c:pt>
                <c:pt idx="1">
                  <c:v>9372</c:v>
                </c:pt>
                <c:pt idx="2">
                  <c:v>1201</c:v>
                </c:pt>
                <c:pt idx="3">
                  <c:v>721</c:v>
                </c:pt>
                <c:pt idx="4">
                  <c:v>481</c:v>
                </c:pt>
                <c:pt idx="5">
                  <c:v>481</c:v>
                </c:pt>
                <c:pt idx="6">
                  <c:v>240</c:v>
                </c:pt>
                <c:pt idx="7">
                  <c:v>240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5"/>
          <c:order val="19"/>
          <c:tx>
            <c:v>Floor below BS - Vertical</c:v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Calculations!$L$13:$L$183</c:f>
              <c:numCache>
                <c:formatCode>#,##0</c:formatCode>
                <c:ptCount val="171"/>
                <c:pt idx="0">
                  <c:v>116064</c:v>
                </c:pt>
                <c:pt idx="1">
                  <c:v>2163</c:v>
                </c:pt>
                <c:pt idx="2">
                  <c:v>240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384704"/>
        <c:axId val="152385096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20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152384704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2385096"/>
        <c:crosses val="autoZero"/>
        <c:crossBetween val="midCat"/>
      </c:valAx>
      <c:valAx>
        <c:axId val="152385096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2384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2"/>
          <c:order val="16"/>
          <c:tx>
            <c:v>-Y edge of chamber</c:v>
          </c:tx>
          <c:spPr>
            <a:ln w="3810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2627418</c:v>
                </c:pt>
                <c:pt idx="1">
                  <c:v>510393</c:v>
                </c:pt>
                <c:pt idx="2">
                  <c:v>107894</c:v>
                </c:pt>
                <c:pt idx="3">
                  <c:v>36525</c:v>
                </c:pt>
                <c:pt idx="4">
                  <c:v>12976</c:v>
                </c:pt>
                <c:pt idx="5">
                  <c:v>6248</c:v>
                </c:pt>
                <c:pt idx="6">
                  <c:v>3845</c:v>
                </c:pt>
                <c:pt idx="7">
                  <c:v>3124</c:v>
                </c:pt>
                <c:pt idx="8">
                  <c:v>1922</c:v>
                </c:pt>
                <c:pt idx="9">
                  <c:v>1682</c:v>
                </c:pt>
                <c:pt idx="10">
                  <c:v>1442</c:v>
                </c:pt>
                <c:pt idx="11">
                  <c:v>1442</c:v>
                </c:pt>
                <c:pt idx="12">
                  <c:v>961</c:v>
                </c:pt>
                <c:pt idx="13">
                  <c:v>481</c:v>
                </c:pt>
                <c:pt idx="14">
                  <c:v>481</c:v>
                </c:pt>
                <c:pt idx="15">
                  <c:v>481</c:v>
                </c:pt>
                <c:pt idx="16">
                  <c:v>481</c:v>
                </c:pt>
                <c:pt idx="17">
                  <c:v>481</c:v>
                </c:pt>
                <c:pt idx="18">
                  <c:v>481</c:v>
                </c:pt>
                <c:pt idx="19">
                  <c:v>481</c:v>
                </c:pt>
                <c:pt idx="20">
                  <c:v>481</c:v>
                </c:pt>
                <c:pt idx="21">
                  <c:v>481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4"/>
          <c:order val="17"/>
          <c:tx>
            <c:v>-Y edge of chamber</c:v>
          </c:tx>
          <c:spPr>
            <a:ln w="381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Calculations!$K$13:$K$183</c:f>
              <c:numCache>
                <c:formatCode>#,##0</c:formatCode>
                <c:ptCount val="171"/>
                <c:pt idx="0">
                  <c:v>658897</c:v>
                </c:pt>
                <c:pt idx="1">
                  <c:v>119428</c:v>
                </c:pt>
                <c:pt idx="2">
                  <c:v>25472</c:v>
                </c:pt>
                <c:pt idx="3">
                  <c:v>9852</c:v>
                </c:pt>
                <c:pt idx="4">
                  <c:v>4566</c:v>
                </c:pt>
                <c:pt idx="5">
                  <c:v>3124</c:v>
                </c:pt>
                <c:pt idx="6">
                  <c:v>1922</c:v>
                </c:pt>
                <c:pt idx="7">
                  <c:v>1201</c:v>
                </c:pt>
                <c:pt idx="8">
                  <c:v>721</c:v>
                </c:pt>
                <c:pt idx="9">
                  <c:v>721</c:v>
                </c:pt>
                <c:pt idx="10">
                  <c:v>721</c:v>
                </c:pt>
                <c:pt idx="11">
                  <c:v>721</c:v>
                </c:pt>
                <c:pt idx="12">
                  <c:v>481</c:v>
                </c:pt>
                <c:pt idx="13">
                  <c:v>481</c:v>
                </c:pt>
                <c:pt idx="14">
                  <c:v>481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385880"/>
        <c:axId val="152386272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18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152385880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2386272"/>
        <c:crosses val="autoZero"/>
        <c:crossBetween val="midCat"/>
      </c:valAx>
      <c:valAx>
        <c:axId val="152386272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238588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1"/>
          <c:order val="16"/>
          <c:tx>
            <c:v>Floor below BS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36766</c:v>
                </c:pt>
                <c:pt idx="1">
                  <c:v>24270</c:v>
                </c:pt>
                <c:pt idx="2">
                  <c:v>12736</c:v>
                </c:pt>
                <c:pt idx="3">
                  <c:v>6728</c:v>
                </c:pt>
                <c:pt idx="4">
                  <c:v>5527</c:v>
                </c:pt>
                <c:pt idx="5">
                  <c:v>4325</c:v>
                </c:pt>
                <c:pt idx="6">
                  <c:v>2163</c:v>
                </c:pt>
                <c:pt idx="7">
                  <c:v>1442</c:v>
                </c:pt>
                <c:pt idx="8">
                  <c:v>961</c:v>
                </c:pt>
                <c:pt idx="9">
                  <c:v>961</c:v>
                </c:pt>
                <c:pt idx="10">
                  <c:v>481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3"/>
          <c:order val="17"/>
          <c:tx>
            <c:v>Floor below BS - Vertical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Calculations!$J$13:$J$183</c:f>
              <c:numCache>
                <c:formatCode>#,##0</c:formatCode>
                <c:ptCount val="171"/>
                <c:pt idx="0">
                  <c:v>3641716</c:v>
                </c:pt>
                <c:pt idx="1">
                  <c:v>441668</c:v>
                </c:pt>
                <c:pt idx="2">
                  <c:v>150427</c:v>
                </c:pt>
                <c:pt idx="3">
                  <c:v>85306</c:v>
                </c:pt>
                <c:pt idx="4">
                  <c:v>59113</c:v>
                </c:pt>
                <c:pt idx="5">
                  <c:v>41812</c:v>
                </c:pt>
                <c:pt idx="6">
                  <c:v>29557</c:v>
                </c:pt>
                <c:pt idx="7">
                  <c:v>19945</c:v>
                </c:pt>
                <c:pt idx="8">
                  <c:v>12736</c:v>
                </c:pt>
                <c:pt idx="9">
                  <c:v>9852</c:v>
                </c:pt>
                <c:pt idx="10">
                  <c:v>8410</c:v>
                </c:pt>
                <c:pt idx="11">
                  <c:v>7690</c:v>
                </c:pt>
                <c:pt idx="12">
                  <c:v>6488</c:v>
                </c:pt>
                <c:pt idx="13">
                  <c:v>5767</c:v>
                </c:pt>
                <c:pt idx="14">
                  <c:v>4806</c:v>
                </c:pt>
                <c:pt idx="15">
                  <c:v>4085</c:v>
                </c:pt>
                <c:pt idx="16">
                  <c:v>3604</c:v>
                </c:pt>
                <c:pt idx="17">
                  <c:v>3364</c:v>
                </c:pt>
                <c:pt idx="18">
                  <c:v>2884</c:v>
                </c:pt>
                <c:pt idx="19">
                  <c:v>2884</c:v>
                </c:pt>
                <c:pt idx="20">
                  <c:v>2403</c:v>
                </c:pt>
                <c:pt idx="21">
                  <c:v>2163</c:v>
                </c:pt>
                <c:pt idx="22">
                  <c:v>1682</c:v>
                </c:pt>
                <c:pt idx="23">
                  <c:v>1682</c:v>
                </c:pt>
                <c:pt idx="24">
                  <c:v>1442</c:v>
                </c:pt>
                <c:pt idx="25">
                  <c:v>1442</c:v>
                </c:pt>
                <c:pt idx="26">
                  <c:v>1442</c:v>
                </c:pt>
                <c:pt idx="27">
                  <c:v>1442</c:v>
                </c:pt>
                <c:pt idx="28">
                  <c:v>1201</c:v>
                </c:pt>
                <c:pt idx="29">
                  <c:v>961</c:v>
                </c:pt>
                <c:pt idx="30">
                  <c:v>961</c:v>
                </c:pt>
                <c:pt idx="31">
                  <c:v>961</c:v>
                </c:pt>
                <c:pt idx="32">
                  <c:v>961</c:v>
                </c:pt>
                <c:pt idx="33">
                  <c:v>961</c:v>
                </c:pt>
                <c:pt idx="34">
                  <c:v>721</c:v>
                </c:pt>
                <c:pt idx="35">
                  <c:v>721</c:v>
                </c:pt>
                <c:pt idx="36">
                  <c:v>721</c:v>
                </c:pt>
                <c:pt idx="37">
                  <c:v>721</c:v>
                </c:pt>
                <c:pt idx="38">
                  <c:v>481</c:v>
                </c:pt>
                <c:pt idx="39">
                  <c:v>481</c:v>
                </c:pt>
                <c:pt idx="40">
                  <c:v>481</c:v>
                </c:pt>
                <c:pt idx="41">
                  <c:v>481</c:v>
                </c:pt>
                <c:pt idx="42">
                  <c:v>481</c:v>
                </c:pt>
                <c:pt idx="43">
                  <c:v>481</c:v>
                </c:pt>
                <c:pt idx="44">
                  <c:v>481</c:v>
                </c:pt>
                <c:pt idx="45">
                  <c:v>481</c:v>
                </c:pt>
                <c:pt idx="46">
                  <c:v>481</c:v>
                </c:pt>
                <c:pt idx="47">
                  <c:v>481</c:v>
                </c:pt>
                <c:pt idx="48">
                  <c:v>481</c:v>
                </c:pt>
                <c:pt idx="49">
                  <c:v>481</c:v>
                </c:pt>
                <c:pt idx="50">
                  <c:v>481</c:v>
                </c:pt>
                <c:pt idx="51">
                  <c:v>481</c:v>
                </c:pt>
                <c:pt idx="52">
                  <c:v>481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240</c:v>
                </c:pt>
                <c:pt idx="57">
                  <c:v>240</c:v>
                </c:pt>
                <c:pt idx="58">
                  <c:v>240</c:v>
                </c:pt>
                <c:pt idx="59">
                  <c:v>240</c:v>
                </c:pt>
                <c:pt idx="60">
                  <c:v>240</c:v>
                </c:pt>
                <c:pt idx="61">
                  <c:v>240</c:v>
                </c:pt>
                <c:pt idx="62">
                  <c:v>240</c:v>
                </c:pt>
                <c:pt idx="63">
                  <c:v>240</c:v>
                </c:pt>
                <c:pt idx="64">
                  <c:v>240</c:v>
                </c:pt>
                <c:pt idx="65">
                  <c:v>240</c:v>
                </c:pt>
                <c:pt idx="66">
                  <c:v>240</c:v>
                </c:pt>
                <c:pt idx="67">
                  <c:v>240</c:v>
                </c:pt>
                <c:pt idx="68">
                  <c:v>240</c:v>
                </c:pt>
                <c:pt idx="69">
                  <c:v>240</c:v>
                </c:pt>
                <c:pt idx="70">
                  <c:v>240</c:v>
                </c:pt>
                <c:pt idx="71">
                  <c:v>240</c:v>
                </c:pt>
                <c:pt idx="72">
                  <c:v>240</c:v>
                </c:pt>
                <c:pt idx="73">
                  <c:v>240</c:v>
                </c:pt>
                <c:pt idx="74">
                  <c:v>240</c:v>
                </c:pt>
                <c:pt idx="75">
                  <c:v>240</c:v>
                </c:pt>
                <c:pt idx="76">
                  <c:v>240</c:v>
                </c:pt>
                <c:pt idx="77">
                  <c:v>240</c:v>
                </c:pt>
                <c:pt idx="78">
                  <c:v>240</c:v>
                </c:pt>
                <c:pt idx="79">
                  <c:v>240</c:v>
                </c:pt>
                <c:pt idx="80">
                  <c:v>240</c:v>
                </c:pt>
                <c:pt idx="81">
                  <c:v>240</c:v>
                </c:pt>
                <c:pt idx="82">
                  <c:v>240</c:v>
                </c:pt>
                <c:pt idx="83">
                  <c:v>240</c:v>
                </c:pt>
                <c:pt idx="84">
                  <c:v>240</c:v>
                </c:pt>
                <c:pt idx="85">
                  <c:v>240</c:v>
                </c:pt>
                <c:pt idx="86">
                  <c:v>240</c:v>
                </c:pt>
                <c:pt idx="87">
                  <c:v>240</c:v>
                </c:pt>
                <c:pt idx="88">
                  <c:v>240</c:v>
                </c:pt>
                <c:pt idx="89">
                  <c:v>240</c:v>
                </c:pt>
                <c:pt idx="90">
                  <c:v>240</c:v>
                </c:pt>
                <c:pt idx="91">
                  <c:v>240</c:v>
                </c:pt>
                <c:pt idx="92">
                  <c:v>240</c:v>
                </c:pt>
                <c:pt idx="93">
                  <c:v>240</c:v>
                </c:pt>
                <c:pt idx="94">
                  <c:v>240</c:v>
                </c:pt>
                <c:pt idx="95">
                  <c:v>240</c:v>
                </c:pt>
                <c:pt idx="96">
                  <c:v>240</c:v>
                </c:pt>
                <c:pt idx="97">
                  <c:v>240</c:v>
                </c:pt>
                <c:pt idx="98">
                  <c:v>240</c:v>
                </c:pt>
                <c:pt idx="99">
                  <c:v>240</c:v>
                </c:pt>
                <c:pt idx="100">
                  <c:v>240</c:v>
                </c:pt>
                <c:pt idx="101">
                  <c:v>240</c:v>
                </c:pt>
                <c:pt idx="102">
                  <c:v>240</c:v>
                </c:pt>
                <c:pt idx="103">
                  <c:v>240</c:v>
                </c:pt>
                <c:pt idx="104">
                  <c:v>240</c:v>
                </c:pt>
                <c:pt idx="105">
                  <c:v>240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6"/>
          <c:order val="18"/>
          <c:tx>
            <c:v>Floor below BS</c:v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Calculations!$M$13:$M$183</c:f>
              <c:numCache>
                <c:formatCode>#,##0</c:formatCode>
                <c:ptCount val="171"/>
                <c:pt idx="0">
                  <c:v>154271</c:v>
                </c:pt>
                <c:pt idx="1">
                  <c:v>9372</c:v>
                </c:pt>
                <c:pt idx="2">
                  <c:v>1201</c:v>
                </c:pt>
                <c:pt idx="3">
                  <c:v>721</c:v>
                </c:pt>
                <c:pt idx="4">
                  <c:v>481</c:v>
                </c:pt>
                <c:pt idx="5">
                  <c:v>481</c:v>
                </c:pt>
                <c:pt idx="6">
                  <c:v>240</c:v>
                </c:pt>
                <c:pt idx="7">
                  <c:v>240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5"/>
          <c:order val="19"/>
          <c:tx>
            <c:v>Floor below BS - Vertical</c:v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Calculations!$L$13:$L$183</c:f>
              <c:numCache>
                <c:formatCode>#,##0</c:formatCode>
                <c:ptCount val="171"/>
                <c:pt idx="0">
                  <c:v>116064</c:v>
                </c:pt>
                <c:pt idx="1">
                  <c:v>2163</c:v>
                </c:pt>
                <c:pt idx="2">
                  <c:v>240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2"/>
          <c:order val="20"/>
          <c:tx>
            <c:v>-Y edge of chamber</c:v>
          </c:tx>
          <c:spPr>
            <a:ln w="3810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2627418</c:v>
                </c:pt>
                <c:pt idx="1">
                  <c:v>510393</c:v>
                </c:pt>
                <c:pt idx="2">
                  <c:v>107894</c:v>
                </c:pt>
                <c:pt idx="3">
                  <c:v>36525</c:v>
                </c:pt>
                <c:pt idx="4">
                  <c:v>12976</c:v>
                </c:pt>
                <c:pt idx="5">
                  <c:v>6248</c:v>
                </c:pt>
                <c:pt idx="6">
                  <c:v>3845</c:v>
                </c:pt>
                <c:pt idx="7">
                  <c:v>3124</c:v>
                </c:pt>
                <c:pt idx="8">
                  <c:v>1922</c:v>
                </c:pt>
                <c:pt idx="9">
                  <c:v>1682</c:v>
                </c:pt>
                <c:pt idx="10">
                  <c:v>1442</c:v>
                </c:pt>
                <c:pt idx="11">
                  <c:v>1442</c:v>
                </c:pt>
                <c:pt idx="12">
                  <c:v>961</c:v>
                </c:pt>
                <c:pt idx="13">
                  <c:v>481</c:v>
                </c:pt>
                <c:pt idx="14">
                  <c:v>481</c:v>
                </c:pt>
                <c:pt idx="15">
                  <c:v>481</c:v>
                </c:pt>
                <c:pt idx="16">
                  <c:v>481</c:v>
                </c:pt>
                <c:pt idx="17">
                  <c:v>481</c:v>
                </c:pt>
                <c:pt idx="18">
                  <c:v>481</c:v>
                </c:pt>
                <c:pt idx="19">
                  <c:v>481</c:v>
                </c:pt>
                <c:pt idx="20">
                  <c:v>481</c:v>
                </c:pt>
                <c:pt idx="21">
                  <c:v>481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4"/>
          <c:order val="21"/>
          <c:tx>
            <c:v>-Y edge of chamber</c:v>
          </c:tx>
          <c:spPr>
            <a:ln w="381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Calculations!$K$13:$K$183</c:f>
              <c:numCache>
                <c:formatCode>#,##0</c:formatCode>
                <c:ptCount val="171"/>
                <c:pt idx="0">
                  <c:v>658897</c:v>
                </c:pt>
                <c:pt idx="1">
                  <c:v>119428</c:v>
                </c:pt>
                <c:pt idx="2">
                  <c:v>25472</c:v>
                </c:pt>
                <c:pt idx="3">
                  <c:v>9852</c:v>
                </c:pt>
                <c:pt idx="4">
                  <c:v>4566</c:v>
                </c:pt>
                <c:pt idx="5">
                  <c:v>3124</c:v>
                </c:pt>
                <c:pt idx="6">
                  <c:v>1922</c:v>
                </c:pt>
                <c:pt idx="7">
                  <c:v>1201</c:v>
                </c:pt>
                <c:pt idx="8">
                  <c:v>721</c:v>
                </c:pt>
                <c:pt idx="9">
                  <c:v>721</c:v>
                </c:pt>
                <c:pt idx="10">
                  <c:v>721</c:v>
                </c:pt>
                <c:pt idx="11">
                  <c:v>721</c:v>
                </c:pt>
                <c:pt idx="12">
                  <c:v>481</c:v>
                </c:pt>
                <c:pt idx="13">
                  <c:v>481</c:v>
                </c:pt>
                <c:pt idx="14">
                  <c:v>481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921632"/>
        <c:axId val="185922024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22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185921632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922024"/>
        <c:crosses val="autoZero"/>
        <c:crossBetween val="midCat"/>
      </c:valAx>
      <c:valAx>
        <c:axId val="185922024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92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7426122882864"/>
          <c:y val="2.4611111111111111E-2"/>
          <c:w val="0.88047639987068427"/>
          <c:h val="0.8346955380577428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27"/>
          <c:order val="14"/>
          <c:tx>
            <c:strRef>
              <c:f>Calculations!$N$11</c:f>
              <c:strCache>
                <c:ptCount val="1"/>
                <c:pt idx="0">
                  <c:v>T1300773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Calculations!$N$13:$N$183</c:f>
              <c:numCache>
                <c:formatCode>#,##0</c:formatCode>
                <c:ptCount val="171"/>
                <c:pt idx="0">
                  <c:v>1746966</c:v>
                </c:pt>
                <c:pt idx="1">
                  <c:v>178301</c:v>
                </c:pt>
                <c:pt idx="2">
                  <c:v>20185</c:v>
                </c:pt>
                <c:pt idx="3">
                  <c:v>5046</c:v>
                </c:pt>
                <c:pt idx="4">
                  <c:v>1442</c:v>
                </c:pt>
                <c:pt idx="5">
                  <c:v>721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28"/>
          <c:order val="15"/>
          <c:tx>
            <c:strRef>
              <c:f>Calculations!$O$11</c:f>
              <c:strCache>
                <c:ptCount val="1"/>
                <c:pt idx="0">
                  <c:v>T1300774 V</c:v>
                </c:pt>
              </c:strCache>
              <c:extLst xmlns:c15="http://schemas.microsoft.com/office/drawing/2012/chart"/>
            </c:strRef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Calculations!$O$13:$O$183</c:f>
              <c:numCache>
                <c:formatCode>#,##0</c:formatCode>
                <c:ptCount val="171"/>
                <c:pt idx="0">
                  <c:v>1903400</c:v>
                </c:pt>
                <c:pt idx="1">
                  <c:v>101165</c:v>
                </c:pt>
                <c:pt idx="2">
                  <c:v>5287</c:v>
                </c:pt>
                <c:pt idx="3">
                  <c:v>1682</c:v>
                </c:pt>
                <c:pt idx="4">
                  <c:v>961</c:v>
                </c:pt>
                <c:pt idx="5">
                  <c:v>481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29"/>
          <c:order val="16"/>
          <c:tx>
            <c:strRef>
              <c:f>Calculations!$P$11</c:f>
              <c:strCache>
                <c:ptCount val="1"/>
                <c:pt idx="0">
                  <c:v>T1300968 V </c:v>
                </c:pt>
              </c:strCache>
              <c:extLst xmlns:c15="http://schemas.microsoft.com/office/drawing/2012/chart"/>
            </c:strRef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Calculations!$P$13:$P$183</c:f>
              <c:numCache>
                <c:formatCode>#,##0</c:formatCode>
                <c:ptCount val="171"/>
                <c:pt idx="0">
                  <c:v>26192</c:v>
                </c:pt>
                <c:pt idx="1">
                  <c:v>5527</c:v>
                </c:pt>
                <c:pt idx="2">
                  <c:v>481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30"/>
          <c:order val="17"/>
          <c:tx>
            <c:strRef>
              <c:f>Calculations!$Q$11</c:f>
              <c:strCache>
                <c:ptCount val="1"/>
                <c:pt idx="0">
                  <c:v>T1300969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Calculations!$Q$13:$Q$183</c:f>
              <c:numCache>
                <c:formatCode>#,##0</c:formatCode>
                <c:ptCount val="171"/>
                <c:pt idx="0">
                  <c:v>49742</c:v>
                </c:pt>
                <c:pt idx="1">
                  <c:v>11294</c:v>
                </c:pt>
                <c:pt idx="2">
                  <c:v>481</c:v>
                </c:pt>
                <c:pt idx="3">
                  <c:v>481</c:v>
                </c:pt>
                <c:pt idx="4">
                  <c:v>481</c:v>
                </c:pt>
                <c:pt idx="5">
                  <c:v>240</c:v>
                </c:pt>
                <c:pt idx="6">
                  <c:v>240</c:v>
                </c:pt>
                <c:pt idx="7">
                  <c:v>240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922808"/>
        <c:axId val="185923200"/>
        <c:extLst>
          <c:ext xmlns:c15="http://schemas.microsoft.com/office/drawing/2012/chart" uri="{02D57815-91ED-43cb-92C2-25804820EDAC}">
            <c15:filteredScatte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Calculations!$N$544</c15:sqref>
                        </c15:formulaRef>
                      </c:ext>
                    </c:extLst>
                    <c:strCache>
                      <c:ptCount val="1"/>
                      <c:pt idx="0">
                        <c:v>1,500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Calculations!$N$558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10.087555685849903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Calculations!$C$564:$C$565</c15:sqref>
                        </c15:formulaRef>
                      </c:ext>
                    </c:extLst>
                    <c:numCache>
                      <c:formatCode>0.E+00</c:formatCode>
                      <c:ptCount val="2"/>
                      <c:pt idx="0" formatCode="General">
                        <c:v>1</c:v>
                      </c:pt>
                      <c:pt idx="1">
                        <c:v>10000000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185922808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783449041729911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923200"/>
        <c:crosses val="autoZero"/>
        <c:crossBetween val="midCat"/>
      </c:valAx>
      <c:valAx>
        <c:axId val="185923200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922808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3434A-D1DE-274C-859B-4D49FC792D15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D816E-0436-8647-8A21-93E558A7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04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E272-D767-4F9E-96C1-3CB8C5A4C24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1DF7-62AF-4727-813E-FB529669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40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91439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5089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08649953"/>
              </p:ext>
            </p:extLst>
          </p:nvPr>
        </p:nvGraphicFramePr>
        <p:xfrm>
          <a:off x="0" y="0"/>
          <a:ext cx="1219200" cy="89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890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88"/>
            <a:ext cx="4038600" cy="50959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88"/>
            <a:ext cx="4038600" cy="50959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27271038"/>
              </p:ext>
            </p:extLst>
          </p:nvPr>
        </p:nvGraphicFramePr>
        <p:xfrm>
          <a:off x="0" y="0"/>
          <a:ext cx="1219200" cy="89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890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10302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 userDrawn="1"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LIGO-G130124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T1300014" TargetMode="External"/><Relationship Id="rId2" Type="http://schemas.openxmlformats.org/officeDocument/2006/relationships/hyperlink" Target="https://dcc.ligo.org/LIGO-F1200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cc.ligo.org/LIGO-E120109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SUMMARY OF 4” WAFER DATA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Contamination Control Working Group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February 26, 2014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67976" y="1107870"/>
            <a:ext cx="8976024" cy="1719504"/>
            <a:chOff x="174326" y="1667378"/>
            <a:chExt cx="8976024" cy="1719504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692150" y="2201915"/>
              <a:ext cx="4749" cy="11769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8"/>
            <p:cNvSpPr txBox="1"/>
            <p:nvPr/>
          </p:nvSpPr>
          <p:spPr>
            <a:xfrm>
              <a:off x="174326" y="1667378"/>
              <a:ext cx="294352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First clean – basic wipe down.</a:t>
              </a:r>
            </a:p>
            <a:p>
              <a:r>
                <a:rPr lang="en-US" sz="1800" dirty="0"/>
                <a:t>Estimated </a:t>
              </a:r>
              <a:r>
                <a:rPr lang="en-US" sz="1800" dirty="0" smtClean="0"/>
                <a:t>~ </a:t>
              </a:r>
              <a:r>
                <a:rPr lang="en-US" sz="1800" b="1" dirty="0"/>
                <a:t>1 </a:t>
              </a:r>
              <a:r>
                <a:rPr lang="en-US" sz="1800" b="1" dirty="0" smtClean="0"/>
                <a:t>hour</a:t>
              </a:r>
              <a:r>
                <a:rPr lang="en-US" sz="1800" dirty="0" smtClean="0"/>
                <a:t>.</a:t>
              </a:r>
              <a:endParaRPr lang="en-US" sz="1800" dirty="0"/>
            </a:p>
          </p:txBody>
        </p:sp>
        <p:sp>
          <p:nvSpPr>
            <p:cNvPr id="40" name="TextBox 8"/>
            <p:cNvSpPr txBox="1"/>
            <p:nvPr/>
          </p:nvSpPr>
          <p:spPr>
            <a:xfrm>
              <a:off x="2420222" y="2201915"/>
              <a:ext cx="331810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Big clean – multiple wipe downs over a </a:t>
              </a:r>
              <a:r>
                <a:rPr lang="en-US" sz="1800" b="1" dirty="0" smtClean="0"/>
                <a:t>2 week period</a:t>
              </a:r>
              <a:r>
                <a:rPr lang="en-US" sz="1800" dirty="0" smtClean="0"/>
                <a:t>.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 flipV="1">
              <a:off x="5947601" y="2819759"/>
              <a:ext cx="598" cy="567123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8"/>
            <p:cNvSpPr txBox="1"/>
            <p:nvPr/>
          </p:nvSpPr>
          <p:spPr>
            <a:xfrm>
              <a:off x="5556882" y="1853380"/>
              <a:ext cx="3593468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/>
                <a:t>1-1.5 </a:t>
              </a:r>
              <a:r>
                <a:rPr lang="en-US" sz="1800" b="1" dirty="0" err="1" smtClean="0"/>
                <a:t>hrs</a:t>
              </a:r>
              <a:r>
                <a:rPr lang="en-US" sz="1800" b="1" dirty="0" smtClean="0"/>
                <a:t> per chamber</a:t>
              </a:r>
              <a:r>
                <a:rPr lang="en-US" sz="1800" dirty="0" smtClean="0"/>
                <a:t>. Wiped all horizontal &amp; vertical surfaces, top &amp; inside of ISI, underneath support tubes, etc.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2825750" y="2683877"/>
              <a:ext cx="0" cy="66928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Project Timeline" descr="Line chart that plots each project on the corresponding timeframe." title="Project Timeli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414409"/>
              </p:ext>
            </p:extLst>
          </p:nvPr>
        </p:nvGraphicFramePr>
        <p:xfrm>
          <a:off x="100584" y="1066800"/>
          <a:ext cx="8942832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67976" y="1552067"/>
            <a:ext cx="8523433" cy="1257808"/>
            <a:chOff x="187026" y="2141696"/>
            <a:chExt cx="8523433" cy="125780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814650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910132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12958" y="2634139"/>
              <a:ext cx="0" cy="7315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/>
            <p:cNvSpPr txBox="1"/>
            <p:nvPr/>
          </p:nvSpPr>
          <p:spPr>
            <a:xfrm>
              <a:off x="187026" y="2141696"/>
              <a:ext cx="124460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#1</a:t>
              </a:r>
            </a:p>
            <a:p>
              <a:pPr algn="ctr"/>
              <a:r>
                <a:rPr lang="en-US" sz="1600" dirty="0" smtClean="0"/>
                <a:t>(doors close)</a:t>
              </a:r>
              <a:endParaRPr lang="en-US" sz="1600" dirty="0"/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2403249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#2</a:t>
              </a: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1486112" y="2141696"/>
              <a:ext cx="107130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    (doors open)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805080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8"/>
            <p:cNvSpPr txBox="1"/>
            <p:nvPr/>
          </p:nvSpPr>
          <p:spPr>
            <a:xfrm>
              <a:off x="3576670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6069081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8"/>
            <p:cNvSpPr txBox="1"/>
            <p:nvPr/>
          </p:nvSpPr>
          <p:spPr>
            <a:xfrm>
              <a:off x="5556882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#3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7341527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8"/>
            <p:cNvSpPr txBox="1"/>
            <p:nvPr/>
          </p:nvSpPr>
          <p:spPr>
            <a:xfrm>
              <a:off x="7107801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589775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512381" y="2346960"/>
              <a:ext cx="0" cy="100584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8"/>
            <p:cNvSpPr txBox="1"/>
            <p:nvPr/>
          </p:nvSpPr>
          <p:spPr>
            <a:xfrm>
              <a:off x="7084038" y="2141696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</a:t>
              </a:r>
              <a:r>
                <a:rPr lang="en-US" sz="1600" dirty="0" smtClean="0"/>
                <a:t>#4</a:t>
              </a:r>
              <a:endParaRPr lang="en-US" sz="1600" dirty="0" smtClean="0"/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8253259" y="2141696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0549" y="3498124"/>
            <a:ext cx="7815410" cy="2236321"/>
            <a:chOff x="690549" y="4088675"/>
            <a:chExt cx="7815410" cy="895703"/>
          </a:xfrm>
        </p:grpSpPr>
        <p:sp>
          <p:nvSpPr>
            <p:cNvPr id="26" name="Rectangle 25"/>
            <p:cNvSpPr/>
            <p:nvPr/>
          </p:nvSpPr>
          <p:spPr>
            <a:xfrm>
              <a:off x="2881937" y="4518789"/>
              <a:ext cx="1637761" cy="46558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6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Medium work</a:t>
              </a:r>
            </a:p>
            <a:p>
              <a:pPr algn="ctr"/>
              <a:endParaRPr lang="en-US" sz="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(PRM, ISS PD array, PR3 gluing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90549" y="4088675"/>
              <a:ext cx="7815410" cy="411480"/>
              <a:chOff x="690549" y="4088675"/>
              <a:chExt cx="7815410" cy="41148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90549" y="4088675"/>
                <a:ext cx="2173220" cy="411480"/>
              </a:xfrm>
              <a:prstGeom prst="rect">
                <a:avLst/>
              </a:prstGeom>
              <a:solidFill>
                <a:srgbClr val="D6A3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 </a:t>
                </a:r>
              </a:p>
              <a:p>
                <a:pPr algn="ctr"/>
                <a:endParaRPr lang="en-US" sz="5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(IO baffles installed)</a:t>
                </a:r>
                <a:endParaRPr lang="en-US" sz="14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938" y="4088675"/>
                <a:ext cx="914400" cy="41148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work</a:t>
                </a:r>
                <a:endParaRPr lang="en-US" sz="16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15610" y="4088675"/>
                <a:ext cx="704088" cy="4114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Med. work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542219" y="4088675"/>
                <a:ext cx="1399032" cy="41148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Medium 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ork</a:t>
                </a:r>
              </a:p>
              <a:p>
                <a:pPr algn="ctr"/>
                <a:endParaRPr lang="en-US" sz="5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(PRM, ISS PD array, PR3 gluing)</a:t>
                </a:r>
                <a:endParaRPr lang="en-US" sz="14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07698" y="4088675"/>
                <a:ext cx="1417320" cy="4114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 work</a:t>
                </a:r>
                <a:endParaRPr lang="en-US" sz="16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445255" y="4088675"/>
                <a:ext cx="1060704" cy="411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baseline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</a:t>
                </a:r>
              </a:p>
              <a:p>
                <a:pPr algn="ctr"/>
                <a:endParaRPr lang="en-US" sz="5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(PR2/PR3 baffles)</a:t>
                </a:r>
                <a:endParaRPr lang="en-US" sz="14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extBox 8"/>
          <p:cNvSpPr txBox="1"/>
          <p:nvPr/>
        </p:nvSpPr>
        <p:spPr>
          <a:xfrm>
            <a:off x="1211430" y="9400791"/>
            <a:ext cx="295622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First clean – basic wipe down.</a:t>
            </a:r>
          </a:p>
          <a:p>
            <a:r>
              <a:rPr lang="en-US" sz="1800" dirty="0" smtClean="0"/>
              <a:t>Estimated at </a:t>
            </a:r>
            <a:r>
              <a:rPr lang="en-US" sz="1800" b="1" dirty="0" smtClean="0"/>
              <a:t>1 hour</a:t>
            </a:r>
            <a:r>
              <a:rPr lang="en-US" sz="1800" dirty="0" smtClean="0"/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05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584" y="-451338"/>
            <a:ext cx="8942832" cy="3543300"/>
            <a:chOff x="100584" y="-239178"/>
            <a:chExt cx="8942832" cy="35433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690549" y="1262993"/>
              <a:ext cx="7815410" cy="194574"/>
              <a:chOff x="690549" y="4195091"/>
              <a:chExt cx="7815410" cy="194574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881937" y="4195091"/>
                <a:ext cx="1637761" cy="914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90549" y="4298225"/>
                <a:ext cx="7815410" cy="91440"/>
                <a:chOff x="690549" y="4298225"/>
                <a:chExt cx="7815410" cy="91440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690549" y="4298225"/>
                  <a:ext cx="2173220" cy="91440"/>
                </a:xfrm>
                <a:prstGeom prst="rect">
                  <a:avLst/>
                </a:prstGeom>
                <a:solidFill>
                  <a:srgbClr val="D6A3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2881938" y="4298225"/>
                  <a:ext cx="914400" cy="91440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3815610" y="4298225"/>
                  <a:ext cx="704088" cy="91440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542219" y="4298225"/>
                  <a:ext cx="1399032" cy="9144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007698" y="4298225"/>
                  <a:ext cx="1417320" cy="9144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7445255" y="4298225"/>
                  <a:ext cx="1060704" cy="91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aphicFrame>
          <p:nvGraphicFramePr>
            <p:cNvPr id="138" name="Project Timeline" descr="Line chart that plots each project on the corresponding timeframe." title="Project Timelin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539680"/>
                </p:ext>
              </p:extLst>
            </p:nvPr>
          </p:nvGraphicFramePr>
          <p:xfrm>
            <a:off x="100584" y="-239178"/>
            <a:ext cx="8942832" cy="3543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9060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292923" y="2473893"/>
            <a:ext cx="6514464" cy="2412495"/>
            <a:chOff x="3292923" y="2473893"/>
            <a:chExt cx="6514464" cy="2412495"/>
          </a:xfrm>
        </p:grpSpPr>
        <p:grpSp>
          <p:nvGrpSpPr>
            <p:cNvPr id="33" name="Group 32"/>
            <p:cNvGrpSpPr/>
            <p:nvPr/>
          </p:nvGrpSpPr>
          <p:grpSpPr>
            <a:xfrm>
              <a:off x="3793668" y="2741462"/>
              <a:ext cx="5084079" cy="2144925"/>
              <a:chOff x="3793668" y="2741462"/>
              <a:chExt cx="5084079" cy="214492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698273" y="2741462"/>
                <a:ext cx="4179474" cy="2144925"/>
                <a:chOff x="4698273" y="2741462"/>
                <a:chExt cx="4179474" cy="2144925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5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4698273" y="4609388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5"/>
                      </a:solidFill>
                    </a:rPr>
                    <a:t>293</a:t>
                  </a:r>
                  <a:endParaRPr lang="en-US" b="1" dirty="0"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793668" y="3009031"/>
                <a:ext cx="5084079" cy="1877356"/>
                <a:chOff x="3793668" y="3009031"/>
                <a:chExt cx="5084079" cy="1877356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9933CC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3793668" y="4609388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9933CC"/>
                      </a:solidFill>
                    </a:rPr>
                    <a:t>424</a:t>
                  </a:r>
                  <a:endParaRPr lang="en-US" b="1" dirty="0">
                    <a:solidFill>
                      <a:srgbClr val="9933CC"/>
                    </a:solidFill>
                  </a:endParaRP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3292923" y="2473893"/>
              <a:ext cx="6514464" cy="2412495"/>
              <a:chOff x="3292923" y="2473893"/>
              <a:chExt cx="6514464" cy="241249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253049" y="2473893"/>
                <a:ext cx="4624698" cy="2412495"/>
                <a:chOff x="4253049" y="2473893"/>
                <a:chExt cx="4624698" cy="2412495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6172200" y="2473893"/>
                  <a:ext cx="2705547" cy="338554"/>
                  <a:chOff x="4381053" y="1066800"/>
                  <a:chExt cx="2705547" cy="338554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724400" y="1066800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MC1 &amp; MC3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 flipH="1" flipV="1">
                    <a:off x="4381053" y="1251466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CC9B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4253049" y="4609389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D6A300"/>
                      </a:solidFill>
                    </a:rPr>
                    <a:t>322</a:t>
                  </a:r>
                  <a:endParaRPr lang="en-US" b="1" dirty="0">
                    <a:solidFill>
                      <a:srgbClr val="D6A300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292923" y="3276600"/>
                <a:ext cx="6514464" cy="1608447"/>
                <a:chOff x="3292923" y="3276600"/>
                <a:chExt cx="6514464" cy="1608447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6172200" y="3276600"/>
                  <a:ext cx="3635187" cy="584775"/>
                  <a:chOff x="4381053" y="1869507"/>
                  <a:chExt cx="3635187" cy="584775"/>
                </a:xfrm>
              </p:grpSpPr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724400" y="1869507"/>
                    <a:ext cx="3291840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 </a:t>
                    </a:r>
                  </a:p>
                  <a:p>
                    <a:r>
                      <a: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*</a:t>
                    </a:r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not sealed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2" name="Straight Connector 11"/>
                  <p:cNvCxnSpPr/>
                  <p:nvPr/>
                </p:nvCxnSpPr>
                <p:spPr>
                  <a:xfrm flipH="1" flipV="1">
                    <a:off x="4381053" y="2054173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00FF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3292923" y="4610727"/>
                  <a:ext cx="457200" cy="2743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00FF"/>
                      </a:solidFill>
                    </a:rPr>
                    <a:t>188*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graphicFrame>
        <p:nvGraphicFramePr>
          <p:cNvPr id="51" name="Chart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04233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3082527" y="1892403"/>
            <a:ext cx="5719020" cy="3004376"/>
            <a:chOff x="3082527" y="1892403"/>
            <a:chExt cx="5719020" cy="3004376"/>
          </a:xfrm>
        </p:grpSpPr>
        <p:grpSp>
          <p:nvGrpSpPr>
            <p:cNvPr id="74" name="Group 73"/>
            <p:cNvGrpSpPr/>
            <p:nvPr/>
          </p:nvGrpSpPr>
          <p:grpSpPr>
            <a:xfrm>
              <a:off x="6096000" y="1892403"/>
              <a:ext cx="2705547" cy="1141261"/>
              <a:chOff x="9638853" y="1447800"/>
              <a:chExt cx="2705547" cy="1141261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9982200" y="1447800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front of PR3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9638853" y="1632466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4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/>
              <p:cNvGrpSpPr/>
              <p:nvPr/>
            </p:nvGrpSpPr>
            <p:grpSpPr>
              <a:xfrm>
                <a:off x="9638853" y="2250507"/>
                <a:ext cx="2080707" cy="338554"/>
                <a:chOff x="4381053" y="1869507"/>
                <a:chExt cx="2080707" cy="338554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4724400" y="1869507"/>
                  <a:ext cx="17373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In front of PR3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 flipH="1" flipV="1">
                  <a:off x="4381053" y="2054173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92D05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9638853" y="1715369"/>
                <a:ext cx="2705547" cy="606123"/>
                <a:chOff x="6172200" y="2741462"/>
                <a:chExt cx="2705547" cy="606123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89" name="Straight Connector 88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87" name="Straight Connector 86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5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5" name="Group 74"/>
            <p:cNvGrpSpPr/>
            <p:nvPr/>
          </p:nvGrpSpPr>
          <p:grpSpPr>
            <a:xfrm>
              <a:off x="3082527" y="4345460"/>
              <a:ext cx="3842148" cy="551319"/>
              <a:chOff x="3082527" y="4345460"/>
              <a:chExt cx="3842148" cy="551319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3082527" y="434546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218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543675" y="461978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/>
                    </a:solidFill>
                  </a:rPr>
                  <a:t>817</a:t>
                </a:r>
                <a:endParaRPr lang="en-US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738563" y="4621119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280</a:t>
                </a:r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150519" y="461978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92D050"/>
                    </a:solidFill>
                  </a:rPr>
                  <a:t>268</a:t>
                </a:r>
                <a:endParaRPr lang="en-US" b="1" dirty="0">
                  <a:solidFill>
                    <a:srgbClr val="92D050"/>
                  </a:solidFill>
                </a:endParaRPr>
              </a:p>
            </p:txBody>
          </p:sp>
        </p:grpSp>
      </p:grpSp>
      <p:graphicFrame>
        <p:nvGraphicFramePr>
          <p:cNvPr id="92" name="Chart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21839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1406127" y="1892403"/>
            <a:ext cx="7593540" cy="3004376"/>
            <a:chOff x="1406127" y="1892403"/>
            <a:chExt cx="7593540" cy="3004376"/>
          </a:xfrm>
        </p:grpSpPr>
        <p:grpSp>
          <p:nvGrpSpPr>
            <p:cNvPr id="94" name="Group 93"/>
            <p:cNvGrpSpPr/>
            <p:nvPr/>
          </p:nvGrpSpPr>
          <p:grpSpPr>
            <a:xfrm>
              <a:off x="6096000" y="1892403"/>
              <a:ext cx="2705547" cy="1141261"/>
              <a:chOff x="9638853" y="1447800"/>
              <a:chExt cx="2705547" cy="1141261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9982200" y="1447800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front of PR3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H="1" flipV="1">
                <a:off x="9638853" y="1632466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4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 114"/>
              <p:cNvGrpSpPr/>
              <p:nvPr/>
            </p:nvGrpSpPr>
            <p:grpSpPr>
              <a:xfrm>
                <a:off x="9638853" y="2250507"/>
                <a:ext cx="2080707" cy="338554"/>
                <a:chOff x="4381053" y="1869507"/>
                <a:chExt cx="2080707" cy="338554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4724400" y="1869507"/>
                  <a:ext cx="17373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In front of PR3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24" name="Straight Connector 123"/>
                <p:cNvCxnSpPr/>
                <p:nvPr/>
              </p:nvCxnSpPr>
              <p:spPr>
                <a:xfrm flipH="1" flipV="1">
                  <a:off x="4381053" y="2054173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92D05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9638853" y="1715369"/>
                <a:ext cx="2705547" cy="606123"/>
                <a:chOff x="6172200" y="2741462"/>
                <a:chExt cx="2705547" cy="606123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22" name="Straight Connector 121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20" name="Straight Connector 119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5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5" name="Group 94"/>
            <p:cNvGrpSpPr/>
            <p:nvPr/>
          </p:nvGrpSpPr>
          <p:grpSpPr>
            <a:xfrm>
              <a:off x="6096000" y="2993458"/>
              <a:ext cx="2903667" cy="873692"/>
              <a:chOff x="9638853" y="1447800"/>
              <a:chExt cx="2903667" cy="87369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982200" y="1447800"/>
                <a:ext cx="256032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Near PR3, N door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9638853" y="1632466"/>
                <a:ext cx="365760" cy="0"/>
              </a:xfrm>
              <a:prstGeom prst="line">
                <a:avLst/>
              </a:prstGeom>
              <a:ln w="31750" cap="rnd" cmpd="sng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/>
              <p:cNvGrpSpPr/>
              <p:nvPr/>
            </p:nvGrpSpPr>
            <p:grpSpPr>
              <a:xfrm>
                <a:off x="9638853" y="1715369"/>
                <a:ext cx="2705547" cy="606123"/>
                <a:chOff x="6172200" y="2741462"/>
                <a:chExt cx="2705547" cy="606123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NW corner of table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12" name="Straight Connector 111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N side of table (Vertical)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10" name="Straight Connector 109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1750" cap="rnd" cmpd="sng">
                    <a:solidFill>
                      <a:schemeClr val="accent6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6" name="Group 95"/>
            <p:cNvGrpSpPr/>
            <p:nvPr/>
          </p:nvGrpSpPr>
          <p:grpSpPr>
            <a:xfrm>
              <a:off x="1406127" y="3829050"/>
              <a:ext cx="5518548" cy="1067729"/>
              <a:chOff x="1406127" y="3829050"/>
              <a:chExt cx="5518548" cy="106772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082527" y="434546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218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543675" y="461978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/>
                    </a:solidFill>
                  </a:rPr>
                  <a:t>817</a:t>
                </a:r>
                <a:endParaRPr lang="en-US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738563" y="4621119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280</a:t>
                </a:r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150519" y="461978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92D050"/>
                    </a:solidFill>
                  </a:rPr>
                  <a:t>268</a:t>
                </a:r>
                <a:endParaRPr lang="en-US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06177" y="432260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105</a:t>
                </a:r>
                <a:endPara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483644" y="461978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218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406127" y="382905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/>
                    </a:solidFill>
                  </a:rPr>
                  <a:t>192</a:t>
                </a:r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5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Graphic spid="51" grpId="0">
        <p:bldAsOne/>
      </p:bldGraphic>
      <p:bldGraphic spid="9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 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Project Timeline" descr="Line chart that plots each project on the corresponding timeframe." title="Project Timeli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779633"/>
              </p:ext>
            </p:extLst>
          </p:nvPr>
        </p:nvGraphicFramePr>
        <p:xfrm>
          <a:off x="100584" y="990600"/>
          <a:ext cx="8942832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67976" y="1475867"/>
            <a:ext cx="8523433" cy="1257808"/>
            <a:chOff x="187026" y="2141696"/>
            <a:chExt cx="8523433" cy="125780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814650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910132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012958" y="2634139"/>
              <a:ext cx="0" cy="7315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"/>
            <p:cNvSpPr txBox="1"/>
            <p:nvPr/>
          </p:nvSpPr>
          <p:spPr>
            <a:xfrm>
              <a:off x="187026" y="2141696"/>
              <a:ext cx="124460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#1</a:t>
              </a:r>
            </a:p>
            <a:p>
              <a:pPr algn="ctr"/>
              <a:r>
                <a:rPr lang="en-US" sz="1600" dirty="0" smtClean="0"/>
                <a:t>(doors closed)</a:t>
              </a:r>
              <a:endParaRPr lang="en-US" sz="1600" dirty="0"/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2403249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#2</a:t>
              </a: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1486112" y="2141696"/>
              <a:ext cx="107130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    (doors open)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805080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8"/>
            <p:cNvSpPr txBox="1"/>
            <p:nvPr/>
          </p:nvSpPr>
          <p:spPr>
            <a:xfrm>
              <a:off x="3576670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069081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8"/>
            <p:cNvSpPr txBox="1"/>
            <p:nvPr/>
          </p:nvSpPr>
          <p:spPr>
            <a:xfrm>
              <a:off x="5556882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#3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7341527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8"/>
            <p:cNvSpPr txBox="1"/>
            <p:nvPr/>
          </p:nvSpPr>
          <p:spPr>
            <a:xfrm>
              <a:off x="7107801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589775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512381" y="2346960"/>
              <a:ext cx="0" cy="100584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8"/>
            <p:cNvSpPr txBox="1"/>
            <p:nvPr/>
          </p:nvSpPr>
          <p:spPr>
            <a:xfrm>
              <a:off x="7084038" y="2141696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#4</a:t>
              </a: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8253259" y="2141696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0549" y="3421926"/>
            <a:ext cx="7815410" cy="2154756"/>
            <a:chOff x="690549" y="4088675"/>
            <a:chExt cx="7815410" cy="863034"/>
          </a:xfrm>
        </p:grpSpPr>
        <p:sp>
          <p:nvSpPr>
            <p:cNvPr id="35" name="Rectangle 34"/>
            <p:cNvSpPr/>
            <p:nvPr/>
          </p:nvSpPr>
          <p:spPr>
            <a:xfrm>
              <a:off x="2881937" y="4541520"/>
              <a:ext cx="1637761" cy="41018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6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Medium work</a:t>
              </a:r>
            </a:p>
            <a:p>
              <a:pPr algn="ctr"/>
              <a:endParaRPr lang="en-US" sz="5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280 - 817</a:t>
              </a:r>
              <a:endPara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90549" y="4088675"/>
              <a:ext cx="7815410" cy="411480"/>
              <a:chOff x="690549" y="4088675"/>
              <a:chExt cx="7815410" cy="41148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90549" y="4088675"/>
                <a:ext cx="2173220" cy="411480"/>
              </a:xfrm>
              <a:prstGeom prst="rect">
                <a:avLst/>
              </a:prstGeom>
              <a:solidFill>
                <a:srgbClr val="D6A3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 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881938" y="4088675"/>
                <a:ext cx="914400" cy="41148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work</a:t>
                </a:r>
              </a:p>
              <a:p>
                <a:pPr algn="ctr"/>
                <a:endParaRPr lang="en-US" sz="5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293</a:t>
                </a:r>
                <a:endParaRPr lang="en-US" sz="1600" b="1" i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15610" y="4088675"/>
                <a:ext cx="704088" cy="4114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Med. Work</a:t>
                </a:r>
              </a:p>
              <a:p>
                <a:pPr algn="ctr"/>
                <a:endParaRPr lang="en-US" sz="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188*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42219" y="4088675"/>
                <a:ext cx="1399032" cy="41148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Medium 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ork</a:t>
                </a:r>
              </a:p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218 - 268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07698" y="4088675"/>
                <a:ext cx="1417320" cy="4114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 work</a:t>
                </a:r>
              </a:p>
              <a:p>
                <a:pPr algn="ctr"/>
                <a:endParaRPr lang="en-US" sz="5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en-US" sz="1600" b="1" i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45255" y="4088675"/>
                <a:ext cx="1060704" cy="411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baseline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192 - 218</a:t>
                </a:r>
                <a:endParaRPr lang="en-US" sz="1600" b="1" i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06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Cleaning as you go works!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hlinkClick r:id="rId2"/>
              </a:rPr>
              <a:t>LIGO-G1301249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Upcoming…</a:t>
            </a:r>
          </a:p>
          <a:p>
            <a:pPr lvl="1"/>
            <a:r>
              <a:rPr lang="en-US" dirty="0" smtClean="0"/>
              <a:t>Compiling WHAM data</a:t>
            </a:r>
          </a:p>
          <a:p>
            <a:pPr lvl="1"/>
            <a:r>
              <a:rPr lang="en-US" dirty="0" smtClean="0"/>
              <a:t>1” optic counts &amp; damage plan</a:t>
            </a:r>
          </a:p>
          <a:p>
            <a:pPr lvl="1"/>
            <a:r>
              <a:rPr lang="en-US" dirty="0" smtClean="0"/>
              <a:t>Trips to LHO to continue CC support</a:t>
            </a:r>
          </a:p>
          <a:p>
            <a:pPr lvl="1"/>
            <a:r>
              <a:rPr lang="en-US" dirty="0" smtClean="0"/>
              <a:t>Opportunity for another round of data when ITM’s open in April at LHO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LIGO-F1200021</a:t>
            </a:r>
            <a:r>
              <a:rPr lang="en-US" sz="2400" dirty="0" smtClean="0"/>
              <a:t> Advanced LIGO Particulate Sample Form (updated)</a:t>
            </a:r>
          </a:p>
          <a:p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LIGO-T1300014</a:t>
            </a:r>
            <a:r>
              <a:rPr lang="en-US" sz="2400" dirty="0" smtClean="0"/>
              <a:t> </a:t>
            </a:r>
            <a:r>
              <a:rPr lang="en-US" sz="2400" dirty="0" err="1" smtClean="0"/>
              <a:t>Aligo</a:t>
            </a:r>
            <a:r>
              <a:rPr lang="en-US" sz="2400" dirty="0" smtClean="0"/>
              <a:t>, BSC Flooring + HAM ISI, Witness Sample Placement Guidelines</a:t>
            </a:r>
          </a:p>
          <a:p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LIGO-E1201096</a:t>
            </a:r>
            <a:r>
              <a:rPr lang="en-US" sz="2400" dirty="0" smtClean="0"/>
              <a:t> Contamination Sample Handling – How to receive, use, send, buy, and store samples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1"/>
            <a:ext cx="8001000" cy="914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4” Wafer &amp; 1” Optic Placement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21066" y="1143000"/>
            <a:ext cx="5301868" cy="2666999"/>
            <a:chOff x="2089532" y="1219200"/>
            <a:chExt cx="5301868" cy="2666999"/>
          </a:xfrm>
        </p:grpSpPr>
        <p:pic>
          <p:nvPicPr>
            <p:cNvPr id="8" name="Picture 7" descr="HAM wafer optic placement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8200" y="1219200"/>
              <a:ext cx="2743200" cy="2554762"/>
            </a:xfrm>
            <a:prstGeom prst="rect">
              <a:avLst/>
            </a:prstGeom>
          </p:spPr>
        </p:pic>
        <p:pic>
          <p:nvPicPr>
            <p:cNvPr id="9" name="Picture 8" descr="BSC wafer optic placemen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9532" y="1219200"/>
              <a:ext cx="2406268" cy="266699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71800" y="2362200"/>
            <a:ext cx="3893268" cy="990600"/>
            <a:chOff x="2971800" y="2438400"/>
            <a:chExt cx="3893268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2971800" y="2491861"/>
              <a:ext cx="735540" cy="937139"/>
              <a:chOff x="2972218" y="2491861"/>
              <a:chExt cx="735540" cy="937139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373154" y="3094396"/>
                <a:ext cx="334604" cy="334604"/>
              </a:xfrm>
              <a:prstGeom prst="ellipse">
                <a:avLst/>
              </a:prstGeom>
              <a:noFill/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2972218" y="2491861"/>
                <a:ext cx="334604" cy="334604"/>
              </a:xfrm>
              <a:prstGeom prst="ellipse">
                <a:avLst/>
              </a:prstGeom>
              <a:noFill/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168370" y="2438400"/>
              <a:ext cx="1696698" cy="791804"/>
              <a:chOff x="5168370" y="2438400"/>
              <a:chExt cx="1696698" cy="791804"/>
            </a:xfrm>
          </p:grpSpPr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5168370" y="2895600"/>
                <a:ext cx="334604" cy="334604"/>
              </a:xfrm>
              <a:prstGeom prst="ellipse">
                <a:avLst/>
              </a:prstGeom>
              <a:noFill/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526740" y="2438400"/>
                <a:ext cx="338328" cy="338328"/>
              </a:xfrm>
              <a:prstGeom prst="ellipse">
                <a:avLst/>
              </a:prstGeom>
              <a:noFill/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703732" y="2531364"/>
            <a:ext cx="5713068" cy="1495304"/>
            <a:chOff x="1703732" y="2531364"/>
            <a:chExt cx="5713068" cy="1495304"/>
          </a:xfrm>
        </p:grpSpPr>
        <p:grpSp>
          <p:nvGrpSpPr>
            <p:cNvPr id="18" name="Group 17"/>
            <p:cNvGrpSpPr/>
            <p:nvPr/>
          </p:nvGrpSpPr>
          <p:grpSpPr>
            <a:xfrm>
              <a:off x="1703732" y="2701263"/>
              <a:ext cx="1836306" cy="1188044"/>
              <a:chOff x="1703732" y="2701263"/>
              <a:chExt cx="1836306" cy="1188044"/>
            </a:xfrm>
          </p:grpSpPr>
          <p:cxnSp>
            <p:nvCxnSpPr>
              <p:cNvPr id="23" name="Straight Connector 22"/>
              <p:cNvCxnSpPr>
                <a:stCxn id="15" idx="4"/>
                <a:endCxn id="28" idx="0"/>
              </p:cNvCxnSpPr>
              <p:nvPr/>
            </p:nvCxnSpPr>
            <p:spPr>
              <a:xfrm flipH="1">
                <a:off x="3219187" y="3352800"/>
                <a:ext cx="320851" cy="536507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6" idx="3"/>
                <a:endCxn id="29" idx="7"/>
              </p:cNvCxnSpPr>
              <p:nvPr/>
            </p:nvCxnSpPr>
            <p:spPr>
              <a:xfrm flipH="1">
                <a:off x="1703732" y="2701263"/>
                <a:ext cx="1317070" cy="919266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335672" y="2531364"/>
              <a:ext cx="2081128" cy="1495304"/>
              <a:chOff x="5335672" y="2531364"/>
              <a:chExt cx="2081128" cy="1495304"/>
            </a:xfrm>
          </p:grpSpPr>
          <p:cxnSp>
            <p:nvCxnSpPr>
              <p:cNvPr id="20" name="Straight Connector 19"/>
              <p:cNvCxnSpPr>
                <a:stCxn id="13" idx="4"/>
                <a:endCxn id="32" idx="0"/>
              </p:cNvCxnSpPr>
              <p:nvPr/>
            </p:nvCxnSpPr>
            <p:spPr>
              <a:xfrm>
                <a:off x="5335672" y="3154004"/>
                <a:ext cx="52986" cy="732196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3" idx="4"/>
                <a:endCxn id="31" idx="1"/>
              </p:cNvCxnSpPr>
              <p:nvPr/>
            </p:nvCxnSpPr>
            <p:spPr>
              <a:xfrm>
                <a:off x="5335672" y="3154004"/>
                <a:ext cx="1570741" cy="872664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6"/>
                <a:endCxn id="30" idx="2"/>
              </p:cNvCxnSpPr>
              <p:nvPr/>
            </p:nvCxnSpPr>
            <p:spPr>
              <a:xfrm>
                <a:off x="6865068" y="2531364"/>
                <a:ext cx="551732" cy="344514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52400" y="2133600"/>
            <a:ext cx="8866026" cy="4276344"/>
            <a:chOff x="152400" y="2133600"/>
            <a:chExt cx="8866026" cy="4276344"/>
          </a:xfrm>
        </p:grpSpPr>
        <p:grpSp>
          <p:nvGrpSpPr>
            <p:cNvPr id="26" name="Group 25"/>
            <p:cNvGrpSpPr/>
            <p:nvPr/>
          </p:nvGrpSpPr>
          <p:grpSpPr>
            <a:xfrm>
              <a:off x="4343400" y="2133600"/>
              <a:ext cx="4675026" cy="4276344"/>
              <a:chOff x="4343400" y="2133600"/>
              <a:chExt cx="4675026" cy="427634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16800" y="2133600"/>
                <a:ext cx="1601626" cy="1484555"/>
              </a:xfrm>
              <a:prstGeom prst="ellipse">
                <a:avLst/>
              </a:prstGeom>
              <a:ln w="38100" cmpd="sng">
                <a:solidFill>
                  <a:srgbClr val="9BBB59"/>
                </a:solidFill>
              </a:ln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37" b="-1093"/>
              <a:stretch/>
            </p:blipFill>
            <p:spPr>
              <a:xfrm>
                <a:off x="6553200" y="3710848"/>
                <a:ext cx="2411887" cy="2156552"/>
              </a:xfrm>
              <a:prstGeom prst="ellipse">
                <a:avLst/>
              </a:prstGeom>
              <a:ln w="38100" cmpd="sng">
                <a:solidFill>
                  <a:srgbClr val="9BBB59"/>
                </a:solidFill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43400" y="3886200"/>
                <a:ext cx="2090516" cy="2523744"/>
              </a:xfrm>
              <a:prstGeom prst="ellipse">
                <a:avLst/>
              </a:prstGeom>
              <a:ln w="38100" cmpd="sng">
                <a:solidFill>
                  <a:srgbClr val="9BBB59"/>
                </a:solidFill>
              </a:ln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52400" y="3352800"/>
              <a:ext cx="4076174" cy="3054037"/>
              <a:chOff x="152400" y="3352800"/>
              <a:chExt cx="4076174" cy="305403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9800" y="3889307"/>
                <a:ext cx="2018774" cy="251753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</p:spPr>
          </p:pic>
          <p:pic>
            <p:nvPicPr>
              <p:cNvPr id="29" name="Picture 28" descr="BSC wafer optic placement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400" y="3352800"/>
                <a:ext cx="1817499" cy="1828168"/>
              </a:xfrm>
              <a:prstGeom prst="ellipse">
                <a:avLst/>
              </a:prstGeom>
              <a:ln w="38100" cmpd="sng">
                <a:solidFill>
                  <a:schemeClr val="accent3"/>
                </a:solidFill>
              </a:ln>
            </p:spPr>
          </p:pic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Wafers Collected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994776"/>
              </p:ext>
            </p:extLst>
          </p:nvPr>
        </p:nvGraphicFramePr>
        <p:xfrm>
          <a:off x="228600" y="1140587"/>
          <a:ext cx="8759952" cy="527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8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Wafers Collected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70470"/>
              </p:ext>
            </p:extLst>
          </p:nvPr>
        </p:nvGraphicFramePr>
        <p:xfrm>
          <a:off x="228600" y="1828800"/>
          <a:ext cx="8763000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685800"/>
          </a:xfrm>
        </p:spPr>
        <p:txBody>
          <a:bodyPr>
            <a:noAutofit/>
          </a:bodyPr>
          <a:lstStyle/>
          <a:p>
            <a:pPr marL="288925" lvl="1" algn="ctr">
              <a:buFont typeface="Wingdings" charset="2"/>
              <a:buChar char="Ø"/>
            </a:pPr>
            <a:r>
              <a:rPr lang="en-US" sz="3000" i="1" dirty="0" smtClean="0"/>
              <a:t> Need more samples for analysis.</a:t>
            </a:r>
          </a:p>
        </p:txBody>
      </p:sp>
    </p:spTree>
    <p:extLst>
      <p:ext uri="{BB962C8B-B14F-4D97-AF65-F5344CB8AC3E}">
        <p14:creationId xmlns:p14="http://schemas.microsoft.com/office/powerpoint/2010/main" val="41360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Counting microscope setup altered &amp; upgraded.</a:t>
            </a:r>
          </a:p>
          <a:p>
            <a:r>
              <a:rPr lang="en-US" sz="2400" dirty="0" smtClean="0"/>
              <a:t>Must re-scan older wafers.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smtClean="0"/>
              <a:t>Good start, there’s more work to do.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1573" y="2667000"/>
            <a:ext cx="8800854" cy="3810000"/>
            <a:chOff x="171573" y="2667000"/>
            <a:chExt cx="8800854" cy="3810000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0112840"/>
                </p:ext>
              </p:extLst>
            </p:nvPr>
          </p:nvGraphicFramePr>
          <p:xfrm>
            <a:off x="171573" y="2667000"/>
            <a:ext cx="4312551" cy="38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82248175"/>
                </p:ext>
              </p:extLst>
            </p:nvPr>
          </p:nvGraphicFramePr>
          <p:xfrm>
            <a:off x="4655697" y="2667252"/>
            <a:ext cx="4316730" cy="38088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11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/>
          </p:nvPr>
        </p:nvGraphicFramePr>
        <p:xfrm>
          <a:off x="192024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609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log vs log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graph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LBSC1 PCLs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61946" y="1047078"/>
            <a:ext cx="5661521" cy="3827321"/>
            <a:chOff x="3261946" y="1047078"/>
            <a:chExt cx="5661521" cy="3827321"/>
          </a:xfrm>
        </p:grpSpPr>
        <p:grpSp>
          <p:nvGrpSpPr>
            <p:cNvPr id="13" name="Group 12"/>
            <p:cNvGrpSpPr/>
            <p:nvPr/>
          </p:nvGrpSpPr>
          <p:grpSpPr>
            <a:xfrm>
              <a:off x="3733800" y="2860107"/>
              <a:ext cx="5189667" cy="1455492"/>
              <a:chOff x="3733800" y="2860107"/>
              <a:chExt cx="5189667" cy="145549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733800" y="403860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502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6019800" y="2860107"/>
                <a:ext cx="2903667" cy="584775"/>
                <a:chOff x="6019800" y="2631507"/>
                <a:chExt cx="2903667" cy="584775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6363147" y="2631507"/>
                  <a:ext cx="2560320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ITMY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 flipH="1" flipV="1">
                  <a:off x="6019800" y="2816173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rgbClr val="0000FF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 16"/>
            <p:cNvGrpSpPr/>
            <p:nvPr/>
          </p:nvGrpSpPr>
          <p:grpSpPr>
            <a:xfrm>
              <a:off x="3261946" y="1047078"/>
              <a:ext cx="5661521" cy="3827321"/>
              <a:chOff x="3261946" y="1047078"/>
              <a:chExt cx="5661521" cy="382732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191000" y="2592538"/>
                <a:ext cx="4732467" cy="2281861"/>
                <a:chOff x="4191000" y="2592538"/>
                <a:chExt cx="4732467" cy="2281861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019800" y="2592538"/>
                  <a:ext cx="2903667" cy="338554"/>
                  <a:chOff x="6019800" y="2592538"/>
                  <a:chExt cx="2903667" cy="338554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363147" y="2592538"/>
                    <a:ext cx="256032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+Y edge of chamber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 flipH="1" flipV="1">
                    <a:off x="6019800" y="27772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F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4191000" y="4597400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B0F0"/>
                      </a:solidFill>
                    </a:rPr>
                    <a:t>344</a:t>
                  </a:r>
                  <a:endParaRPr lang="en-US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3261946" y="1047078"/>
                <a:ext cx="2743200" cy="8686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June – </a:t>
                </a:r>
                <a:r>
                  <a:rPr lang="en-US" sz="18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Sept 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2013</a:t>
                </a:r>
              </a:p>
              <a:p>
                <a:pPr algn="ctr"/>
                <a:r>
                  <a:rPr lang="en-US" sz="17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 (pump down &amp; vent)</a:t>
                </a:r>
                <a:endParaRPr lang="en-US" sz="17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work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954867" y="1047078"/>
            <a:ext cx="6007425" cy="3827322"/>
            <a:chOff x="2954867" y="1047078"/>
            <a:chExt cx="6007425" cy="3827322"/>
          </a:xfrm>
        </p:grpSpPr>
        <p:grpSp>
          <p:nvGrpSpPr>
            <p:cNvPr id="50" name="Group 49"/>
            <p:cNvGrpSpPr/>
            <p:nvPr/>
          </p:nvGrpSpPr>
          <p:grpSpPr>
            <a:xfrm>
              <a:off x="6019800" y="3127676"/>
              <a:ext cx="2903667" cy="584775"/>
              <a:chOff x="6400800" y="2095963"/>
              <a:chExt cx="2903667" cy="58477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744147" y="2095963"/>
                <a:ext cx="256032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ITMY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1750" cap="rnd" cmpd="sng">
                <a:solidFill>
                  <a:schemeClr val="accent3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2954867" y="4434128"/>
              <a:ext cx="829732" cy="440272"/>
              <a:chOff x="2954867" y="4434128"/>
              <a:chExt cx="829732" cy="44027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954867" y="4434128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/>
                    </a:solidFill>
                  </a:rPr>
                  <a:t>166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03599" y="4597401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200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019800" y="3395246"/>
              <a:ext cx="2705547" cy="338554"/>
              <a:chOff x="6400800" y="2095963"/>
              <a:chExt cx="2705547" cy="33855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ITMY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rgbClr val="00B05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19092" y="1047078"/>
              <a:ext cx="2743200" cy="8686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Sept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Nov </a:t>
              </a:r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2013</a:t>
              </a:r>
            </a:p>
            <a:p>
              <a:pPr algn="ctr"/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*Work is unknown</a:t>
              </a:r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73884" y="3048000"/>
            <a:ext cx="4847781" cy="2238830"/>
            <a:chOff x="1621716" y="3238500"/>
            <a:chExt cx="4847781" cy="2238830"/>
          </a:xfrm>
        </p:grpSpPr>
        <p:grpSp>
          <p:nvGrpSpPr>
            <p:cNvPr id="61" name="Group 60"/>
            <p:cNvGrpSpPr/>
            <p:nvPr/>
          </p:nvGrpSpPr>
          <p:grpSpPr>
            <a:xfrm>
              <a:off x="1621716" y="3238500"/>
              <a:ext cx="4847781" cy="1007962"/>
              <a:chOff x="1621716" y="3238500"/>
              <a:chExt cx="4847781" cy="100796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621716" y="3238500"/>
                <a:ext cx="25603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tIns="45720" rIns="45720" bIns="45720" rtlCol="0" anchor="ctr" anchorCtr="0">
                <a:spAutoFit/>
              </a:bodyPr>
              <a:lstStyle/>
              <a:p>
                <a:pPr algn="ctr"/>
                <a:r>
                  <a:rPr lang="en-US" b="1" i="1" dirty="0" smtClean="0"/>
                  <a:t>Goal for vertical surfaces </a:t>
                </a:r>
                <a:endParaRPr lang="en-US" b="1" i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697783" y="3877130"/>
                <a:ext cx="277171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tIns="45720" rIns="45720" bIns="45720" rtlCol="0" anchor="ctr" anchorCtr="0">
                <a:spAutoFit/>
              </a:bodyPr>
              <a:lstStyle/>
              <a:p>
                <a:pPr algn="ctr"/>
                <a:r>
                  <a:rPr lang="en-US" b="1" i="1" dirty="0" smtClean="0"/>
                  <a:t>Goal for horizontal surfaces </a:t>
                </a:r>
                <a:endParaRPr lang="en-US" b="1" i="1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115222" y="3607832"/>
              <a:ext cx="2976487" cy="1869498"/>
              <a:chOff x="2115222" y="3607832"/>
              <a:chExt cx="2976487" cy="1869498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>
                <a:off x="2115222" y="3607832"/>
                <a:ext cx="802704" cy="12308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>
                <a:off x="4289005" y="4246462"/>
                <a:ext cx="802704" cy="12308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22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1047078"/>
            <a:ext cx="2743200" cy="86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 – June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cycles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work &amp; foot traffic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LBSC2 PCLs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3581400" y="2209800"/>
            <a:ext cx="5524947" cy="2692401"/>
            <a:chOff x="3581400" y="2209800"/>
            <a:chExt cx="5524947" cy="2692401"/>
          </a:xfrm>
        </p:grpSpPr>
        <p:sp>
          <p:nvSpPr>
            <p:cNvPr id="20" name="TextBox 19"/>
            <p:cNvSpPr txBox="1"/>
            <p:nvPr/>
          </p:nvSpPr>
          <p:spPr>
            <a:xfrm>
              <a:off x="3581400" y="4625202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276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400800" y="2209800"/>
              <a:ext cx="2705547" cy="338554"/>
              <a:chOff x="6400800" y="2095963"/>
              <a:chExt cx="2705547" cy="3385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6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3261946" y="1047078"/>
            <a:ext cx="2743200" cy="86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work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400800" y="2744938"/>
            <a:ext cx="2705547" cy="2157262"/>
            <a:chOff x="6400800" y="2744938"/>
            <a:chExt cx="2705547" cy="2157262"/>
          </a:xfrm>
        </p:grpSpPr>
        <p:grpSp>
          <p:nvGrpSpPr>
            <p:cNvPr id="42" name="Group 41"/>
            <p:cNvGrpSpPr/>
            <p:nvPr/>
          </p:nvGrpSpPr>
          <p:grpSpPr>
            <a:xfrm>
              <a:off x="6400800" y="2744938"/>
              <a:ext cx="2705547" cy="338554"/>
              <a:chOff x="6400800" y="2095963"/>
              <a:chExt cx="2705547" cy="33855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1750" cap="rnd" cmpd="sng">
                <a:solidFill>
                  <a:srgbClr val="0000FF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7933267" y="4625201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1,958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219092" y="1047078"/>
            <a:ext cx="2743200" cy="8686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*Work is unknown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023535" y="3280076"/>
            <a:ext cx="7082812" cy="1622125"/>
            <a:chOff x="2023535" y="3280076"/>
            <a:chExt cx="7082812" cy="1622125"/>
          </a:xfrm>
        </p:grpSpPr>
        <p:grpSp>
          <p:nvGrpSpPr>
            <p:cNvPr id="58" name="Group 57"/>
            <p:cNvGrpSpPr/>
            <p:nvPr/>
          </p:nvGrpSpPr>
          <p:grpSpPr>
            <a:xfrm>
              <a:off x="6400800" y="3280076"/>
              <a:ext cx="2705547" cy="606124"/>
              <a:chOff x="6400800" y="3280076"/>
              <a:chExt cx="2705547" cy="60612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400800" y="3280076"/>
                <a:ext cx="2705547" cy="338554"/>
                <a:chOff x="6400800" y="2095963"/>
                <a:chExt cx="2705547" cy="338554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6744147" y="2095963"/>
                  <a:ext cx="2362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BS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6400800" y="2280629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00B05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6400800" y="3547646"/>
                <a:ext cx="2705547" cy="338554"/>
                <a:chOff x="6400800" y="2095963"/>
                <a:chExt cx="2705547" cy="338554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6744147" y="2095963"/>
                  <a:ext cx="2362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BS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 flipH="1" flipV="1">
                  <a:off x="6400800" y="2280629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chemeClr val="accent3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Group 60"/>
            <p:cNvGrpSpPr/>
            <p:nvPr/>
          </p:nvGrpSpPr>
          <p:grpSpPr>
            <a:xfrm>
              <a:off x="2023535" y="4511492"/>
              <a:ext cx="1363625" cy="390709"/>
              <a:chOff x="2023535" y="4511492"/>
              <a:chExt cx="1363625" cy="390709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3006160" y="462520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218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023535" y="451149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/>
                    </a:solidFill>
                  </a:rPr>
                  <a:t>233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</p:grpSp>
      </p:grpSp>
      <p:graphicFrame>
        <p:nvGraphicFramePr>
          <p:cNvPr id="66" name="Chart 65"/>
          <p:cNvGraphicFramePr>
            <a:graphicFrameLocks noGrp="1"/>
          </p:cNvGraphicFramePr>
          <p:nvPr>
            <p:extLst/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4724400" y="2362200"/>
            <a:ext cx="4419600" cy="2546350"/>
            <a:chOff x="4724400" y="2362200"/>
            <a:chExt cx="4419600" cy="2546350"/>
          </a:xfrm>
        </p:grpSpPr>
        <p:sp>
          <p:nvSpPr>
            <p:cNvPr id="68" name="Rectangle 67"/>
            <p:cNvSpPr/>
            <p:nvPr/>
          </p:nvSpPr>
          <p:spPr>
            <a:xfrm>
              <a:off x="6934200" y="2362200"/>
              <a:ext cx="22098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724400" y="2477369"/>
              <a:ext cx="4381947" cy="2431181"/>
              <a:chOff x="4724400" y="2477369"/>
              <a:chExt cx="4381947" cy="243118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4724400" y="2477369"/>
                <a:ext cx="4381947" cy="2431181"/>
                <a:chOff x="4724400" y="2477369"/>
                <a:chExt cx="4381947" cy="2431181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6400800" y="2477369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-Y edge of chamber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9" name="Straight Connector 78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TextBox 76"/>
                <p:cNvSpPr txBox="1"/>
                <p:nvPr/>
              </p:nvSpPr>
              <p:spPr>
                <a:xfrm>
                  <a:off x="4724400" y="4631551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491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5857875" y="3012507"/>
                <a:ext cx="3248472" cy="1889692"/>
                <a:chOff x="5857875" y="3012507"/>
                <a:chExt cx="3248472" cy="1889692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6400800" y="3012507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-Y edge of chamber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5" name="Straight Connector 74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F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TextBox 72"/>
                <p:cNvSpPr txBox="1"/>
                <p:nvPr/>
              </p:nvSpPr>
              <p:spPr>
                <a:xfrm>
                  <a:off x="5857875" y="4625200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B0F0"/>
                      </a:solidFill>
                    </a:rPr>
                    <a:t>830</a:t>
                  </a:r>
                  <a:endParaRPr lang="en-US" b="1" dirty="0">
                    <a:solidFill>
                      <a:srgbClr val="00B0F0"/>
                    </a:solidFill>
                  </a:endParaRPr>
                </a:p>
              </p:txBody>
            </p:sp>
          </p:grpSp>
        </p:grpSp>
      </p:grpSp>
      <p:graphicFrame>
        <p:nvGraphicFramePr>
          <p:cNvPr id="80" name="Chart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24859"/>
              </p:ext>
            </p:extLst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2023535" y="2209800"/>
            <a:ext cx="7082812" cy="2698750"/>
            <a:chOff x="2023535" y="2209800"/>
            <a:chExt cx="7082812" cy="2698750"/>
          </a:xfrm>
        </p:grpSpPr>
        <p:grpSp>
          <p:nvGrpSpPr>
            <p:cNvPr id="82" name="Group 81"/>
            <p:cNvGrpSpPr/>
            <p:nvPr/>
          </p:nvGrpSpPr>
          <p:grpSpPr>
            <a:xfrm>
              <a:off x="6400800" y="2477369"/>
              <a:ext cx="2705547" cy="338554"/>
              <a:chOff x="6400800" y="2095963"/>
              <a:chExt cx="2705547" cy="338554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-Y edge of chamber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6400800" y="3012507"/>
              <a:ext cx="2705547" cy="338554"/>
              <a:chOff x="6400800" y="2095963"/>
              <a:chExt cx="2705547" cy="338554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-Y edge of chamber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rgbClr val="00B0F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2023535" y="2209800"/>
              <a:ext cx="7082812" cy="2698750"/>
              <a:chOff x="2023535" y="2209800"/>
              <a:chExt cx="7082812" cy="269875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581400" y="2209800"/>
                <a:ext cx="5524947" cy="2692401"/>
                <a:chOff x="3581400" y="2209800"/>
                <a:chExt cx="5524947" cy="2692401"/>
              </a:xfrm>
            </p:grpSpPr>
            <p:sp>
              <p:nvSpPr>
                <p:cNvPr id="104" name="TextBox 103"/>
                <p:cNvSpPr txBox="1"/>
                <p:nvPr/>
              </p:nvSpPr>
              <p:spPr>
                <a:xfrm>
                  <a:off x="3581400" y="4625202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6"/>
                      </a:solidFill>
                    </a:rPr>
                    <a:t>276</a:t>
                  </a:r>
                  <a:endParaRPr lang="en-US" b="1" dirty="0">
                    <a:solidFill>
                      <a:schemeClr val="accent6"/>
                    </a:solidFill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6400800" y="2209800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Floor below BS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07" name="Straight Connector 106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6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" name="Group 85"/>
              <p:cNvGrpSpPr/>
              <p:nvPr/>
            </p:nvGrpSpPr>
            <p:grpSpPr>
              <a:xfrm>
                <a:off x="6400800" y="2744938"/>
                <a:ext cx="2705547" cy="2157262"/>
                <a:chOff x="6400800" y="2744938"/>
                <a:chExt cx="2705547" cy="2157262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6400800" y="2744938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Floor below BS (Vertical)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03" name="Straight Connector 102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1750" cap="rnd" cmpd="sng">
                    <a:solidFill>
                      <a:srgbClr val="0000FF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7933267" y="4625201"/>
                  <a:ext cx="6858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00FF"/>
                      </a:solidFill>
                    </a:rPr>
                    <a:t>1,958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023535" y="3280076"/>
                <a:ext cx="7082812" cy="1622125"/>
                <a:chOff x="2023535" y="3280076"/>
                <a:chExt cx="7082812" cy="1622125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6400800" y="3280076"/>
                  <a:ext cx="2705547" cy="606124"/>
                  <a:chOff x="6400800" y="3280076"/>
                  <a:chExt cx="2705547" cy="606124"/>
                </a:xfrm>
              </p:grpSpPr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6400800" y="3280076"/>
                    <a:ext cx="2705547" cy="338554"/>
                    <a:chOff x="6400800" y="2095963"/>
                    <a:chExt cx="2705547" cy="338554"/>
                  </a:xfrm>
                </p:grpSpPr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6744147" y="2095963"/>
                      <a:ext cx="2362200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Floor below BS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flipH="1" flipV="1">
                      <a:off x="6400800" y="2280629"/>
                      <a:ext cx="365760" cy="0"/>
                    </a:xfrm>
                    <a:prstGeom prst="line">
                      <a:avLst/>
                    </a:prstGeom>
                    <a:ln w="38100" cap="rnd" cmpd="sng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6400800" y="3547646"/>
                    <a:ext cx="2705547" cy="338554"/>
                    <a:chOff x="6400800" y="2095963"/>
                    <a:chExt cx="2705547" cy="338554"/>
                  </a:xfrm>
                </p:grpSpPr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6744147" y="2095963"/>
                      <a:ext cx="2362200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Floor below BS (Vertical)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flipH="1" flipV="1">
                      <a:off x="6400800" y="2280629"/>
                      <a:ext cx="365760" cy="0"/>
                    </a:xfrm>
                    <a:prstGeom prst="line">
                      <a:avLst/>
                    </a:prstGeom>
                    <a:ln w="31750" cap="rnd" cmpd="sng">
                      <a:solidFill>
                        <a:schemeClr val="accent3"/>
                      </a:solidFill>
                      <a:prstDash val="sysDot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2023535" y="4511492"/>
                  <a:ext cx="1363625" cy="390709"/>
                  <a:chOff x="2023535" y="4511492"/>
                  <a:chExt cx="1363625" cy="390709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3006160" y="4625202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218</a:t>
                    </a:r>
                    <a:endParaRPr lang="en-US" b="1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023535" y="4511492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/>
                        </a:solidFill>
                      </a:rPr>
                      <a:t>233</a:t>
                    </a:r>
                    <a:endParaRPr lang="en-US" b="1" dirty="0">
                      <a:solidFill>
                        <a:schemeClr val="accent3"/>
                      </a:solidFill>
                    </a:endParaRPr>
                  </a:p>
                </p:txBody>
              </p:sp>
            </p:grpSp>
          </p:grpSp>
          <p:sp>
            <p:nvSpPr>
              <p:cNvPr id="88" name="TextBox 87"/>
              <p:cNvSpPr txBox="1"/>
              <p:nvPr/>
            </p:nvSpPr>
            <p:spPr>
              <a:xfrm>
                <a:off x="4724400" y="4631551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491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857875" y="462520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F0"/>
                    </a:solidFill>
                  </a:rPr>
                  <a:t>830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87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1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8" grpId="0" uiExpand="1" animBg="1"/>
      <p:bldP spid="19" grpId="0" uiExpand="1" animBg="1"/>
      <p:bldGraphic spid="66" grpId="0">
        <p:bldAsOne/>
      </p:bldGraphic>
      <p:bldGraphic spid="8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62300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183208" y="2671201"/>
            <a:ext cx="5854103" cy="1868964"/>
            <a:chOff x="3183208" y="2671201"/>
            <a:chExt cx="5854103" cy="1868964"/>
          </a:xfrm>
        </p:grpSpPr>
        <p:grpSp>
          <p:nvGrpSpPr>
            <p:cNvPr id="9" name="Group 8"/>
            <p:cNvGrpSpPr/>
            <p:nvPr/>
          </p:nvGrpSpPr>
          <p:grpSpPr>
            <a:xfrm>
              <a:off x="6042204" y="2671201"/>
              <a:ext cx="2995107" cy="852344"/>
              <a:chOff x="6148893" y="2438400"/>
              <a:chExt cx="2995107" cy="85234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148893" y="2705969"/>
                <a:ext cx="2995107" cy="584775"/>
                <a:chOff x="6019800" y="2631507"/>
                <a:chExt cx="2995107" cy="58477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6363147" y="2631507"/>
                  <a:ext cx="2651760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ITMX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flipH="1" flipV="1">
                  <a:off x="6019800" y="2816173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rgbClr val="0000FF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6148893" y="2438400"/>
                <a:ext cx="2903667" cy="338554"/>
                <a:chOff x="6019800" y="2592538"/>
                <a:chExt cx="2903667" cy="33855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363147" y="2592538"/>
                  <a:ext cx="25603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+X edge of chamber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6019800" y="2777204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00B0F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3183208" y="3905119"/>
              <a:ext cx="571500" cy="635046"/>
              <a:chOff x="3274062" y="3728952"/>
              <a:chExt cx="571500" cy="63504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464562" y="4086999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402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4062" y="372895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F0"/>
                    </a:solidFill>
                  </a:rPr>
                  <a:t>395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3261946" y="1047078"/>
            <a:ext cx="2743200" cy="86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 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20849" y="3206339"/>
            <a:ext cx="7216462" cy="1348755"/>
            <a:chOff x="1927538" y="2973538"/>
            <a:chExt cx="7216462" cy="1348755"/>
          </a:xfrm>
        </p:grpSpPr>
        <p:grpSp>
          <p:nvGrpSpPr>
            <p:cNvPr id="23" name="Group 22"/>
            <p:cNvGrpSpPr/>
            <p:nvPr/>
          </p:nvGrpSpPr>
          <p:grpSpPr>
            <a:xfrm>
              <a:off x="6148893" y="2973538"/>
              <a:ext cx="2995107" cy="584775"/>
              <a:chOff x="6400800" y="2095963"/>
              <a:chExt cx="2995107" cy="58477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744147" y="2095963"/>
                <a:ext cx="265176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ITMX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1750" cap="rnd" cmpd="sng">
                <a:solidFill>
                  <a:schemeClr val="accent3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1927538" y="4045293"/>
              <a:ext cx="3627451" cy="277000"/>
              <a:chOff x="1927538" y="4045293"/>
              <a:chExt cx="3627451" cy="27700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927538" y="4045294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/>
                    </a:solidFill>
                  </a:rPr>
                  <a:t>153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35889" y="4045293"/>
                <a:ext cx="4191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337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148893" y="3241108"/>
              <a:ext cx="2705547" cy="338554"/>
              <a:chOff x="6400800" y="2095963"/>
              <a:chExt cx="2705547" cy="3385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ITMX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rgbClr val="00B05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/>
          <p:cNvSpPr/>
          <p:nvPr/>
        </p:nvSpPr>
        <p:spPr>
          <a:xfrm>
            <a:off x="6219092" y="1047078"/>
            <a:ext cx="2743200" cy="8686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*Work is unknown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WBSC Chambers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05113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04800" y="1047078"/>
            <a:ext cx="8633907" cy="3656818"/>
            <a:chOff x="304800" y="1047078"/>
            <a:chExt cx="8633907" cy="3656818"/>
          </a:xfrm>
        </p:grpSpPr>
        <p:sp>
          <p:nvSpPr>
            <p:cNvPr id="8" name="Rectangle 7"/>
            <p:cNvSpPr/>
            <p:nvPr/>
          </p:nvSpPr>
          <p:spPr>
            <a:xfrm>
              <a:off x="304800" y="1047078"/>
              <a:ext cx="2743200" cy="868680"/>
            </a:xfrm>
            <a:prstGeom prst="rect">
              <a:avLst/>
            </a:prstGeom>
            <a:solidFill>
              <a:srgbClr val="9933CC">
                <a:alpha val="80000"/>
              </a:srgb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Feb – Oct 2013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adjacent chambers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886200" y="2895600"/>
              <a:ext cx="5052507" cy="1808296"/>
              <a:chOff x="3886200" y="2895600"/>
              <a:chExt cx="5052507" cy="180829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943600" y="2895600"/>
                <a:ext cx="2995107" cy="338554"/>
                <a:chOff x="5943600" y="2895600"/>
                <a:chExt cx="2995107" cy="338554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286947" y="2895600"/>
                  <a:ext cx="26517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WBSC1 – Floor below ITMY 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H="1" flipV="1">
                  <a:off x="5943600" y="3080266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9933CC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3886200" y="4426897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9933CC"/>
                    </a:solidFill>
                  </a:rPr>
                  <a:t>230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811233" y="1047078"/>
            <a:ext cx="4151059" cy="3830463"/>
            <a:chOff x="4811233" y="1047078"/>
            <a:chExt cx="4151059" cy="3830463"/>
          </a:xfrm>
        </p:grpSpPr>
        <p:sp>
          <p:nvSpPr>
            <p:cNvPr id="10" name="Rectangle 9"/>
            <p:cNvSpPr/>
            <p:nvPr/>
          </p:nvSpPr>
          <p:spPr>
            <a:xfrm>
              <a:off x="6219092" y="1047078"/>
              <a:ext cx="2743200" cy="86868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Oct – Nov 2013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800" b="1" u="sng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work?</a:t>
              </a:r>
              <a:endParaRPr lang="en-US" sz="1800" b="1" u="sng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11233" y="3430739"/>
              <a:ext cx="4127474" cy="1446802"/>
              <a:chOff x="4811233" y="3430739"/>
              <a:chExt cx="4127474" cy="144680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286947" y="3430739"/>
                <a:ext cx="265176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WBSC3 – Floor below ITMX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5943600" y="3615405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811233" y="460054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/>
                    </a:solidFill>
                  </a:rPr>
                  <a:t>316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261946" y="1047078"/>
            <a:ext cx="5768201" cy="3772233"/>
            <a:chOff x="3261946" y="1047078"/>
            <a:chExt cx="5768201" cy="3772233"/>
          </a:xfrm>
        </p:grpSpPr>
        <p:sp>
          <p:nvSpPr>
            <p:cNvPr id="9" name="Rectangle 8"/>
            <p:cNvSpPr/>
            <p:nvPr/>
          </p:nvSpPr>
          <p:spPr>
            <a:xfrm>
              <a:off x="3261946" y="1047078"/>
              <a:ext cx="2743200" cy="8686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April – </a:t>
              </a:r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Oct 2013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cycle</a:t>
              </a: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Heavy work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over wafer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943600" y="3163169"/>
              <a:ext cx="3086547" cy="1656142"/>
              <a:chOff x="5943600" y="3163169"/>
              <a:chExt cx="3086547" cy="165614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86947" y="3163169"/>
                <a:ext cx="2743200" cy="338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WBSC2 – Floor below baffle?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943600" y="3347835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5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934200" y="454231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5">
                        <a:alpha val="80000"/>
                      </a:schemeClr>
                    </a:solidFill>
                  </a:rPr>
                  <a:t>598</a:t>
                </a:r>
              </a:p>
            </p:txBody>
          </p:sp>
        </p:grp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24199" y="2155108"/>
            <a:ext cx="5905947" cy="551176"/>
          </a:xfrm>
        </p:spPr>
        <p:txBody>
          <a:bodyPr>
            <a:noAutofit/>
          </a:bodyPr>
          <a:lstStyle/>
          <a:p>
            <a:pPr marL="288925" lvl="1" algn="ctr">
              <a:buFont typeface="Wingdings" charset="2"/>
              <a:buChar char="Ø"/>
            </a:pPr>
            <a:r>
              <a:rPr lang="en-US" sz="2400" i="1" dirty="0" smtClean="0"/>
              <a:t> Need more samples to determine trends.</a:t>
            </a:r>
          </a:p>
        </p:txBody>
      </p:sp>
    </p:spTree>
    <p:extLst>
      <p:ext uri="{BB962C8B-B14F-4D97-AF65-F5344CB8AC3E}">
        <p14:creationId xmlns:p14="http://schemas.microsoft.com/office/powerpoint/2010/main" val="36645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31047</TotalTime>
  <Words>867</Words>
  <Application>Microsoft Office PowerPoint</Application>
  <PresentationFormat>On-screen Show (4:3)</PresentationFormat>
  <Paragraphs>276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Photo Editor Photo</vt:lpstr>
      <vt:lpstr>PowerPoint Presentation</vt:lpstr>
      <vt:lpstr>4” Wafer &amp; 1” Optic Placement</vt:lpstr>
      <vt:lpstr>Total Wafers Collected</vt:lpstr>
      <vt:lpstr>Total Wafers Collected</vt:lpstr>
      <vt:lpstr>Analysis Progress</vt:lpstr>
      <vt:lpstr>LBSC1 PCLs</vt:lpstr>
      <vt:lpstr>LBSC2 PCLs</vt:lpstr>
      <vt:lpstr>LBSC3</vt:lpstr>
      <vt:lpstr>WBSC Chambers</vt:lpstr>
      <vt:lpstr>LHAM2 History</vt:lpstr>
      <vt:lpstr>LHAM2</vt:lpstr>
      <vt:lpstr>LHAM2 Story</vt:lpstr>
      <vt:lpstr>Summary</vt:lpstr>
      <vt:lpstr>Relevant Documents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Wafer Data</dc:title>
  <dc:creator>Kate Gushwa</dc:creator>
  <cp:lastModifiedBy>Kate Gushwa</cp:lastModifiedBy>
  <cp:revision>1964</cp:revision>
  <dcterms:created xsi:type="dcterms:W3CDTF">2013-04-23T15:58:15Z</dcterms:created>
  <dcterms:modified xsi:type="dcterms:W3CDTF">2014-02-26T16:25:53Z</dcterms:modified>
</cp:coreProperties>
</file>