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85" r:id="rId2"/>
    <p:sldId id="482" r:id="rId3"/>
    <p:sldId id="507" r:id="rId4"/>
    <p:sldId id="506" r:id="rId5"/>
    <p:sldId id="535" r:id="rId6"/>
    <p:sldId id="505" r:id="rId7"/>
    <p:sldId id="537" r:id="rId8"/>
    <p:sldId id="538" r:id="rId9"/>
    <p:sldId id="517" r:id="rId10"/>
    <p:sldId id="540" r:id="rId11"/>
    <p:sldId id="541" r:id="rId12"/>
    <p:sldId id="511" r:id="rId13"/>
    <p:sldId id="543" r:id="rId14"/>
    <p:sldId id="544" r:id="rId15"/>
    <p:sldId id="545" r:id="rId16"/>
    <p:sldId id="546" r:id="rId17"/>
    <p:sldId id="548" r:id="rId18"/>
    <p:sldId id="549" r:id="rId19"/>
    <p:sldId id="524" r:id="rId20"/>
    <p:sldId id="551" r:id="rId21"/>
    <p:sldId id="533" r:id="rId22"/>
    <p:sldId id="553" r:id="rId23"/>
    <p:sldId id="554" r:id="rId24"/>
    <p:sldId id="530" r:id="rId25"/>
    <p:sldId id="556" r:id="rId26"/>
    <p:sldId id="557" r:id="rId27"/>
    <p:sldId id="558" r:id="rId28"/>
    <p:sldId id="526" r:id="rId29"/>
    <p:sldId id="532" r:id="rId30"/>
    <p:sldId id="560" r:id="rId31"/>
    <p:sldId id="561" r:id="rId32"/>
    <p:sldId id="562" r:id="rId33"/>
    <p:sldId id="49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CC9B00"/>
    <a:srgbClr val="9933CC"/>
    <a:srgbClr val="9933FF"/>
    <a:srgbClr val="0000FF"/>
    <a:srgbClr val="2E7D92"/>
    <a:srgbClr val="70B5CF"/>
    <a:srgbClr val="9966FF"/>
    <a:srgbClr val="4E81B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04" autoAdjust="0"/>
    <p:restoredTop sz="96412" autoAdjust="0"/>
  </p:normalViewPr>
  <p:slideViewPr>
    <p:cSldViewPr>
      <p:cViewPr varScale="1">
        <p:scale>
          <a:sx n="93" d="100"/>
          <a:sy n="93" d="100"/>
        </p:scale>
        <p:origin x="452" y="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913-v4%20LHO%20BSC%20Wafer%20Dat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913-v4%20LHO%20BSC%20Wafer%20Dat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zies\Desktop\wafer%20presentation\T1300879-v8%20LLO%20HAM%20Wafer%20Dat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zies\Desktop\wafer%20presentation\timeline%20for%20wafer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E1300274-v9%20Summary%20of%204%20in%20Wafer%20Cou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esktop\T1300909-v6%20LLO%20BSC%20Wafer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7876079686265E-2"/>
          <c:y val="2.9882177856017565E-2"/>
          <c:w val="0.88730406285331243"/>
          <c:h val="0.67726637614838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Totals!$C$2</c:f>
              <c:strCache>
                <c:ptCount val="1"/>
                <c:pt idx="0">
                  <c:v>Hanford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Totals!$B$4:$B$16</c:f>
              <c:strCache>
                <c:ptCount val="13"/>
                <c:pt idx="0">
                  <c:v>HAM1</c:v>
                </c:pt>
                <c:pt idx="1">
                  <c:v>HAM2</c:v>
                </c:pt>
                <c:pt idx="2">
                  <c:v>HAM3</c:v>
                </c:pt>
                <c:pt idx="3">
                  <c:v>HAM4</c:v>
                </c:pt>
                <c:pt idx="4">
                  <c:v>HAM5</c:v>
                </c:pt>
                <c:pt idx="5">
                  <c:v>HAM6</c:v>
                </c:pt>
                <c:pt idx="6">
                  <c:v>BSC1</c:v>
                </c:pt>
                <c:pt idx="7">
                  <c:v>BSC2</c:v>
                </c:pt>
                <c:pt idx="8">
                  <c:v>BSC3</c:v>
                </c:pt>
                <c:pt idx="9">
                  <c:v>WBSC6*</c:v>
                </c:pt>
                <c:pt idx="10">
                  <c:v>WBSC9 / LBSC4</c:v>
                </c:pt>
                <c:pt idx="11">
                  <c:v>WBSC10 / LBSC5</c:v>
                </c:pt>
                <c:pt idx="12">
                  <c:v>Other</c:v>
                </c:pt>
              </c:strCache>
            </c:strRef>
          </c:cat>
          <c:val>
            <c:numRef>
              <c:f>Totals!$C$4:$C$16</c:f>
              <c:numCache>
                <c:formatCode>General</c:formatCode>
                <c:ptCount val="13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Totals!$K$2</c:f>
              <c:strCache>
                <c:ptCount val="1"/>
                <c:pt idx="0">
                  <c:v>Livingston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Totals!$B$4:$B$16</c:f>
              <c:strCache>
                <c:ptCount val="13"/>
                <c:pt idx="0">
                  <c:v>HAM1</c:v>
                </c:pt>
                <c:pt idx="1">
                  <c:v>HAM2</c:v>
                </c:pt>
                <c:pt idx="2">
                  <c:v>HAM3</c:v>
                </c:pt>
                <c:pt idx="3">
                  <c:v>HAM4</c:v>
                </c:pt>
                <c:pt idx="4">
                  <c:v>HAM5</c:v>
                </c:pt>
                <c:pt idx="5">
                  <c:v>HAM6</c:v>
                </c:pt>
                <c:pt idx="6">
                  <c:v>BSC1</c:v>
                </c:pt>
                <c:pt idx="7">
                  <c:v>BSC2</c:v>
                </c:pt>
                <c:pt idx="8">
                  <c:v>BSC3</c:v>
                </c:pt>
                <c:pt idx="9">
                  <c:v>WBSC6*</c:v>
                </c:pt>
                <c:pt idx="10">
                  <c:v>WBSC9 / LBSC4</c:v>
                </c:pt>
                <c:pt idx="11">
                  <c:v>WBSC10 / LBSC5</c:v>
                </c:pt>
                <c:pt idx="12">
                  <c:v>Other</c:v>
                </c:pt>
              </c:strCache>
            </c:strRef>
          </c:cat>
          <c:val>
            <c:numRef>
              <c:f>Totals!$K$4:$K$16</c:f>
              <c:numCache>
                <c:formatCode>General</c:formatCode>
                <c:ptCount val="13"/>
                <c:pt idx="0">
                  <c:v>0</c:v>
                </c:pt>
                <c:pt idx="1">
                  <c:v>18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795816"/>
        <c:axId val="190795424"/>
      </c:barChart>
      <c:catAx>
        <c:axId val="19079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5424"/>
        <c:crosses val="autoZero"/>
        <c:auto val="1"/>
        <c:lblAlgn val="ctr"/>
        <c:lblOffset val="100"/>
        <c:noMultiLvlLbl val="0"/>
      </c:catAx>
      <c:valAx>
        <c:axId val="190795424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Number of wafers</a:t>
                </a:r>
              </a:p>
            </c:rich>
          </c:tx>
          <c:layout>
            <c:manualLayout>
              <c:xMode val="edge"/>
              <c:yMode val="edge"/>
              <c:x val="1.1503337363728415E-3"/>
              <c:y val="0.2851286500084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48655928708285"/>
          <c:y val="2.9890138299437014E-2"/>
          <c:w val="0.16606826156125057"/>
          <c:h val="0.159483314152455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407542507691"/>
          <c:y val="2.0231973262329096E-2"/>
          <c:w val="0.87032794243621436"/>
          <c:h val="0.83191776027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8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9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0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1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3"/>
          <c:order val="12"/>
          <c:tx>
            <c:v>T1300781 V - Floor below ITMY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5676319</c:v>
                </c:pt>
                <c:pt idx="1">
                  <c:v>1566502</c:v>
                </c:pt>
                <c:pt idx="2">
                  <c:v>278986</c:v>
                </c:pt>
                <c:pt idx="3">
                  <c:v>71128</c:v>
                </c:pt>
                <c:pt idx="4">
                  <c:v>20906</c:v>
                </c:pt>
                <c:pt idx="5">
                  <c:v>7690</c:v>
                </c:pt>
                <c:pt idx="6">
                  <c:v>2643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3"/>
          <c:tx>
            <c:v>T1300782 - Floor at +Y edge of chamber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Calculations!$E$13:$E$183</c:f>
              <c:numCache>
                <c:formatCode>#,##0</c:formatCode>
                <c:ptCount val="171"/>
                <c:pt idx="0">
                  <c:v>813168</c:v>
                </c:pt>
                <c:pt idx="1">
                  <c:v>322480</c:v>
                </c:pt>
                <c:pt idx="2">
                  <c:v>35324</c:v>
                </c:pt>
                <c:pt idx="3">
                  <c:v>7449</c:v>
                </c:pt>
                <c:pt idx="4">
                  <c:v>2884</c:v>
                </c:pt>
                <c:pt idx="5">
                  <c:v>1442</c:v>
                </c:pt>
                <c:pt idx="6">
                  <c:v>961</c:v>
                </c:pt>
                <c:pt idx="7">
                  <c:v>481</c:v>
                </c:pt>
                <c:pt idx="8">
                  <c:v>481</c:v>
                </c:pt>
                <c:pt idx="9">
                  <c:v>481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4"/>
          <c:tx>
            <c:v>T1300966 V - Floor below ITMY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36525</c:v>
                </c:pt>
                <c:pt idx="1">
                  <c:v>4806</c:v>
                </c:pt>
                <c:pt idx="2">
                  <c:v>721</c:v>
                </c:pt>
                <c:pt idx="3">
                  <c:v>481</c:v>
                </c:pt>
                <c:pt idx="4">
                  <c:v>481</c:v>
                </c:pt>
                <c:pt idx="5">
                  <c:v>481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5"/>
          <c:tx>
            <c:v>T1300971 - Floor below ITMY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79298</c:v>
                </c:pt>
                <c:pt idx="1">
                  <c:v>18263</c:v>
                </c:pt>
                <c:pt idx="2">
                  <c:v>2884</c:v>
                </c:pt>
                <c:pt idx="3">
                  <c:v>1442</c:v>
                </c:pt>
                <c:pt idx="4">
                  <c:v>961</c:v>
                </c:pt>
                <c:pt idx="5">
                  <c:v>961</c:v>
                </c:pt>
                <c:pt idx="6">
                  <c:v>240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102496"/>
        <c:axId val="286102888"/>
        <c:extLst/>
      </c:scatterChart>
      <c:valAx>
        <c:axId val="286102496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928427005079474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102888"/>
        <c:crosses val="autoZero"/>
        <c:crossBetween val="midCat"/>
      </c:valAx>
      <c:valAx>
        <c:axId val="28610288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374879702537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102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386112"/>
        <c:axId val="447385720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17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447386112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7385720"/>
        <c:crosses val="autoZero"/>
        <c:crossBetween val="midCat"/>
      </c:valAx>
      <c:valAx>
        <c:axId val="44738572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7386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75472"/>
        <c:axId val="289175864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18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89175472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9175864"/>
        <c:crosses val="autoZero"/>
        <c:crossBetween val="midCat"/>
      </c:valAx>
      <c:valAx>
        <c:axId val="289175864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9175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174688"/>
        <c:axId val="289173120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0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89174688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9173120"/>
        <c:crosses val="autoZero"/>
        <c:crossBetween val="midCat"/>
      </c:valAx>
      <c:valAx>
        <c:axId val="28917312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9174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184032"/>
        <c:axId val="292683376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0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85184032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3376"/>
        <c:crosses val="autoZero"/>
        <c:crossBetween val="midCat"/>
      </c:valAx>
      <c:valAx>
        <c:axId val="29268337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518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2"/>
          <c:order val="16"/>
          <c:tx>
            <c:v>-Y edge of chamber</c:v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2627418</c:v>
                </c:pt>
                <c:pt idx="1">
                  <c:v>510393</c:v>
                </c:pt>
                <c:pt idx="2">
                  <c:v>107894</c:v>
                </c:pt>
                <c:pt idx="3">
                  <c:v>36525</c:v>
                </c:pt>
                <c:pt idx="4">
                  <c:v>12976</c:v>
                </c:pt>
                <c:pt idx="5">
                  <c:v>6248</c:v>
                </c:pt>
                <c:pt idx="6">
                  <c:v>3845</c:v>
                </c:pt>
                <c:pt idx="7">
                  <c:v>3124</c:v>
                </c:pt>
                <c:pt idx="8">
                  <c:v>1922</c:v>
                </c:pt>
                <c:pt idx="9">
                  <c:v>1682</c:v>
                </c:pt>
                <c:pt idx="10">
                  <c:v>1442</c:v>
                </c:pt>
                <c:pt idx="11">
                  <c:v>1442</c:v>
                </c:pt>
                <c:pt idx="12">
                  <c:v>961</c:v>
                </c:pt>
                <c:pt idx="13">
                  <c:v>481</c:v>
                </c:pt>
                <c:pt idx="14">
                  <c:v>481</c:v>
                </c:pt>
                <c:pt idx="15">
                  <c:v>481</c:v>
                </c:pt>
                <c:pt idx="16">
                  <c:v>481</c:v>
                </c:pt>
                <c:pt idx="17">
                  <c:v>481</c:v>
                </c:pt>
                <c:pt idx="18">
                  <c:v>481</c:v>
                </c:pt>
                <c:pt idx="19">
                  <c:v>481</c:v>
                </c:pt>
                <c:pt idx="20">
                  <c:v>481</c:v>
                </c:pt>
                <c:pt idx="21">
                  <c:v>481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7"/>
          <c:tx>
            <c:v>-Y edge of chamber</c:v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658897</c:v>
                </c:pt>
                <c:pt idx="1">
                  <c:v>119428</c:v>
                </c:pt>
                <c:pt idx="2">
                  <c:v>25472</c:v>
                </c:pt>
                <c:pt idx="3">
                  <c:v>9852</c:v>
                </c:pt>
                <c:pt idx="4">
                  <c:v>4566</c:v>
                </c:pt>
                <c:pt idx="5">
                  <c:v>3124</c:v>
                </c:pt>
                <c:pt idx="6">
                  <c:v>1922</c:v>
                </c:pt>
                <c:pt idx="7">
                  <c:v>1201</c:v>
                </c:pt>
                <c:pt idx="8">
                  <c:v>721</c:v>
                </c:pt>
                <c:pt idx="9">
                  <c:v>721</c:v>
                </c:pt>
                <c:pt idx="10">
                  <c:v>721</c:v>
                </c:pt>
                <c:pt idx="11">
                  <c:v>721</c:v>
                </c:pt>
                <c:pt idx="12">
                  <c:v>481</c:v>
                </c:pt>
                <c:pt idx="13">
                  <c:v>481</c:v>
                </c:pt>
                <c:pt idx="14">
                  <c:v>481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685336"/>
        <c:axId val="292685728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18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92685336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5728"/>
        <c:crosses val="autoZero"/>
        <c:crossBetween val="midCat"/>
      </c:valAx>
      <c:valAx>
        <c:axId val="29268572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53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686120"/>
        <c:axId val="292684552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0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92686120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4552"/>
        <c:crosses val="autoZero"/>
        <c:crossBetween val="midCat"/>
      </c:valAx>
      <c:valAx>
        <c:axId val="292684552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6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2"/>
          <c:order val="16"/>
          <c:tx>
            <c:v>-Y edge of chamber</c:v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2627418</c:v>
                </c:pt>
                <c:pt idx="1">
                  <c:v>510393</c:v>
                </c:pt>
                <c:pt idx="2">
                  <c:v>107894</c:v>
                </c:pt>
                <c:pt idx="3">
                  <c:v>36525</c:v>
                </c:pt>
                <c:pt idx="4">
                  <c:v>12976</c:v>
                </c:pt>
                <c:pt idx="5">
                  <c:v>6248</c:v>
                </c:pt>
                <c:pt idx="6">
                  <c:v>3845</c:v>
                </c:pt>
                <c:pt idx="7">
                  <c:v>3124</c:v>
                </c:pt>
                <c:pt idx="8">
                  <c:v>1922</c:v>
                </c:pt>
                <c:pt idx="9">
                  <c:v>1682</c:v>
                </c:pt>
                <c:pt idx="10">
                  <c:v>1442</c:v>
                </c:pt>
                <c:pt idx="11">
                  <c:v>1442</c:v>
                </c:pt>
                <c:pt idx="12">
                  <c:v>961</c:v>
                </c:pt>
                <c:pt idx="13">
                  <c:v>481</c:v>
                </c:pt>
                <c:pt idx="14">
                  <c:v>481</c:v>
                </c:pt>
                <c:pt idx="15">
                  <c:v>481</c:v>
                </c:pt>
                <c:pt idx="16">
                  <c:v>481</c:v>
                </c:pt>
                <c:pt idx="17">
                  <c:v>481</c:v>
                </c:pt>
                <c:pt idx="18">
                  <c:v>481</c:v>
                </c:pt>
                <c:pt idx="19">
                  <c:v>481</c:v>
                </c:pt>
                <c:pt idx="20">
                  <c:v>481</c:v>
                </c:pt>
                <c:pt idx="21">
                  <c:v>481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7"/>
          <c:tx>
            <c:v>-Y edge of chamber</c:v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658897</c:v>
                </c:pt>
                <c:pt idx="1">
                  <c:v>119428</c:v>
                </c:pt>
                <c:pt idx="2">
                  <c:v>25472</c:v>
                </c:pt>
                <c:pt idx="3">
                  <c:v>9852</c:v>
                </c:pt>
                <c:pt idx="4">
                  <c:v>4566</c:v>
                </c:pt>
                <c:pt idx="5">
                  <c:v>3124</c:v>
                </c:pt>
                <c:pt idx="6">
                  <c:v>1922</c:v>
                </c:pt>
                <c:pt idx="7">
                  <c:v>1201</c:v>
                </c:pt>
                <c:pt idx="8">
                  <c:v>721</c:v>
                </c:pt>
                <c:pt idx="9">
                  <c:v>721</c:v>
                </c:pt>
                <c:pt idx="10">
                  <c:v>721</c:v>
                </c:pt>
                <c:pt idx="11">
                  <c:v>721</c:v>
                </c:pt>
                <c:pt idx="12">
                  <c:v>481</c:v>
                </c:pt>
                <c:pt idx="13">
                  <c:v>481</c:v>
                </c:pt>
                <c:pt idx="14">
                  <c:v>481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683768"/>
        <c:axId val="282889176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18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92683768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2889176"/>
        <c:crosses val="autoZero"/>
        <c:crossBetween val="midCat"/>
      </c:valAx>
      <c:valAx>
        <c:axId val="28288917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268376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3601506333446"/>
          <c:y val="2.2253117615164245E-2"/>
          <c:w val="0.87446833276275238"/>
          <c:h val="0.83140988626421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Calculations!$B$556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Calculations!$C$558:$N$558</c:f>
              <c:numCache>
                <c:formatCode>0.0</c:formatCode>
                <c:ptCount val="12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  <c:pt idx="11">
                  <c:v>10.087555685849903</c:v>
                </c:pt>
              </c:numCache>
            </c:numRef>
          </c:xVal>
          <c:yVal>
            <c:numRef>
              <c:f>Calculations!$C$556:$N$556</c:f>
              <c:numCache>
                <c:formatCode>#,##0.0</c:formatCode>
                <c:ptCount val="12"/>
                <c:pt idx="0">
                  <c:v>2193191555.7888327</c:v>
                </c:pt>
                <c:pt idx="1">
                  <c:v>773875092.7836951</c:v>
                </c:pt>
                <c:pt idx="2">
                  <c:v>260061800.55985132</c:v>
                </c:pt>
                <c:pt idx="3">
                  <c:v>33998032.214763783</c:v>
                </c:pt>
                <c:pt idx="4">
                  <c:v>1984422.691491321</c:v>
                </c:pt>
                <c:pt idx="5">
                  <c:v>433587.31207442237</c:v>
                </c:pt>
                <c:pt idx="6">
                  <c:v>90390.130160455141</c:v>
                </c:pt>
                <c:pt idx="7">
                  <c:v>4560.5839351315544</c:v>
                </c:pt>
                <c:pt idx="8">
                  <c:v>394.17218342046056</c:v>
                </c:pt>
                <c:pt idx="9">
                  <c:v>48.616267694734688</c:v>
                </c:pt>
                <c:pt idx="10">
                  <c:v>10.164278709219714</c:v>
                </c:pt>
                <c:pt idx="11">
                  <c:v>1</c:v>
                </c:pt>
              </c:numCache>
            </c:numRef>
          </c:yVal>
          <c:smooth val="0"/>
        </c:ser>
        <c:ser>
          <c:idx val="21"/>
          <c:order val="16"/>
          <c:tx>
            <c:v>Floor below BS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36766</c:v>
                </c:pt>
                <c:pt idx="1">
                  <c:v>24270</c:v>
                </c:pt>
                <c:pt idx="2">
                  <c:v>12736</c:v>
                </c:pt>
                <c:pt idx="3">
                  <c:v>6728</c:v>
                </c:pt>
                <c:pt idx="4">
                  <c:v>5527</c:v>
                </c:pt>
                <c:pt idx="5">
                  <c:v>4325</c:v>
                </c:pt>
                <c:pt idx="6">
                  <c:v>2163</c:v>
                </c:pt>
                <c:pt idx="7">
                  <c:v>1442</c:v>
                </c:pt>
                <c:pt idx="8">
                  <c:v>961</c:v>
                </c:pt>
                <c:pt idx="9">
                  <c:v>961</c:v>
                </c:pt>
                <c:pt idx="10">
                  <c:v>481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3"/>
          <c:order val="17"/>
          <c:tx>
            <c:v>Floor below BS - Vertical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Calculations!$J$13:$J$183</c:f>
              <c:numCache>
                <c:formatCode>#,##0</c:formatCode>
                <c:ptCount val="171"/>
                <c:pt idx="0">
                  <c:v>3641716</c:v>
                </c:pt>
                <c:pt idx="1">
                  <c:v>441668</c:v>
                </c:pt>
                <c:pt idx="2">
                  <c:v>150427</c:v>
                </c:pt>
                <c:pt idx="3">
                  <c:v>85306</c:v>
                </c:pt>
                <c:pt idx="4">
                  <c:v>59113</c:v>
                </c:pt>
                <c:pt idx="5">
                  <c:v>41812</c:v>
                </c:pt>
                <c:pt idx="6">
                  <c:v>29557</c:v>
                </c:pt>
                <c:pt idx="7">
                  <c:v>19945</c:v>
                </c:pt>
                <c:pt idx="8">
                  <c:v>12736</c:v>
                </c:pt>
                <c:pt idx="9">
                  <c:v>9852</c:v>
                </c:pt>
                <c:pt idx="10">
                  <c:v>8410</c:v>
                </c:pt>
                <c:pt idx="11">
                  <c:v>7690</c:v>
                </c:pt>
                <c:pt idx="12">
                  <c:v>6488</c:v>
                </c:pt>
                <c:pt idx="13">
                  <c:v>5767</c:v>
                </c:pt>
                <c:pt idx="14">
                  <c:v>4806</c:v>
                </c:pt>
                <c:pt idx="15">
                  <c:v>4085</c:v>
                </c:pt>
                <c:pt idx="16">
                  <c:v>3604</c:v>
                </c:pt>
                <c:pt idx="17">
                  <c:v>3364</c:v>
                </c:pt>
                <c:pt idx="18">
                  <c:v>2884</c:v>
                </c:pt>
                <c:pt idx="19">
                  <c:v>2884</c:v>
                </c:pt>
                <c:pt idx="20">
                  <c:v>2403</c:v>
                </c:pt>
                <c:pt idx="21">
                  <c:v>2163</c:v>
                </c:pt>
                <c:pt idx="22">
                  <c:v>1682</c:v>
                </c:pt>
                <c:pt idx="23">
                  <c:v>1682</c:v>
                </c:pt>
                <c:pt idx="24">
                  <c:v>1442</c:v>
                </c:pt>
                <c:pt idx="25">
                  <c:v>1442</c:v>
                </c:pt>
                <c:pt idx="26">
                  <c:v>1442</c:v>
                </c:pt>
                <c:pt idx="27">
                  <c:v>1442</c:v>
                </c:pt>
                <c:pt idx="28">
                  <c:v>1201</c:v>
                </c:pt>
                <c:pt idx="29">
                  <c:v>961</c:v>
                </c:pt>
                <c:pt idx="30">
                  <c:v>961</c:v>
                </c:pt>
                <c:pt idx="31">
                  <c:v>961</c:v>
                </c:pt>
                <c:pt idx="32">
                  <c:v>961</c:v>
                </c:pt>
                <c:pt idx="33">
                  <c:v>961</c:v>
                </c:pt>
                <c:pt idx="34">
                  <c:v>721</c:v>
                </c:pt>
                <c:pt idx="35">
                  <c:v>721</c:v>
                </c:pt>
                <c:pt idx="36">
                  <c:v>721</c:v>
                </c:pt>
                <c:pt idx="37">
                  <c:v>721</c:v>
                </c:pt>
                <c:pt idx="38">
                  <c:v>481</c:v>
                </c:pt>
                <c:pt idx="39">
                  <c:v>481</c:v>
                </c:pt>
                <c:pt idx="40">
                  <c:v>481</c:v>
                </c:pt>
                <c:pt idx="41">
                  <c:v>481</c:v>
                </c:pt>
                <c:pt idx="42">
                  <c:v>481</c:v>
                </c:pt>
                <c:pt idx="43">
                  <c:v>481</c:v>
                </c:pt>
                <c:pt idx="44">
                  <c:v>481</c:v>
                </c:pt>
                <c:pt idx="45">
                  <c:v>481</c:v>
                </c:pt>
                <c:pt idx="46">
                  <c:v>481</c:v>
                </c:pt>
                <c:pt idx="47">
                  <c:v>481</c:v>
                </c:pt>
                <c:pt idx="48">
                  <c:v>481</c:v>
                </c:pt>
                <c:pt idx="49">
                  <c:v>481</c:v>
                </c:pt>
                <c:pt idx="50">
                  <c:v>481</c:v>
                </c:pt>
                <c:pt idx="51">
                  <c:v>481</c:v>
                </c:pt>
                <c:pt idx="52">
                  <c:v>481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240</c:v>
                </c:pt>
                <c:pt idx="100">
                  <c:v>240</c:v>
                </c:pt>
                <c:pt idx="101">
                  <c:v>240</c:v>
                </c:pt>
                <c:pt idx="102">
                  <c:v>240</c:v>
                </c:pt>
                <c:pt idx="103">
                  <c:v>240</c:v>
                </c:pt>
                <c:pt idx="104">
                  <c:v>240</c:v>
                </c:pt>
                <c:pt idx="105">
                  <c:v>240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6"/>
          <c:order val="18"/>
          <c:tx>
            <c:v>Floor below BS</c:v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Calculations!$M$13:$M$183</c:f>
              <c:numCache>
                <c:formatCode>#,##0</c:formatCode>
                <c:ptCount val="171"/>
                <c:pt idx="0">
                  <c:v>154271</c:v>
                </c:pt>
                <c:pt idx="1">
                  <c:v>9372</c:v>
                </c:pt>
                <c:pt idx="2">
                  <c:v>1201</c:v>
                </c:pt>
                <c:pt idx="3">
                  <c:v>721</c:v>
                </c:pt>
                <c:pt idx="4">
                  <c:v>481</c:v>
                </c:pt>
                <c:pt idx="5">
                  <c:v>481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5"/>
          <c:order val="19"/>
          <c:tx>
            <c:v>Floor below BS - Vertical</c:v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Calculations!$L$13:$L$183</c:f>
              <c:numCache>
                <c:formatCode>#,##0</c:formatCode>
                <c:ptCount val="171"/>
                <c:pt idx="0">
                  <c:v>116064</c:v>
                </c:pt>
                <c:pt idx="1">
                  <c:v>2163</c:v>
                </c:pt>
                <c:pt idx="2">
                  <c:v>240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20"/>
          <c:tx>
            <c:v>-Y edge of chamber</c:v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2627418</c:v>
                </c:pt>
                <c:pt idx="1">
                  <c:v>510393</c:v>
                </c:pt>
                <c:pt idx="2">
                  <c:v>107894</c:v>
                </c:pt>
                <c:pt idx="3">
                  <c:v>36525</c:v>
                </c:pt>
                <c:pt idx="4">
                  <c:v>12976</c:v>
                </c:pt>
                <c:pt idx="5">
                  <c:v>6248</c:v>
                </c:pt>
                <c:pt idx="6">
                  <c:v>3845</c:v>
                </c:pt>
                <c:pt idx="7">
                  <c:v>3124</c:v>
                </c:pt>
                <c:pt idx="8">
                  <c:v>1922</c:v>
                </c:pt>
                <c:pt idx="9">
                  <c:v>1682</c:v>
                </c:pt>
                <c:pt idx="10">
                  <c:v>1442</c:v>
                </c:pt>
                <c:pt idx="11">
                  <c:v>1442</c:v>
                </c:pt>
                <c:pt idx="12">
                  <c:v>961</c:v>
                </c:pt>
                <c:pt idx="13">
                  <c:v>481</c:v>
                </c:pt>
                <c:pt idx="14">
                  <c:v>481</c:v>
                </c:pt>
                <c:pt idx="15">
                  <c:v>481</c:v>
                </c:pt>
                <c:pt idx="16">
                  <c:v>481</c:v>
                </c:pt>
                <c:pt idx="17">
                  <c:v>481</c:v>
                </c:pt>
                <c:pt idx="18">
                  <c:v>481</c:v>
                </c:pt>
                <c:pt idx="19">
                  <c:v>481</c:v>
                </c:pt>
                <c:pt idx="20">
                  <c:v>481</c:v>
                </c:pt>
                <c:pt idx="21">
                  <c:v>481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21"/>
          <c:tx>
            <c:v>-Y edge of chamber</c:v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658897</c:v>
                </c:pt>
                <c:pt idx="1">
                  <c:v>119428</c:v>
                </c:pt>
                <c:pt idx="2">
                  <c:v>25472</c:v>
                </c:pt>
                <c:pt idx="3">
                  <c:v>9852</c:v>
                </c:pt>
                <c:pt idx="4">
                  <c:v>4566</c:v>
                </c:pt>
                <c:pt idx="5">
                  <c:v>3124</c:v>
                </c:pt>
                <c:pt idx="6">
                  <c:v>1922</c:v>
                </c:pt>
                <c:pt idx="7">
                  <c:v>1201</c:v>
                </c:pt>
                <c:pt idx="8">
                  <c:v>721</c:v>
                </c:pt>
                <c:pt idx="9">
                  <c:v>721</c:v>
                </c:pt>
                <c:pt idx="10">
                  <c:v>721</c:v>
                </c:pt>
                <c:pt idx="11">
                  <c:v>721</c:v>
                </c:pt>
                <c:pt idx="12">
                  <c:v>481</c:v>
                </c:pt>
                <c:pt idx="13">
                  <c:v>481</c:v>
                </c:pt>
                <c:pt idx="14">
                  <c:v>481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891136"/>
        <c:axId val="282891528"/>
        <c:extLst>
          <c:ext xmlns:c15="http://schemas.microsoft.com/office/drawing/2012/chart" uri="{02D57815-91ED-43cb-92C2-25804820EDAC}">
            <c15:filteredScatterSeries>
              <c15:ser>
                <c:idx val="27"/>
                <c:order val="22"/>
                <c:tx>
                  <c:strRef>
                    <c:extLst>
                      <c:ext uri="{02D57815-91ED-43cb-92C2-25804820EDAC}">
                        <c15:formulaRef>
                          <c15:sqref>Calculations!$N$11</c15:sqref>
                        </c15:formulaRef>
                      </c:ext>
                    </c:extLst>
                    <c:strCache>
                      <c:ptCount val="1"/>
                      <c:pt idx="0">
                        <c:v>T1300773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Calculations!$N$13:$N$183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1746966</c:v>
                      </c:pt>
                      <c:pt idx="1">
                        <c:v>178301</c:v>
                      </c:pt>
                      <c:pt idx="2">
                        <c:v>20185</c:v>
                      </c:pt>
                      <c:pt idx="3">
                        <c:v>5046</c:v>
                      </c:pt>
                      <c:pt idx="4">
                        <c:v>1442</c:v>
                      </c:pt>
                      <c:pt idx="5">
                        <c:v>721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8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Calculations!$O$11</c15:sqref>
                        </c15:formulaRef>
                      </c:ext>
                    </c:extLst>
                    <c:strCache>
                      <c:ptCount val="1"/>
                      <c:pt idx="0">
                        <c:v>T1300774 V</c:v>
                      </c:pt>
                    </c:strCache>
                  </c:strRef>
                </c:tx>
                <c:spPr>
                  <a:ln w="25400" cap="rnd">
                    <a:solidFill>
                      <a:schemeClr val="accent3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Calculations!$O$13:$O$183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1903400</c:v>
                      </c:pt>
                      <c:pt idx="1">
                        <c:v>101165</c:v>
                      </c:pt>
                      <c:pt idx="2">
                        <c:v>5287</c:v>
                      </c:pt>
                      <c:pt idx="3">
                        <c:v>1682</c:v>
                      </c:pt>
                      <c:pt idx="4">
                        <c:v>961</c:v>
                      </c:pt>
                      <c:pt idx="5">
                        <c:v>481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9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Calculations!$P$11</c15:sqref>
                        </c15:formulaRef>
                      </c:ext>
                    </c:extLst>
                    <c:strCache>
                      <c:ptCount val="1"/>
                      <c:pt idx="0">
                        <c:v>T1300968 V 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Calculations!$P$13:$P$183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26192</c:v>
                      </c:pt>
                      <c:pt idx="1">
                        <c:v>5527</c:v>
                      </c:pt>
                      <c:pt idx="2">
                        <c:v>481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0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Calculations!$Q$11</c15:sqref>
                        </c15:formulaRef>
                      </c:ext>
                    </c:extLst>
                    <c:strCache>
                      <c:ptCount val="1"/>
                      <c:pt idx="0">
                        <c:v>T1300969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Calculations!$Q$13:$Q$183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49742</c:v>
                      </c:pt>
                      <c:pt idx="1">
                        <c:v>11294</c:v>
                      </c:pt>
                      <c:pt idx="2">
                        <c:v>481</c:v>
                      </c:pt>
                      <c:pt idx="3">
                        <c:v>481</c:v>
                      </c:pt>
                      <c:pt idx="4">
                        <c:v>481</c:v>
                      </c:pt>
                      <c:pt idx="5">
                        <c:v>240</c:v>
                      </c:pt>
                      <c:pt idx="6">
                        <c:v>240</c:v>
                      </c:pt>
                      <c:pt idx="7">
                        <c:v>240</c:v>
                      </c:pt>
                      <c:pt idx="8">
                        <c:v>240</c:v>
                      </c:pt>
                      <c:pt idx="9">
                        <c:v>240</c:v>
                      </c:pt>
                      <c:pt idx="10">
                        <c:v>240</c:v>
                      </c:pt>
                      <c:pt idx="11">
                        <c:v>240</c:v>
                      </c:pt>
                      <c:pt idx="12">
                        <c:v>240</c:v>
                      </c:pt>
                      <c:pt idx="13">
                        <c:v>240</c:v>
                      </c:pt>
                      <c:pt idx="14">
                        <c:v>240</c:v>
                      </c:pt>
                      <c:pt idx="15">
                        <c:v>240</c:v>
                      </c:pt>
                      <c:pt idx="16">
                        <c:v>240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1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Calculations!$R$11</c15:sqref>
                        </c15:formulaRef>
                      </c:ext>
                    </c:extLst>
                    <c:strCache>
                      <c:ptCount val="1"/>
                      <c:pt idx="0">
                        <c:v>T1300972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Calculations!$R$13:$R$183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1682</c:v>
                      </c:pt>
                      <c:pt idx="1">
                        <c:v>1682</c:v>
                      </c:pt>
                      <c:pt idx="2">
                        <c:v>1682</c:v>
                      </c:pt>
                      <c:pt idx="3">
                        <c:v>1201</c:v>
                      </c:pt>
                      <c:pt idx="4">
                        <c:v>961</c:v>
                      </c:pt>
                      <c:pt idx="5">
                        <c:v>961</c:v>
                      </c:pt>
                      <c:pt idx="6">
                        <c:v>961</c:v>
                      </c:pt>
                      <c:pt idx="7">
                        <c:v>961</c:v>
                      </c:pt>
                      <c:pt idx="8">
                        <c:v>961</c:v>
                      </c:pt>
                      <c:pt idx="9">
                        <c:v>961</c:v>
                      </c:pt>
                      <c:pt idx="10">
                        <c:v>961</c:v>
                      </c:pt>
                      <c:pt idx="11">
                        <c:v>721</c:v>
                      </c:pt>
                      <c:pt idx="12">
                        <c:v>721</c:v>
                      </c:pt>
                      <c:pt idx="13">
                        <c:v>721</c:v>
                      </c:pt>
                      <c:pt idx="14">
                        <c:v>721</c:v>
                      </c:pt>
                      <c:pt idx="15">
                        <c:v>721</c:v>
                      </c:pt>
                      <c:pt idx="16">
                        <c:v>481</c:v>
                      </c:pt>
                      <c:pt idx="17">
                        <c:v>240</c:v>
                      </c:pt>
                      <c:pt idx="18">
                        <c:v>240</c:v>
                      </c:pt>
                      <c:pt idx="19">
                        <c:v>240</c:v>
                      </c:pt>
                      <c:pt idx="20">
                        <c:v>240</c:v>
                      </c:pt>
                      <c:pt idx="21">
                        <c:v>240</c:v>
                      </c:pt>
                      <c:pt idx="22">
                        <c:v>240</c:v>
                      </c:pt>
                      <c:pt idx="23">
                        <c:v>240</c:v>
                      </c:pt>
                      <c:pt idx="24">
                        <c:v>240</c:v>
                      </c:pt>
                      <c:pt idx="25">
                        <c:v>240</c:v>
                      </c:pt>
                      <c:pt idx="26">
                        <c:v>240</c:v>
                      </c:pt>
                      <c:pt idx="27">
                        <c:v>240</c:v>
                      </c:pt>
                      <c:pt idx="28">
                        <c:v>240</c:v>
                      </c:pt>
                      <c:pt idx="29">
                        <c:v>240</c:v>
                      </c:pt>
                      <c:pt idx="30">
                        <c:v>240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2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Calculations!$S$11</c15:sqref>
                        </c15:formulaRef>
                      </c:ext>
                    </c:extLst>
                    <c:strCache>
                      <c:ptCount val="1"/>
                      <c:pt idx="0">
                        <c:v>Example #17</c:v>
                      </c:pt>
                    </c:strCache>
                  </c:strRef>
                </c:tx>
                <c:spPr>
                  <a:ln w="25400" cap="rnd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Calculations!$S$13:$S$183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3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Calculations!$T$11</c15:sqref>
                        </c15:formulaRef>
                      </c:ext>
                    </c:extLst>
                    <c:strCache>
                      <c:ptCount val="1"/>
                      <c:pt idx="0">
                        <c:v>Example #18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Calculations!$T$13:$T$183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4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Calculations!$U$11</c15:sqref>
                        </c15:formulaRef>
                      </c:ext>
                    </c:extLst>
                    <c:strCache>
                      <c:ptCount val="1"/>
                      <c:pt idx="0">
                        <c:v>Example #19</c:v>
                      </c:pt>
                    </c:strCache>
                  </c:strRef>
                </c:tx>
                <c:spPr>
                  <a:ln w="25400" cap="rnd">
                    <a:solidFill>
                      <a:srgbClr val="FFD96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Calculations!$U$13:$U$183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5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Calculations!$V$11</c15:sqref>
                        </c15:formulaRef>
                      </c:ext>
                    </c:extLst>
                    <c:strCache>
                      <c:ptCount val="1"/>
                      <c:pt idx="0">
                        <c:v>Example #20</c:v>
                      </c:pt>
                    </c:strCache>
                  </c:strRef>
                </c:tx>
                <c:spPr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Calculations!$B$369:$B$539</c15:sqref>
                        </c15:formulaRef>
                      </c:ext>
                    </c:extLst>
                    <c:numCache>
                      <c:formatCode>0.0</c:formatCode>
                      <c:ptCount val="171"/>
                      <c:pt idx="0">
                        <c:v>0</c:v>
                      </c:pt>
                      <c:pt idx="1">
                        <c:v>0.4885590669614942</c:v>
                      </c:pt>
                      <c:pt idx="2">
                        <c:v>1</c:v>
                      </c:pt>
                      <c:pt idx="3">
                        <c:v>1.3831906496271777</c:v>
                      </c:pt>
                      <c:pt idx="4">
                        <c:v>1.6926790496174191</c:v>
                      </c:pt>
                      <c:pt idx="5">
                        <c:v>1.9542362678459768</c:v>
                      </c:pt>
                      <c:pt idx="6">
                        <c:v>2.1818872011445896</c:v>
                      </c:pt>
                      <c:pt idx="7">
                        <c:v>2.3841461255836847</c:v>
                      </c:pt>
                      <c:pt idx="8">
                        <c:v>2.5665962158137505</c:v>
                      </c:pt>
                      <c:pt idx="9">
                        <c:v>2.733111615703391</c:v>
                      </c:pt>
                      <c:pt idx="10">
                        <c:v>2.8864990756335316</c:v>
                      </c:pt>
                      <c:pt idx="11">
                        <c:v>3.0288622909836378</c:v>
                      </c:pt>
                      <c:pt idx="12">
                        <c:v>3.1618218692409155</c:v>
                      </c:pt>
                      <c:pt idx="13">
                        <c:v>3.2866548386940653</c:v>
                      </c:pt>
                      <c:pt idx="14">
                        <c:v>3.4043867772644525</c:v>
                      </c:pt>
                      <c:pt idx="15">
                        <c:v>3.5158547414720784</c:v>
                      </c:pt>
                      <c:pt idx="16">
                        <c:v>3.621751498588996</c:v>
                      </c:pt>
                      <c:pt idx="17">
                        <c:v>3.7226573909044949</c:v>
                      </c:pt>
                      <c:pt idx="18">
                        <c:v>3.8190637856997101</c:v>
                      </c:pt>
                      <c:pt idx="19">
                        <c:v>3.9113906589167184</c:v>
                      </c:pt>
                      <c:pt idx="20">
                        <c:v>4</c:v>
                      </c:pt>
                      <c:pt idx="21">
                        <c:v>4.0852061826748285</c:v>
                      </c:pt>
                      <c:pt idx="22">
                        <c:v>4.1672840950175072</c:v>
                      </c:pt>
                      <c:pt idx="23">
                        <c:v>4.2464755892380399</c:v>
                      </c:pt>
                      <c:pt idx="24">
                        <c:v>4.3229946539161528</c:v>
                      </c:pt>
                      <c:pt idx="25">
                        <c:v>4.3970316026534464</c:v>
                      </c:pt>
                      <c:pt idx="26">
                        <c:v>4.4687564967622677</c:v>
                      </c:pt>
                      <c:pt idx="27">
                        <c:v>4.5383219651901339</c:v>
                      </c:pt>
                      <c:pt idx="28">
                        <c:v>4.6058655455241331</c:v>
                      </c:pt>
                      <c:pt idx="29">
                        <c:v>4.671511641085206</c:v>
                      </c:pt>
                      <c:pt idx="30">
                        <c:v>4.7353731677385404</c:v>
                      </c:pt>
                      <c:pt idx="31">
                        <c:v>4.7975529480095522</c:v>
                      </c:pt>
                      <c:pt idx="32">
                        <c:v>4.858144897943153</c:v>
                      </c:pt>
                      <c:pt idx="33">
                        <c:v>4.9172350428464622</c:v>
                      </c:pt>
                      <c:pt idx="34">
                        <c:v>4.9749023908775065</c:v>
                      </c:pt>
                      <c:pt idx="35">
                        <c:v>5.0312196878544189</c:v>
                      </c:pt>
                      <c:pt idx="36">
                        <c:v>5.0862540722749419</c:v>
                      </c:pt>
                      <c:pt idx="37">
                        <c:v>5.1400676460699088</c:v>
                      </c:pt>
                      <c:pt idx="38">
                        <c:v>5.1927179738554843</c:v>
                      </c:pt>
                      <c:pt idx="39">
                        <c:v>5.2442585212382777</c:v>
                      </c:pt>
                      <c:pt idx="40">
                        <c:v>5.2947390409453812</c:v>
                      </c:pt>
                      <c:pt idx="41">
                        <c:v>5.3442059141061877</c:v>
                      </c:pt>
                      <c:pt idx="42">
                        <c:v>5.3927024528345004</c:v>
                      </c:pt>
                      <c:pt idx="43">
                        <c:v>5.4402691692934813</c:v>
                      </c:pt>
                      <c:pt idx="44">
                        <c:v>5.4869440156302911</c:v>
                      </c:pt>
                      <c:pt idx="45">
                        <c:v>5.532762598508711</c:v>
                      </c:pt>
                      <c:pt idx="46">
                        <c:v>5.5777583714203427</c:v>
                      </c:pt>
                      <c:pt idx="47">
                        <c:v>5.6219628074978614</c:v>
                      </c:pt>
                      <c:pt idx="48">
                        <c:v>5.6654055551703051</c:v>
                      </c:pt>
                      <c:pt idx="49">
                        <c:v>5.708114578677753</c:v>
                      </c:pt>
                      <c:pt idx="50">
                        <c:v>5.7501162851900514</c:v>
                      </c:pt>
                      <c:pt idx="51">
                        <c:v>5.7914356400430931</c:v>
                      </c:pt>
                      <c:pt idx="52">
                        <c:v>5.8320962714093803</c:v>
                      </c:pt>
                      <c:pt idx="53">
                        <c:v>5.8721205655517643</c:v>
                      </c:pt>
                      <c:pt idx="54">
                        <c:v>5.9115297536653602</c:v>
                      </c:pt>
                      <c:pt idx="55">
                        <c:v>5.9503439911892073</c:v>
                      </c:pt>
                      <c:pt idx="56">
                        <c:v>5.9885824303627269</c:v>
                      </c:pt>
                      <c:pt idx="57">
                        <c:v>6.0262632867102024</c:v>
                      </c:pt>
                      <c:pt idx="58">
                        <c:v>6.0634039000567874</c:v>
                      </c:pt>
                      <c:pt idx="59">
                        <c:v>6.1000207906104373</c:v>
                      </c:pt>
                      <c:pt idx="60">
                        <c:v>6.1361297105839157</c:v>
                      </c:pt>
                      <c:pt idx="61">
                        <c:v>6.1717456917784661</c:v>
                      </c:pt>
                      <c:pt idx="62">
                        <c:v>6.2068830895047764</c:v>
                      </c:pt>
                      <c:pt idx="63">
                        <c:v>6.2415556231764997</c:v>
                      </c:pt>
                      <c:pt idx="64">
                        <c:v>6.2757764138762244</c:v>
                      </c:pt>
                      <c:pt idx="65">
                        <c:v>6.3095580191625267</c:v>
                      </c:pt>
                      <c:pt idx="66">
                        <c:v>6.3429124653592392</c:v>
                      </c:pt>
                      <c:pt idx="67">
                        <c:v>6.375851277543739</c:v>
                      </c:pt>
                      <c:pt idx="68">
                        <c:v>6.4083855074294274</c:v>
                      </c:pt>
                      <c:pt idx="69">
                        <c:v>6.4405257593185308</c:v>
                      </c:pt>
                      <c:pt idx="70">
                        <c:v>6.4722822142842364</c:v>
                      </c:pt>
                      <c:pt idx="71">
                        <c:v>6.5036646527260986</c:v>
                      </c:pt>
                      <c:pt idx="72">
                        <c:v>6.5346824754290864</c:v>
                      </c:pt>
                      <c:pt idx="73">
                        <c:v>6.5653447232445661</c:v>
                      </c:pt>
                      <c:pt idx="74">
                        <c:v>6.5956600955006852</c:v>
                      </c:pt>
                      <c:pt idx="75">
                        <c:v>6.6256369672399673</c:v>
                      </c:pt>
                      <c:pt idx="76">
                        <c:v>6.6552834053731642</c:v>
                      </c:pt>
                      <c:pt idx="77">
                        <c:v>6.6846071838306278</c:v>
                      </c:pt>
                      <c:pt idx="78">
                        <c:v>6.7136157977853861</c:v>
                      </c:pt>
                      <c:pt idx="79">
                        <c:v>6.742316477015768</c:v>
                      </c:pt>
                      <c:pt idx="80">
                        <c:v>6.7707161984696764</c:v>
                      </c:pt>
                      <c:pt idx="81">
                        <c:v>6.7988216980874085</c:v>
                      </c:pt>
                      <c:pt idx="82">
                        <c:v>6.8266394819352554</c:v>
                      </c:pt>
                      <c:pt idx="83">
                        <c:v>6.8541758366978103</c:v>
                      </c:pt>
                      <c:pt idx="84">
                        <c:v>6.8814368395730874</c:v>
                      </c:pt>
                      <c:pt idx="85">
                        <c:v>6.9084283676110214</c:v>
                      </c:pt>
                      <c:pt idx="86">
                        <c:v>6.935156106532733</c:v>
                      </c:pt>
                      <c:pt idx="87">
                        <c:v>6.9616255590650349</c:v>
                      </c:pt>
                      <c:pt idx="88">
                        <c:v>6.9878420528219882</c:v>
                      </c:pt>
                      <c:pt idx="89">
                        <c:v>7.0138107477629195</c:v>
                      </c:pt>
                      <c:pt idx="90">
                        <c:v>7.0395366432540776</c:v>
                      </c:pt>
                      <c:pt idx="91">
                        <c:v>7.0650245847590947</c:v>
                      </c:pt>
                      <c:pt idx="92">
                        <c:v>7.0902792701815569</c:v>
                      </c:pt>
                      <c:pt idx="93">
                        <c:v>7.115305255881335</c:v>
                      </c:pt>
                      <c:pt idx="94">
                        <c:v>7.1401069623846496</c:v>
                      </c:pt>
                      <c:pt idx="95">
                        <c:v>7.1646886798065967</c:v>
                      </c:pt>
                      <c:pt idx="96">
                        <c:v>7.1890545730033697</c:v>
                      </c:pt>
                      <c:pt idx="97">
                        <c:v>7.2132086864703089</c:v>
                      </c:pt>
                      <c:pt idx="98">
                        <c:v>7.2371549490007823</c:v>
                      </c:pt>
                      <c:pt idx="99">
                        <c:v>7.2608971781198184</c:v>
                      </c:pt>
                      <c:pt idx="100">
                        <c:v>7.2844390843055686</c:v>
                      </c:pt>
                      <c:pt idx="101">
                        <c:v>7.5095876699721247</c:v>
                      </c:pt>
                      <c:pt idx="102">
                        <c:v>7.7181243700082014</c:v>
                      </c:pt>
                      <c:pt idx="103">
                        <c:v>7.9124815519797771</c:v>
                      </c:pt>
                      <c:pt idx="104">
                        <c:v>8.0945828572929663</c:v>
                      </c:pt>
                      <c:pt idx="105">
                        <c:v>8.2659772682554795</c:v>
                      </c:pt>
                      <c:pt idx="106">
                        <c:v>8.4279314725728849</c:v>
                      </c:pt>
                      <c:pt idx="107">
                        <c:v>8.5814952423330819</c:v>
                      </c:pt>
                      <c:pt idx="108">
                        <c:v>8.7275488045783582</c:v>
                      </c:pt>
                      <c:pt idx="109">
                        <c:v>8.8668378694944128</c:v>
                      </c:pt>
                      <c:pt idx="110">
                        <c:v>9</c:v>
                      </c:pt>
                      <c:pt idx="111">
                        <c:v>9.1275847808147041</c:v>
                      </c:pt>
                      <c:pt idx="112">
                        <c:v>9.2500694653339579</c:v>
                      </c:pt>
                      <c:pt idx="113">
                        <c:v>9.3678712699452635</c:v>
                      </c:pt>
                      <c:pt idx="114">
                        <c:v>9.481357146011403</c:v>
                      </c:pt>
                      <c:pt idx="115">
                        <c:v>9.5908516286695598</c:v>
                      </c:pt>
                      <c:pt idx="116">
                        <c:v>9.6966432013759416</c:v>
                      </c:pt>
                      <c:pt idx="117">
                        <c:v>9.798989502180147</c:v>
                      </c:pt>
                      <c:pt idx="118">
                        <c:v>9.8981216168806103</c:v>
                      </c:pt>
                      <c:pt idx="119">
                        <c:v>9.9942476455551557</c:v>
                      </c:pt>
                      <c:pt idx="120">
                        <c:v>10.087555685849903</c:v>
                      </c:pt>
                      <c:pt idx="121">
                        <c:v>10.178216344350135</c:v>
                      </c:pt>
                      <c:pt idx="122">
                        <c:v>10.266384863255002</c:v>
                      </c:pt>
                      <c:pt idx="123">
                        <c:v>10.352202931274276</c:v>
                      </c:pt>
                      <c:pt idx="124">
                        <c:v>10.435800233634055</c:v>
                      </c:pt>
                      <c:pt idx="125">
                        <c:v>10.517295785227008</c:v>
                      </c:pt>
                      <c:pt idx="126">
                        <c:v>10.596799082481553</c:v>
                      </c:pt>
                      <c:pt idx="127">
                        <c:v>10.674411102875936</c:v>
                      </c:pt>
                      <c:pt idx="128">
                        <c:v>10.750225175761143</c:v>
                      </c:pt>
                      <c:pt idx="129">
                        <c:v>10.824327743963314</c:v>
                      </c:pt>
                      <c:pt idx="130">
                        <c:v>10.896799032273345</c:v>
                      </c:pt>
                      <c:pt idx="131">
                        <c:v>10.967713636217695</c:v>
                      </c:pt>
                      <c:pt idx="132">
                        <c:v>11.037141042302339</c:v>
                      </c:pt>
                      <c:pt idx="133">
                        <c:v>11.105146089124691</c:v>
                      </c:pt>
                      <c:pt idx="134">
                        <c:v>11.171789377274704</c:v>
                      </c:pt>
                      <c:pt idx="135">
                        <c:v>11.237127634731436</c:v>
                      </c:pt>
                      <c:pt idx="136">
                        <c:v>11.301214043455529</c:v>
                      </c:pt>
                      <c:pt idx="137">
                        <c:v>11.364098532041334</c:v>
                      </c:pt>
                      <c:pt idx="138">
                        <c:v>11.425828038593517</c:v>
                      </c:pt>
                      <c:pt idx="139">
                        <c:v>11.486446747406818</c:v>
                      </c:pt>
                      <c:pt idx="140">
                        <c:v>11.545996302534126</c:v>
                      </c:pt>
                      <c:pt idx="141">
                        <c:v>11.604516000911003</c:v>
                      </c:pt>
                      <c:pt idx="142">
                        <c:v>11.662042967351017</c:v>
                      </c:pt>
                      <c:pt idx="143">
                        <c:v>11.71861231342538</c:v>
                      </c:pt>
                      <c:pt idx="144">
                        <c:v>11.774257281983335</c:v>
                      </c:pt>
                      <c:pt idx="145">
                        <c:v>11.829009378849733</c:v>
                      </c:pt>
                      <c:pt idx="146">
                        <c:v>11.882898493047167</c:v>
                      </c:pt>
                      <c:pt idx="147">
                        <c:v>11.935953006727223</c:v>
                      </c:pt>
                      <c:pt idx="148">
                        <c:v>11.988199895854699</c:v>
                      </c:pt>
                      <c:pt idx="149">
                        <c:v>12.039664822566763</c:v>
                      </c:pt>
                      <c:pt idx="150">
                        <c:v>12.090372220023241</c:v>
                      </c:pt>
                      <c:pt idx="151">
                        <c:v>12.140345370472039</c:v>
                      </c:pt>
                      <c:pt idx="152">
                        <c:v>12.189606477173321</c:v>
                      </c:pt>
                      <c:pt idx="153">
                        <c:v>12.238176730755701</c:v>
                      </c:pt>
                      <c:pt idx="154">
                        <c:v>12.286076370516037</c:v>
                      </c:pt>
                      <c:pt idx="155">
                        <c:v>12.333324741120276</c:v>
                      </c:pt>
                      <c:pt idx="156">
                        <c:v>12.379940345115015</c:v>
                      </c:pt>
                      <c:pt idx="157">
                        <c:v>12.425940891617429</c:v>
                      </c:pt>
                      <c:pt idx="158">
                        <c:v>12.471343341513938</c:v>
                      </c:pt>
                      <c:pt idx="159">
                        <c:v>12.51616394946508</c:v>
                      </c:pt>
                      <c:pt idx="160">
                        <c:v>12.560418302984788</c:v>
                      </c:pt>
                      <c:pt idx="161">
                        <c:v>12.604121358836286</c:v>
                      </c:pt>
                      <c:pt idx="162">
                        <c:v>12.647287476963662</c:v>
                      </c:pt>
                      <c:pt idx="163">
                        <c:v>12.689930452157515</c:v>
                      </c:pt>
                      <c:pt idx="164">
                        <c:v>12.732063543634675</c:v>
                      </c:pt>
                      <c:pt idx="165">
                        <c:v>12.773699502695406</c:v>
                      </c:pt>
                      <c:pt idx="166">
                        <c:v>12.814850598606785</c:v>
                      </c:pt>
                      <c:pt idx="167">
                        <c:v>12.855528642847629</c:v>
                      </c:pt>
                      <c:pt idx="168">
                        <c:v>12.895745011838384</c:v>
                      </c:pt>
                      <c:pt idx="169">
                        <c:v>12.935510668268689</c:v>
                      </c:pt>
                      <c:pt idx="170">
                        <c:v>12.974836181125601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Calculations!$V$13:$V$183</c15:sqref>
                        </c15:formulaRef>
                      </c:ext>
                    </c:extLst>
                    <c:numCache>
                      <c:formatCode>#,##0</c:formatCode>
                      <c:ptCount val="171"/>
                      <c:pt idx="0">
                        <c:v>#N/A</c:v>
                      </c:pt>
                      <c:pt idx="1">
                        <c:v>#N/A</c:v>
                      </c:pt>
                      <c:pt idx="2">
                        <c:v>#N/A</c:v>
                      </c:pt>
                      <c:pt idx="3">
                        <c:v>#N/A</c:v>
                      </c:pt>
                      <c:pt idx="4">
                        <c:v>#N/A</c:v>
                      </c:pt>
                      <c:pt idx="5">
                        <c:v>#N/A</c:v>
                      </c:pt>
                      <c:pt idx="6">
                        <c:v>#N/A</c:v>
                      </c:pt>
                      <c:pt idx="7">
                        <c:v>#N/A</c:v>
                      </c:pt>
                      <c:pt idx="8">
                        <c:v>#N/A</c:v>
                      </c:pt>
                      <c:pt idx="9">
                        <c:v>#N/A</c:v>
                      </c:pt>
                      <c:pt idx="10">
                        <c:v>#N/A</c:v>
                      </c:pt>
                      <c:pt idx="11">
                        <c:v>#N/A</c:v>
                      </c:pt>
                      <c:pt idx="12">
                        <c:v>#N/A</c:v>
                      </c:pt>
                      <c:pt idx="13">
                        <c:v>#N/A</c:v>
                      </c:pt>
                      <c:pt idx="14">
                        <c:v>#N/A</c:v>
                      </c:pt>
                      <c:pt idx="15">
                        <c:v>#N/A</c:v>
                      </c:pt>
                      <c:pt idx="16">
                        <c:v>#N/A</c:v>
                      </c:pt>
                      <c:pt idx="17">
                        <c:v>#N/A</c:v>
                      </c:pt>
                      <c:pt idx="18">
                        <c:v>#N/A</c:v>
                      </c:pt>
                      <c:pt idx="19">
                        <c:v>#N/A</c:v>
                      </c:pt>
                      <c:pt idx="20">
                        <c:v>#N/A</c:v>
                      </c:pt>
                      <c:pt idx="21">
                        <c:v>#N/A</c:v>
                      </c:pt>
                      <c:pt idx="22">
                        <c:v>#N/A</c:v>
                      </c:pt>
                      <c:pt idx="23">
                        <c:v>#N/A</c:v>
                      </c:pt>
                      <c:pt idx="24">
                        <c:v>#N/A</c:v>
                      </c:pt>
                      <c:pt idx="25">
                        <c:v>#N/A</c:v>
                      </c:pt>
                      <c:pt idx="26">
                        <c:v>#N/A</c:v>
                      </c:pt>
                      <c:pt idx="27">
                        <c:v>#N/A</c:v>
                      </c:pt>
                      <c:pt idx="28">
                        <c:v>#N/A</c:v>
                      </c:pt>
                      <c:pt idx="29">
                        <c:v>#N/A</c:v>
                      </c:pt>
                      <c:pt idx="30">
                        <c:v>#N/A</c:v>
                      </c:pt>
                      <c:pt idx="31">
                        <c:v>#N/A</c:v>
                      </c:pt>
                      <c:pt idx="32">
                        <c:v>#N/A</c:v>
                      </c:pt>
                      <c:pt idx="33">
                        <c:v>#N/A</c:v>
                      </c:pt>
                      <c:pt idx="34">
                        <c:v>#N/A</c:v>
                      </c:pt>
                      <c:pt idx="35">
                        <c:v>#N/A</c:v>
                      </c:pt>
                      <c:pt idx="36">
                        <c:v>#N/A</c:v>
                      </c:pt>
                      <c:pt idx="37">
                        <c:v>#N/A</c:v>
                      </c:pt>
                      <c:pt idx="38">
                        <c:v>#N/A</c:v>
                      </c:pt>
                      <c:pt idx="39">
                        <c:v>#N/A</c:v>
                      </c:pt>
                      <c:pt idx="40">
                        <c:v>#N/A</c:v>
                      </c:pt>
                      <c:pt idx="41">
                        <c:v>#N/A</c:v>
                      </c:pt>
                      <c:pt idx="42">
                        <c:v>#N/A</c:v>
                      </c:pt>
                      <c:pt idx="43">
                        <c:v>#N/A</c:v>
                      </c:pt>
                      <c:pt idx="44">
                        <c:v>#N/A</c:v>
                      </c:pt>
                      <c:pt idx="45">
                        <c:v>#N/A</c:v>
                      </c:pt>
                      <c:pt idx="46">
                        <c:v>#N/A</c:v>
                      </c:pt>
                      <c:pt idx="47">
                        <c:v>#N/A</c:v>
                      </c:pt>
                      <c:pt idx="48">
                        <c:v>#N/A</c:v>
                      </c:pt>
                      <c:pt idx="49">
                        <c:v>#N/A</c:v>
                      </c:pt>
                      <c:pt idx="50">
                        <c:v>#N/A</c:v>
                      </c:pt>
                      <c:pt idx="51">
                        <c:v>#N/A</c:v>
                      </c:pt>
                      <c:pt idx="52">
                        <c:v>#N/A</c:v>
                      </c:pt>
                      <c:pt idx="53">
                        <c:v>#N/A</c:v>
                      </c:pt>
                      <c:pt idx="54">
                        <c:v>#N/A</c:v>
                      </c:pt>
                      <c:pt idx="55">
                        <c:v>#N/A</c:v>
                      </c:pt>
                      <c:pt idx="56">
                        <c:v>#N/A</c:v>
                      </c:pt>
                      <c:pt idx="57">
                        <c:v>#N/A</c:v>
                      </c:pt>
                      <c:pt idx="58">
                        <c:v>#N/A</c:v>
                      </c:pt>
                      <c:pt idx="59">
                        <c:v>#N/A</c:v>
                      </c:pt>
                      <c:pt idx="60">
                        <c:v>#N/A</c:v>
                      </c:pt>
                      <c:pt idx="61">
                        <c:v>#N/A</c:v>
                      </c:pt>
                      <c:pt idx="62">
                        <c:v>#N/A</c:v>
                      </c:pt>
                      <c:pt idx="63">
                        <c:v>#N/A</c:v>
                      </c:pt>
                      <c:pt idx="64">
                        <c:v>#N/A</c:v>
                      </c:pt>
                      <c:pt idx="65">
                        <c:v>#N/A</c:v>
                      </c:pt>
                      <c:pt idx="66">
                        <c:v>#N/A</c:v>
                      </c:pt>
                      <c:pt idx="67">
                        <c:v>#N/A</c:v>
                      </c:pt>
                      <c:pt idx="68">
                        <c:v>#N/A</c:v>
                      </c:pt>
                      <c:pt idx="69">
                        <c:v>#N/A</c:v>
                      </c:pt>
                      <c:pt idx="70">
                        <c:v>#N/A</c:v>
                      </c:pt>
                      <c:pt idx="71">
                        <c:v>#N/A</c:v>
                      </c:pt>
                      <c:pt idx="72">
                        <c:v>#N/A</c:v>
                      </c:pt>
                      <c:pt idx="73">
                        <c:v>#N/A</c:v>
                      </c:pt>
                      <c:pt idx="74">
                        <c:v>#N/A</c:v>
                      </c:pt>
                      <c:pt idx="75">
                        <c:v>#N/A</c:v>
                      </c:pt>
                      <c:pt idx="76">
                        <c:v>#N/A</c:v>
                      </c:pt>
                      <c:pt idx="77">
                        <c:v>#N/A</c:v>
                      </c:pt>
                      <c:pt idx="78">
                        <c:v>#N/A</c:v>
                      </c:pt>
                      <c:pt idx="79">
                        <c:v>#N/A</c:v>
                      </c:pt>
                      <c:pt idx="80">
                        <c:v>#N/A</c:v>
                      </c:pt>
                      <c:pt idx="81">
                        <c:v>#N/A</c:v>
                      </c:pt>
                      <c:pt idx="82">
                        <c:v>#N/A</c:v>
                      </c:pt>
                      <c:pt idx="83">
                        <c:v>#N/A</c:v>
                      </c:pt>
                      <c:pt idx="84">
                        <c:v>#N/A</c:v>
                      </c:pt>
                      <c:pt idx="85">
                        <c:v>#N/A</c:v>
                      </c:pt>
                      <c:pt idx="86">
                        <c:v>#N/A</c:v>
                      </c:pt>
                      <c:pt idx="87">
                        <c:v>#N/A</c:v>
                      </c:pt>
                      <c:pt idx="88">
                        <c:v>#N/A</c:v>
                      </c:pt>
                      <c:pt idx="89">
                        <c:v>#N/A</c:v>
                      </c:pt>
                      <c:pt idx="90">
                        <c:v>#N/A</c:v>
                      </c:pt>
                      <c:pt idx="91">
                        <c:v>#N/A</c:v>
                      </c:pt>
                      <c:pt idx="92">
                        <c:v>#N/A</c:v>
                      </c:pt>
                      <c:pt idx="93">
                        <c:v>#N/A</c:v>
                      </c:pt>
                      <c:pt idx="94">
                        <c:v>#N/A</c:v>
                      </c:pt>
                      <c:pt idx="95">
                        <c:v>#N/A</c:v>
                      </c:pt>
                      <c:pt idx="96">
                        <c:v>#N/A</c:v>
                      </c:pt>
                      <c:pt idx="97">
                        <c:v>#N/A</c:v>
                      </c:pt>
                      <c:pt idx="98">
                        <c:v>#N/A</c:v>
                      </c:pt>
                      <c:pt idx="99">
                        <c:v>#N/A</c:v>
                      </c:pt>
                      <c:pt idx="100">
                        <c:v>#N/A</c:v>
                      </c:pt>
                      <c:pt idx="101">
                        <c:v>#N/A</c:v>
                      </c:pt>
                      <c:pt idx="102">
                        <c:v>#N/A</c:v>
                      </c:pt>
                      <c:pt idx="103">
                        <c:v>#N/A</c:v>
                      </c:pt>
                      <c:pt idx="104">
                        <c:v>#N/A</c:v>
                      </c:pt>
                      <c:pt idx="105">
                        <c:v>#N/A</c:v>
                      </c:pt>
                      <c:pt idx="106">
                        <c:v>#N/A</c:v>
                      </c:pt>
                      <c:pt idx="107">
                        <c:v>#N/A</c:v>
                      </c:pt>
                      <c:pt idx="108">
                        <c:v>#N/A</c:v>
                      </c:pt>
                      <c:pt idx="109">
                        <c:v>#N/A</c:v>
                      </c:pt>
                      <c:pt idx="110">
                        <c:v>#N/A</c:v>
                      </c:pt>
                      <c:pt idx="111">
                        <c:v>#N/A</c:v>
                      </c:pt>
                      <c:pt idx="112">
                        <c:v>#N/A</c:v>
                      </c:pt>
                      <c:pt idx="113">
                        <c:v>#N/A</c:v>
                      </c:pt>
                      <c:pt idx="114">
                        <c:v>#N/A</c:v>
                      </c:pt>
                      <c:pt idx="115">
                        <c:v>#N/A</c:v>
                      </c:pt>
                      <c:pt idx="116">
                        <c:v>#N/A</c:v>
                      </c:pt>
                      <c:pt idx="117">
                        <c:v>#N/A</c:v>
                      </c:pt>
                      <c:pt idx="118">
                        <c:v>#N/A</c:v>
                      </c:pt>
                      <c:pt idx="119">
                        <c:v>#N/A</c:v>
                      </c:pt>
                      <c:pt idx="120">
                        <c:v>#N/A</c:v>
                      </c:pt>
                      <c:pt idx="121">
                        <c:v>#N/A</c:v>
                      </c:pt>
                      <c:pt idx="122">
                        <c:v>#N/A</c:v>
                      </c:pt>
                      <c:pt idx="123">
                        <c:v>#N/A</c:v>
                      </c:pt>
                      <c:pt idx="124">
                        <c:v>#N/A</c:v>
                      </c:pt>
                      <c:pt idx="125">
                        <c:v>#N/A</c:v>
                      </c:pt>
                      <c:pt idx="126">
                        <c:v>#N/A</c:v>
                      </c:pt>
                      <c:pt idx="127">
                        <c:v>#N/A</c:v>
                      </c:pt>
                      <c:pt idx="128">
                        <c:v>#N/A</c:v>
                      </c:pt>
                      <c:pt idx="129">
                        <c:v>#N/A</c:v>
                      </c:pt>
                      <c:pt idx="130">
                        <c:v>#N/A</c:v>
                      </c:pt>
                      <c:pt idx="131">
                        <c:v>#N/A</c:v>
                      </c:pt>
                      <c:pt idx="132">
                        <c:v>#N/A</c:v>
                      </c:pt>
                      <c:pt idx="133">
                        <c:v>#N/A</c:v>
                      </c:pt>
                      <c:pt idx="134">
                        <c:v>#N/A</c:v>
                      </c:pt>
                      <c:pt idx="135">
                        <c:v>#N/A</c:v>
                      </c:pt>
                      <c:pt idx="136">
                        <c:v>#N/A</c:v>
                      </c:pt>
                      <c:pt idx="137">
                        <c:v>#N/A</c:v>
                      </c:pt>
                      <c:pt idx="138">
                        <c:v>#N/A</c:v>
                      </c:pt>
                      <c:pt idx="139">
                        <c:v>#N/A</c:v>
                      </c:pt>
                      <c:pt idx="140">
                        <c:v>#N/A</c:v>
                      </c:pt>
                      <c:pt idx="141">
                        <c:v>#N/A</c:v>
                      </c:pt>
                      <c:pt idx="142">
                        <c:v>#N/A</c:v>
                      </c:pt>
                      <c:pt idx="143">
                        <c:v>#N/A</c:v>
                      </c:pt>
                      <c:pt idx="144">
                        <c:v>#N/A</c:v>
                      </c:pt>
                      <c:pt idx="145">
                        <c:v>#N/A</c:v>
                      </c:pt>
                      <c:pt idx="146">
                        <c:v>#N/A</c:v>
                      </c:pt>
                      <c:pt idx="147">
                        <c:v>#N/A</c:v>
                      </c:pt>
                      <c:pt idx="148">
                        <c:v>#N/A</c:v>
                      </c:pt>
                      <c:pt idx="149">
                        <c:v>#N/A</c:v>
                      </c:pt>
                      <c:pt idx="150">
                        <c:v>#N/A</c:v>
                      </c:pt>
                      <c:pt idx="151">
                        <c:v>#N/A</c:v>
                      </c:pt>
                      <c:pt idx="152">
                        <c:v>#N/A</c:v>
                      </c:pt>
                      <c:pt idx="153">
                        <c:v>#N/A</c:v>
                      </c:pt>
                      <c:pt idx="154">
                        <c:v>#N/A</c:v>
                      </c:pt>
                      <c:pt idx="155">
                        <c:v>#N/A</c:v>
                      </c:pt>
                      <c:pt idx="156">
                        <c:v>#N/A</c:v>
                      </c:pt>
                      <c:pt idx="157">
                        <c:v>#N/A</c:v>
                      </c:pt>
                      <c:pt idx="158">
                        <c:v>#N/A</c:v>
                      </c:pt>
                      <c:pt idx="159">
                        <c:v>#N/A</c:v>
                      </c:pt>
                      <c:pt idx="160">
                        <c:v>#N/A</c:v>
                      </c:pt>
                      <c:pt idx="161">
                        <c:v>#N/A</c:v>
                      </c:pt>
                      <c:pt idx="162">
                        <c:v>#N/A</c:v>
                      </c:pt>
                      <c:pt idx="163">
                        <c:v>#N/A</c:v>
                      </c:pt>
                      <c:pt idx="164">
                        <c:v>#N/A</c:v>
                      </c:pt>
                      <c:pt idx="165">
                        <c:v>#N/A</c:v>
                      </c:pt>
                      <c:pt idx="166">
                        <c:v>#N/A</c:v>
                      </c:pt>
                      <c:pt idx="167">
                        <c:v>#N/A</c:v>
                      </c:pt>
                      <c:pt idx="168">
                        <c:v>#N/A</c:v>
                      </c:pt>
                      <c:pt idx="169">
                        <c:v>#N/A</c:v>
                      </c:pt>
                      <c:pt idx="170">
                        <c:v>#N/A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82891136"/>
        <c:scaling>
          <c:orientation val="minMax"/>
          <c:max val="9.1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Particle diameter (µm)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379242953326486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2891528"/>
        <c:crosses val="autoZero"/>
        <c:crossBetween val="midCat"/>
      </c:valAx>
      <c:valAx>
        <c:axId val="28289152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9154636920384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289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7426122882864"/>
          <c:y val="2.4611111111111111E-2"/>
          <c:w val="0.88047639987068427"/>
          <c:h val="0.834695538057742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7"/>
          <c:order val="14"/>
          <c:tx>
            <c:strRef>
              <c:f>Calculations!$N$11</c:f>
              <c:strCache>
                <c:ptCount val="1"/>
                <c:pt idx="0">
                  <c:v>T1300773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1746966</c:v>
                </c:pt>
                <c:pt idx="1">
                  <c:v>178301</c:v>
                </c:pt>
                <c:pt idx="2">
                  <c:v>20185</c:v>
                </c:pt>
                <c:pt idx="3">
                  <c:v>5046</c:v>
                </c:pt>
                <c:pt idx="4">
                  <c:v>1442</c:v>
                </c:pt>
                <c:pt idx="5">
                  <c:v>721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28"/>
          <c:order val="15"/>
          <c:tx>
            <c:strRef>
              <c:f>Calculations!$O$11</c:f>
              <c:strCache>
                <c:ptCount val="1"/>
                <c:pt idx="0">
                  <c:v>T1300774 V</c:v>
                </c:pt>
              </c:strCache>
              <c:extLst xmlns:c15="http://schemas.microsoft.com/office/drawing/2012/chart"/>
            </c:strRef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1903400</c:v>
                </c:pt>
                <c:pt idx="1">
                  <c:v>101165</c:v>
                </c:pt>
                <c:pt idx="2">
                  <c:v>5287</c:v>
                </c:pt>
                <c:pt idx="3">
                  <c:v>1682</c:v>
                </c:pt>
                <c:pt idx="4">
                  <c:v>961</c:v>
                </c:pt>
                <c:pt idx="5">
                  <c:v>481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674984"/>
        <c:axId val="291675376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Calculations!$N$544</c15:sqref>
                        </c15:formulaRef>
                      </c:ext>
                    </c:extLst>
                    <c:strCache>
                      <c:ptCount val="1"/>
                      <c:pt idx="0">
                        <c:v>1,500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Calculations!$N$558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10.087555685849903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Calculations!$C$564:$C$565</c15:sqref>
                        </c15:formulaRef>
                      </c:ext>
                    </c:extLst>
                    <c:numCache>
                      <c:formatCode>0.E+00</c:formatCode>
                      <c:ptCount val="2"/>
                      <c:pt idx="0" formatCode="General">
                        <c:v>1</c:v>
                      </c:pt>
                      <c:pt idx="1">
                        <c:v>10000000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91674984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783449041729911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675376"/>
        <c:crosses val="autoZero"/>
        <c:crossBetween val="midCat"/>
      </c:valAx>
      <c:valAx>
        <c:axId val="29167537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674984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1742553919885E-2"/>
          <c:y val="2.9853565113511924E-2"/>
          <c:w val="0.88731005363460003"/>
          <c:h val="0.8385554665389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Totals!$C$25</c:f>
              <c:strCache>
                <c:ptCount val="1"/>
                <c:pt idx="0">
                  <c:v>Hanford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Totals!$C$26:$C$27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Totals!$D$25</c:f>
              <c:strCache>
                <c:ptCount val="1"/>
                <c:pt idx="0">
                  <c:v>Livingston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Totals!$D$26:$D$27</c:f>
              <c:numCache>
                <c:formatCode>General</c:formatCode>
                <c:ptCount val="2"/>
                <c:pt idx="0">
                  <c:v>45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793856"/>
        <c:axId val="190792288"/>
      </c:barChart>
      <c:catAx>
        <c:axId val="190793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Orientation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17300011411624"/>
              <c:y val="0.94292594822396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2288"/>
        <c:crosses val="autoZero"/>
        <c:auto val="1"/>
        <c:lblAlgn val="ctr"/>
        <c:lblOffset val="100"/>
        <c:noMultiLvlLbl val="0"/>
      </c:catAx>
      <c:valAx>
        <c:axId val="19079228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Number of wafers</a:t>
                </a:r>
              </a:p>
            </c:rich>
          </c:tx>
          <c:layout>
            <c:manualLayout>
              <c:xMode val="edge"/>
              <c:yMode val="edge"/>
              <c:x val="1.1503337363728415E-3"/>
              <c:y val="0.2851286500084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9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67659477347943"/>
          <c:y val="2.8898254063816978E-2"/>
          <c:w val="0.15983065160333218"/>
          <c:h val="0.159145946612182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7426122882864"/>
          <c:y val="2.4611111111111111E-2"/>
          <c:w val="0.88047639987068427"/>
          <c:h val="0.834695538057742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7"/>
          <c:order val="14"/>
          <c:tx>
            <c:strRef>
              <c:f>Calculations!$N$11</c:f>
              <c:strCache>
                <c:ptCount val="1"/>
                <c:pt idx="0">
                  <c:v>T1300773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1746966</c:v>
                </c:pt>
                <c:pt idx="1">
                  <c:v>178301</c:v>
                </c:pt>
                <c:pt idx="2">
                  <c:v>20185</c:v>
                </c:pt>
                <c:pt idx="3">
                  <c:v>5046</c:v>
                </c:pt>
                <c:pt idx="4">
                  <c:v>1442</c:v>
                </c:pt>
                <c:pt idx="5">
                  <c:v>721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28"/>
          <c:order val="15"/>
          <c:tx>
            <c:strRef>
              <c:f>Calculations!$O$11</c:f>
              <c:strCache>
                <c:ptCount val="1"/>
                <c:pt idx="0">
                  <c:v>T1300774 V</c:v>
                </c:pt>
              </c:strCache>
              <c:extLst xmlns:c15="http://schemas.microsoft.com/office/drawing/2012/chart"/>
            </c:strRef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1903400</c:v>
                </c:pt>
                <c:pt idx="1">
                  <c:v>101165</c:v>
                </c:pt>
                <c:pt idx="2">
                  <c:v>5287</c:v>
                </c:pt>
                <c:pt idx="3">
                  <c:v>1682</c:v>
                </c:pt>
                <c:pt idx="4">
                  <c:v>961</c:v>
                </c:pt>
                <c:pt idx="5">
                  <c:v>481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29"/>
          <c:order val="16"/>
          <c:tx>
            <c:strRef>
              <c:f>Calculations!$P$11</c:f>
              <c:strCache>
                <c:ptCount val="1"/>
                <c:pt idx="0">
                  <c:v>T1300968 V </c:v>
                </c:pt>
              </c:strCache>
              <c:extLst xmlns:c15="http://schemas.microsoft.com/office/drawing/2012/chart"/>
            </c:strRef>
          </c:tx>
          <c:spPr>
            <a:ln w="317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Calculations!$P$13:$P$183</c:f>
              <c:numCache>
                <c:formatCode>#,##0</c:formatCode>
                <c:ptCount val="171"/>
                <c:pt idx="0">
                  <c:v>26192</c:v>
                </c:pt>
                <c:pt idx="1">
                  <c:v>5527</c:v>
                </c:pt>
                <c:pt idx="2">
                  <c:v>481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30"/>
          <c:order val="17"/>
          <c:tx>
            <c:strRef>
              <c:f>Calculations!$Q$11</c:f>
              <c:strCache>
                <c:ptCount val="1"/>
                <c:pt idx="0">
                  <c:v>T1300969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  <c:extLst xmlns:c15="http://schemas.microsoft.com/office/drawing/2012/chart"/>
            </c:numRef>
          </c:xVal>
          <c:yVal>
            <c:numRef>
              <c:f>Calculations!$Q$13:$Q$183</c:f>
              <c:numCache>
                <c:formatCode>#,##0</c:formatCode>
                <c:ptCount val="171"/>
                <c:pt idx="0">
                  <c:v>49742</c:v>
                </c:pt>
                <c:pt idx="1">
                  <c:v>11294</c:v>
                </c:pt>
                <c:pt idx="2">
                  <c:v>481</c:v>
                </c:pt>
                <c:pt idx="3">
                  <c:v>481</c:v>
                </c:pt>
                <c:pt idx="4">
                  <c:v>481</c:v>
                </c:pt>
                <c:pt idx="5">
                  <c:v>240</c:v>
                </c:pt>
                <c:pt idx="6">
                  <c:v>240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  <c:extLst xmlns:c15="http://schemas.microsoft.com/office/drawing/2012/chart"/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677728"/>
        <c:axId val="291678120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Calculations!$N$544</c15:sqref>
                        </c15:formulaRef>
                      </c:ext>
                    </c:extLst>
                    <c:strCache>
                      <c:ptCount val="1"/>
                      <c:pt idx="0">
                        <c:v>1,500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Calculations!$N$558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10.087555685849903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Calculations!$C$564:$C$565</c15:sqref>
                        </c15:formulaRef>
                      </c:ext>
                    </c:extLst>
                    <c:numCache>
                      <c:formatCode>0.E+00</c:formatCode>
                      <c:ptCount val="2"/>
                      <c:pt idx="0" formatCode="General">
                        <c:v>1</c:v>
                      </c:pt>
                      <c:pt idx="1">
                        <c:v>10000000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9167772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783449041729911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678120"/>
        <c:crosses val="autoZero"/>
        <c:crossBetween val="midCat"/>
      </c:valAx>
      <c:valAx>
        <c:axId val="29167812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677728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1624380241013"/>
          <c:y val="2.2253156818171301E-2"/>
          <c:w val="0.87903438283680102"/>
          <c:h val="0.83065901137357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'[T1300913-v4 LHO BSC Wafer Data.xlsx]Calculations'!$G$544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'[T1300913-v4 LHO BSC Wafer Data.xlsx]Calculations'!$H$544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'[T1300913-v4 LHO BSC Wafer Data.xlsx]Calculations'!$I$544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'[T1300913-v4 LHO BSC Wafer Data.xlsx]Calculations'!$J$544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'[T1300913-v4 LHO BSC Wafer Data.xlsx]Calculations'!$K$544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'[T1300913-v4 LHO BSC Wafer Data.xlsx]Calculations'!$L$544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'[T1300913-v4 LHO BSC Wafer Data.xlsx]Calculations'!$M$544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'[T1300913-v4 LHO BSC Wafer Data.xlsx]Calculations'!$N$544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'[T1300913-v4 LHO BSC Wafer Data.xlsx]Calculations'!$B$549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'[T1300913-v4 LHO BSC Wafer Data.xlsx]Calculations'!$C$549:$G$549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'[T1300913-v4 LHO BSC Wafer Data.xlsx]Calculations'!$B$550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'[T1300913-v4 LHO BSC Wafer Data.xlsx]Calculations'!$C$550:$H$550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'[T1300913-v4 LHO BSC Wafer Data.xlsx]Calculations'!$B$551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'[T1300913-v4 LHO BSC Wafer Data.xlsx]Calculations'!$C$551:$I$551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'[T1300913-v4 LHO BSC Wafer Data.xlsx]Calculations'!$B$552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'[T1300913-v4 LHO BSC Wafer Data.xlsx]Calculations'!$C$552:$J$552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'[T1300913-v4 LHO BSC Wafer Data.xlsx]Calculations'!$B$553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'[T1300913-v4 LHO BSC Wafer Data.xlsx]Calculations'!$C$553:$K$553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'[T1300913-v4 LHO BSC Wafer Data.xlsx]Calculations'!$B$554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'[T1300913-v4 LHO BSC Wafer Data.xlsx]Calculations'!$C$554:$L$554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6"/>
          <c:order val="14"/>
          <c:tx>
            <c:strRef>
              <c:f>'[T1300913-v4 LHO BSC Wafer Data.xlsx]Calculations'!$C$11</c:f>
              <c:strCache>
                <c:ptCount val="1"/>
                <c:pt idx="0">
                  <c:v>T1300874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Data.xlsx]Calculations'!$C$13:$C$183</c:f>
              <c:numCache>
                <c:formatCode>#,##0</c:formatCode>
                <c:ptCount val="171"/>
                <c:pt idx="0">
                  <c:v>20185</c:v>
                </c:pt>
                <c:pt idx="1">
                  <c:v>13216</c:v>
                </c:pt>
                <c:pt idx="2">
                  <c:v>11054</c:v>
                </c:pt>
                <c:pt idx="3">
                  <c:v>7690</c:v>
                </c:pt>
                <c:pt idx="4">
                  <c:v>2643</c:v>
                </c:pt>
                <c:pt idx="5">
                  <c:v>1442</c:v>
                </c:pt>
                <c:pt idx="6">
                  <c:v>961</c:v>
                </c:pt>
                <c:pt idx="7">
                  <c:v>721</c:v>
                </c:pt>
                <c:pt idx="8">
                  <c:v>481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5"/>
          <c:tx>
            <c:strRef>
              <c:f>'[T1300913-v4 LHO BSC Wafer Data.xlsx]Calculations'!$D$11</c:f>
              <c:strCache>
                <c:ptCount val="1"/>
                <c:pt idx="0">
                  <c:v>T1300875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Data.xlsx]Calculations'!$D$13:$D$183</c:f>
              <c:numCache>
                <c:formatCode>#,##0</c:formatCode>
                <c:ptCount val="171"/>
                <c:pt idx="0">
                  <c:v>4754055</c:v>
                </c:pt>
                <c:pt idx="1">
                  <c:v>1326445</c:v>
                </c:pt>
                <c:pt idx="2">
                  <c:v>384236</c:v>
                </c:pt>
                <c:pt idx="3">
                  <c:v>95158</c:v>
                </c:pt>
                <c:pt idx="4">
                  <c:v>23069</c:v>
                </c:pt>
                <c:pt idx="5">
                  <c:v>9372</c:v>
                </c:pt>
                <c:pt idx="6">
                  <c:v>6007</c:v>
                </c:pt>
                <c:pt idx="7">
                  <c:v>3845</c:v>
                </c:pt>
                <c:pt idx="8">
                  <c:v>2884</c:v>
                </c:pt>
                <c:pt idx="9">
                  <c:v>1922</c:v>
                </c:pt>
                <c:pt idx="10">
                  <c:v>1682</c:v>
                </c:pt>
                <c:pt idx="11">
                  <c:v>1682</c:v>
                </c:pt>
                <c:pt idx="12">
                  <c:v>1442</c:v>
                </c:pt>
                <c:pt idx="13">
                  <c:v>1201</c:v>
                </c:pt>
                <c:pt idx="14">
                  <c:v>1201</c:v>
                </c:pt>
                <c:pt idx="15">
                  <c:v>1201</c:v>
                </c:pt>
                <c:pt idx="16">
                  <c:v>1201</c:v>
                </c:pt>
                <c:pt idx="17">
                  <c:v>1201</c:v>
                </c:pt>
                <c:pt idx="18">
                  <c:v>1201</c:v>
                </c:pt>
                <c:pt idx="19">
                  <c:v>961</c:v>
                </c:pt>
                <c:pt idx="20">
                  <c:v>961</c:v>
                </c:pt>
                <c:pt idx="21">
                  <c:v>961</c:v>
                </c:pt>
                <c:pt idx="22">
                  <c:v>721</c:v>
                </c:pt>
                <c:pt idx="23">
                  <c:v>481</c:v>
                </c:pt>
                <c:pt idx="24">
                  <c:v>481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8"/>
          <c:order val="16"/>
          <c:tx>
            <c:strRef>
              <c:f>'[T1300913-v4 LHO BSC Wafer Data.xlsx]Calculations'!$E$11</c:f>
              <c:strCache>
                <c:ptCount val="1"/>
                <c:pt idx="0">
                  <c:v>T1400052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Data.xlsx]Calculations'!$E$13:$E$183</c:f>
              <c:numCache>
                <c:formatCode>#,##0</c:formatCode>
                <c:ptCount val="171"/>
                <c:pt idx="0">
                  <c:v>31239</c:v>
                </c:pt>
                <c:pt idx="1">
                  <c:v>23069</c:v>
                </c:pt>
                <c:pt idx="2">
                  <c:v>15379</c:v>
                </c:pt>
                <c:pt idx="3">
                  <c:v>9852</c:v>
                </c:pt>
                <c:pt idx="4">
                  <c:v>7930</c:v>
                </c:pt>
                <c:pt idx="5">
                  <c:v>5287</c:v>
                </c:pt>
                <c:pt idx="6">
                  <c:v>4085</c:v>
                </c:pt>
                <c:pt idx="7">
                  <c:v>3364</c:v>
                </c:pt>
                <c:pt idx="8">
                  <c:v>1922</c:v>
                </c:pt>
                <c:pt idx="9">
                  <c:v>1201</c:v>
                </c:pt>
                <c:pt idx="10">
                  <c:v>721</c:v>
                </c:pt>
                <c:pt idx="11">
                  <c:v>721</c:v>
                </c:pt>
                <c:pt idx="12">
                  <c:v>721</c:v>
                </c:pt>
                <c:pt idx="13">
                  <c:v>481</c:v>
                </c:pt>
                <c:pt idx="14">
                  <c:v>240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13208"/>
        <c:axId val="193113600"/>
      </c:scatterChart>
      <c:valAx>
        <c:axId val="19311320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113600"/>
        <c:crosses val="autoZero"/>
        <c:crossBetween val="midCat"/>
      </c:valAx>
      <c:valAx>
        <c:axId val="19311360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3113208"/>
        <c:crosses val="autoZero"/>
        <c:crossBetween val="midCat"/>
      </c:valAx>
      <c:spPr>
        <a:noFill/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1624380241013"/>
          <c:y val="2.2253156818171301E-2"/>
          <c:w val="0.87903438283680102"/>
          <c:h val="0.83065901137357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'[T1300913-v4 LHO BSC Wafer Data.xlsx]Calculations'!$G$544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'[T1300913-v4 LHO BSC Wafer Data.xlsx]Calculations'!$H$544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'[T1300913-v4 LHO BSC Wafer Data.xlsx]Calculations'!$I$544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'[T1300913-v4 LHO BSC Wafer Data.xlsx]Calculations'!$J$544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'[T1300913-v4 LHO BSC Wafer Data.xlsx]Calculations'!$K$544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'[T1300913-v4 LHO BSC Wafer Data.xlsx]Calculations'!$L$544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'[T1300913-v4 LHO BSC Wafer Data.xlsx]Calculations'!$M$544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'[T1300913-v4 LHO BSC Wafer Data.xlsx]Calculations'!$N$544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'[T1300913-v4 LHO BSC Wafer Data.xlsx]Calculations'!$N$558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'[T1300913-v4 LHO BSC Wafer Data.xlsx]Calculations'!$C$564:$C$565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'[T1300913-v4 LHO BSC Wafer Data.xlsx]Calculations'!$B$549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'[T1300913-v4 LHO BSC Wafer Data.xlsx]Calculations'!$C$549:$G$549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'[T1300913-v4 LHO BSC Wafer Data.xlsx]Calculations'!$B$550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'[T1300913-v4 LHO BSC Wafer Data.xlsx]Calculations'!$C$550:$H$550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'[T1300913-v4 LHO BSC Wafer Data.xlsx]Calculations'!$B$551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'[T1300913-v4 LHO BSC Wafer Data.xlsx]Calculations'!$C$551:$I$551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'[T1300913-v4 LHO BSC Wafer Data.xlsx]Calculations'!$B$552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'[T1300913-v4 LHO BSC Wafer Data.xlsx]Calculations'!$C$558:$J$558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'[T1300913-v4 LHO BSC Wafer Data.xlsx]Calculations'!$C$552:$J$552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'[T1300913-v4 LHO BSC Wafer Data.xlsx]Calculations'!$B$553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'[T1300913-v4 LHO BSC Wafer Data.xlsx]Calculations'!$C$553:$K$553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'[T1300913-v4 LHO BSC Wafer Data.xlsx]Calculations'!$B$554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'[T1300913-v4 LHO BSC Wafer Data.xlsx]Calculations'!$C$554:$L$554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6"/>
          <c:order val="14"/>
          <c:tx>
            <c:strRef>
              <c:f>'[T1300913-v4 LHO BSC Wafer Data.xlsx]Calculations'!$C$11</c:f>
              <c:strCache>
                <c:ptCount val="1"/>
                <c:pt idx="0">
                  <c:v>T1300874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Data.xlsx]Calculations'!$C$13:$C$183</c:f>
              <c:numCache>
                <c:formatCode>#,##0</c:formatCode>
                <c:ptCount val="171"/>
                <c:pt idx="0">
                  <c:v>20185</c:v>
                </c:pt>
                <c:pt idx="1">
                  <c:v>13216</c:v>
                </c:pt>
                <c:pt idx="2">
                  <c:v>11054</c:v>
                </c:pt>
                <c:pt idx="3">
                  <c:v>7690</c:v>
                </c:pt>
                <c:pt idx="4">
                  <c:v>2643</c:v>
                </c:pt>
                <c:pt idx="5">
                  <c:v>1442</c:v>
                </c:pt>
                <c:pt idx="6">
                  <c:v>961</c:v>
                </c:pt>
                <c:pt idx="7">
                  <c:v>721</c:v>
                </c:pt>
                <c:pt idx="8">
                  <c:v>481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5"/>
          <c:tx>
            <c:strRef>
              <c:f>'[T1300913-v4 LHO BSC Wafer Data.xlsx]Calculations'!$D$11</c:f>
              <c:strCache>
                <c:ptCount val="1"/>
                <c:pt idx="0">
                  <c:v>T1300875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Data.xlsx]Calculations'!$D$13:$D$183</c:f>
              <c:numCache>
                <c:formatCode>#,##0</c:formatCode>
                <c:ptCount val="171"/>
                <c:pt idx="0">
                  <c:v>4754055</c:v>
                </c:pt>
                <c:pt idx="1">
                  <c:v>1326445</c:v>
                </c:pt>
                <c:pt idx="2">
                  <c:v>384236</c:v>
                </c:pt>
                <c:pt idx="3">
                  <c:v>95158</c:v>
                </c:pt>
                <c:pt idx="4">
                  <c:v>23069</c:v>
                </c:pt>
                <c:pt idx="5">
                  <c:v>9372</c:v>
                </c:pt>
                <c:pt idx="6">
                  <c:v>6007</c:v>
                </c:pt>
                <c:pt idx="7">
                  <c:v>3845</c:v>
                </c:pt>
                <c:pt idx="8">
                  <c:v>2884</c:v>
                </c:pt>
                <c:pt idx="9">
                  <c:v>1922</c:v>
                </c:pt>
                <c:pt idx="10">
                  <c:v>1682</c:v>
                </c:pt>
                <c:pt idx="11">
                  <c:v>1682</c:v>
                </c:pt>
                <c:pt idx="12">
                  <c:v>1442</c:v>
                </c:pt>
                <c:pt idx="13">
                  <c:v>1201</c:v>
                </c:pt>
                <c:pt idx="14">
                  <c:v>1201</c:v>
                </c:pt>
                <c:pt idx="15">
                  <c:v>1201</c:v>
                </c:pt>
                <c:pt idx="16">
                  <c:v>1201</c:v>
                </c:pt>
                <c:pt idx="17">
                  <c:v>1201</c:v>
                </c:pt>
                <c:pt idx="18">
                  <c:v>1201</c:v>
                </c:pt>
                <c:pt idx="19">
                  <c:v>961</c:v>
                </c:pt>
                <c:pt idx="20">
                  <c:v>961</c:v>
                </c:pt>
                <c:pt idx="21">
                  <c:v>961</c:v>
                </c:pt>
                <c:pt idx="22">
                  <c:v>721</c:v>
                </c:pt>
                <c:pt idx="23">
                  <c:v>481</c:v>
                </c:pt>
                <c:pt idx="24">
                  <c:v>481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8"/>
          <c:order val="16"/>
          <c:tx>
            <c:strRef>
              <c:f>'[T1300913-v4 LHO BSC Wafer Data.xlsx]Calculations'!$E$11</c:f>
              <c:strCache>
                <c:ptCount val="1"/>
                <c:pt idx="0">
                  <c:v>T1400052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'[T1300913-v4 LHO BSC Wafer Data.xlsx]Calculations'!$B$369:$B$539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'[T1300913-v4 LHO BSC Wafer Data.xlsx]Calculations'!$E$13:$E$183</c:f>
              <c:numCache>
                <c:formatCode>#,##0</c:formatCode>
                <c:ptCount val="171"/>
                <c:pt idx="0">
                  <c:v>31239</c:v>
                </c:pt>
                <c:pt idx="1">
                  <c:v>23069</c:v>
                </c:pt>
                <c:pt idx="2">
                  <c:v>15379</c:v>
                </c:pt>
                <c:pt idx="3">
                  <c:v>9852</c:v>
                </c:pt>
                <c:pt idx="4">
                  <c:v>7930</c:v>
                </c:pt>
                <c:pt idx="5">
                  <c:v>5287</c:v>
                </c:pt>
                <c:pt idx="6">
                  <c:v>4085</c:v>
                </c:pt>
                <c:pt idx="7">
                  <c:v>3364</c:v>
                </c:pt>
                <c:pt idx="8">
                  <c:v>1922</c:v>
                </c:pt>
                <c:pt idx="9">
                  <c:v>1201</c:v>
                </c:pt>
                <c:pt idx="10">
                  <c:v>721</c:v>
                </c:pt>
                <c:pt idx="11">
                  <c:v>721</c:v>
                </c:pt>
                <c:pt idx="12">
                  <c:v>721</c:v>
                </c:pt>
                <c:pt idx="13">
                  <c:v>481</c:v>
                </c:pt>
                <c:pt idx="14">
                  <c:v>240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681184"/>
        <c:axId val="297681576"/>
      </c:scatterChart>
      <c:valAx>
        <c:axId val="297681184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39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7681576"/>
        <c:crosses val="autoZero"/>
        <c:crossBetween val="midCat"/>
      </c:valAx>
      <c:valAx>
        <c:axId val="29768157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7681184"/>
        <c:crosses val="autoZero"/>
        <c:crossBetween val="midCat"/>
      </c:valAx>
      <c:spPr>
        <a:noFill/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17441454787476E-2"/>
          <c:y val="3.2258064516129031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745112"/>
        <c:axId val="242744720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14776"/>
        <c:axId val="193115168"/>
      </c:lineChart>
      <c:dateAx>
        <c:axId val="193114776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93115168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193115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3114776"/>
        <c:crosses val="autoZero"/>
        <c:crossBetween val="midCat"/>
      </c:valAx>
      <c:valAx>
        <c:axId val="24274472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42745112"/>
        <c:crosses val="max"/>
        <c:crossBetween val="between"/>
      </c:valAx>
      <c:catAx>
        <c:axId val="242745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44720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030128"/>
        <c:axId val="297029736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028952"/>
        <c:axId val="297029344"/>
      </c:lineChart>
      <c:dateAx>
        <c:axId val="297028952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297029344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97029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028952"/>
        <c:crosses val="autoZero"/>
        <c:crossBetween val="midCat"/>
      </c:valAx>
      <c:valAx>
        <c:axId val="29702973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7030128"/>
        <c:crosses val="max"/>
        <c:crossBetween val="between"/>
      </c:valAx>
      <c:catAx>
        <c:axId val="29703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29736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031696"/>
        <c:axId val="297031304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81968"/>
        <c:axId val="297030912"/>
      </c:lineChart>
      <c:dateAx>
        <c:axId val="297681968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297030912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9703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681968"/>
        <c:crosses val="autoZero"/>
        <c:crossBetween val="midCat"/>
      </c:valAx>
      <c:valAx>
        <c:axId val="2970313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7031696"/>
        <c:crosses val="max"/>
        <c:crossBetween val="between"/>
      </c:valAx>
      <c:catAx>
        <c:axId val="29703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031304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747072"/>
        <c:axId val="242746680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45896"/>
        <c:axId val="242746288"/>
      </c:lineChart>
      <c:dateAx>
        <c:axId val="242745896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42746288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42746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2745896"/>
        <c:crosses val="autoZero"/>
        <c:crossBetween val="midCat"/>
      </c:valAx>
      <c:valAx>
        <c:axId val="24274668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42747072"/>
        <c:crosses val="max"/>
        <c:crossBetween val="between"/>
      </c:valAx>
      <c:catAx>
        <c:axId val="242747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46680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758336"/>
        <c:axId val="530758728"/>
      </c:scatterChart>
      <c:valAx>
        <c:axId val="530758336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0758728"/>
        <c:crosses val="autoZero"/>
        <c:crossBetween val="midCat"/>
      </c:valAx>
      <c:valAx>
        <c:axId val="53075872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0758336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137864"/>
        <c:axId val="297137472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136688"/>
        <c:axId val="297137080"/>
      </c:lineChart>
      <c:dateAx>
        <c:axId val="297136688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97137080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97137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136688"/>
        <c:crosses val="autoZero"/>
        <c:crossBetween val="midCat"/>
      </c:valAx>
      <c:valAx>
        <c:axId val="2971374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7137864"/>
        <c:crosses val="max"/>
        <c:crossBetween val="between"/>
      </c:valAx>
      <c:catAx>
        <c:axId val="297137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137472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4"/>
          <c:order val="15"/>
          <c:tx>
            <c:strRef>
              <c:f>Calculations!$K$11</c:f>
              <c:strCache>
                <c:ptCount val="1"/>
                <c:pt idx="0">
                  <c:v>T1300515</c:v>
                </c:pt>
              </c:strCache>
            </c:strRef>
          </c:tx>
          <c:spPr>
            <a:ln w="38100" cap="rnd">
              <a:solidFill>
                <a:srgbClr val="CC9B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664424</c:v>
                </c:pt>
                <c:pt idx="1">
                  <c:v>112940</c:v>
                </c:pt>
                <c:pt idx="2">
                  <c:v>21867</c:v>
                </c:pt>
                <c:pt idx="3">
                  <c:v>10333</c:v>
                </c:pt>
                <c:pt idx="4">
                  <c:v>6728</c:v>
                </c:pt>
                <c:pt idx="5">
                  <c:v>4325</c:v>
                </c:pt>
                <c:pt idx="6">
                  <c:v>2884</c:v>
                </c:pt>
                <c:pt idx="7">
                  <c:v>1201</c:v>
                </c:pt>
                <c:pt idx="8">
                  <c:v>961</c:v>
                </c:pt>
                <c:pt idx="9">
                  <c:v>961</c:v>
                </c:pt>
                <c:pt idx="10">
                  <c:v>721</c:v>
                </c:pt>
                <c:pt idx="11">
                  <c:v>481</c:v>
                </c:pt>
                <c:pt idx="12">
                  <c:v>240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6"/>
          <c:tx>
            <c:strRef>
              <c:f>Calculations!$D$11</c:f>
              <c:strCache>
                <c:ptCount val="1"/>
                <c:pt idx="0">
                  <c:v>T1300131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102848</c:v>
                </c:pt>
                <c:pt idx="1">
                  <c:v>19224</c:v>
                </c:pt>
                <c:pt idx="2">
                  <c:v>6248</c:v>
                </c:pt>
                <c:pt idx="3">
                  <c:v>2403</c:v>
                </c:pt>
                <c:pt idx="4">
                  <c:v>961</c:v>
                </c:pt>
                <c:pt idx="5">
                  <c:v>481</c:v>
                </c:pt>
                <c:pt idx="6">
                  <c:v>481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0"/>
          <c:order val="17"/>
          <c:tx>
            <c:strRef>
              <c:f>Calculations!$G$11</c:f>
              <c:strCache>
                <c:ptCount val="1"/>
                <c:pt idx="0">
                  <c:v>T1300454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2458008</c:v>
                </c:pt>
                <c:pt idx="1">
                  <c:v>526253</c:v>
                </c:pt>
                <c:pt idx="2">
                  <c:v>51904</c:v>
                </c:pt>
                <c:pt idx="3">
                  <c:v>13457</c:v>
                </c:pt>
                <c:pt idx="4">
                  <c:v>2643</c:v>
                </c:pt>
                <c:pt idx="5">
                  <c:v>961</c:v>
                </c:pt>
                <c:pt idx="6">
                  <c:v>721</c:v>
                </c:pt>
                <c:pt idx="7">
                  <c:v>481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9"/>
          <c:order val="18"/>
          <c:tx>
            <c:strRef>
              <c:f>Calculations!$F$11</c:f>
              <c:strCache>
                <c:ptCount val="1"/>
                <c:pt idx="0">
                  <c:v>T1300453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3124</c:v>
                </c:pt>
                <c:pt idx="1">
                  <c:v>1922</c:v>
                </c:pt>
                <c:pt idx="2">
                  <c:v>961</c:v>
                </c:pt>
                <c:pt idx="3">
                  <c:v>961</c:v>
                </c:pt>
                <c:pt idx="4">
                  <c:v>961</c:v>
                </c:pt>
                <c:pt idx="5">
                  <c:v>961</c:v>
                </c:pt>
                <c:pt idx="6">
                  <c:v>481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852872"/>
        <c:axId val="294853264"/>
      </c:scatterChart>
      <c:valAx>
        <c:axId val="294852872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3264"/>
        <c:crosses val="autoZero"/>
        <c:crossBetween val="midCat"/>
      </c:valAx>
      <c:valAx>
        <c:axId val="294853264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2872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1742553919885E-2"/>
          <c:y val="2.9853565113511924E-2"/>
          <c:w val="0.88731005363460003"/>
          <c:h val="0.8385554665389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Totals!$C$25</c:f>
              <c:strCache>
                <c:ptCount val="1"/>
                <c:pt idx="0">
                  <c:v>Hanford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Totals!$C$26:$C$27</c:f>
              <c:numCache>
                <c:formatCode>General</c:formatCode>
                <c:ptCount val="2"/>
                <c:pt idx="0">
                  <c:v>16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Totals!$D$25</c:f>
              <c:strCache>
                <c:ptCount val="1"/>
                <c:pt idx="0">
                  <c:v>Livingston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Totals!$B$26:$B$27</c:f>
              <c:strCache>
                <c:ptCount val="2"/>
                <c:pt idx="0">
                  <c:v>Horizontal</c:v>
                </c:pt>
                <c:pt idx="1">
                  <c:v>Vertical</c:v>
                </c:pt>
              </c:strCache>
            </c:strRef>
          </c:cat>
          <c:val>
            <c:numRef>
              <c:f>Totals!$D$26:$D$27</c:f>
              <c:numCache>
                <c:formatCode>General</c:formatCode>
                <c:ptCount val="2"/>
                <c:pt idx="0">
                  <c:v>45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4128144"/>
        <c:axId val="246868688"/>
      </c:barChart>
      <c:catAx>
        <c:axId val="24412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Orientation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17300011411624"/>
              <c:y val="0.94292594822396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868688"/>
        <c:crosses val="autoZero"/>
        <c:auto val="1"/>
        <c:lblAlgn val="ctr"/>
        <c:lblOffset val="100"/>
        <c:noMultiLvlLbl val="0"/>
      </c:catAx>
      <c:valAx>
        <c:axId val="246868688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Number of wafers</a:t>
                </a:r>
              </a:p>
            </c:rich>
          </c:tx>
          <c:layout>
            <c:manualLayout>
              <c:xMode val="edge"/>
              <c:yMode val="edge"/>
              <c:x val="1.1503337363728415E-3"/>
              <c:y val="0.2851286500084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12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67659477347943"/>
          <c:y val="2.8898254063816978E-2"/>
          <c:w val="0.15983065160333218"/>
          <c:h val="0.159145946612182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857576"/>
        <c:axId val="294857184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856400"/>
        <c:axId val="294856792"/>
      </c:lineChart>
      <c:dateAx>
        <c:axId val="294856400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94856792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94856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856400"/>
        <c:crosses val="autoZero"/>
        <c:crossBetween val="midCat"/>
      </c:valAx>
      <c:valAx>
        <c:axId val="2948571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4857576"/>
        <c:crosses val="max"/>
        <c:crossBetween val="between"/>
      </c:valAx>
      <c:catAx>
        <c:axId val="294857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4857184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4"/>
          <c:order val="15"/>
          <c:tx>
            <c:strRef>
              <c:f>Calculations!$K$11</c:f>
              <c:strCache>
                <c:ptCount val="1"/>
                <c:pt idx="0">
                  <c:v>T1300515</c:v>
                </c:pt>
              </c:strCache>
            </c:strRef>
          </c:tx>
          <c:spPr>
            <a:ln w="38100" cap="rnd">
              <a:solidFill>
                <a:srgbClr val="CC9B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664424</c:v>
                </c:pt>
                <c:pt idx="1">
                  <c:v>112940</c:v>
                </c:pt>
                <c:pt idx="2">
                  <c:v>21867</c:v>
                </c:pt>
                <c:pt idx="3">
                  <c:v>10333</c:v>
                </c:pt>
                <c:pt idx="4">
                  <c:v>6728</c:v>
                </c:pt>
                <c:pt idx="5">
                  <c:v>4325</c:v>
                </c:pt>
                <c:pt idx="6">
                  <c:v>2884</c:v>
                </c:pt>
                <c:pt idx="7">
                  <c:v>1201</c:v>
                </c:pt>
                <c:pt idx="8">
                  <c:v>961</c:v>
                </c:pt>
                <c:pt idx="9">
                  <c:v>961</c:v>
                </c:pt>
                <c:pt idx="10">
                  <c:v>721</c:v>
                </c:pt>
                <c:pt idx="11">
                  <c:v>481</c:v>
                </c:pt>
                <c:pt idx="12">
                  <c:v>240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6"/>
          <c:tx>
            <c:strRef>
              <c:f>Calculations!$D$11</c:f>
              <c:strCache>
                <c:ptCount val="1"/>
                <c:pt idx="0">
                  <c:v>T1300131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102848</c:v>
                </c:pt>
                <c:pt idx="1">
                  <c:v>19224</c:v>
                </c:pt>
                <c:pt idx="2">
                  <c:v>6248</c:v>
                </c:pt>
                <c:pt idx="3">
                  <c:v>2403</c:v>
                </c:pt>
                <c:pt idx="4">
                  <c:v>961</c:v>
                </c:pt>
                <c:pt idx="5">
                  <c:v>481</c:v>
                </c:pt>
                <c:pt idx="6">
                  <c:v>481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0"/>
          <c:order val="17"/>
          <c:tx>
            <c:strRef>
              <c:f>Calculations!$G$11</c:f>
              <c:strCache>
                <c:ptCount val="1"/>
                <c:pt idx="0">
                  <c:v>T1300454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2458008</c:v>
                </c:pt>
                <c:pt idx="1">
                  <c:v>526253</c:v>
                </c:pt>
                <c:pt idx="2">
                  <c:v>51904</c:v>
                </c:pt>
                <c:pt idx="3">
                  <c:v>13457</c:v>
                </c:pt>
                <c:pt idx="4">
                  <c:v>2643</c:v>
                </c:pt>
                <c:pt idx="5">
                  <c:v>961</c:v>
                </c:pt>
                <c:pt idx="6">
                  <c:v>721</c:v>
                </c:pt>
                <c:pt idx="7">
                  <c:v>481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9"/>
          <c:order val="18"/>
          <c:tx>
            <c:strRef>
              <c:f>Calculations!$F$11</c:f>
              <c:strCache>
                <c:ptCount val="1"/>
                <c:pt idx="0">
                  <c:v>T1300453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3124</c:v>
                </c:pt>
                <c:pt idx="1">
                  <c:v>1922</c:v>
                </c:pt>
                <c:pt idx="2">
                  <c:v>961</c:v>
                </c:pt>
                <c:pt idx="3">
                  <c:v>961</c:v>
                </c:pt>
                <c:pt idx="4">
                  <c:v>961</c:v>
                </c:pt>
                <c:pt idx="5">
                  <c:v>961</c:v>
                </c:pt>
                <c:pt idx="6">
                  <c:v>481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852480"/>
        <c:axId val="294855616"/>
      </c:scatterChart>
      <c:valAx>
        <c:axId val="294852480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5616"/>
        <c:crosses val="autoZero"/>
        <c:crossBetween val="midCat"/>
      </c:valAx>
      <c:valAx>
        <c:axId val="29485561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2480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1"/>
          <c:order val="15"/>
          <c:tx>
            <c:strRef>
              <c:f>Calculations!$H$11</c:f>
              <c:strCache>
                <c:ptCount val="1"/>
                <c:pt idx="0">
                  <c:v>T1300455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2332572</c:v>
                </c:pt>
                <c:pt idx="1">
                  <c:v>550282</c:v>
                </c:pt>
                <c:pt idx="2">
                  <c:v>83143</c:v>
                </c:pt>
                <c:pt idx="3">
                  <c:v>14658</c:v>
                </c:pt>
                <c:pt idx="4">
                  <c:v>3124</c:v>
                </c:pt>
                <c:pt idx="5">
                  <c:v>1201</c:v>
                </c:pt>
                <c:pt idx="6">
                  <c:v>961</c:v>
                </c:pt>
                <c:pt idx="7">
                  <c:v>961</c:v>
                </c:pt>
                <c:pt idx="8">
                  <c:v>721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16"/>
          <c:tx>
            <c:strRef>
              <c:f>Calculations!$I$11</c:f>
              <c:strCache>
                <c:ptCount val="1"/>
                <c:pt idx="0">
                  <c:v>T1300456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108134</c:v>
                </c:pt>
                <c:pt idx="1">
                  <c:v>41331</c:v>
                </c:pt>
                <c:pt idx="2">
                  <c:v>14898</c:v>
                </c:pt>
                <c:pt idx="3">
                  <c:v>10093</c:v>
                </c:pt>
                <c:pt idx="4">
                  <c:v>7690</c:v>
                </c:pt>
                <c:pt idx="5">
                  <c:v>4806</c:v>
                </c:pt>
                <c:pt idx="6">
                  <c:v>3364</c:v>
                </c:pt>
                <c:pt idx="7">
                  <c:v>1682</c:v>
                </c:pt>
                <c:pt idx="8">
                  <c:v>481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7"/>
          <c:order val="17"/>
          <c:tx>
            <c:strRef>
              <c:f>Calculations!$N$11</c:f>
              <c:strCache>
                <c:ptCount val="1"/>
                <c:pt idx="0">
                  <c:v>T1300572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9131</c:v>
                </c:pt>
                <c:pt idx="1">
                  <c:v>6969</c:v>
                </c:pt>
                <c:pt idx="2">
                  <c:v>4806</c:v>
                </c:pt>
                <c:pt idx="3">
                  <c:v>2884</c:v>
                </c:pt>
                <c:pt idx="4">
                  <c:v>2163</c:v>
                </c:pt>
                <c:pt idx="5">
                  <c:v>1682</c:v>
                </c:pt>
                <c:pt idx="6">
                  <c:v>961</c:v>
                </c:pt>
                <c:pt idx="7">
                  <c:v>721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8"/>
          <c:order val="18"/>
          <c:tx>
            <c:strRef>
              <c:f>Calculations!$O$11</c:f>
              <c:strCache>
                <c:ptCount val="1"/>
                <c:pt idx="0">
                  <c:v>T1300573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46858</c:v>
                </c:pt>
                <c:pt idx="1">
                  <c:v>19945</c:v>
                </c:pt>
                <c:pt idx="2">
                  <c:v>12015</c:v>
                </c:pt>
                <c:pt idx="3">
                  <c:v>7930</c:v>
                </c:pt>
                <c:pt idx="4">
                  <c:v>5046</c:v>
                </c:pt>
                <c:pt idx="5">
                  <c:v>2643</c:v>
                </c:pt>
                <c:pt idx="6">
                  <c:v>2163</c:v>
                </c:pt>
                <c:pt idx="7">
                  <c:v>1442</c:v>
                </c:pt>
                <c:pt idx="8">
                  <c:v>1201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859536"/>
        <c:axId val="294859928"/>
      </c:scatterChart>
      <c:valAx>
        <c:axId val="294859536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9928"/>
        <c:crosses val="autoZero"/>
        <c:crossBetween val="midCat"/>
      </c:valAx>
      <c:valAx>
        <c:axId val="294859928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4859536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858752"/>
        <c:axId val="294859144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157560"/>
        <c:axId val="371157952"/>
      </c:lineChart>
      <c:dateAx>
        <c:axId val="371157560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371157952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371157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1157560"/>
        <c:crosses val="autoZero"/>
        <c:crossBetween val="midCat"/>
      </c:valAx>
      <c:valAx>
        <c:axId val="29485914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4858752"/>
        <c:crosses val="max"/>
        <c:crossBetween val="between"/>
      </c:valAx>
      <c:catAx>
        <c:axId val="29485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4859144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4"/>
          <c:order val="15"/>
          <c:tx>
            <c:strRef>
              <c:f>Calculations!$K$11</c:f>
              <c:strCache>
                <c:ptCount val="1"/>
                <c:pt idx="0">
                  <c:v>T1300515</c:v>
                </c:pt>
              </c:strCache>
            </c:strRef>
          </c:tx>
          <c:spPr>
            <a:ln w="38100" cap="rnd">
              <a:solidFill>
                <a:srgbClr val="CC9B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Calculations!$K$13:$K$183</c:f>
              <c:numCache>
                <c:formatCode>#,##0</c:formatCode>
                <c:ptCount val="171"/>
                <c:pt idx="0">
                  <c:v>664424</c:v>
                </c:pt>
                <c:pt idx="1">
                  <c:v>112940</c:v>
                </c:pt>
                <c:pt idx="2">
                  <c:v>21867</c:v>
                </c:pt>
                <c:pt idx="3">
                  <c:v>10333</c:v>
                </c:pt>
                <c:pt idx="4">
                  <c:v>6728</c:v>
                </c:pt>
                <c:pt idx="5">
                  <c:v>4325</c:v>
                </c:pt>
                <c:pt idx="6">
                  <c:v>2884</c:v>
                </c:pt>
                <c:pt idx="7">
                  <c:v>1201</c:v>
                </c:pt>
                <c:pt idx="8">
                  <c:v>961</c:v>
                </c:pt>
                <c:pt idx="9">
                  <c:v>961</c:v>
                </c:pt>
                <c:pt idx="10">
                  <c:v>721</c:v>
                </c:pt>
                <c:pt idx="11">
                  <c:v>481</c:v>
                </c:pt>
                <c:pt idx="12">
                  <c:v>240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7"/>
          <c:order val="16"/>
          <c:tx>
            <c:strRef>
              <c:f>Calculations!$D$11</c:f>
              <c:strCache>
                <c:ptCount val="1"/>
                <c:pt idx="0">
                  <c:v>T1300131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102848</c:v>
                </c:pt>
                <c:pt idx="1">
                  <c:v>19224</c:v>
                </c:pt>
                <c:pt idx="2">
                  <c:v>6248</c:v>
                </c:pt>
                <c:pt idx="3">
                  <c:v>2403</c:v>
                </c:pt>
                <c:pt idx="4">
                  <c:v>961</c:v>
                </c:pt>
                <c:pt idx="5">
                  <c:v>481</c:v>
                </c:pt>
                <c:pt idx="6">
                  <c:v>481</c:v>
                </c:pt>
                <c:pt idx="7">
                  <c:v>240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0"/>
          <c:order val="17"/>
          <c:tx>
            <c:strRef>
              <c:f>Calculations!$G$11</c:f>
              <c:strCache>
                <c:ptCount val="1"/>
                <c:pt idx="0">
                  <c:v>T1300454</c:v>
                </c:pt>
              </c:strCache>
            </c:strRef>
          </c:tx>
          <c:spPr>
            <a:ln w="38100" cap="rnd">
              <a:solidFill>
                <a:srgbClr val="9933CC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Calculations!$G$13:$G$183</c:f>
              <c:numCache>
                <c:formatCode>#,##0</c:formatCode>
                <c:ptCount val="171"/>
                <c:pt idx="0">
                  <c:v>2458008</c:v>
                </c:pt>
                <c:pt idx="1">
                  <c:v>526253</c:v>
                </c:pt>
                <c:pt idx="2">
                  <c:v>51904</c:v>
                </c:pt>
                <c:pt idx="3">
                  <c:v>13457</c:v>
                </c:pt>
                <c:pt idx="4">
                  <c:v>2643</c:v>
                </c:pt>
                <c:pt idx="5">
                  <c:v>961</c:v>
                </c:pt>
                <c:pt idx="6">
                  <c:v>721</c:v>
                </c:pt>
                <c:pt idx="7">
                  <c:v>481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19"/>
          <c:order val="18"/>
          <c:tx>
            <c:strRef>
              <c:f>Calculations!$F$11</c:f>
              <c:strCache>
                <c:ptCount val="1"/>
                <c:pt idx="0">
                  <c:v>T1300453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Calculations!$F$13:$F$183</c:f>
              <c:numCache>
                <c:formatCode>#,##0</c:formatCode>
                <c:ptCount val="171"/>
                <c:pt idx="0">
                  <c:v>3124</c:v>
                </c:pt>
                <c:pt idx="1">
                  <c:v>1922</c:v>
                </c:pt>
                <c:pt idx="2">
                  <c:v>961</c:v>
                </c:pt>
                <c:pt idx="3">
                  <c:v>961</c:v>
                </c:pt>
                <c:pt idx="4">
                  <c:v>961</c:v>
                </c:pt>
                <c:pt idx="5">
                  <c:v>961</c:v>
                </c:pt>
                <c:pt idx="6">
                  <c:v>481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55208"/>
        <c:axId val="371155600"/>
      </c:scatterChart>
      <c:valAx>
        <c:axId val="371155208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5600"/>
        <c:crosses val="autoZero"/>
        <c:crossBetween val="midCat"/>
      </c:valAx>
      <c:valAx>
        <c:axId val="371155600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5208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1"/>
          <c:order val="15"/>
          <c:tx>
            <c:strRef>
              <c:f>Calculations!$H$11</c:f>
              <c:strCache>
                <c:ptCount val="1"/>
                <c:pt idx="0">
                  <c:v>T1300455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2332572</c:v>
                </c:pt>
                <c:pt idx="1">
                  <c:v>550282</c:v>
                </c:pt>
                <c:pt idx="2">
                  <c:v>83143</c:v>
                </c:pt>
                <c:pt idx="3">
                  <c:v>14658</c:v>
                </c:pt>
                <c:pt idx="4">
                  <c:v>3124</c:v>
                </c:pt>
                <c:pt idx="5">
                  <c:v>1201</c:v>
                </c:pt>
                <c:pt idx="6">
                  <c:v>961</c:v>
                </c:pt>
                <c:pt idx="7">
                  <c:v>961</c:v>
                </c:pt>
                <c:pt idx="8">
                  <c:v>721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16"/>
          <c:tx>
            <c:strRef>
              <c:f>Calculations!$I$11</c:f>
              <c:strCache>
                <c:ptCount val="1"/>
                <c:pt idx="0">
                  <c:v>T1300456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108134</c:v>
                </c:pt>
                <c:pt idx="1">
                  <c:v>41331</c:v>
                </c:pt>
                <c:pt idx="2">
                  <c:v>14898</c:v>
                </c:pt>
                <c:pt idx="3">
                  <c:v>10093</c:v>
                </c:pt>
                <c:pt idx="4">
                  <c:v>7690</c:v>
                </c:pt>
                <c:pt idx="5">
                  <c:v>4806</c:v>
                </c:pt>
                <c:pt idx="6">
                  <c:v>3364</c:v>
                </c:pt>
                <c:pt idx="7">
                  <c:v>1682</c:v>
                </c:pt>
                <c:pt idx="8">
                  <c:v>481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7"/>
          <c:order val="17"/>
          <c:tx>
            <c:strRef>
              <c:f>Calculations!$N$11</c:f>
              <c:strCache>
                <c:ptCount val="1"/>
                <c:pt idx="0">
                  <c:v>T1300572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9131</c:v>
                </c:pt>
                <c:pt idx="1">
                  <c:v>6969</c:v>
                </c:pt>
                <c:pt idx="2">
                  <c:v>4806</c:v>
                </c:pt>
                <c:pt idx="3">
                  <c:v>2884</c:v>
                </c:pt>
                <c:pt idx="4">
                  <c:v>2163</c:v>
                </c:pt>
                <c:pt idx="5">
                  <c:v>1682</c:v>
                </c:pt>
                <c:pt idx="6">
                  <c:v>961</c:v>
                </c:pt>
                <c:pt idx="7">
                  <c:v>721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8"/>
          <c:order val="18"/>
          <c:tx>
            <c:strRef>
              <c:f>Calculations!$O$11</c:f>
              <c:strCache>
                <c:ptCount val="1"/>
                <c:pt idx="0">
                  <c:v>T1300573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46858</c:v>
                </c:pt>
                <c:pt idx="1">
                  <c:v>19945</c:v>
                </c:pt>
                <c:pt idx="2">
                  <c:v>12015</c:v>
                </c:pt>
                <c:pt idx="3">
                  <c:v>7930</c:v>
                </c:pt>
                <c:pt idx="4">
                  <c:v>5046</c:v>
                </c:pt>
                <c:pt idx="5">
                  <c:v>2643</c:v>
                </c:pt>
                <c:pt idx="6">
                  <c:v>2163</c:v>
                </c:pt>
                <c:pt idx="7">
                  <c:v>1442</c:v>
                </c:pt>
                <c:pt idx="8">
                  <c:v>1201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56384"/>
        <c:axId val="371156776"/>
      </c:scatterChart>
      <c:valAx>
        <c:axId val="371156384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6776"/>
        <c:crosses val="autoZero"/>
        <c:crossBetween val="midCat"/>
      </c:valAx>
      <c:valAx>
        <c:axId val="37115677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6384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8283168674897"/>
          <c:y val="2.2253156818171301E-2"/>
          <c:w val="0.87871782859084135"/>
          <c:h val="0.83116404199475069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Calculations!$M$544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Calculations!$M$558</c:f>
              <c:numCache>
                <c:formatCode>0.0</c:formatCode>
                <c:ptCount val="1"/>
                <c:pt idx="0">
                  <c:v>9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Calculations!$N$544</c:f>
              <c:strCache>
                <c:ptCount val="1"/>
                <c:pt idx="0">
                  <c:v>1,500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Calculations!$N$558</c:f>
              <c:numCache>
                <c:formatCode>0.0</c:formatCode>
                <c:ptCount val="1"/>
                <c:pt idx="0">
                  <c:v>10.087555685849903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Calculations!$B$555</c:f>
              <c:strCache>
                <c:ptCount val="1"/>
                <c:pt idx="0">
                  <c:v>1,000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Calculations!$C$558:$M$558</c:f>
              <c:numCache>
                <c:formatCode>0.0</c:formatCode>
                <c:ptCount val="1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  <c:pt idx="10">
                  <c:v>9</c:v>
                </c:pt>
              </c:numCache>
            </c:numRef>
          </c:xVal>
          <c:yVal>
            <c:numRef>
              <c:f>Calculations!$C$555:$M$555</c:f>
              <c:numCache>
                <c:formatCode>#,##0.0</c:formatCode>
                <c:ptCount val="11"/>
                <c:pt idx="0">
                  <c:v>215774440.91526693</c:v>
                </c:pt>
                <c:pt idx="1">
                  <c:v>76136744.664600432</c:v>
                </c:pt>
                <c:pt idx="2">
                  <c:v>25585858.869056519</c:v>
                </c:pt>
                <c:pt idx="3">
                  <c:v>3344854.3853805535</c:v>
                </c:pt>
                <c:pt idx="4">
                  <c:v>195234.97419362466</c:v>
                </c:pt>
                <c:pt idx="5">
                  <c:v>42657.951880159271</c:v>
                </c:pt>
                <c:pt idx="6">
                  <c:v>8892.9212535725601</c:v>
                </c:pt>
                <c:pt idx="7">
                  <c:v>448.68741458208785</c:v>
                </c:pt>
                <c:pt idx="8">
                  <c:v>38.780143155944621</c:v>
                </c:pt>
                <c:pt idx="9">
                  <c:v>4.7830514181627386</c:v>
                </c:pt>
                <c:pt idx="10">
                  <c:v>1</c:v>
                </c:pt>
              </c:numCache>
            </c:numRef>
          </c:yVal>
          <c:smooth val="0"/>
        </c:ser>
        <c:ser>
          <c:idx val="21"/>
          <c:order val="15"/>
          <c:tx>
            <c:strRef>
              <c:f>Calculations!$H$11</c:f>
              <c:strCache>
                <c:ptCount val="1"/>
                <c:pt idx="0">
                  <c:v>T1300455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Calculations!$H$13:$H$183</c:f>
              <c:numCache>
                <c:formatCode>#,##0</c:formatCode>
                <c:ptCount val="171"/>
                <c:pt idx="0">
                  <c:v>2332572</c:v>
                </c:pt>
                <c:pt idx="1">
                  <c:v>550282</c:v>
                </c:pt>
                <c:pt idx="2">
                  <c:v>83143</c:v>
                </c:pt>
                <c:pt idx="3">
                  <c:v>14658</c:v>
                </c:pt>
                <c:pt idx="4">
                  <c:v>3124</c:v>
                </c:pt>
                <c:pt idx="5">
                  <c:v>1201</c:v>
                </c:pt>
                <c:pt idx="6">
                  <c:v>961</c:v>
                </c:pt>
                <c:pt idx="7">
                  <c:v>961</c:v>
                </c:pt>
                <c:pt idx="8">
                  <c:v>721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240</c:v>
                </c:pt>
                <c:pt idx="13">
                  <c:v>240</c:v>
                </c:pt>
                <c:pt idx="14">
                  <c:v>240</c:v>
                </c:pt>
                <c:pt idx="15">
                  <c:v>240</c:v>
                </c:pt>
                <c:pt idx="16">
                  <c:v>240</c:v>
                </c:pt>
                <c:pt idx="17">
                  <c:v>240</c:v>
                </c:pt>
                <c:pt idx="18">
                  <c:v>240</c:v>
                </c:pt>
                <c:pt idx="19">
                  <c:v>240</c:v>
                </c:pt>
                <c:pt idx="20">
                  <c:v>240</c:v>
                </c:pt>
                <c:pt idx="21">
                  <c:v>240</c:v>
                </c:pt>
                <c:pt idx="22">
                  <c:v>240</c:v>
                </c:pt>
                <c:pt idx="23">
                  <c:v>240</c:v>
                </c:pt>
                <c:pt idx="24">
                  <c:v>240</c:v>
                </c:pt>
                <c:pt idx="25">
                  <c:v>240</c:v>
                </c:pt>
                <c:pt idx="26">
                  <c:v>240</c:v>
                </c:pt>
                <c:pt idx="27">
                  <c:v>240</c:v>
                </c:pt>
                <c:pt idx="28">
                  <c:v>240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2"/>
          <c:order val="16"/>
          <c:tx>
            <c:strRef>
              <c:f>Calculations!$I$11</c:f>
              <c:strCache>
                <c:ptCount val="1"/>
                <c:pt idx="0">
                  <c:v>T1300456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Calculations!$I$13:$I$183</c:f>
              <c:numCache>
                <c:formatCode>#,##0</c:formatCode>
                <c:ptCount val="171"/>
                <c:pt idx="0">
                  <c:v>108134</c:v>
                </c:pt>
                <c:pt idx="1">
                  <c:v>41331</c:v>
                </c:pt>
                <c:pt idx="2">
                  <c:v>14898</c:v>
                </c:pt>
                <c:pt idx="3">
                  <c:v>10093</c:v>
                </c:pt>
                <c:pt idx="4">
                  <c:v>7690</c:v>
                </c:pt>
                <c:pt idx="5">
                  <c:v>4806</c:v>
                </c:pt>
                <c:pt idx="6">
                  <c:v>3364</c:v>
                </c:pt>
                <c:pt idx="7">
                  <c:v>1682</c:v>
                </c:pt>
                <c:pt idx="8">
                  <c:v>481</c:v>
                </c:pt>
                <c:pt idx="9">
                  <c:v>240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7"/>
          <c:order val="17"/>
          <c:tx>
            <c:strRef>
              <c:f>Calculations!$N$11</c:f>
              <c:strCache>
                <c:ptCount val="1"/>
                <c:pt idx="0">
                  <c:v>T1300572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Calculations!$N$13:$N$183</c:f>
              <c:numCache>
                <c:formatCode>#,##0</c:formatCode>
                <c:ptCount val="171"/>
                <c:pt idx="0">
                  <c:v>9131</c:v>
                </c:pt>
                <c:pt idx="1">
                  <c:v>6969</c:v>
                </c:pt>
                <c:pt idx="2">
                  <c:v>4806</c:v>
                </c:pt>
                <c:pt idx="3">
                  <c:v>2884</c:v>
                </c:pt>
                <c:pt idx="4">
                  <c:v>2163</c:v>
                </c:pt>
                <c:pt idx="5">
                  <c:v>1682</c:v>
                </c:pt>
                <c:pt idx="6">
                  <c:v>961</c:v>
                </c:pt>
                <c:pt idx="7">
                  <c:v>721</c:v>
                </c:pt>
                <c:pt idx="8">
                  <c:v>240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8"/>
          <c:order val="18"/>
          <c:tx>
            <c:strRef>
              <c:f>Calculations!$O$11</c:f>
              <c:strCache>
                <c:ptCount val="1"/>
                <c:pt idx="0">
                  <c:v>T1300573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Calculations!$O$13:$O$183</c:f>
              <c:numCache>
                <c:formatCode>#,##0</c:formatCode>
                <c:ptCount val="171"/>
                <c:pt idx="0">
                  <c:v>46858</c:v>
                </c:pt>
                <c:pt idx="1">
                  <c:v>19945</c:v>
                </c:pt>
                <c:pt idx="2">
                  <c:v>12015</c:v>
                </c:pt>
                <c:pt idx="3">
                  <c:v>7930</c:v>
                </c:pt>
                <c:pt idx="4">
                  <c:v>5046</c:v>
                </c:pt>
                <c:pt idx="5">
                  <c:v>2643</c:v>
                </c:pt>
                <c:pt idx="6">
                  <c:v>2163</c:v>
                </c:pt>
                <c:pt idx="7">
                  <c:v>1442</c:v>
                </c:pt>
                <c:pt idx="8">
                  <c:v>1201</c:v>
                </c:pt>
                <c:pt idx="9">
                  <c:v>481</c:v>
                </c:pt>
                <c:pt idx="10">
                  <c:v>240</c:v>
                </c:pt>
                <c:pt idx="11">
                  <c:v>240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0"/>
          <c:order val="19"/>
          <c:tx>
            <c:strRef>
              <c:f>Calculations!$Q$11</c:f>
              <c:strCache>
                <c:ptCount val="1"/>
                <c:pt idx="0">
                  <c:v>T1300847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Calculations!$Q$13:$Q$183</c:f>
              <c:numCache>
                <c:formatCode>#,##0</c:formatCode>
                <c:ptCount val="171"/>
                <c:pt idx="0">
                  <c:v>1682</c:v>
                </c:pt>
                <c:pt idx="1">
                  <c:v>1201</c:v>
                </c:pt>
                <c:pt idx="2">
                  <c:v>721</c:v>
                </c:pt>
                <c:pt idx="3">
                  <c:v>240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1"/>
          <c:order val="20"/>
          <c:tx>
            <c:strRef>
              <c:f>Calculations!$R$11</c:f>
              <c:strCache>
                <c:ptCount val="1"/>
                <c:pt idx="0">
                  <c:v>T1300976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Calculations!$R$13:$R$183</c:f>
              <c:numCache>
                <c:formatCode>#,##0</c:formatCode>
                <c:ptCount val="171"/>
                <c:pt idx="0">
                  <c:v>114862</c:v>
                </c:pt>
                <c:pt idx="1">
                  <c:v>11775</c:v>
                </c:pt>
                <c:pt idx="2">
                  <c:v>2163</c:v>
                </c:pt>
                <c:pt idx="3">
                  <c:v>240</c:v>
                </c:pt>
                <c:pt idx="4">
                  <c:v>240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32"/>
          <c:order val="21"/>
          <c:tx>
            <c:strRef>
              <c:f>Calculations!$S$11</c:f>
              <c:strCache>
                <c:ptCount val="1"/>
                <c:pt idx="0">
                  <c:v>T1300977</c:v>
                </c:pt>
              </c:strCache>
            </c:strRef>
          </c:tx>
          <c:spPr>
            <a:ln w="317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Calculations!$S$13:$S$183</c:f>
              <c:numCache>
                <c:formatCode>#,##0</c:formatCode>
                <c:ptCount val="171"/>
                <c:pt idx="0">
                  <c:v>67524</c:v>
                </c:pt>
                <c:pt idx="1">
                  <c:v>7449</c:v>
                </c:pt>
                <c:pt idx="2">
                  <c:v>961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159304"/>
        <c:axId val="371159696"/>
      </c:scatterChart>
      <c:valAx>
        <c:axId val="371159304"/>
        <c:scaling>
          <c:orientation val="minMax"/>
          <c:max val="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838346602812428"/>
              <c:y val="0.9202777777777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9696"/>
        <c:crosses val="autoZero"/>
        <c:crossBetween val="midCat"/>
      </c:valAx>
      <c:valAx>
        <c:axId val="37115969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235990813648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1159304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9339658514423E-2"/>
          <c:y val="3.9426523297491037E-2"/>
          <c:w val="0.87774435881027235"/>
          <c:h val="0.921146953405017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 (2)'!$D$19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cat>
            <c:strRef>
              <c:f>'Project Timeline (2)'!$C$20:$C$35</c:f>
              <c:strCache>
                <c:ptCount val="16"/>
                <c:pt idx="0">
                  <c:v>1</c:v>
                </c:pt>
                <c:pt idx="1">
                  <c:v>Pump down #1 (doors close)</c:v>
                </c:pt>
                <c:pt idx="2">
                  <c:v>Vent  (doors open)</c:v>
                </c:pt>
                <c:pt idx="3">
                  <c:v>1//2/3/4</c:v>
                </c:pt>
                <c:pt idx="4">
                  <c:v>Pump down #2</c:v>
                </c:pt>
                <c:pt idx="5">
                  <c:v>Vent</c:v>
                </c:pt>
                <c:pt idx="6">
                  <c:v>2</c:v>
                </c:pt>
                <c:pt idx="7">
                  <c:v>3/4/5</c:v>
                </c:pt>
                <c:pt idx="8">
                  <c:v>5</c:v>
                </c:pt>
                <c:pt idx="9">
                  <c:v>6</c:v>
                </c:pt>
                <c:pt idx="10">
                  <c:v>Pump down #3</c:v>
                </c:pt>
                <c:pt idx="11">
                  <c:v>Vent</c:v>
                </c:pt>
                <c:pt idx="12">
                  <c:v>6/7</c:v>
                </c:pt>
                <c:pt idx="13">
                  <c:v>Pump down #4</c:v>
                </c:pt>
                <c:pt idx="14">
                  <c:v>Vent</c:v>
                </c:pt>
                <c:pt idx="15">
                  <c:v>7</c:v>
                </c:pt>
              </c:strCache>
            </c:strRef>
          </c:cat>
          <c:val>
            <c:numRef>
              <c:f>'Project Timeline (2)'!$D$20:$D$35</c:f>
              <c:numCache>
                <c:formatCode>General</c:formatCode>
                <c:ptCount val="16"/>
                <c:pt idx="0">
                  <c:v>-50</c:v>
                </c:pt>
                <c:pt idx="1">
                  <c:v>30</c:v>
                </c:pt>
                <c:pt idx="2">
                  <c:v>20</c:v>
                </c:pt>
                <c:pt idx="3">
                  <c:v>-50</c:v>
                </c:pt>
                <c:pt idx="4">
                  <c:v>10</c:v>
                </c:pt>
                <c:pt idx="5">
                  <c:v>10</c:v>
                </c:pt>
                <c:pt idx="6">
                  <c:v>-50</c:v>
                </c:pt>
                <c:pt idx="7">
                  <c:v>-50</c:v>
                </c:pt>
                <c:pt idx="8">
                  <c:v>-50</c:v>
                </c:pt>
                <c:pt idx="9">
                  <c:v>-50</c:v>
                </c:pt>
                <c:pt idx="10">
                  <c:v>25</c:v>
                </c:pt>
                <c:pt idx="11">
                  <c:v>20</c:v>
                </c:pt>
                <c:pt idx="12">
                  <c:v>-50</c:v>
                </c:pt>
                <c:pt idx="13">
                  <c:v>50</c:v>
                </c:pt>
                <c:pt idx="14">
                  <c:v>40</c:v>
                </c:pt>
                <c:pt idx="15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25400"/>
        <c:axId val="242752168"/>
      </c:barChart>
      <c:lineChart>
        <c:grouping val="standard"/>
        <c:varyColors val="0"/>
        <c:ser>
          <c:idx val="0"/>
          <c:order val="0"/>
          <c:tx>
            <c:strRef>
              <c:f>'Project Timeline (2)'!$B$19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 cap="flat">
                <a:solidFill>
                  <a:srgbClr val="FF0000"/>
                </a:solidFill>
                <a:miter lim="800000"/>
              </a:ln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3"/>
            <c:marker>
              <c:symbol val="none"/>
            </c:marker>
            <c:bubble3D val="0"/>
          </c:dPt>
          <c:dPt>
            <c:idx val="5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6"/>
            <c:marker>
              <c:symbol val="none"/>
            </c:marker>
            <c:bubble3D val="0"/>
          </c:dPt>
          <c:dPt>
            <c:idx val="7"/>
            <c:marker>
              <c:symbol val="none"/>
            </c:marker>
            <c:bubble3D val="0"/>
          </c:dPt>
          <c:dPt>
            <c:idx val="8"/>
            <c:marker>
              <c:symbol val="none"/>
            </c:marker>
            <c:bubble3D val="0"/>
          </c:dPt>
          <c:dPt>
            <c:idx val="9"/>
            <c:marker>
              <c:symbol val="none"/>
            </c:marker>
            <c:bubble3D val="0"/>
          </c:dPt>
          <c:dPt>
            <c:idx val="11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2"/>
            <c:marker>
              <c:symbol val="none"/>
            </c:marker>
            <c:bubble3D val="0"/>
          </c:dPt>
          <c:dPt>
            <c:idx val="14"/>
            <c:marker>
              <c:spPr>
                <a:solidFill>
                  <a:srgbClr val="00B050"/>
                </a:solidFill>
                <a:ln w="38100" cap="flat">
                  <a:solidFill>
                    <a:srgbClr val="00B050"/>
                  </a:solidFill>
                  <a:miter lim="800000"/>
                </a:ln>
              </c:spPr>
            </c:marker>
            <c:bubble3D val="0"/>
          </c:dPt>
          <c:dPt>
            <c:idx val="15"/>
            <c:marker>
              <c:symbol val="none"/>
            </c:marker>
            <c:bubble3D val="0"/>
          </c:dPt>
          <c:errBars>
            <c:errDir val="y"/>
            <c:errBarType val="both"/>
            <c:errValType val="percentage"/>
            <c:noEndCap val="0"/>
            <c:val val="5"/>
            <c:spPr>
              <a:ln>
                <a:noFill/>
              </a:ln>
            </c:spPr>
          </c:errBars>
          <c:cat>
            <c:numRef>
              <c:f>'Project Timeline (2)'!$B$20:$B$35</c:f>
              <c:numCache>
                <c:formatCode>m/d/yyyy</c:formatCode>
                <c:ptCount val="16"/>
                <c:pt idx="0">
                  <c:v>41133</c:v>
                </c:pt>
                <c:pt idx="1">
                  <c:v>41140</c:v>
                </c:pt>
                <c:pt idx="2">
                  <c:v>41211</c:v>
                </c:pt>
                <c:pt idx="3">
                  <c:v>41263</c:v>
                </c:pt>
                <c:pt idx="4">
                  <c:v>41264</c:v>
                </c:pt>
                <c:pt idx="5">
                  <c:v>41317</c:v>
                </c:pt>
                <c:pt idx="6">
                  <c:v>41318</c:v>
                </c:pt>
                <c:pt idx="7">
                  <c:v>41361</c:v>
                </c:pt>
                <c:pt idx="8">
                  <c:v>41445</c:v>
                </c:pt>
                <c:pt idx="9">
                  <c:v>41448</c:v>
                </c:pt>
                <c:pt idx="10">
                  <c:v>41451</c:v>
                </c:pt>
                <c:pt idx="11">
                  <c:v>41526</c:v>
                </c:pt>
                <c:pt idx="12">
                  <c:v>41533</c:v>
                </c:pt>
                <c:pt idx="13">
                  <c:v>41541</c:v>
                </c:pt>
                <c:pt idx="14">
                  <c:v>41596</c:v>
                </c:pt>
                <c:pt idx="15">
                  <c:v>41597</c:v>
                </c:pt>
              </c:numCache>
            </c:numRef>
          </c:cat>
          <c:val>
            <c:numRef>
              <c:f>'Project Timeline (2)'!$E$20:$E$35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751384"/>
        <c:axId val="242751776"/>
      </c:lineChart>
      <c:dateAx>
        <c:axId val="242751384"/>
        <c:scaling>
          <c:orientation val="minMax"/>
        </c:scaling>
        <c:delete val="0"/>
        <c:axPos val="b"/>
        <c:numFmt formatCode="[$-409]mmm\ \'yy;@" sourceLinked="0"/>
        <c:majorTickMark val="cross"/>
        <c:minorTickMark val="in"/>
        <c:tickLblPos val="nextTo"/>
        <c:spPr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242751776"/>
        <c:crosses val="autoZero"/>
        <c:auto val="1"/>
        <c:lblOffset val="100"/>
        <c:baseTimeUnit val="days"/>
        <c:majorUnit val="1"/>
        <c:majorTimeUnit val="months"/>
        <c:minorUnit val="7"/>
        <c:minorTimeUnit val="days"/>
      </c:dateAx>
      <c:valAx>
        <c:axId val="242751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2751384"/>
        <c:crosses val="autoZero"/>
        <c:crossBetween val="midCat"/>
      </c:valAx>
      <c:valAx>
        <c:axId val="2427521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44125400"/>
        <c:crosses val="max"/>
        <c:crossBetween val="between"/>
      </c:valAx>
      <c:catAx>
        <c:axId val="244125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52168"/>
        <c:crosses val="autoZero"/>
        <c:auto val="1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Any </a:t>
            </a:r>
            <a:r>
              <a:rPr lang="en-US" sz="1800" dirty="0" smtClean="0">
                <a:solidFill>
                  <a:schemeClr val="tx1"/>
                </a:solidFill>
              </a:rPr>
              <a:t>Scan</a:t>
            </a:r>
            <a:r>
              <a:rPr lang="en-US" sz="1800" baseline="0" dirty="0" smtClean="0">
                <a:solidFill>
                  <a:schemeClr val="tx1"/>
                </a:solidFill>
              </a:rPr>
              <a:t> S</a:t>
            </a:r>
            <a:r>
              <a:rPr lang="en-US" sz="1800" dirty="0" smtClean="0">
                <a:solidFill>
                  <a:schemeClr val="tx1"/>
                </a:solidFill>
              </a:rPr>
              <a:t>ettings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Totals!$E$29:$E$30</c:f>
              <c:numCache>
                <c:formatCode>General</c:formatCode>
                <c:ptCount val="2"/>
                <c:pt idx="0">
                  <c:v>60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New</a:t>
            </a:r>
            <a:r>
              <a:rPr lang="en-US" sz="1800" baseline="0" dirty="0">
                <a:solidFill>
                  <a:schemeClr val="tx1"/>
                </a:solidFill>
              </a:rPr>
              <a:t> </a:t>
            </a:r>
            <a:r>
              <a:rPr lang="en-US" sz="1800" baseline="0" dirty="0" smtClean="0">
                <a:solidFill>
                  <a:schemeClr val="tx1"/>
                </a:solidFill>
              </a:rPr>
              <a:t>Scan Settings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Totals!$E$31:$E$32</c:f>
              <c:numCache>
                <c:formatCode>General</c:formatCode>
                <c:ptCount val="2"/>
                <c:pt idx="0">
                  <c:v>42</c:v>
                </c:pt>
                <c:pt idx="1">
                  <c:v>30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Any </a:t>
            </a:r>
            <a:r>
              <a:rPr lang="en-US" sz="1800" dirty="0" smtClean="0">
                <a:solidFill>
                  <a:schemeClr val="tx1"/>
                </a:solidFill>
              </a:rPr>
              <a:t>Scan</a:t>
            </a:r>
            <a:r>
              <a:rPr lang="en-US" sz="1800" baseline="0" dirty="0" smtClean="0">
                <a:solidFill>
                  <a:schemeClr val="tx1"/>
                </a:solidFill>
              </a:rPr>
              <a:t> S</a:t>
            </a:r>
            <a:r>
              <a:rPr lang="en-US" sz="1800" dirty="0" smtClean="0">
                <a:solidFill>
                  <a:schemeClr val="tx1"/>
                </a:solidFill>
              </a:rPr>
              <a:t>ettings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Totals!$E$29:$E$30</c:f>
              <c:numCache>
                <c:formatCode>General</c:formatCode>
                <c:ptCount val="2"/>
                <c:pt idx="0">
                  <c:v>60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New</a:t>
            </a:r>
            <a:r>
              <a:rPr lang="en-US" sz="1800" baseline="0" dirty="0">
                <a:solidFill>
                  <a:schemeClr val="tx1"/>
                </a:solidFill>
              </a:rPr>
              <a:t> </a:t>
            </a:r>
            <a:r>
              <a:rPr lang="en-US" sz="1800" baseline="0" dirty="0" smtClean="0">
                <a:solidFill>
                  <a:schemeClr val="tx1"/>
                </a:solidFill>
              </a:rPr>
              <a:t>Scan Settings</a:t>
            </a:r>
            <a:endParaRPr lang="en-US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Totals!$G$30:$G$31</c:f>
              <c:strCache>
                <c:ptCount val="2"/>
                <c:pt idx="0">
                  <c:v>Scanned</c:v>
                </c:pt>
                <c:pt idx="1">
                  <c:v>Need to scan</c:v>
                </c:pt>
              </c:strCache>
            </c:strRef>
          </c:cat>
          <c:val>
            <c:numRef>
              <c:f>Totals!$E$31:$E$32</c:f>
              <c:numCache>
                <c:formatCode>General</c:formatCode>
                <c:ptCount val="2"/>
                <c:pt idx="0">
                  <c:v>42</c:v>
                </c:pt>
                <c:pt idx="1">
                  <c:v>30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407542507691"/>
          <c:y val="2.0231973262329096E-2"/>
          <c:w val="0.87032794243621436"/>
          <c:h val="0.83191776027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8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9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0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1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91728"/>
        <c:axId val="445890944"/>
        <c:extLst/>
      </c:scatterChart>
      <c:valAx>
        <c:axId val="44589172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928427005079474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5890944"/>
        <c:crosses val="autoZero"/>
        <c:crossBetween val="midCat"/>
      </c:valAx>
      <c:valAx>
        <c:axId val="445890944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374879702537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5891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407542507691"/>
          <c:y val="2.0231973262329096E-2"/>
          <c:w val="0.87032794243621436"/>
          <c:h val="0.83191776027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Calculations!$G$544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Calculations!$G$558</c:f>
              <c:numCache>
                <c:formatCode>0.0</c:formatCode>
                <c:ptCount val="1"/>
                <c:pt idx="0">
                  <c:v>3.2866548386940653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Calculations!$H$544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Calculations!$H$558</c:f>
              <c:numCache>
                <c:formatCode>0.0</c:formatCode>
                <c:ptCount val="1"/>
                <c:pt idx="0">
                  <c:v>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Calculations!$I$544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Calculations!$I$558</c:f>
              <c:numCache>
                <c:formatCode>0.0</c:formatCode>
                <c:ptCount val="1"/>
                <c:pt idx="0">
                  <c:v>4.7353731677385404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Calculations!$J$544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Calculations!$J$558</c:f>
              <c:numCache>
                <c:formatCode>0.0</c:formatCode>
                <c:ptCount val="1"/>
                <c:pt idx="0">
                  <c:v>6.1361297105839157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Calculations!$K$544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Calculations!$K$558</c:f>
              <c:numCache>
                <c:formatCode>0.0</c:formatCode>
                <c:ptCount val="1"/>
                <c:pt idx="0">
                  <c:v>7.2844390843055686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Calculations!$L$544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Calculations!$L$558</c:f>
              <c:numCache>
                <c:formatCode>0.0</c:formatCode>
                <c:ptCount val="1"/>
                <c:pt idx="0">
                  <c:v>8.2659772682554795</c:v>
                </c:pt>
              </c:numCache>
            </c:numRef>
          </c:xVal>
          <c:yVal>
            <c:numRef>
              <c:f>Calculations!$C$564:$C$565</c:f>
              <c:numCache>
                <c:formatCode>0.E+00</c:formatCode>
                <c:ptCount val="2"/>
                <c:pt idx="0" formatCode="General">
                  <c:v>1</c:v>
                </c:pt>
                <c:pt idx="1">
                  <c:v>10000000</c:v>
                </c:pt>
              </c:numCache>
            </c:numRef>
          </c:yVal>
          <c:smooth val="0"/>
        </c:ser>
        <c:ser>
          <c:idx val="8"/>
          <c:order val="6"/>
          <c:tx>
            <c:strRef>
              <c:f>Calculations!$B$549</c:f>
              <c:strCache>
                <c:ptCount val="1"/>
                <c:pt idx="0">
                  <c:v>65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Calculations!$C$558:$G$558</c:f>
              <c:numCache>
                <c:formatCode>0.0</c:formatCode>
                <c:ptCount val="5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</c:numCache>
            </c:numRef>
          </c:xVal>
          <c:yVal>
            <c:numRef>
              <c:f>Calculations!$C$549:$G$549</c:f>
              <c:numCache>
                <c:formatCode>#,##0.0</c:formatCode>
                <c:ptCount val="5"/>
                <c:pt idx="0">
                  <c:v>1105.2038283943534</c:v>
                </c:pt>
                <c:pt idx="1">
                  <c:v>389.97492626035023</c:v>
                </c:pt>
                <c:pt idx="2">
                  <c:v>131.05161600647241</c:v>
                </c:pt>
                <c:pt idx="3">
                  <c:v>17.132454874930747</c:v>
                </c:pt>
                <c:pt idx="4">
                  <c:v>1</c:v>
                </c:pt>
              </c:numCache>
            </c:numRef>
          </c:yVal>
          <c:smooth val="0"/>
        </c:ser>
        <c:ser>
          <c:idx val="9"/>
          <c:order val="7"/>
          <c:tx>
            <c:strRef>
              <c:f>Calculations!$B$550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Calculations!$C$558:$H$558</c:f>
              <c:numCache>
                <c:formatCode>0.0</c:formatCode>
                <c:ptCount val="6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</c:numCache>
            </c:numRef>
          </c:xVal>
          <c:yVal>
            <c:numRef>
              <c:f>Calculations!$C$550:$H$550</c:f>
              <c:numCache>
                <c:formatCode>#,##0.0</c:formatCode>
                <c:ptCount val="6"/>
                <c:pt idx="0">
                  <c:v>5058.2466200311464</c:v>
                </c:pt>
                <c:pt idx="1">
                  <c:v>1784.8195074741132</c:v>
                </c:pt>
                <c:pt idx="2">
                  <c:v>599.79107625550967</c:v>
                </c:pt>
                <c:pt idx="3">
                  <c:v>78.411040332582786</c:v>
                </c:pt>
                <c:pt idx="4">
                  <c:v>4.5767545226293649</c:v>
                </c:pt>
                <c:pt idx="5">
                  <c:v>1</c:v>
                </c:pt>
              </c:numCache>
            </c:numRef>
          </c:yVal>
          <c:smooth val="0"/>
        </c:ser>
        <c:ser>
          <c:idx val="10"/>
          <c:order val="8"/>
          <c:tx>
            <c:strRef>
              <c:f>Calculations!$B$551</c:f>
              <c:strCache>
                <c:ptCount val="1"/>
                <c:pt idx="0">
                  <c:v>150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Calculations!$C$558:$I$558</c:f>
              <c:numCache>
                <c:formatCode>0.0</c:formatCode>
                <c:ptCount val="7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</c:numCache>
            </c:numRef>
          </c:xVal>
          <c:yVal>
            <c:numRef>
              <c:f>Calculations!$C$551:$I$551</c:f>
              <c:numCache>
                <c:formatCode>#,##0.0</c:formatCode>
                <c:ptCount val="7"/>
                <c:pt idx="0">
                  <c:v>24263.617630549026</c:v>
                </c:pt>
                <c:pt idx="1">
                  <c:v>8561.4999271486504</c:v>
                </c:pt>
                <c:pt idx="2">
                  <c:v>2877.1039503782708</c:v>
                </c:pt>
                <c:pt idx="3">
                  <c:v>376.1254924006908</c:v>
                </c:pt>
                <c:pt idx="4">
                  <c:v>21.95397537284984</c:v>
                </c:pt>
                <c:pt idx="5">
                  <c:v>4.7968435414878199</c:v>
                </c:pt>
                <c:pt idx="6">
                  <c:v>1</c:v>
                </c:pt>
              </c:numCache>
            </c:numRef>
          </c:yVal>
          <c:smooth val="0"/>
        </c:ser>
        <c:ser>
          <c:idx val="11"/>
          <c:order val="9"/>
          <c:tx>
            <c:strRef>
              <c:f>Calculations!$B$552</c:f>
              <c:strCache>
                <c:ptCount val="1"/>
                <c:pt idx="0">
                  <c:v>300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plus"/>
              <c:size val="1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Calculations!$C$558:$J$558</c:f>
              <c:numCache>
                <c:formatCode>0.0</c:formatCode>
                <c:ptCount val="8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</c:numCache>
            </c:numRef>
          </c:xVal>
          <c:yVal>
            <c:numRef>
              <c:f>Calculations!$C$552:$J$552</c:f>
              <c:numCache>
                <c:formatCode>#,##0.0</c:formatCode>
                <c:ptCount val="8"/>
                <c:pt idx="0">
                  <c:v>480901.47818440973</c:v>
                </c:pt>
                <c:pt idx="1">
                  <c:v>169687.72064960809</c:v>
                </c:pt>
                <c:pt idx="2">
                  <c:v>57023.794377846498</c:v>
                </c:pt>
                <c:pt idx="3">
                  <c:v>7454.7541933976081</c:v>
                </c:pt>
                <c:pt idx="4">
                  <c:v>435.12469449464959</c:v>
                </c:pt>
                <c:pt idx="5">
                  <c:v>95.072762225549411</c:v>
                </c:pt>
                <c:pt idx="6">
                  <c:v>19.819858914151911</c:v>
                </c:pt>
                <c:pt idx="7">
                  <c:v>1</c:v>
                </c:pt>
              </c:numCache>
            </c:numRef>
          </c:yVal>
          <c:smooth val="0"/>
        </c:ser>
        <c:ser>
          <c:idx val="12"/>
          <c:order val="10"/>
          <c:tx>
            <c:strRef>
              <c:f>Calculations!$B$553</c:f>
              <c:strCache>
                <c:ptCount val="1"/>
                <c:pt idx="0">
                  <c:v>500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Calculations!$C$558:$K$558</c:f>
              <c:numCache>
                <c:formatCode>0.0</c:formatCode>
                <c:ptCount val="9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</c:numCache>
            </c:numRef>
          </c:xVal>
          <c:yVal>
            <c:numRef>
              <c:f>Calculations!$C$553:$K$553</c:f>
              <c:numCache>
                <c:formatCode>#,##0.0</c:formatCode>
                <c:ptCount val="9"/>
                <c:pt idx="0">
                  <c:v>5564044.4659418743</c:v>
                </c:pt>
                <c:pt idx="1">
                  <c:v>1963291.9960722027</c:v>
                </c:pt>
                <c:pt idx="2">
                  <c:v>659767.00411263062</c:v>
                </c:pt>
                <c:pt idx="3">
                  <c:v>86251.728672842917</c:v>
                </c:pt>
                <c:pt idx="4">
                  <c:v>5034.4057114110301</c:v>
                </c:pt>
                <c:pt idx="5">
                  <c:v>1099.9946985399474</c:v>
                </c:pt>
                <c:pt idx="6">
                  <c:v>229.31635960733601</c:v>
                </c:pt>
                <c:pt idx="7">
                  <c:v>11.570029867548547</c:v>
                </c:pt>
                <c:pt idx="8">
                  <c:v>1</c:v>
                </c:pt>
              </c:numCache>
            </c:numRef>
          </c:yVal>
          <c:smooth val="0"/>
        </c:ser>
        <c:ser>
          <c:idx val="13"/>
          <c:order val="11"/>
          <c:tx>
            <c:strRef>
              <c:f>Calculations!$B$554</c:f>
              <c:strCache>
                <c:ptCount val="1"/>
                <c:pt idx="0">
                  <c:v>750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Calculations!$C$558:$L$558</c:f>
              <c:numCache>
                <c:formatCode>0.0</c:formatCode>
                <c:ptCount val="10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1.9542362678459768</c:v>
                </c:pt>
                <c:pt idx="4">
                  <c:v>3.2866548386940653</c:v>
                </c:pt>
                <c:pt idx="5">
                  <c:v>4</c:v>
                </c:pt>
                <c:pt idx="6">
                  <c:v>4.7353731677385404</c:v>
                </c:pt>
                <c:pt idx="7">
                  <c:v>6.1361297105839157</c:v>
                </c:pt>
                <c:pt idx="8">
                  <c:v>7.2844390843055686</c:v>
                </c:pt>
                <c:pt idx="9">
                  <c:v>8.2659772682554795</c:v>
                </c:pt>
              </c:numCache>
            </c:numRef>
          </c:xVal>
          <c:yVal>
            <c:numRef>
              <c:f>Calculations!$C$554:$L$554</c:f>
              <c:numCache>
                <c:formatCode>#,##0.0</c:formatCode>
                <c:ptCount val="10"/>
                <c:pt idx="0">
                  <c:v>45112297.997864775</c:v>
                </c:pt>
                <c:pt idx="1">
                  <c:v>15918027.637228668</c:v>
                </c:pt>
                <c:pt idx="2">
                  <c:v>5349275.3123872057</c:v>
                </c:pt>
                <c:pt idx="3">
                  <c:v>699313.90925029491</c:v>
                </c:pt>
                <c:pt idx="4">
                  <c:v>40818.079741366935</c:v>
                </c:pt>
                <c:pt idx="5">
                  <c:v>8918.5643537457636</c:v>
                </c:pt>
                <c:pt idx="6">
                  <c:v>1859.2568793643686</c:v>
                </c:pt>
                <c:pt idx="7">
                  <c:v>93.807775696970651</c:v>
                </c:pt>
                <c:pt idx="8">
                  <c:v>8.1078248518684806</c:v>
                </c:pt>
                <c:pt idx="9">
                  <c:v>1</c:v>
                </c:pt>
              </c:numCache>
            </c:numRef>
          </c:yVal>
          <c:smooth val="0"/>
        </c:ser>
        <c:ser>
          <c:idx val="23"/>
          <c:order val="12"/>
          <c:tx>
            <c:v>T1300781 V - Floor below ITMY</c:v>
          </c:tx>
          <c:spPr>
            <a:ln w="3175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Calculations!$D$13:$D$183</c:f>
              <c:numCache>
                <c:formatCode>#,##0</c:formatCode>
                <c:ptCount val="171"/>
                <c:pt idx="0">
                  <c:v>5676319</c:v>
                </c:pt>
                <c:pt idx="1">
                  <c:v>1566502</c:v>
                </c:pt>
                <c:pt idx="2">
                  <c:v>278986</c:v>
                </c:pt>
                <c:pt idx="3">
                  <c:v>71128</c:v>
                </c:pt>
                <c:pt idx="4">
                  <c:v>20906</c:v>
                </c:pt>
                <c:pt idx="5">
                  <c:v>7690</c:v>
                </c:pt>
                <c:pt idx="6">
                  <c:v>2643</c:v>
                </c:pt>
                <c:pt idx="7">
                  <c:v>240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ser>
          <c:idx val="24"/>
          <c:order val="13"/>
          <c:tx>
            <c:v>T1300782 - Floor at +Y edge of chamber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Calculations!$B$369:$B$539</c:f>
              <c:numCache>
                <c:formatCode>0.0</c:formatCode>
                <c:ptCount val="171"/>
                <c:pt idx="0">
                  <c:v>0</c:v>
                </c:pt>
                <c:pt idx="1">
                  <c:v>0.4885590669614942</c:v>
                </c:pt>
                <c:pt idx="2">
                  <c:v>1</c:v>
                </c:pt>
                <c:pt idx="3">
                  <c:v>1.3831906496271777</c:v>
                </c:pt>
                <c:pt idx="4">
                  <c:v>1.6926790496174191</c:v>
                </c:pt>
                <c:pt idx="5">
                  <c:v>1.9542362678459768</c:v>
                </c:pt>
                <c:pt idx="6">
                  <c:v>2.1818872011445896</c:v>
                </c:pt>
                <c:pt idx="7">
                  <c:v>2.3841461255836847</c:v>
                </c:pt>
                <c:pt idx="8">
                  <c:v>2.5665962158137505</c:v>
                </c:pt>
                <c:pt idx="9">
                  <c:v>2.733111615703391</c:v>
                </c:pt>
                <c:pt idx="10">
                  <c:v>2.8864990756335316</c:v>
                </c:pt>
                <c:pt idx="11">
                  <c:v>3.0288622909836378</c:v>
                </c:pt>
                <c:pt idx="12">
                  <c:v>3.1618218692409155</c:v>
                </c:pt>
                <c:pt idx="13">
                  <c:v>3.2866548386940653</c:v>
                </c:pt>
                <c:pt idx="14">
                  <c:v>3.4043867772644525</c:v>
                </c:pt>
                <c:pt idx="15">
                  <c:v>3.5158547414720784</c:v>
                </c:pt>
                <c:pt idx="16">
                  <c:v>3.621751498588996</c:v>
                </c:pt>
                <c:pt idx="17">
                  <c:v>3.7226573909044949</c:v>
                </c:pt>
                <c:pt idx="18">
                  <c:v>3.8190637856997101</c:v>
                </c:pt>
                <c:pt idx="19">
                  <c:v>3.9113906589167184</c:v>
                </c:pt>
                <c:pt idx="20">
                  <c:v>4</c:v>
                </c:pt>
                <c:pt idx="21">
                  <c:v>4.0852061826748285</c:v>
                </c:pt>
                <c:pt idx="22">
                  <c:v>4.1672840950175072</c:v>
                </c:pt>
                <c:pt idx="23">
                  <c:v>4.2464755892380399</c:v>
                </c:pt>
                <c:pt idx="24">
                  <c:v>4.3229946539161528</c:v>
                </c:pt>
                <c:pt idx="25">
                  <c:v>4.3970316026534464</c:v>
                </c:pt>
                <c:pt idx="26">
                  <c:v>4.4687564967622677</c:v>
                </c:pt>
                <c:pt idx="27">
                  <c:v>4.5383219651901339</c:v>
                </c:pt>
                <c:pt idx="28">
                  <c:v>4.6058655455241331</c:v>
                </c:pt>
                <c:pt idx="29">
                  <c:v>4.671511641085206</c:v>
                </c:pt>
                <c:pt idx="30">
                  <c:v>4.7353731677385404</c:v>
                </c:pt>
                <c:pt idx="31">
                  <c:v>4.7975529480095522</c:v>
                </c:pt>
                <c:pt idx="32">
                  <c:v>4.858144897943153</c:v>
                </c:pt>
                <c:pt idx="33">
                  <c:v>4.9172350428464622</c:v>
                </c:pt>
                <c:pt idx="34">
                  <c:v>4.9749023908775065</c:v>
                </c:pt>
                <c:pt idx="35">
                  <c:v>5.0312196878544189</c:v>
                </c:pt>
                <c:pt idx="36">
                  <c:v>5.0862540722749419</c:v>
                </c:pt>
                <c:pt idx="37">
                  <c:v>5.1400676460699088</c:v>
                </c:pt>
                <c:pt idx="38">
                  <c:v>5.1927179738554843</c:v>
                </c:pt>
                <c:pt idx="39">
                  <c:v>5.2442585212382777</c:v>
                </c:pt>
                <c:pt idx="40">
                  <c:v>5.2947390409453812</c:v>
                </c:pt>
                <c:pt idx="41">
                  <c:v>5.3442059141061877</c:v>
                </c:pt>
                <c:pt idx="42">
                  <c:v>5.3927024528345004</c:v>
                </c:pt>
                <c:pt idx="43">
                  <c:v>5.4402691692934813</c:v>
                </c:pt>
                <c:pt idx="44">
                  <c:v>5.4869440156302911</c:v>
                </c:pt>
                <c:pt idx="45">
                  <c:v>5.532762598508711</c:v>
                </c:pt>
                <c:pt idx="46">
                  <c:v>5.5777583714203427</c:v>
                </c:pt>
                <c:pt idx="47">
                  <c:v>5.6219628074978614</c:v>
                </c:pt>
                <c:pt idx="48">
                  <c:v>5.6654055551703051</c:v>
                </c:pt>
                <c:pt idx="49">
                  <c:v>5.708114578677753</c:v>
                </c:pt>
                <c:pt idx="50">
                  <c:v>5.7501162851900514</c:v>
                </c:pt>
                <c:pt idx="51">
                  <c:v>5.7914356400430931</c:v>
                </c:pt>
                <c:pt idx="52">
                  <c:v>5.8320962714093803</c:v>
                </c:pt>
                <c:pt idx="53">
                  <c:v>5.8721205655517643</c:v>
                </c:pt>
                <c:pt idx="54">
                  <c:v>5.9115297536653602</c:v>
                </c:pt>
                <c:pt idx="55">
                  <c:v>5.9503439911892073</c:v>
                </c:pt>
                <c:pt idx="56">
                  <c:v>5.9885824303627269</c:v>
                </c:pt>
                <c:pt idx="57">
                  <c:v>6.0262632867102024</c:v>
                </c:pt>
                <c:pt idx="58">
                  <c:v>6.0634039000567874</c:v>
                </c:pt>
                <c:pt idx="59">
                  <c:v>6.1000207906104373</c:v>
                </c:pt>
                <c:pt idx="60">
                  <c:v>6.1361297105839157</c:v>
                </c:pt>
                <c:pt idx="61">
                  <c:v>6.1717456917784661</c:v>
                </c:pt>
                <c:pt idx="62">
                  <c:v>6.2068830895047764</c:v>
                </c:pt>
                <c:pt idx="63">
                  <c:v>6.2415556231764997</c:v>
                </c:pt>
                <c:pt idx="64">
                  <c:v>6.2757764138762244</c:v>
                </c:pt>
                <c:pt idx="65">
                  <c:v>6.3095580191625267</c:v>
                </c:pt>
                <c:pt idx="66">
                  <c:v>6.3429124653592392</c:v>
                </c:pt>
                <c:pt idx="67">
                  <c:v>6.375851277543739</c:v>
                </c:pt>
                <c:pt idx="68">
                  <c:v>6.4083855074294274</c:v>
                </c:pt>
                <c:pt idx="69">
                  <c:v>6.4405257593185308</c:v>
                </c:pt>
                <c:pt idx="70">
                  <c:v>6.4722822142842364</c:v>
                </c:pt>
                <c:pt idx="71">
                  <c:v>6.5036646527260986</c:v>
                </c:pt>
                <c:pt idx="72">
                  <c:v>6.5346824754290864</c:v>
                </c:pt>
                <c:pt idx="73">
                  <c:v>6.5653447232445661</c:v>
                </c:pt>
                <c:pt idx="74">
                  <c:v>6.5956600955006852</c:v>
                </c:pt>
                <c:pt idx="75">
                  <c:v>6.6256369672399673</c:v>
                </c:pt>
                <c:pt idx="76">
                  <c:v>6.6552834053731642</c:v>
                </c:pt>
                <c:pt idx="77">
                  <c:v>6.6846071838306278</c:v>
                </c:pt>
                <c:pt idx="78">
                  <c:v>6.7136157977853861</c:v>
                </c:pt>
                <c:pt idx="79">
                  <c:v>6.742316477015768</c:v>
                </c:pt>
                <c:pt idx="80">
                  <c:v>6.7707161984696764</c:v>
                </c:pt>
                <c:pt idx="81">
                  <c:v>6.7988216980874085</c:v>
                </c:pt>
                <c:pt idx="82">
                  <c:v>6.8266394819352554</c:v>
                </c:pt>
                <c:pt idx="83">
                  <c:v>6.8541758366978103</c:v>
                </c:pt>
                <c:pt idx="84">
                  <c:v>6.8814368395730874</c:v>
                </c:pt>
                <c:pt idx="85">
                  <c:v>6.9084283676110214</c:v>
                </c:pt>
                <c:pt idx="86">
                  <c:v>6.935156106532733</c:v>
                </c:pt>
                <c:pt idx="87">
                  <c:v>6.9616255590650349</c:v>
                </c:pt>
                <c:pt idx="88">
                  <c:v>6.9878420528219882</c:v>
                </c:pt>
                <c:pt idx="89">
                  <c:v>7.0138107477629195</c:v>
                </c:pt>
                <c:pt idx="90">
                  <c:v>7.0395366432540776</c:v>
                </c:pt>
                <c:pt idx="91">
                  <c:v>7.0650245847590947</c:v>
                </c:pt>
                <c:pt idx="92">
                  <c:v>7.0902792701815569</c:v>
                </c:pt>
                <c:pt idx="93">
                  <c:v>7.115305255881335</c:v>
                </c:pt>
                <c:pt idx="94">
                  <c:v>7.1401069623846496</c:v>
                </c:pt>
                <c:pt idx="95">
                  <c:v>7.1646886798065967</c:v>
                </c:pt>
                <c:pt idx="96">
                  <c:v>7.1890545730033697</c:v>
                </c:pt>
                <c:pt idx="97">
                  <c:v>7.2132086864703089</c:v>
                </c:pt>
                <c:pt idx="98">
                  <c:v>7.2371549490007823</c:v>
                </c:pt>
                <c:pt idx="99">
                  <c:v>7.2608971781198184</c:v>
                </c:pt>
                <c:pt idx="100">
                  <c:v>7.2844390843055686</c:v>
                </c:pt>
                <c:pt idx="101">
                  <c:v>7.5095876699721247</c:v>
                </c:pt>
                <c:pt idx="102">
                  <c:v>7.7181243700082014</c:v>
                </c:pt>
                <c:pt idx="103">
                  <c:v>7.9124815519797771</c:v>
                </c:pt>
                <c:pt idx="104">
                  <c:v>8.0945828572929663</c:v>
                </c:pt>
                <c:pt idx="105">
                  <c:v>8.2659772682554795</c:v>
                </c:pt>
                <c:pt idx="106">
                  <c:v>8.4279314725728849</c:v>
                </c:pt>
                <c:pt idx="107">
                  <c:v>8.5814952423330819</c:v>
                </c:pt>
                <c:pt idx="108">
                  <c:v>8.7275488045783582</c:v>
                </c:pt>
                <c:pt idx="109">
                  <c:v>8.8668378694944128</c:v>
                </c:pt>
                <c:pt idx="110">
                  <c:v>9</c:v>
                </c:pt>
                <c:pt idx="111">
                  <c:v>9.1275847808147041</c:v>
                </c:pt>
                <c:pt idx="112">
                  <c:v>9.2500694653339579</c:v>
                </c:pt>
                <c:pt idx="113">
                  <c:v>9.3678712699452635</c:v>
                </c:pt>
                <c:pt idx="114">
                  <c:v>9.481357146011403</c:v>
                </c:pt>
                <c:pt idx="115">
                  <c:v>9.5908516286695598</c:v>
                </c:pt>
                <c:pt idx="116">
                  <c:v>9.6966432013759416</c:v>
                </c:pt>
                <c:pt idx="117">
                  <c:v>9.798989502180147</c:v>
                </c:pt>
                <c:pt idx="118">
                  <c:v>9.8981216168806103</c:v>
                </c:pt>
                <c:pt idx="119">
                  <c:v>9.9942476455551557</c:v>
                </c:pt>
                <c:pt idx="120">
                  <c:v>10.087555685849903</c:v>
                </c:pt>
                <c:pt idx="121">
                  <c:v>10.178216344350135</c:v>
                </c:pt>
                <c:pt idx="122">
                  <c:v>10.266384863255002</c:v>
                </c:pt>
                <c:pt idx="123">
                  <c:v>10.352202931274276</c:v>
                </c:pt>
                <c:pt idx="124">
                  <c:v>10.435800233634055</c:v>
                </c:pt>
                <c:pt idx="125">
                  <c:v>10.517295785227008</c:v>
                </c:pt>
                <c:pt idx="126">
                  <c:v>10.596799082481553</c:v>
                </c:pt>
                <c:pt idx="127">
                  <c:v>10.674411102875936</c:v>
                </c:pt>
                <c:pt idx="128">
                  <c:v>10.750225175761143</c:v>
                </c:pt>
                <c:pt idx="129">
                  <c:v>10.824327743963314</c:v>
                </c:pt>
                <c:pt idx="130">
                  <c:v>10.896799032273345</c:v>
                </c:pt>
                <c:pt idx="131">
                  <c:v>10.967713636217695</c:v>
                </c:pt>
                <c:pt idx="132">
                  <c:v>11.037141042302339</c:v>
                </c:pt>
                <c:pt idx="133">
                  <c:v>11.105146089124691</c:v>
                </c:pt>
                <c:pt idx="134">
                  <c:v>11.171789377274704</c:v>
                </c:pt>
                <c:pt idx="135">
                  <c:v>11.237127634731436</c:v>
                </c:pt>
                <c:pt idx="136">
                  <c:v>11.301214043455529</c:v>
                </c:pt>
                <c:pt idx="137">
                  <c:v>11.364098532041334</c:v>
                </c:pt>
                <c:pt idx="138">
                  <c:v>11.425828038593517</c:v>
                </c:pt>
                <c:pt idx="139">
                  <c:v>11.486446747406818</c:v>
                </c:pt>
                <c:pt idx="140">
                  <c:v>11.545996302534126</c:v>
                </c:pt>
                <c:pt idx="141">
                  <c:v>11.604516000911003</c:v>
                </c:pt>
                <c:pt idx="142">
                  <c:v>11.662042967351017</c:v>
                </c:pt>
                <c:pt idx="143">
                  <c:v>11.71861231342538</c:v>
                </c:pt>
                <c:pt idx="144">
                  <c:v>11.774257281983335</c:v>
                </c:pt>
                <c:pt idx="145">
                  <c:v>11.829009378849733</c:v>
                </c:pt>
                <c:pt idx="146">
                  <c:v>11.882898493047167</c:v>
                </c:pt>
                <c:pt idx="147">
                  <c:v>11.935953006727223</c:v>
                </c:pt>
                <c:pt idx="148">
                  <c:v>11.988199895854699</c:v>
                </c:pt>
                <c:pt idx="149">
                  <c:v>12.039664822566763</c:v>
                </c:pt>
                <c:pt idx="150">
                  <c:v>12.090372220023241</c:v>
                </c:pt>
                <c:pt idx="151">
                  <c:v>12.140345370472039</c:v>
                </c:pt>
                <c:pt idx="152">
                  <c:v>12.189606477173321</c:v>
                </c:pt>
                <c:pt idx="153">
                  <c:v>12.238176730755701</c:v>
                </c:pt>
                <c:pt idx="154">
                  <c:v>12.286076370516037</c:v>
                </c:pt>
                <c:pt idx="155">
                  <c:v>12.333324741120276</c:v>
                </c:pt>
                <c:pt idx="156">
                  <c:v>12.379940345115015</c:v>
                </c:pt>
                <c:pt idx="157">
                  <c:v>12.425940891617429</c:v>
                </c:pt>
                <c:pt idx="158">
                  <c:v>12.471343341513938</c:v>
                </c:pt>
                <c:pt idx="159">
                  <c:v>12.51616394946508</c:v>
                </c:pt>
                <c:pt idx="160">
                  <c:v>12.560418302984788</c:v>
                </c:pt>
                <c:pt idx="161">
                  <c:v>12.604121358836286</c:v>
                </c:pt>
                <c:pt idx="162">
                  <c:v>12.647287476963662</c:v>
                </c:pt>
                <c:pt idx="163">
                  <c:v>12.689930452157515</c:v>
                </c:pt>
                <c:pt idx="164">
                  <c:v>12.732063543634675</c:v>
                </c:pt>
                <c:pt idx="165">
                  <c:v>12.773699502695406</c:v>
                </c:pt>
                <c:pt idx="166">
                  <c:v>12.814850598606785</c:v>
                </c:pt>
                <c:pt idx="167">
                  <c:v>12.855528642847629</c:v>
                </c:pt>
                <c:pt idx="168">
                  <c:v>12.895745011838384</c:v>
                </c:pt>
                <c:pt idx="169">
                  <c:v>12.935510668268689</c:v>
                </c:pt>
                <c:pt idx="170">
                  <c:v>12.974836181125601</c:v>
                </c:pt>
              </c:numCache>
            </c:numRef>
          </c:xVal>
          <c:yVal>
            <c:numRef>
              <c:f>Calculations!$E$13:$E$183</c:f>
              <c:numCache>
                <c:formatCode>#,##0</c:formatCode>
                <c:ptCount val="171"/>
                <c:pt idx="0">
                  <c:v>813168</c:v>
                </c:pt>
                <c:pt idx="1">
                  <c:v>322480</c:v>
                </c:pt>
                <c:pt idx="2">
                  <c:v>35324</c:v>
                </c:pt>
                <c:pt idx="3">
                  <c:v>7449</c:v>
                </c:pt>
                <c:pt idx="4">
                  <c:v>2884</c:v>
                </c:pt>
                <c:pt idx="5">
                  <c:v>1442</c:v>
                </c:pt>
                <c:pt idx="6">
                  <c:v>961</c:v>
                </c:pt>
                <c:pt idx="7">
                  <c:v>481</c:v>
                </c:pt>
                <c:pt idx="8">
                  <c:v>481</c:v>
                </c:pt>
                <c:pt idx="9">
                  <c:v>481</c:v>
                </c:pt>
                <c:pt idx="10">
                  <c:v>240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427000"/>
        <c:axId val="286424256"/>
        <c:extLst/>
      </c:scatterChart>
      <c:valAx>
        <c:axId val="286427000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Particle diameter (µm)</a:t>
                </a:r>
              </a:p>
            </c:rich>
          </c:tx>
          <c:layout>
            <c:manualLayout>
              <c:xMode val="edge"/>
              <c:yMode val="edge"/>
              <c:x val="0.37928427005079474"/>
              <c:y val="0.923055555555555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424256"/>
        <c:crosses val="autoZero"/>
        <c:crossBetween val="midCat"/>
      </c:valAx>
      <c:valAx>
        <c:axId val="286424256"/>
        <c:scaling>
          <c:logBase val="10"/>
          <c:orientation val="minMax"/>
          <c:max val="10000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Particles per 0.1 m²</a:t>
                </a:r>
              </a:p>
            </c:rich>
          </c:tx>
          <c:layout>
            <c:manualLayout>
              <c:xMode val="edge"/>
              <c:yMode val="edge"/>
              <c:x val="0"/>
              <c:y val="0.2374879702537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" sourceLinked="0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427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03434A-D1DE-274C-859B-4D49FC792D15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72D816E-0436-8647-8A21-93E558A7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4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FBE272-D767-4F9E-96C1-3CB8C5A4C24C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831DF7-62AF-4727-813E-FB529669A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40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91439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08649953"/>
              </p:ext>
            </p:extLst>
          </p:nvPr>
        </p:nvGraphicFramePr>
        <p:xfrm>
          <a:off x="0" y="0"/>
          <a:ext cx="1219200" cy="8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890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88"/>
            <a:ext cx="4038600" cy="509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88"/>
            <a:ext cx="4038600" cy="50959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27271038"/>
              </p:ext>
            </p:extLst>
          </p:nvPr>
        </p:nvGraphicFramePr>
        <p:xfrm>
          <a:off x="0" y="0"/>
          <a:ext cx="1219200" cy="89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890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10302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A0D9-104B-42E1-B207-922617A2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3012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30124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30124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cc.ligo.org/LIGO-G130124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300014" TargetMode="External"/><Relationship Id="rId2" Type="http://schemas.openxmlformats.org/officeDocument/2006/relationships/hyperlink" Target="https://dcc.ligo.org/LIGO-F1200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E120109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SUMMARY OF 4” WAFER DATA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Contamination Control Working Group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February 26, 2014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1418"/>
              </p:ext>
            </p:extLst>
          </p:nvPr>
        </p:nvGraphicFramePr>
        <p:xfrm>
          <a:off x="192024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ontent Placeholder 2" descr=" 59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609601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US" sz="2800" smtClean="0"/>
              <a:t>          </a:t>
            </a:r>
            <a:r>
              <a:rPr lang="en-US" sz="2800" baseline="30000" smtClean="0"/>
              <a:t> </a:t>
            </a:r>
            <a:r>
              <a:rPr lang="en-US" sz="2800" smtClean="0"/>
              <a:t>      </a:t>
            </a:r>
            <a:endParaRPr lang="en-US" sz="2800" dirty="0"/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LBSC1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grpSp>
        <p:nvGrpSpPr>
          <p:cNvPr id="14" name="Group 13" descr=" 18"/>
          <p:cNvGrpSpPr/>
          <p:nvPr/>
        </p:nvGrpSpPr>
        <p:grpSpPr>
          <a:xfrm>
            <a:off x="3261946" y="1047078"/>
            <a:ext cx="5661521" cy="3827321"/>
            <a:chOff x="3261946" y="1047078"/>
            <a:chExt cx="5661521" cy="3827321"/>
          </a:xfrm>
        </p:grpSpPr>
        <p:grpSp>
          <p:nvGrpSpPr>
            <p:cNvPr id="15" name="Group 14"/>
            <p:cNvGrpSpPr/>
            <p:nvPr/>
          </p:nvGrpSpPr>
          <p:grpSpPr>
            <a:xfrm>
              <a:off x="3733800" y="2860107"/>
              <a:ext cx="5189667" cy="1455492"/>
              <a:chOff x="3733800" y="2860107"/>
              <a:chExt cx="5189667" cy="145549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33800" y="40386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502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19800" y="2860107"/>
                <a:ext cx="2903667" cy="584775"/>
                <a:chOff x="6019800" y="2631507"/>
                <a:chExt cx="2903667" cy="5847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363147" y="2631507"/>
                  <a:ext cx="256032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ITMY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3261946" y="1047078"/>
              <a:ext cx="5661521" cy="3827321"/>
              <a:chOff x="3261946" y="1047078"/>
              <a:chExt cx="5661521" cy="382732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191000" y="2592538"/>
                <a:ext cx="4732467" cy="2281861"/>
                <a:chOff x="4191000" y="2592538"/>
                <a:chExt cx="4732467" cy="228186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019800" y="2592538"/>
                  <a:ext cx="2903667" cy="338554"/>
                  <a:chOff x="6019800" y="2592538"/>
                  <a:chExt cx="2903667" cy="338554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63147" y="2592538"/>
                    <a:ext cx="256032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 flipH="1" flipV="1">
                    <a:off x="6019800" y="27772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4191000" y="45974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344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3261946" y="1047078"/>
                <a:ext cx="2743200" cy="8686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June – </a:t>
                </a:r>
                <a:r>
                  <a:rPr lang="en-US" sz="18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Sept 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</a:p>
              <a:p>
                <a:pPr algn="ctr"/>
                <a:r>
                  <a:rPr lang="en-US" sz="17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 (pump down &amp; vent)</a:t>
                </a:r>
                <a:endParaRPr lang="en-US" sz="17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37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71286"/>
              </p:ext>
            </p:extLst>
          </p:nvPr>
        </p:nvGraphicFramePr>
        <p:xfrm>
          <a:off x="192024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ontent Placeholder 2" descr=" 59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609601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US" sz="2800" smtClean="0"/>
              <a:t>          </a:t>
            </a:r>
            <a:r>
              <a:rPr lang="en-US" sz="2800" baseline="30000" smtClean="0"/>
              <a:t> </a:t>
            </a:r>
            <a:r>
              <a:rPr lang="en-US" sz="2800" smtClean="0"/>
              <a:t>      </a:t>
            </a:r>
            <a:endParaRPr lang="en-US" sz="2800" dirty="0"/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LBSC1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grpSp>
        <p:nvGrpSpPr>
          <p:cNvPr id="14" name="Group 13" descr=" 18"/>
          <p:cNvGrpSpPr/>
          <p:nvPr/>
        </p:nvGrpSpPr>
        <p:grpSpPr>
          <a:xfrm>
            <a:off x="3261946" y="1047078"/>
            <a:ext cx="5661521" cy="3827321"/>
            <a:chOff x="3261946" y="1047078"/>
            <a:chExt cx="5661521" cy="3827321"/>
          </a:xfrm>
        </p:grpSpPr>
        <p:grpSp>
          <p:nvGrpSpPr>
            <p:cNvPr id="15" name="Group 14"/>
            <p:cNvGrpSpPr/>
            <p:nvPr/>
          </p:nvGrpSpPr>
          <p:grpSpPr>
            <a:xfrm>
              <a:off x="3733800" y="2860107"/>
              <a:ext cx="5189667" cy="1455492"/>
              <a:chOff x="3733800" y="2860107"/>
              <a:chExt cx="5189667" cy="145549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33800" y="40386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502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019800" y="2860107"/>
                <a:ext cx="2903667" cy="584775"/>
                <a:chOff x="6019800" y="2631507"/>
                <a:chExt cx="2903667" cy="5847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363147" y="2631507"/>
                  <a:ext cx="256032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ITMY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3261946" y="1047078"/>
              <a:ext cx="5661521" cy="3827321"/>
              <a:chOff x="3261946" y="1047078"/>
              <a:chExt cx="5661521" cy="382732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191000" y="2592538"/>
                <a:ext cx="4732467" cy="2281861"/>
                <a:chOff x="4191000" y="2592538"/>
                <a:chExt cx="4732467" cy="228186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019800" y="2592538"/>
                  <a:ext cx="2903667" cy="338554"/>
                  <a:chOff x="6019800" y="2592538"/>
                  <a:chExt cx="2903667" cy="338554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63147" y="2592538"/>
                    <a:ext cx="256032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 flipH="1" flipV="1">
                    <a:off x="6019800" y="27772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4191000" y="45974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344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3261946" y="1047078"/>
                <a:ext cx="2743200" cy="8686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June – </a:t>
                </a:r>
                <a:r>
                  <a:rPr lang="en-US" sz="18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Sept 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</a:p>
              <a:p>
                <a:pPr algn="ctr"/>
                <a:r>
                  <a:rPr lang="en-US" sz="1700" baseline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 (pump down &amp; vent)</a:t>
                </a:r>
                <a:endParaRPr lang="en-US" sz="17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27" descr=" 19"/>
          <p:cNvGrpSpPr/>
          <p:nvPr/>
        </p:nvGrpSpPr>
        <p:grpSpPr>
          <a:xfrm>
            <a:off x="2954867" y="1047078"/>
            <a:ext cx="6007425" cy="3827322"/>
            <a:chOff x="2954867" y="1047078"/>
            <a:chExt cx="6007425" cy="3827322"/>
          </a:xfrm>
        </p:grpSpPr>
        <p:grpSp>
          <p:nvGrpSpPr>
            <p:cNvPr id="29" name="Group 28"/>
            <p:cNvGrpSpPr/>
            <p:nvPr/>
          </p:nvGrpSpPr>
          <p:grpSpPr>
            <a:xfrm>
              <a:off x="6019800" y="3127676"/>
              <a:ext cx="2903667" cy="584775"/>
              <a:chOff x="6400800" y="2095963"/>
              <a:chExt cx="2903667" cy="5847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744147" y="2095963"/>
                <a:ext cx="256032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ITMY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3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954867" y="4434128"/>
              <a:ext cx="829732" cy="440272"/>
              <a:chOff x="2954867" y="4434128"/>
              <a:chExt cx="829732" cy="44027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954867" y="4434128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166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403599" y="4597401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200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19800" y="3395246"/>
              <a:ext cx="2705547" cy="338554"/>
              <a:chOff x="6400800" y="2095963"/>
              <a:chExt cx="2705547" cy="3385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ITMY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6219092" y="1047078"/>
              <a:ext cx="2743200" cy="8686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Sept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Nov </a:t>
              </a:r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2013</a:t>
              </a: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*Work is unknown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44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 17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grpSp>
        <p:nvGrpSpPr>
          <p:cNvPr id="54" name="Group 53" descr=" 54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2" name="Chart 111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41015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73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 17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graphicFrame>
        <p:nvGraphicFramePr>
          <p:cNvPr id="12" name="Chart 11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06314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53" descr=" 54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 descr=" 18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 descr=" 64"/>
          <p:cNvGrpSpPr/>
          <p:nvPr/>
        </p:nvGrpSpPr>
        <p:grpSpPr>
          <a:xfrm>
            <a:off x="6400800" y="2744938"/>
            <a:ext cx="2705547" cy="2157262"/>
            <a:chOff x="6400800" y="2744938"/>
            <a:chExt cx="2705547" cy="2157262"/>
          </a:xfrm>
        </p:grpSpPr>
        <p:grpSp>
          <p:nvGrpSpPr>
            <p:cNvPr id="15" name="Group 14"/>
            <p:cNvGrpSpPr/>
            <p:nvPr/>
          </p:nvGrpSpPr>
          <p:grpSpPr>
            <a:xfrm>
              <a:off x="6400800" y="2744938"/>
              <a:ext cx="2705547" cy="338554"/>
              <a:chOff x="6400800" y="2095963"/>
              <a:chExt cx="2705547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933267" y="4625201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1,958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40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 17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graphicFrame>
        <p:nvGraphicFramePr>
          <p:cNvPr id="12" name="Chart 11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09868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53" descr=" 54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 descr=" 18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 descr=" 64"/>
          <p:cNvGrpSpPr/>
          <p:nvPr/>
        </p:nvGrpSpPr>
        <p:grpSpPr>
          <a:xfrm>
            <a:off x="6400800" y="2744938"/>
            <a:ext cx="2705547" cy="2157262"/>
            <a:chOff x="6400800" y="2744938"/>
            <a:chExt cx="2705547" cy="2157262"/>
          </a:xfrm>
        </p:grpSpPr>
        <p:grpSp>
          <p:nvGrpSpPr>
            <p:cNvPr id="15" name="Group 14"/>
            <p:cNvGrpSpPr/>
            <p:nvPr/>
          </p:nvGrpSpPr>
          <p:grpSpPr>
            <a:xfrm>
              <a:off x="6400800" y="2744938"/>
              <a:ext cx="2705547" cy="338554"/>
              <a:chOff x="6400800" y="2095963"/>
              <a:chExt cx="2705547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933267" y="4625201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1,958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Rectangle 20" descr=" 19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 descr=" 63"/>
          <p:cNvGrpSpPr/>
          <p:nvPr/>
        </p:nvGrpSpPr>
        <p:grpSpPr>
          <a:xfrm>
            <a:off x="2023535" y="3280076"/>
            <a:ext cx="7082812" cy="1622125"/>
            <a:chOff x="2023535" y="3280076"/>
            <a:chExt cx="7082812" cy="1622125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3280076"/>
              <a:ext cx="2705547" cy="606124"/>
              <a:chOff x="6400800" y="3280076"/>
              <a:chExt cx="2705547" cy="60612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400800" y="328007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400800" y="354764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chemeClr val="accent3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/>
            <p:cNvGrpSpPr/>
            <p:nvPr/>
          </p:nvGrpSpPr>
          <p:grpSpPr>
            <a:xfrm>
              <a:off x="2023535" y="4511492"/>
              <a:ext cx="1363625" cy="390709"/>
              <a:chOff x="2023535" y="4511492"/>
              <a:chExt cx="1363625" cy="39070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006160" y="462520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23535" y="451149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233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836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 17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graphicFrame>
        <p:nvGraphicFramePr>
          <p:cNvPr id="12" name="Chart 11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04108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53" descr=" 54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 descr=" 18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 descr=" 64"/>
          <p:cNvGrpSpPr/>
          <p:nvPr/>
        </p:nvGrpSpPr>
        <p:grpSpPr>
          <a:xfrm>
            <a:off x="6400800" y="2744938"/>
            <a:ext cx="2705547" cy="2157262"/>
            <a:chOff x="6400800" y="2744938"/>
            <a:chExt cx="2705547" cy="2157262"/>
          </a:xfrm>
        </p:grpSpPr>
        <p:grpSp>
          <p:nvGrpSpPr>
            <p:cNvPr id="15" name="Group 14"/>
            <p:cNvGrpSpPr/>
            <p:nvPr/>
          </p:nvGrpSpPr>
          <p:grpSpPr>
            <a:xfrm>
              <a:off x="6400800" y="2744938"/>
              <a:ext cx="2705547" cy="338554"/>
              <a:chOff x="6400800" y="2095963"/>
              <a:chExt cx="2705547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933267" y="4625201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1,958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Rectangle 20" descr=" 19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 descr=" 63"/>
          <p:cNvGrpSpPr/>
          <p:nvPr/>
        </p:nvGrpSpPr>
        <p:grpSpPr>
          <a:xfrm>
            <a:off x="2023535" y="3280076"/>
            <a:ext cx="7082812" cy="1622125"/>
            <a:chOff x="2023535" y="3280076"/>
            <a:chExt cx="7082812" cy="1622125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3280076"/>
              <a:ext cx="2705547" cy="606124"/>
              <a:chOff x="6400800" y="3280076"/>
              <a:chExt cx="2705547" cy="60612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400800" y="328007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400800" y="354764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chemeClr val="accent3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/>
            <p:cNvGrpSpPr/>
            <p:nvPr/>
          </p:nvGrpSpPr>
          <p:grpSpPr>
            <a:xfrm>
              <a:off x="2023535" y="4511492"/>
              <a:ext cx="1363625" cy="390709"/>
              <a:chOff x="2023535" y="4511492"/>
              <a:chExt cx="1363625" cy="39070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006160" y="462520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23535" y="451149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233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p:grpSp>
      </p:grpSp>
      <p:graphicFrame>
        <p:nvGraphicFramePr>
          <p:cNvPr id="36" name="Chart 35" descr="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1773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6" descr=" 67"/>
          <p:cNvGrpSpPr/>
          <p:nvPr/>
        </p:nvGrpSpPr>
        <p:grpSpPr>
          <a:xfrm>
            <a:off x="4724400" y="2362200"/>
            <a:ext cx="4419600" cy="2546350"/>
            <a:chOff x="4724400" y="2362200"/>
            <a:chExt cx="4419600" cy="2546350"/>
          </a:xfrm>
        </p:grpSpPr>
        <p:sp>
          <p:nvSpPr>
            <p:cNvPr id="38" name="Rectangle 37"/>
            <p:cNvSpPr/>
            <p:nvPr/>
          </p:nvSpPr>
          <p:spPr>
            <a:xfrm>
              <a:off x="6934200" y="2362200"/>
              <a:ext cx="22098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24400" y="2477369"/>
              <a:ext cx="4381947" cy="2431181"/>
              <a:chOff x="4724400" y="2477369"/>
              <a:chExt cx="4381947" cy="243118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724400" y="2477369"/>
                <a:ext cx="4381947" cy="2431181"/>
                <a:chOff x="4724400" y="2477369"/>
                <a:chExt cx="4381947" cy="243118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400800" y="2477369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4724400" y="4631551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491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857875" y="3012507"/>
                <a:ext cx="3248472" cy="1889692"/>
                <a:chOff x="5857875" y="3012507"/>
                <a:chExt cx="3248472" cy="188969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400800" y="3012507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5857875" y="46252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830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0177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 17"/>
          <p:cNvSpPr/>
          <p:nvPr/>
        </p:nvSpPr>
        <p:spPr>
          <a:xfrm>
            <a:off x="304800" y="1047078"/>
            <a:ext cx="2743200" cy="86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 – June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cycles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work &amp; foot traffic </a:t>
            </a:r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LBSC2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graphicFrame>
        <p:nvGraphicFramePr>
          <p:cNvPr id="12" name="Chart 11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95629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" name="Group 53" descr=" 54"/>
          <p:cNvGrpSpPr/>
          <p:nvPr/>
        </p:nvGrpSpPr>
        <p:grpSpPr>
          <a:xfrm>
            <a:off x="3581400" y="2209800"/>
            <a:ext cx="5524947" cy="2692401"/>
            <a:chOff x="3581400" y="2209800"/>
            <a:chExt cx="5524947" cy="2692401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4625202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276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00800" y="2209800"/>
              <a:ext cx="2705547" cy="338554"/>
              <a:chOff x="6400800" y="2095963"/>
              <a:chExt cx="2705547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 descr=" 18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 descr=" 64"/>
          <p:cNvGrpSpPr/>
          <p:nvPr/>
        </p:nvGrpSpPr>
        <p:grpSpPr>
          <a:xfrm>
            <a:off x="6400800" y="2744938"/>
            <a:ext cx="2705547" cy="2157262"/>
            <a:chOff x="6400800" y="2744938"/>
            <a:chExt cx="2705547" cy="2157262"/>
          </a:xfrm>
        </p:grpSpPr>
        <p:grpSp>
          <p:nvGrpSpPr>
            <p:cNvPr id="15" name="Group 14"/>
            <p:cNvGrpSpPr/>
            <p:nvPr/>
          </p:nvGrpSpPr>
          <p:grpSpPr>
            <a:xfrm>
              <a:off x="6400800" y="2744938"/>
              <a:ext cx="2705547" cy="338554"/>
              <a:chOff x="6400800" y="2095963"/>
              <a:chExt cx="2705547" cy="33855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BS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933267" y="4625201"/>
              <a:ext cx="6858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1,958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Rectangle 20" descr=" 19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 descr=" 63"/>
          <p:cNvGrpSpPr/>
          <p:nvPr/>
        </p:nvGrpSpPr>
        <p:grpSpPr>
          <a:xfrm>
            <a:off x="2023535" y="3280076"/>
            <a:ext cx="7082812" cy="1622125"/>
            <a:chOff x="2023535" y="3280076"/>
            <a:chExt cx="7082812" cy="1622125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3280076"/>
              <a:ext cx="2705547" cy="606124"/>
              <a:chOff x="6400800" y="3280076"/>
              <a:chExt cx="2705547" cy="60612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400800" y="328007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6400800" y="3547646"/>
                <a:ext cx="2705547" cy="338554"/>
                <a:chOff x="6400800" y="2095963"/>
                <a:chExt cx="2705547" cy="338554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744147" y="2095963"/>
                  <a:ext cx="23622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BS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6400800" y="2280629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chemeClr val="accent3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/>
            <p:cNvGrpSpPr/>
            <p:nvPr/>
          </p:nvGrpSpPr>
          <p:grpSpPr>
            <a:xfrm>
              <a:off x="2023535" y="4511492"/>
              <a:ext cx="1363625" cy="390709"/>
              <a:chOff x="2023535" y="4511492"/>
              <a:chExt cx="1363625" cy="39070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006160" y="462520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23535" y="451149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233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</p:grpSp>
      </p:grpSp>
      <p:graphicFrame>
        <p:nvGraphicFramePr>
          <p:cNvPr id="36" name="Chart 35" descr="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79606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Group 36" descr=" 67"/>
          <p:cNvGrpSpPr/>
          <p:nvPr/>
        </p:nvGrpSpPr>
        <p:grpSpPr>
          <a:xfrm>
            <a:off x="4724400" y="2362200"/>
            <a:ext cx="4419600" cy="2546350"/>
            <a:chOff x="4724400" y="2362200"/>
            <a:chExt cx="4419600" cy="2546350"/>
          </a:xfrm>
        </p:grpSpPr>
        <p:sp>
          <p:nvSpPr>
            <p:cNvPr id="38" name="Rectangle 37"/>
            <p:cNvSpPr/>
            <p:nvPr/>
          </p:nvSpPr>
          <p:spPr>
            <a:xfrm>
              <a:off x="6934200" y="2362200"/>
              <a:ext cx="22098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24400" y="2477369"/>
              <a:ext cx="4381947" cy="2431181"/>
              <a:chOff x="4724400" y="2477369"/>
              <a:chExt cx="4381947" cy="243118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724400" y="2477369"/>
                <a:ext cx="4381947" cy="2431181"/>
                <a:chOff x="4724400" y="2477369"/>
                <a:chExt cx="4381947" cy="243118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400800" y="2477369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4724400" y="4631551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491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857875" y="3012507"/>
                <a:ext cx="3248472" cy="1889692"/>
                <a:chOff x="5857875" y="3012507"/>
                <a:chExt cx="3248472" cy="188969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6400800" y="3012507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-Y edge of chamber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F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5857875" y="4625200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B0F0"/>
                      </a:solidFill>
                    </a:rPr>
                    <a:t>830</a:t>
                  </a:r>
                  <a:endParaRPr lang="en-US" b="1" dirty="0">
                    <a:solidFill>
                      <a:srgbClr val="00B0F0"/>
                    </a:solidFill>
                  </a:endParaRPr>
                </a:p>
              </p:txBody>
            </p:sp>
          </p:grpSp>
        </p:grpSp>
      </p:grpSp>
      <p:graphicFrame>
        <p:nvGraphicFramePr>
          <p:cNvPr id="50" name="Chart 49" descr="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16949"/>
              </p:ext>
            </p:extLst>
          </p:nvPr>
        </p:nvGraphicFramePr>
        <p:xfrm>
          <a:off x="190500" y="195707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1" name="Group 50" descr=" 81"/>
          <p:cNvGrpSpPr/>
          <p:nvPr/>
        </p:nvGrpSpPr>
        <p:grpSpPr>
          <a:xfrm>
            <a:off x="2023535" y="2209800"/>
            <a:ext cx="7082812" cy="2698750"/>
            <a:chOff x="2023535" y="2209800"/>
            <a:chExt cx="7082812" cy="2698750"/>
          </a:xfrm>
        </p:grpSpPr>
        <p:grpSp>
          <p:nvGrpSpPr>
            <p:cNvPr id="52" name="Group 51"/>
            <p:cNvGrpSpPr/>
            <p:nvPr/>
          </p:nvGrpSpPr>
          <p:grpSpPr>
            <a:xfrm>
              <a:off x="6400800" y="2477369"/>
              <a:ext cx="2705547" cy="338554"/>
              <a:chOff x="6400800" y="2095963"/>
              <a:chExt cx="2705547" cy="33855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-Y edge of chamber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6400800" y="3012507"/>
              <a:ext cx="2705547" cy="338554"/>
              <a:chOff x="6400800" y="2095963"/>
              <a:chExt cx="2705547" cy="33855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-Y edge of chamber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F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2023535" y="2209800"/>
              <a:ext cx="7082812" cy="2698750"/>
              <a:chOff x="2023535" y="2209800"/>
              <a:chExt cx="7082812" cy="269875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581400" y="2209800"/>
                <a:ext cx="5524947" cy="2692401"/>
                <a:chOff x="3581400" y="2209800"/>
                <a:chExt cx="5524947" cy="2692401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3581400" y="4625202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6"/>
                      </a:solidFill>
                    </a:rPr>
                    <a:t>276</a:t>
                  </a:r>
                  <a:endParaRPr lang="en-US" b="1" dirty="0">
                    <a:solidFill>
                      <a:schemeClr val="accent6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6400800" y="2209800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Floor below BS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8" name="Straight Connector 77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6400800" y="2744938"/>
                <a:ext cx="2705547" cy="2157262"/>
                <a:chOff x="6400800" y="2744938"/>
                <a:chExt cx="2705547" cy="2157262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6400800" y="2744938"/>
                  <a:ext cx="2705547" cy="338554"/>
                  <a:chOff x="6400800" y="2095963"/>
                  <a:chExt cx="2705547" cy="338554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744147" y="2095963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Floor below BS (Vertical)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4" name="Straight Connector 73"/>
                  <p:cNvCxnSpPr/>
                  <p:nvPr/>
                </p:nvCxnSpPr>
                <p:spPr>
                  <a:xfrm flipH="1" flipV="1">
                    <a:off x="6400800" y="2280629"/>
                    <a:ext cx="365760" cy="0"/>
                  </a:xfrm>
                  <a:prstGeom prst="line">
                    <a:avLst/>
                  </a:prstGeom>
                  <a:ln w="31750" cap="rnd" cmpd="sng">
                    <a:solidFill>
                      <a:srgbClr val="0000FF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7933267" y="4625201"/>
                  <a:ext cx="6858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1,958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023535" y="3280076"/>
                <a:ext cx="7082812" cy="1622125"/>
                <a:chOff x="2023535" y="3280076"/>
                <a:chExt cx="7082812" cy="1622125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400800" y="3280076"/>
                  <a:ext cx="2705547" cy="606124"/>
                  <a:chOff x="6400800" y="3280076"/>
                  <a:chExt cx="2705547" cy="606124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6400800" y="3280076"/>
                    <a:ext cx="2705547" cy="338554"/>
                    <a:chOff x="6400800" y="2095963"/>
                    <a:chExt cx="2705547" cy="338554"/>
                  </a:xfrm>
                </p:grpSpPr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6744147" y="2095963"/>
                      <a:ext cx="23622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 below BS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flipH="1" flipV="1">
                      <a:off x="6400800" y="2280629"/>
                      <a:ext cx="365760" cy="0"/>
                    </a:xfrm>
                    <a:prstGeom prst="line">
                      <a:avLst/>
                    </a:prstGeom>
                    <a:ln w="38100" cap="rnd" cmpd="sng">
                      <a:solidFill>
                        <a:srgbClr val="00B050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6400800" y="3547646"/>
                    <a:ext cx="2705547" cy="338554"/>
                    <a:chOff x="6400800" y="2095963"/>
                    <a:chExt cx="2705547" cy="338554"/>
                  </a:xfrm>
                </p:grpSpPr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744147" y="2095963"/>
                      <a:ext cx="23622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 below BS (Vertical)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flipH="1" flipV="1">
                      <a:off x="6400800" y="2280629"/>
                      <a:ext cx="365760" cy="0"/>
                    </a:xfrm>
                    <a:prstGeom prst="line">
                      <a:avLst/>
                    </a:prstGeom>
                    <a:ln w="31750" cap="rnd" cmpd="sng">
                      <a:solidFill>
                        <a:schemeClr val="accent3"/>
                      </a:solidFill>
                      <a:prstDash val="sysDot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023535" y="4511492"/>
                  <a:ext cx="1363625" cy="390709"/>
                  <a:chOff x="2023535" y="4511492"/>
                  <a:chExt cx="1363625" cy="390709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3006160" y="4625202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218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023535" y="4511492"/>
                    <a:ext cx="38100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 anchorCtr="0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chemeClr val="accent3"/>
                        </a:solidFill>
                      </a:rPr>
                      <a:t>233</a:t>
                    </a:r>
                    <a:endParaRPr lang="en-US" b="1" dirty="0">
                      <a:solidFill>
                        <a:schemeClr val="accent3"/>
                      </a:solidFill>
                    </a:endParaRPr>
                  </a:p>
                </p:txBody>
              </p:sp>
            </p:grpSp>
          </p:grpSp>
          <p:sp>
            <p:nvSpPr>
              <p:cNvPr id="59" name="TextBox 58"/>
              <p:cNvSpPr txBox="1"/>
              <p:nvPr/>
            </p:nvSpPr>
            <p:spPr>
              <a:xfrm>
                <a:off x="4724400" y="4631551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491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57875" y="462520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F0"/>
                    </a:solidFill>
                  </a:rPr>
                  <a:t>830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836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LBSC3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graphicFrame>
        <p:nvGraphicFramePr>
          <p:cNvPr id="20" name="Chart 19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65804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 descr=" 32"/>
          <p:cNvGrpSpPr/>
          <p:nvPr/>
        </p:nvGrpSpPr>
        <p:grpSpPr>
          <a:xfrm>
            <a:off x="3183208" y="2671201"/>
            <a:ext cx="5854103" cy="1868964"/>
            <a:chOff x="3183208" y="2671201"/>
            <a:chExt cx="5854103" cy="1868964"/>
          </a:xfrm>
        </p:grpSpPr>
        <p:grpSp>
          <p:nvGrpSpPr>
            <p:cNvPr id="9" name="Group 8"/>
            <p:cNvGrpSpPr/>
            <p:nvPr/>
          </p:nvGrpSpPr>
          <p:grpSpPr>
            <a:xfrm>
              <a:off x="6042204" y="2671201"/>
              <a:ext cx="2995107" cy="852344"/>
              <a:chOff x="6148893" y="2438400"/>
              <a:chExt cx="2995107" cy="85234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48893" y="2705969"/>
                <a:ext cx="2995107" cy="584775"/>
                <a:chOff x="6019800" y="2631507"/>
                <a:chExt cx="2995107" cy="58477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363147" y="2631507"/>
                  <a:ext cx="265176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ITMX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148893" y="2438400"/>
                <a:ext cx="2903667" cy="338554"/>
                <a:chOff x="6019800" y="2592538"/>
                <a:chExt cx="2903667" cy="33855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363147" y="2592538"/>
                  <a:ext cx="25603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+X edge of chamber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6019800" y="2777204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F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3183208" y="3905119"/>
              <a:ext cx="571500" cy="635046"/>
              <a:chOff x="3274062" y="3728952"/>
              <a:chExt cx="571500" cy="63504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64562" y="4086999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402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4062" y="372895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F0"/>
                    </a:solidFill>
                  </a:rPr>
                  <a:t>395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1" name="Rectangle 10" descr=" 11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 descr=" 22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4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LBSC3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graphicFrame>
        <p:nvGraphicFramePr>
          <p:cNvPr id="20" name="Chart 19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39150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 descr=" 32"/>
          <p:cNvGrpSpPr/>
          <p:nvPr/>
        </p:nvGrpSpPr>
        <p:grpSpPr>
          <a:xfrm>
            <a:off x="3183208" y="2671201"/>
            <a:ext cx="5854103" cy="1868964"/>
            <a:chOff x="3183208" y="2671201"/>
            <a:chExt cx="5854103" cy="1868964"/>
          </a:xfrm>
        </p:grpSpPr>
        <p:grpSp>
          <p:nvGrpSpPr>
            <p:cNvPr id="9" name="Group 8"/>
            <p:cNvGrpSpPr/>
            <p:nvPr/>
          </p:nvGrpSpPr>
          <p:grpSpPr>
            <a:xfrm>
              <a:off x="6042204" y="2671201"/>
              <a:ext cx="2995107" cy="852344"/>
              <a:chOff x="6148893" y="2438400"/>
              <a:chExt cx="2995107" cy="85234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148893" y="2705969"/>
                <a:ext cx="2995107" cy="584775"/>
                <a:chOff x="6019800" y="2631507"/>
                <a:chExt cx="2995107" cy="58477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363147" y="2631507"/>
                  <a:ext cx="265176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Floor below ITMX (Vertical)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6019800" y="2816173"/>
                  <a:ext cx="365760" cy="0"/>
                </a:xfrm>
                <a:prstGeom prst="line">
                  <a:avLst/>
                </a:prstGeom>
                <a:ln w="31750" cap="rnd" cmpd="sng">
                  <a:solidFill>
                    <a:srgbClr val="0000FF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148893" y="2438400"/>
                <a:ext cx="2903667" cy="338554"/>
                <a:chOff x="6019800" y="2592538"/>
                <a:chExt cx="2903667" cy="33855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363147" y="2592538"/>
                  <a:ext cx="256032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+X edge of chamber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6019800" y="2777204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00B0F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3183208" y="3905119"/>
              <a:ext cx="571500" cy="635046"/>
              <a:chOff x="3274062" y="3728952"/>
              <a:chExt cx="571500" cy="63504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464562" y="4086999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</a:rPr>
                  <a:t>402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74062" y="372895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F0"/>
                    </a:solidFill>
                  </a:rPr>
                  <a:t>395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1" name="Rectangle 10" descr=" 11"/>
          <p:cNvSpPr/>
          <p:nvPr/>
        </p:nvSpPr>
        <p:spPr>
          <a:xfrm>
            <a:off x="3261946" y="1047078"/>
            <a:ext cx="2743200" cy="86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</a:t>
            </a:r>
          </a:p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 descr=" 21"/>
          <p:cNvGrpSpPr/>
          <p:nvPr/>
        </p:nvGrpSpPr>
        <p:grpSpPr>
          <a:xfrm>
            <a:off x="1820849" y="3206339"/>
            <a:ext cx="7216462" cy="1348755"/>
            <a:chOff x="1927538" y="2973538"/>
            <a:chExt cx="7216462" cy="1348755"/>
          </a:xfrm>
        </p:grpSpPr>
        <p:grpSp>
          <p:nvGrpSpPr>
            <p:cNvPr id="23" name="Group 22"/>
            <p:cNvGrpSpPr/>
            <p:nvPr/>
          </p:nvGrpSpPr>
          <p:grpSpPr>
            <a:xfrm>
              <a:off x="6148893" y="2973538"/>
              <a:ext cx="2995107" cy="584775"/>
              <a:chOff x="6400800" y="2095963"/>
              <a:chExt cx="2995107" cy="58477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744147" y="2095963"/>
                <a:ext cx="2651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ITMX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3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927538" y="4045293"/>
              <a:ext cx="3627451" cy="277000"/>
              <a:chOff x="1927538" y="4045293"/>
              <a:chExt cx="3627451" cy="27700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927538" y="4045294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3"/>
                    </a:solidFill>
                  </a:rPr>
                  <a:t>153</a:t>
                </a:r>
                <a:endParaRPr lang="en-US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35889" y="4045293"/>
                <a:ext cx="4191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337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48893" y="3241108"/>
              <a:ext cx="2705547" cy="338554"/>
              <a:chOff x="6400800" y="2095963"/>
              <a:chExt cx="2705547" cy="33855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744147" y="2095963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Floor below ITMX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6400800" y="2280629"/>
                <a:ext cx="365760" cy="0"/>
              </a:xfrm>
              <a:prstGeom prst="line">
                <a:avLst/>
              </a:prstGeom>
              <a:ln w="38100" cap="rnd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 descr=" 22"/>
          <p:cNvSpPr/>
          <p:nvPr/>
        </p:nvSpPr>
        <p:spPr>
          <a:xfrm>
            <a:off x="6219092" y="1047078"/>
            <a:ext cx="2743200" cy="8686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45720" rIns="91440" bIns="4572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</a:t>
            </a:r>
          </a:p>
          <a:p>
            <a:pPr algn="ctr"/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*Work is unknown</a:t>
            </a:r>
            <a:r>
              <a:rPr lang="en-US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6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WBSC Chambers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p:graphicFrame>
        <p:nvGraphicFramePr>
          <p:cNvPr id="7" name="Chart 6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01551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 descr=" 21"/>
          <p:cNvGrpSpPr/>
          <p:nvPr/>
        </p:nvGrpSpPr>
        <p:grpSpPr>
          <a:xfrm>
            <a:off x="304800" y="1047078"/>
            <a:ext cx="8633907" cy="3656818"/>
            <a:chOff x="304800" y="1047078"/>
            <a:chExt cx="8633907" cy="3656818"/>
          </a:xfrm>
        </p:grpSpPr>
        <p:sp>
          <p:nvSpPr>
            <p:cNvPr id="8" name="Rectangle 7"/>
            <p:cNvSpPr/>
            <p:nvPr/>
          </p:nvSpPr>
          <p:spPr>
            <a:xfrm>
              <a:off x="304800" y="1047078"/>
              <a:ext cx="2743200" cy="868680"/>
            </a:xfrm>
            <a:prstGeom prst="rect">
              <a:avLst/>
            </a:prstGeom>
            <a:solidFill>
              <a:srgbClr val="9933CC">
                <a:alpha val="80000"/>
              </a:srgb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 – 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adjacent chambers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86200" y="2895600"/>
              <a:ext cx="5052507" cy="1808296"/>
              <a:chOff x="3886200" y="2895600"/>
              <a:chExt cx="5052507" cy="180829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43600" y="2895600"/>
                <a:ext cx="2995107" cy="338554"/>
                <a:chOff x="5943600" y="2895600"/>
                <a:chExt cx="2995107" cy="33855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286947" y="2895600"/>
                  <a:ext cx="26517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WBSC1 – Floor below ITMY 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 flipV="1">
                  <a:off x="5943600" y="3080266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933CC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886200" y="4426897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933CC"/>
                    </a:solidFill>
                  </a:rPr>
                  <a:t>230</a:t>
                </a:r>
              </a:p>
            </p:txBody>
          </p:sp>
        </p:grpSp>
      </p:grpSp>
      <p:grpSp>
        <p:nvGrpSpPr>
          <p:cNvPr id="25" name="Group 24" descr=" 25"/>
          <p:cNvGrpSpPr/>
          <p:nvPr/>
        </p:nvGrpSpPr>
        <p:grpSpPr>
          <a:xfrm>
            <a:off x="4811233" y="1047078"/>
            <a:ext cx="4151059" cy="3830463"/>
            <a:chOff x="4811233" y="1047078"/>
            <a:chExt cx="4151059" cy="3830463"/>
          </a:xfrm>
        </p:grpSpPr>
        <p:sp>
          <p:nvSpPr>
            <p:cNvPr id="10" name="Rectangle 9"/>
            <p:cNvSpPr/>
            <p:nvPr/>
          </p:nvSpPr>
          <p:spPr>
            <a:xfrm>
              <a:off x="6219092" y="1047078"/>
              <a:ext cx="2743200" cy="86868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– Nov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800" b="1" u="sng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work?</a:t>
              </a:r>
              <a:endParaRPr lang="en-US" sz="1800" b="1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11233" y="3430739"/>
              <a:ext cx="4127474" cy="1446802"/>
              <a:chOff x="4811233" y="3430739"/>
              <a:chExt cx="4127474" cy="14468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286947" y="3430739"/>
                <a:ext cx="2651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WBSC3 – Floor below ITMX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943600" y="361540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11233" y="460054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</a:rPr>
                  <a:t>316</a:t>
                </a:r>
              </a:p>
            </p:txBody>
          </p:sp>
        </p:grpSp>
      </p:grpSp>
      <p:grpSp>
        <p:nvGrpSpPr>
          <p:cNvPr id="24" name="Group 23" descr=" 24"/>
          <p:cNvGrpSpPr/>
          <p:nvPr/>
        </p:nvGrpSpPr>
        <p:grpSpPr>
          <a:xfrm>
            <a:off x="3261946" y="1047078"/>
            <a:ext cx="5768201" cy="3772233"/>
            <a:chOff x="3261946" y="1047078"/>
            <a:chExt cx="5768201" cy="3772233"/>
          </a:xfrm>
        </p:grpSpPr>
        <p:sp>
          <p:nvSpPr>
            <p:cNvPr id="9" name="Rectangle 8"/>
            <p:cNvSpPr/>
            <p:nvPr/>
          </p:nvSpPr>
          <p:spPr>
            <a:xfrm>
              <a:off x="3261946" y="1047078"/>
              <a:ext cx="2743200" cy="8686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April – 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</a:t>
              </a: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over wafer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43600" y="3163169"/>
              <a:ext cx="3086547" cy="1656142"/>
              <a:chOff x="5943600" y="3163169"/>
              <a:chExt cx="3086547" cy="16561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86947" y="3163169"/>
                <a:ext cx="2743200" cy="338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WBSC2 – Floor below baffle?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43600" y="334783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5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934200" y="454231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alpha val="80000"/>
                      </a:schemeClr>
                    </a:solidFill>
                  </a:rPr>
                  <a:t>598</a:t>
                </a:r>
              </a:p>
            </p:txBody>
          </p:sp>
        </p:grpSp>
      </p:grpSp>
      <p:sp>
        <p:nvSpPr>
          <p:cNvPr id="26" name="Content Placeholder 2" descr=" 26"/>
          <p:cNvSpPr>
            <a:spLocks noGrp="1"/>
          </p:cNvSpPr>
          <p:nvPr>
            <p:ph idx="1"/>
          </p:nvPr>
        </p:nvSpPr>
        <p:spPr>
          <a:xfrm>
            <a:off x="3124199" y="2155108"/>
            <a:ext cx="5905947" cy="551176"/>
          </a:xfrm>
        </p:spPr>
        <p:txBody>
          <a:bodyPr>
            <a:noAutofit/>
          </a:bodyPr>
          <a:lstStyle/>
          <a:p>
            <a:pPr marL="346075" lvl="1" indent="-342900" algn="ctr">
              <a:buFont typeface="Wingdings" charset="2"/>
              <a:buChar char=" "/>
            </a:pPr>
            <a:r>
              <a:rPr lang="en-US" sz="2400" i="1" smtClean="0"/>
              <a:t>                                      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66459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1"/>
            <a:ext cx="8001000" cy="914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4” Wafer &amp; 1” Optic Placement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1066" y="1143000"/>
            <a:ext cx="5301868" cy="2666999"/>
            <a:chOff x="2089532" y="1219200"/>
            <a:chExt cx="5301868" cy="2666999"/>
          </a:xfrm>
        </p:grpSpPr>
        <p:pic>
          <p:nvPicPr>
            <p:cNvPr id="8" name="Picture 7" descr="HAM wafer optic placement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8200" y="1219200"/>
              <a:ext cx="2743200" cy="2554762"/>
            </a:xfrm>
            <a:prstGeom prst="rect">
              <a:avLst/>
            </a:prstGeom>
          </p:spPr>
        </p:pic>
        <p:pic>
          <p:nvPicPr>
            <p:cNvPr id="9" name="Picture 8" descr="BSC wafer optic placemen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9532" y="1219200"/>
              <a:ext cx="2406268" cy="26669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71800" y="2362200"/>
            <a:ext cx="3893268" cy="990600"/>
            <a:chOff x="2971800" y="2438400"/>
            <a:chExt cx="3893268" cy="99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2971800" y="2491861"/>
              <a:ext cx="735540" cy="937139"/>
              <a:chOff x="2972218" y="2491861"/>
              <a:chExt cx="735540" cy="937139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373154" y="3094396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2972218" y="2491861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168370" y="2438400"/>
              <a:ext cx="1696698" cy="791804"/>
              <a:chOff x="5168370" y="2438400"/>
              <a:chExt cx="1696698" cy="791804"/>
            </a:xfrm>
          </p:grpSpPr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5168370" y="2895600"/>
                <a:ext cx="334604" cy="334604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526740" y="2438400"/>
                <a:ext cx="338328" cy="338328"/>
              </a:xfrm>
              <a:prstGeom prst="ellipse">
                <a:avLst/>
              </a:prstGeom>
              <a:noFill/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703732" y="2531364"/>
            <a:ext cx="5713068" cy="1495304"/>
            <a:chOff x="1703732" y="2531364"/>
            <a:chExt cx="5713068" cy="1495304"/>
          </a:xfrm>
        </p:grpSpPr>
        <p:grpSp>
          <p:nvGrpSpPr>
            <p:cNvPr id="18" name="Group 17"/>
            <p:cNvGrpSpPr/>
            <p:nvPr/>
          </p:nvGrpSpPr>
          <p:grpSpPr>
            <a:xfrm>
              <a:off x="1703732" y="2701263"/>
              <a:ext cx="1836306" cy="1188044"/>
              <a:chOff x="1703732" y="2701263"/>
              <a:chExt cx="1836306" cy="1188044"/>
            </a:xfrm>
          </p:grpSpPr>
          <p:cxnSp>
            <p:nvCxnSpPr>
              <p:cNvPr id="23" name="Straight Connector 22"/>
              <p:cNvCxnSpPr>
                <a:stCxn id="15" idx="4"/>
                <a:endCxn id="28" idx="0"/>
              </p:cNvCxnSpPr>
              <p:nvPr/>
            </p:nvCxnSpPr>
            <p:spPr>
              <a:xfrm flipH="1">
                <a:off x="3219187" y="3352800"/>
                <a:ext cx="320851" cy="536507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6" idx="3"/>
                <a:endCxn id="29" idx="7"/>
              </p:cNvCxnSpPr>
              <p:nvPr/>
            </p:nvCxnSpPr>
            <p:spPr>
              <a:xfrm flipH="1">
                <a:off x="1703732" y="2701263"/>
                <a:ext cx="1317070" cy="919266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335672" y="2531364"/>
              <a:ext cx="2081128" cy="1495304"/>
              <a:chOff x="5335672" y="2531364"/>
              <a:chExt cx="2081128" cy="1495304"/>
            </a:xfrm>
          </p:grpSpPr>
          <p:cxnSp>
            <p:nvCxnSpPr>
              <p:cNvPr id="20" name="Straight Connector 19"/>
              <p:cNvCxnSpPr>
                <a:stCxn id="13" idx="4"/>
                <a:endCxn id="32" idx="0"/>
              </p:cNvCxnSpPr>
              <p:nvPr/>
            </p:nvCxnSpPr>
            <p:spPr>
              <a:xfrm>
                <a:off x="5335672" y="3154004"/>
                <a:ext cx="52986" cy="732196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4"/>
                <a:endCxn id="31" idx="1"/>
              </p:cNvCxnSpPr>
              <p:nvPr/>
            </p:nvCxnSpPr>
            <p:spPr>
              <a:xfrm>
                <a:off x="5335672" y="3154004"/>
                <a:ext cx="1570741" cy="87266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6"/>
                <a:endCxn id="30" idx="2"/>
              </p:cNvCxnSpPr>
              <p:nvPr/>
            </p:nvCxnSpPr>
            <p:spPr>
              <a:xfrm>
                <a:off x="6865068" y="2531364"/>
                <a:ext cx="551732" cy="34451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52400" y="2133600"/>
            <a:ext cx="8866026" cy="4276344"/>
            <a:chOff x="152400" y="2133600"/>
            <a:chExt cx="8866026" cy="4276344"/>
          </a:xfrm>
        </p:grpSpPr>
        <p:grpSp>
          <p:nvGrpSpPr>
            <p:cNvPr id="26" name="Group 25"/>
            <p:cNvGrpSpPr/>
            <p:nvPr/>
          </p:nvGrpSpPr>
          <p:grpSpPr>
            <a:xfrm>
              <a:off x="4343400" y="2133600"/>
              <a:ext cx="4675026" cy="4276344"/>
              <a:chOff x="4343400" y="2133600"/>
              <a:chExt cx="4675026" cy="427634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16800" y="2133600"/>
                <a:ext cx="1601626" cy="1484555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7" b="-1093"/>
              <a:stretch/>
            </p:blipFill>
            <p:spPr>
              <a:xfrm>
                <a:off x="6553200" y="3710848"/>
                <a:ext cx="2411887" cy="2156552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43400" y="3886200"/>
                <a:ext cx="2090516" cy="2523744"/>
              </a:xfrm>
              <a:prstGeom prst="ellipse">
                <a:avLst/>
              </a:prstGeom>
              <a:ln w="38100" cmpd="sng">
                <a:solidFill>
                  <a:srgbClr val="9BBB59"/>
                </a:solidFill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52400" y="3352800"/>
              <a:ext cx="4076174" cy="3054037"/>
              <a:chOff x="152400" y="3352800"/>
              <a:chExt cx="4076174" cy="305403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9800" y="3889307"/>
                <a:ext cx="2018774" cy="251753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</p:spPr>
          </p:pic>
          <p:pic>
            <p:nvPicPr>
              <p:cNvPr id="29" name="Picture 28" descr="BSC wafer optic placement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2400" y="3352800"/>
                <a:ext cx="1817499" cy="1828168"/>
              </a:xfrm>
              <a:prstGeom prst="ellipse">
                <a:avLst/>
              </a:prstGeom>
              <a:ln w="38100" cmpd="sng">
                <a:solidFill>
                  <a:schemeClr val="accent3"/>
                </a:solidFill>
              </a:ln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WBSC Chambers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p:graphicFrame>
        <p:nvGraphicFramePr>
          <p:cNvPr id="7" name="Chart 6" descr="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72723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 descr=" 21"/>
          <p:cNvGrpSpPr/>
          <p:nvPr/>
        </p:nvGrpSpPr>
        <p:grpSpPr>
          <a:xfrm>
            <a:off x="304800" y="1047078"/>
            <a:ext cx="8633907" cy="3656818"/>
            <a:chOff x="304800" y="1047078"/>
            <a:chExt cx="8633907" cy="3656818"/>
          </a:xfrm>
        </p:grpSpPr>
        <p:sp>
          <p:nvSpPr>
            <p:cNvPr id="8" name="Rectangle 7"/>
            <p:cNvSpPr/>
            <p:nvPr/>
          </p:nvSpPr>
          <p:spPr>
            <a:xfrm>
              <a:off x="304800" y="1047078"/>
              <a:ext cx="2743200" cy="868680"/>
            </a:xfrm>
            <a:prstGeom prst="rect">
              <a:avLst/>
            </a:prstGeom>
            <a:solidFill>
              <a:srgbClr val="9933CC">
                <a:alpha val="80000"/>
              </a:srgb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 – 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adjacent chambers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86200" y="2895600"/>
              <a:ext cx="5052507" cy="1808296"/>
              <a:chOff x="3886200" y="2895600"/>
              <a:chExt cx="5052507" cy="180829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943600" y="2895600"/>
                <a:ext cx="2995107" cy="338554"/>
                <a:chOff x="5943600" y="2895600"/>
                <a:chExt cx="2995107" cy="33855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286947" y="2895600"/>
                  <a:ext cx="26517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WBSC1 – Floor below ITMY 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 flipH="1" flipV="1">
                  <a:off x="5943600" y="3080266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933CC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886200" y="4426897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933CC"/>
                    </a:solidFill>
                  </a:rPr>
                  <a:t>230</a:t>
                </a:r>
              </a:p>
            </p:txBody>
          </p:sp>
        </p:grpSp>
      </p:grpSp>
      <p:grpSp>
        <p:nvGrpSpPr>
          <p:cNvPr id="25" name="Group 24" descr=" 25"/>
          <p:cNvGrpSpPr/>
          <p:nvPr/>
        </p:nvGrpSpPr>
        <p:grpSpPr>
          <a:xfrm>
            <a:off x="4811233" y="1047078"/>
            <a:ext cx="4151059" cy="3830463"/>
            <a:chOff x="4811233" y="1047078"/>
            <a:chExt cx="4151059" cy="3830463"/>
          </a:xfrm>
        </p:grpSpPr>
        <p:sp>
          <p:nvSpPr>
            <p:cNvPr id="10" name="Rectangle 9"/>
            <p:cNvSpPr/>
            <p:nvPr/>
          </p:nvSpPr>
          <p:spPr>
            <a:xfrm>
              <a:off x="6219092" y="1047078"/>
              <a:ext cx="2743200" cy="86868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– Nov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800" b="1" u="sng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work?</a:t>
              </a:r>
              <a:endParaRPr lang="en-US" sz="1800" b="1" u="sng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11233" y="3430739"/>
              <a:ext cx="4127474" cy="1446802"/>
              <a:chOff x="4811233" y="3430739"/>
              <a:chExt cx="4127474" cy="144680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286947" y="3430739"/>
                <a:ext cx="2651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WBSC3 – Floor below ITMX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943600" y="361540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2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11233" y="460054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</a:rPr>
                  <a:t>316</a:t>
                </a:r>
              </a:p>
            </p:txBody>
          </p:sp>
        </p:grpSp>
      </p:grpSp>
      <p:grpSp>
        <p:nvGrpSpPr>
          <p:cNvPr id="24" name="Group 23" descr=" 24"/>
          <p:cNvGrpSpPr/>
          <p:nvPr/>
        </p:nvGrpSpPr>
        <p:grpSpPr>
          <a:xfrm>
            <a:off x="3261946" y="1047078"/>
            <a:ext cx="5768201" cy="3772233"/>
            <a:chOff x="3261946" y="1047078"/>
            <a:chExt cx="5768201" cy="3772233"/>
          </a:xfrm>
        </p:grpSpPr>
        <p:sp>
          <p:nvSpPr>
            <p:cNvPr id="9" name="Rectangle 8"/>
            <p:cNvSpPr/>
            <p:nvPr/>
          </p:nvSpPr>
          <p:spPr>
            <a:xfrm>
              <a:off x="3261946" y="1047078"/>
              <a:ext cx="2743200" cy="86868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April – </a:t>
              </a:r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 2013</a:t>
              </a:r>
              <a:endPara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18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</a:t>
              </a:r>
            </a:p>
            <a:p>
              <a:pPr algn="ctr"/>
              <a:r>
                <a:rPr lang="en-US" sz="1800" baseline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work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over wafer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943600" y="3163169"/>
              <a:ext cx="3086547" cy="1656142"/>
              <a:chOff x="5943600" y="3163169"/>
              <a:chExt cx="3086547" cy="16561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86947" y="3163169"/>
                <a:ext cx="2743200" cy="338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WBSC2 – Floor below baffle?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5943600" y="3347835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5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934200" y="4542312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5">
                        <a:alpha val="80000"/>
                      </a:schemeClr>
                    </a:solidFill>
                  </a:rPr>
                  <a:t>598</a:t>
                </a:r>
              </a:p>
            </p:txBody>
          </p:sp>
        </p:grpSp>
      </p:grpSp>
      <p:sp>
        <p:nvSpPr>
          <p:cNvPr id="26" name="Content Placeholder 2" descr=" 26"/>
          <p:cNvSpPr>
            <a:spLocks noGrp="1"/>
          </p:cNvSpPr>
          <p:nvPr>
            <p:ph idx="1"/>
          </p:nvPr>
        </p:nvSpPr>
        <p:spPr>
          <a:xfrm>
            <a:off x="3124199" y="2155108"/>
            <a:ext cx="5905947" cy="551176"/>
          </a:xfrm>
        </p:spPr>
        <p:txBody>
          <a:bodyPr>
            <a:noAutofit/>
          </a:bodyPr>
          <a:lstStyle/>
          <a:p>
            <a:pPr marL="288925" lvl="1" algn="ctr">
              <a:buFont typeface="Wingdings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</a:rPr>
              <a:t> Need more samples to determine trends.</a:t>
            </a:r>
          </a:p>
          <a:p>
            <a:pPr marL="346075" lvl="1" indent="-342900" algn="ctr">
              <a:buFont typeface="Wingdings" charset="2"/>
              <a:buChar char=" "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8522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History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p:graphicFrame>
        <p:nvGraphicFramePr>
          <p:cNvPr id="7" name="Project Timeline" descr=" 7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673479"/>
              </p:ext>
            </p:extLst>
          </p:nvPr>
        </p:nvGraphicFramePr>
        <p:xfrm>
          <a:off x="100584" y="10668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 descr=" 8"/>
          <p:cNvGrpSpPr/>
          <p:nvPr/>
        </p:nvGrpSpPr>
        <p:grpSpPr>
          <a:xfrm>
            <a:off x="167976" y="1552067"/>
            <a:ext cx="8523433" cy="1257808"/>
            <a:chOff x="187026" y="2141696"/>
            <a:chExt cx="8523433" cy="12578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14650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10132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2958" y="2634139"/>
              <a:ext cx="0" cy="7315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/>
            <p:nvPr/>
          </p:nvSpPr>
          <p:spPr>
            <a:xfrm>
              <a:off x="187026" y="2141696"/>
              <a:ext cx="124460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#1</a:t>
              </a:r>
            </a:p>
            <a:p>
              <a:pPr algn="ctr"/>
              <a:r>
                <a:rPr lang="en-US" sz="1600" dirty="0" smtClean="0"/>
                <a:t>(doors close)</a:t>
              </a:r>
              <a:endParaRPr lang="en-US" sz="1600" dirty="0"/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403249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#2</a:t>
              </a: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1486112" y="2141696"/>
              <a:ext cx="1071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    (doors open)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805080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"/>
            <p:cNvSpPr txBox="1"/>
            <p:nvPr/>
          </p:nvSpPr>
          <p:spPr>
            <a:xfrm>
              <a:off x="3576670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069081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"/>
            <p:cNvSpPr txBox="1"/>
            <p:nvPr/>
          </p:nvSpPr>
          <p:spPr>
            <a:xfrm>
              <a:off x="5556882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#3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341527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8"/>
            <p:cNvSpPr txBox="1"/>
            <p:nvPr/>
          </p:nvSpPr>
          <p:spPr>
            <a:xfrm>
              <a:off x="7107801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589775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12381" y="2346960"/>
              <a:ext cx="0" cy="100584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"/>
            <p:cNvSpPr txBox="1"/>
            <p:nvPr/>
          </p:nvSpPr>
          <p:spPr>
            <a:xfrm>
              <a:off x="7084038" y="2141696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</a:t>
              </a:r>
              <a:r>
                <a:rPr lang="en-US" sz="1600" dirty="0" smtClean="0"/>
                <a:t>#4</a:t>
              </a:r>
              <a:endParaRPr lang="en-US" sz="1600" dirty="0" smtClean="0"/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8253259" y="2141696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</p:grpSp>
      <p:sp>
        <p:nvSpPr>
          <p:cNvPr id="34" name="TextBox 8" descr=" 34"/>
          <p:cNvSpPr txBox="1"/>
          <p:nvPr/>
        </p:nvSpPr>
        <p:spPr>
          <a:xfrm>
            <a:off x="1211430" y="9400791"/>
            <a:ext cx="295622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clean – basic wipe down.</a:t>
            </a:r>
          </a:p>
          <a:p>
            <a:r>
              <a:rPr lang="en-US" sz="1800" dirty="0" smtClean="0"/>
              <a:t>Estimated at </a:t>
            </a:r>
            <a:r>
              <a:rPr lang="en-US" sz="1800" b="1" dirty="0" smtClean="0"/>
              <a:t>1 hour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0535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History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p:graphicFrame>
        <p:nvGraphicFramePr>
          <p:cNvPr id="7" name="Project Timeline" descr=" 7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7497"/>
              </p:ext>
            </p:extLst>
          </p:nvPr>
        </p:nvGraphicFramePr>
        <p:xfrm>
          <a:off x="100584" y="10668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 descr=" 8"/>
          <p:cNvGrpSpPr/>
          <p:nvPr/>
        </p:nvGrpSpPr>
        <p:grpSpPr>
          <a:xfrm>
            <a:off x="167976" y="1552067"/>
            <a:ext cx="8523433" cy="1257808"/>
            <a:chOff x="187026" y="2141696"/>
            <a:chExt cx="8523433" cy="125780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14650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10132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2958" y="2634139"/>
              <a:ext cx="0" cy="7315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/>
            <p:cNvSpPr txBox="1"/>
            <p:nvPr/>
          </p:nvSpPr>
          <p:spPr>
            <a:xfrm>
              <a:off x="187026" y="2141696"/>
              <a:ext cx="124460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#1</a:t>
              </a:r>
            </a:p>
            <a:p>
              <a:pPr algn="ctr"/>
              <a:r>
                <a:rPr lang="en-US" sz="1600" dirty="0" smtClean="0"/>
                <a:t>(doors close)</a:t>
              </a:r>
              <a:endParaRPr lang="en-US" sz="1600" dirty="0"/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2403249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#2</a:t>
              </a: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1486112" y="2141696"/>
              <a:ext cx="1071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    (doors open)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805080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8"/>
            <p:cNvSpPr txBox="1"/>
            <p:nvPr/>
          </p:nvSpPr>
          <p:spPr>
            <a:xfrm>
              <a:off x="3576670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069081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"/>
            <p:cNvSpPr txBox="1"/>
            <p:nvPr/>
          </p:nvSpPr>
          <p:spPr>
            <a:xfrm>
              <a:off x="5556882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#3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341527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8"/>
            <p:cNvSpPr txBox="1"/>
            <p:nvPr/>
          </p:nvSpPr>
          <p:spPr>
            <a:xfrm>
              <a:off x="7107801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589775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512381" y="2346960"/>
              <a:ext cx="0" cy="100584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8"/>
            <p:cNvSpPr txBox="1"/>
            <p:nvPr/>
          </p:nvSpPr>
          <p:spPr>
            <a:xfrm>
              <a:off x="7084038" y="2141696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</a:t>
              </a:r>
              <a:r>
                <a:rPr lang="en-US" sz="1600" dirty="0" smtClean="0"/>
                <a:t>#4</a:t>
              </a:r>
              <a:endParaRPr lang="en-US" sz="1600" dirty="0" smtClean="0"/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8253259" y="2141696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</p:grpSp>
      <p:grpSp>
        <p:nvGrpSpPr>
          <p:cNvPr id="25" name="Group 24" descr=" 25"/>
          <p:cNvGrpSpPr/>
          <p:nvPr/>
        </p:nvGrpSpPr>
        <p:grpSpPr>
          <a:xfrm>
            <a:off x="690549" y="3498124"/>
            <a:ext cx="7815410" cy="2236321"/>
            <a:chOff x="690549" y="4088675"/>
            <a:chExt cx="7815410" cy="895703"/>
          </a:xfrm>
        </p:grpSpPr>
        <p:sp>
          <p:nvSpPr>
            <p:cNvPr id="26" name="Rectangle 25"/>
            <p:cNvSpPr/>
            <p:nvPr/>
          </p:nvSpPr>
          <p:spPr>
            <a:xfrm>
              <a:off x="2881937" y="4518789"/>
              <a:ext cx="1637761" cy="46558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6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work</a:t>
              </a:r>
            </a:p>
            <a:p>
              <a:pPr algn="ctr"/>
              <a:endParaRPr lang="en-US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(PRM, ISS PD array, PR3 gluing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90549" y="4088675"/>
              <a:ext cx="7815410" cy="411480"/>
              <a:chOff x="690549" y="4088675"/>
              <a:chExt cx="7815410" cy="4114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90549" y="4088675"/>
                <a:ext cx="2173220" cy="411480"/>
              </a:xfrm>
              <a:prstGeom prst="rect">
                <a:avLst/>
              </a:prstGeom>
              <a:solidFill>
                <a:srgbClr val="D6A3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 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(IO baffles installed)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938" y="4088675"/>
                <a:ext cx="914400" cy="41148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15610" y="4088675"/>
                <a:ext cx="704088" cy="4114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Med. work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42219" y="4088675"/>
                <a:ext cx="1399032" cy="41148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 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ork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(PRM, ISS PD array, PR3 gluing)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07698" y="4088675"/>
                <a:ext cx="1417320" cy="4114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445255" y="4088675"/>
                <a:ext cx="1060704" cy="411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baseline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</a:t>
                </a:r>
              </a:p>
              <a:p>
                <a:pPr algn="ctr"/>
                <a:endParaRPr lang="en-US" sz="5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(PR2/PR3 baffles)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8" descr=" 34"/>
          <p:cNvSpPr txBox="1"/>
          <p:nvPr/>
        </p:nvSpPr>
        <p:spPr>
          <a:xfrm>
            <a:off x="1211430" y="9400791"/>
            <a:ext cx="295622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clean – basic wipe down.</a:t>
            </a:r>
          </a:p>
          <a:p>
            <a:r>
              <a:rPr lang="en-US" sz="1800" dirty="0" smtClean="0"/>
              <a:t>Estimated at </a:t>
            </a:r>
            <a:r>
              <a:rPr lang="en-US" sz="1800" b="1" dirty="0" smtClean="0"/>
              <a:t>1 hour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3677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History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p:graphicFrame>
        <p:nvGraphicFramePr>
          <p:cNvPr id="7" name="Project Timeline" descr=" 7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2395"/>
              </p:ext>
            </p:extLst>
          </p:nvPr>
        </p:nvGraphicFramePr>
        <p:xfrm>
          <a:off x="100584" y="10668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24" descr=" 25"/>
          <p:cNvGrpSpPr/>
          <p:nvPr/>
        </p:nvGrpSpPr>
        <p:grpSpPr>
          <a:xfrm>
            <a:off x="690549" y="3498124"/>
            <a:ext cx="7815410" cy="2236321"/>
            <a:chOff x="690549" y="4088675"/>
            <a:chExt cx="7815410" cy="895703"/>
          </a:xfrm>
        </p:grpSpPr>
        <p:sp>
          <p:nvSpPr>
            <p:cNvPr id="26" name="Rectangle 25"/>
            <p:cNvSpPr/>
            <p:nvPr/>
          </p:nvSpPr>
          <p:spPr>
            <a:xfrm>
              <a:off x="2881937" y="4518789"/>
              <a:ext cx="1637761" cy="46558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6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work</a:t>
              </a:r>
            </a:p>
            <a:p>
              <a:pPr algn="ctr"/>
              <a:endParaRPr lang="en-US" sz="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(PRM, ISS PD array, PR3 gluing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90549" y="4088675"/>
              <a:ext cx="7815410" cy="411480"/>
              <a:chOff x="690549" y="4088675"/>
              <a:chExt cx="7815410" cy="4114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90549" y="4088675"/>
                <a:ext cx="2173220" cy="411480"/>
              </a:xfrm>
              <a:prstGeom prst="rect">
                <a:avLst/>
              </a:prstGeom>
              <a:solidFill>
                <a:srgbClr val="D6A3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 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(IO baffles installed)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81938" y="4088675"/>
                <a:ext cx="914400" cy="41148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15610" y="4088675"/>
                <a:ext cx="704088" cy="4114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Med. work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542219" y="4088675"/>
                <a:ext cx="1399032" cy="41148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 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ork</a:t>
                </a:r>
              </a:p>
              <a:p>
                <a:pPr algn="ctr"/>
                <a:endParaRPr lang="en-US" sz="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(PRM, ISS PD array, PR3 gluing)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07698" y="4088675"/>
                <a:ext cx="1417320" cy="4114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work</a:t>
                </a:r>
                <a:endParaRPr lang="en-US" sz="16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445255" y="4088675"/>
                <a:ext cx="1060704" cy="411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baseline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</a:t>
                </a:r>
              </a:p>
              <a:p>
                <a:pPr algn="ctr"/>
                <a:endParaRPr lang="en-US" sz="500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(PR2/PR3 baffles)</a:t>
                </a:r>
                <a:endParaRPr lang="en-US" sz="14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" name="TextBox 8" descr=" 34"/>
          <p:cNvSpPr txBox="1"/>
          <p:nvPr/>
        </p:nvSpPr>
        <p:spPr>
          <a:xfrm>
            <a:off x="1211430" y="9400791"/>
            <a:ext cx="295622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First clean – basic wipe down.</a:t>
            </a:r>
          </a:p>
          <a:p>
            <a:r>
              <a:rPr lang="en-US" sz="1800" dirty="0" smtClean="0"/>
              <a:t>Estimated at </a:t>
            </a:r>
            <a:r>
              <a:rPr lang="en-US" sz="1800" b="1" dirty="0" smtClean="0"/>
              <a:t>1 hour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  <p:grpSp>
        <p:nvGrpSpPr>
          <p:cNvPr id="35" name="Group 34" descr=" 35"/>
          <p:cNvGrpSpPr/>
          <p:nvPr/>
        </p:nvGrpSpPr>
        <p:grpSpPr>
          <a:xfrm>
            <a:off x="167976" y="1107870"/>
            <a:ext cx="8976024" cy="1719504"/>
            <a:chOff x="174326" y="1667378"/>
            <a:chExt cx="8976024" cy="1719504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92150" y="2201915"/>
              <a:ext cx="4749" cy="11769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8"/>
            <p:cNvSpPr txBox="1"/>
            <p:nvPr/>
          </p:nvSpPr>
          <p:spPr>
            <a:xfrm>
              <a:off x="174326" y="1667378"/>
              <a:ext cx="294352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First clean – basic wipe down.</a:t>
              </a:r>
            </a:p>
            <a:p>
              <a:r>
                <a:rPr lang="en-US" sz="1800" dirty="0"/>
                <a:t>Estimated </a:t>
              </a:r>
              <a:r>
                <a:rPr lang="en-US" sz="1800" dirty="0" smtClean="0"/>
                <a:t>~ </a:t>
              </a:r>
              <a:r>
                <a:rPr lang="en-US" sz="1800" b="1" dirty="0"/>
                <a:t>1 </a:t>
              </a:r>
              <a:r>
                <a:rPr lang="en-US" sz="1800" b="1" dirty="0" smtClean="0"/>
                <a:t>hour</a:t>
              </a:r>
              <a:r>
                <a:rPr lang="en-US" sz="1800" dirty="0" smtClean="0"/>
                <a:t>.</a:t>
              </a:r>
              <a:endParaRPr lang="en-US" sz="1800" dirty="0"/>
            </a:p>
          </p:txBody>
        </p:sp>
        <p:sp>
          <p:nvSpPr>
            <p:cNvPr id="38" name="TextBox 8"/>
            <p:cNvSpPr txBox="1"/>
            <p:nvPr/>
          </p:nvSpPr>
          <p:spPr>
            <a:xfrm>
              <a:off x="2420222" y="2201915"/>
              <a:ext cx="331810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Big clean – multiple wipe downs over a </a:t>
              </a:r>
              <a:r>
                <a:rPr lang="en-US" sz="1800" b="1" dirty="0" smtClean="0"/>
                <a:t>2 week period</a:t>
              </a:r>
              <a:r>
                <a:rPr lang="en-US" sz="1800" dirty="0" smtClean="0"/>
                <a:t>.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 flipV="1">
              <a:off x="5947601" y="2819759"/>
              <a:ext cx="598" cy="567123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8"/>
            <p:cNvSpPr txBox="1"/>
            <p:nvPr/>
          </p:nvSpPr>
          <p:spPr>
            <a:xfrm>
              <a:off x="5556882" y="1853380"/>
              <a:ext cx="3593468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 smtClean="0"/>
                <a:t>1-1.5 </a:t>
              </a:r>
              <a:r>
                <a:rPr lang="en-US" sz="1800" b="1" dirty="0" err="1" smtClean="0"/>
                <a:t>hrs</a:t>
              </a:r>
              <a:r>
                <a:rPr lang="en-US" sz="1800" b="1" dirty="0" smtClean="0"/>
                <a:t> per chamber</a:t>
              </a:r>
              <a:r>
                <a:rPr lang="en-US" sz="1800" dirty="0" smtClean="0"/>
                <a:t>. Wiped all horizontal &amp; vertical surfaces, top &amp; inside of ISI, underneath support tubes, etc.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2825750" y="2683877"/>
              <a:ext cx="0" cy="66928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55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 3"/>
          <p:cNvGrpSpPr/>
          <p:nvPr/>
        </p:nvGrpSpPr>
        <p:grpSpPr>
          <a:xfrm>
            <a:off x="100584" y="-451338"/>
            <a:ext cx="8942832" cy="3543300"/>
            <a:chOff x="100584" y="-239178"/>
            <a:chExt cx="8942832" cy="35433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0549" y="1262993"/>
              <a:ext cx="7815410" cy="194574"/>
              <a:chOff x="690549" y="4195091"/>
              <a:chExt cx="7815410" cy="194574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881937" y="4195091"/>
                <a:ext cx="1637761" cy="914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90549" y="4298225"/>
                <a:ext cx="7815410" cy="91440"/>
                <a:chOff x="690549" y="4298225"/>
                <a:chExt cx="7815410" cy="914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90549" y="4298225"/>
                  <a:ext cx="2173220" cy="91440"/>
                </a:xfrm>
                <a:prstGeom prst="rect">
                  <a:avLst/>
                </a:prstGeom>
                <a:solidFill>
                  <a:srgbClr val="D6A3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881938" y="4298225"/>
                  <a:ext cx="914400" cy="9144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815610" y="4298225"/>
                  <a:ext cx="704088" cy="9144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542219" y="4298225"/>
                  <a:ext cx="1399032" cy="9144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007698" y="4298225"/>
                  <a:ext cx="1417320" cy="9144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445255" y="4298225"/>
                  <a:ext cx="1060704" cy="91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38" name="Project Timeline" descr="Line chart that plots each project on the corresponding timeframe." title="Project Timelin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39680"/>
                </p:ext>
              </p:extLst>
            </p:nvPr>
          </p:nvGraphicFramePr>
          <p:xfrm>
            <a:off x="100584" y="-239178"/>
            <a:ext cx="8942832" cy="354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graphicFrame>
        <p:nvGraphicFramePr>
          <p:cNvPr id="125" name="Chart 124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18965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5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 3"/>
          <p:cNvGrpSpPr/>
          <p:nvPr/>
        </p:nvGrpSpPr>
        <p:grpSpPr>
          <a:xfrm>
            <a:off x="100584" y="-451338"/>
            <a:ext cx="8942832" cy="3543300"/>
            <a:chOff x="100584" y="-239178"/>
            <a:chExt cx="8942832" cy="35433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0549" y="1262993"/>
              <a:ext cx="7815410" cy="194574"/>
              <a:chOff x="690549" y="4195091"/>
              <a:chExt cx="7815410" cy="194574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881937" y="4195091"/>
                <a:ext cx="1637761" cy="914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90549" y="4298225"/>
                <a:ext cx="7815410" cy="91440"/>
                <a:chOff x="690549" y="4298225"/>
                <a:chExt cx="7815410" cy="914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90549" y="4298225"/>
                  <a:ext cx="2173220" cy="91440"/>
                </a:xfrm>
                <a:prstGeom prst="rect">
                  <a:avLst/>
                </a:prstGeom>
                <a:solidFill>
                  <a:srgbClr val="D6A3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881938" y="4298225"/>
                  <a:ext cx="914400" cy="9144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815610" y="4298225"/>
                  <a:ext cx="704088" cy="9144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542219" y="4298225"/>
                  <a:ext cx="1399032" cy="9144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007698" y="4298225"/>
                  <a:ext cx="1417320" cy="9144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445255" y="4298225"/>
                  <a:ext cx="1060704" cy="91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38" name="Project Timeline" descr="Line chart that plots each project on the corresponding timeframe." title="Project Timelin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39680"/>
                </p:ext>
              </p:extLst>
            </p:nvPr>
          </p:nvGraphicFramePr>
          <p:xfrm>
            <a:off x="100584" y="-239178"/>
            <a:ext cx="8942832" cy="354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graphicFrame>
        <p:nvGraphicFramePr>
          <p:cNvPr id="17" name="Chart 16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93732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 descr=" 36"/>
          <p:cNvGrpSpPr/>
          <p:nvPr/>
        </p:nvGrpSpPr>
        <p:grpSpPr>
          <a:xfrm>
            <a:off x="3292923" y="2473893"/>
            <a:ext cx="6514464" cy="2412495"/>
            <a:chOff x="3292923" y="2473893"/>
            <a:chExt cx="6514464" cy="2412495"/>
          </a:xfrm>
        </p:grpSpPr>
        <p:grpSp>
          <p:nvGrpSpPr>
            <p:cNvPr id="19" name="Group 18"/>
            <p:cNvGrpSpPr/>
            <p:nvPr/>
          </p:nvGrpSpPr>
          <p:grpSpPr>
            <a:xfrm>
              <a:off x="3793668" y="2741462"/>
              <a:ext cx="5084079" cy="2144925"/>
              <a:chOff x="3793668" y="2741462"/>
              <a:chExt cx="5084079" cy="214492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698273" y="2741462"/>
                <a:ext cx="4179474" cy="2144925"/>
                <a:chOff x="4698273" y="2741462"/>
                <a:chExt cx="4179474" cy="2144925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5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698273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5"/>
                      </a:solidFill>
                    </a:rPr>
                    <a:t>293</a:t>
                  </a:r>
                  <a:endParaRPr 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93668" y="3009031"/>
                <a:ext cx="5084079" cy="1877356"/>
                <a:chOff x="3793668" y="3009031"/>
                <a:chExt cx="5084079" cy="1877356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9933CC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793668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9933CC"/>
                      </a:solidFill>
                    </a:rPr>
                    <a:t>424</a:t>
                  </a:r>
                  <a:endParaRPr lang="en-US" b="1" dirty="0">
                    <a:solidFill>
                      <a:srgbClr val="9933CC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292923" y="2473893"/>
              <a:ext cx="6514464" cy="2412495"/>
              <a:chOff x="3292923" y="2473893"/>
              <a:chExt cx="6514464" cy="241249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3049" y="2473893"/>
                <a:ext cx="4624698" cy="2412495"/>
                <a:chOff x="4253049" y="2473893"/>
                <a:chExt cx="4624698" cy="241249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172200" y="2473893"/>
                  <a:ext cx="2705547" cy="338554"/>
                  <a:chOff x="4381053" y="1066800"/>
                  <a:chExt cx="2705547" cy="338554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724400" y="1066800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MC1 &amp; MC3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 flipV="1">
                    <a:off x="4381053" y="1251466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CC9B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4253049" y="4609389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D6A300"/>
                      </a:solidFill>
                    </a:rPr>
                    <a:t>322</a:t>
                  </a:r>
                  <a:endParaRPr lang="en-US" b="1" dirty="0">
                    <a:solidFill>
                      <a:srgbClr val="D6A300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292923" y="3276600"/>
                <a:ext cx="6514464" cy="1608447"/>
                <a:chOff x="3292923" y="3276600"/>
                <a:chExt cx="6514464" cy="160844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72200" y="3276600"/>
                  <a:ext cx="3635187" cy="584775"/>
                  <a:chOff x="4381053" y="1869507"/>
                  <a:chExt cx="3635187" cy="584775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24400" y="1869507"/>
                    <a:ext cx="329184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 </a:t>
                    </a:r>
                  </a:p>
                  <a:p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*</a:t>
                    </a:r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not sealed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4381053" y="2054173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00FF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3292923" y="4610727"/>
                  <a:ext cx="457200" cy="2743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188*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063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 3"/>
          <p:cNvGrpSpPr/>
          <p:nvPr/>
        </p:nvGrpSpPr>
        <p:grpSpPr>
          <a:xfrm>
            <a:off x="100584" y="-451338"/>
            <a:ext cx="8942832" cy="3543300"/>
            <a:chOff x="100584" y="-239178"/>
            <a:chExt cx="8942832" cy="35433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0549" y="1262993"/>
              <a:ext cx="7815410" cy="194574"/>
              <a:chOff x="690549" y="4195091"/>
              <a:chExt cx="7815410" cy="194574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881937" y="4195091"/>
                <a:ext cx="1637761" cy="914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90549" y="4298225"/>
                <a:ext cx="7815410" cy="91440"/>
                <a:chOff x="690549" y="4298225"/>
                <a:chExt cx="7815410" cy="914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90549" y="4298225"/>
                  <a:ext cx="2173220" cy="91440"/>
                </a:xfrm>
                <a:prstGeom prst="rect">
                  <a:avLst/>
                </a:prstGeom>
                <a:solidFill>
                  <a:srgbClr val="D6A3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881938" y="4298225"/>
                  <a:ext cx="914400" cy="9144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815610" y="4298225"/>
                  <a:ext cx="704088" cy="9144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542219" y="4298225"/>
                  <a:ext cx="1399032" cy="9144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007698" y="4298225"/>
                  <a:ext cx="1417320" cy="9144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445255" y="4298225"/>
                  <a:ext cx="1060704" cy="91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38" name="Project Timeline" descr="Line chart that plots each project on the corresponding timeframe." title="Project Timelin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39680"/>
                </p:ext>
              </p:extLst>
            </p:nvPr>
          </p:nvGraphicFramePr>
          <p:xfrm>
            <a:off x="100584" y="-239178"/>
            <a:ext cx="8942832" cy="354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graphicFrame>
        <p:nvGraphicFramePr>
          <p:cNvPr id="17" name="Chart 16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96130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 descr=" 36"/>
          <p:cNvGrpSpPr/>
          <p:nvPr/>
        </p:nvGrpSpPr>
        <p:grpSpPr>
          <a:xfrm>
            <a:off x="3292923" y="2473893"/>
            <a:ext cx="6514464" cy="2412495"/>
            <a:chOff x="3292923" y="2473893"/>
            <a:chExt cx="6514464" cy="2412495"/>
          </a:xfrm>
        </p:grpSpPr>
        <p:grpSp>
          <p:nvGrpSpPr>
            <p:cNvPr id="19" name="Group 18"/>
            <p:cNvGrpSpPr/>
            <p:nvPr/>
          </p:nvGrpSpPr>
          <p:grpSpPr>
            <a:xfrm>
              <a:off x="3793668" y="2741462"/>
              <a:ext cx="5084079" cy="2144925"/>
              <a:chOff x="3793668" y="2741462"/>
              <a:chExt cx="5084079" cy="214492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698273" y="2741462"/>
                <a:ext cx="4179474" cy="2144925"/>
                <a:chOff x="4698273" y="2741462"/>
                <a:chExt cx="4179474" cy="2144925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5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698273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5"/>
                      </a:solidFill>
                    </a:rPr>
                    <a:t>293</a:t>
                  </a:r>
                  <a:endParaRPr 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93668" y="3009031"/>
                <a:ext cx="5084079" cy="1877356"/>
                <a:chOff x="3793668" y="3009031"/>
                <a:chExt cx="5084079" cy="1877356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9933CC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793668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9933CC"/>
                      </a:solidFill>
                    </a:rPr>
                    <a:t>424</a:t>
                  </a:r>
                  <a:endParaRPr lang="en-US" b="1" dirty="0">
                    <a:solidFill>
                      <a:srgbClr val="9933CC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292923" y="2473893"/>
              <a:ext cx="6514464" cy="2412495"/>
              <a:chOff x="3292923" y="2473893"/>
              <a:chExt cx="6514464" cy="241249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3049" y="2473893"/>
                <a:ext cx="4624698" cy="2412495"/>
                <a:chOff x="4253049" y="2473893"/>
                <a:chExt cx="4624698" cy="241249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172200" y="2473893"/>
                  <a:ext cx="2705547" cy="338554"/>
                  <a:chOff x="4381053" y="1066800"/>
                  <a:chExt cx="2705547" cy="338554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724400" y="1066800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MC1 &amp; MC3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 flipV="1">
                    <a:off x="4381053" y="1251466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CC9B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4253049" y="4609389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D6A300"/>
                      </a:solidFill>
                    </a:rPr>
                    <a:t>322</a:t>
                  </a:r>
                  <a:endParaRPr lang="en-US" b="1" dirty="0">
                    <a:solidFill>
                      <a:srgbClr val="D6A300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292923" y="3276600"/>
                <a:ext cx="6514464" cy="1608447"/>
                <a:chOff x="3292923" y="3276600"/>
                <a:chExt cx="6514464" cy="160844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72200" y="3276600"/>
                  <a:ext cx="3635187" cy="584775"/>
                  <a:chOff x="4381053" y="1869507"/>
                  <a:chExt cx="3635187" cy="584775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24400" y="1869507"/>
                    <a:ext cx="329184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 </a:t>
                    </a:r>
                  </a:p>
                  <a:p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*</a:t>
                    </a:r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not sealed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4381053" y="2054173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00FF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3292923" y="4610727"/>
                  <a:ext cx="457200" cy="2743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188*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graphicFrame>
        <p:nvGraphicFramePr>
          <p:cNvPr id="41" name="Chart 40" descr="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57707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 descr=" 73"/>
          <p:cNvGrpSpPr/>
          <p:nvPr/>
        </p:nvGrpSpPr>
        <p:grpSpPr>
          <a:xfrm>
            <a:off x="3082527" y="1892403"/>
            <a:ext cx="5719020" cy="3004376"/>
            <a:chOff x="3082527" y="1892403"/>
            <a:chExt cx="5719020" cy="3004376"/>
          </a:xfrm>
        </p:grpSpPr>
        <p:grpSp>
          <p:nvGrpSpPr>
            <p:cNvPr id="43" name="Group 42"/>
            <p:cNvGrpSpPr/>
            <p:nvPr/>
          </p:nvGrpSpPr>
          <p:grpSpPr>
            <a:xfrm>
              <a:off x="6096000" y="1892403"/>
              <a:ext cx="2705547" cy="1141261"/>
              <a:chOff x="9638853" y="1447800"/>
              <a:chExt cx="2705547" cy="114126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982200" y="14478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front of PR3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4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9638853" y="2250507"/>
                <a:ext cx="2080707" cy="338554"/>
                <a:chOff x="4381053" y="1869507"/>
                <a:chExt cx="2080707" cy="338554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4724400" y="1869507"/>
                  <a:ext cx="17373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In front of PR3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4381053" y="2054173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5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4" name="Group 43"/>
            <p:cNvGrpSpPr/>
            <p:nvPr/>
          </p:nvGrpSpPr>
          <p:grpSpPr>
            <a:xfrm>
              <a:off x="3082527" y="4345460"/>
              <a:ext cx="3842148" cy="551319"/>
              <a:chOff x="3082527" y="4345460"/>
              <a:chExt cx="3842148" cy="55131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082527" y="434546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3675" y="461978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/>
                    </a:solidFill>
                  </a:rPr>
                  <a:t>817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38563" y="4621119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280</a:t>
                </a: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50519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2D050"/>
                    </a:solidFill>
                  </a:rPr>
                  <a:t>268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999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 3"/>
          <p:cNvGrpSpPr/>
          <p:nvPr/>
        </p:nvGrpSpPr>
        <p:grpSpPr>
          <a:xfrm>
            <a:off x="100584" y="-451338"/>
            <a:ext cx="8942832" cy="3543300"/>
            <a:chOff x="100584" y="-239178"/>
            <a:chExt cx="8942832" cy="35433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690549" y="1262993"/>
              <a:ext cx="7815410" cy="194574"/>
              <a:chOff x="690549" y="4195091"/>
              <a:chExt cx="7815410" cy="194574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881937" y="4195091"/>
                <a:ext cx="1637761" cy="9144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8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90549" y="4298225"/>
                <a:ext cx="7815410" cy="91440"/>
                <a:chOff x="690549" y="4298225"/>
                <a:chExt cx="7815410" cy="9144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90549" y="4298225"/>
                  <a:ext cx="2173220" cy="91440"/>
                </a:xfrm>
                <a:prstGeom prst="rect">
                  <a:avLst/>
                </a:prstGeom>
                <a:solidFill>
                  <a:srgbClr val="D6A3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8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2881938" y="4298225"/>
                  <a:ext cx="914400" cy="9144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3815610" y="4298225"/>
                  <a:ext cx="704088" cy="9144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542219" y="4298225"/>
                  <a:ext cx="1399032" cy="91440"/>
                </a:xfrm>
                <a:prstGeom prst="rect">
                  <a:avLst/>
                </a:prstGeom>
                <a:solidFill>
                  <a:schemeClr val="accent3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007698" y="4298225"/>
                  <a:ext cx="1417320" cy="9144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445255" y="4298225"/>
                  <a:ext cx="1060704" cy="9144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lIns="91440" tIns="45720" rIns="91440" bIns="45720" anchor="ctr" anchorCtr="0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6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aphicFrame>
          <p:nvGraphicFramePr>
            <p:cNvPr id="138" name="Project Timeline" descr="Line chart that plots each project on the corresponding timeframe." title="Project Timeline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5539680"/>
                </p:ext>
              </p:extLst>
            </p:nvPr>
          </p:nvGraphicFramePr>
          <p:xfrm>
            <a:off x="100584" y="-239178"/>
            <a:ext cx="8942832" cy="3543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graphicFrame>
        <p:nvGraphicFramePr>
          <p:cNvPr id="17" name="Chart 16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57183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 descr=" 36"/>
          <p:cNvGrpSpPr/>
          <p:nvPr/>
        </p:nvGrpSpPr>
        <p:grpSpPr>
          <a:xfrm>
            <a:off x="3292923" y="2473893"/>
            <a:ext cx="6514464" cy="2412495"/>
            <a:chOff x="3292923" y="2473893"/>
            <a:chExt cx="6514464" cy="2412495"/>
          </a:xfrm>
        </p:grpSpPr>
        <p:grpSp>
          <p:nvGrpSpPr>
            <p:cNvPr id="19" name="Group 18"/>
            <p:cNvGrpSpPr/>
            <p:nvPr/>
          </p:nvGrpSpPr>
          <p:grpSpPr>
            <a:xfrm>
              <a:off x="3793668" y="2741462"/>
              <a:ext cx="5084079" cy="2144925"/>
              <a:chOff x="3793668" y="2741462"/>
              <a:chExt cx="5084079" cy="214492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698273" y="2741462"/>
                <a:ext cx="4179474" cy="2144925"/>
                <a:chOff x="4698273" y="2741462"/>
                <a:chExt cx="4179474" cy="2144925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5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698273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accent5"/>
                      </a:solidFill>
                    </a:rPr>
                    <a:t>293</a:t>
                  </a:r>
                  <a:endParaRPr lang="en-US" b="1" dirty="0">
                    <a:solidFill>
                      <a:schemeClr val="accent5"/>
                    </a:solidFill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93668" y="3009031"/>
                <a:ext cx="5084079" cy="1877356"/>
                <a:chOff x="3793668" y="3009031"/>
                <a:chExt cx="5084079" cy="1877356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9933CC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793668" y="4609388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9933CC"/>
                      </a:solidFill>
                    </a:rPr>
                    <a:t>424</a:t>
                  </a:r>
                  <a:endParaRPr lang="en-US" b="1" dirty="0">
                    <a:solidFill>
                      <a:srgbClr val="9933CC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3292923" y="2473893"/>
              <a:ext cx="6514464" cy="2412495"/>
              <a:chOff x="3292923" y="2473893"/>
              <a:chExt cx="6514464" cy="241249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253049" y="2473893"/>
                <a:ext cx="4624698" cy="2412495"/>
                <a:chOff x="4253049" y="2473893"/>
                <a:chExt cx="4624698" cy="241249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172200" y="2473893"/>
                  <a:ext cx="2705547" cy="338554"/>
                  <a:chOff x="4381053" y="1066800"/>
                  <a:chExt cx="2705547" cy="338554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724400" y="1066800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MC1 &amp; MC3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 flipV="1">
                    <a:off x="4381053" y="1251466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CC9B0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4253049" y="4609389"/>
                  <a:ext cx="3810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D6A300"/>
                      </a:solidFill>
                    </a:rPr>
                    <a:t>322</a:t>
                  </a:r>
                  <a:endParaRPr lang="en-US" b="1" dirty="0">
                    <a:solidFill>
                      <a:srgbClr val="D6A300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3292923" y="3276600"/>
                <a:ext cx="6514464" cy="1608447"/>
                <a:chOff x="3292923" y="3276600"/>
                <a:chExt cx="6514464" cy="1608447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6172200" y="3276600"/>
                  <a:ext cx="3635187" cy="584775"/>
                  <a:chOff x="4381053" y="1869507"/>
                  <a:chExt cx="3635187" cy="584775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24400" y="1869507"/>
                    <a:ext cx="329184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+X end of table, on mass </a:t>
                    </a:r>
                  </a:p>
                  <a:p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*</a:t>
                    </a:r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not sealed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4381053" y="2054173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00FF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3292923" y="4610727"/>
                  <a:ext cx="457200" cy="2743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FF"/>
                      </a:solidFill>
                    </a:rPr>
                    <a:t>188*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graphicFrame>
        <p:nvGraphicFramePr>
          <p:cNvPr id="41" name="Chart 40" descr="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49095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oup 41" descr=" 73"/>
          <p:cNvGrpSpPr/>
          <p:nvPr/>
        </p:nvGrpSpPr>
        <p:grpSpPr>
          <a:xfrm>
            <a:off x="3082527" y="1892403"/>
            <a:ext cx="5719020" cy="3004376"/>
            <a:chOff x="3082527" y="1892403"/>
            <a:chExt cx="5719020" cy="3004376"/>
          </a:xfrm>
        </p:grpSpPr>
        <p:grpSp>
          <p:nvGrpSpPr>
            <p:cNvPr id="43" name="Group 42"/>
            <p:cNvGrpSpPr/>
            <p:nvPr/>
          </p:nvGrpSpPr>
          <p:grpSpPr>
            <a:xfrm>
              <a:off x="6096000" y="1892403"/>
              <a:ext cx="2705547" cy="1141261"/>
              <a:chOff x="9638853" y="1447800"/>
              <a:chExt cx="2705547" cy="114126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982200" y="14478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front of PR3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4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9638853" y="2250507"/>
                <a:ext cx="2080707" cy="338554"/>
                <a:chOff x="4381053" y="1869507"/>
                <a:chExt cx="2080707" cy="338554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4724400" y="1869507"/>
                  <a:ext cx="17373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In front of PR3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4381053" y="2054173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5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4" name="Group 43"/>
            <p:cNvGrpSpPr/>
            <p:nvPr/>
          </p:nvGrpSpPr>
          <p:grpSpPr>
            <a:xfrm>
              <a:off x="3082527" y="4345460"/>
              <a:ext cx="3842148" cy="551319"/>
              <a:chOff x="3082527" y="4345460"/>
              <a:chExt cx="3842148" cy="55131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082527" y="434546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3675" y="461978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/>
                    </a:solidFill>
                  </a:rPr>
                  <a:t>817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38563" y="4621119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280</a:t>
                </a: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50519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2D050"/>
                    </a:solidFill>
                  </a:rPr>
                  <a:t>268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</p:grpSp>
      </p:grpSp>
      <p:graphicFrame>
        <p:nvGraphicFramePr>
          <p:cNvPr id="61" name="Chart 60" descr="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77712"/>
              </p:ext>
            </p:extLst>
          </p:nvPr>
        </p:nvGraphicFramePr>
        <p:xfrm>
          <a:off x="190500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2" name="Group 61" descr=" 93"/>
          <p:cNvGrpSpPr/>
          <p:nvPr/>
        </p:nvGrpSpPr>
        <p:grpSpPr>
          <a:xfrm>
            <a:off x="1406127" y="1892403"/>
            <a:ext cx="7593540" cy="3004376"/>
            <a:chOff x="1406127" y="1892403"/>
            <a:chExt cx="7593540" cy="3004376"/>
          </a:xfrm>
        </p:grpSpPr>
        <p:grpSp>
          <p:nvGrpSpPr>
            <p:cNvPr id="63" name="Group 62"/>
            <p:cNvGrpSpPr/>
            <p:nvPr/>
          </p:nvGrpSpPr>
          <p:grpSpPr>
            <a:xfrm>
              <a:off x="6096000" y="1892403"/>
              <a:ext cx="2705547" cy="1141261"/>
              <a:chOff x="9638853" y="1447800"/>
              <a:chExt cx="2705547" cy="114126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9982200" y="14478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front of PR3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8100" cap="rnd" cmpd="sng">
                <a:solidFill>
                  <a:schemeClr val="accent4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9638853" y="2250507"/>
                <a:ext cx="2080707" cy="338554"/>
                <a:chOff x="4381053" y="1869507"/>
                <a:chExt cx="2080707" cy="338554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4724400" y="1869507"/>
                  <a:ext cx="17373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In front of PR3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4381053" y="2054173"/>
                  <a:ext cx="365760" cy="0"/>
                </a:xfrm>
                <a:prstGeom prst="line">
                  <a:avLst/>
                </a:prstGeom>
                <a:ln w="38100" cap="rnd" cmpd="sng">
                  <a:solidFill>
                    <a:srgbClr val="92D050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91" name="Straight Connector 90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4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In front of PR3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9" name="Straight Connector 88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rgbClr val="00B050"/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4" name="Group 63"/>
            <p:cNvGrpSpPr/>
            <p:nvPr/>
          </p:nvGrpSpPr>
          <p:grpSpPr>
            <a:xfrm>
              <a:off x="6096000" y="2993458"/>
              <a:ext cx="2903667" cy="873692"/>
              <a:chOff x="9638853" y="1447800"/>
              <a:chExt cx="2903667" cy="87369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9982200" y="1447800"/>
                <a:ext cx="256032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Near PR3, N door (Vertical)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9638853" y="1632466"/>
                <a:ext cx="365760" cy="0"/>
              </a:xfrm>
              <a:prstGeom prst="line">
                <a:avLst/>
              </a:prstGeom>
              <a:ln w="31750" cap="rnd" cmpd="sng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74"/>
              <p:cNvGrpSpPr/>
              <p:nvPr/>
            </p:nvGrpSpPr>
            <p:grpSpPr>
              <a:xfrm>
                <a:off x="9638853" y="1715369"/>
                <a:ext cx="2705547" cy="606123"/>
                <a:chOff x="6172200" y="2741462"/>
                <a:chExt cx="2705547" cy="606123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6172200" y="2741462"/>
                  <a:ext cx="2705547" cy="338554"/>
                  <a:chOff x="4381053" y="1334369"/>
                  <a:chExt cx="2705547" cy="338554"/>
                </a:xfrm>
              </p:grpSpPr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4724400" y="1334369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NW corner of table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1" name="Straight Connector 80"/>
                  <p:cNvCxnSpPr/>
                  <p:nvPr/>
                </p:nvCxnSpPr>
                <p:spPr>
                  <a:xfrm flipH="1" flipV="1">
                    <a:off x="4381053" y="1519035"/>
                    <a:ext cx="365760" cy="0"/>
                  </a:xfrm>
                  <a:prstGeom prst="line">
                    <a:avLst/>
                  </a:prstGeom>
                  <a:ln w="38100" cap="rnd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6172200" y="3009031"/>
                  <a:ext cx="2705547" cy="338554"/>
                  <a:chOff x="4381053" y="1601938"/>
                  <a:chExt cx="2705547" cy="338554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724400" y="1601938"/>
                    <a:ext cx="23622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N side of table (Vertical)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H="1" flipV="1">
                    <a:off x="4381053" y="1786604"/>
                    <a:ext cx="365760" cy="0"/>
                  </a:xfrm>
                  <a:prstGeom prst="line">
                    <a:avLst/>
                  </a:prstGeom>
                  <a:ln w="31750" cap="rnd" cmpd="sng">
                    <a:solidFill>
                      <a:schemeClr val="accent6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5" name="Group 64"/>
            <p:cNvGrpSpPr/>
            <p:nvPr/>
          </p:nvGrpSpPr>
          <p:grpSpPr>
            <a:xfrm>
              <a:off x="1406127" y="3829050"/>
              <a:ext cx="5518548" cy="1067729"/>
              <a:chOff x="1406127" y="3829050"/>
              <a:chExt cx="5518548" cy="106772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3082527" y="434546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B050"/>
                    </a:solidFill>
                  </a:rPr>
                  <a:t>218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543675" y="4619780"/>
                <a:ext cx="381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/>
                    </a:solidFill>
                  </a:rPr>
                  <a:t>817</a:t>
                </a:r>
                <a:endParaRPr 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38563" y="4621119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280</a:t>
                </a:r>
                <a:endParaRPr lang="en-US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150519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92D050"/>
                    </a:solidFill>
                  </a:rPr>
                  <a:t>268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06177" y="432260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105</a:t>
                </a:r>
                <a:endPara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483644" y="461978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218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406127" y="3829050"/>
                <a:ext cx="457200" cy="2743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/>
                    </a:solidFill>
                  </a:rPr>
                  <a:t>192</a:t>
                </a:r>
                <a:endParaRPr lang="en-US" b="1" dirty="0">
                  <a:solidFill>
                    <a:schemeClr val="accent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70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LHAM2 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graphicFrame>
        <p:nvGraphicFramePr>
          <p:cNvPr id="6" name="Project Timeline" descr="Line chart that plots each project on the corresponding timeframe." title="Project Timeli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779633"/>
              </p:ext>
            </p:extLst>
          </p:nvPr>
        </p:nvGraphicFramePr>
        <p:xfrm>
          <a:off x="100584" y="990600"/>
          <a:ext cx="8942832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7976" y="1475867"/>
            <a:ext cx="8523433" cy="1257808"/>
            <a:chOff x="187026" y="2141696"/>
            <a:chExt cx="8523433" cy="125780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14650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910132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12958" y="2634139"/>
              <a:ext cx="0" cy="73152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187026" y="2141696"/>
              <a:ext cx="124460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#1</a:t>
              </a:r>
            </a:p>
            <a:p>
              <a:pPr algn="ctr"/>
              <a:r>
                <a:rPr lang="en-US" sz="1600" dirty="0" smtClean="0"/>
                <a:t>(doors closed)</a:t>
              </a:r>
              <a:endParaRPr lang="en-US" sz="1600" dirty="0"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403249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#2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1486112" y="2141696"/>
              <a:ext cx="107130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    (doors open)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805080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8"/>
            <p:cNvSpPr txBox="1"/>
            <p:nvPr/>
          </p:nvSpPr>
          <p:spPr>
            <a:xfrm>
              <a:off x="3576670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069081" y="3108960"/>
              <a:ext cx="0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8"/>
            <p:cNvSpPr txBox="1"/>
            <p:nvPr/>
          </p:nvSpPr>
          <p:spPr>
            <a:xfrm>
              <a:off x="5556882" y="2713998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#3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7341527" y="2942304"/>
              <a:ext cx="0" cy="4572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8"/>
            <p:cNvSpPr txBox="1"/>
            <p:nvPr/>
          </p:nvSpPr>
          <p:spPr>
            <a:xfrm>
              <a:off x="7107801" y="2713998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89775" y="2634139"/>
              <a:ext cx="0" cy="73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512381" y="2346960"/>
              <a:ext cx="0" cy="100584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8"/>
            <p:cNvSpPr txBox="1"/>
            <p:nvPr/>
          </p:nvSpPr>
          <p:spPr>
            <a:xfrm>
              <a:off x="7084038" y="2141696"/>
              <a:ext cx="1005840" cy="493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Pump down #4</a:t>
              </a: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8253259" y="2141696"/>
              <a:ext cx="4572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Vent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0549" y="3421926"/>
            <a:ext cx="7815410" cy="2154756"/>
            <a:chOff x="690549" y="4088675"/>
            <a:chExt cx="7815410" cy="863034"/>
          </a:xfrm>
        </p:grpSpPr>
        <p:sp>
          <p:nvSpPr>
            <p:cNvPr id="35" name="Rectangle 34"/>
            <p:cNvSpPr/>
            <p:nvPr/>
          </p:nvSpPr>
          <p:spPr>
            <a:xfrm>
              <a:off x="2881937" y="4541520"/>
              <a:ext cx="1637761" cy="41018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cycle</a:t>
              </a:r>
            </a:p>
            <a:p>
              <a:pPr algn="ctr"/>
              <a:r>
                <a:rPr lang="en-US" sz="16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 work</a:t>
              </a:r>
            </a:p>
            <a:p>
              <a:pPr algn="ctr"/>
              <a:endParaRPr lang="en-US" sz="5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280 - 817</a:t>
              </a:r>
              <a:endPara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90549" y="4088675"/>
              <a:ext cx="7815410" cy="411480"/>
              <a:chOff x="690549" y="4088675"/>
              <a:chExt cx="7815410" cy="41148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90549" y="4088675"/>
                <a:ext cx="2173220" cy="411480"/>
              </a:xfrm>
              <a:prstGeom prst="rect">
                <a:avLst/>
              </a:prstGeom>
              <a:solidFill>
                <a:srgbClr val="D6A3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 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322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81938" y="4088675"/>
                <a:ext cx="914400" cy="41148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work</a:t>
                </a:r>
              </a:p>
              <a:p>
                <a:pPr algn="ctr"/>
                <a:endParaRPr lang="en-US" sz="5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293</a:t>
                </a:r>
                <a:endParaRPr lang="en-US" sz="1600" b="1" i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815610" y="4088675"/>
                <a:ext cx="704088" cy="41148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Med. Work</a:t>
                </a:r>
              </a:p>
              <a:p>
                <a:pPr algn="ctr"/>
                <a:endParaRPr lang="en-US" sz="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188*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42219" y="4088675"/>
                <a:ext cx="1399032" cy="41148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 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ork</a:t>
                </a:r>
              </a:p>
              <a:p>
                <a:pPr algn="ctr"/>
                <a:endParaRPr lang="en-US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218 - 268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07698" y="4088675"/>
                <a:ext cx="1417320" cy="4114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 work</a:t>
                </a:r>
              </a:p>
              <a:p>
                <a:pPr algn="ctr"/>
                <a:endParaRPr lang="en-US" sz="5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en-US" sz="1600" b="1" i="1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45255" y="4088675"/>
                <a:ext cx="1060704" cy="411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45720" rIns="0" bIns="4572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cycle</a:t>
                </a:r>
              </a:p>
              <a:p>
                <a:pPr algn="ctr"/>
                <a:r>
                  <a:rPr lang="en-US" sz="1600" b="1" baseline="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work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500" b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6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192 - 218</a:t>
                </a:r>
                <a:endParaRPr lang="en-US" sz="1600" b="1" i="1" baseline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06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as you go works!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LIGO-G1301249</a:t>
            </a:r>
            <a:endParaRPr lang="en-US" dirty="0" smtClean="0"/>
          </a:p>
          <a:p>
            <a:endParaRPr lang="en-US" sz="2400" dirty="0" smtClean="0"/>
          </a:p>
          <a:p>
            <a:pPr>
              <a:buChar char=" "/>
            </a:pPr>
            <a:r>
              <a:rPr lang="en-US" smtClean="0"/>
              <a:t>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            </a:t>
            </a:r>
            <a:br>
              <a:rPr lang="en-US" smtClean="0"/>
            </a:br>
            <a:r>
              <a:rPr lang="en-US" smtClean="0"/>
              <a:t>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Wafers Collected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994776"/>
              </p:ext>
            </p:extLst>
          </p:nvPr>
        </p:nvGraphicFramePr>
        <p:xfrm>
          <a:off x="228600" y="1140587"/>
          <a:ext cx="8759952" cy="527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8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/>
          <a:lstStyle/>
          <a:p>
            <a:r>
              <a:rPr lang="en-US" dirty="0" smtClean="0"/>
              <a:t>Cleaning as you go works!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LIGO-G1301249</a:t>
            </a:r>
            <a:endParaRPr lang="en-US" dirty="0" smtClean="0"/>
          </a:p>
          <a:p>
            <a:endParaRPr lang="en-US" sz="2400" dirty="0" smtClean="0"/>
          </a:p>
          <a:p>
            <a:pPr lvl="0"/>
            <a:r>
              <a:rPr lang="en-US" smtClean="0">
                <a:latin typeface="Times New Roman" panose="02020603050405020304" pitchFamily="18" charset="0"/>
              </a:rPr>
              <a:t>Upcoming…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Compiling WHAM data</a:t>
            </a:r>
          </a:p>
          <a:p>
            <a:pPr lvl="1">
              <a:buChar char=" "/>
            </a:pPr>
            <a:r>
              <a:rPr lang="en-US" smtClean="0"/>
              <a:t>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            </a:t>
            </a:r>
            <a:br>
              <a:rPr lang="en-US" smtClean="0"/>
            </a:br>
            <a:r>
              <a:rPr lang="en-US" smtClean="0"/>
              <a:t>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/>
          <a:lstStyle/>
          <a:p>
            <a:r>
              <a:rPr lang="en-US" dirty="0" smtClean="0"/>
              <a:t>Cleaning as you go works!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LIGO-G1301249</a:t>
            </a:r>
            <a:endParaRPr lang="en-US" dirty="0" smtClean="0"/>
          </a:p>
          <a:p>
            <a:endParaRPr lang="en-US" sz="2400" dirty="0" smtClean="0"/>
          </a:p>
          <a:p>
            <a:pPr lvl="0"/>
            <a:r>
              <a:rPr lang="en-US" smtClean="0">
                <a:latin typeface="Times New Roman" panose="02020603050405020304" pitchFamily="18" charset="0"/>
              </a:rPr>
              <a:t>Upcoming…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Compiling WHAM data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1” optic counts &amp; damage plan</a:t>
            </a:r>
          </a:p>
          <a:p>
            <a:pPr lvl="1">
              <a:buChar char=" "/>
            </a:pPr>
            <a:r>
              <a:rPr lang="en-US" smtClean="0"/>
              <a:t>                                   </a:t>
            </a:r>
            <a:endParaRPr lang="en-US" dirty="0" smtClean="0"/>
          </a:p>
          <a:p>
            <a:pPr lvl="1">
              <a:buChar char=" "/>
            </a:pPr>
            <a:r>
              <a:rPr lang="en-US" smtClean="0"/>
              <a:t>                                                 </a:t>
            </a:r>
            <a:br>
              <a:rPr lang="en-US" smtClean="0"/>
            </a:br>
            <a:r>
              <a:rPr lang="en-US" smtClean="0"/>
              <a:t>                    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/>
          <a:lstStyle/>
          <a:p>
            <a:r>
              <a:rPr lang="en-US" dirty="0" smtClean="0"/>
              <a:t>Cleaning as you go works!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LIGO-G1301249</a:t>
            </a:r>
            <a:endParaRPr lang="en-US" dirty="0" smtClean="0"/>
          </a:p>
          <a:p>
            <a:endParaRPr lang="en-US" sz="2400" dirty="0" smtClean="0"/>
          </a:p>
          <a:p>
            <a:pPr lvl="0"/>
            <a:r>
              <a:rPr lang="en-US" smtClean="0">
                <a:latin typeface="Times New Roman" panose="02020603050405020304" pitchFamily="18" charset="0"/>
              </a:rPr>
              <a:t>Upcoming…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Compiling WHAM data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1” optic counts &amp; damage plan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Trips to LHO to continue CC support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</a:rPr>
              <a:t>Opportunity for another round of data when ITM’s open in April at LHO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6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LIGO-F1200021</a:t>
            </a:r>
            <a:r>
              <a:rPr lang="en-US" sz="2400" dirty="0" smtClean="0"/>
              <a:t> Advanced LIGO Particulate Sample Form (updated)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LIGO-T1300014</a:t>
            </a:r>
            <a:r>
              <a:rPr lang="en-US" sz="2400" dirty="0" smtClean="0"/>
              <a:t> </a:t>
            </a:r>
            <a:r>
              <a:rPr lang="en-US" sz="2400" dirty="0" err="1" smtClean="0"/>
              <a:t>Aligo</a:t>
            </a:r>
            <a:r>
              <a:rPr lang="en-US" sz="2400" dirty="0" smtClean="0"/>
              <a:t>, BSC Flooring + HAM ISI, Witness Sample Placement Guidelines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LIGO-E1201096</a:t>
            </a:r>
            <a:r>
              <a:rPr lang="en-US" sz="2400" dirty="0" smtClean="0"/>
              <a:t> Contamination Sample Handling – How to receive, use, send, buy, and store samples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Wafers Collected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graphicFrame>
        <p:nvGraphicFramePr>
          <p:cNvPr id="7" name="Chart 6" descr="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15839"/>
              </p:ext>
            </p:extLst>
          </p:nvPr>
        </p:nvGraphicFramePr>
        <p:xfrm>
          <a:off x="228600" y="1828800"/>
          <a:ext cx="87630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 descr=" 8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685800"/>
          </a:xfrm>
        </p:spPr>
        <p:txBody>
          <a:bodyPr>
            <a:noAutofit/>
          </a:bodyPr>
          <a:lstStyle/>
          <a:p>
            <a:pPr marL="460375" lvl="1" indent="-457200" algn="ctr">
              <a:buFont typeface="Wingdings" charset="2"/>
              <a:buChar char=" "/>
            </a:pPr>
            <a:r>
              <a:rPr lang="en-US" sz="3000" i="1" smtClean="0"/>
              <a:t>                                </a:t>
            </a:r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413607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Wafers Collected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graphicFrame>
        <p:nvGraphicFramePr>
          <p:cNvPr id="7" name="Chart 6" descr="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528091"/>
              </p:ext>
            </p:extLst>
          </p:nvPr>
        </p:nvGraphicFramePr>
        <p:xfrm>
          <a:off x="228600" y="1828800"/>
          <a:ext cx="87630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 descr=" 8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685800"/>
          </a:xfrm>
        </p:spPr>
        <p:txBody>
          <a:bodyPr>
            <a:noAutofit/>
          </a:bodyPr>
          <a:lstStyle/>
          <a:p>
            <a:pPr marL="288925" lvl="1" algn="ctr">
              <a:buFont typeface="Wingdings" charset="2"/>
              <a:buChar char="Ø"/>
            </a:pPr>
            <a:r>
              <a:rPr lang="en-US" sz="3000" i="1" smtClean="0">
                <a:latin typeface="Times New Roman" panose="02020603050405020304" pitchFamily="18" charset="0"/>
              </a:rPr>
              <a:t> Need more samples for analysis.</a:t>
            </a:r>
          </a:p>
          <a:p>
            <a:pPr marL="460375" lvl="1" indent="-457200" algn="ctr">
              <a:buFont typeface="Wingdings" charset="2"/>
              <a:buChar char=" "/>
            </a:pPr>
            <a:endParaRPr lang="en-US" sz="3000" i="1" dirty="0" smtClean="0"/>
          </a:p>
        </p:txBody>
      </p:sp>
    </p:spTree>
    <p:extLst>
      <p:ext uri="{BB962C8B-B14F-4D97-AF65-F5344CB8AC3E}">
        <p14:creationId xmlns:p14="http://schemas.microsoft.com/office/powerpoint/2010/main" val="418162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Progress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Counting microscope setup altered &amp; upgraded.</a:t>
            </a:r>
          </a:p>
          <a:p>
            <a:r>
              <a:rPr lang="en-US" sz="2400" dirty="0" smtClean="0"/>
              <a:t>Must re-scan older wafers.</a:t>
            </a:r>
          </a:p>
          <a:p>
            <a:pPr>
              <a:buFont typeface="Wingdings" panose="05000000000000000000" pitchFamily="2" charset="2"/>
              <a:buChar char=" "/>
            </a:pPr>
            <a:r>
              <a:rPr lang="en-US" sz="2400" i="1" smtClean="0"/>
              <a:t>                                    </a:t>
            </a:r>
            <a:endParaRPr lang="en-US" sz="2400" i="1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Progress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Counting microscope setup altered &amp; upgraded.</a:t>
            </a:r>
          </a:p>
          <a:p>
            <a:r>
              <a:rPr lang="en-US" sz="2400" dirty="0" smtClean="0"/>
              <a:t>Must re-scan older wafers.</a:t>
            </a:r>
          </a:p>
          <a:p>
            <a:pPr>
              <a:buFont typeface="Wingdings" panose="05000000000000000000" pitchFamily="2" charset="2"/>
              <a:buChar char=" "/>
            </a:pPr>
            <a:r>
              <a:rPr lang="en-US" sz="2400" i="1" smtClean="0"/>
              <a:t>                                    </a:t>
            </a:r>
            <a:endParaRPr lang="en-US" sz="2400" i="1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grpSp>
        <p:nvGrpSpPr>
          <p:cNvPr id="7" name="Group 6" descr=" 7"/>
          <p:cNvGrpSpPr/>
          <p:nvPr/>
        </p:nvGrpSpPr>
        <p:grpSpPr>
          <a:xfrm>
            <a:off x="171573" y="2667000"/>
            <a:ext cx="8800854" cy="3810000"/>
            <a:chOff x="171573" y="2667000"/>
            <a:chExt cx="8800854" cy="381000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3334165"/>
                </p:ext>
              </p:extLst>
            </p:nvPr>
          </p:nvGraphicFramePr>
          <p:xfrm>
            <a:off x="171573" y="2667000"/>
            <a:ext cx="4312551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6577778"/>
                </p:ext>
              </p:extLst>
            </p:nvPr>
          </p:nvGraphicFramePr>
          <p:xfrm>
            <a:off x="4655697" y="2667252"/>
            <a:ext cx="4316730" cy="3808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562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Progress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089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Counting microscope setup altered &amp; upgraded.</a:t>
            </a:r>
          </a:p>
          <a:p>
            <a:r>
              <a:rPr lang="en-US" sz="2400" dirty="0" smtClean="0"/>
              <a:t>Must re-scan older wafers.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i="1" smtClean="0">
                <a:latin typeface="Times New Roman" panose="02020603050405020304" pitchFamily="18" charset="0"/>
              </a:rPr>
              <a:t>Good start, there’s more work to do.</a:t>
            </a:r>
          </a:p>
          <a:p>
            <a:pPr>
              <a:buFont typeface="Wingdings" panose="05000000000000000000" pitchFamily="2" charset="2"/>
              <a:buChar char=" "/>
            </a:pPr>
            <a:endParaRPr lang="en-US" sz="2400" i="1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grpSp>
        <p:nvGrpSpPr>
          <p:cNvPr id="7" name="Group 6" descr=" 7"/>
          <p:cNvGrpSpPr/>
          <p:nvPr/>
        </p:nvGrpSpPr>
        <p:grpSpPr>
          <a:xfrm>
            <a:off x="171573" y="2667000"/>
            <a:ext cx="8800854" cy="3810000"/>
            <a:chOff x="171573" y="2667000"/>
            <a:chExt cx="8800854" cy="3810000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3334165"/>
                </p:ext>
              </p:extLst>
            </p:nvPr>
          </p:nvGraphicFramePr>
          <p:xfrm>
            <a:off x="171573" y="2667000"/>
            <a:ext cx="4312551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6577778"/>
                </p:ext>
              </p:extLst>
            </p:nvPr>
          </p:nvGraphicFramePr>
          <p:xfrm>
            <a:off x="4655697" y="2667252"/>
            <a:ext cx="4316730" cy="3808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6889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64229"/>
              </p:ext>
            </p:extLst>
          </p:nvPr>
        </p:nvGraphicFramePr>
        <p:xfrm>
          <a:off x="192024" y="1957070"/>
          <a:ext cx="8759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ontent Placeholder 2" descr=" 59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609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log vs 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graph</a:t>
            </a:r>
            <a:endParaRPr lang="en-US" sz="2800" dirty="0"/>
          </a:p>
        </p:txBody>
      </p: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LBSC1 PCLs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G1400142-v1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LIGO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grpSp>
        <p:nvGrpSpPr>
          <p:cNvPr id="60" name="Group 59" descr=" 60"/>
          <p:cNvGrpSpPr/>
          <p:nvPr/>
        </p:nvGrpSpPr>
        <p:grpSpPr>
          <a:xfrm>
            <a:off x="1673884" y="3048000"/>
            <a:ext cx="4847781" cy="2238830"/>
            <a:chOff x="1621716" y="3238500"/>
            <a:chExt cx="4847781" cy="2238830"/>
          </a:xfrm>
        </p:grpSpPr>
        <p:grpSp>
          <p:nvGrpSpPr>
            <p:cNvPr id="61" name="Group 60"/>
            <p:cNvGrpSpPr/>
            <p:nvPr/>
          </p:nvGrpSpPr>
          <p:grpSpPr>
            <a:xfrm>
              <a:off x="1621716" y="3238500"/>
              <a:ext cx="4847781" cy="1007962"/>
              <a:chOff x="1621716" y="3238500"/>
              <a:chExt cx="4847781" cy="100796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621716" y="3238500"/>
                <a:ext cx="25603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tIns="45720" rIns="45720" bIns="45720" rtlCol="0" anchor="ctr" anchorCtr="0">
                <a:spAutoFit/>
              </a:bodyPr>
              <a:lstStyle/>
              <a:p>
                <a:pPr algn="ctr"/>
                <a:r>
                  <a:rPr lang="en-US" b="1" i="1" dirty="0" smtClean="0"/>
                  <a:t>Goal for vertical surfaces </a:t>
                </a:r>
                <a:endParaRPr lang="en-US" b="1" i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97783" y="3877130"/>
                <a:ext cx="277171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tIns="45720" rIns="45720" bIns="45720" rtlCol="0" anchor="ctr" anchorCtr="0">
                <a:spAutoFit/>
              </a:bodyPr>
              <a:lstStyle/>
              <a:p>
                <a:pPr algn="ctr"/>
                <a:r>
                  <a:rPr lang="en-US" b="1" i="1" dirty="0" smtClean="0"/>
                  <a:t>Goal for horizontal surfaces </a:t>
                </a:r>
                <a:endParaRPr lang="en-US" b="1" i="1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115222" y="3607832"/>
              <a:ext cx="2976487" cy="1869498"/>
              <a:chOff x="2115222" y="3607832"/>
              <a:chExt cx="2976487" cy="1869498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>
                <a:off x="2115222" y="3607832"/>
                <a:ext cx="802704" cy="1230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H="1">
                <a:off x="4289005" y="4246462"/>
                <a:ext cx="802704" cy="1230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222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31056</TotalTime>
  <Words>1656</Words>
  <Application>Microsoft Office PowerPoint</Application>
  <PresentationFormat>On-screen Show (4:3)</PresentationFormat>
  <Paragraphs>560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Photo Editor Photo</vt:lpstr>
      <vt:lpstr>PowerPoint Presentation</vt:lpstr>
      <vt:lpstr>4” Wafer &amp; 1” Optic Placement</vt:lpstr>
      <vt:lpstr>Total Wafers Collected</vt:lpstr>
      <vt:lpstr>Total Wafers Collected</vt:lpstr>
      <vt:lpstr>Total Wafers Collected</vt:lpstr>
      <vt:lpstr>Analysis Progress</vt:lpstr>
      <vt:lpstr>Analysis Progress</vt:lpstr>
      <vt:lpstr>Analysis Progress</vt:lpstr>
      <vt:lpstr>LBSC1 PCLs</vt:lpstr>
      <vt:lpstr>LBSC1 PCLs</vt:lpstr>
      <vt:lpstr>LBSC1 PCLs</vt:lpstr>
      <vt:lpstr>LBSC2 PCLs</vt:lpstr>
      <vt:lpstr>LBSC2 PCLs</vt:lpstr>
      <vt:lpstr>LBSC2 PCLs</vt:lpstr>
      <vt:lpstr>LBSC2 PCLs</vt:lpstr>
      <vt:lpstr>LBSC2 PCLs</vt:lpstr>
      <vt:lpstr>LBSC3</vt:lpstr>
      <vt:lpstr>LBSC3</vt:lpstr>
      <vt:lpstr>WBSC Chambers</vt:lpstr>
      <vt:lpstr>WBSC Chambers</vt:lpstr>
      <vt:lpstr>LHAM2 History</vt:lpstr>
      <vt:lpstr>LHAM2 History</vt:lpstr>
      <vt:lpstr>LHAM2 History</vt:lpstr>
      <vt:lpstr>LHAM2</vt:lpstr>
      <vt:lpstr>LHAM2</vt:lpstr>
      <vt:lpstr>LHAM2</vt:lpstr>
      <vt:lpstr>LHAM2</vt:lpstr>
      <vt:lpstr>LHAM2 Story</vt:lpstr>
      <vt:lpstr>Summary</vt:lpstr>
      <vt:lpstr>Summary</vt:lpstr>
      <vt:lpstr>Summary</vt:lpstr>
      <vt:lpstr>Summary</vt:lpstr>
      <vt:lpstr>Relevant Documents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Wafer Data</dc:title>
  <dc:creator>Kate Gushwa</dc:creator>
  <cp:lastModifiedBy>Calum Torrie</cp:lastModifiedBy>
  <cp:revision>1965</cp:revision>
  <dcterms:created xsi:type="dcterms:W3CDTF">2013-04-23T15:58:15Z</dcterms:created>
  <dcterms:modified xsi:type="dcterms:W3CDTF">2014-02-26T16:31:29Z</dcterms:modified>
</cp:coreProperties>
</file>