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12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116BE-D87C-8545-9C6B-307D42C2D990}" type="datetimeFigureOut">
              <a:rPr lang="en-US" smtClean="0"/>
              <a:t>2/7/14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99BEA-2AF6-7048-B546-3169C59D2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0393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9ED33-2A6E-1B48-8531-AEFDC3DC5CBC}" type="datetimeFigureOut">
              <a:rPr lang="en-US" smtClean="0"/>
              <a:t>2/7/14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E51ED-EE02-064D-A28B-2DFD54668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747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G14xxxxxx-v1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81A4-CF40-514A-9CF9-7DA55537E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82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G14xxxxxx-v1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81A4-CF40-514A-9CF9-7DA55537E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98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G14xxxxxx-v1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81A4-CF40-514A-9CF9-7DA55537E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43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G14xxxxxx-v1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81A4-CF40-514A-9CF9-7DA55537E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02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G14xxxxxx-v1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81A4-CF40-514A-9CF9-7DA55537E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50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G14xxxxxx-v1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81A4-CF40-514A-9CF9-7DA55537E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77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G14xxxxxx-v1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81A4-CF40-514A-9CF9-7DA55537E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83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G14xxxxxx-v1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81A4-CF40-514A-9CF9-7DA55537E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83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G14xxxxxx-v1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81A4-CF40-514A-9CF9-7DA55537E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54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G14xxxxxx-v1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81A4-CF40-514A-9CF9-7DA55537E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862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G14xxxxxx-v1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81A4-CF40-514A-9CF9-7DA55537E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082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1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69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G14xxxxxx-v1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469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8259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E81A4-CF40-514A-9CF9-7DA55537E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51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Hierarchical Control</a:t>
            </a:r>
            <a:br>
              <a:rPr lang="en-US" dirty="0" smtClean="0"/>
            </a:br>
            <a:r>
              <a:rPr lang="en-US" dirty="0" smtClean="0"/>
              <a:t>(“Classical” Approach)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J. Kissel, for the </a:t>
            </a:r>
            <a:r>
              <a:rPr lang="en-US" dirty="0" err="1" smtClean="0"/>
              <a:t>Hiers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G14xxxxxx-v1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81A4-CF40-514A-9CF9-7DA55537E9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98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 Control Forces at DAC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G14xxxxxx-v1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81A4-CF40-514A-9CF9-7DA55537E9B3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 descr="2014-02-06_DARMQUAD_HierDesign_DARMModel_ControlFor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052" y="508748"/>
            <a:ext cx="6070144" cy="4690566"/>
          </a:xfrm>
          <a:prstGeom prst="rect">
            <a:avLst/>
          </a:prstGeom>
        </p:spPr>
      </p:pic>
      <p:pic>
        <p:nvPicPr>
          <p:cNvPr id="8" name="Picture 7" descr="HierarchyFlow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052" y="4172056"/>
            <a:ext cx="6275955" cy="26492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85063" y="860238"/>
            <a:ext cx="33455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Ask Brett:</a:t>
            </a:r>
          </a:p>
          <a:p>
            <a:r>
              <a:rPr lang="en-US" dirty="0" smtClean="0"/>
              <a:t>What’s the right metric for DAC saturations:</a:t>
            </a:r>
          </a:p>
          <a:p>
            <a:r>
              <a:rPr lang="en-US" dirty="0" smtClean="0"/>
              <a:t>RMS?</a:t>
            </a:r>
          </a:p>
          <a:p>
            <a:r>
              <a:rPr lang="en-US" dirty="0" smtClean="0"/>
              <a:t>Control Force Spectrum?</a:t>
            </a:r>
          </a:p>
          <a:p>
            <a:r>
              <a:rPr lang="en-US" dirty="0" smtClean="0"/>
              <a:t>Probability of Saturation in one time step?</a:t>
            </a:r>
          </a:p>
          <a:p>
            <a:r>
              <a:rPr lang="en-US" dirty="0" smtClean="0"/>
              <a:t>Probability of Saturation over long time?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1930" y="5022883"/>
            <a:ext cx="2724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urier"/>
                <a:cs typeface="Courier"/>
              </a:rPr>
              <a:t>Probability of Saturating in One Time Step:</a:t>
            </a:r>
          </a:p>
          <a:p>
            <a:r>
              <a:rPr lang="en-US" sz="1200" dirty="0" smtClean="0">
                <a:latin typeface="Courier"/>
                <a:cs typeface="Courier"/>
              </a:rPr>
              <a:t>M1: 0.0038599</a:t>
            </a:r>
          </a:p>
          <a:p>
            <a:r>
              <a:rPr lang="en-US" sz="1200" dirty="0" smtClean="0">
                <a:latin typeface="Courier"/>
                <a:cs typeface="Courier"/>
              </a:rPr>
              <a:t>M2: 2.027e-29</a:t>
            </a:r>
          </a:p>
          <a:p>
            <a:r>
              <a:rPr lang="en-US" sz="1200" dirty="0" smtClean="0">
                <a:latin typeface="Courier"/>
                <a:cs typeface="Courier"/>
              </a:rPr>
              <a:t>Probability of Saturating in One Hour:</a:t>
            </a:r>
          </a:p>
          <a:p>
            <a:r>
              <a:rPr lang="en-US" sz="1200" dirty="0" smtClean="0">
                <a:latin typeface="Courier"/>
                <a:cs typeface="Courier"/>
              </a:rPr>
              <a:t>M1: 0.0008494</a:t>
            </a:r>
          </a:p>
          <a:p>
            <a:r>
              <a:rPr lang="en-US" sz="1200" dirty="0" smtClean="0">
                <a:latin typeface="Courier"/>
                <a:cs typeface="Courier"/>
              </a:rPr>
              <a:t>M2: 0</a:t>
            </a:r>
            <a:endParaRPr lang="en-US" sz="12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311073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Classical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2091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Got it done in 3 days (using 8 years of expert controls knowledge, and intimate knowledge of parameters, having already tried 3 times before, and having a lot of software infrastructure in place)</a:t>
            </a:r>
          </a:p>
          <a:p>
            <a:r>
              <a:rPr lang="en-US" dirty="0" smtClean="0"/>
              <a:t>Lots of steps (though “straight forward” and the math is child’s play)</a:t>
            </a:r>
          </a:p>
          <a:p>
            <a:r>
              <a:rPr lang="en-US" dirty="0" smtClean="0"/>
              <a:t>Needs lots of a priori knowledge, but may inform cost functions</a:t>
            </a:r>
          </a:p>
          <a:p>
            <a:r>
              <a:rPr lang="en-US" dirty="0" smtClean="0"/>
              <a:t>Lots of possible solutions that’ll all get the job done “good enough” to get started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G14xxxxxx-v1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81A4-CF40-514A-9CF9-7DA55537E9B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875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G14xxxxxx-v1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81A4-CF40-514A-9CF9-7DA55537E9B3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 descr="aLIGO_ISCControlScheme-HIFO-Y_CAR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924" y="2177108"/>
            <a:ext cx="6309708" cy="4683842"/>
          </a:xfrm>
          <a:prstGeom prst="rect">
            <a:avLst/>
          </a:prstGeom>
        </p:spPr>
      </p:pic>
      <p:pic>
        <p:nvPicPr>
          <p:cNvPr id="10" name="Picture 9" descr="2014-02-06_DARMQUAD_HierDesign_ALSDIFF_InputSpectru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1021" y="244154"/>
            <a:ext cx="6050106" cy="46750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42691" y="601358"/>
            <a:ext cx="43228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lang="en-US" dirty="0" smtClean="0"/>
              <a:t>Reduce </a:t>
            </a:r>
            <a:r>
              <a:rPr lang="en-US" dirty="0"/>
              <a:t>i</a:t>
            </a:r>
            <a:r>
              <a:rPr lang="en-US" dirty="0" smtClean="0"/>
              <a:t>nput spectrum to </a:t>
            </a:r>
            <a:r>
              <a:rPr lang="en-US" b="1" dirty="0" smtClean="0"/>
              <a:t>1 [nm] RMS </a:t>
            </a:r>
            <a:r>
              <a:rPr lang="en-US" dirty="0" smtClean="0"/>
              <a:t>using </a:t>
            </a:r>
            <a:r>
              <a:rPr lang="en-US" b="1" dirty="0" smtClean="0"/>
              <a:t>hierarchical feedback </a:t>
            </a:r>
            <a:r>
              <a:rPr lang="en-US" dirty="0" smtClean="0"/>
              <a:t>to </a:t>
            </a:r>
            <a:r>
              <a:rPr lang="en-US" b="1" dirty="0" smtClean="0"/>
              <a:t>middle two stages of ETMs</a:t>
            </a:r>
            <a:r>
              <a:rPr lang="en-US" dirty="0" smtClean="0"/>
              <a:t>, </a:t>
            </a:r>
          </a:p>
          <a:p>
            <a:pPr marL="342900" indent="-342900">
              <a:buAutoNum type="arabicParenBoth"/>
            </a:pPr>
            <a:r>
              <a:rPr lang="en-US" dirty="0" smtClean="0"/>
              <a:t>without</a:t>
            </a:r>
            <a:r>
              <a:rPr lang="en-US" b="1" dirty="0" smtClean="0"/>
              <a:t> saturating the DAC</a:t>
            </a:r>
          </a:p>
          <a:p>
            <a:pPr marL="342900" indent="-342900">
              <a:buAutoNum type="arabicParenBoth"/>
            </a:pPr>
            <a:r>
              <a:rPr lang="en-US" dirty="0" smtClean="0"/>
              <a:t>Expected Bandwidth around </a:t>
            </a:r>
            <a:r>
              <a:rPr lang="en-US" b="1" dirty="0" smtClean="0"/>
              <a:t>10-20 [Hz]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2613730" y="654385"/>
            <a:ext cx="25480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ALS DARM Signal: Differential frequency beat note between two arms as measured by green</a:t>
            </a:r>
            <a:endParaRPr lang="en-US" sz="1600" dirty="0" smtClean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523340" y="2131713"/>
            <a:ext cx="3908110" cy="1893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349277" y="866187"/>
            <a:ext cx="0" cy="12655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515267" y="2190338"/>
            <a:ext cx="982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1e-9 [m]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873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Toy Model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G14xxxxxx-v1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81A4-CF40-514A-9CF9-7DA55537E9B3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 descr="HierarchyFlo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6" y="3604073"/>
            <a:ext cx="7558819" cy="31907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408" y="667508"/>
            <a:ext cx="46899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DARM -- &gt; Treat motion of one test mass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QUAD -- &gt; Double pendulum, parameters roughly of PUM and TST Mass (assuming local damping ON)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UIM &amp; PUM -- &gt; Equal Masses, No Stage Below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Same Actuators with Same Actuator Limits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Same Input Amplitude Spectral Density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Same output scheme (digital compensation of analog electronics, transformation to actuator basis for DAC)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648662" y="4043932"/>
            <a:ext cx="1455654" cy="2031325"/>
          </a:xfrm>
          <a:prstGeom prst="rect">
            <a:avLst/>
          </a:prstGeom>
          <a:solidFill>
            <a:srgbClr val="3366FF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m1 = 40;</a:t>
            </a:r>
          </a:p>
          <a:p>
            <a:r>
              <a:rPr lang="en-US" sz="1400" dirty="0">
                <a:solidFill>
                  <a:schemeClr val="bg1"/>
                </a:solidFill>
              </a:rPr>
              <a:t>m2 = 40;</a:t>
            </a:r>
          </a:p>
          <a:p>
            <a:r>
              <a:rPr lang="en-US" sz="1400" dirty="0">
                <a:solidFill>
                  <a:schemeClr val="bg1"/>
                </a:solidFill>
              </a:rPr>
              <a:t>g = 9.81;</a:t>
            </a:r>
          </a:p>
          <a:p>
            <a:r>
              <a:rPr lang="en-US" sz="1400" dirty="0">
                <a:solidFill>
                  <a:schemeClr val="bg1"/>
                </a:solidFill>
              </a:rPr>
              <a:t>L1 = 0.3;</a:t>
            </a:r>
          </a:p>
          <a:p>
            <a:r>
              <a:rPr lang="en-US" sz="1400" dirty="0">
                <a:solidFill>
                  <a:schemeClr val="bg1"/>
                </a:solidFill>
              </a:rPr>
              <a:t>L2 = 0.6;</a:t>
            </a:r>
          </a:p>
          <a:p>
            <a:r>
              <a:rPr lang="en-US" sz="1400" dirty="0">
                <a:solidFill>
                  <a:schemeClr val="bg1"/>
                </a:solidFill>
              </a:rPr>
              <a:t>k1 = m1*g/L1;</a:t>
            </a:r>
          </a:p>
          <a:p>
            <a:r>
              <a:rPr lang="en-US" sz="1400" dirty="0">
                <a:solidFill>
                  <a:schemeClr val="bg1"/>
                </a:solidFill>
              </a:rPr>
              <a:t>k2 = m2*g/L2;</a:t>
            </a:r>
          </a:p>
          <a:p>
            <a:r>
              <a:rPr lang="en-US" sz="1400" dirty="0">
                <a:solidFill>
                  <a:schemeClr val="bg1"/>
                </a:solidFill>
              </a:rPr>
              <a:t>g1 = 30;</a:t>
            </a:r>
          </a:p>
          <a:p>
            <a:r>
              <a:rPr lang="en-US" sz="1400" dirty="0">
                <a:solidFill>
                  <a:schemeClr val="bg1"/>
                </a:solidFill>
              </a:rPr>
              <a:t>g2 = 30;</a:t>
            </a:r>
          </a:p>
        </p:txBody>
      </p:sp>
      <p:pic>
        <p:nvPicPr>
          <p:cNvPr id="11" name="Picture 10" descr="2014-02-06_DARMQUAD_HierDesign_SaturationLimits_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188" y="357204"/>
            <a:ext cx="4511345" cy="348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069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150"/>
            <a:ext cx="8229600" cy="6410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Prescription</a:t>
            </a:r>
            <a:br>
              <a:rPr lang="en-US" dirty="0" smtClean="0"/>
            </a:br>
            <a:r>
              <a:rPr lang="en-US" sz="2700" dirty="0" smtClean="0"/>
              <a:t>The Distributed Hierarchy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37746"/>
            <a:ext cx="9144000" cy="545921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Create plant </a:t>
            </a:r>
            <a:r>
              <a:rPr lang="en-US" dirty="0"/>
              <a:t>i</a:t>
            </a:r>
            <a:r>
              <a:rPr lang="en-US" dirty="0" smtClean="0"/>
              <a:t>nversion </a:t>
            </a:r>
            <a:r>
              <a:rPr lang="en-US" dirty="0"/>
              <a:t>f</a:t>
            </a:r>
            <a:r>
              <a:rPr lang="en-US" dirty="0" smtClean="0"/>
              <a:t>ilters (so we can use complementary hierarchy filters)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Design hierarchy filters, check cross-over stability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Design global control filter, check loop gain stability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Compute closed loop performance and RMS, check to meet requirement (1)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Compute control force at DAC, check probability of saturations, RMS, etc. meet requirements (2)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Iterate on Global Control and Hierarchy authority until you get something that meets requirements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Try it on the real thing, see if it works, and tweak if necessary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G14xxxxxx-v1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81A4-CF40-514A-9CF9-7DA55537E9B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41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Plant Inversion Filters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G14xxxxxx-v1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81A4-CF40-514A-9CF9-7DA55537E9B3}" type="slidenum">
              <a:rPr lang="en-US" smtClean="0"/>
              <a:t>5</a:t>
            </a:fld>
            <a:endParaRPr lang="en-US"/>
          </a:p>
        </p:txBody>
      </p:sp>
      <p:pic>
        <p:nvPicPr>
          <p:cNvPr id="10" name="Picture 9" descr="2014-02-06_DARMQUAD_HierDesign_PlantInversionFilters_Al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538" y="2448786"/>
            <a:ext cx="5315712" cy="4573827"/>
          </a:xfrm>
          <a:prstGeom prst="rect">
            <a:avLst/>
          </a:prstGeom>
        </p:spPr>
      </p:pic>
      <p:pic>
        <p:nvPicPr>
          <p:cNvPr id="12" name="Picture 11" descr="2014-02-06_DARMQUAD_HierDesign_PlantInversionModel_M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021" y="548439"/>
            <a:ext cx="5185458" cy="40069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45472" y="666359"/>
            <a:ext cx="43892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Rely on the fact that you’re blending above the suspension resonance forest -- &gt; Simple Roll-off to the right high-frequency response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“Turn off” compensation at high frequency, so as to not have infinite gain at high-frequency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77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Hierarchy Filters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G14xxxxxx-v1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81A4-CF40-514A-9CF9-7DA55537E9B3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 descr="2014-02-06_DARMQUAD_HierDesign_BlendFilters_Breakdow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471" y="615208"/>
            <a:ext cx="8100946" cy="62598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10401" y="1529310"/>
            <a:ext cx="213360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Simple Design:</a:t>
            </a:r>
          </a:p>
          <a:p>
            <a:r>
              <a:rPr lang="en-US" dirty="0" smtClean="0"/>
              <a:t>Start with low-pass:</a:t>
            </a:r>
          </a:p>
          <a:p>
            <a:r>
              <a:rPr lang="en-US" dirty="0" smtClean="0"/>
              <a:t>Put corner frequency where you expect upper-stage maximum range to dominate over lower stage. Try a complex pair of poles with a bit of Q … just to make it sassy.</a:t>
            </a:r>
          </a:p>
          <a:p>
            <a:endParaRPr lang="en-US" dirty="0"/>
          </a:p>
          <a:p>
            <a:r>
              <a:rPr lang="en-US" dirty="0" smtClean="0"/>
              <a:t>Create high-pass as</a:t>
            </a:r>
          </a:p>
          <a:p>
            <a:r>
              <a:rPr lang="en-US" dirty="0" smtClean="0"/>
              <a:t>HP = (1 – LP).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544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Cross-over Stability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G14xxxxxx-v1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81A4-CF40-514A-9CF9-7DA55537E9B3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 descr="2014-02-06_DARMQUAD_HierDesign_HierarcyFilters_StabilityAnalysi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82" y="519474"/>
            <a:ext cx="8202797" cy="63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662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Global Control, Check Stability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G14xxxxxx-v1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81A4-CF40-514A-9CF9-7DA55537E9B3}" type="slidenum">
              <a:rPr lang="en-US" smtClean="0"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620" y="1005102"/>
            <a:ext cx="2316241" cy="5909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Design Inputs: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Knowledge of input spectral density and where you need gain.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Guess at unity gain frequency.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Compensate for Plant shape for a stable cross-over.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Cut-off high-frequency “quickly” to reduce noise.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Try to minimize gain peaking.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Shoot for 30-45 </a:t>
            </a:r>
            <a:r>
              <a:rPr lang="en-US" dirty="0" err="1" smtClean="0"/>
              <a:t>ish</a:t>
            </a:r>
            <a:r>
              <a:rPr lang="en-US" dirty="0" smtClean="0"/>
              <a:t> degree of phase margin.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Check for actuator saturation.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8" name="Picture 7" descr="2014-02-06_DARMQUAD_HierDesign_DARMModel_MIMO_OLG_loglo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520" y="641048"/>
            <a:ext cx="7833420" cy="605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200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 Closed Loop Performance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G14xxxxxx-v1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81A4-CF40-514A-9CF9-7DA55537E9B3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 descr="2014-02-06_DARMQUAD_HierDesign_DARMModel_ClosedLoopPerforman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41" y="376332"/>
            <a:ext cx="8696216" cy="671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050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665</Words>
  <Application>Microsoft Macintosh PowerPoint</Application>
  <PresentationFormat>On-screen Show (4:3)</PresentationFormat>
  <Paragraphs>93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Hierarchical Control (“Classical” Approach)</vt:lpstr>
      <vt:lpstr>Problem Statement</vt:lpstr>
      <vt:lpstr>The Toy Model</vt:lpstr>
      <vt:lpstr>The Prescription The Distributed Hierarchy</vt:lpstr>
      <vt:lpstr>Create Plant Inversion Filters</vt:lpstr>
      <vt:lpstr>Design Hierarchy Filters</vt:lpstr>
      <vt:lpstr>Check Cross-over Stability</vt:lpstr>
      <vt:lpstr>Design Global Control, Check Stability</vt:lpstr>
      <vt:lpstr>Compute Closed Loop Performance</vt:lpstr>
      <vt:lpstr>Compute Control Forces at DAC</vt:lpstr>
      <vt:lpstr>The Classical Approach</vt:lpstr>
    </vt:vector>
  </TitlesOfParts>
  <Company>Louisiana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Hierarchical Control (Classical Method)</dc:title>
  <dc:creator>Jeff Kissel</dc:creator>
  <cp:lastModifiedBy>Jeff Kissel</cp:lastModifiedBy>
  <cp:revision>11</cp:revision>
  <dcterms:created xsi:type="dcterms:W3CDTF">2014-02-07T20:58:53Z</dcterms:created>
  <dcterms:modified xsi:type="dcterms:W3CDTF">2014-02-07T22:33:56Z</dcterms:modified>
</cp:coreProperties>
</file>