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43" r:id="rId2"/>
    <p:sldId id="346" r:id="rId3"/>
    <p:sldId id="344" r:id="rId4"/>
    <p:sldId id="345" r:id="rId5"/>
    <p:sldId id="348" r:id="rId6"/>
    <p:sldId id="34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D9"/>
    <a:srgbClr val="EDF9B5"/>
    <a:srgbClr val="F2FF87"/>
    <a:srgbClr val="64CB77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5" autoAdjust="0"/>
    <p:restoredTop sz="91284" autoAdjust="0"/>
  </p:normalViewPr>
  <p:slideViewPr>
    <p:cSldViewPr>
      <p:cViewPr>
        <p:scale>
          <a:sx n="100" d="100"/>
          <a:sy n="100" d="100"/>
        </p:scale>
        <p:origin x="-4312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2/3/14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F8DFD33E-8203-334A-B735-51487C958ACD}" type="slidenum">
              <a:rPr lang="ja-JP" altLang="en-US" sz="1200"/>
              <a:pPr eaLnBrk="1" hangingPunct="1"/>
              <a:t>1</a:t>
            </a:fld>
            <a:endParaRPr lang="ja-JP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Simulation</a:t>
            </a:r>
            <a:r>
              <a:rPr kumimoji="0" lang="en-US" altLang="ja-JP" sz="1400" baseline="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meeting 1/31/2014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-G1400092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13" Type="http://schemas.openxmlformats.org/officeDocument/2006/relationships/image" Target="../media/image10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524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  <a:t>LLO PRMI Contrast Defect</a:t>
            </a:r>
            <a:br>
              <a:rPr lang="en-US" altLang="ja-JP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</a:br>
            <a:r>
              <a:rPr lang="en-US" altLang="ja-JP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  <a:t>simulation &gt; data</a:t>
            </a:r>
            <a:r>
              <a:rPr lang="en-US" altLang="ja-JP" sz="1200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Helvetica" charset="0"/>
                <a:ea typeface="ヒラギノ角ゴ ProN W3" charset="0"/>
                <a:cs typeface="ヒラギノ角ゴ ProN W3" charset="0"/>
              </a:rPr>
              <a:t>Hiro Yamamoto / LIGO lab @ Caltech</a:t>
            </a:r>
            <a:endParaRPr kumimoji="1" lang="ja-JP" altLang="en-US" sz="2400" dirty="0">
              <a:solidFill>
                <a:schemeClr val="tx1"/>
              </a:solidFill>
              <a:latin typeface="Helvetica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267200"/>
          </a:xfrm>
        </p:spPr>
        <p:txBody>
          <a:bodyPr/>
          <a:lstStyle/>
          <a:p>
            <a:r>
              <a:rPr lang="en-US" altLang="ja-JP" sz="2000" dirty="0">
                <a:solidFill>
                  <a:srgbClr val="FF0000"/>
                </a:solidFill>
              </a:rPr>
              <a:t>200ppm</a:t>
            </a:r>
            <a:r>
              <a:rPr lang="en-US" altLang="ja-JP" sz="2000" dirty="0"/>
              <a:t> is the measured best contrast defect</a:t>
            </a:r>
            <a:r>
              <a:rPr lang="en-US" altLang="ja-JP" sz="2000" dirty="0" smtClean="0"/>
              <a:t>.</a:t>
            </a:r>
            <a:endParaRPr lang="en-US" altLang="ja-JP" sz="2000" dirty="0"/>
          </a:p>
          <a:p>
            <a:r>
              <a:rPr lang="en-US" altLang="ja-JP" sz="2000" dirty="0" smtClean="0"/>
              <a:t>ITM </a:t>
            </a:r>
            <a:r>
              <a:rPr lang="en-US" altLang="ja-JP" sz="2000" dirty="0"/>
              <a:t>substrates are approximated by lens, and the </a:t>
            </a:r>
            <a:r>
              <a:rPr lang="en-US" altLang="ja-JP" sz="2000" dirty="0" err="1"/>
              <a:t>RoC</a:t>
            </a:r>
            <a:r>
              <a:rPr lang="en-US" altLang="ja-JP" sz="2000" dirty="0"/>
              <a:t> of ITMX is changed by RH, the contrast defect comes down to be </a:t>
            </a:r>
          </a:p>
          <a:p>
            <a:pPr lvl="1"/>
            <a:r>
              <a:rPr lang="en-US" altLang="ja-JP" sz="1400" dirty="0" smtClean="0">
                <a:solidFill>
                  <a:srgbClr val="FF0000"/>
                </a:solidFill>
              </a:rPr>
              <a:t>200ppm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when </a:t>
            </a:r>
            <a:r>
              <a:rPr lang="en-US" altLang="ja-JP" sz="1400" dirty="0">
                <a:solidFill>
                  <a:srgbClr val="FF0000"/>
                </a:solidFill>
              </a:rPr>
              <a:t>beam splitter baffles are NOT attached</a:t>
            </a:r>
            <a:r>
              <a:rPr lang="en-US" altLang="ja-JP" sz="1400" dirty="0"/>
              <a:t>, </a:t>
            </a:r>
          </a:p>
          <a:p>
            <a:pPr lvl="1"/>
            <a:r>
              <a:rPr lang="en-US" altLang="ja-JP" sz="1400" dirty="0" smtClean="0">
                <a:solidFill>
                  <a:srgbClr val="FF0000"/>
                </a:solidFill>
              </a:rPr>
              <a:t>7ppm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when </a:t>
            </a:r>
            <a:r>
              <a:rPr lang="en-US" altLang="ja-JP" sz="1400" dirty="0">
                <a:solidFill>
                  <a:srgbClr val="FF0000"/>
                </a:solidFill>
              </a:rPr>
              <a:t>BS baffles are attached</a:t>
            </a:r>
            <a:r>
              <a:rPr lang="en-US" altLang="ja-JP" sz="1400" dirty="0"/>
              <a:t>. I.e., the effect of the difference of the ITM substrates can be fully compensated by RH.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1300ppm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when all maps, ITMs, CPs and BSs, are included.</a:t>
            </a:r>
          </a:p>
          <a:p>
            <a:pPr lvl="1"/>
            <a:r>
              <a:rPr lang="en-US" altLang="ja-JP" sz="1400" dirty="0"/>
              <a:t>Just ITM8 (ITMY) transmission map alone is enough to make CD as bad as 600ppm. This map has a nice plateau within an aperture of 10cm and changes rapidly outside. This is one cause of the large CD in the simulation</a:t>
            </a:r>
            <a:r>
              <a:rPr lang="en-US" altLang="ja-JP" sz="1400" dirty="0" smtClean="0"/>
              <a:t>.</a:t>
            </a:r>
            <a:endParaRPr lang="en-US" altLang="ja-JP" sz="2000" dirty="0"/>
          </a:p>
          <a:p>
            <a:r>
              <a:rPr lang="en-US" altLang="ja-JP" sz="2000" dirty="0"/>
              <a:t>Beam pointing </a:t>
            </a:r>
            <a:r>
              <a:rPr lang="en-US" altLang="ja-JP" sz="2000" dirty="0" err="1"/>
              <a:t>etc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seems </a:t>
            </a:r>
            <a:r>
              <a:rPr lang="en-US" altLang="ja-JP" sz="2000" dirty="0"/>
              <a:t>to be reasonably OK</a:t>
            </a:r>
            <a:r>
              <a:rPr lang="en-US" altLang="ja-JP" sz="2000" dirty="0" smtClean="0"/>
              <a:t>.</a:t>
            </a:r>
            <a:endParaRPr lang="en-US" altLang="ja-JP" sz="2000" dirty="0"/>
          </a:p>
          <a:p>
            <a:r>
              <a:rPr lang="en-US" altLang="ja-JP" sz="2000" dirty="0"/>
              <a:t>I would like to hear any suggestions to find the cause of this big discrepancy.</a:t>
            </a:r>
            <a:endParaRPr kumimoji="1" lang="en-US" altLang="ja-JP" sz="2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400800" cy="1371600"/>
          </a:xfrm>
        </p:spPr>
        <p:txBody>
          <a:bodyPr/>
          <a:lstStyle/>
          <a:p>
            <a:r>
              <a:rPr kumimoji="1" lang="en-US" altLang="ja-JP" dirty="0" smtClean="0"/>
              <a:t>Ideal case : ITM=lens</a:t>
            </a:r>
            <a:br>
              <a:rPr kumimoji="1" lang="en-US" altLang="ja-JP" dirty="0" smtClean="0"/>
            </a:br>
            <a:r>
              <a:rPr kumimoji="1" lang="en-US" altLang="ja-JP" sz="2800" dirty="0" err="1" smtClean="0"/>
              <a:t>ITMx:RoC</a:t>
            </a:r>
            <a:r>
              <a:rPr kumimoji="1" lang="en-US" altLang="ja-JP" sz="2800" dirty="0" smtClean="0"/>
              <a:t>=302km, </a:t>
            </a:r>
            <a:r>
              <a:rPr kumimoji="1" lang="en-US" altLang="ja-JP" sz="2800" dirty="0" err="1" smtClean="0"/>
              <a:t>ITMy</a:t>
            </a:r>
            <a:r>
              <a:rPr kumimoji="1" lang="en-US" altLang="ja-JP" sz="2800" dirty="0" smtClean="0"/>
              <a:t>:-82km</a:t>
            </a:r>
            <a:endParaRPr kumimoji="1"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13" name="Picture 12" descr="DarkPower-noMaps-wBSBaf-CD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352800" cy="2590800"/>
          </a:xfrm>
          <a:prstGeom prst="rect">
            <a:avLst/>
          </a:prstGeom>
        </p:spPr>
      </p:pic>
      <p:pic>
        <p:nvPicPr>
          <p:cNvPr id="14" name="Picture 13" descr="DarkPower-noMaps-NoBSBaf-CD2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914" y="4061113"/>
            <a:ext cx="2571173" cy="33274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81000" y="1600200"/>
            <a:ext cx="28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BS baffle  7ppm</a:t>
            </a:r>
            <a:endParaRPr kumimoji="1" lang="ja-JP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4191000"/>
            <a:ext cx="358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Without BS baffle  210ppm</a:t>
            </a:r>
            <a:endParaRPr kumimoji="1" lang="ja-JP" alt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7086600" y="304800"/>
            <a:ext cx="1882588" cy="1828800"/>
            <a:chOff x="7822851" y="228600"/>
            <a:chExt cx="2667000" cy="25908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8458200" y="228600"/>
              <a:ext cx="1295400" cy="2286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 rot="16200000">
              <a:off x="9727851" y="1524000"/>
              <a:ext cx="1295400" cy="2286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18900000">
              <a:off x="8527116" y="1415115"/>
              <a:ext cx="1295400" cy="2286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58" name="Down Arrow 57"/>
            <p:cNvSpPr/>
            <p:nvPr/>
          </p:nvSpPr>
          <p:spPr bwMode="auto">
            <a:xfrm>
              <a:off x="9118251" y="1828800"/>
              <a:ext cx="457200" cy="990600"/>
            </a:xfrm>
            <a:prstGeom prst="downArrow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822851" y="609600"/>
              <a:ext cx="152400" cy="3810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8508651" y="609600"/>
              <a:ext cx="152400" cy="3810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822851" y="1219200"/>
              <a:ext cx="152400" cy="3810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cxnSp>
          <p:nvCxnSpPr>
            <p:cNvPr id="62" name="Straight Connector 61"/>
            <p:cNvCxnSpPr>
              <a:stCxn id="59" idx="3"/>
              <a:endCxn id="60" idx="1"/>
            </p:cNvCxnSpPr>
            <p:nvPr/>
          </p:nvCxnSpPr>
          <p:spPr bwMode="auto">
            <a:xfrm>
              <a:off x="7975251" y="800100"/>
              <a:ext cx="533400" cy="0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61" idx="3"/>
              <a:endCxn id="60" idx="1"/>
            </p:cNvCxnSpPr>
            <p:nvPr/>
          </p:nvCxnSpPr>
          <p:spPr bwMode="auto">
            <a:xfrm flipV="1">
              <a:off x="7975251" y="800100"/>
              <a:ext cx="533400" cy="609600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1" idx="3"/>
              <a:endCxn id="57" idx="0"/>
            </p:cNvCxnSpPr>
            <p:nvPr/>
          </p:nvCxnSpPr>
          <p:spPr bwMode="auto">
            <a:xfrm>
              <a:off x="7975251" y="1409700"/>
              <a:ext cx="1118743" cy="38893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57" idx="0"/>
              <a:endCxn id="55" idx="2"/>
            </p:cNvCxnSpPr>
            <p:nvPr/>
          </p:nvCxnSpPr>
          <p:spPr bwMode="auto">
            <a:xfrm flipV="1">
              <a:off x="9093994" y="457200"/>
              <a:ext cx="11906" cy="991393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57" idx="2"/>
              <a:endCxn id="56" idx="0"/>
            </p:cNvCxnSpPr>
            <p:nvPr/>
          </p:nvCxnSpPr>
          <p:spPr bwMode="auto">
            <a:xfrm>
              <a:off x="9255638" y="1610237"/>
              <a:ext cx="1005613" cy="28063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828800"/>
            <a:ext cx="4800600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7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ITM transmission maps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75638" y="631825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7" name="Picture 6" descr="Screen Shot 2014-01-30 at 7.27.0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3" y="1981200"/>
            <a:ext cx="2056883" cy="1905000"/>
          </a:xfrm>
          <a:prstGeom prst="rect">
            <a:avLst/>
          </a:prstGeom>
        </p:spPr>
      </p:pic>
      <p:pic>
        <p:nvPicPr>
          <p:cNvPr id="8" name="Picture 7" descr="Screen Shot 2014-01-30 at 7.27.51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3" y="4343400"/>
            <a:ext cx="2190289" cy="2018059"/>
          </a:xfrm>
          <a:prstGeom prst="rect">
            <a:avLst/>
          </a:prstGeom>
        </p:spPr>
      </p:pic>
      <p:pic>
        <p:nvPicPr>
          <p:cNvPr id="9" name="Picture 8" descr="Screen Shot 2014-01-30 at 7.28.44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13" y="4331372"/>
            <a:ext cx="2329487" cy="2145628"/>
          </a:xfrm>
          <a:prstGeom prst="rect">
            <a:avLst/>
          </a:prstGeom>
        </p:spPr>
      </p:pic>
      <p:pic>
        <p:nvPicPr>
          <p:cNvPr id="10" name="Picture 9" descr="Screen Shot 2014-01-30 at 7.29.23 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13" y="1981200"/>
            <a:ext cx="2355087" cy="21589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160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ITM04 / ITMX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60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ITM08 / ITMY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16868" y="2626668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ϕ</a:t>
            </a:r>
            <a:r>
              <a:rPr kumimoji="1" lang="en-US" altLang="ja-JP" dirty="0" smtClean="0"/>
              <a:t>=300mm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16868" y="4988868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ϕ</a:t>
            </a:r>
            <a:r>
              <a:rPr kumimoji="1" lang="en-US" altLang="ja-JP" dirty="0" smtClean="0"/>
              <a:t>=160mm</a:t>
            </a:r>
            <a:endParaRPr kumimoji="1" lang="ja-JP" altLang="en-US" dirty="0"/>
          </a:p>
        </p:txBody>
      </p:sp>
      <p:pic>
        <p:nvPicPr>
          <p:cNvPr id="16" name="Picture 15" descr="SPTWE-xse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0812" y="1196788"/>
            <a:ext cx="2743201" cy="3550025"/>
          </a:xfrm>
          <a:prstGeom prst="rect">
            <a:avLst/>
          </a:prstGeom>
        </p:spPr>
      </p:pic>
      <p:pic>
        <p:nvPicPr>
          <p:cNvPr id="17" name="Picture 16" descr="ITMY-ITMX-160m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26081"/>
            <a:ext cx="3276600" cy="25319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9400" y="4191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ITMY-ITMX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257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239000" cy="762000"/>
          </a:xfrm>
        </p:spPr>
        <p:txBody>
          <a:bodyPr/>
          <a:lstStyle/>
          <a:p>
            <a:r>
              <a:rPr kumimoji="1" lang="en-US" altLang="ja-JP" dirty="0" smtClean="0"/>
              <a:t>Back of the envelope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FFT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Rectangle 4"/>
          <p:cNvSpPr/>
          <p:nvPr/>
        </p:nvSpPr>
        <p:spPr bwMode="auto">
          <a:xfrm>
            <a:off x="5867400" y="1143000"/>
            <a:ext cx="1295400" cy="2286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16200000">
            <a:off x="7620000" y="2133600"/>
            <a:ext cx="1295400" cy="2286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8900000">
            <a:off x="6063315" y="2024715"/>
            <a:ext cx="1295400" cy="2286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400800" y="1143000"/>
            <a:ext cx="0" cy="10668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629400" y="1143000"/>
            <a:ext cx="0" cy="19812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010400" y="2057400"/>
            <a:ext cx="13716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2"/>
          </p:cNvCxnSpPr>
          <p:nvPr/>
        </p:nvCxnSpPr>
        <p:spPr bwMode="auto">
          <a:xfrm flipH="1">
            <a:off x="6781800" y="2247900"/>
            <a:ext cx="1600200" cy="381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781800" y="2362200"/>
            <a:ext cx="0" cy="4572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30403"/>
              </p:ext>
            </p:extLst>
          </p:nvPr>
        </p:nvGraphicFramePr>
        <p:xfrm>
          <a:off x="6883400" y="2743200"/>
          <a:ext cx="238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1193800" imgH="203200" progId="Equation.DSMT4">
                  <p:embed/>
                </p:oleObj>
              </mc:Choice>
              <mc:Fallback>
                <p:oleObj name="Equation" r:id="rId3" imgW="119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3400" y="2743200"/>
                        <a:ext cx="2387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01773"/>
              </p:ext>
            </p:extLst>
          </p:nvPr>
        </p:nvGraphicFramePr>
        <p:xfrm>
          <a:off x="6045200" y="3200400"/>
          <a:ext cx="238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" imgW="1193800" imgH="228600" progId="Equation.DSMT4">
                  <p:embed/>
                </p:oleObj>
              </mc:Choice>
              <mc:Fallback>
                <p:oleObj name="Equation" r:id="rId5" imgW="119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5200" y="3200400"/>
                        <a:ext cx="2387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459201"/>
              </p:ext>
            </p:extLst>
          </p:nvPr>
        </p:nvGraphicFramePr>
        <p:xfrm>
          <a:off x="7391400" y="9906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7" imgW="177800" imgH="228600" progId="Equation.DSMT4">
                  <p:embed/>
                </p:oleObj>
              </mc:Choice>
              <mc:Fallback>
                <p:oleObj name="Equation" r:id="rId7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1400" y="990600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73455"/>
              </p:ext>
            </p:extLst>
          </p:nvPr>
        </p:nvGraphicFramePr>
        <p:xfrm>
          <a:off x="8229600" y="9144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9600" y="914400"/>
                        <a:ext cx="355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8077200" y="1447800"/>
            <a:ext cx="381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315200" y="990600"/>
            <a:ext cx="0" cy="381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06881"/>
              </p:ext>
            </p:extLst>
          </p:nvPr>
        </p:nvGraphicFramePr>
        <p:xfrm>
          <a:off x="152400" y="1600200"/>
          <a:ext cx="56827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1" imgW="3517900" imgH="660400" progId="Equation.DSMT4">
                  <p:embed/>
                </p:oleObj>
              </mc:Choice>
              <mc:Fallback>
                <p:oleObj name="Equation" r:id="rId11" imgW="35179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400" y="1600200"/>
                        <a:ext cx="568276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25586"/>
              </p:ext>
            </p:extLst>
          </p:nvPr>
        </p:nvGraphicFramePr>
        <p:xfrm>
          <a:off x="228600" y="2819400"/>
          <a:ext cx="5410200" cy="14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"/>
                <a:gridCol w="1082040"/>
                <a:gridCol w="1082040"/>
                <a:gridCol w="1082040"/>
                <a:gridCol w="1082040"/>
              </a:tblGrid>
              <a:tr h="584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W=7cm</a:t>
                      </a:r>
                    </a:p>
                    <a:p>
                      <a:r>
                        <a:rPr kumimoji="1" lang="en-US" altLang="ja-JP" dirty="0" smtClean="0"/>
                        <a:t>ITMX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W=7cm</a:t>
                      </a:r>
                    </a:p>
                    <a:p>
                      <a:r>
                        <a:rPr kumimoji="1" lang="en-US" altLang="ja-JP" dirty="0" smtClean="0"/>
                        <a:t>ITMY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W=7cm</a:t>
                      </a:r>
                    </a:p>
                    <a:p>
                      <a:r>
                        <a:rPr kumimoji="1" lang="en-US" altLang="ja-JP" dirty="0" smtClean="0"/>
                        <a:t>ITMX&amp;Y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W=5.3</a:t>
                      </a:r>
                    </a:p>
                    <a:p>
                      <a:r>
                        <a:rPr kumimoji="1" lang="en-US" altLang="ja-JP" dirty="0" smtClean="0"/>
                        <a:t>ITMX&amp;Y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simple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440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320 ppm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" name="Picture 38" descr="ITMY-ITMX-160mm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17918"/>
            <a:ext cx="2209800" cy="1707573"/>
          </a:xfrm>
          <a:prstGeom prst="rect">
            <a:avLst/>
          </a:prstGeom>
        </p:spPr>
      </p:pic>
      <p:pic>
        <p:nvPicPr>
          <p:cNvPr id="40" name="Picture 39" descr="DarkPower-ITMXY-CD1370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13118"/>
            <a:ext cx="3429000" cy="2649682"/>
          </a:xfrm>
          <a:prstGeom prst="rect">
            <a:avLst/>
          </a:prstGeom>
        </p:spPr>
      </p:pic>
      <p:pic>
        <p:nvPicPr>
          <p:cNvPr id="43" name="Picture 42" descr="DarkPower-allMaps-CD1300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1772" y="4145972"/>
            <a:ext cx="2630055" cy="3403600"/>
          </a:xfrm>
          <a:prstGeom prst="rect">
            <a:avLst/>
          </a:prstGeom>
        </p:spPr>
      </p:pic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3411"/>
              </p:ext>
            </p:extLst>
          </p:nvPr>
        </p:nvGraphicFramePr>
        <p:xfrm>
          <a:off x="10668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6800" y="4343400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895600" y="4267200"/>
            <a:ext cx="241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FFT w/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ITMx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/y maps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88984" y="4267200"/>
            <a:ext cx="32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FFT with all maps (1300ppm)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4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 order modes and spreading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86000"/>
            <a:ext cx="1970554" cy="3009900"/>
          </a:xfrm>
          <a:prstGeom prst="rect">
            <a:avLst/>
          </a:prstGeom>
        </p:spPr>
      </p:pic>
      <p:pic>
        <p:nvPicPr>
          <p:cNvPr id="6" name="Picture 5" descr="powerFracHotC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895" y="1404505"/>
            <a:ext cx="2885209" cy="3733800"/>
          </a:xfrm>
          <a:prstGeom prst="rect">
            <a:avLst/>
          </a:prstGeom>
        </p:spPr>
      </p:pic>
      <p:pic>
        <p:nvPicPr>
          <p:cNvPr id="7" name="Picture 6" descr="modeFractionOnBSDar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418" y="1490382"/>
            <a:ext cx="2819402" cy="3648637"/>
          </a:xfrm>
          <a:prstGeom prst="rect">
            <a:avLst/>
          </a:prstGeom>
        </p:spPr>
      </p:pic>
      <p:pic>
        <p:nvPicPr>
          <p:cNvPr id="9" name="Picture 8" descr="power3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29200"/>
            <a:ext cx="1936376" cy="1496291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 bwMode="auto">
          <a:xfrm>
            <a:off x="4191000" y="5486400"/>
            <a:ext cx="533400" cy="533400"/>
          </a:xfrm>
          <a:prstGeom prst="donut">
            <a:avLst>
              <a:gd name="adj" fmla="val 7099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572000"/>
            <a:ext cx="314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Fraction of energy in a circle</a:t>
            </a:r>
            <a:endParaRPr kumimoji="1" lang="ja-JP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6482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Modes at the dark port of BS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Cold case field is dominated by lower order modes due curvature mismatch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5181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Field with RH on ITMX spreads more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1649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Spreading of the dark port field</a:t>
            </a:r>
            <a:br>
              <a:rPr kumimoji="1" lang="en-US" altLang="ja-JP" dirty="0" smtClean="0"/>
            </a:br>
            <a:r>
              <a:rPr kumimoji="1" lang="en-US" altLang="ja-JP" sz="2800" dirty="0" smtClean="0">
                <a:solidFill>
                  <a:srgbClr val="FF0000"/>
                </a:solidFill>
              </a:rPr>
              <a:t>axis</a:t>
            </a:r>
            <a:r>
              <a:rPr kumimoji="1" lang="en-US" altLang="ja-JP" sz="2800" dirty="0" smtClean="0"/>
              <a:t> :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in units of beam size </a:t>
            </a:r>
            <a:r>
              <a:rPr kumimoji="1" lang="en-US" altLang="ja-JP" sz="2800" dirty="0" smtClean="0"/>
              <a:t>(6w x 6w)</a:t>
            </a:r>
            <a:endParaRPr kumimoji="1"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1263" y="631825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6" name="Picture 5" descr="powerSR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3155578" cy="2438400"/>
          </a:xfrm>
          <a:prstGeom prst="rect">
            <a:avLst/>
          </a:prstGeom>
        </p:spPr>
      </p:pic>
      <p:pic>
        <p:nvPicPr>
          <p:cNvPr id="8" name="Picture 7" descr="powerOnB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3007659" cy="2324100"/>
          </a:xfrm>
          <a:prstGeom prst="rect">
            <a:avLst/>
          </a:prstGeom>
        </p:spPr>
      </p:pic>
      <p:pic>
        <p:nvPicPr>
          <p:cNvPr id="9" name="Picture 8" descr="power3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3155576" cy="2438400"/>
          </a:xfrm>
          <a:prstGeom prst="rect">
            <a:avLst/>
          </a:prstGeom>
        </p:spPr>
      </p:pic>
      <p:pic>
        <p:nvPicPr>
          <p:cNvPr id="7" name="Picture 6" descr="powerSRM-col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3352800" cy="2590800"/>
          </a:xfrm>
          <a:prstGeom prst="rect">
            <a:avLst/>
          </a:prstGeom>
        </p:spPr>
      </p:pic>
      <p:pic>
        <p:nvPicPr>
          <p:cNvPr id="5" name="Picture 4" descr="powerBS-cold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1872"/>
            <a:ext cx="3263153" cy="2521528"/>
          </a:xfrm>
          <a:prstGeom prst="rect">
            <a:avLst/>
          </a:prstGeom>
        </p:spPr>
      </p:pic>
      <p:pic>
        <p:nvPicPr>
          <p:cNvPr id="10" name="Picture 9" descr="power35-cold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3352800" cy="259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707044" y="2796220"/>
            <a:ext cx="218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Cold case : CD=8760</a:t>
            </a:r>
            <a:endParaRPr kumimoji="1" lang="ja-JP" altLang="en-US" sz="18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822573" y="5135941"/>
            <a:ext cx="241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Optimal RH : CD=1340</a:t>
            </a:r>
            <a:endParaRPr kumimoji="1" lang="ja-JP" alt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160020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BS dark port</a:t>
            </a:r>
            <a:endParaRPr kumimoji="1" lang="ja-JP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42016" y="1600200"/>
            <a:ext cx="8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SRM</a:t>
            </a:r>
            <a:endParaRPr kumimoji="1" lang="ja-JP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48400" y="1600200"/>
            <a:ext cx="269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3.5m from SRM AR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78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17713</TotalTime>
  <Pages>0</Pages>
  <Words>188</Words>
  <Characters>0</Characters>
  <Application>Microsoft Macintosh PowerPoint</Application>
  <PresentationFormat>On-screen Show (4:3)</PresentationFormat>
  <Lines>0</Lines>
  <Paragraphs>57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Title &amp; Bullets</vt:lpstr>
      <vt:lpstr>Equation</vt:lpstr>
      <vt:lpstr>LLO PRMI Contrast Defect simulation &gt; data  Hiro Yamamoto / LIGO lab @ Caltech</vt:lpstr>
      <vt:lpstr>Ideal case : ITM=lens ITMx:RoC=302km, ITMy:-82km</vt:lpstr>
      <vt:lpstr>ITM transmission maps</vt:lpstr>
      <vt:lpstr>Back of the envelope vs FFT</vt:lpstr>
      <vt:lpstr>High order modes and spreading</vt:lpstr>
      <vt:lpstr>Spreading of the dark port field axis : in units of beam size (6w x 6w)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270</cp:revision>
  <cp:lastPrinted>2014-02-03T15:50:57Z</cp:lastPrinted>
  <dcterms:created xsi:type="dcterms:W3CDTF">2010-10-20T22:04:27Z</dcterms:created>
  <dcterms:modified xsi:type="dcterms:W3CDTF">2014-02-03T15:51:44Z</dcterms:modified>
</cp:coreProperties>
</file>