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76" r:id="rId2"/>
    <p:sldId id="475" r:id="rId3"/>
    <p:sldId id="443" r:id="rId4"/>
    <p:sldId id="461" r:id="rId5"/>
    <p:sldId id="489" r:id="rId6"/>
    <p:sldId id="451" r:id="rId7"/>
    <p:sldId id="491" r:id="rId8"/>
    <p:sldId id="483" r:id="rId9"/>
    <p:sldId id="485" r:id="rId10"/>
    <p:sldId id="486" r:id="rId11"/>
    <p:sldId id="481" r:id="rId12"/>
    <p:sldId id="470" r:id="rId13"/>
    <p:sldId id="490" r:id="rId14"/>
    <p:sldId id="459" r:id="rId15"/>
    <p:sldId id="488" r:id="rId16"/>
    <p:sldId id="465" r:id="rId17"/>
    <p:sldId id="472" r:id="rId18"/>
    <p:sldId id="473" r:id="rId19"/>
    <p:sldId id="457" r:id="rId20"/>
    <p:sldId id="468" r:id="rId21"/>
    <p:sldId id="428" r:id="rId22"/>
    <p:sldId id="421" r:id="rId23"/>
    <p:sldId id="469" r:id="rId24"/>
    <p:sldId id="456" r:id="rId25"/>
    <p:sldId id="41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D31FF"/>
    <a:srgbClr val="C7E0FF"/>
    <a:srgbClr val="FCFFC0"/>
    <a:srgbClr val="FCF9C4"/>
    <a:srgbClr val="E7B8F4"/>
    <a:srgbClr val="D3A7DE"/>
    <a:srgbClr val="683104"/>
    <a:srgbClr val="86337F"/>
    <a:srgbClr val="DC45DC"/>
    <a:srgbClr val="B279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9031" autoAdjust="0"/>
    <p:restoredTop sz="98542" autoAdjust="0"/>
  </p:normalViewPr>
  <p:slideViewPr>
    <p:cSldViewPr snapToGrid="0" snapToObjects="1">
      <p:cViewPr>
        <p:scale>
          <a:sx n="150" d="100"/>
          <a:sy n="150" d="100"/>
        </p:scale>
        <p:origin x="-928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DB54E-9736-C641-8E78-3C3C24F282F3}" type="datetime1">
              <a:rPr lang="en-US" smtClean="0"/>
              <a:pPr/>
              <a:t>11/24/13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D1BE2-9164-594B-A8C9-2AB891E5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AB31A-A17C-4849-AD2E-6F523F7C4E92}" type="datetime1">
              <a:rPr lang="en-US" smtClean="0"/>
              <a:pPr/>
              <a:t>11/24/13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1E548-59AE-8A41-BF8B-6252D3C41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Relationship Id="rId3" Type="http://schemas.openxmlformats.org/officeDocument/2006/relationships/hyperlink" Target="https://dcc.ligo.org/cgi-bin/private/DocDB/ShowDocument?docid=6183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21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B279DC"/>
            </a:gs>
            <a:gs pos="83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df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5.emf"/><Relationship Id="rId5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df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df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df"/><Relationship Id="rId3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df"/><Relationship Id="rId3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d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jpeg"/><Relationship Id="rId5" Type="http://schemas.openxmlformats.org/officeDocument/2006/relationships/image" Target="../media/image8.pn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d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d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df"/><Relationship Id="rId3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3.pd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9.jpe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kerala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1932" y="13208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Advanced LIGO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5212" y="5613403"/>
            <a:ext cx="3039534" cy="1148644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Lisa Barsotti (LIGO-MIT)</a:t>
            </a:r>
          </a:p>
          <a:p>
            <a:r>
              <a:rPr lang="en-US" sz="1730" dirty="0">
                <a:solidFill>
                  <a:srgbClr val="FFFFFF"/>
                </a:solidFill>
              </a:rPr>
              <a:t>o</a:t>
            </a:r>
            <a:r>
              <a:rPr lang="en-US" sz="1730" dirty="0" smtClean="0">
                <a:solidFill>
                  <a:srgbClr val="FFFFFF"/>
                </a:solidFill>
              </a:rPr>
              <a:t>n behalf of the </a:t>
            </a:r>
          </a:p>
          <a:p>
            <a:r>
              <a:rPr lang="en-US" sz="2162" dirty="0" smtClean="0">
                <a:solidFill>
                  <a:srgbClr val="FFFFFF"/>
                </a:solidFill>
              </a:rPr>
              <a:t>LIGO Scientific Collaboration</a:t>
            </a:r>
            <a:endParaRPr lang="en-US" sz="2162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7" y="93127"/>
            <a:ext cx="3505200" cy="10009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07541" y="3733800"/>
            <a:ext cx="6917265" cy="1399823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2500"/>
                <a:gd name="adj2" fmla="val 132"/>
              </a:avLst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and the bright future of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Gravitational Wave Observation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11921" y="6531003"/>
            <a:ext cx="1428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LIGO - G1301287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Subtitle 5"/>
          <p:cNvSpPr txBox="1">
            <a:spLocks/>
          </p:cNvSpPr>
          <p:nvPr/>
        </p:nvSpPr>
        <p:spPr>
          <a:xfrm>
            <a:off x="-84670" y="6423380"/>
            <a:ext cx="4038600" cy="338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Sunrise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Kerala’s backwaters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7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Advanced LIGO Status: </a:t>
            </a:r>
            <a:r>
              <a:rPr lang="en-US" sz="3600" dirty="0" smtClean="0">
                <a:solidFill>
                  <a:srgbClr val="0000FF"/>
                </a:solidFill>
              </a:rPr>
              <a:t>HANFORD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4806" r="17222" b="16644"/>
          <a:stretch>
            <a:fillRect/>
          </a:stretch>
        </p:blipFill>
        <p:spPr>
          <a:xfrm>
            <a:off x="0" y="274638"/>
            <a:ext cx="2278835" cy="182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OAT_seimi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431982" y="1658814"/>
            <a:ext cx="5444074" cy="42067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9397" y="1024931"/>
            <a:ext cx="63246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charset="2"/>
              <a:buChar char="²"/>
            </a:pPr>
            <a:r>
              <a:rPr lang="en-US" sz="2800" dirty="0" smtClean="0"/>
              <a:t>  First measurement of 4 km arm cavity motion with new seismic isolation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8475" y="2408082"/>
            <a:ext cx="3200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charset="2"/>
              <a:buChar char="²"/>
            </a:pPr>
            <a:r>
              <a:rPr lang="en-US" sz="2400" dirty="0" smtClean="0"/>
              <a:t> </a:t>
            </a:r>
            <a:r>
              <a:rPr lang="en-US" sz="2400" dirty="0" smtClean="0"/>
              <a:t>New “Arm Length Stabilization System” for lock acquisition tested for one arm, performing as expected</a:t>
            </a:r>
            <a:endParaRPr lang="en-US" sz="2400" dirty="0"/>
          </a:p>
        </p:txBody>
      </p:sp>
      <p:sp>
        <p:nvSpPr>
          <p:cNvPr id="17" name="Rectangle 49"/>
          <p:cNvSpPr>
            <a:spLocks noChangeArrowheads="1"/>
          </p:cNvSpPr>
          <p:nvPr/>
        </p:nvSpPr>
        <p:spPr bwMode="auto">
          <a:xfrm>
            <a:off x="80606" y="5874761"/>
            <a:ext cx="1103602" cy="838071"/>
          </a:xfrm>
          <a:prstGeom prst="rect">
            <a:avLst/>
          </a:prstGeom>
          <a:solidFill>
            <a:srgbClr val="FF505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glow rad="63500">
              <a:schemeClr val="accent2"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39"/>
          <p:cNvSpPr>
            <a:spLocks noChangeShapeType="1"/>
          </p:cNvSpPr>
          <p:nvPr/>
        </p:nvSpPr>
        <p:spPr bwMode="auto">
          <a:xfrm flipV="1">
            <a:off x="563888" y="6310122"/>
            <a:ext cx="3523583" cy="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15686" y="5896521"/>
            <a:ext cx="12514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MAIN LASER</a:t>
            </a:r>
            <a:endParaRPr lang="en-US" sz="2400" dirty="0"/>
          </a:p>
        </p:txBody>
      </p:sp>
      <p:sp>
        <p:nvSpPr>
          <p:cNvPr id="20" name="Rectangle 49"/>
          <p:cNvSpPr>
            <a:spLocks noChangeArrowheads="1"/>
          </p:cNvSpPr>
          <p:nvPr/>
        </p:nvSpPr>
        <p:spPr bwMode="auto">
          <a:xfrm>
            <a:off x="4981898" y="5891087"/>
            <a:ext cx="1103602" cy="838071"/>
          </a:xfrm>
          <a:prstGeom prst="rect">
            <a:avLst/>
          </a:prstGeom>
          <a:solidFill>
            <a:srgbClr val="008000"/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63500">
              <a:schemeClr val="accent3"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4902551" y="5865598"/>
            <a:ext cx="12514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Auxiliary LASER</a:t>
            </a:r>
            <a:endParaRPr lang="en-US" sz="2400" dirty="0"/>
          </a:p>
        </p:txBody>
      </p:sp>
      <p:sp>
        <p:nvSpPr>
          <p:cNvPr id="22" name="Line 39"/>
          <p:cNvSpPr>
            <a:spLocks noChangeShapeType="1"/>
          </p:cNvSpPr>
          <p:nvPr/>
        </p:nvSpPr>
        <p:spPr bwMode="auto">
          <a:xfrm>
            <a:off x="1591743" y="6281097"/>
            <a:ext cx="3390154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51"/>
          <p:cNvSpPr>
            <a:spLocks noChangeArrowheads="1"/>
          </p:cNvSpPr>
          <p:nvPr/>
        </p:nvSpPr>
        <p:spPr bwMode="auto">
          <a:xfrm flipH="1">
            <a:off x="1900110" y="5874761"/>
            <a:ext cx="335408" cy="848955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24" name="Rectangle 41"/>
          <p:cNvSpPr>
            <a:spLocks noChangeArrowheads="1"/>
          </p:cNvSpPr>
          <p:nvPr/>
        </p:nvSpPr>
        <p:spPr bwMode="auto">
          <a:xfrm>
            <a:off x="3919768" y="5874761"/>
            <a:ext cx="335408" cy="848955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cxnSp>
        <p:nvCxnSpPr>
          <p:cNvPr id="25" name="Straight Connector 24"/>
          <p:cNvCxnSpPr/>
          <p:nvPr/>
        </p:nvCxnSpPr>
        <p:spPr>
          <a:xfrm rot="10800000">
            <a:off x="1490200" y="6208967"/>
            <a:ext cx="188657" cy="1442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Line 39"/>
          <p:cNvSpPr>
            <a:spLocks noChangeShapeType="1"/>
          </p:cNvSpPr>
          <p:nvPr/>
        </p:nvSpPr>
        <p:spPr bwMode="auto">
          <a:xfrm>
            <a:off x="1591743" y="5033378"/>
            <a:ext cx="16933" cy="128521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39"/>
          <p:cNvSpPr>
            <a:spLocks noChangeShapeType="1"/>
          </p:cNvSpPr>
          <p:nvPr/>
        </p:nvSpPr>
        <p:spPr bwMode="auto">
          <a:xfrm>
            <a:off x="614378" y="5367861"/>
            <a:ext cx="0" cy="602887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13086" y="5234865"/>
            <a:ext cx="198361" cy="293869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8000"/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ine 39"/>
          <p:cNvSpPr>
            <a:spLocks noChangeShapeType="1"/>
          </p:cNvSpPr>
          <p:nvPr/>
        </p:nvSpPr>
        <p:spPr bwMode="auto">
          <a:xfrm>
            <a:off x="614378" y="5016444"/>
            <a:ext cx="0" cy="25396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39"/>
          <p:cNvSpPr>
            <a:spLocks noChangeShapeType="1"/>
          </p:cNvSpPr>
          <p:nvPr/>
        </p:nvSpPr>
        <p:spPr bwMode="auto">
          <a:xfrm flipV="1">
            <a:off x="605910" y="5033379"/>
            <a:ext cx="1002765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 rot="16200000">
            <a:off x="1039514" y="4735614"/>
            <a:ext cx="356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Webdings"/>
                <a:ea typeface="Webdings"/>
                <a:cs typeface="Webdings"/>
              </a:rPr>
              <a:t>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76069" y="4558266"/>
            <a:ext cx="1202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Beat Signal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893991" y="483362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×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248345" y="4624073"/>
            <a:ext cx="2186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Courtesy of </a:t>
            </a:r>
          </a:p>
          <a:p>
            <a:pPr algn="ctr"/>
            <a:r>
              <a:rPr lang="en-US" dirty="0" smtClean="0"/>
              <a:t>Jeff </a:t>
            </a:r>
            <a:r>
              <a:rPr lang="en-US" dirty="0" err="1" smtClean="0"/>
              <a:t>Kissel</a:t>
            </a:r>
            <a:r>
              <a:rPr lang="en-US" dirty="0" smtClean="0"/>
              <a:t> &amp; </a:t>
            </a:r>
            <a:r>
              <a:rPr lang="en-US" dirty="0" smtClean="0"/>
              <a:t>H</a:t>
            </a:r>
            <a:r>
              <a:rPr lang="en-US" dirty="0" smtClean="0"/>
              <a:t>1 team </a:t>
            </a:r>
            <a:endParaRPr lang="en-US" dirty="0"/>
          </a:p>
        </p:txBody>
      </p:sp>
      <p:pic>
        <p:nvPicPr>
          <p:cNvPr id="43" name="Picture 42" descr="Sei2SusDemo_XSection.jpg"/>
          <p:cNvPicPr>
            <a:picLocks noChangeAspect="1"/>
          </p:cNvPicPr>
          <p:nvPr/>
        </p:nvPicPr>
        <p:blipFill>
          <a:blip r:embed="rId5"/>
          <a:srcRect l="41492" r="16793" b="1450"/>
          <a:stretch>
            <a:fillRect/>
          </a:stretch>
        </p:blipFill>
        <p:spPr>
          <a:xfrm>
            <a:off x="7424927" y="3963310"/>
            <a:ext cx="1719073" cy="2894690"/>
          </a:xfrm>
          <a:prstGeom prst="rect">
            <a:avLst/>
          </a:prstGeom>
          <a:ln w="28575">
            <a:noFill/>
          </a:ln>
          <a:effectLst>
            <a:softEdge rad="762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Timeline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4" descr="fig1_aligo_sensitivity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8352" y="2600707"/>
            <a:ext cx="3436910" cy="2883116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>
            <a:glow rad="139700">
              <a:schemeClr val="accent3">
                <a:alpha val="75000"/>
              </a:schemeClr>
            </a:glow>
          </a:effectLst>
        </p:spPr>
      </p:pic>
      <p:grpSp>
        <p:nvGrpSpPr>
          <p:cNvPr id="21" name="Group 20"/>
          <p:cNvGrpSpPr/>
          <p:nvPr/>
        </p:nvGrpSpPr>
        <p:grpSpPr>
          <a:xfrm>
            <a:off x="283642" y="1095891"/>
            <a:ext cx="1528234" cy="5668972"/>
            <a:chOff x="46566" y="1307566"/>
            <a:chExt cx="1528234" cy="5490111"/>
          </a:xfrm>
        </p:grpSpPr>
        <p:sp>
          <p:nvSpPr>
            <p:cNvPr id="12" name="Down Arrow 11"/>
            <p:cNvSpPr/>
            <p:nvPr/>
          </p:nvSpPr>
          <p:spPr>
            <a:xfrm>
              <a:off x="46566" y="1307566"/>
              <a:ext cx="1528234" cy="5490111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6398" y="1375303"/>
              <a:ext cx="86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2014</a:t>
              </a:r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6398" y="2156761"/>
              <a:ext cx="86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2015</a:t>
              </a:r>
              <a:endParaRPr lang="en-US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6398" y="2988733"/>
              <a:ext cx="86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2016</a:t>
              </a:r>
              <a:endParaRPr lang="en-US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6398" y="3826933"/>
              <a:ext cx="86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2017</a:t>
              </a:r>
              <a:endParaRPr lang="en-US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6398" y="4614333"/>
              <a:ext cx="86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2018</a:t>
              </a:r>
              <a:endParaRPr lang="en-US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6398" y="5484875"/>
              <a:ext cx="86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2019</a:t>
              </a:r>
              <a:endParaRPr lang="en-US" sz="2400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466486" y="1214430"/>
            <a:ext cx="6938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ym typeface="Wingdings"/>
              </a:rPr>
              <a:t> --- </a:t>
            </a:r>
            <a:r>
              <a:rPr lang="en-US" sz="2800" dirty="0" smtClean="0">
                <a:sym typeface="Wingdings"/>
              </a:rPr>
              <a:t>b</a:t>
            </a:r>
            <a:r>
              <a:rPr lang="en-US" sz="2800" dirty="0" smtClean="0"/>
              <a:t>oth </a:t>
            </a:r>
            <a:r>
              <a:rPr lang="en-US" sz="2800" dirty="0" smtClean="0"/>
              <a:t>detectors</a:t>
            </a:r>
            <a:r>
              <a:rPr lang="en-US" sz="2800" dirty="0" smtClean="0"/>
              <a:t> “locked” on operating point</a:t>
            </a:r>
            <a:endParaRPr lang="en-US" sz="2800" dirty="0"/>
          </a:p>
        </p:txBody>
      </p:sp>
      <p:sp>
        <p:nvSpPr>
          <p:cNvPr id="23" name="Rectangle 22"/>
          <p:cNvSpPr/>
          <p:nvPr/>
        </p:nvSpPr>
        <p:spPr>
          <a:xfrm>
            <a:off x="1590616" y="1800502"/>
            <a:ext cx="709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--- “commissioning phase”: noise reduction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249333" y="2558372"/>
            <a:ext cx="3539068" cy="1488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249333" y="4098828"/>
            <a:ext cx="39343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charset="2"/>
              <a:buChar char="è"/>
            </a:pPr>
            <a:r>
              <a:rPr lang="en-US" sz="2800" dirty="0" smtClean="0"/>
              <a:t> Strategize </a:t>
            </a:r>
            <a:r>
              <a:rPr lang="en-US" sz="2800" dirty="0" smtClean="0"/>
              <a:t>between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“observing” </a:t>
            </a:r>
            <a:r>
              <a:rPr lang="en-US" sz="2800" dirty="0" smtClean="0"/>
              <a:t>and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sensitivity </a:t>
            </a:r>
            <a:r>
              <a:rPr lang="en-US" sz="2800" dirty="0" smtClean="0"/>
              <a:t>improvements</a:t>
            </a:r>
            <a:r>
              <a:rPr lang="en-US" sz="2800" dirty="0" smtClean="0"/>
              <a:t> 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5455179" y="2675517"/>
          <a:ext cx="3214687" cy="1081088"/>
        </p:xfrm>
        <a:graphic>
          <a:graphicData uri="http://schemas.openxmlformats.org/presentationml/2006/ole">
            <p:oleObj spid="_x0000_s483331" name="Equation" r:id="rId5" imgW="1714500" imgH="419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9100" y="1049867"/>
            <a:ext cx="8636000" cy="487680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v"/>
            </a:pPr>
            <a:r>
              <a:rPr lang="en-US" sz="2400" b="1" dirty="0" smtClean="0"/>
              <a:t>Required </a:t>
            </a:r>
            <a:r>
              <a:rPr lang="en-US" sz="2400" b="1" dirty="0" smtClean="0"/>
              <a:t>displacement noise levels not verified </a:t>
            </a:r>
            <a:r>
              <a:rPr lang="en-US" sz="2400" b="1" dirty="0" smtClean="0"/>
              <a:t>directly     </a:t>
            </a:r>
            <a:r>
              <a:rPr lang="en-US" sz="2000" b="1" dirty="0" smtClean="0"/>
              <a:t> </a:t>
            </a:r>
          </a:p>
          <a:p>
            <a:pPr>
              <a:buNone/>
            </a:pPr>
            <a:r>
              <a:rPr lang="en-US" sz="2000" b="1" dirty="0" smtClean="0"/>
              <a:t>     </a:t>
            </a:r>
            <a:r>
              <a:rPr lang="en-US" sz="2000" dirty="0" smtClean="0"/>
              <a:t>(for a good reason… essentially </a:t>
            </a:r>
            <a:r>
              <a:rPr lang="en-US" sz="2000" dirty="0" smtClean="0"/>
              <a:t>impossible to test </a:t>
            </a:r>
            <a:r>
              <a:rPr lang="en-US" sz="2000" dirty="0" smtClean="0"/>
              <a:t>in</a:t>
            </a:r>
            <a:r>
              <a:rPr lang="en-US" sz="2000" dirty="0" smtClean="0"/>
              <a:t> </a:t>
            </a:r>
            <a:r>
              <a:rPr lang="en-US" sz="2000" dirty="0" smtClean="0"/>
              <a:t>subscale setups!)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400" dirty="0" smtClean="0"/>
          </a:p>
          <a:p>
            <a:pPr>
              <a:buFont typeface="Wingdings" charset="2"/>
              <a:buChar char="v"/>
            </a:pPr>
            <a:r>
              <a:rPr lang="en-US" sz="2400" b="1" dirty="0" smtClean="0"/>
              <a:t>High </a:t>
            </a:r>
            <a:r>
              <a:rPr lang="en-US" sz="2400" b="1" dirty="0" smtClean="0"/>
              <a:t>power operations</a:t>
            </a:r>
            <a:endParaRPr lang="en-US" sz="2400" b="1" dirty="0" smtClean="0"/>
          </a:p>
          <a:p>
            <a:pPr lvl="1">
              <a:buFont typeface="Wingdings" charset="2"/>
              <a:buChar char="ü"/>
            </a:pPr>
            <a:r>
              <a:rPr lang="en-US" sz="1800" dirty="0" smtClean="0"/>
              <a:t>Up to 1 MW stored inside the arm cavity (absorption, thermal compensation, etc)</a:t>
            </a:r>
            <a:endParaRPr lang="en-US" sz="1800" dirty="0" smtClean="0"/>
          </a:p>
          <a:p>
            <a:pPr>
              <a:buFont typeface="Wingdings" charset="2"/>
              <a:buChar char="v"/>
            </a:pPr>
            <a:r>
              <a:rPr lang="en-US" sz="2400" b="1" dirty="0" smtClean="0"/>
              <a:t>Increased </a:t>
            </a:r>
            <a:r>
              <a:rPr lang="en-US" sz="2400" b="1" dirty="0" smtClean="0"/>
              <a:t>complexity </a:t>
            </a:r>
          </a:p>
          <a:p>
            <a:pPr lvl="1">
              <a:buFont typeface="Wingdings" charset="2"/>
              <a:buChar char="ü"/>
            </a:pPr>
            <a:r>
              <a:rPr lang="en-US" sz="1800" dirty="0" smtClean="0"/>
              <a:t>Number of control loops x10 larger than in </a:t>
            </a:r>
            <a:r>
              <a:rPr lang="en-US" sz="1800" dirty="0" smtClean="0"/>
              <a:t>initial LIGO</a:t>
            </a:r>
            <a:endParaRPr lang="en-US" sz="1800" dirty="0" smtClean="0"/>
          </a:p>
          <a:p>
            <a:pPr lvl="1">
              <a:buFont typeface="Wingdings" charset="2"/>
              <a:buChar char="ü"/>
            </a:pPr>
            <a:r>
              <a:rPr lang="en-US" sz="1800" dirty="0" smtClean="0"/>
              <a:t>Mechanical systems have many more degrees-of-</a:t>
            </a:r>
            <a:r>
              <a:rPr lang="en-US" sz="1800" dirty="0" smtClean="0"/>
              <a:t>freedom</a:t>
            </a:r>
          </a:p>
          <a:p>
            <a:pPr lvl="1">
              <a:buNone/>
            </a:pPr>
            <a:r>
              <a:rPr lang="en-US" sz="1800" dirty="0" smtClean="0"/>
              <a:t>	(</a:t>
            </a:r>
            <a:r>
              <a:rPr lang="en-US" sz="1800" dirty="0" smtClean="0"/>
              <a:t>Test </a:t>
            </a:r>
            <a:r>
              <a:rPr lang="en-US" sz="1800" dirty="0" smtClean="0"/>
              <a:t>Mass</a:t>
            </a:r>
            <a:r>
              <a:rPr lang="en-US" sz="1800" dirty="0" smtClean="0"/>
              <a:t> suspension </a:t>
            </a:r>
            <a:r>
              <a:rPr lang="en-US" sz="1800" dirty="0" smtClean="0"/>
              <a:t>has 48 </a:t>
            </a:r>
            <a:r>
              <a:rPr lang="en-US" sz="1800" dirty="0" smtClean="0"/>
              <a:t>DOF </a:t>
            </a:r>
            <a:r>
              <a:rPr lang="en-US" sz="1800" dirty="0" smtClean="0"/>
              <a:t>vs. 6 in </a:t>
            </a:r>
            <a:r>
              <a:rPr lang="en-US" sz="1800" dirty="0" smtClean="0"/>
              <a:t>initial LIGO)</a:t>
            </a:r>
          </a:p>
          <a:p>
            <a:pPr lvl="1">
              <a:buFont typeface="Wingdings" charset="2"/>
              <a:buChar char="ü"/>
            </a:pP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239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Potential complications </a:t>
            </a:r>
            <a:br>
              <a:rPr lang="en-US" dirty="0" smtClean="0"/>
            </a:br>
            <a:endParaRPr lang="en-US" sz="2667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Content Placeholder 4" descr="aligowithnoi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2657" t="3520" r="7068"/>
              <a:stretch>
                <a:fillRect/>
              </a:stretch>
            </p:blipFill>
          </mc:Choice>
          <mc:Fallback>
            <p:blipFill>
              <a:blip r:embed="rId3"/>
              <a:srcRect l="2657" t="3520" r="7068"/>
              <a:stretch>
                <a:fillRect/>
              </a:stretch>
            </p:blipFill>
          </mc:Fallback>
        </mc:AlternateContent>
        <p:spPr>
          <a:xfrm>
            <a:off x="2777062" y="1938866"/>
            <a:ext cx="3691468" cy="21687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95271" y="2295632"/>
            <a:ext cx="517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S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E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I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S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M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I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C</a:t>
            </a:r>
          </a:p>
          <a:p>
            <a:pPr algn="ctr"/>
            <a:endParaRPr lang="en-US" sz="800" b="1" dirty="0" smtClean="0">
              <a:solidFill>
                <a:srgbClr val="683104"/>
              </a:solidFill>
            </a:endParaRP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 </a:t>
            </a:r>
            <a:r>
              <a:rPr lang="en-US" sz="800" b="1" dirty="0" smtClean="0">
                <a:solidFill>
                  <a:srgbClr val="683104"/>
                </a:solidFill>
              </a:rPr>
              <a:t>W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A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L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L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294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9100" y="1049867"/>
            <a:ext cx="8636000" cy="487680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v"/>
            </a:pPr>
            <a:r>
              <a:rPr lang="en-US" sz="2400" b="1" dirty="0" smtClean="0"/>
              <a:t>Required </a:t>
            </a:r>
            <a:r>
              <a:rPr lang="en-US" sz="2400" b="1" dirty="0" smtClean="0"/>
              <a:t>displacement noise levels not verified </a:t>
            </a:r>
            <a:r>
              <a:rPr lang="en-US" sz="2400" b="1" dirty="0" smtClean="0"/>
              <a:t>directly     </a:t>
            </a:r>
            <a:r>
              <a:rPr lang="en-US" sz="2000" b="1" dirty="0" smtClean="0"/>
              <a:t> </a:t>
            </a:r>
          </a:p>
          <a:p>
            <a:pPr>
              <a:buNone/>
            </a:pPr>
            <a:r>
              <a:rPr lang="en-US" sz="2000" b="1" dirty="0" smtClean="0"/>
              <a:t>     </a:t>
            </a:r>
            <a:r>
              <a:rPr lang="en-US" sz="2000" dirty="0" smtClean="0"/>
              <a:t>(for a good reason… essentially </a:t>
            </a:r>
            <a:r>
              <a:rPr lang="en-US" sz="2000" dirty="0" smtClean="0"/>
              <a:t>impossible to test </a:t>
            </a:r>
            <a:r>
              <a:rPr lang="en-US" sz="2000" dirty="0" smtClean="0"/>
              <a:t>in</a:t>
            </a:r>
            <a:r>
              <a:rPr lang="en-US" sz="2000" dirty="0" smtClean="0"/>
              <a:t> </a:t>
            </a:r>
            <a:r>
              <a:rPr lang="en-US" sz="2000" dirty="0" smtClean="0"/>
              <a:t>subscale setups!)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400" dirty="0" smtClean="0"/>
          </a:p>
          <a:p>
            <a:pPr>
              <a:buFont typeface="Wingdings" charset="2"/>
              <a:buChar char="v"/>
            </a:pPr>
            <a:r>
              <a:rPr lang="en-US" sz="2400" b="1" dirty="0" smtClean="0">
                <a:solidFill>
                  <a:srgbClr val="A6A6A6"/>
                </a:solidFill>
              </a:rPr>
              <a:t>High </a:t>
            </a:r>
            <a:r>
              <a:rPr lang="en-US" sz="2400" b="1" dirty="0" smtClean="0">
                <a:solidFill>
                  <a:srgbClr val="A6A6A6"/>
                </a:solidFill>
              </a:rPr>
              <a:t>power </a:t>
            </a:r>
            <a:r>
              <a:rPr lang="en-US" sz="2400" b="1" dirty="0" smtClean="0">
                <a:solidFill>
                  <a:srgbClr val="A6A6A6"/>
                </a:solidFill>
              </a:rPr>
              <a:t>operations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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 Still true, but less scary than before</a:t>
            </a:r>
            <a:endParaRPr lang="en-US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en-US" sz="1800" dirty="0" smtClean="0">
                <a:solidFill>
                  <a:srgbClr val="BFBFBF"/>
                </a:solidFill>
              </a:rPr>
              <a:t>Up to 1 MW stored inside the arm cavity (absorption, thermal compensation, etc)</a:t>
            </a:r>
          </a:p>
          <a:p>
            <a:pPr>
              <a:buFont typeface="Wingdings" charset="2"/>
              <a:buChar char="v"/>
            </a:pPr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</a:rPr>
              <a:t>Increased complexity </a:t>
            </a:r>
            <a:r>
              <a:rPr lang="en-US" sz="2400" b="1" dirty="0" err="1" smtClean="0">
                <a:solidFill>
                  <a:srgbClr val="008000"/>
                </a:solidFill>
                <a:sym typeface="Wingdings"/>
              </a:rPr>
              <a:t></a:t>
            </a:r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sym typeface="Wingdings"/>
              </a:rPr>
              <a:t>Acted </a:t>
            </a:r>
            <a:r>
              <a:rPr lang="en-US" sz="2400" b="1" dirty="0" smtClean="0">
                <a:solidFill>
                  <a:srgbClr val="008000"/>
                </a:solidFill>
                <a:sym typeface="Wingdings"/>
              </a:rPr>
              <a:t>on, a lot of work happening</a:t>
            </a:r>
            <a:endParaRPr lang="en-US" sz="24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Number of control loops x10 larger than in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initial LIGO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Mechanical systems have many more degrees-of-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freedom</a:t>
            </a:r>
          </a:p>
          <a:p>
            <a:pPr lvl="1">
              <a:buNone/>
            </a:pP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	(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Test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Mass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 suspension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has 48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DOF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vs. 6 in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initial LIGO)</a:t>
            </a:r>
          </a:p>
          <a:p>
            <a:pPr lvl="1">
              <a:buFont typeface="Wingdings" charset="2"/>
              <a:buChar char="ü"/>
            </a:pP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complications </a:t>
            </a:r>
            <a:br>
              <a:rPr lang="en-US" dirty="0" smtClean="0"/>
            </a:br>
            <a:r>
              <a:rPr lang="en-US" sz="3111" u="sng" dirty="0" smtClean="0"/>
              <a:t>(according to me, today)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667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Content Placeholder 4" descr="aligowithnoi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2657" t="3520" r="7068"/>
              <a:stretch>
                <a:fillRect/>
              </a:stretch>
            </p:blipFill>
          </mc:Choice>
          <mc:Fallback>
            <p:blipFill>
              <a:blip r:embed="rId3"/>
              <a:srcRect l="2657" t="3520" r="7068"/>
              <a:stretch>
                <a:fillRect/>
              </a:stretch>
            </p:blipFill>
          </mc:Fallback>
        </mc:AlternateContent>
        <p:spPr>
          <a:xfrm>
            <a:off x="2777062" y="1938866"/>
            <a:ext cx="3691468" cy="2168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5271" y="2295632"/>
            <a:ext cx="517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S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E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I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S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M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I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C</a:t>
            </a:r>
          </a:p>
          <a:p>
            <a:pPr algn="ctr"/>
            <a:endParaRPr lang="en-US" sz="800" b="1" dirty="0" smtClean="0">
              <a:solidFill>
                <a:srgbClr val="683104"/>
              </a:solidFill>
            </a:endParaRP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 </a:t>
            </a:r>
            <a:r>
              <a:rPr lang="en-US" sz="800" b="1" dirty="0" smtClean="0">
                <a:solidFill>
                  <a:srgbClr val="683104"/>
                </a:solidFill>
              </a:rPr>
              <a:t>W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A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L</a:t>
            </a:r>
          </a:p>
          <a:p>
            <a:pPr algn="ctr"/>
            <a:r>
              <a:rPr lang="en-US" sz="800" b="1" dirty="0" smtClean="0">
                <a:solidFill>
                  <a:srgbClr val="683104"/>
                </a:solidFill>
              </a:rPr>
              <a:t>L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294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99" y="1303338"/>
            <a:ext cx="8322733" cy="542448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H1 &amp; L1 are being installed and tested, </a:t>
            </a:r>
            <a:r>
              <a:rPr lang="en-US" dirty="0" smtClean="0"/>
              <a:t>p</a:t>
            </a:r>
            <a:r>
              <a:rPr lang="en-US" dirty="0" smtClean="0"/>
              <a:t>roblems are </a:t>
            </a:r>
            <a:r>
              <a:rPr lang="en-US" dirty="0" smtClean="0"/>
              <a:t>found and fixed, so far no showstoppers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Goal is to go as quickly as possible to two</a:t>
            </a:r>
            <a:r>
              <a:rPr lang="en-US" dirty="0" smtClean="0"/>
              <a:t> </a:t>
            </a:r>
            <a:r>
              <a:rPr lang="en-US" dirty="0" smtClean="0"/>
              <a:t>interferometers locked: on target for end of 2014 at both sites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All the 2015+ projected curves that you see  are “plausible”, they won’t be exactly like that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Good data are coming, be ready! </a:t>
            </a:r>
            <a:r>
              <a:rPr lang="en-US" dirty="0" err="1" smtClean="0">
                <a:sym typeface="Wingdings"/>
              </a:rPr>
              <a:t></a:t>
            </a:r>
            <a:r>
              <a:rPr lang="en-US" dirty="0" smtClean="0"/>
              <a:t> </a:t>
            </a:r>
            <a:endParaRPr lang="en-US" dirty="0" smtClean="0">
              <a:sym typeface="Wingding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erala1.jpg"/>
          <p:cNvPicPr>
            <a:picLocks noChangeAspect="1"/>
          </p:cNvPicPr>
          <p:nvPr/>
        </p:nvPicPr>
        <p:blipFill>
          <a:blip r:embed="rId2"/>
          <a:srcRect b="2160"/>
          <a:stretch>
            <a:fillRect/>
          </a:stretch>
        </p:blipFill>
        <p:spPr>
          <a:xfrm>
            <a:off x="-262467" y="-44449"/>
            <a:ext cx="9406467" cy="690244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712633" y="575733"/>
            <a:ext cx="5376333" cy="1470025"/>
          </a:xfrm>
        </p:spPr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-550333" y="6350000"/>
            <a:ext cx="3979333" cy="67733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Sunset on </a:t>
            </a:r>
            <a:r>
              <a:rPr lang="en-US" sz="2400" dirty="0" err="1" smtClean="0"/>
              <a:t>Marari</a:t>
            </a:r>
            <a:r>
              <a:rPr lang="en-US" sz="2400" dirty="0" smtClean="0"/>
              <a:t> Beach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SCN0430"/>
          <p:cNvPicPr>
            <a:picLocks noChangeAspect="1" noChangeArrowheads="1"/>
          </p:cNvPicPr>
          <p:nvPr/>
        </p:nvPicPr>
        <p:blipFill>
          <a:blip r:embed="rId2">
            <a:lum bright="10000" contrast="17000"/>
          </a:blip>
          <a:srcRect l="1831" t="43057" b="7746"/>
          <a:stretch>
            <a:fillRect/>
          </a:stretch>
        </p:blipFill>
        <p:spPr bwMode="auto">
          <a:xfrm>
            <a:off x="0" y="4582731"/>
            <a:ext cx="6053431" cy="22752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561" b="1526"/>
          <a:stretch>
            <a:fillRect/>
          </a:stretch>
        </p:blipFill>
        <p:spPr bwMode="auto">
          <a:xfrm>
            <a:off x="4690533" y="606724"/>
            <a:ext cx="4453467" cy="200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R2baffle.jpg"/>
          <p:cNvPicPr>
            <a:picLocks noChangeAspect="1"/>
          </p:cNvPicPr>
          <p:nvPr/>
        </p:nvPicPr>
        <p:blipFill>
          <a:blip r:embed="rId4"/>
          <a:srcRect t="17143" r="9805" b="26234"/>
          <a:stretch>
            <a:fillRect/>
          </a:stretch>
        </p:blipFill>
        <p:spPr>
          <a:xfrm>
            <a:off x="0" y="1268164"/>
            <a:ext cx="4690533" cy="2208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9835" t="7181" r="28399" b="7978"/>
          <a:stretch>
            <a:fillRect/>
          </a:stretch>
        </p:blipFill>
        <p:spPr bwMode="auto">
          <a:xfrm>
            <a:off x="3226656" y="2607733"/>
            <a:ext cx="2927753" cy="279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rcRect t="11069"/>
          <a:stretch>
            <a:fillRect/>
          </a:stretch>
        </p:blipFill>
        <p:spPr>
          <a:xfrm>
            <a:off x="5936082" y="2319867"/>
            <a:ext cx="3271945" cy="4538133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2820" y="60976"/>
            <a:ext cx="90752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Several bumps in the road, no</a:t>
            </a:r>
            <a:r>
              <a:rPr lang="en-US" sz="3200" dirty="0" smtClean="0"/>
              <a:t> showstoppers so far</a:t>
            </a: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2885835"/>
            <a:ext cx="3352800" cy="251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32820" y="606724"/>
            <a:ext cx="511386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Pick your favorite “bump</a:t>
            </a:r>
            <a:r>
              <a:rPr lang="en-US" sz="3200" dirty="0" smtClean="0"/>
              <a:t>”!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of SRM transmission</a:t>
            </a:r>
            <a:endParaRPr lang="en-US" dirty="0"/>
          </a:p>
        </p:txBody>
      </p:sp>
      <p:pic>
        <p:nvPicPr>
          <p:cNvPr id="5" name="Content Placeholder 4" descr="optSRM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2312" r="-1669"/>
              <a:stretch>
                <a:fillRect/>
              </a:stretch>
            </p:blipFill>
          </mc:Choice>
          <mc:Fallback>
            <p:blipFill>
              <a:blip r:embed="rId3"/>
              <a:srcRect l="-2312" r="-1669"/>
              <a:stretch>
                <a:fillRect/>
              </a:stretch>
            </p:blipFill>
          </mc:Fallback>
        </mc:AlternateContent>
        <p:spPr>
          <a:xfrm>
            <a:off x="850900" y="1207135"/>
            <a:ext cx="7521902" cy="5527040"/>
          </a:xfrm>
          <a:solidFill>
            <a:schemeClr val="bg1"/>
          </a:solidFill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of SRM transmission</a:t>
            </a:r>
            <a:endParaRPr lang="en-US" dirty="0"/>
          </a:p>
        </p:txBody>
      </p:sp>
      <p:pic>
        <p:nvPicPr>
          <p:cNvPr id="5" name="Picture 4" descr="NSN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87912" y="1386841"/>
            <a:ext cx="6324600" cy="53244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Initial LIGO Sensitivity improvement</a:t>
            </a:r>
            <a:endParaRPr lang="en-US" sz="4000" dirty="0"/>
          </a:p>
        </p:txBody>
      </p:sp>
      <p:pic>
        <p:nvPicPr>
          <p:cNvPr id="207876" name="Picture 4" descr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7620000" cy="5094288"/>
          </a:xfrm>
          <a:prstGeom prst="rect">
            <a:avLst/>
          </a:prstGeom>
          <a:noFill/>
        </p:spPr>
      </p:pic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2413000" y="1225848"/>
            <a:ext cx="5046134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2400" dirty="0" smtClean="0"/>
              <a:t>LIGO: First lock at the end of </a:t>
            </a:r>
            <a:r>
              <a:rPr lang="en-US" sz="2400" b="1" dirty="0" smtClean="0"/>
              <a:t>2000</a:t>
            </a:r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207886" name="Freeform 14"/>
          <p:cNvSpPr>
            <a:spLocks/>
          </p:cNvSpPr>
          <p:nvPr/>
        </p:nvSpPr>
        <p:spPr bwMode="auto">
          <a:xfrm>
            <a:off x="4017963" y="4510088"/>
            <a:ext cx="4119562" cy="1746250"/>
          </a:xfrm>
          <a:custGeom>
            <a:avLst/>
            <a:gdLst/>
            <a:ahLst/>
            <a:cxnLst>
              <a:cxn ang="0">
                <a:pos x="886" y="1100"/>
              </a:cxn>
              <a:cxn ang="0">
                <a:pos x="0" y="621"/>
              </a:cxn>
              <a:cxn ang="0">
                <a:pos x="970" y="494"/>
              </a:cxn>
              <a:cxn ang="0">
                <a:pos x="2595" y="0"/>
              </a:cxn>
              <a:cxn ang="0">
                <a:pos x="2569" y="1094"/>
              </a:cxn>
              <a:cxn ang="0">
                <a:pos x="886" y="1100"/>
              </a:cxn>
            </a:cxnLst>
            <a:rect l="0" t="0" r="r" b="b"/>
            <a:pathLst>
              <a:path w="2595" h="1100">
                <a:moveTo>
                  <a:pt x="886" y="1100"/>
                </a:moveTo>
                <a:lnTo>
                  <a:pt x="0" y="621"/>
                </a:lnTo>
                <a:lnTo>
                  <a:pt x="970" y="494"/>
                </a:lnTo>
                <a:lnTo>
                  <a:pt x="2595" y="0"/>
                </a:lnTo>
                <a:lnTo>
                  <a:pt x="2569" y="1094"/>
                </a:lnTo>
                <a:lnTo>
                  <a:pt x="886" y="1100"/>
                </a:lnTo>
                <a:close/>
              </a:path>
            </a:pathLst>
          </a:custGeom>
          <a:gradFill rotWithShape="1">
            <a:gsLst>
              <a:gs pos="0">
                <a:srgbClr val="D60093">
                  <a:alpha val="25000"/>
                </a:srgbClr>
              </a:gs>
              <a:gs pos="100000">
                <a:srgbClr val="CC008C">
                  <a:alpha val="25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887" name="Freeform 15"/>
          <p:cNvSpPr>
            <a:spLocks/>
          </p:cNvSpPr>
          <p:nvPr/>
        </p:nvSpPr>
        <p:spPr bwMode="auto">
          <a:xfrm>
            <a:off x="2805113" y="4838700"/>
            <a:ext cx="2660650" cy="1428750"/>
          </a:xfrm>
          <a:custGeom>
            <a:avLst/>
            <a:gdLst/>
            <a:ahLst/>
            <a:cxnLst>
              <a:cxn ang="0">
                <a:pos x="239" y="893"/>
              </a:cxn>
              <a:cxn ang="0">
                <a:pos x="0" y="0"/>
              </a:cxn>
              <a:cxn ang="0">
                <a:pos x="1676" y="900"/>
              </a:cxn>
              <a:cxn ang="0">
                <a:pos x="828" y="893"/>
              </a:cxn>
              <a:cxn ang="0">
                <a:pos x="239" y="893"/>
              </a:cxn>
            </a:cxnLst>
            <a:rect l="0" t="0" r="r" b="b"/>
            <a:pathLst>
              <a:path w="1676" h="900">
                <a:moveTo>
                  <a:pt x="239" y="893"/>
                </a:moveTo>
                <a:lnTo>
                  <a:pt x="0" y="0"/>
                </a:lnTo>
                <a:lnTo>
                  <a:pt x="1676" y="900"/>
                </a:lnTo>
                <a:lnTo>
                  <a:pt x="828" y="893"/>
                </a:lnTo>
                <a:lnTo>
                  <a:pt x="239" y="893"/>
                </a:lnTo>
                <a:close/>
              </a:path>
            </a:pathLst>
          </a:custGeom>
          <a:solidFill>
            <a:srgbClr val="FF3300">
              <a:alpha val="2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888" name="Freeform 16"/>
          <p:cNvSpPr>
            <a:spLocks/>
          </p:cNvSpPr>
          <p:nvPr/>
        </p:nvSpPr>
        <p:spPr bwMode="auto">
          <a:xfrm>
            <a:off x="1600200" y="1725613"/>
            <a:ext cx="1604963" cy="4533900"/>
          </a:xfrm>
          <a:custGeom>
            <a:avLst/>
            <a:gdLst/>
            <a:ahLst/>
            <a:cxnLst>
              <a:cxn ang="0">
                <a:pos x="0" y="2856"/>
              </a:cxn>
              <a:cxn ang="0">
                <a:pos x="8" y="0"/>
              </a:cxn>
              <a:cxn ang="0">
                <a:pos x="228" y="0"/>
              </a:cxn>
              <a:cxn ang="0">
                <a:pos x="1011" y="2854"/>
              </a:cxn>
              <a:cxn ang="0">
                <a:pos x="0" y="2856"/>
              </a:cxn>
            </a:cxnLst>
            <a:rect l="0" t="0" r="r" b="b"/>
            <a:pathLst>
              <a:path w="1011" h="2856">
                <a:moveTo>
                  <a:pt x="0" y="2856"/>
                </a:moveTo>
                <a:lnTo>
                  <a:pt x="8" y="0"/>
                </a:lnTo>
                <a:lnTo>
                  <a:pt x="228" y="0"/>
                </a:lnTo>
                <a:lnTo>
                  <a:pt x="1011" y="2854"/>
                </a:lnTo>
                <a:lnTo>
                  <a:pt x="0" y="2856"/>
                </a:lnTo>
                <a:close/>
              </a:path>
            </a:pathLst>
          </a:custGeom>
          <a:solidFill>
            <a:srgbClr val="996633">
              <a:alpha val="2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881" name="WordArt 9"/>
          <p:cNvSpPr>
            <a:spLocks noChangeArrowheads="1" noChangeShapeType="1" noTextEdit="1"/>
          </p:cNvSpPr>
          <p:nvPr/>
        </p:nvSpPr>
        <p:spPr bwMode="auto">
          <a:xfrm>
            <a:off x="4724400" y="5638800"/>
            <a:ext cx="3124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C0C0"/>
                </a:solidFill>
                <a:latin typeface="Arial Black"/>
                <a:ea typeface="Arial Black"/>
                <a:cs typeface="Arial Black"/>
              </a:rPr>
              <a:t>Fundamental Noises</a:t>
            </a:r>
          </a:p>
        </p:txBody>
      </p:sp>
      <p:sp>
        <p:nvSpPr>
          <p:cNvPr id="207882" name="WordArt 10"/>
          <p:cNvSpPr>
            <a:spLocks noChangeArrowheads="1" noChangeShapeType="1" noTextEdit="1"/>
          </p:cNvSpPr>
          <p:nvPr/>
        </p:nvSpPr>
        <p:spPr bwMode="auto">
          <a:xfrm>
            <a:off x="1676400" y="5638800"/>
            <a:ext cx="1828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C0C0"/>
                </a:solidFill>
                <a:latin typeface="Arial Black"/>
                <a:ea typeface="Arial Black"/>
                <a:cs typeface="Arial Black"/>
              </a:rPr>
              <a:t>Design</a:t>
            </a:r>
          </a:p>
        </p:txBody>
      </p:sp>
      <p:sp>
        <p:nvSpPr>
          <p:cNvPr id="207884" name="Line 12"/>
          <p:cNvSpPr>
            <a:spLocks noChangeShapeType="1"/>
          </p:cNvSpPr>
          <p:nvPr/>
        </p:nvSpPr>
        <p:spPr bwMode="auto">
          <a:xfrm flipV="1">
            <a:off x="2438400" y="4648200"/>
            <a:ext cx="3048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880" name="WordArt 8"/>
          <p:cNvSpPr>
            <a:spLocks noChangeArrowheads="1" noChangeShapeType="1" noTextEdit="1"/>
          </p:cNvSpPr>
          <p:nvPr/>
        </p:nvSpPr>
        <p:spPr bwMode="auto">
          <a:xfrm>
            <a:off x="4038600" y="3124200"/>
            <a:ext cx="2895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  <a:ea typeface="Arial Black"/>
                <a:cs typeface="Arial Black"/>
              </a:rPr>
              <a:t>Technical Noise!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37525" y="3316705"/>
            <a:ext cx="100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2002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37525" y="3685233"/>
            <a:ext cx="100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2003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37525" y="3958400"/>
            <a:ext cx="100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6337F"/>
                </a:solidFill>
              </a:rPr>
              <a:t>2004</a:t>
            </a:r>
            <a:endParaRPr lang="en-US" sz="2400" b="1" dirty="0">
              <a:solidFill>
                <a:srgbClr val="86337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15826" y="4219986"/>
            <a:ext cx="100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</a:rPr>
              <a:t>2005</a:t>
            </a:r>
            <a:endParaRPr lang="en-US" sz="2400" b="1" dirty="0">
              <a:solidFill>
                <a:srgbClr val="3366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15826" y="4493153"/>
            <a:ext cx="100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D31FF"/>
                </a:solidFill>
              </a:rPr>
              <a:t>2007</a:t>
            </a:r>
            <a:endParaRPr lang="en-US" sz="2400" b="1" dirty="0">
              <a:solidFill>
                <a:srgbClr val="FD31FF"/>
              </a:solidFill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Upcoming</a:t>
            </a:r>
            <a:r>
              <a:rPr lang="en-US" dirty="0" smtClean="0"/>
              <a:t> Network</a:t>
            </a:r>
            <a:r>
              <a:rPr lang="en-US" dirty="0" smtClean="0"/>
              <a:t> in the </a:t>
            </a:r>
            <a:br>
              <a:rPr lang="en-US" dirty="0" smtClean="0"/>
            </a:br>
            <a:r>
              <a:rPr lang="en-US" dirty="0" smtClean="0"/>
              <a:t>Advanced </a:t>
            </a:r>
            <a:r>
              <a:rPr lang="en-US" dirty="0" smtClean="0"/>
              <a:t>Detector</a:t>
            </a:r>
            <a:r>
              <a:rPr lang="en-US" dirty="0" smtClean="0"/>
              <a:t> 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00800" y="6203950"/>
            <a:ext cx="2133600" cy="365125"/>
          </a:xfrm>
        </p:spPr>
        <p:txBody>
          <a:bodyPr/>
          <a:lstStyle/>
          <a:p>
            <a:fld id="{3C8B7254-8BB7-644C-A757-37435CCFA7B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2" descr="earthlights_dm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0" y="6613525"/>
            <a:ext cx="52562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rPr>
              <a:t>Credit: C. Mayhew &amp; R. Simmon (NASA/GSFC), NOAA/ NGDC, DMSP Digital Archive </a:t>
            </a: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122393" y="2860674"/>
            <a:ext cx="1624261" cy="990600"/>
            <a:chOff x="96" y="1776"/>
            <a:chExt cx="864" cy="624"/>
          </a:xfrm>
        </p:grpSpPr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96" y="1776"/>
              <a:ext cx="864" cy="9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V="1">
              <a:off x="816" y="1776"/>
              <a:ext cx="144" cy="6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2362205" y="3241675"/>
            <a:ext cx="1295402" cy="152400"/>
            <a:chOff x="1488" y="2016"/>
            <a:chExt cx="816" cy="96"/>
          </a:xfrm>
        </p:grpSpPr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H="1" flipV="1">
              <a:off x="1488" y="2016"/>
              <a:ext cx="48" cy="9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H="1" flipV="1">
              <a:off x="1488" y="2016"/>
              <a:ext cx="816" cy="9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3048000" y="1898650"/>
            <a:ext cx="1752600" cy="914400"/>
            <a:chOff x="1920" y="1170"/>
            <a:chExt cx="1104" cy="576"/>
          </a:xfrm>
        </p:grpSpPr>
        <p:grpSp>
          <p:nvGrpSpPr>
            <p:cNvPr id="21" name="Group 19"/>
            <p:cNvGrpSpPr>
              <a:grpSpLocks/>
            </p:cNvGrpSpPr>
            <p:nvPr/>
          </p:nvGrpSpPr>
          <p:grpSpPr bwMode="auto">
            <a:xfrm>
              <a:off x="1920" y="1170"/>
              <a:ext cx="1104" cy="576"/>
              <a:chOff x="1920" y="1200"/>
              <a:chExt cx="1104" cy="576"/>
            </a:xfrm>
          </p:grpSpPr>
          <p:pic>
            <p:nvPicPr>
              <p:cNvPr id="23" name="Picture 20" descr="GE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1200"/>
                <a:ext cx="816" cy="555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Line 21"/>
              <p:cNvSpPr>
                <a:spLocks noChangeShapeType="1"/>
              </p:cNvSpPr>
              <p:nvPr/>
            </p:nvSpPr>
            <p:spPr bwMode="auto">
              <a:xfrm>
                <a:off x="2736" y="1200"/>
                <a:ext cx="288" cy="5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Line 22"/>
              <p:cNvSpPr>
                <a:spLocks noChangeShapeType="1"/>
              </p:cNvSpPr>
              <p:nvPr/>
            </p:nvSpPr>
            <p:spPr bwMode="auto">
              <a:xfrm>
                <a:off x="1920" y="1776"/>
                <a:ext cx="1104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2256" y="1492"/>
              <a:ext cx="48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GEO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6" name="Group 38"/>
          <p:cNvGrpSpPr>
            <a:grpSpLocks/>
          </p:cNvGrpSpPr>
          <p:nvPr/>
        </p:nvGrpSpPr>
        <p:grpSpPr bwMode="auto">
          <a:xfrm>
            <a:off x="4872039" y="2298702"/>
            <a:ext cx="1765300" cy="838200"/>
            <a:chOff x="3069" y="1422"/>
            <a:chExt cx="1112" cy="528"/>
          </a:xfrm>
        </p:grpSpPr>
        <p:grpSp>
          <p:nvGrpSpPr>
            <p:cNvPr id="27" name="Group 25"/>
            <p:cNvGrpSpPr>
              <a:grpSpLocks/>
            </p:cNvGrpSpPr>
            <p:nvPr/>
          </p:nvGrpSpPr>
          <p:grpSpPr bwMode="auto">
            <a:xfrm>
              <a:off x="3069" y="1422"/>
              <a:ext cx="1112" cy="528"/>
              <a:chOff x="3072" y="1392"/>
              <a:chExt cx="1056" cy="528"/>
            </a:xfrm>
          </p:grpSpPr>
          <p:pic>
            <p:nvPicPr>
              <p:cNvPr id="29" name="Picture 26" descr="Virgo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1392"/>
                <a:ext cx="816" cy="52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Line 27"/>
              <p:cNvSpPr>
                <a:spLocks noChangeShapeType="1"/>
              </p:cNvSpPr>
              <p:nvPr/>
            </p:nvSpPr>
            <p:spPr bwMode="auto">
              <a:xfrm flipH="1">
                <a:off x="3072" y="1392"/>
                <a:ext cx="240" cy="43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Line 28"/>
              <p:cNvSpPr>
                <a:spLocks noChangeShapeType="1"/>
              </p:cNvSpPr>
              <p:nvPr/>
            </p:nvSpPr>
            <p:spPr bwMode="auto">
              <a:xfrm flipH="1" flipV="1">
                <a:off x="3072" y="1824"/>
                <a:ext cx="240" cy="9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8" name="Text Box 29"/>
            <p:cNvSpPr txBox="1">
              <a:spLocks noChangeArrowheads="1"/>
            </p:cNvSpPr>
            <p:nvPr/>
          </p:nvSpPr>
          <p:spPr bwMode="auto">
            <a:xfrm>
              <a:off x="3328" y="1719"/>
              <a:ext cx="8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VIRGO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" name="Line 40"/>
          <p:cNvSpPr>
            <a:spLocks noChangeShapeType="1"/>
          </p:cNvSpPr>
          <p:nvPr/>
        </p:nvSpPr>
        <p:spPr bwMode="auto">
          <a:xfrm flipV="1">
            <a:off x="5651500" y="3516311"/>
            <a:ext cx="823913" cy="546104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Line 41"/>
          <p:cNvSpPr>
            <a:spLocks noChangeShapeType="1"/>
          </p:cNvSpPr>
          <p:nvPr/>
        </p:nvSpPr>
        <p:spPr bwMode="auto">
          <a:xfrm flipH="1" flipV="1">
            <a:off x="6475412" y="3505200"/>
            <a:ext cx="506413" cy="557216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TextBox 45"/>
          <p:cNvSpPr txBox="1">
            <a:spLocks noChangeArrowheads="1"/>
          </p:cNvSpPr>
          <p:nvPr/>
        </p:nvSpPr>
        <p:spPr bwMode="auto">
          <a:xfrm>
            <a:off x="5651500" y="4062416"/>
            <a:ext cx="1327150" cy="773078"/>
          </a:xfrm>
          <a:prstGeom prst="rect">
            <a:avLst/>
          </a:prstGeom>
          <a:solidFill>
            <a:srgbClr val="2E002E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LIGO</a:t>
            </a:r>
            <a:r>
              <a:rPr lang="en-US" sz="1800" kern="0" dirty="0">
                <a:solidFill>
                  <a:srgbClr val="FFFFFF"/>
                </a:solidFill>
              </a:rPr>
              <a:t>-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India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" name="Picture 1"/>
          <p:cNvPicPr>
            <a:picLocks noChangeAspect="1"/>
          </p:cNvPicPr>
          <p:nvPr/>
        </p:nvPicPr>
        <p:blipFill rotWithShape="1">
          <a:blip r:embed="rId5">
            <a:alphaModFix amt="49000"/>
          </a:blip>
          <a:srcRect t="10009" b="11012"/>
          <a:stretch/>
        </p:blipFill>
        <p:spPr>
          <a:xfrm>
            <a:off x="5645848" y="4405526"/>
            <a:ext cx="1330326" cy="423353"/>
          </a:xfrm>
          <a:prstGeom prst="rect">
            <a:avLst/>
          </a:prstGeom>
        </p:spPr>
      </p:pic>
      <p:grpSp>
        <p:nvGrpSpPr>
          <p:cNvPr id="36" name="Group 5"/>
          <p:cNvGrpSpPr/>
          <p:nvPr/>
        </p:nvGrpSpPr>
        <p:grpSpPr>
          <a:xfrm>
            <a:off x="7800495" y="3146231"/>
            <a:ext cx="1066801" cy="1408113"/>
            <a:chOff x="7848600" y="3165475"/>
            <a:chExt cx="1066801" cy="1408113"/>
          </a:xfrm>
        </p:grpSpPr>
        <p:sp>
          <p:nvSpPr>
            <p:cNvPr id="37" name="Line 32"/>
            <p:cNvSpPr>
              <a:spLocks noChangeShapeType="1"/>
            </p:cNvSpPr>
            <p:nvPr/>
          </p:nvSpPr>
          <p:spPr bwMode="auto">
            <a:xfrm flipH="1" flipV="1">
              <a:off x="8153400" y="3165475"/>
              <a:ext cx="762000" cy="3810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Line 31"/>
            <p:cNvSpPr>
              <a:spLocks noChangeShapeType="1"/>
            </p:cNvSpPr>
            <p:nvPr/>
          </p:nvSpPr>
          <p:spPr bwMode="auto">
            <a:xfrm flipV="1">
              <a:off x="7848600" y="3165475"/>
              <a:ext cx="304800" cy="3810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9" name="図 5" descr="LCGTnewpicture.JPG"/>
            <p:cNvPicPr>
              <a:picLocks noChangeAspect="1"/>
            </p:cNvPicPr>
            <p:nvPr/>
          </p:nvPicPr>
          <p:blipFill rotWithShape="1">
            <a:blip r:embed="rId6" cstate="print"/>
            <a:srcRect t="5648" r="27413"/>
            <a:stretch/>
          </p:blipFill>
          <p:spPr>
            <a:xfrm>
              <a:off x="7861850" y="3546475"/>
              <a:ext cx="1053550" cy="10271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40" name="Text Box 29"/>
            <p:cNvSpPr txBox="1">
              <a:spLocks noChangeArrowheads="1"/>
            </p:cNvSpPr>
            <p:nvPr/>
          </p:nvSpPr>
          <p:spPr bwMode="auto">
            <a:xfrm>
              <a:off x="7861851" y="3569495"/>
              <a:ext cx="10535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KAGRA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2" name="Slide Number Placeholder 4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AA694-00EB-4F4B-AABB-6F50FB1789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rcRect l="4806" r="17222" b="16644"/>
          <a:stretch>
            <a:fillRect/>
          </a:stretch>
        </p:blipFill>
        <p:spPr>
          <a:xfrm>
            <a:off x="122393" y="3013075"/>
            <a:ext cx="1425556" cy="1143000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-49847" y="3811588"/>
            <a:ext cx="126331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LIGO H1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4" name="Picture 4" descr="DSCN0430"/>
          <p:cNvPicPr>
            <a:picLocks noChangeAspect="1" noChangeArrowheads="1"/>
          </p:cNvPicPr>
          <p:nvPr/>
        </p:nvPicPr>
        <p:blipFill>
          <a:blip r:embed="rId8">
            <a:lum bright="10000" contrast="17000"/>
          </a:blip>
          <a:srcRect/>
          <a:stretch>
            <a:fillRect/>
          </a:stretch>
        </p:blipFill>
        <p:spPr bwMode="auto">
          <a:xfrm>
            <a:off x="2422530" y="3394075"/>
            <a:ext cx="1276236" cy="957177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239958" y="4015232"/>
            <a:ext cx="129064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LIGO</a:t>
            </a:r>
            <a:r>
              <a:rPr lang="en-US" sz="1800" b="1" kern="0" dirty="0" smtClean="0">
                <a:solidFill>
                  <a:srgbClr val="FFFFFF"/>
                </a:solidFill>
              </a:rPr>
              <a:t>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L1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Instabilities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56693" y="1797784"/>
            <a:ext cx="4919014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226784"/>
            <a:ext cx="2616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1. </a:t>
            </a:r>
            <a:r>
              <a:rPr lang="en-US" sz="2000" dirty="0" smtClean="0"/>
              <a:t>Test </a:t>
            </a:r>
            <a:r>
              <a:rPr lang="en-US" sz="2000" dirty="0"/>
              <a:t>mass mechanical mode scatters fundamental mode (pump) into the higher order </a:t>
            </a:r>
            <a:r>
              <a:rPr lang="en-US" sz="2000" dirty="0" smtClean="0"/>
              <a:t>mode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144" r="15417"/>
          <a:stretch>
            <a:fillRect/>
          </a:stretch>
        </p:blipFill>
        <p:spPr>
          <a:xfrm>
            <a:off x="5702300" y="1778001"/>
            <a:ext cx="3162736" cy="3186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702300" y="4535945"/>
            <a:ext cx="3162736" cy="21936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91714" y="4919008"/>
            <a:ext cx="2946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7030A0"/>
                </a:solidFill>
              </a:rPr>
              <a:t>2. </a:t>
            </a:r>
            <a:r>
              <a:rPr lang="en-US" sz="2000" dirty="0" smtClean="0"/>
              <a:t>After round trip scattered mode returns to the test mass and couples via radiation pressure into the mechanical mode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2616200" y="1125250"/>
            <a:ext cx="411302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Slawek</a:t>
            </a:r>
            <a:r>
              <a:rPr lang="en-US" sz="3200" dirty="0" smtClean="0">
                <a:solidFill>
                  <a:srgbClr val="FF0000"/>
                </a:solidFill>
              </a:rPr>
              <a:t> Gras (LIGO-MIT)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Detection Rates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17459" y="3635072"/>
            <a:ext cx="4671481" cy="281126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80000"/>
              </a:lnSpc>
              <a:buClr>
                <a:srgbClr val="CC0000"/>
              </a:buClr>
              <a:buFont typeface="Monotype Sorts" charset="2"/>
              <a:buNone/>
            </a:pPr>
            <a:r>
              <a:rPr lang="en-US" sz="2000" b="1" dirty="0"/>
              <a:t>Neutron Star </a:t>
            </a:r>
            <a:r>
              <a:rPr lang="en-US" sz="2000" b="1" dirty="0" smtClean="0"/>
              <a:t>Binaries: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dirty="0" smtClean="0">
                <a:ea typeface="ＭＳ Ｐゴシック" charset="-128"/>
                <a:sym typeface="Symbol" charset="2"/>
              </a:rPr>
              <a:t>Advanced </a:t>
            </a:r>
            <a:r>
              <a:rPr lang="en-US" dirty="0">
                <a:ea typeface="ＭＳ Ｐゴシック" charset="-128"/>
                <a:sym typeface="Symbol" charset="2"/>
              </a:rPr>
              <a:t>LIGO: </a:t>
            </a:r>
            <a:r>
              <a:rPr lang="en-US" dirty="0">
                <a:ea typeface="ＭＳ Ｐゴシック" charset="-128"/>
              </a:rPr>
              <a:t>~ </a:t>
            </a:r>
            <a:r>
              <a:rPr lang="en-US" dirty="0" smtClean="0">
                <a:ea typeface="ＭＳ Ｐゴシック" charset="-128"/>
              </a:rPr>
              <a:t>200 </a:t>
            </a:r>
            <a:r>
              <a:rPr lang="en-US" dirty="0" err="1">
                <a:ea typeface="ＭＳ Ｐゴシック" charset="-128"/>
              </a:rPr>
              <a:t>Mpc</a:t>
            </a:r>
            <a:r>
              <a:rPr lang="en-US" dirty="0" smtClean="0">
                <a:ea typeface="ＭＳ Ｐゴシック" charset="-128"/>
              </a:rPr>
              <a:t> 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i="1" dirty="0" smtClean="0">
                <a:ea typeface="ＭＳ Ｐゴシック" charset="-128"/>
              </a:rPr>
              <a:t>“Realistic rate” </a:t>
            </a:r>
            <a:r>
              <a:rPr lang="en-US" i="1" dirty="0">
                <a:ea typeface="ＭＳ Ｐゴシック" charset="-128"/>
              </a:rPr>
              <a:t>~</a:t>
            </a:r>
            <a:r>
              <a:rPr lang="en-US" i="1" dirty="0" smtClean="0">
                <a:ea typeface="ＭＳ Ｐゴシック" charset="-128"/>
              </a:rPr>
              <a:t> 40</a:t>
            </a:r>
            <a:r>
              <a:rPr lang="en-US" i="1" dirty="0">
                <a:ea typeface="ＭＳ Ｐゴシック" charset="-128"/>
              </a:rPr>
              <a:t>/</a:t>
            </a:r>
            <a:r>
              <a:rPr lang="en-US" i="1" dirty="0" smtClean="0">
                <a:ea typeface="ＭＳ Ｐゴシック" charset="-128"/>
              </a:rPr>
              <a:t>year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endParaRPr lang="en-US" sz="2000" i="1" dirty="0" smtClean="0">
              <a:ea typeface="ＭＳ Ｐゴシック" charset="-128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None/>
            </a:pPr>
            <a:r>
              <a:rPr lang="en-US" sz="2000" dirty="0" smtClean="0"/>
              <a:t> Class. Quant. </a:t>
            </a:r>
            <a:r>
              <a:rPr lang="en-US" sz="2000" dirty="0" err="1" smtClean="0"/>
              <a:t>Grav</a:t>
            </a:r>
            <a:r>
              <a:rPr lang="en-US" sz="2000" dirty="0" smtClean="0"/>
              <a:t>. </a:t>
            </a:r>
            <a:r>
              <a:rPr lang="en-US" sz="2000" b="1" dirty="0" smtClean="0"/>
              <a:t>27</a:t>
            </a:r>
            <a:r>
              <a:rPr lang="en-US" sz="2000" dirty="0" smtClean="0"/>
              <a:t>, 173001 (2010)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i="1" dirty="0" smtClean="0">
                <a:ea typeface="ＭＳ Ｐゴシック" charset="-128"/>
              </a:rPr>
              <a:t> 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None/>
            </a:pPr>
            <a:r>
              <a:rPr lang="en-US" sz="2000" dirty="0" smtClean="0">
                <a:ea typeface="ＭＳ Ｐゴシック" charset="-128"/>
              </a:rPr>
              <a:t>(Initial LIGO: ~15 </a:t>
            </a:r>
            <a:r>
              <a:rPr lang="en-US" sz="2000" dirty="0" err="1" smtClean="0">
                <a:ea typeface="ＭＳ Ｐゴシック" charset="-128"/>
              </a:rPr>
              <a:t>Mpc</a:t>
            </a:r>
            <a:r>
              <a:rPr lang="en-US" sz="2000" dirty="0" smtClean="0">
                <a:ea typeface="ＭＳ Ｐゴシック" charset="-128"/>
              </a:rPr>
              <a:t>, </a:t>
            </a:r>
            <a:r>
              <a:rPr lang="en-US" sz="2000" dirty="0" smtClean="0">
                <a:ea typeface="ＭＳ Ｐゴシック" charset="-128"/>
                <a:sym typeface="Symbol" charset="2"/>
              </a:rPr>
              <a:t>Rate ~1/50years)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endParaRPr lang="en-US" sz="2000" i="1" dirty="0" smtClean="0">
              <a:ea typeface="ＭＳ Ｐゴシック" charset="-128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endParaRPr lang="en-US" sz="2000" i="1" dirty="0" smtClean="0">
              <a:ea typeface="ＭＳ Ｐゴシック" charset="-128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endParaRPr lang="en-US" sz="2000" i="1" dirty="0">
              <a:ea typeface="ＭＳ Ｐゴシック" charset="-128"/>
            </a:endParaRPr>
          </a:p>
        </p:txBody>
      </p:sp>
      <p:pic>
        <p:nvPicPr>
          <p:cNvPr id="11" name="Picture 10" descr="Screen Shot 2013-04-11 at 12.24.06 PM.png"/>
          <p:cNvPicPr>
            <a:picLocks noChangeAspect="1"/>
          </p:cNvPicPr>
          <p:nvPr/>
        </p:nvPicPr>
        <p:blipFill>
          <a:blip r:embed="rId3"/>
          <a:srcRect l="3050" r="2422" b="52811"/>
          <a:stretch>
            <a:fillRect/>
          </a:stretch>
        </p:blipFill>
        <p:spPr>
          <a:xfrm>
            <a:off x="103431" y="1176853"/>
            <a:ext cx="8938965" cy="2180254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10" name="Rectangle 9"/>
          <p:cNvSpPr/>
          <p:nvPr/>
        </p:nvSpPr>
        <p:spPr>
          <a:xfrm>
            <a:off x="6216205" y="1303858"/>
            <a:ext cx="1107460" cy="19896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4733" y="1295391"/>
            <a:ext cx="2374848" cy="19896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fig1_aligo_sensitivity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431" y="3493583"/>
            <a:ext cx="35750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19" name="Rectangle 18"/>
          <p:cNvSpPr/>
          <p:nvPr/>
        </p:nvSpPr>
        <p:spPr>
          <a:xfrm>
            <a:off x="166931" y="2286000"/>
            <a:ext cx="7220234" cy="254000"/>
          </a:xfrm>
          <a:prstGeom prst="rect">
            <a:avLst/>
          </a:prstGeom>
          <a:noFill/>
          <a:ln w="60325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we call “commissioning”: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419101" y="3503114"/>
            <a:ext cx="8763000" cy="3048000"/>
            <a:chOff x="533400" y="2356513"/>
            <a:chExt cx="8763000" cy="3048000"/>
          </a:xfrm>
        </p:grpSpPr>
        <p:sp>
          <p:nvSpPr>
            <p:cNvPr id="13" name="AutoShape 37"/>
            <p:cNvSpPr>
              <a:spLocks noChangeArrowheads="1"/>
            </p:cNvSpPr>
            <p:nvPr/>
          </p:nvSpPr>
          <p:spPr bwMode="auto">
            <a:xfrm>
              <a:off x="7543800" y="3194713"/>
              <a:ext cx="1752600" cy="1295400"/>
            </a:xfrm>
            <a:prstGeom prst="irregularSeal1">
              <a:avLst/>
            </a:prstGeom>
            <a:solidFill>
              <a:srgbClr val="FFDE00"/>
            </a:solidFill>
            <a:ln w="12700" cmpd="sng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33400" y="2356513"/>
              <a:ext cx="8229600" cy="3048000"/>
              <a:chOff x="533400" y="2356513"/>
              <a:chExt cx="8229600" cy="3048000"/>
            </a:xfrm>
          </p:grpSpPr>
          <p:sp>
            <p:nvSpPr>
              <p:cNvPr id="3" name="Rounded Rectangle 2"/>
              <p:cNvSpPr/>
              <p:nvPr/>
            </p:nvSpPr>
            <p:spPr bwMode="auto">
              <a:xfrm>
                <a:off x="4495800" y="4566313"/>
                <a:ext cx="2057400" cy="685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40BB2A"/>
                  </a:gs>
                  <a:gs pos="100000">
                    <a:srgbClr val="84FF59"/>
                  </a:gs>
                </a:gsLst>
                <a:lin ang="16200000" scaled="0"/>
                <a:tileRect/>
              </a:gra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sz="2000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 bwMode="auto">
              <a:xfrm>
                <a:off x="4648200" y="2356513"/>
                <a:ext cx="1828800" cy="5334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16200000" scaled="0"/>
                <a:tileRect/>
              </a:gra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 bwMode="auto">
              <a:xfrm>
                <a:off x="533400" y="2356513"/>
                <a:ext cx="1981200" cy="533400"/>
              </a:xfrm>
              <a:prstGeom prst="round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 bwMode="auto">
              <a:xfrm>
                <a:off x="533400" y="4032913"/>
                <a:ext cx="1600200" cy="914400"/>
              </a:xfrm>
              <a:prstGeom prst="round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2209800" y="3042313"/>
                <a:ext cx="1295400" cy="83820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sz="2000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cxnSp>
            <p:nvCxnSpPr>
              <p:cNvPr id="8" name="Curved Connector 17"/>
              <p:cNvCxnSpPr/>
              <p:nvPr/>
            </p:nvCxnSpPr>
            <p:spPr bwMode="auto">
              <a:xfrm rot="10800000" flipV="1">
                <a:off x="1333500" y="3503114"/>
                <a:ext cx="876300" cy="5715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" name="Curved Connector 8"/>
              <p:cNvCxnSpPr>
                <a:stCxn id="5" idx="2"/>
              </p:cNvCxnSpPr>
              <p:nvPr/>
            </p:nvCxnSpPr>
            <p:spPr bwMode="auto">
              <a:xfrm rot="5400000">
                <a:off x="685800" y="3194713"/>
                <a:ext cx="1143000" cy="533400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Straight Arrow Connector 9"/>
              <p:cNvCxnSpPr>
                <a:stCxn id="5" idx="3"/>
                <a:endCxn id="4" idx="1"/>
              </p:cNvCxnSpPr>
              <p:nvPr/>
            </p:nvCxnSpPr>
            <p:spPr bwMode="auto">
              <a:xfrm>
                <a:off x="2514600" y="2623213"/>
                <a:ext cx="21336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>
                <a:stCxn id="7" idx="3"/>
              </p:cNvCxnSpPr>
              <p:nvPr/>
            </p:nvCxnSpPr>
            <p:spPr bwMode="auto">
              <a:xfrm flipV="1">
                <a:off x="3505200" y="2737513"/>
                <a:ext cx="1143000" cy="723900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AutoShape 19"/>
              <p:cNvCxnSpPr>
                <a:cxnSpLocks noChangeShapeType="1"/>
                <a:stCxn id="6" idx="3"/>
              </p:cNvCxnSpPr>
              <p:nvPr/>
            </p:nvCxnSpPr>
            <p:spPr bwMode="auto">
              <a:xfrm flipV="1">
                <a:off x="2133600" y="2889913"/>
                <a:ext cx="2590800" cy="1600200"/>
              </a:xfrm>
              <a:prstGeom prst="curvedConnector3">
                <a:avLst>
                  <a:gd name="adj1" fmla="val 76797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14" name="Curved Connector 13"/>
              <p:cNvCxnSpPr>
                <a:stCxn id="7" idx="3"/>
              </p:cNvCxnSpPr>
              <p:nvPr/>
            </p:nvCxnSpPr>
            <p:spPr bwMode="auto">
              <a:xfrm>
                <a:off x="3505200" y="3461413"/>
                <a:ext cx="1295401" cy="288191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" name="Curved Connector 14"/>
              <p:cNvCxnSpPr/>
              <p:nvPr/>
            </p:nvCxnSpPr>
            <p:spPr bwMode="auto">
              <a:xfrm flipV="1">
                <a:off x="3860800" y="3918614"/>
                <a:ext cx="956230" cy="156000"/>
              </a:xfrm>
              <a:prstGeom prst="curvedConnector3">
                <a:avLst>
                  <a:gd name="adj1" fmla="val 50000"/>
                </a:avLst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" name="Straight Arrow Connector 15"/>
              <p:cNvCxnSpPr>
                <a:stCxn id="4" idx="2"/>
              </p:cNvCxnSpPr>
              <p:nvPr/>
            </p:nvCxnSpPr>
            <p:spPr bwMode="auto">
              <a:xfrm>
                <a:off x="5562600" y="2889913"/>
                <a:ext cx="0" cy="3048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7" name="Straight Arrow Connector 16"/>
              <p:cNvCxnSpPr>
                <a:stCxn id="21" idx="2"/>
                <a:endCxn id="3" idx="0"/>
              </p:cNvCxnSpPr>
              <p:nvPr/>
            </p:nvCxnSpPr>
            <p:spPr bwMode="auto">
              <a:xfrm flipH="1">
                <a:off x="5524500" y="4267200"/>
                <a:ext cx="12449" cy="29911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" name="Curved Connector 75"/>
              <p:cNvCxnSpPr>
                <a:stCxn id="3" idx="3"/>
                <a:endCxn id="13" idx="2"/>
              </p:cNvCxnSpPr>
              <p:nvPr/>
            </p:nvCxnSpPr>
            <p:spPr bwMode="auto">
              <a:xfrm flipV="1">
                <a:off x="6553200" y="4490113"/>
                <a:ext cx="1679063" cy="4191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9" name="Curved Connector 77"/>
              <p:cNvCxnSpPr>
                <a:stCxn id="4" idx="3"/>
                <a:endCxn id="13" idx="0"/>
              </p:cNvCxnSpPr>
              <p:nvPr/>
            </p:nvCxnSpPr>
            <p:spPr bwMode="auto">
              <a:xfrm>
                <a:off x="6477000" y="2623213"/>
                <a:ext cx="2245099" cy="5715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0" name="WordArt 38"/>
              <p:cNvSpPr>
                <a:spLocks noChangeArrowheads="1" noChangeShapeType="1" noTextEdit="1"/>
              </p:cNvSpPr>
              <p:nvPr/>
            </p:nvSpPr>
            <p:spPr bwMode="auto">
              <a:xfrm>
                <a:off x="8077200" y="3643443"/>
                <a:ext cx="685800" cy="304800"/>
              </a:xfrm>
              <a:prstGeom prst="rect">
                <a:avLst/>
              </a:prstGeom>
              <a:noFill/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noFill/>
                      <a:round/>
                      <a:headEnd/>
                      <a:tailEnd/>
                    </a:ln>
                    <a:effectLst>
                      <a:outerShdw blurRad="63500" dist="38099" dir="2700000" algn="ctr" rotWithShape="0">
                        <a:srgbClr val="C0C0C0">
                          <a:alpha val="80000"/>
                        </a:srgbClr>
                      </a:outerShdw>
                    </a:effectLst>
                    <a:latin typeface="Impact"/>
                    <a:ea typeface="Impact"/>
                    <a:cs typeface="Impact"/>
                  </a:rPr>
                  <a:t>Noise</a:t>
                </a: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25497" y="3194713"/>
                <a:ext cx="1422903" cy="1072487"/>
              </a:xfrm>
              <a:prstGeom prst="rect">
                <a:avLst/>
              </a:prstGeom>
            </p:spPr>
          </p:pic>
          <p:cxnSp>
            <p:nvCxnSpPr>
              <p:cNvPr id="22" name="Curved Connector 88"/>
              <p:cNvCxnSpPr>
                <a:stCxn id="6" idx="2"/>
              </p:cNvCxnSpPr>
              <p:nvPr/>
            </p:nvCxnSpPr>
            <p:spPr bwMode="auto">
              <a:xfrm rot="16200000" flipH="1">
                <a:off x="3905250" y="2375563"/>
                <a:ext cx="457200" cy="56007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23" name="Curved Connector 93"/>
              <p:cNvCxnSpPr>
                <a:endCxn id="13" idx="2"/>
              </p:cNvCxnSpPr>
              <p:nvPr/>
            </p:nvCxnSpPr>
            <p:spPr bwMode="auto">
              <a:xfrm flipV="1">
                <a:off x="6934200" y="4490113"/>
                <a:ext cx="1298063" cy="9144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4" name="Rounded Rectangle 23"/>
              <p:cNvSpPr/>
              <p:nvPr/>
            </p:nvSpPr>
            <p:spPr bwMode="auto">
              <a:xfrm>
                <a:off x="6400800" y="3423313"/>
                <a:ext cx="914400" cy="762000"/>
              </a:xfrm>
              <a:prstGeom prst="round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sz="2000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cxnSp>
            <p:nvCxnSpPr>
              <p:cNvPr id="25" name="Straight Arrow Connector 24"/>
              <p:cNvCxnSpPr>
                <a:stCxn id="21" idx="3"/>
                <a:endCxn id="24" idx="1"/>
              </p:cNvCxnSpPr>
              <p:nvPr/>
            </p:nvCxnSpPr>
            <p:spPr bwMode="auto">
              <a:xfrm>
                <a:off x="6248400" y="3730957"/>
                <a:ext cx="152400" cy="7335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6" name="Straight Arrow Connector 25"/>
              <p:cNvCxnSpPr>
                <a:stCxn id="24" idx="3"/>
                <a:endCxn id="13" idx="1"/>
              </p:cNvCxnSpPr>
              <p:nvPr/>
            </p:nvCxnSpPr>
            <p:spPr bwMode="auto">
              <a:xfrm flipV="1">
                <a:off x="7315200" y="3711374"/>
                <a:ext cx="228600" cy="92939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7" name="TextBox 26"/>
              <p:cNvSpPr txBox="1"/>
              <p:nvPr/>
            </p:nvSpPr>
            <p:spPr>
              <a:xfrm>
                <a:off x="548216" y="4074614"/>
                <a:ext cx="15705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THERMAL EFFECTS</a:t>
                </a:r>
                <a:endParaRPr lang="en-US" sz="24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067981" y="3016281"/>
                <a:ext cx="15705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OPTICS QUALITY</a:t>
                </a:r>
                <a:endParaRPr lang="en-US" sz="24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60916" y="2356513"/>
                <a:ext cx="195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HIGH POWER</a:t>
                </a:r>
                <a:endParaRPr lang="en-US" sz="24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560107" y="2392380"/>
                <a:ext cx="195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ALIGNMENT</a:t>
                </a:r>
                <a:endParaRPr lang="en-US" sz="24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495800" y="4490112"/>
                <a:ext cx="198119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Output </a:t>
                </a:r>
              </a:p>
              <a:p>
                <a:pPr algn="ctr"/>
                <a:r>
                  <a:rPr lang="en-US" sz="2400" dirty="0" smtClean="0"/>
                  <a:t>Mode-Cleaner</a:t>
                </a:r>
                <a:endParaRPr lang="en-US" sz="2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036731" y="3362090"/>
                <a:ext cx="1676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STRAY LIGHT</a:t>
                </a:r>
                <a:endParaRPr lang="en-US" sz="2400" dirty="0"/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550334" y="1583267"/>
            <a:ext cx="7967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Understand and fix an entanglement of noise coupling mechanisms</a:t>
            </a:r>
            <a:endParaRPr lang="en-US" sz="3600" dirty="0"/>
          </a:p>
        </p:txBody>
      </p:sp>
      <p:sp>
        <p:nvSpPr>
          <p:cNvPr id="36" name="TextBox 35"/>
          <p:cNvSpPr txBox="1"/>
          <p:nvPr/>
        </p:nvSpPr>
        <p:spPr>
          <a:xfrm>
            <a:off x="394205" y="2812141"/>
            <a:ext cx="4292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Example from Enhanced LIGO</a:t>
            </a:r>
            <a:endParaRPr lang="en-US" sz="2000" dirty="0"/>
          </a:p>
        </p:txBody>
      </p:sp>
      <p:sp>
        <p:nvSpPr>
          <p:cNvPr id="37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LIGO is 85.4% </a:t>
            </a:r>
            <a:r>
              <a:rPr lang="en-US" dirty="0" smtClean="0"/>
              <a:t>complete</a:t>
            </a:r>
            <a:br>
              <a:rPr lang="en-US" dirty="0" smtClean="0"/>
            </a:br>
            <a:r>
              <a:rPr lang="en-US" dirty="0" smtClean="0"/>
              <a:t>(@ July 2013)</a:t>
            </a:r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2819" t="2801" r="1351"/>
          <a:stretch>
            <a:fillRect/>
          </a:stretch>
        </p:blipFill>
        <p:spPr>
          <a:xfrm>
            <a:off x="0" y="1790698"/>
            <a:ext cx="9144000" cy="5228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“Arm Length Stabilization” System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1" name="Picture 10" descr="ForLisa_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7182" t="3457" r="16868" b="222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7182" t="3457" r="16868" b="2222"/>
              <a:stretch>
                <a:fillRect/>
              </a:stretch>
            </p:blipFill>
          </mc:Fallback>
        </mc:AlternateContent>
        <p:spPr>
          <a:xfrm rot="16200000">
            <a:off x="2263351" y="565347"/>
            <a:ext cx="4722510" cy="7589746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12" name="Rectangle 11"/>
          <p:cNvSpPr/>
          <p:nvPr/>
        </p:nvSpPr>
        <p:spPr>
          <a:xfrm>
            <a:off x="0" y="1063695"/>
            <a:ext cx="89561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Frequency fluctuations of main laser light is already “good enough”</a:t>
            </a:r>
          </a:p>
          <a:p>
            <a:pPr algn="ctr"/>
            <a:r>
              <a:rPr lang="en-US" sz="2000" dirty="0" smtClean="0"/>
              <a:t>(1/10 of the cavity </a:t>
            </a:r>
            <a:r>
              <a:rPr lang="en-US" sz="2000" dirty="0" err="1" smtClean="0"/>
              <a:t>linewidth</a:t>
            </a:r>
            <a:r>
              <a:rPr lang="en-US" sz="2000" dirty="0" smtClean="0"/>
              <a:t>), “noise hunting” still in progress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067300" y="2573863"/>
            <a:ext cx="3043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GOAL &lt; 10 Hz RMS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763934" y="36297"/>
            <a:ext cx="1354666" cy="92217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575815" y="-23034"/>
            <a:ext cx="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LHO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670" y="8458"/>
            <a:ext cx="8929283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Seismic isolation performance </a:t>
            </a:r>
            <a:endParaRPr lang="en-US" sz="3111" dirty="0"/>
          </a:p>
        </p:txBody>
      </p:sp>
      <p:grpSp>
        <p:nvGrpSpPr>
          <p:cNvPr id="36" name="Group 35"/>
          <p:cNvGrpSpPr/>
          <p:nvPr/>
        </p:nvGrpSpPr>
        <p:grpSpPr>
          <a:xfrm>
            <a:off x="3204163" y="1503628"/>
            <a:ext cx="5888114" cy="4722685"/>
            <a:chOff x="2146727" y="1406236"/>
            <a:chExt cx="6421540" cy="5413561"/>
          </a:xfrm>
        </p:grpSpPr>
        <p:pic>
          <p:nvPicPr>
            <p:cNvPr id="3" name="Picture 2" descr="aiLIGOcompariso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8339"/>
            <a:stretch>
              <a:fillRect/>
            </a:stretch>
          </p:blipFill>
          <p:spPr>
            <a:xfrm rot="5400000">
              <a:off x="2650716" y="902247"/>
              <a:ext cx="5413561" cy="6421540"/>
            </a:xfrm>
            <a:prstGeom prst="rect">
              <a:avLst/>
            </a:prstGeom>
          </p:spPr>
        </p:pic>
        <p:sp>
          <p:nvSpPr>
            <p:cNvPr id="4" name="Up-Down Arrow 3"/>
            <p:cNvSpPr/>
            <p:nvPr/>
          </p:nvSpPr>
          <p:spPr bwMode="auto">
            <a:xfrm>
              <a:off x="5342509" y="3352800"/>
              <a:ext cx="381000" cy="1676400"/>
            </a:xfrm>
            <a:prstGeom prst="upDownArrow">
              <a:avLst/>
            </a:prstGeom>
            <a:solidFill>
              <a:schemeClr val="accent1">
                <a:alpha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08217" y="4262735"/>
              <a:ext cx="1105893" cy="42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1000x</a:t>
              </a:r>
              <a:endParaRPr lang="en-US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7" name="Line Callout 1 6"/>
            <p:cNvSpPr/>
            <p:nvPr/>
          </p:nvSpPr>
          <p:spPr bwMode="auto">
            <a:xfrm>
              <a:off x="7476109" y="3352800"/>
              <a:ext cx="914400" cy="381000"/>
            </a:xfrm>
            <a:prstGeom prst="borderCallout1">
              <a:avLst>
                <a:gd name="adj1" fmla="val 16528"/>
                <a:gd name="adj2" fmla="val -926"/>
                <a:gd name="adj3" fmla="val 112500"/>
                <a:gd name="adj4" fmla="val -38333"/>
              </a:avLst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1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iLIGO</a:t>
              </a:r>
              <a:endParaRPr kumimoji="0" lang="en-US" sz="1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8" name="Line Callout 1 7"/>
            <p:cNvSpPr/>
            <p:nvPr/>
          </p:nvSpPr>
          <p:spPr bwMode="auto">
            <a:xfrm>
              <a:off x="5799710" y="5625981"/>
              <a:ext cx="914400" cy="750897"/>
            </a:xfrm>
            <a:prstGeom prst="borderCallout1">
              <a:avLst>
                <a:gd name="adj1" fmla="val 31250"/>
                <a:gd name="adj2" fmla="val 94444"/>
                <a:gd name="adj3" fmla="val -1"/>
                <a:gd name="adj4" fmla="val 117223"/>
              </a:avLst>
            </a:prstGeom>
            <a:solidFill>
              <a:srgbClr val="ECCA34"/>
            </a:solidFill>
            <a:ln w="19050" cap="flat" cmpd="sng" algn="ctr">
              <a:solidFill>
                <a:srgbClr val="ECCA3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err="1" smtClean="0">
                  <a:solidFill>
                    <a:srgbClr val="000000"/>
                  </a:solidFill>
                  <a:latin typeface="+mn-lt"/>
                </a:rPr>
                <a:t>a</a:t>
              </a:r>
              <a:r>
                <a:rPr kumimoji="0" lang="en-US" sz="1800" b="1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LIGO</a:t>
              </a:r>
              <a:r>
                <a:rPr kumimoji="0" lang="en-US" sz="18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target</a:t>
              </a:r>
            </a:p>
          </p:txBody>
        </p:sp>
        <p:sp>
          <p:nvSpPr>
            <p:cNvPr id="9" name="Line Callout 1 8"/>
            <p:cNvSpPr/>
            <p:nvPr/>
          </p:nvSpPr>
          <p:spPr bwMode="auto">
            <a:xfrm>
              <a:off x="3894709" y="5105400"/>
              <a:ext cx="914400" cy="758772"/>
            </a:xfrm>
            <a:prstGeom prst="borderCallout1">
              <a:avLst>
                <a:gd name="adj1" fmla="val 22917"/>
                <a:gd name="adj2" fmla="val 100000"/>
                <a:gd name="adj3" fmla="val -19445"/>
                <a:gd name="adj4" fmla="val 135741"/>
              </a:avLst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err="1" smtClean="0">
                  <a:solidFill>
                    <a:srgbClr val="000000"/>
                  </a:solidFill>
                  <a:latin typeface="+mn-lt"/>
                </a:rPr>
                <a:t>a</a:t>
              </a:r>
              <a:r>
                <a:rPr kumimoji="0" lang="en-US" sz="1800" b="1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LIGO</a:t>
              </a:r>
              <a:r>
                <a:rPr kumimoji="0" lang="en-US" sz="18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so</a:t>
              </a:r>
              <a:r>
                <a:rPr kumimoji="0" lang="en-US" sz="1800" b="1" i="1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far</a:t>
              </a:r>
              <a:endParaRPr kumimoji="0" lang="en-US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</p:grpSp>
      <p:pic>
        <p:nvPicPr>
          <p:cNvPr id="14" name="Picture 13" descr="Sei2SusDemo_XSection.jpg"/>
          <p:cNvPicPr>
            <a:picLocks noChangeAspect="1"/>
          </p:cNvPicPr>
          <p:nvPr/>
        </p:nvPicPr>
        <p:blipFill>
          <a:blip r:embed="rId3"/>
          <a:srcRect l="34810" r="14283" b="4590"/>
          <a:stretch>
            <a:fillRect/>
          </a:stretch>
        </p:blipFill>
        <p:spPr>
          <a:xfrm>
            <a:off x="651936" y="3337053"/>
            <a:ext cx="2482276" cy="3315999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l="21118" t="20570" r="24932" b="4582"/>
          <a:stretch>
            <a:fillRect/>
          </a:stretch>
        </p:blipFill>
        <p:spPr>
          <a:xfrm>
            <a:off x="651936" y="958475"/>
            <a:ext cx="2421467" cy="2239633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17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IGO Hanford Observatory to LIGO Livingston - Google Map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22778" t="19648" r="17520" b="51607"/>
              <a:stretch>
                <a:fillRect/>
              </a:stretch>
            </p:blipFill>
          </mc:Choice>
          <mc:Fallback>
            <p:blipFill>
              <a:blip r:embed="rId3"/>
              <a:srcRect l="22778" t="19648" r="17520" b="51607"/>
              <a:stretch>
                <a:fillRect/>
              </a:stretch>
            </p:blipFill>
          </mc:Fallback>
        </mc:AlternateContent>
        <p:spPr>
          <a:xfrm>
            <a:off x="-34354" y="3667634"/>
            <a:ext cx="5215471" cy="3249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DSCN0430"/>
          <p:cNvPicPr>
            <a:picLocks noChangeAspect="1" noChangeArrowheads="1"/>
          </p:cNvPicPr>
          <p:nvPr/>
        </p:nvPicPr>
        <p:blipFill>
          <a:blip r:embed="rId4">
            <a:lum bright="10000" contrast="17000"/>
          </a:blip>
          <a:srcRect l="6258" b="4730"/>
          <a:stretch>
            <a:fillRect/>
          </a:stretch>
        </p:blipFill>
        <p:spPr bwMode="auto">
          <a:xfrm>
            <a:off x="4496360" y="184347"/>
            <a:ext cx="4647640" cy="3542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 l="4806" r="17222" b="16644"/>
          <a:stretch>
            <a:fillRect/>
          </a:stretch>
        </p:blipFill>
        <p:spPr>
          <a:xfrm>
            <a:off x="-34354" y="40413"/>
            <a:ext cx="4648216" cy="3726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2777062" y="3818120"/>
            <a:ext cx="219287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 typeface="Wingdings" charset="2"/>
              <a:buChar char="ü"/>
            </a:pPr>
            <a:r>
              <a:rPr lang="en-US" b="1" dirty="0" smtClean="0"/>
              <a:t>36 </a:t>
            </a:r>
            <a:r>
              <a:rPr lang="en-US" b="1" dirty="0" smtClean="0"/>
              <a:t>hours </a:t>
            </a:r>
            <a:r>
              <a:rPr lang="en-US" dirty="0" smtClean="0"/>
              <a:t>drive</a:t>
            </a:r>
          </a:p>
          <a:p>
            <a:pPr algn="ctr">
              <a:buFont typeface="Wingdings" charset="2"/>
              <a:buChar char="ü"/>
            </a:pPr>
            <a:r>
              <a:rPr lang="en-US" b="1" dirty="0" smtClean="0"/>
              <a:t>10 ms </a:t>
            </a:r>
            <a:r>
              <a:rPr lang="en-US" dirty="0" smtClean="0"/>
              <a:t>if traveling at the speed of light</a:t>
            </a:r>
            <a:endParaRPr lang="en-US" dirty="0"/>
          </a:p>
        </p:txBody>
      </p:sp>
      <p:pic>
        <p:nvPicPr>
          <p:cNvPr id="19" name="Picture 15" descr="IMG_1339"/>
          <p:cNvPicPr>
            <a:picLocks noChangeAspect="1" noChangeArrowheads="1"/>
          </p:cNvPicPr>
          <p:nvPr/>
        </p:nvPicPr>
        <p:blipFill>
          <a:blip r:embed="rId6">
            <a:lum bright="17000" contrast="23000"/>
          </a:blip>
          <a:srcRect l="7202"/>
          <a:stretch>
            <a:fillRect/>
          </a:stretch>
        </p:blipFill>
        <p:spPr bwMode="auto">
          <a:xfrm>
            <a:off x="5071533" y="3634968"/>
            <a:ext cx="4124056" cy="3333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 19"/>
          <p:cNvSpPr/>
          <p:nvPr/>
        </p:nvSpPr>
        <p:spPr>
          <a:xfrm>
            <a:off x="80536" y="125078"/>
            <a:ext cx="450616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</a:rPr>
              <a:t>LIGO Hanford Observatory (WA)</a:t>
            </a:r>
          </a:p>
          <a:p>
            <a:r>
              <a:rPr lang="en-US" sz="2600" dirty="0" smtClean="0">
                <a:solidFill>
                  <a:srgbClr val="0000FF"/>
                </a:solidFill>
              </a:rPr>
              <a:t>H1 – in the desert</a:t>
            </a:r>
            <a:endParaRPr lang="en-US" sz="2600" dirty="0"/>
          </a:p>
        </p:txBody>
      </p:sp>
      <p:sp>
        <p:nvSpPr>
          <p:cNvPr id="21" name="Rectangle 20"/>
          <p:cNvSpPr/>
          <p:nvPr/>
        </p:nvSpPr>
        <p:spPr>
          <a:xfrm>
            <a:off x="4495324" y="108822"/>
            <a:ext cx="462875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86337F"/>
                </a:solidFill>
              </a:rPr>
              <a:t>LIGO Livingston Observatory (LA)</a:t>
            </a:r>
          </a:p>
          <a:p>
            <a:r>
              <a:rPr lang="en-US" sz="2600" dirty="0" smtClean="0">
                <a:solidFill>
                  <a:srgbClr val="86337F"/>
                </a:solidFill>
              </a:rPr>
              <a:t>L1 – in the jungle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LIGO_lisa_layou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323"/>
              <a:stretch>
                <a:fillRect/>
              </a:stretch>
            </p:blipFill>
          </mc:Choice>
          <mc:Fallback>
            <p:blipFill>
              <a:blip r:embed="rId3"/>
              <a:srcRect l="1323"/>
              <a:stretch>
                <a:fillRect/>
              </a:stretch>
            </p:blipFill>
          </mc:Fallback>
        </mc:AlternateContent>
        <p:spPr>
          <a:xfrm>
            <a:off x="25393" y="1069070"/>
            <a:ext cx="8639558" cy="5783580"/>
          </a:xfrm>
          <a:prstGeom prst="rect">
            <a:avLst/>
          </a:prstGeom>
        </p:spPr>
      </p:pic>
      <p:pic>
        <p:nvPicPr>
          <p:cNvPr id="7" name="Picture 6" descr="LASTI_quad.jpg"/>
          <p:cNvPicPr>
            <a:picLocks noChangeAspect="1"/>
          </p:cNvPicPr>
          <p:nvPr/>
        </p:nvPicPr>
        <p:blipFill>
          <a:blip r:embed="rId4"/>
          <a:srcRect l="4908" r="13538" b="3599"/>
          <a:stretch>
            <a:fillRect/>
          </a:stretch>
        </p:blipFill>
        <p:spPr>
          <a:xfrm>
            <a:off x="7332133" y="4069090"/>
            <a:ext cx="1769534" cy="2788910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13" name="Picture 12" descr="PSL.JPG"/>
          <p:cNvPicPr>
            <a:picLocks noChangeAspect="1"/>
          </p:cNvPicPr>
          <p:nvPr/>
        </p:nvPicPr>
        <p:blipFill>
          <a:blip r:embed="rId5"/>
          <a:srcRect l="13380" t="13195" r="10484" b="3780"/>
          <a:stretch>
            <a:fillRect/>
          </a:stretch>
        </p:blipFill>
        <p:spPr>
          <a:xfrm>
            <a:off x="0" y="4341165"/>
            <a:ext cx="3420526" cy="2486084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76651" y="-157348"/>
            <a:ext cx="8229600" cy="1143000"/>
          </a:xfrm>
        </p:spPr>
        <p:txBody>
          <a:bodyPr/>
          <a:lstStyle/>
          <a:p>
            <a:r>
              <a:rPr lang="en-US" dirty="0" smtClean="0"/>
              <a:t>Advanced </a:t>
            </a:r>
            <a:r>
              <a:rPr lang="en-US" dirty="0" smtClean="0"/>
              <a:t>LIGO: L1 &amp; H1</a:t>
            </a:r>
            <a:endParaRPr lang="en-US" dirty="0"/>
          </a:p>
        </p:txBody>
      </p:sp>
      <p:pic>
        <p:nvPicPr>
          <p:cNvPr id="16" name="Picture 3" descr="HAM ISI LLO Build 060.jpg"/>
          <p:cNvPicPr>
            <a:picLocks noChangeAspect="1"/>
          </p:cNvPicPr>
          <p:nvPr/>
        </p:nvPicPr>
        <p:blipFill>
          <a:blip r:embed="rId6"/>
          <a:srcRect t="10203"/>
          <a:stretch>
            <a:fillRect/>
          </a:stretch>
        </p:blipFill>
        <p:spPr bwMode="auto">
          <a:xfrm>
            <a:off x="78911" y="841674"/>
            <a:ext cx="3053755" cy="1935553"/>
          </a:xfrm>
          <a:prstGeom prst="rect">
            <a:avLst/>
          </a:prstGeom>
          <a:noFill/>
          <a:ln w="3175">
            <a:solidFill>
              <a:schemeClr val="accent6"/>
            </a:solidFill>
            <a:miter lim="800000"/>
            <a:headEnd/>
            <a:tailEnd/>
          </a:ln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17" name="Picture 42"/>
          <p:cNvPicPr>
            <a:picLocks noChangeAspect="1" noChangeArrowheads="1"/>
          </p:cNvPicPr>
          <p:nvPr/>
        </p:nvPicPr>
        <p:blipFill>
          <a:blip r:embed="rId7"/>
          <a:srcRect r="9793"/>
          <a:stretch>
            <a:fillRect/>
          </a:stretch>
        </p:blipFill>
        <p:spPr bwMode="auto">
          <a:xfrm>
            <a:off x="78911" y="5323978"/>
            <a:ext cx="1405467" cy="116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18" name="Picture 9" descr="BigTM_BondTest"/>
          <p:cNvPicPr>
            <a:picLocks noChangeAspect="1" noChangeArrowheads="1"/>
          </p:cNvPicPr>
          <p:nvPr/>
        </p:nvPicPr>
        <p:blipFill>
          <a:blip r:embed="rId8"/>
          <a:srcRect l="36174" t="25200" r="20507" b="15852"/>
          <a:stretch>
            <a:fillRect/>
          </a:stretch>
        </p:blipFill>
        <p:spPr bwMode="auto">
          <a:xfrm>
            <a:off x="4783667" y="841674"/>
            <a:ext cx="1896533" cy="1935553"/>
          </a:xfrm>
          <a:prstGeom prst="rect">
            <a:avLst/>
          </a:prstGeom>
          <a:noFill/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21" name="Picture 20" descr="aLIGO_ITM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2366" t="14488" r="21726" b="9808"/>
          <a:stretch/>
        </p:blipFill>
        <p:spPr>
          <a:xfrm>
            <a:off x="5088466" y="4093009"/>
            <a:ext cx="2519853" cy="27649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glow rad="63500">
              <a:schemeClr val="accent6">
                <a:alpha val="75000"/>
              </a:schemeClr>
            </a:glo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rcRect l="21118" t="20570" r="24932" b="4582"/>
          <a:stretch>
            <a:fillRect/>
          </a:stretch>
        </p:blipFill>
        <p:spPr>
          <a:xfrm>
            <a:off x="6680200" y="841674"/>
            <a:ext cx="2421467" cy="2239633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Design Sensitivity..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607932" y="1233995"/>
            <a:ext cx="7318509" cy="4572000"/>
            <a:chOff x="4982633" y="1442185"/>
            <a:chExt cx="4072467" cy="2544141"/>
          </a:xfrm>
        </p:grpSpPr>
        <p:pic>
          <p:nvPicPr>
            <p:cNvPr id="6" name="Content Placeholder 4" descr="aligowithnoise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l="2657" t="3520" r="7068"/>
                <a:stretch>
                  <a:fillRect/>
                </a:stretch>
              </p:blipFill>
            </mc:Choice>
            <mc:Fallback>
              <p:blipFill>
                <a:blip r:embed="rId3"/>
                <a:srcRect l="2657" t="3520" r="7068"/>
                <a:stretch>
                  <a:fillRect/>
                </a:stretch>
              </p:blipFill>
            </mc:Fallback>
          </mc:AlternateContent>
          <p:spPr>
            <a:xfrm>
              <a:off x="4982633" y="1442185"/>
              <a:ext cx="4072467" cy="254414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64112" y="1836658"/>
              <a:ext cx="287867" cy="190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683104"/>
                  </a:solidFill>
                </a:rPr>
                <a:t>S</a:t>
              </a:r>
            </a:p>
            <a:p>
              <a:pPr algn="ctr"/>
              <a:r>
                <a:rPr lang="en-US" b="1" dirty="0" smtClean="0">
                  <a:solidFill>
                    <a:srgbClr val="683104"/>
                  </a:solidFill>
                </a:rPr>
                <a:t>E</a:t>
              </a:r>
            </a:p>
            <a:p>
              <a:pPr algn="ctr"/>
              <a:r>
                <a:rPr lang="en-US" b="1" dirty="0" smtClean="0">
                  <a:solidFill>
                    <a:srgbClr val="683104"/>
                  </a:solidFill>
                </a:rPr>
                <a:t>I</a:t>
              </a:r>
            </a:p>
            <a:p>
              <a:pPr algn="ctr"/>
              <a:r>
                <a:rPr lang="en-US" b="1" dirty="0" smtClean="0">
                  <a:solidFill>
                    <a:srgbClr val="683104"/>
                  </a:solidFill>
                </a:rPr>
                <a:t>S</a:t>
              </a:r>
            </a:p>
            <a:p>
              <a:pPr algn="ctr"/>
              <a:r>
                <a:rPr lang="en-US" b="1" dirty="0" smtClean="0">
                  <a:solidFill>
                    <a:srgbClr val="683104"/>
                  </a:solidFill>
                </a:rPr>
                <a:t>M</a:t>
              </a:r>
            </a:p>
            <a:p>
              <a:pPr algn="ctr"/>
              <a:r>
                <a:rPr lang="en-US" b="1" dirty="0" smtClean="0">
                  <a:solidFill>
                    <a:srgbClr val="683104"/>
                  </a:solidFill>
                </a:rPr>
                <a:t>I</a:t>
              </a:r>
            </a:p>
            <a:p>
              <a:pPr algn="ctr"/>
              <a:r>
                <a:rPr lang="en-US" b="1" dirty="0" smtClean="0">
                  <a:solidFill>
                    <a:srgbClr val="683104"/>
                  </a:solidFill>
                </a:rPr>
                <a:t>C</a:t>
              </a:r>
            </a:p>
            <a:p>
              <a:pPr algn="ctr"/>
              <a:endParaRPr lang="en-US" b="1" dirty="0" smtClean="0">
                <a:solidFill>
                  <a:srgbClr val="683104"/>
                </a:solidFill>
              </a:endParaRPr>
            </a:p>
            <a:p>
              <a:pPr algn="ctr"/>
              <a:r>
                <a:rPr lang="en-US" b="1" dirty="0" smtClean="0">
                  <a:solidFill>
                    <a:srgbClr val="683104"/>
                  </a:solidFill>
                </a:rPr>
                <a:t> </a:t>
              </a:r>
              <a:r>
                <a:rPr lang="en-US" b="1" dirty="0" smtClean="0">
                  <a:solidFill>
                    <a:srgbClr val="683104"/>
                  </a:solidFill>
                </a:rPr>
                <a:t>W</a:t>
              </a:r>
            </a:p>
            <a:p>
              <a:pPr algn="ctr"/>
              <a:r>
                <a:rPr lang="en-US" b="1" dirty="0" smtClean="0">
                  <a:solidFill>
                    <a:srgbClr val="683104"/>
                  </a:solidFill>
                </a:rPr>
                <a:t>A</a:t>
              </a:r>
            </a:p>
            <a:p>
              <a:pPr algn="ctr"/>
              <a:r>
                <a:rPr lang="en-US" b="1" dirty="0" smtClean="0">
                  <a:solidFill>
                    <a:srgbClr val="683104"/>
                  </a:solidFill>
                </a:rPr>
                <a:t>L</a:t>
              </a:r>
            </a:p>
            <a:p>
              <a:pPr algn="ctr"/>
              <a:r>
                <a:rPr lang="en-US" b="1" dirty="0" smtClean="0">
                  <a:solidFill>
                    <a:srgbClr val="683104"/>
                  </a:solidFill>
                </a:rPr>
                <a:t>L</a:t>
              </a:r>
              <a:endParaRPr lang="en-US" b="1" dirty="0">
                <a:solidFill>
                  <a:srgbClr val="683104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05477" y="6002407"/>
            <a:ext cx="6901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..but what about technical noises? How about data quality? </a:t>
            </a:r>
          </a:p>
          <a:p>
            <a:r>
              <a:rPr lang="en-US" sz="2000" dirty="0" smtClean="0"/>
              <a:t>And, by the way…how do we get to the design sensitivity? 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66" y="-1861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“EVERYTHING is better in Advanced LIGO!”</a:t>
            </a:r>
            <a:endParaRPr lang="en-US" dirty="0"/>
          </a:p>
        </p:txBody>
      </p:sp>
      <p:pic>
        <p:nvPicPr>
          <p:cNvPr id="13" name="Picture 12" descr="TRANSMON.jpg"/>
          <p:cNvPicPr>
            <a:picLocks noChangeAspect="1"/>
          </p:cNvPicPr>
          <p:nvPr/>
        </p:nvPicPr>
        <p:blipFill>
          <a:blip r:embed="rId2"/>
          <a:srcRect l="11905" t="47613" r="19677" b="3260"/>
          <a:stretch>
            <a:fillRect/>
          </a:stretch>
        </p:blipFill>
        <p:spPr>
          <a:xfrm>
            <a:off x="4581778" y="797659"/>
            <a:ext cx="4562222" cy="4367742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15" name="Picture 14" descr="OMC_assembled"/>
          <p:cNvPicPr>
            <a:picLocks noChangeAspect="1"/>
          </p:cNvPicPr>
          <p:nvPr/>
        </p:nvPicPr>
        <p:blipFill>
          <a:blip r:embed="rId3"/>
          <a:srcRect t="25154" b="12826"/>
          <a:stretch>
            <a:fillRect/>
          </a:stretch>
        </p:blipFill>
        <p:spPr>
          <a:xfrm>
            <a:off x="4529107" y="4711383"/>
            <a:ext cx="4614893" cy="2146617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5173133" y="6362467"/>
            <a:ext cx="3615278" cy="461665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OUTPUT MODE CLEANER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9267" y="4198007"/>
            <a:ext cx="4469839" cy="2652705"/>
            <a:chOff x="118536" y="-118031"/>
            <a:chExt cx="4529107" cy="3131290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36" y="-118031"/>
              <a:ext cx="3408814" cy="2886631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alpha val="75000"/>
                </a:schemeClr>
              </a:glo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rfpd_box_fron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8558" r="14737" b="6178"/>
            <a:stretch>
              <a:fillRect/>
            </a:stretch>
          </p:blipFill>
          <p:spPr bwMode="auto">
            <a:xfrm>
              <a:off x="2299209" y="-118031"/>
              <a:ext cx="2348434" cy="3128516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alpha val="75000"/>
                </a:schemeClr>
              </a:glo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30324" y="2468303"/>
              <a:ext cx="3428997" cy="544956"/>
            </a:xfrm>
            <a:prstGeom prst="rect">
              <a:avLst/>
            </a:prstGeom>
            <a:solidFill>
              <a:schemeClr val="bg1"/>
            </a:solidFill>
            <a:effectLst>
              <a:glow rad="63500">
                <a:schemeClr val="accent1">
                  <a:alpha val="75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ELECTRONICS</a:t>
              </a:r>
              <a:endParaRPr lang="en-US" sz="24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714998" y="797659"/>
            <a:ext cx="2565400" cy="707886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TRANSMISSION MONITOR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98217" y="780725"/>
            <a:ext cx="4063440" cy="31393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Incorporated lessons learned from initial detectors to:</a:t>
            </a:r>
          </a:p>
          <a:p>
            <a:pPr algn="ctr"/>
            <a:endParaRPr lang="en-US" sz="2200" dirty="0" smtClean="0"/>
          </a:p>
          <a:p>
            <a:pPr algn="ctr">
              <a:buFont typeface="Wingdings" charset="2"/>
              <a:buChar char="ü"/>
            </a:pPr>
            <a:r>
              <a:rPr lang="en-US" sz="2200" dirty="0" smtClean="0"/>
              <a:t> reduce impact of technical noises</a:t>
            </a:r>
          </a:p>
          <a:p>
            <a:pPr algn="ctr"/>
            <a:endParaRPr lang="en-US" sz="2200" dirty="0" smtClean="0"/>
          </a:p>
          <a:p>
            <a:pPr algn="ctr">
              <a:buFont typeface="Wingdings" charset="2"/>
              <a:buChar char="ü"/>
            </a:pPr>
            <a:r>
              <a:rPr lang="en-US" sz="2200" dirty="0" smtClean="0"/>
              <a:t> reduce causes of glitches</a:t>
            </a:r>
          </a:p>
          <a:p>
            <a:pPr algn="ctr">
              <a:buFont typeface="Wingdings" charset="2"/>
              <a:buChar char="ü"/>
            </a:pPr>
            <a:endParaRPr lang="en-US" sz="2200" dirty="0" smtClean="0"/>
          </a:p>
          <a:p>
            <a:pPr algn="ctr">
              <a:buFont typeface="Wingdings" charset="2"/>
              <a:buChar char="ü"/>
            </a:pPr>
            <a:r>
              <a:rPr lang="en-US" sz="2200" dirty="0" smtClean="0"/>
              <a:t> reduce commissioning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4806" r="17222" b="16644"/>
          <a:stretch>
            <a:fillRect/>
          </a:stretch>
        </p:blipFill>
        <p:spPr>
          <a:xfrm>
            <a:off x="0" y="101600"/>
            <a:ext cx="2642485" cy="211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SCN0430"/>
          <p:cNvPicPr>
            <a:picLocks noChangeAspect="1" noChangeArrowheads="1"/>
          </p:cNvPicPr>
          <p:nvPr/>
        </p:nvPicPr>
        <p:blipFill>
          <a:blip r:embed="rId3">
            <a:lum bright="10000" contrast="17000"/>
          </a:blip>
          <a:srcRect/>
          <a:stretch>
            <a:fillRect/>
          </a:stretch>
        </p:blipFill>
        <p:spPr bwMode="auto">
          <a:xfrm>
            <a:off x="6288619" y="93137"/>
            <a:ext cx="2802388" cy="2101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Rectangle 29"/>
          <p:cNvSpPr/>
          <p:nvPr/>
        </p:nvSpPr>
        <p:spPr>
          <a:xfrm>
            <a:off x="106117" y="2194929"/>
            <a:ext cx="907769" cy="353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64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en-US" sz="3500" dirty="0" smtClean="0"/>
              <a:t>Advanced LIGO </a:t>
            </a:r>
            <a:br>
              <a:rPr lang="en-US" sz="3500" dirty="0" smtClean="0"/>
            </a:br>
            <a:r>
              <a:rPr lang="en-US" sz="3500" dirty="0" smtClean="0"/>
              <a:t>Status</a:t>
            </a:r>
            <a:endParaRPr lang="en-US" sz="3500" dirty="0"/>
          </a:p>
        </p:txBody>
      </p:sp>
      <p:sp>
        <p:nvSpPr>
          <p:cNvPr id="29" name="TextBox 28"/>
          <p:cNvSpPr txBox="1"/>
          <p:nvPr/>
        </p:nvSpPr>
        <p:spPr>
          <a:xfrm>
            <a:off x="389464" y="2548131"/>
            <a:ext cx="87015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Installation and integration inspiring “principles”</a:t>
            </a:r>
            <a:r>
              <a:rPr lang="en-US" sz="3200" dirty="0" smtClean="0"/>
              <a:t>:</a:t>
            </a:r>
          </a:p>
          <a:p>
            <a:endParaRPr lang="en-US" sz="3200" dirty="0" smtClean="0"/>
          </a:p>
          <a:p>
            <a:pPr>
              <a:buFont typeface="Wingdings" charset="2"/>
              <a:buChar char="²"/>
            </a:pPr>
            <a:r>
              <a:rPr lang="en-US" sz="3200" dirty="0" smtClean="0"/>
              <a:t> Parallel </a:t>
            </a:r>
            <a:r>
              <a:rPr lang="en-US" sz="3200" dirty="0" smtClean="0"/>
              <a:t>effort between Hanford </a:t>
            </a:r>
            <a:r>
              <a:rPr lang="en-US" sz="3200" dirty="0" smtClean="0"/>
              <a:t>and Livingston</a:t>
            </a:r>
          </a:p>
          <a:p>
            <a:endParaRPr lang="en-US" sz="3200" dirty="0" smtClean="0"/>
          </a:p>
          <a:p>
            <a:pPr>
              <a:buFont typeface="Wingdings" charset="2"/>
              <a:buChar char="²"/>
            </a:pPr>
            <a:r>
              <a:rPr lang="en-US" sz="3200" dirty="0" smtClean="0"/>
              <a:t> Installation of “new” things as soon as </a:t>
            </a:r>
            <a:r>
              <a:rPr lang="en-US" sz="3200" dirty="0" smtClean="0"/>
              <a:t>possible</a:t>
            </a:r>
          </a:p>
          <a:p>
            <a:r>
              <a:rPr lang="en-US" sz="3200" dirty="0" smtClean="0"/>
              <a:t> </a:t>
            </a:r>
            <a:endParaRPr lang="en-US" sz="3200" dirty="0" smtClean="0"/>
          </a:p>
          <a:p>
            <a:pPr>
              <a:buFont typeface="Wingdings" charset="2"/>
              <a:buChar char="²"/>
            </a:pPr>
            <a:r>
              <a:rPr lang="en-US" sz="3200" dirty="0" smtClean="0"/>
              <a:t> Test configurations </a:t>
            </a:r>
            <a:r>
              <a:rPr lang="en-US" sz="3200" dirty="0" smtClean="0"/>
              <a:t>of increased </a:t>
            </a:r>
            <a:r>
              <a:rPr lang="en-US" sz="3200" dirty="0" smtClean="0"/>
              <a:t>complexity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4806" r="17222" b="16644"/>
          <a:stretch>
            <a:fillRect/>
          </a:stretch>
        </p:blipFill>
        <p:spPr>
          <a:xfrm>
            <a:off x="0" y="101600"/>
            <a:ext cx="2642485" cy="211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SCN0430"/>
          <p:cNvPicPr>
            <a:picLocks noChangeAspect="1" noChangeArrowheads="1"/>
          </p:cNvPicPr>
          <p:nvPr/>
        </p:nvPicPr>
        <p:blipFill>
          <a:blip r:embed="rId3">
            <a:lum bright="10000" contrast="17000"/>
          </a:blip>
          <a:srcRect/>
          <a:stretch>
            <a:fillRect/>
          </a:stretch>
        </p:blipFill>
        <p:spPr bwMode="auto">
          <a:xfrm>
            <a:off x="6288619" y="93137"/>
            <a:ext cx="2802388" cy="2101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4610447" y="5521147"/>
            <a:ext cx="4429757" cy="101566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Font typeface="Wingdings" charset="2"/>
              <a:buChar char="ü"/>
            </a:pPr>
            <a:r>
              <a:rPr lang="en-US" sz="2000" dirty="0" smtClean="0">
                <a:solidFill>
                  <a:srgbClr val="000000"/>
                </a:solidFill>
              </a:rPr>
              <a:t>Completed first tests on central interferometer </a:t>
            </a:r>
          </a:p>
          <a:p>
            <a:pPr algn="ctr">
              <a:buFont typeface="Wingdings" charset="2"/>
              <a:buChar char="ü"/>
            </a:pPr>
            <a:r>
              <a:rPr lang="en-US" sz="2000" dirty="0" smtClean="0">
                <a:solidFill>
                  <a:srgbClr val="000000"/>
                </a:solidFill>
              </a:rPr>
              <a:t> Both arms under installation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559655" y="2226967"/>
            <a:ext cx="4522884" cy="3225684"/>
            <a:chOff x="4568123" y="2085134"/>
            <a:chExt cx="4522884" cy="3225684"/>
          </a:xfrm>
        </p:grpSpPr>
        <p:grpSp>
          <p:nvGrpSpPr>
            <p:cNvPr id="7" name="Group 28"/>
            <p:cNvGrpSpPr/>
            <p:nvPr/>
          </p:nvGrpSpPr>
          <p:grpSpPr>
            <a:xfrm>
              <a:off x="4568123" y="2085134"/>
              <a:ext cx="4522884" cy="3225684"/>
              <a:chOff x="4747883" y="1730423"/>
              <a:chExt cx="4116684" cy="2746808"/>
            </a:xfrm>
          </p:grpSpPr>
          <p:grpSp>
            <p:nvGrpSpPr>
              <p:cNvPr id="8" name="Group 26"/>
              <p:cNvGrpSpPr/>
              <p:nvPr/>
            </p:nvGrpSpPr>
            <p:grpSpPr>
              <a:xfrm>
                <a:off x="4747883" y="1730423"/>
                <a:ext cx="4116684" cy="2746808"/>
                <a:chOff x="4392282" y="1659456"/>
                <a:chExt cx="4116684" cy="2746808"/>
              </a:xfrm>
            </p:grpSpPr>
            <p:grpSp>
              <p:nvGrpSpPr>
                <p:cNvPr id="9" name="Group 21"/>
                <p:cNvGrpSpPr/>
                <p:nvPr/>
              </p:nvGrpSpPr>
              <p:grpSpPr>
                <a:xfrm>
                  <a:off x="4392282" y="1659456"/>
                  <a:ext cx="4078151" cy="2746808"/>
                  <a:chOff x="1589240" y="1979081"/>
                  <a:chExt cx="6678882" cy="4819650"/>
                </a:xfrm>
              </p:grpSpPr>
              <p:pic>
                <p:nvPicPr>
                  <p:cNvPr id="23" name="Picture 22" descr="aLIGO_lisa_layout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4"/>
                      <a:srcRect l="1323" r="7138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5"/>
                      <a:srcRect l="1323" r="7138"/>
                      <a:stretch>
                        <a:fillRect/>
                      </a:stretch>
                    </p:blipFill>
                  </mc:Fallback>
                </mc:AlternateContent>
                <p:spPr>
                  <a:xfrm>
                    <a:off x="1589240" y="1979081"/>
                    <a:ext cx="6678882" cy="4819650"/>
                  </a:xfrm>
                  <a:prstGeom prst="rect">
                    <a:avLst/>
                  </a:prstGeom>
                </p:spPr>
              </p:pic>
              <p:sp>
                <p:nvSpPr>
                  <p:cNvPr id="24" name="Rectangle 23"/>
                  <p:cNvSpPr/>
                  <p:nvPr/>
                </p:nvSpPr>
                <p:spPr>
                  <a:xfrm>
                    <a:off x="4724398" y="2044897"/>
                    <a:ext cx="1091738" cy="648560"/>
                  </a:xfrm>
                  <a:prstGeom prst="rect">
                    <a:avLst/>
                  </a:prstGeom>
                  <a:solidFill>
                    <a:schemeClr val="bg1">
                      <a:alpha val="8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1">
                          <a:lumMod val="6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5" name="Rectangle 24"/>
                <p:cNvSpPr/>
                <p:nvPr/>
              </p:nvSpPr>
              <p:spPr>
                <a:xfrm>
                  <a:off x="7488302" y="2488100"/>
                  <a:ext cx="1020664" cy="738047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p:grpSp>
          <p:sp>
            <p:nvSpPr>
              <p:cNvPr id="28" name="Rectangle 27"/>
              <p:cNvSpPr/>
              <p:nvPr/>
            </p:nvSpPr>
            <p:spPr>
              <a:xfrm>
                <a:off x="4747883" y="1787152"/>
                <a:ext cx="1300097" cy="7380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305799" y="2086465"/>
              <a:ext cx="1785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86337F"/>
                  </a:solidFill>
                </a:rPr>
                <a:t>LIVINGSTON</a:t>
              </a:r>
              <a:endParaRPr lang="en-US" sz="2400" dirty="0">
                <a:solidFill>
                  <a:srgbClr val="86337F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106117" y="2225120"/>
            <a:ext cx="4353887" cy="3225684"/>
            <a:chOff x="1589240" y="1979081"/>
            <a:chExt cx="7199622" cy="4819650"/>
          </a:xfrm>
        </p:grpSpPr>
        <p:pic>
          <p:nvPicPr>
            <p:cNvPr id="14" name="Picture 13" descr="aLIGO_lisa_layout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 l="1323"/>
                <a:stretch>
                  <a:fillRect/>
                </a:stretch>
              </p:blipFill>
            </mc:Choice>
            <mc:Fallback>
              <p:blipFill>
                <a:blip r:embed="rId5"/>
                <a:srcRect l="1323"/>
                <a:stretch>
                  <a:fillRect/>
                </a:stretch>
              </p:blipFill>
            </mc:Fallback>
          </mc:AlternateContent>
          <p:spPr>
            <a:xfrm>
              <a:off x="1589240" y="1979081"/>
              <a:ext cx="7199622" cy="481965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463800" y="2095699"/>
              <a:ext cx="626534" cy="1379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LHO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86083" y="4523928"/>
              <a:ext cx="2438736" cy="226805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24398" y="2044896"/>
              <a:ext cx="1091738" cy="160529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06117" y="2194929"/>
            <a:ext cx="907769" cy="353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0635" y="2288048"/>
            <a:ext cx="1522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HANFORD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117" y="5521147"/>
            <a:ext cx="4296555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 typeface="Wingdings" charset="2"/>
              <a:buChar char="ü"/>
            </a:pPr>
            <a:r>
              <a:rPr lang="en-US" sz="2000" dirty="0" smtClean="0"/>
              <a:t>Completed first tests on one arm</a:t>
            </a:r>
          </a:p>
          <a:p>
            <a:pPr algn="ctr">
              <a:buFont typeface="Wingdings" charset="2"/>
              <a:buChar char="ü"/>
            </a:pPr>
            <a:r>
              <a:rPr lang="en-US" sz="2000" dirty="0" smtClean="0"/>
              <a:t>Other arm + central interferometer under installation</a:t>
            </a:r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106116" y="2269169"/>
            <a:ext cx="4353887" cy="3177121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559656" y="2275531"/>
            <a:ext cx="4522884" cy="3170760"/>
          </a:xfrm>
          <a:prstGeom prst="rect">
            <a:avLst/>
          </a:prstGeom>
          <a:noFill/>
          <a:ln w="38100" cap="flat" cmpd="sng" algn="ctr">
            <a:solidFill>
              <a:srgbClr val="8633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64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en-US" sz="3500" dirty="0" smtClean="0"/>
              <a:t>Advanced LIGO </a:t>
            </a:r>
            <a:br>
              <a:rPr lang="en-US" sz="3500" dirty="0" smtClean="0"/>
            </a:br>
            <a:r>
              <a:rPr lang="en-US" sz="3500" dirty="0" smtClean="0"/>
              <a:t>Status</a:t>
            </a:r>
            <a:endParaRPr lang="en-US" sz="3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S23123_P1030545-lpr.JPG"/>
          <p:cNvPicPr>
            <a:picLocks noChangeAspect="1"/>
          </p:cNvPicPr>
          <p:nvPr/>
        </p:nvPicPr>
        <p:blipFill>
          <a:blip r:embed="rId2"/>
          <a:srcRect r="15334"/>
          <a:stretch>
            <a:fillRect/>
          </a:stretch>
        </p:blipFill>
        <p:spPr>
          <a:xfrm>
            <a:off x="6561670" y="2059455"/>
            <a:ext cx="2635635" cy="2334745"/>
          </a:xfrm>
          <a:prstGeom prst="rect">
            <a:avLst/>
          </a:prstGeom>
        </p:spPr>
      </p:pic>
      <p:pic>
        <p:nvPicPr>
          <p:cNvPr id="10" name="Picture 9" descr="Koji_Zach_OMC"/>
          <p:cNvPicPr>
            <a:picLocks noChangeAspect="1"/>
          </p:cNvPicPr>
          <p:nvPr/>
        </p:nvPicPr>
        <p:blipFill>
          <a:blip r:embed="rId3"/>
          <a:srcRect l="14074" t="13794" r="16113" b="7063"/>
          <a:stretch>
            <a:fillRect/>
          </a:stretch>
        </p:blipFill>
        <p:spPr>
          <a:xfrm>
            <a:off x="6299523" y="4394200"/>
            <a:ext cx="2897782" cy="246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Advanced LIGO Status: </a:t>
            </a:r>
            <a:r>
              <a:rPr lang="en-US" sz="3600" dirty="0" smtClean="0">
                <a:solidFill>
                  <a:srgbClr val="86337F"/>
                </a:solidFill>
              </a:rPr>
              <a:t>LIVINGSTON</a:t>
            </a:r>
            <a:endParaRPr lang="en-US" sz="3600" dirty="0">
              <a:solidFill>
                <a:srgbClr val="8633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DSCN0430"/>
          <p:cNvPicPr>
            <a:picLocks noChangeAspect="1" noChangeArrowheads="1"/>
          </p:cNvPicPr>
          <p:nvPr/>
        </p:nvPicPr>
        <p:blipFill>
          <a:blip r:embed="rId4">
            <a:lum bright="10000" contrast="17000"/>
          </a:blip>
          <a:srcRect/>
          <a:stretch>
            <a:fillRect/>
          </a:stretch>
        </p:blipFill>
        <p:spPr bwMode="auto">
          <a:xfrm>
            <a:off x="6747941" y="232302"/>
            <a:ext cx="2436204" cy="182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964" r="631"/>
          <a:stretch>
            <a:fillRect/>
          </a:stretch>
        </p:blipFill>
        <p:spPr>
          <a:xfrm>
            <a:off x="0" y="2059454"/>
            <a:ext cx="6858000" cy="4798545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sp>
        <p:nvSpPr>
          <p:cNvPr id="27" name="TextBox 26"/>
          <p:cNvSpPr txBox="1"/>
          <p:nvPr/>
        </p:nvSpPr>
        <p:spPr>
          <a:xfrm>
            <a:off x="237067" y="999066"/>
            <a:ext cx="63246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Noise Budget for the central part of the interferometer (no arms)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702729" y="5509223"/>
            <a:ext cx="184573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Courtesy of </a:t>
            </a:r>
          </a:p>
          <a:p>
            <a:pPr algn="ctr"/>
            <a:r>
              <a:rPr lang="en-US" dirty="0" smtClean="0"/>
              <a:t>Denis </a:t>
            </a:r>
            <a:r>
              <a:rPr lang="en-US" dirty="0" err="1" smtClean="0"/>
              <a:t>Martinov</a:t>
            </a:r>
            <a:r>
              <a:rPr lang="en-US" dirty="0" smtClean="0"/>
              <a:t> &amp; L1 team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91836</TotalTime>
  <Words>949</Words>
  <Application>Microsoft Macintosh PowerPoint</Application>
  <PresentationFormat>On-screen Show (4:3)</PresentationFormat>
  <Paragraphs>226</Paragraphs>
  <Slides>25</Slides>
  <Notes>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Microsoft Equation</vt:lpstr>
      <vt:lpstr>Advanced LIGO  </vt:lpstr>
      <vt:lpstr>Upcoming Network in the  Advanced Detector Era</vt:lpstr>
      <vt:lpstr>Slide 3</vt:lpstr>
      <vt:lpstr>Advanced LIGO: L1 &amp; H1</vt:lpstr>
      <vt:lpstr>Advanced LIGO Design Sensitivity..</vt:lpstr>
      <vt:lpstr>“EVERYTHING is better in Advanced LIGO!”</vt:lpstr>
      <vt:lpstr> Advanced LIGO  Status</vt:lpstr>
      <vt:lpstr> Advanced LIGO  Status</vt:lpstr>
      <vt:lpstr>Advanced LIGO Status: LIVINGSTON</vt:lpstr>
      <vt:lpstr>Advanced LIGO Status: HANFORD</vt:lpstr>
      <vt:lpstr>Advanced LIGO Timeline</vt:lpstr>
      <vt:lpstr>Potential complications  </vt:lpstr>
      <vt:lpstr>Potential complications  (according to me, today)  </vt:lpstr>
      <vt:lpstr>Summary &amp; Outlook</vt:lpstr>
      <vt:lpstr>Thanks!</vt:lpstr>
      <vt:lpstr>Slide 16</vt:lpstr>
      <vt:lpstr>Optimization of SRM transmission</vt:lpstr>
      <vt:lpstr>Optimization of SRM transmission</vt:lpstr>
      <vt:lpstr>Initial LIGO Sensitivity improvement</vt:lpstr>
      <vt:lpstr>Parametric Instabilities</vt:lpstr>
      <vt:lpstr>Detection Rates</vt:lpstr>
      <vt:lpstr>What we call “commissioning”: </vt:lpstr>
      <vt:lpstr>Advanced LIGO is 85.4% complete (@ July 2013)</vt:lpstr>
      <vt:lpstr>“Arm Length Stabilization” System </vt:lpstr>
      <vt:lpstr>Seismic isolation performance 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Squeezing  in  Gravitational Wave  Detectors</dc:title>
  <dc:creator>Lisa Barsotti</dc:creator>
  <cp:lastModifiedBy>Lisa Barsotti</cp:lastModifiedBy>
  <cp:revision>255</cp:revision>
  <dcterms:created xsi:type="dcterms:W3CDTF">2013-11-25T00:49:43Z</dcterms:created>
  <dcterms:modified xsi:type="dcterms:W3CDTF">2013-12-19T08:43:44Z</dcterms:modified>
</cp:coreProperties>
</file>