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m4v"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6.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2"/>
  </p:notesMasterIdLst>
  <p:handoutMasterIdLst>
    <p:handoutMasterId r:id="rId23"/>
  </p:handoutMasterIdLst>
  <p:sldIdLst>
    <p:sldId id="443" r:id="rId2"/>
    <p:sldId id="388" r:id="rId3"/>
    <p:sldId id="389" r:id="rId4"/>
    <p:sldId id="424" r:id="rId5"/>
    <p:sldId id="482" r:id="rId6"/>
    <p:sldId id="499" r:id="rId7"/>
    <p:sldId id="399" r:id="rId8"/>
    <p:sldId id="451" r:id="rId9"/>
    <p:sldId id="396" r:id="rId10"/>
    <p:sldId id="477" r:id="rId11"/>
    <p:sldId id="511" r:id="rId12"/>
    <p:sldId id="416" r:id="rId13"/>
    <p:sldId id="480" r:id="rId14"/>
    <p:sldId id="490" r:id="rId15"/>
    <p:sldId id="471" r:id="rId16"/>
    <p:sldId id="500" r:id="rId17"/>
    <p:sldId id="514" r:id="rId18"/>
    <p:sldId id="510" r:id="rId19"/>
    <p:sldId id="506" r:id="rId20"/>
    <p:sldId id="442"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504D"/>
    <a:srgbClr val="9933CC"/>
    <a:srgbClr val="4E81BD"/>
    <a:srgbClr val="333333"/>
    <a:srgbClr val="E9EDF4"/>
    <a:srgbClr val="D0D8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590" autoAdjust="0"/>
    <p:restoredTop sz="94585" autoAdjust="0"/>
  </p:normalViewPr>
  <p:slideViewPr>
    <p:cSldViewPr>
      <p:cViewPr>
        <p:scale>
          <a:sx n="110" d="100"/>
          <a:sy n="110" d="100"/>
        </p:scale>
        <p:origin x="1546" y="787"/>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Kate\Downloads\E1300147-v12%20Contamination%20Sample%20Data%20-v12.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kgushwa:Desktop:LLO%20HAM%20waferdata_v4%20for%20ppt.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kgushwa:Desktop:LLO%20HAM%20waferdata_v4%20for%20ppt.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kgushwa:Desktop:LLO%20HAM%20waferdata_v4%20for%20ppt.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Macintosh%20HD:Users:kgushwa:Desktop:LLO%20HAM%20waferdata_v4%20for%20ppt.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Macintosh%20HD:Users:kgushwa:Documents:KateWindows:Contamination%20Control:Body%20Box:T13000931-v6%20for%20lvc%20talk.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Macintosh%20HD:Users:kgushwa:Documents:KateWindows:Contamination%20Control:Body%20Box:T13000931-v6%20for%20lvc%20talk.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Macintosh%20HD:Users:kgushwa:Documents:KateWindows:Contamination%20Control:Body%20Box:T13000931-v6%20for%20lvc%20talk.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1"/>
            <c:bubble3D val="0"/>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2"/>
            <c:bubble3D val="0"/>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3"/>
            <c:bubble3D val="0"/>
            <c:spPr>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4"/>
            <c:bubble3D val="0"/>
            <c:spPr>
              <a:gradFill rotWithShape="1">
                <a:gsLst>
                  <a:gs pos="0">
                    <a:schemeClr val="accent5">
                      <a:tint val="100000"/>
                      <a:shade val="100000"/>
                      <a:satMod val="130000"/>
                    </a:schemeClr>
                  </a:gs>
                  <a:gs pos="100000">
                    <a:schemeClr val="accent5">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('Materials Identified'!$A$4,'Materials Identified'!$A$17,'Materials Identified'!$A$22,'Materials Identified'!$A$27,'Materials Identified'!$A$34)</c:f>
              <c:strCache>
                <c:ptCount val="5"/>
                <c:pt idx="0">
                  <c:v>Metals</c:v>
                </c:pt>
                <c:pt idx="1">
                  <c:v>Biological</c:v>
                </c:pt>
                <c:pt idx="2">
                  <c:v>Fibers</c:v>
                </c:pt>
                <c:pt idx="3">
                  <c:v>Other</c:v>
                </c:pt>
                <c:pt idx="4">
                  <c:v>Unknown</c:v>
                </c:pt>
              </c:strCache>
            </c:strRef>
          </c:cat>
          <c:val>
            <c:numRef>
              <c:f>('Materials Identified'!$P$4,'Materials Identified'!$P$17,'Materials Identified'!$P$22,'Materials Identified'!$P$27,'Materials Identified'!$P$34)</c:f>
              <c:numCache>
                <c:formatCode>General</c:formatCode>
                <c:ptCount val="5"/>
                <c:pt idx="0">
                  <c:v>63</c:v>
                </c:pt>
                <c:pt idx="1">
                  <c:v>7</c:v>
                </c:pt>
                <c:pt idx="2">
                  <c:v>28</c:v>
                </c:pt>
                <c:pt idx="3">
                  <c:v>42</c:v>
                </c:pt>
                <c:pt idx="4">
                  <c:v>25</c:v>
                </c:pt>
              </c:numCache>
            </c:numRef>
          </c:val>
        </c:ser>
        <c:dLbls>
          <c:showLegendKey val="0"/>
          <c:showVal val="0"/>
          <c:showCatName val="1"/>
          <c:showSerName val="0"/>
          <c:showPercent val="1"/>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753730108061"/>
          <c:y val="2.5000000000000001E-2"/>
          <c:w val="0.82961776737367299"/>
          <c:h val="0.81755679954068206"/>
        </c:manualLayout>
      </c:layout>
      <c:scatterChart>
        <c:scatterStyle val="lineMarker"/>
        <c:varyColors val="0"/>
        <c:ser>
          <c:idx val="11"/>
          <c:order val="0"/>
          <c:tx>
            <c:strRef>
              <c:f>Calculations!$E$277</c:f>
              <c:strCache>
                <c:ptCount val="1"/>
                <c:pt idx="0">
                  <c:v>25</c:v>
                </c:pt>
              </c:strCache>
            </c:strRef>
          </c:tx>
          <c:spPr>
            <a:ln w="28575" cap="rnd">
              <a:noFill/>
              <a:round/>
            </a:ln>
            <a:effectLst/>
          </c:spPr>
          <c:marker>
            <c:symbol val="plus"/>
            <c:size val="5"/>
            <c:spPr>
              <a:noFill/>
              <a:ln w="9525">
                <a:solidFill>
                  <a:schemeClr val="tx1"/>
                </a:solidFill>
              </a:ln>
              <a:effectLst/>
            </c:spPr>
          </c:marker>
          <c:dPt>
            <c:idx val="0"/>
            <c:marker>
              <c:symbol val="plus"/>
              <c:size val="10"/>
            </c:marker>
            <c:bubble3D val="0"/>
          </c:dPt>
          <c:dPt>
            <c:idx val="1"/>
            <c:marker>
              <c:symbol val="none"/>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(Calculations!$E$290,Calculations!$E$290)</c:f>
              <c:numCache>
                <c:formatCode>0.0</c:formatCode>
                <c:ptCount val="2"/>
                <c:pt idx="0">
                  <c:v>1.954236267845977</c:v>
                </c:pt>
                <c:pt idx="1">
                  <c:v>1.954236267845977</c:v>
                </c:pt>
              </c:numCache>
            </c:numRef>
          </c:xVal>
          <c:yVal>
            <c:numRef>
              <c:f>Calculations!$B$297:$B$298</c:f>
              <c:numCache>
                <c:formatCode>0.E+00</c:formatCode>
                <c:ptCount val="2"/>
                <c:pt idx="0" formatCode="General">
                  <c:v>1</c:v>
                </c:pt>
                <c:pt idx="1">
                  <c:v>10000000</c:v>
                </c:pt>
              </c:numCache>
            </c:numRef>
          </c:yVal>
          <c:smooth val="0"/>
        </c:ser>
        <c:ser>
          <c:idx val="12"/>
          <c:order val="1"/>
          <c:tx>
            <c:strRef>
              <c:f>Calculations!$F$277</c:f>
              <c:strCache>
                <c:ptCount val="1"/>
                <c:pt idx="0">
                  <c:v>65</c:v>
                </c:pt>
              </c:strCache>
            </c:strRef>
          </c:tx>
          <c:spPr>
            <a:ln w="28575" cap="rnd">
              <a:noFill/>
              <a:round/>
            </a:ln>
            <a:effectLst/>
          </c:spPr>
          <c:marker>
            <c:symbol val="plus"/>
            <c:size val="10"/>
            <c:spPr>
              <a:noFill/>
              <a:ln w="9525">
                <a:solidFill>
                  <a:schemeClr val="tx1"/>
                </a:solidFill>
              </a:ln>
              <a:effectLst/>
            </c:spPr>
          </c:marker>
          <c:dPt>
            <c:idx val="1"/>
            <c:marker>
              <c:spPr>
                <a:noFill/>
                <a:ln w="9525">
                  <a:noFill/>
                </a:ln>
                <a:effectLst/>
              </c:spPr>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b="1">
                    <a:solidFill>
                      <a:srgbClr val="FF0000"/>
                    </a:solidFill>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(Calculations!$F$290,Calculations!$F$290)</c:f>
              <c:numCache>
                <c:formatCode>0.0</c:formatCode>
                <c:ptCount val="2"/>
                <c:pt idx="0">
                  <c:v>3.2866548386940648</c:v>
                </c:pt>
                <c:pt idx="1">
                  <c:v>3.2866548386940648</c:v>
                </c:pt>
              </c:numCache>
            </c:numRef>
          </c:xVal>
          <c:yVal>
            <c:numRef>
              <c:f>Calculations!$B$297:$B$298</c:f>
              <c:numCache>
                <c:formatCode>0.E+00</c:formatCode>
                <c:ptCount val="2"/>
                <c:pt idx="0" formatCode="General">
                  <c:v>1</c:v>
                </c:pt>
                <c:pt idx="1">
                  <c:v>10000000</c:v>
                </c:pt>
              </c:numCache>
            </c:numRef>
          </c:yVal>
          <c:smooth val="0"/>
        </c:ser>
        <c:ser>
          <c:idx val="13"/>
          <c:order val="2"/>
          <c:tx>
            <c:strRef>
              <c:f>Calculations!$G$277</c:f>
              <c:strCache>
                <c:ptCount val="1"/>
                <c:pt idx="0">
                  <c:v>100</c:v>
                </c:pt>
              </c:strCache>
            </c:strRef>
          </c:tx>
          <c:spPr>
            <a:ln w="28575" cap="rnd">
              <a:noFill/>
              <a:round/>
            </a:ln>
            <a:effectLst/>
          </c:spPr>
          <c:marker>
            <c:symbol val="plus"/>
            <c:size val="10"/>
            <c:spPr>
              <a:noFill/>
              <a:ln w="9525">
                <a:solidFill>
                  <a:schemeClr val="tx1"/>
                </a:solidFill>
              </a:ln>
              <a:effectLst/>
            </c:spPr>
          </c:marker>
          <c:dPt>
            <c:idx val="1"/>
            <c:marker>
              <c:spPr>
                <a:noFill/>
                <a:ln w="9525">
                  <a:noFill/>
                </a:ln>
                <a:effectLst/>
              </c:spPr>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(Calculations!$G$290,Calculations!$G$290)</c:f>
              <c:numCache>
                <c:formatCode>0.0</c:formatCode>
                <c:ptCount val="2"/>
                <c:pt idx="0">
                  <c:v>4</c:v>
                </c:pt>
                <c:pt idx="1">
                  <c:v>4</c:v>
                </c:pt>
              </c:numCache>
            </c:numRef>
          </c:xVal>
          <c:yVal>
            <c:numRef>
              <c:f>Calculations!$B$297:$B$298</c:f>
              <c:numCache>
                <c:formatCode>0.E+00</c:formatCode>
                <c:ptCount val="2"/>
                <c:pt idx="0" formatCode="General">
                  <c:v>1</c:v>
                </c:pt>
                <c:pt idx="1">
                  <c:v>10000000</c:v>
                </c:pt>
              </c:numCache>
            </c:numRef>
          </c:yVal>
          <c:smooth val="0"/>
        </c:ser>
        <c:ser>
          <c:idx val="14"/>
          <c:order val="3"/>
          <c:tx>
            <c:strRef>
              <c:f>Calculations!$H$277</c:f>
              <c:strCache>
                <c:ptCount val="1"/>
                <c:pt idx="0">
                  <c:v>150</c:v>
                </c:pt>
              </c:strCache>
            </c:strRef>
          </c:tx>
          <c:spPr>
            <a:ln w="28575" cap="rnd">
              <a:noFill/>
              <a:round/>
            </a:ln>
            <a:effectLst/>
          </c:spPr>
          <c:marker>
            <c:symbol val="plus"/>
            <c:size val="10"/>
            <c:spPr>
              <a:noFill/>
              <a:ln w="9525">
                <a:solidFill>
                  <a:schemeClr val="tx1"/>
                </a:solidFill>
              </a:ln>
              <a:effectLst/>
            </c:spPr>
          </c:marker>
          <c:dPt>
            <c:idx val="1"/>
            <c:marker>
              <c:spPr>
                <a:noFill/>
                <a:ln w="9525">
                  <a:noFill/>
                </a:ln>
                <a:effectLst/>
              </c:spPr>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(Calculations!$H$290,Calculations!$H$290)</c:f>
              <c:numCache>
                <c:formatCode>0.0</c:formatCode>
                <c:ptCount val="2"/>
                <c:pt idx="0">
                  <c:v>4.7353731677385396</c:v>
                </c:pt>
                <c:pt idx="1">
                  <c:v>4.7353731677385396</c:v>
                </c:pt>
              </c:numCache>
            </c:numRef>
          </c:xVal>
          <c:yVal>
            <c:numRef>
              <c:f>Calculations!$B$297:$B$298</c:f>
              <c:numCache>
                <c:formatCode>0.E+00</c:formatCode>
                <c:ptCount val="2"/>
                <c:pt idx="0" formatCode="General">
                  <c:v>1</c:v>
                </c:pt>
                <c:pt idx="1">
                  <c:v>10000000</c:v>
                </c:pt>
              </c:numCache>
            </c:numRef>
          </c:yVal>
          <c:smooth val="0"/>
        </c:ser>
        <c:ser>
          <c:idx val="15"/>
          <c:order val="4"/>
          <c:tx>
            <c:strRef>
              <c:f>Calculations!$I$277</c:f>
              <c:strCache>
                <c:ptCount val="1"/>
                <c:pt idx="0">
                  <c:v>200</c:v>
                </c:pt>
              </c:strCache>
            </c:strRef>
          </c:tx>
          <c:spPr>
            <a:ln w="28575" cap="rnd">
              <a:noFill/>
              <a:round/>
            </a:ln>
            <a:effectLst/>
          </c:spPr>
          <c:marker>
            <c:symbol val="plus"/>
            <c:size val="10"/>
            <c:spPr>
              <a:noFill/>
              <a:ln w="9525">
                <a:solidFill>
                  <a:schemeClr val="tx1"/>
                </a:solidFill>
              </a:ln>
              <a:effectLst/>
            </c:spPr>
          </c:marker>
          <c:dPt>
            <c:idx val="1"/>
            <c:marker>
              <c:spPr>
                <a:noFill/>
                <a:ln w="9525">
                  <a:noFill/>
                </a:ln>
                <a:effectLst/>
              </c:spPr>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(Calculations!$I$290,Calculations!$I$290)</c:f>
              <c:numCache>
                <c:formatCode>0.0</c:formatCode>
                <c:ptCount val="2"/>
                <c:pt idx="0">
                  <c:v>5.2947390409453776</c:v>
                </c:pt>
                <c:pt idx="1">
                  <c:v>5.2947390409453776</c:v>
                </c:pt>
              </c:numCache>
            </c:numRef>
          </c:xVal>
          <c:yVal>
            <c:numRef>
              <c:f>Calculations!$B$297:$B$298</c:f>
              <c:numCache>
                <c:formatCode>0.E+00</c:formatCode>
                <c:ptCount val="2"/>
                <c:pt idx="0" formatCode="General">
                  <c:v>1</c:v>
                </c:pt>
                <c:pt idx="1">
                  <c:v>10000000</c:v>
                </c:pt>
              </c:numCache>
            </c:numRef>
          </c:yVal>
          <c:smooth val="0"/>
        </c:ser>
        <c:ser>
          <c:idx val="16"/>
          <c:order val="5"/>
          <c:tx>
            <c:strRef>
              <c:f>Calculations!$J$277</c:f>
              <c:strCache>
                <c:ptCount val="1"/>
                <c:pt idx="0">
                  <c:v>300</c:v>
                </c:pt>
              </c:strCache>
            </c:strRef>
          </c:tx>
          <c:spPr>
            <a:ln w="28575" cap="rnd">
              <a:noFill/>
              <a:round/>
            </a:ln>
            <a:effectLst/>
          </c:spPr>
          <c:marker>
            <c:symbol val="plus"/>
            <c:size val="10"/>
            <c:spPr>
              <a:noFill/>
              <a:ln w="9525">
                <a:solidFill>
                  <a:schemeClr val="tx1"/>
                </a:solidFill>
              </a:ln>
              <a:effectLst/>
            </c:spPr>
          </c:marker>
          <c:dPt>
            <c:idx val="1"/>
            <c:marker>
              <c:spPr>
                <a:noFill/>
                <a:ln w="9525">
                  <a:noFill/>
                </a:ln>
                <a:effectLst/>
              </c:spPr>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(Calculations!$J$290,Calculations!$J$290)</c:f>
              <c:numCache>
                <c:formatCode>0.0</c:formatCode>
                <c:ptCount val="2"/>
                <c:pt idx="0">
                  <c:v>6.1361297105839148</c:v>
                </c:pt>
                <c:pt idx="1">
                  <c:v>6.1361297105839148</c:v>
                </c:pt>
              </c:numCache>
            </c:numRef>
          </c:xVal>
          <c:yVal>
            <c:numRef>
              <c:f>Calculations!$B$297:$B$298</c:f>
              <c:numCache>
                <c:formatCode>0.E+00</c:formatCode>
                <c:ptCount val="2"/>
                <c:pt idx="0" formatCode="General">
                  <c:v>1</c:v>
                </c:pt>
                <c:pt idx="1">
                  <c:v>10000000</c:v>
                </c:pt>
              </c:numCache>
            </c:numRef>
          </c:yVal>
          <c:smooth val="0"/>
        </c:ser>
        <c:ser>
          <c:idx val="17"/>
          <c:order val="6"/>
          <c:tx>
            <c:strRef>
              <c:f>Calculations!$K$277</c:f>
              <c:strCache>
                <c:ptCount val="1"/>
                <c:pt idx="0">
                  <c:v>500</c:v>
                </c:pt>
              </c:strCache>
            </c:strRef>
          </c:tx>
          <c:spPr>
            <a:ln w="28575" cap="rnd">
              <a:noFill/>
              <a:round/>
            </a:ln>
            <a:effectLst/>
          </c:spPr>
          <c:marker>
            <c:symbol val="plus"/>
            <c:size val="10"/>
            <c:spPr>
              <a:noFill/>
              <a:ln w="9525">
                <a:solidFill>
                  <a:schemeClr val="tx1"/>
                </a:solidFill>
              </a:ln>
              <a:effectLst/>
            </c:spPr>
          </c:marker>
          <c:dPt>
            <c:idx val="1"/>
            <c:marker>
              <c:spPr>
                <a:noFill/>
                <a:ln w="9525">
                  <a:noFill/>
                </a:ln>
                <a:effectLst/>
              </c:spPr>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(Calculations!$K$290,Calculations!$K$290)</c:f>
              <c:numCache>
                <c:formatCode>0.0</c:formatCode>
                <c:ptCount val="2"/>
                <c:pt idx="0">
                  <c:v>7.2844390843055677</c:v>
                </c:pt>
                <c:pt idx="1">
                  <c:v>7.2844390843055677</c:v>
                </c:pt>
              </c:numCache>
            </c:numRef>
          </c:xVal>
          <c:yVal>
            <c:numRef>
              <c:f>Calculations!$B$297:$B$298</c:f>
              <c:numCache>
                <c:formatCode>0.E+00</c:formatCode>
                <c:ptCount val="2"/>
                <c:pt idx="0" formatCode="General">
                  <c:v>1</c:v>
                </c:pt>
                <c:pt idx="1">
                  <c:v>10000000</c:v>
                </c:pt>
              </c:numCache>
            </c:numRef>
          </c:yVal>
          <c:smooth val="0"/>
        </c:ser>
        <c:ser>
          <c:idx val="18"/>
          <c:order val="7"/>
          <c:tx>
            <c:strRef>
              <c:f>Calculations!$L$277</c:f>
              <c:strCache>
                <c:ptCount val="1"/>
                <c:pt idx="0">
                  <c:v>750</c:v>
                </c:pt>
              </c:strCache>
            </c:strRef>
          </c:tx>
          <c:spPr>
            <a:ln w="28575" cap="rnd">
              <a:noFill/>
              <a:round/>
            </a:ln>
            <a:effectLst/>
          </c:spPr>
          <c:marker>
            <c:symbol val="plus"/>
            <c:size val="10"/>
            <c:spPr>
              <a:noFill/>
              <a:ln w="9525">
                <a:solidFill>
                  <a:schemeClr val="tx1"/>
                </a:solidFill>
              </a:ln>
              <a:effectLst/>
            </c:spPr>
          </c:marker>
          <c:dPt>
            <c:idx val="1"/>
            <c:marker>
              <c:spPr>
                <a:noFill/>
                <a:ln w="9525">
                  <a:noFill/>
                </a:ln>
                <a:effectLst/>
              </c:spPr>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(Calculations!$L$290,Calculations!$L$290)</c:f>
              <c:numCache>
                <c:formatCode>0.0</c:formatCode>
                <c:ptCount val="2"/>
                <c:pt idx="0">
                  <c:v>8.2659772682554777</c:v>
                </c:pt>
                <c:pt idx="1">
                  <c:v>8.2659772682554777</c:v>
                </c:pt>
              </c:numCache>
            </c:numRef>
          </c:xVal>
          <c:yVal>
            <c:numRef>
              <c:f>Calculations!$B$297:$B$298</c:f>
              <c:numCache>
                <c:formatCode>0.E+00</c:formatCode>
                <c:ptCount val="2"/>
                <c:pt idx="0" formatCode="General">
                  <c:v>1</c:v>
                </c:pt>
                <c:pt idx="1">
                  <c:v>10000000</c:v>
                </c:pt>
              </c:numCache>
            </c:numRef>
          </c:yVal>
          <c:smooth val="0"/>
        </c:ser>
        <c:ser>
          <c:idx val="19"/>
          <c:order val="8"/>
          <c:tx>
            <c:strRef>
              <c:f>Calculations!$M$277</c:f>
              <c:strCache>
                <c:ptCount val="1"/>
                <c:pt idx="0">
                  <c:v>1,000</c:v>
                </c:pt>
              </c:strCache>
            </c:strRef>
          </c:tx>
          <c:spPr>
            <a:ln w="28575" cap="rnd">
              <a:noFill/>
              <a:round/>
            </a:ln>
            <a:effectLst/>
          </c:spPr>
          <c:marker>
            <c:symbol val="plus"/>
            <c:size val="10"/>
            <c:spPr>
              <a:noFill/>
              <a:ln w="9525">
                <a:solidFill>
                  <a:schemeClr val="tx1"/>
                </a:solidFill>
              </a:ln>
              <a:effectLst/>
            </c:spPr>
          </c:marker>
          <c:dPt>
            <c:idx val="1"/>
            <c:marker>
              <c:spPr>
                <a:noFill/>
                <a:ln w="9525">
                  <a:noFill/>
                </a:ln>
                <a:effectLst/>
              </c:spPr>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(Calculations!$M$290,Calculations!$M$290)</c:f>
              <c:numCache>
                <c:formatCode>0.0</c:formatCode>
                <c:ptCount val="2"/>
                <c:pt idx="0">
                  <c:v>9</c:v>
                </c:pt>
                <c:pt idx="1">
                  <c:v>9</c:v>
                </c:pt>
              </c:numCache>
            </c:numRef>
          </c:xVal>
          <c:yVal>
            <c:numRef>
              <c:f>Calculations!$B$297:$B$298</c:f>
              <c:numCache>
                <c:formatCode>0.E+00</c:formatCode>
                <c:ptCount val="2"/>
                <c:pt idx="0" formatCode="General">
                  <c:v>1</c:v>
                </c:pt>
                <c:pt idx="1">
                  <c:v>10000000</c:v>
                </c:pt>
              </c:numCache>
            </c:numRef>
          </c:yVal>
          <c:smooth val="0"/>
        </c:ser>
        <c:ser>
          <c:idx val="20"/>
          <c:order val="9"/>
          <c:tx>
            <c:strRef>
              <c:f>Calculations!$N$277</c:f>
              <c:strCache>
                <c:ptCount val="1"/>
                <c:pt idx="0">
                  <c:v>1,500</c:v>
                </c:pt>
              </c:strCache>
            </c:strRef>
          </c:tx>
          <c:spPr>
            <a:ln w="28575" cap="rnd">
              <a:noFill/>
              <a:round/>
            </a:ln>
            <a:effectLst/>
          </c:spPr>
          <c:marker>
            <c:symbol val="plus"/>
            <c:size val="5"/>
            <c:spPr>
              <a:noFill/>
              <a:ln w="9525">
                <a:solidFill>
                  <a:schemeClr val="tx1"/>
                </a:solidFill>
              </a:ln>
              <a:effectLst/>
            </c:spPr>
          </c:marker>
          <c:dPt>
            <c:idx val="1"/>
            <c:marker>
              <c:symbol val="none"/>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(Calculations!$N$290,Calculations!$N$290)</c:f>
              <c:numCache>
                <c:formatCode>0.0</c:formatCode>
                <c:ptCount val="2"/>
                <c:pt idx="0">
                  <c:v>10.0875556858499</c:v>
                </c:pt>
                <c:pt idx="1">
                  <c:v>10.0875556858499</c:v>
                </c:pt>
              </c:numCache>
            </c:numRef>
          </c:xVal>
          <c:yVal>
            <c:numRef>
              <c:f>Calculations!$B$297:$B$298</c:f>
              <c:numCache>
                <c:formatCode>0.E+00</c:formatCode>
                <c:ptCount val="2"/>
                <c:pt idx="0" formatCode="General">
                  <c:v>1</c:v>
                </c:pt>
                <c:pt idx="1">
                  <c:v>10000000</c:v>
                </c:pt>
              </c:numCache>
            </c:numRef>
          </c:yVal>
          <c:smooth val="0"/>
        </c:ser>
        <c:ser>
          <c:idx val="21"/>
          <c:order val="10"/>
          <c:tx>
            <c:strRef>
              <c:f>Calculations!$O$277</c:f>
              <c:strCache>
                <c:ptCount val="1"/>
                <c:pt idx="0">
                  <c:v>2,000</c:v>
                </c:pt>
              </c:strCache>
            </c:strRef>
          </c:tx>
          <c:spPr>
            <a:ln w="28575" cap="rnd">
              <a:noFill/>
              <a:round/>
            </a:ln>
            <a:effectLst/>
          </c:spPr>
          <c:marker>
            <c:symbol val="plus"/>
            <c:size val="5"/>
            <c:spPr>
              <a:noFill/>
              <a:ln w="9525">
                <a:solidFill>
                  <a:schemeClr val="tx1"/>
                </a:solidFill>
              </a:ln>
              <a:effectLst/>
            </c:spPr>
          </c:marker>
          <c:dPt>
            <c:idx val="1"/>
            <c:marker>
              <c:symbol val="none"/>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(Calculations!$O$290,Calculations!$O$290)</c:f>
              <c:numCache>
                <c:formatCode>0.0</c:formatCode>
                <c:ptCount val="2"/>
                <c:pt idx="0">
                  <c:v>10.896799032273339</c:v>
                </c:pt>
                <c:pt idx="1">
                  <c:v>10.896799032273339</c:v>
                </c:pt>
              </c:numCache>
            </c:numRef>
          </c:xVal>
          <c:yVal>
            <c:numRef>
              <c:f>Calculations!$B$297:$B$298</c:f>
              <c:numCache>
                <c:formatCode>0.E+00</c:formatCode>
                <c:ptCount val="2"/>
                <c:pt idx="0" formatCode="General">
                  <c:v>1</c:v>
                </c:pt>
                <c:pt idx="1">
                  <c:v>10000000</c:v>
                </c:pt>
              </c:numCache>
            </c:numRef>
          </c:yVal>
          <c:smooth val="0"/>
        </c:ser>
        <c:ser>
          <c:idx val="23"/>
          <c:order val="11"/>
          <c:tx>
            <c:strRef>
              <c:f>Calculations!$A$279</c:f>
              <c:strCache>
                <c:ptCount val="1"/>
                <c:pt idx="0">
                  <c:v>25</c:v>
                </c:pt>
              </c:strCache>
            </c:strRef>
          </c:tx>
          <c:spPr>
            <a:ln w="25400" cap="rnd">
              <a:solidFill>
                <a:schemeClr val="bg1">
                  <a:lumMod val="65000"/>
                </a:schemeClr>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Calculations!$B$279:$O$279</c:f>
              <c:numCache>
                <c:formatCode>#,##0.00</c:formatCode>
                <c:ptCount val="14"/>
                <c:pt idx="0">
                  <c:v>64.509367540290768</c:v>
                </c:pt>
                <c:pt idx="1">
                  <c:v>22.762349535266051</c:v>
                </c:pt>
                <c:pt idx="2">
                  <c:v>7.6493191993305771</c:v>
                </c:pt>
                <c:pt idx="3">
                  <c:v>1</c:v>
                </c:pt>
                <c:pt idx="4">
                  <c:v>5.8368751431136699E-2</c:v>
                </c:pt>
                <c:pt idx="5">
                  <c:v>1.2753306112997201E-2</c:v>
                </c:pt>
                <c:pt idx="6">
                  <c:v>2.6586871142854902E-3</c:v>
                </c:pt>
                <c:pt idx="7">
                  <c:v>8.0666726261813899E-4</c:v>
                </c:pt>
                <c:pt idx="8">
                  <c:v>1.3414258526265899E-4</c:v>
                </c:pt>
                <c:pt idx="9">
                  <c:v>1.15939705254262E-5</c:v>
                </c:pt>
                <c:pt idx="10">
                  <c:v>1.42997298748434E-6</c:v>
                </c:pt>
                <c:pt idx="11">
                  <c:v>2.9896667680683699E-7</c:v>
                </c:pt>
                <c:pt idx="12">
                  <c:v>2.94134670407702E-8</c:v>
                </c:pt>
                <c:pt idx="13">
                  <c:v>5.2382579422447002E-9</c:v>
                </c:pt>
              </c:numCache>
            </c:numRef>
          </c:yVal>
          <c:smooth val="0"/>
        </c:ser>
        <c:ser>
          <c:idx val="24"/>
          <c:order val="12"/>
          <c:tx>
            <c:strRef>
              <c:f>Calculations!$A$280</c:f>
              <c:strCache>
                <c:ptCount val="1"/>
                <c:pt idx="0">
                  <c:v>65</c:v>
                </c:pt>
              </c:strCache>
            </c:strRef>
          </c:tx>
          <c:spPr>
            <a:ln w="19050" cap="rnd">
              <a:solidFill>
                <a:srgbClr val="FF0000"/>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Calculations!$B$280:$O$280</c:f>
              <c:numCache>
                <c:formatCode>#,##0.00</c:formatCode>
                <c:ptCount val="14"/>
                <c:pt idx="0">
                  <c:v>1105.203828394353</c:v>
                </c:pt>
                <c:pt idx="1">
                  <c:v>389.97492626035017</c:v>
                </c:pt>
                <c:pt idx="2">
                  <c:v>131.05161600647239</c:v>
                </c:pt>
                <c:pt idx="3">
                  <c:v>17.132454874930751</c:v>
                </c:pt>
                <c:pt idx="4">
                  <c:v>1</c:v>
                </c:pt>
                <c:pt idx="5">
                  <c:v>0.21849544148710301</c:v>
                </c:pt>
                <c:pt idx="6">
                  <c:v>4.5549837012055901E-2</c:v>
                </c:pt>
                <c:pt idx="7">
                  <c:v>1.3820190475889199E-2</c:v>
                </c:pt>
                <c:pt idx="8">
                  <c:v>2.2981917888190498E-3</c:v>
                </c:pt>
                <c:pt idx="9">
                  <c:v>1.9863317684814101E-4</c:v>
                </c:pt>
                <c:pt idx="10">
                  <c:v>2.4498947680445499E-5</c:v>
                </c:pt>
                <c:pt idx="11">
                  <c:v>5.1220330995011599E-6</c:v>
                </c:pt>
                <c:pt idx="12">
                  <c:v>5.0392489679126096E-7</c:v>
                </c:pt>
                <c:pt idx="13">
                  <c:v>8.9744217818754904E-8</c:v>
                </c:pt>
              </c:numCache>
            </c:numRef>
          </c:yVal>
          <c:smooth val="0"/>
        </c:ser>
        <c:ser>
          <c:idx val="25"/>
          <c:order val="13"/>
          <c:tx>
            <c:strRef>
              <c:f>Calculations!$A$281</c:f>
              <c:strCache>
                <c:ptCount val="1"/>
                <c:pt idx="0">
                  <c:v>100</c:v>
                </c:pt>
              </c:strCache>
            </c:strRef>
          </c:tx>
          <c:spPr>
            <a:ln w="25400" cap="rnd">
              <a:solidFill>
                <a:schemeClr val="bg1">
                  <a:lumMod val="65000"/>
                </a:schemeClr>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Calculations!$B$281:$O$281</c:f>
              <c:numCache>
                <c:formatCode>#,##0.00</c:formatCode>
                <c:ptCount val="14"/>
                <c:pt idx="0">
                  <c:v>5058.2466200311501</c:v>
                </c:pt>
                <c:pt idx="1">
                  <c:v>1784.8195074741129</c:v>
                </c:pt>
                <c:pt idx="2">
                  <c:v>599.79107625550955</c:v>
                </c:pt>
                <c:pt idx="3">
                  <c:v>78.411040332582459</c:v>
                </c:pt>
                <c:pt idx="4">
                  <c:v>4.576754522629364</c:v>
                </c:pt>
                <c:pt idx="5">
                  <c:v>1</c:v>
                </c:pt>
                <c:pt idx="6">
                  <c:v>0.20847042254995701</c:v>
                </c:pt>
                <c:pt idx="7">
                  <c:v>6.3251619264125106E-2</c:v>
                </c:pt>
                <c:pt idx="8">
                  <c:v>1.05182596633472E-2</c:v>
                </c:pt>
                <c:pt idx="9">
                  <c:v>9.0909529048396897E-4</c:v>
                </c:pt>
                <c:pt idx="10">
                  <c:v>1.1212566959613899E-4</c:v>
                </c:pt>
                <c:pt idx="11">
                  <c:v>2.3442288153199202E-5</c:v>
                </c:pt>
                <c:pt idx="12">
                  <c:v>2.3063405504549399E-6</c:v>
                </c:pt>
                <c:pt idx="13">
                  <c:v>4.1073725478182197E-7</c:v>
                </c:pt>
              </c:numCache>
            </c:numRef>
          </c:yVal>
          <c:smooth val="0"/>
        </c:ser>
        <c:ser>
          <c:idx val="26"/>
          <c:order val="14"/>
          <c:tx>
            <c:strRef>
              <c:f>Calculations!$A$282</c:f>
              <c:strCache>
                <c:ptCount val="1"/>
                <c:pt idx="0">
                  <c:v>150</c:v>
                </c:pt>
              </c:strCache>
            </c:strRef>
          </c:tx>
          <c:spPr>
            <a:ln w="25400" cap="rnd">
              <a:solidFill>
                <a:schemeClr val="bg1">
                  <a:lumMod val="65000"/>
                </a:schemeClr>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Calculations!$B$282:$O$282</c:f>
              <c:numCache>
                <c:formatCode>#,##0.00</c:formatCode>
                <c:ptCount val="14"/>
                <c:pt idx="0">
                  <c:v>24263.61763054903</c:v>
                </c:pt>
                <c:pt idx="1">
                  <c:v>8561.4999271486486</c:v>
                </c:pt>
                <c:pt idx="2">
                  <c:v>2877.1039503782708</c:v>
                </c:pt>
                <c:pt idx="3">
                  <c:v>376.12549240069058</c:v>
                </c:pt>
                <c:pt idx="4">
                  <c:v>21.95397537284984</c:v>
                </c:pt>
                <c:pt idx="5">
                  <c:v>4.7968435414878199</c:v>
                </c:pt>
                <c:pt idx="6">
                  <c:v>1</c:v>
                </c:pt>
                <c:pt idx="7">
                  <c:v>0.303408121355765</c:v>
                </c:pt>
                <c:pt idx="8">
                  <c:v>5.0454445933819099E-2</c:v>
                </c:pt>
                <c:pt idx="9">
                  <c:v>4.3607878727550198E-3</c:v>
                </c:pt>
                <c:pt idx="10">
                  <c:v>5.3784929403723604E-4</c:v>
                </c:pt>
                <c:pt idx="11">
                  <c:v>1.1244898852537E-4</c:v>
                </c:pt>
                <c:pt idx="12">
                  <c:v>1.10631547739212E-5</c:v>
                </c:pt>
                <c:pt idx="13">
                  <c:v>1.9702423478486201E-6</c:v>
                </c:pt>
              </c:numCache>
            </c:numRef>
          </c:yVal>
          <c:smooth val="0"/>
        </c:ser>
        <c:ser>
          <c:idx val="27"/>
          <c:order val="15"/>
          <c:tx>
            <c:strRef>
              <c:f>Calculations!$A$283</c:f>
              <c:strCache>
                <c:ptCount val="1"/>
                <c:pt idx="0">
                  <c:v>200</c:v>
                </c:pt>
              </c:strCache>
            </c:strRef>
          </c:tx>
          <c:spPr>
            <a:ln w="25400" cap="rnd">
              <a:solidFill>
                <a:schemeClr val="bg1">
                  <a:lumMod val="65000"/>
                </a:schemeClr>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Calculations!$B$283:$O$283</c:f>
              <c:numCache>
                <c:formatCode>#,##0.00</c:formatCode>
                <c:ptCount val="14"/>
                <c:pt idx="0">
                  <c:v>79970.231258570697</c:v>
                </c:pt>
                <c:pt idx="1">
                  <c:v>28217.76783328013</c:v>
                </c:pt>
                <c:pt idx="2">
                  <c:v>9482.6201010113582</c:v>
                </c:pt>
                <c:pt idx="3">
                  <c:v>1239.6685056418121</c:v>
                </c:pt>
                <c:pt idx="4">
                  <c:v>72.357902862815706</c:v>
                </c:pt>
                <c:pt idx="5">
                  <c:v>15.809871931091861</c:v>
                </c:pt>
                <c:pt idx="6">
                  <c:v>3.2958906819354299</c:v>
                </c:pt>
                <c:pt idx="7">
                  <c:v>1</c:v>
                </c:pt>
                <c:pt idx="8">
                  <c:v>0.166292338215489</c:v>
                </c:pt>
                <c:pt idx="9">
                  <c:v>1.43726801157103E-2</c:v>
                </c:pt>
                <c:pt idx="10">
                  <c:v>1.7726924765028801E-3</c:v>
                </c:pt>
                <c:pt idx="11">
                  <c:v>3.7061957347383101E-4</c:v>
                </c:pt>
                <c:pt idx="12">
                  <c:v>3.6462948732176402E-5</c:v>
                </c:pt>
                <c:pt idx="13">
                  <c:v>6.4937033954288501E-6</c:v>
                </c:pt>
              </c:numCache>
            </c:numRef>
          </c:yVal>
          <c:smooth val="0"/>
        </c:ser>
        <c:ser>
          <c:idx val="28"/>
          <c:order val="16"/>
          <c:tx>
            <c:strRef>
              <c:f>Calculations!$A$284</c:f>
              <c:strCache>
                <c:ptCount val="1"/>
                <c:pt idx="0">
                  <c:v>300</c:v>
                </c:pt>
              </c:strCache>
            </c:strRef>
          </c:tx>
          <c:spPr>
            <a:ln w="25400" cap="rnd">
              <a:solidFill>
                <a:schemeClr val="bg1">
                  <a:lumMod val="65000"/>
                </a:schemeClr>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Calculations!$B$284:$O$284</c:f>
              <c:numCache>
                <c:formatCode>#,##0.00</c:formatCode>
                <c:ptCount val="14"/>
                <c:pt idx="0">
                  <c:v>480901.47818440967</c:v>
                </c:pt>
                <c:pt idx="1">
                  <c:v>169687.72064960809</c:v>
                </c:pt>
                <c:pt idx="2">
                  <c:v>57023.794377846498</c:v>
                </c:pt>
                <c:pt idx="3">
                  <c:v>7454.7541933976081</c:v>
                </c:pt>
                <c:pt idx="4">
                  <c:v>435.12469449464959</c:v>
                </c:pt>
                <c:pt idx="5">
                  <c:v>95.072762225549084</c:v>
                </c:pt>
                <c:pt idx="6">
                  <c:v>19.819858914151911</c:v>
                </c:pt>
                <c:pt idx="7">
                  <c:v>6.0135061586791441</c:v>
                </c:pt>
                <c:pt idx="8">
                  <c:v>1</c:v>
                </c:pt>
                <c:pt idx="9">
                  <c:v>8.64302003925492E-2</c:v>
                </c:pt>
                <c:pt idx="10">
                  <c:v>1.0660097124894199E-2</c:v>
                </c:pt>
                <c:pt idx="11">
                  <c:v>2.2287230876119201E-3</c:v>
                </c:pt>
                <c:pt idx="12">
                  <c:v>2.19270166764545E-4</c:v>
                </c:pt>
                <c:pt idx="13">
                  <c:v>3.9049925361047003E-5</c:v>
                </c:pt>
              </c:numCache>
            </c:numRef>
          </c:yVal>
          <c:smooth val="0"/>
        </c:ser>
        <c:ser>
          <c:idx val="29"/>
          <c:order val="17"/>
          <c:tx>
            <c:strRef>
              <c:f>Calculations!$A$285</c:f>
              <c:strCache>
                <c:ptCount val="1"/>
                <c:pt idx="0">
                  <c:v>500</c:v>
                </c:pt>
              </c:strCache>
            </c:strRef>
          </c:tx>
          <c:spPr>
            <a:ln w="25400" cap="rnd">
              <a:solidFill>
                <a:schemeClr val="bg1">
                  <a:lumMod val="65000"/>
                </a:schemeClr>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Calculations!$B$285:$O$285</c:f>
              <c:numCache>
                <c:formatCode>#,##0.00</c:formatCode>
                <c:ptCount val="14"/>
                <c:pt idx="0">
                  <c:v>5564044.4659418697</c:v>
                </c:pt>
                <c:pt idx="1">
                  <c:v>1963291.9960721999</c:v>
                </c:pt>
                <c:pt idx="2">
                  <c:v>659767.00411263027</c:v>
                </c:pt>
                <c:pt idx="3">
                  <c:v>86251.728672842917</c:v>
                </c:pt>
                <c:pt idx="4">
                  <c:v>5034.4057114110301</c:v>
                </c:pt>
                <c:pt idx="5">
                  <c:v>1099.994698539947</c:v>
                </c:pt>
                <c:pt idx="6">
                  <c:v>229.31635960733601</c:v>
                </c:pt>
                <c:pt idx="7">
                  <c:v>69.576445864604352</c:v>
                </c:pt>
                <c:pt idx="8">
                  <c:v>11.57002986754855</c:v>
                </c:pt>
                <c:pt idx="9">
                  <c:v>1</c:v>
                </c:pt>
                <c:pt idx="10">
                  <c:v>0.123337642125995</c:v>
                </c:pt>
                <c:pt idx="11">
                  <c:v>2.5786392690164899E-2</c:v>
                </c:pt>
                <c:pt idx="12">
                  <c:v>2.5369623785281301E-3</c:v>
                </c:pt>
                <c:pt idx="13">
                  <c:v>4.5180880275285502E-4</c:v>
                </c:pt>
              </c:numCache>
            </c:numRef>
          </c:yVal>
          <c:smooth val="0"/>
        </c:ser>
        <c:ser>
          <c:idx val="30"/>
          <c:order val="18"/>
          <c:tx>
            <c:strRef>
              <c:f>Calculations!$A$286</c:f>
              <c:strCache>
                <c:ptCount val="1"/>
                <c:pt idx="0">
                  <c:v>750</c:v>
                </c:pt>
              </c:strCache>
            </c:strRef>
          </c:tx>
          <c:spPr>
            <a:ln w="25400" cap="rnd">
              <a:solidFill>
                <a:schemeClr val="bg1">
                  <a:lumMod val="65000"/>
                </a:schemeClr>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Calculations!$B$286:$O$286</c:f>
              <c:numCache>
                <c:formatCode>#,##0.00</c:formatCode>
                <c:ptCount val="14"/>
                <c:pt idx="0">
                  <c:v>45112297.997864798</c:v>
                </c:pt>
                <c:pt idx="1">
                  <c:v>15918027.637228699</c:v>
                </c:pt>
                <c:pt idx="2">
                  <c:v>5349275.3123872103</c:v>
                </c:pt>
                <c:pt idx="3">
                  <c:v>699313.90925029502</c:v>
                </c:pt>
                <c:pt idx="4">
                  <c:v>40818.079741366942</c:v>
                </c:pt>
                <c:pt idx="5">
                  <c:v>8918.5643537457636</c:v>
                </c:pt>
                <c:pt idx="6">
                  <c:v>1859.25687936437</c:v>
                </c:pt>
                <c:pt idx="7">
                  <c:v>564.11363688572237</c:v>
                </c:pt>
                <c:pt idx="8">
                  <c:v>93.807775696970651</c:v>
                </c:pt>
                <c:pt idx="9">
                  <c:v>8.1078248518684806</c:v>
                </c:pt>
                <c:pt idx="10">
                  <c:v>1</c:v>
                </c:pt>
                <c:pt idx="11">
                  <c:v>0.20907155549335901</c:v>
                </c:pt>
                <c:pt idx="12">
                  <c:v>2.05692466208858E-2</c:v>
                </c:pt>
                <c:pt idx="13">
                  <c:v>3.6631866392525499E-3</c:v>
                </c:pt>
              </c:numCache>
            </c:numRef>
          </c:yVal>
          <c:smooth val="0"/>
        </c:ser>
        <c:ser>
          <c:idx val="31"/>
          <c:order val="19"/>
          <c:tx>
            <c:strRef>
              <c:f>Calculations!$A$287</c:f>
              <c:strCache>
                <c:ptCount val="1"/>
                <c:pt idx="0">
                  <c:v>1,000</c:v>
                </c:pt>
              </c:strCache>
            </c:strRef>
          </c:tx>
          <c:spPr>
            <a:ln w="25400" cap="rnd">
              <a:solidFill>
                <a:schemeClr val="bg1">
                  <a:lumMod val="65000"/>
                </a:schemeClr>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Calculations!$B$287:$O$287</c:f>
              <c:numCache>
                <c:formatCode>#,##0.00</c:formatCode>
                <c:ptCount val="14"/>
                <c:pt idx="0">
                  <c:v>215774440.91526699</c:v>
                </c:pt>
                <c:pt idx="1">
                  <c:v>76136744.664600402</c:v>
                </c:pt>
                <c:pt idx="2">
                  <c:v>25585858.8690565</c:v>
                </c:pt>
                <c:pt idx="3">
                  <c:v>3344854.3853805498</c:v>
                </c:pt>
                <c:pt idx="4">
                  <c:v>195234.97419362469</c:v>
                </c:pt>
                <c:pt idx="5">
                  <c:v>42657.951880159271</c:v>
                </c:pt>
                <c:pt idx="6">
                  <c:v>8892.9212535725601</c:v>
                </c:pt>
                <c:pt idx="7">
                  <c:v>2698.1845309112068</c:v>
                </c:pt>
                <c:pt idx="8">
                  <c:v>448.68741458208791</c:v>
                </c:pt>
                <c:pt idx="9">
                  <c:v>38.780143155944593</c:v>
                </c:pt>
                <c:pt idx="10">
                  <c:v>4.7830514181627377</c:v>
                </c:pt>
                <c:pt idx="11">
                  <c:v>1</c:v>
                </c:pt>
                <c:pt idx="12">
                  <c:v>9.8383764220566799E-2</c:v>
                </c:pt>
                <c:pt idx="13">
                  <c:v>1.7521210049871699E-2</c:v>
                </c:pt>
              </c:numCache>
            </c:numRef>
          </c:yVal>
          <c:smooth val="0"/>
        </c:ser>
        <c:ser>
          <c:idx val="32"/>
          <c:order val="20"/>
          <c:tx>
            <c:strRef>
              <c:f>Calculations!$A$288</c:f>
              <c:strCache>
                <c:ptCount val="1"/>
                <c:pt idx="0">
                  <c:v>1,500</c:v>
                </c:pt>
              </c:strCache>
            </c:strRef>
          </c:tx>
          <c:spPr>
            <a:ln w="25400" cap="rnd">
              <a:solidFill>
                <a:schemeClr val="bg1">
                  <a:lumMod val="65000"/>
                </a:schemeClr>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Calculations!$B$288:$O$288</c:f>
              <c:numCache>
                <c:formatCode>#,##0.00</c:formatCode>
                <c:ptCount val="14"/>
                <c:pt idx="0">
                  <c:v>2193191555.7888298</c:v>
                </c:pt>
                <c:pt idx="1">
                  <c:v>773875092.78369498</c:v>
                </c:pt>
                <c:pt idx="2">
                  <c:v>260061800.55985099</c:v>
                </c:pt>
                <c:pt idx="3">
                  <c:v>33998032.214763798</c:v>
                </c:pt>
                <c:pt idx="4">
                  <c:v>1984422.69149132</c:v>
                </c:pt>
                <c:pt idx="5">
                  <c:v>433587.31207442243</c:v>
                </c:pt>
                <c:pt idx="6">
                  <c:v>90390.130160455199</c:v>
                </c:pt>
                <c:pt idx="7">
                  <c:v>27425.09958108679</c:v>
                </c:pt>
                <c:pt idx="8">
                  <c:v>4560.5839351315544</c:v>
                </c:pt>
                <c:pt idx="9">
                  <c:v>394.1721834204605</c:v>
                </c:pt>
                <c:pt idx="10">
                  <c:v>48.616267694734461</c:v>
                </c:pt>
                <c:pt idx="11">
                  <c:v>10.16427870921971</c:v>
                </c:pt>
                <c:pt idx="12">
                  <c:v>1</c:v>
                </c:pt>
                <c:pt idx="13">
                  <c:v>0.17809046226967701</c:v>
                </c:pt>
              </c:numCache>
            </c:numRef>
          </c:yVal>
          <c:smooth val="0"/>
        </c:ser>
        <c:dLbls>
          <c:showLegendKey val="0"/>
          <c:showVal val="0"/>
          <c:showCatName val="0"/>
          <c:showSerName val="0"/>
          <c:showPercent val="0"/>
          <c:showBubbleSize val="0"/>
        </c:dLbls>
        <c:axId val="172218536"/>
        <c:axId val="172274120"/>
      </c:scatterChart>
      <c:valAx>
        <c:axId val="172218536"/>
        <c:scaling>
          <c:orientation val="minMax"/>
          <c:max val="9"/>
          <c:min val="0"/>
        </c:scaling>
        <c:delete val="0"/>
        <c:axPos val="b"/>
        <c:title>
          <c:tx>
            <c:rich>
              <a:bodyPr rot="0" vert="horz"/>
              <a:lstStyle/>
              <a:p>
                <a:pPr>
                  <a:defRPr sz="1800"/>
                </a:pPr>
                <a:r>
                  <a:rPr lang="en-US" sz="1800"/>
                  <a:t>Particle diameter (microns)</a:t>
                </a:r>
              </a:p>
            </c:rich>
          </c:tx>
          <c:layout>
            <c:manualLayout>
              <c:xMode val="edge"/>
              <c:yMode val="edge"/>
              <c:x val="0.37029734458868302"/>
              <c:y val="0.938425000979355"/>
            </c:manualLayout>
          </c:layout>
          <c:overlay val="0"/>
          <c:spPr>
            <a:noFill/>
            <a:ln>
              <a:noFill/>
            </a:ln>
            <a:effectLst/>
          </c:spPr>
        </c:title>
        <c:numFmt formatCode="0.0" sourceLinked="1"/>
        <c:majorTickMark val="none"/>
        <c:minorTickMark val="none"/>
        <c:tickLblPos val="none"/>
        <c:spPr>
          <a:solidFill>
            <a:schemeClr val="tx1"/>
          </a:solidFill>
          <a:ln w="19050" cap="flat" cmpd="sng" algn="ctr">
            <a:solidFill>
              <a:schemeClr val="tx1"/>
            </a:solidFill>
            <a:round/>
          </a:ln>
          <a:effectLst/>
        </c:spPr>
        <c:txPr>
          <a:bodyPr rot="-60000000" vert="horz"/>
          <a:lstStyle/>
          <a:p>
            <a:pPr>
              <a:defRPr/>
            </a:pPr>
            <a:endParaRPr lang="en-US"/>
          </a:p>
        </c:txPr>
        <c:crossAx val="172274120"/>
        <c:crossesAt val="0"/>
        <c:crossBetween val="midCat"/>
      </c:valAx>
      <c:valAx>
        <c:axId val="172274120"/>
        <c:scaling>
          <c:logBase val="10"/>
          <c:orientation val="minMax"/>
          <c:max val="10000000"/>
          <c:min val="1"/>
        </c:scaling>
        <c:delete val="0"/>
        <c:axPos val="l"/>
        <c:majorGridlines>
          <c:spPr>
            <a:ln w="9525" cap="flat" cmpd="sng" algn="ctr">
              <a:noFill/>
              <a:round/>
            </a:ln>
            <a:effectLst/>
          </c:spPr>
        </c:majorGridlines>
        <c:title>
          <c:tx>
            <c:rich>
              <a:bodyPr rot="-5400000" vert="horz"/>
              <a:lstStyle/>
              <a:p>
                <a:pPr>
                  <a:defRPr sz="1800"/>
                </a:pPr>
                <a:r>
                  <a:rPr lang="en-US" sz="1800"/>
                  <a:t>Particles per 0.1 m^2</a:t>
                </a:r>
              </a:p>
            </c:rich>
          </c:tx>
          <c:layout>
            <c:manualLayout>
              <c:xMode val="edge"/>
              <c:yMode val="edge"/>
              <c:x val="6.0060060060060003E-4"/>
              <c:y val="0.237627022368473"/>
            </c:manualLayout>
          </c:layout>
          <c:overlay val="0"/>
          <c:spPr>
            <a:noFill/>
            <a:ln>
              <a:noFill/>
            </a:ln>
            <a:effectLst/>
          </c:spPr>
        </c:title>
        <c:numFmt formatCode="0.E+00" sourceLinked="0"/>
        <c:majorTickMark val="cross"/>
        <c:minorTickMark val="none"/>
        <c:tickLblPos val="nextTo"/>
        <c:spPr>
          <a:noFill/>
          <a:ln w="19050">
            <a:solidFill>
              <a:schemeClr val="tx1"/>
            </a:solidFill>
          </a:ln>
          <a:effectLst/>
        </c:spPr>
        <c:txPr>
          <a:bodyPr rot="-60000000" vert="horz"/>
          <a:lstStyle/>
          <a:p>
            <a:pPr>
              <a:defRPr/>
            </a:pPr>
            <a:endParaRPr lang="en-US"/>
          </a:p>
        </c:txPr>
        <c:crossAx val="172218536"/>
        <c:crosses val="autoZero"/>
        <c:crossBetween val="midCat"/>
      </c:valAx>
      <c:spPr>
        <a:noFill/>
        <a:ln>
          <a:noFill/>
        </a:ln>
        <a:effectLst/>
      </c:spPr>
    </c:plotArea>
    <c:legend>
      <c:legendPos val="r"/>
      <c:legendEntry>
        <c:idx val="0"/>
        <c:delete val="1"/>
      </c:legendEntry>
      <c:legendEntry>
        <c:idx val="1"/>
        <c:delete val="1"/>
      </c:legendEntry>
      <c:legendEntry>
        <c:idx val="2"/>
        <c:delete val="1"/>
      </c:legendEntry>
      <c:legendEntry>
        <c:idx val="3"/>
        <c:delete val="1"/>
      </c:legendEntry>
      <c:legendEntry>
        <c:idx val="4"/>
        <c:delete val="1"/>
      </c:legendEntry>
      <c:legendEntry>
        <c:idx val="5"/>
        <c:delete val="1"/>
      </c:legendEntry>
      <c:legendEntry>
        <c:idx val="6"/>
        <c:delete val="1"/>
      </c:legendEntry>
      <c:legendEntry>
        <c:idx val="7"/>
        <c:delete val="1"/>
      </c:legendEntry>
      <c:legendEntry>
        <c:idx val="8"/>
        <c:delete val="1"/>
      </c:legendEntry>
      <c:legendEntry>
        <c:idx val="9"/>
        <c:delete val="1"/>
      </c:legendEntry>
      <c:legendEntry>
        <c:idx val="10"/>
        <c:delete val="1"/>
      </c:legendEntry>
      <c:legendEntry>
        <c:idx val="11"/>
        <c:delete val="1"/>
      </c:legendEntry>
      <c:legendEntry>
        <c:idx val="12"/>
        <c:delete val="1"/>
      </c:legendEntry>
      <c:legendEntry>
        <c:idx val="13"/>
        <c:delete val="1"/>
      </c:legendEntry>
      <c:legendEntry>
        <c:idx val="14"/>
        <c:delete val="1"/>
      </c:legendEntry>
      <c:legendEntry>
        <c:idx val="15"/>
        <c:delete val="1"/>
      </c:legendEntry>
      <c:legendEntry>
        <c:idx val="16"/>
        <c:delete val="1"/>
      </c:legendEntry>
      <c:legendEntry>
        <c:idx val="17"/>
        <c:delete val="1"/>
      </c:legendEntry>
      <c:legendEntry>
        <c:idx val="18"/>
        <c:delete val="1"/>
      </c:legendEntry>
      <c:legendEntry>
        <c:idx val="19"/>
        <c:delete val="1"/>
      </c:legendEntry>
      <c:legendEntry>
        <c:idx val="20"/>
        <c:delete val="1"/>
      </c:legendEntry>
      <c:layout>
        <c:manualLayout>
          <c:xMode val="edge"/>
          <c:yMode val="edge"/>
          <c:x val="0.65612222458679104"/>
          <c:y val="1.7980643044619399E-2"/>
          <c:w val="0.33931912227187799"/>
          <c:h val="0.29319000164041997"/>
        </c:manualLayout>
      </c:layout>
      <c:overlay val="1"/>
      <c:spPr>
        <a:noFill/>
        <a:ln>
          <a:noFill/>
        </a:ln>
        <a:effectLst/>
      </c:spPr>
      <c:txPr>
        <a:bodyPr rot="0" vert="horz"/>
        <a:lstStyle/>
        <a:p>
          <a:pPr>
            <a:defRPr/>
          </a:pPr>
          <a:endParaRPr lang="en-US"/>
        </a:p>
      </c:txPr>
    </c:legend>
    <c:plotVisOnly val="1"/>
    <c:dispBlanksAs val="gap"/>
    <c:showDLblsOverMax val="0"/>
  </c:chart>
  <c:spPr>
    <a:noFill/>
    <a:ln w="9525" cap="flat" cmpd="sng" algn="ctr">
      <a:noFill/>
      <a:round/>
    </a:ln>
    <a:effectLst/>
  </c:spPr>
  <c:txPr>
    <a:bodyPr/>
    <a:lstStyle/>
    <a:p>
      <a:pPr>
        <a:defRPr sz="16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753730108061"/>
          <c:y val="2.5000000000000001E-2"/>
          <c:w val="0.82961776737367299"/>
          <c:h val="0.81755679954068206"/>
        </c:manualLayout>
      </c:layout>
      <c:scatterChart>
        <c:scatterStyle val="lineMarker"/>
        <c:varyColors val="0"/>
        <c:ser>
          <c:idx val="11"/>
          <c:order val="0"/>
          <c:tx>
            <c:strRef>
              <c:f>Calculations!$E$277</c:f>
              <c:strCache>
                <c:ptCount val="1"/>
                <c:pt idx="0">
                  <c:v>25</c:v>
                </c:pt>
              </c:strCache>
            </c:strRef>
          </c:tx>
          <c:spPr>
            <a:ln w="28575" cap="rnd">
              <a:noFill/>
              <a:round/>
            </a:ln>
            <a:effectLst/>
          </c:spPr>
          <c:marker>
            <c:symbol val="plus"/>
            <c:size val="5"/>
            <c:spPr>
              <a:noFill/>
              <a:ln w="9525">
                <a:solidFill>
                  <a:schemeClr val="tx1"/>
                </a:solidFill>
              </a:ln>
              <a:effectLst/>
            </c:spPr>
          </c:marker>
          <c:dPt>
            <c:idx val="0"/>
            <c:marker>
              <c:symbol val="plus"/>
              <c:size val="10"/>
            </c:marker>
            <c:bubble3D val="0"/>
          </c:dPt>
          <c:dPt>
            <c:idx val="1"/>
            <c:marker>
              <c:symbol val="none"/>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(Calculations!$E$290,Calculations!$E$290)</c:f>
              <c:numCache>
                <c:formatCode>0.0</c:formatCode>
                <c:ptCount val="2"/>
                <c:pt idx="0">
                  <c:v>1.954236267845977</c:v>
                </c:pt>
                <c:pt idx="1">
                  <c:v>1.954236267845977</c:v>
                </c:pt>
              </c:numCache>
            </c:numRef>
          </c:xVal>
          <c:yVal>
            <c:numRef>
              <c:f>Calculations!$B$297:$B$298</c:f>
              <c:numCache>
                <c:formatCode>0.E+00</c:formatCode>
                <c:ptCount val="2"/>
                <c:pt idx="0" formatCode="General">
                  <c:v>1</c:v>
                </c:pt>
                <c:pt idx="1">
                  <c:v>10000000</c:v>
                </c:pt>
              </c:numCache>
            </c:numRef>
          </c:yVal>
          <c:smooth val="0"/>
        </c:ser>
        <c:ser>
          <c:idx val="12"/>
          <c:order val="1"/>
          <c:tx>
            <c:strRef>
              <c:f>Calculations!$F$277</c:f>
              <c:strCache>
                <c:ptCount val="1"/>
                <c:pt idx="0">
                  <c:v>65</c:v>
                </c:pt>
              </c:strCache>
            </c:strRef>
          </c:tx>
          <c:spPr>
            <a:ln w="28575" cap="rnd">
              <a:noFill/>
              <a:round/>
            </a:ln>
            <a:effectLst/>
          </c:spPr>
          <c:marker>
            <c:symbol val="plus"/>
            <c:size val="10"/>
            <c:spPr>
              <a:noFill/>
              <a:ln w="9525">
                <a:solidFill>
                  <a:schemeClr val="tx1"/>
                </a:solidFill>
              </a:ln>
              <a:effectLst/>
            </c:spPr>
          </c:marker>
          <c:dPt>
            <c:idx val="1"/>
            <c:marker>
              <c:spPr>
                <a:noFill/>
                <a:ln w="9525">
                  <a:noFill/>
                </a:ln>
                <a:effectLst/>
              </c:spPr>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b="1">
                    <a:solidFill>
                      <a:srgbClr val="FF0000"/>
                    </a:solidFill>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(Calculations!$F$290,Calculations!$F$290)</c:f>
              <c:numCache>
                <c:formatCode>0.0</c:formatCode>
                <c:ptCount val="2"/>
                <c:pt idx="0">
                  <c:v>3.2866548386940648</c:v>
                </c:pt>
                <c:pt idx="1">
                  <c:v>3.2866548386940648</c:v>
                </c:pt>
              </c:numCache>
            </c:numRef>
          </c:xVal>
          <c:yVal>
            <c:numRef>
              <c:f>Calculations!$B$297:$B$298</c:f>
              <c:numCache>
                <c:formatCode>0.E+00</c:formatCode>
                <c:ptCount val="2"/>
                <c:pt idx="0" formatCode="General">
                  <c:v>1</c:v>
                </c:pt>
                <c:pt idx="1">
                  <c:v>10000000</c:v>
                </c:pt>
              </c:numCache>
            </c:numRef>
          </c:yVal>
          <c:smooth val="0"/>
        </c:ser>
        <c:ser>
          <c:idx val="13"/>
          <c:order val="2"/>
          <c:tx>
            <c:strRef>
              <c:f>Calculations!$G$277</c:f>
              <c:strCache>
                <c:ptCount val="1"/>
                <c:pt idx="0">
                  <c:v>100</c:v>
                </c:pt>
              </c:strCache>
            </c:strRef>
          </c:tx>
          <c:spPr>
            <a:ln w="28575" cap="rnd">
              <a:noFill/>
              <a:round/>
            </a:ln>
            <a:effectLst/>
          </c:spPr>
          <c:marker>
            <c:symbol val="plus"/>
            <c:size val="10"/>
            <c:spPr>
              <a:noFill/>
              <a:ln w="9525">
                <a:solidFill>
                  <a:schemeClr val="tx1"/>
                </a:solidFill>
              </a:ln>
              <a:effectLst/>
            </c:spPr>
          </c:marker>
          <c:dPt>
            <c:idx val="1"/>
            <c:marker>
              <c:spPr>
                <a:noFill/>
                <a:ln w="9525">
                  <a:noFill/>
                </a:ln>
                <a:effectLst/>
              </c:spPr>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(Calculations!$G$290,Calculations!$G$290)</c:f>
              <c:numCache>
                <c:formatCode>0.0</c:formatCode>
                <c:ptCount val="2"/>
                <c:pt idx="0">
                  <c:v>4</c:v>
                </c:pt>
                <c:pt idx="1">
                  <c:v>4</c:v>
                </c:pt>
              </c:numCache>
            </c:numRef>
          </c:xVal>
          <c:yVal>
            <c:numRef>
              <c:f>Calculations!$B$297:$B$298</c:f>
              <c:numCache>
                <c:formatCode>0.E+00</c:formatCode>
                <c:ptCount val="2"/>
                <c:pt idx="0" formatCode="General">
                  <c:v>1</c:v>
                </c:pt>
                <c:pt idx="1">
                  <c:v>10000000</c:v>
                </c:pt>
              </c:numCache>
            </c:numRef>
          </c:yVal>
          <c:smooth val="0"/>
        </c:ser>
        <c:ser>
          <c:idx val="14"/>
          <c:order val="3"/>
          <c:tx>
            <c:strRef>
              <c:f>Calculations!$H$277</c:f>
              <c:strCache>
                <c:ptCount val="1"/>
                <c:pt idx="0">
                  <c:v>150</c:v>
                </c:pt>
              </c:strCache>
            </c:strRef>
          </c:tx>
          <c:spPr>
            <a:ln w="28575" cap="rnd">
              <a:noFill/>
              <a:round/>
            </a:ln>
            <a:effectLst/>
          </c:spPr>
          <c:marker>
            <c:symbol val="plus"/>
            <c:size val="10"/>
            <c:spPr>
              <a:noFill/>
              <a:ln w="9525">
                <a:solidFill>
                  <a:schemeClr val="tx1"/>
                </a:solidFill>
              </a:ln>
              <a:effectLst/>
            </c:spPr>
          </c:marker>
          <c:dPt>
            <c:idx val="1"/>
            <c:marker>
              <c:spPr>
                <a:noFill/>
                <a:ln w="9525">
                  <a:noFill/>
                </a:ln>
                <a:effectLst/>
              </c:spPr>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(Calculations!$H$290,Calculations!$H$290)</c:f>
              <c:numCache>
                <c:formatCode>0.0</c:formatCode>
                <c:ptCount val="2"/>
                <c:pt idx="0">
                  <c:v>4.7353731677385396</c:v>
                </c:pt>
                <c:pt idx="1">
                  <c:v>4.7353731677385396</c:v>
                </c:pt>
              </c:numCache>
            </c:numRef>
          </c:xVal>
          <c:yVal>
            <c:numRef>
              <c:f>Calculations!$B$297:$B$298</c:f>
              <c:numCache>
                <c:formatCode>0.E+00</c:formatCode>
                <c:ptCount val="2"/>
                <c:pt idx="0" formatCode="General">
                  <c:v>1</c:v>
                </c:pt>
                <c:pt idx="1">
                  <c:v>10000000</c:v>
                </c:pt>
              </c:numCache>
            </c:numRef>
          </c:yVal>
          <c:smooth val="0"/>
        </c:ser>
        <c:ser>
          <c:idx val="15"/>
          <c:order val="4"/>
          <c:tx>
            <c:strRef>
              <c:f>Calculations!$I$277</c:f>
              <c:strCache>
                <c:ptCount val="1"/>
                <c:pt idx="0">
                  <c:v>200</c:v>
                </c:pt>
              </c:strCache>
            </c:strRef>
          </c:tx>
          <c:spPr>
            <a:ln w="28575" cap="rnd">
              <a:noFill/>
              <a:round/>
            </a:ln>
            <a:effectLst/>
          </c:spPr>
          <c:marker>
            <c:symbol val="plus"/>
            <c:size val="10"/>
            <c:spPr>
              <a:noFill/>
              <a:ln w="9525">
                <a:solidFill>
                  <a:schemeClr val="tx1"/>
                </a:solidFill>
              </a:ln>
              <a:effectLst/>
            </c:spPr>
          </c:marker>
          <c:dPt>
            <c:idx val="1"/>
            <c:marker>
              <c:spPr>
                <a:noFill/>
                <a:ln w="9525">
                  <a:noFill/>
                </a:ln>
                <a:effectLst/>
              </c:spPr>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(Calculations!$I$290,Calculations!$I$290)</c:f>
              <c:numCache>
                <c:formatCode>0.0</c:formatCode>
                <c:ptCount val="2"/>
                <c:pt idx="0">
                  <c:v>5.2947390409453776</c:v>
                </c:pt>
                <c:pt idx="1">
                  <c:v>5.2947390409453776</c:v>
                </c:pt>
              </c:numCache>
            </c:numRef>
          </c:xVal>
          <c:yVal>
            <c:numRef>
              <c:f>Calculations!$B$297:$B$298</c:f>
              <c:numCache>
                <c:formatCode>0.E+00</c:formatCode>
                <c:ptCount val="2"/>
                <c:pt idx="0" formatCode="General">
                  <c:v>1</c:v>
                </c:pt>
                <c:pt idx="1">
                  <c:v>10000000</c:v>
                </c:pt>
              </c:numCache>
            </c:numRef>
          </c:yVal>
          <c:smooth val="0"/>
        </c:ser>
        <c:ser>
          <c:idx val="16"/>
          <c:order val="5"/>
          <c:tx>
            <c:strRef>
              <c:f>Calculations!$J$277</c:f>
              <c:strCache>
                <c:ptCount val="1"/>
                <c:pt idx="0">
                  <c:v>300</c:v>
                </c:pt>
              </c:strCache>
            </c:strRef>
          </c:tx>
          <c:spPr>
            <a:ln w="28575" cap="rnd">
              <a:noFill/>
              <a:round/>
            </a:ln>
            <a:effectLst/>
          </c:spPr>
          <c:marker>
            <c:symbol val="plus"/>
            <c:size val="10"/>
            <c:spPr>
              <a:noFill/>
              <a:ln w="9525">
                <a:solidFill>
                  <a:schemeClr val="tx1"/>
                </a:solidFill>
              </a:ln>
              <a:effectLst/>
            </c:spPr>
          </c:marker>
          <c:dPt>
            <c:idx val="1"/>
            <c:marker>
              <c:spPr>
                <a:noFill/>
                <a:ln w="9525">
                  <a:noFill/>
                </a:ln>
                <a:effectLst/>
              </c:spPr>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(Calculations!$J$290,Calculations!$J$290)</c:f>
              <c:numCache>
                <c:formatCode>0.0</c:formatCode>
                <c:ptCount val="2"/>
                <c:pt idx="0">
                  <c:v>6.1361297105839148</c:v>
                </c:pt>
                <c:pt idx="1">
                  <c:v>6.1361297105839148</c:v>
                </c:pt>
              </c:numCache>
            </c:numRef>
          </c:xVal>
          <c:yVal>
            <c:numRef>
              <c:f>Calculations!$B$297:$B$298</c:f>
              <c:numCache>
                <c:formatCode>0.E+00</c:formatCode>
                <c:ptCount val="2"/>
                <c:pt idx="0" formatCode="General">
                  <c:v>1</c:v>
                </c:pt>
                <c:pt idx="1">
                  <c:v>10000000</c:v>
                </c:pt>
              </c:numCache>
            </c:numRef>
          </c:yVal>
          <c:smooth val="0"/>
        </c:ser>
        <c:ser>
          <c:idx val="17"/>
          <c:order val="6"/>
          <c:tx>
            <c:strRef>
              <c:f>Calculations!$K$277</c:f>
              <c:strCache>
                <c:ptCount val="1"/>
                <c:pt idx="0">
                  <c:v>500</c:v>
                </c:pt>
              </c:strCache>
            </c:strRef>
          </c:tx>
          <c:spPr>
            <a:ln w="28575" cap="rnd">
              <a:noFill/>
              <a:round/>
            </a:ln>
            <a:effectLst/>
          </c:spPr>
          <c:marker>
            <c:symbol val="plus"/>
            <c:size val="10"/>
            <c:spPr>
              <a:noFill/>
              <a:ln w="9525">
                <a:solidFill>
                  <a:schemeClr val="tx1"/>
                </a:solidFill>
              </a:ln>
              <a:effectLst/>
            </c:spPr>
          </c:marker>
          <c:dPt>
            <c:idx val="1"/>
            <c:marker>
              <c:spPr>
                <a:noFill/>
                <a:ln w="9525">
                  <a:noFill/>
                </a:ln>
                <a:effectLst/>
              </c:spPr>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(Calculations!$K$290,Calculations!$K$290)</c:f>
              <c:numCache>
                <c:formatCode>0.0</c:formatCode>
                <c:ptCount val="2"/>
                <c:pt idx="0">
                  <c:v>7.2844390843055677</c:v>
                </c:pt>
                <c:pt idx="1">
                  <c:v>7.2844390843055677</c:v>
                </c:pt>
              </c:numCache>
            </c:numRef>
          </c:xVal>
          <c:yVal>
            <c:numRef>
              <c:f>Calculations!$B$297:$B$298</c:f>
              <c:numCache>
                <c:formatCode>0.E+00</c:formatCode>
                <c:ptCount val="2"/>
                <c:pt idx="0" formatCode="General">
                  <c:v>1</c:v>
                </c:pt>
                <c:pt idx="1">
                  <c:v>10000000</c:v>
                </c:pt>
              </c:numCache>
            </c:numRef>
          </c:yVal>
          <c:smooth val="0"/>
        </c:ser>
        <c:ser>
          <c:idx val="18"/>
          <c:order val="7"/>
          <c:tx>
            <c:strRef>
              <c:f>Calculations!$L$277</c:f>
              <c:strCache>
                <c:ptCount val="1"/>
                <c:pt idx="0">
                  <c:v>750</c:v>
                </c:pt>
              </c:strCache>
            </c:strRef>
          </c:tx>
          <c:spPr>
            <a:ln w="28575" cap="rnd">
              <a:noFill/>
              <a:round/>
            </a:ln>
            <a:effectLst/>
          </c:spPr>
          <c:marker>
            <c:symbol val="plus"/>
            <c:size val="10"/>
            <c:spPr>
              <a:noFill/>
              <a:ln w="9525">
                <a:solidFill>
                  <a:schemeClr val="tx1"/>
                </a:solidFill>
              </a:ln>
              <a:effectLst/>
            </c:spPr>
          </c:marker>
          <c:dPt>
            <c:idx val="1"/>
            <c:marker>
              <c:spPr>
                <a:noFill/>
                <a:ln w="9525">
                  <a:noFill/>
                </a:ln>
                <a:effectLst/>
              </c:spPr>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(Calculations!$L$290,Calculations!$L$290)</c:f>
              <c:numCache>
                <c:formatCode>0.0</c:formatCode>
                <c:ptCount val="2"/>
                <c:pt idx="0">
                  <c:v>8.2659772682554777</c:v>
                </c:pt>
                <c:pt idx="1">
                  <c:v>8.2659772682554777</c:v>
                </c:pt>
              </c:numCache>
            </c:numRef>
          </c:xVal>
          <c:yVal>
            <c:numRef>
              <c:f>Calculations!$B$297:$B$298</c:f>
              <c:numCache>
                <c:formatCode>0.E+00</c:formatCode>
                <c:ptCount val="2"/>
                <c:pt idx="0" formatCode="General">
                  <c:v>1</c:v>
                </c:pt>
                <c:pt idx="1">
                  <c:v>10000000</c:v>
                </c:pt>
              </c:numCache>
            </c:numRef>
          </c:yVal>
          <c:smooth val="0"/>
        </c:ser>
        <c:ser>
          <c:idx val="19"/>
          <c:order val="8"/>
          <c:tx>
            <c:strRef>
              <c:f>Calculations!$M$277</c:f>
              <c:strCache>
                <c:ptCount val="1"/>
                <c:pt idx="0">
                  <c:v>1,000</c:v>
                </c:pt>
              </c:strCache>
            </c:strRef>
          </c:tx>
          <c:spPr>
            <a:ln w="28575" cap="rnd">
              <a:noFill/>
              <a:round/>
            </a:ln>
            <a:effectLst/>
          </c:spPr>
          <c:marker>
            <c:symbol val="plus"/>
            <c:size val="10"/>
            <c:spPr>
              <a:noFill/>
              <a:ln w="9525">
                <a:solidFill>
                  <a:schemeClr val="tx1"/>
                </a:solidFill>
              </a:ln>
              <a:effectLst/>
            </c:spPr>
          </c:marker>
          <c:dPt>
            <c:idx val="1"/>
            <c:marker>
              <c:spPr>
                <a:noFill/>
                <a:ln w="9525">
                  <a:noFill/>
                </a:ln>
                <a:effectLst/>
              </c:spPr>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(Calculations!$M$290,Calculations!$M$290)</c:f>
              <c:numCache>
                <c:formatCode>0.0</c:formatCode>
                <c:ptCount val="2"/>
                <c:pt idx="0">
                  <c:v>9</c:v>
                </c:pt>
                <c:pt idx="1">
                  <c:v>9</c:v>
                </c:pt>
              </c:numCache>
            </c:numRef>
          </c:xVal>
          <c:yVal>
            <c:numRef>
              <c:f>Calculations!$B$297:$B$298</c:f>
              <c:numCache>
                <c:formatCode>0.E+00</c:formatCode>
                <c:ptCount val="2"/>
                <c:pt idx="0" formatCode="General">
                  <c:v>1</c:v>
                </c:pt>
                <c:pt idx="1">
                  <c:v>10000000</c:v>
                </c:pt>
              </c:numCache>
            </c:numRef>
          </c:yVal>
          <c:smooth val="0"/>
        </c:ser>
        <c:ser>
          <c:idx val="20"/>
          <c:order val="9"/>
          <c:tx>
            <c:strRef>
              <c:f>Calculations!$N$277</c:f>
              <c:strCache>
                <c:ptCount val="1"/>
                <c:pt idx="0">
                  <c:v>1,500</c:v>
                </c:pt>
              </c:strCache>
            </c:strRef>
          </c:tx>
          <c:spPr>
            <a:ln w="28575" cap="rnd">
              <a:noFill/>
              <a:round/>
            </a:ln>
            <a:effectLst/>
          </c:spPr>
          <c:marker>
            <c:symbol val="plus"/>
            <c:size val="5"/>
            <c:spPr>
              <a:noFill/>
              <a:ln w="9525">
                <a:solidFill>
                  <a:schemeClr val="tx1"/>
                </a:solidFill>
              </a:ln>
              <a:effectLst/>
            </c:spPr>
          </c:marker>
          <c:dPt>
            <c:idx val="1"/>
            <c:marker>
              <c:symbol val="none"/>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(Calculations!$N$290,Calculations!$N$290)</c:f>
              <c:numCache>
                <c:formatCode>0.0</c:formatCode>
                <c:ptCount val="2"/>
                <c:pt idx="0">
                  <c:v>10.0875556858499</c:v>
                </c:pt>
                <c:pt idx="1">
                  <c:v>10.0875556858499</c:v>
                </c:pt>
              </c:numCache>
            </c:numRef>
          </c:xVal>
          <c:yVal>
            <c:numRef>
              <c:f>Calculations!$B$297:$B$298</c:f>
              <c:numCache>
                <c:formatCode>0.E+00</c:formatCode>
                <c:ptCount val="2"/>
                <c:pt idx="0" formatCode="General">
                  <c:v>1</c:v>
                </c:pt>
                <c:pt idx="1">
                  <c:v>10000000</c:v>
                </c:pt>
              </c:numCache>
            </c:numRef>
          </c:yVal>
          <c:smooth val="0"/>
        </c:ser>
        <c:ser>
          <c:idx val="21"/>
          <c:order val="10"/>
          <c:tx>
            <c:strRef>
              <c:f>Calculations!$O$277</c:f>
              <c:strCache>
                <c:ptCount val="1"/>
                <c:pt idx="0">
                  <c:v>2,000</c:v>
                </c:pt>
              </c:strCache>
            </c:strRef>
          </c:tx>
          <c:spPr>
            <a:ln w="28575" cap="rnd">
              <a:noFill/>
              <a:round/>
            </a:ln>
            <a:effectLst/>
          </c:spPr>
          <c:marker>
            <c:symbol val="plus"/>
            <c:size val="5"/>
            <c:spPr>
              <a:noFill/>
              <a:ln w="9525">
                <a:solidFill>
                  <a:schemeClr val="tx1"/>
                </a:solidFill>
              </a:ln>
              <a:effectLst/>
            </c:spPr>
          </c:marker>
          <c:dPt>
            <c:idx val="1"/>
            <c:marker>
              <c:symbol val="none"/>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(Calculations!$O$290,Calculations!$O$290)</c:f>
              <c:numCache>
                <c:formatCode>0.0</c:formatCode>
                <c:ptCount val="2"/>
                <c:pt idx="0">
                  <c:v>10.896799032273339</c:v>
                </c:pt>
                <c:pt idx="1">
                  <c:v>10.896799032273339</c:v>
                </c:pt>
              </c:numCache>
            </c:numRef>
          </c:xVal>
          <c:yVal>
            <c:numRef>
              <c:f>Calculations!$B$297:$B$298</c:f>
              <c:numCache>
                <c:formatCode>0.E+00</c:formatCode>
                <c:ptCount val="2"/>
                <c:pt idx="0" formatCode="General">
                  <c:v>1</c:v>
                </c:pt>
                <c:pt idx="1">
                  <c:v>10000000</c:v>
                </c:pt>
              </c:numCache>
            </c:numRef>
          </c:yVal>
          <c:smooth val="0"/>
        </c:ser>
        <c:ser>
          <c:idx val="23"/>
          <c:order val="11"/>
          <c:tx>
            <c:strRef>
              <c:f>Calculations!$A$279</c:f>
              <c:strCache>
                <c:ptCount val="1"/>
                <c:pt idx="0">
                  <c:v>25</c:v>
                </c:pt>
              </c:strCache>
            </c:strRef>
          </c:tx>
          <c:spPr>
            <a:ln w="25400" cap="rnd">
              <a:solidFill>
                <a:schemeClr val="bg1">
                  <a:lumMod val="65000"/>
                </a:schemeClr>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Calculations!$B$279:$O$279</c:f>
              <c:numCache>
                <c:formatCode>#,##0.00</c:formatCode>
                <c:ptCount val="14"/>
                <c:pt idx="0">
                  <c:v>64.509367540290768</c:v>
                </c:pt>
                <c:pt idx="1">
                  <c:v>22.762349535266051</c:v>
                </c:pt>
                <c:pt idx="2">
                  <c:v>7.6493191993305771</c:v>
                </c:pt>
                <c:pt idx="3">
                  <c:v>1</c:v>
                </c:pt>
                <c:pt idx="4">
                  <c:v>5.8368751431136699E-2</c:v>
                </c:pt>
                <c:pt idx="5">
                  <c:v>1.2753306112997201E-2</c:v>
                </c:pt>
                <c:pt idx="6">
                  <c:v>2.6586871142854902E-3</c:v>
                </c:pt>
                <c:pt idx="7">
                  <c:v>8.0666726261813899E-4</c:v>
                </c:pt>
                <c:pt idx="8">
                  <c:v>1.3414258526265899E-4</c:v>
                </c:pt>
                <c:pt idx="9">
                  <c:v>1.15939705254262E-5</c:v>
                </c:pt>
                <c:pt idx="10">
                  <c:v>1.42997298748434E-6</c:v>
                </c:pt>
                <c:pt idx="11">
                  <c:v>2.9896667680683699E-7</c:v>
                </c:pt>
                <c:pt idx="12">
                  <c:v>2.94134670407702E-8</c:v>
                </c:pt>
                <c:pt idx="13">
                  <c:v>5.2382579422447002E-9</c:v>
                </c:pt>
              </c:numCache>
            </c:numRef>
          </c:yVal>
          <c:smooth val="0"/>
        </c:ser>
        <c:ser>
          <c:idx val="24"/>
          <c:order val="12"/>
          <c:tx>
            <c:strRef>
              <c:f>Calculations!$A$280</c:f>
              <c:strCache>
                <c:ptCount val="1"/>
                <c:pt idx="0">
                  <c:v>65</c:v>
                </c:pt>
              </c:strCache>
            </c:strRef>
          </c:tx>
          <c:spPr>
            <a:ln w="19050" cap="rnd">
              <a:solidFill>
                <a:srgbClr val="FF0000"/>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Calculations!$B$280:$O$280</c:f>
              <c:numCache>
                <c:formatCode>#,##0.00</c:formatCode>
                <c:ptCount val="14"/>
                <c:pt idx="0">
                  <c:v>1105.203828394353</c:v>
                </c:pt>
                <c:pt idx="1">
                  <c:v>389.97492626035017</c:v>
                </c:pt>
                <c:pt idx="2">
                  <c:v>131.05161600647239</c:v>
                </c:pt>
                <c:pt idx="3">
                  <c:v>17.132454874930751</c:v>
                </c:pt>
                <c:pt idx="4">
                  <c:v>1</c:v>
                </c:pt>
                <c:pt idx="5">
                  <c:v>0.21849544148710301</c:v>
                </c:pt>
                <c:pt idx="6">
                  <c:v>4.5549837012055901E-2</c:v>
                </c:pt>
                <c:pt idx="7">
                  <c:v>1.3820190475889199E-2</c:v>
                </c:pt>
                <c:pt idx="8">
                  <c:v>2.2981917888190498E-3</c:v>
                </c:pt>
                <c:pt idx="9">
                  <c:v>1.9863317684814101E-4</c:v>
                </c:pt>
                <c:pt idx="10">
                  <c:v>2.4498947680445499E-5</c:v>
                </c:pt>
                <c:pt idx="11">
                  <c:v>5.1220330995011599E-6</c:v>
                </c:pt>
                <c:pt idx="12">
                  <c:v>5.0392489679126096E-7</c:v>
                </c:pt>
                <c:pt idx="13">
                  <c:v>8.9744217818754904E-8</c:v>
                </c:pt>
              </c:numCache>
            </c:numRef>
          </c:yVal>
          <c:smooth val="0"/>
        </c:ser>
        <c:ser>
          <c:idx val="25"/>
          <c:order val="13"/>
          <c:tx>
            <c:strRef>
              <c:f>Calculations!$A$281</c:f>
              <c:strCache>
                <c:ptCount val="1"/>
                <c:pt idx="0">
                  <c:v>100</c:v>
                </c:pt>
              </c:strCache>
            </c:strRef>
          </c:tx>
          <c:spPr>
            <a:ln w="25400" cap="rnd">
              <a:solidFill>
                <a:schemeClr val="bg1">
                  <a:lumMod val="65000"/>
                </a:schemeClr>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Calculations!$B$281:$O$281</c:f>
              <c:numCache>
                <c:formatCode>#,##0.00</c:formatCode>
                <c:ptCount val="14"/>
                <c:pt idx="0">
                  <c:v>5058.2466200311501</c:v>
                </c:pt>
                <c:pt idx="1">
                  <c:v>1784.8195074741129</c:v>
                </c:pt>
                <c:pt idx="2">
                  <c:v>599.79107625550955</c:v>
                </c:pt>
                <c:pt idx="3">
                  <c:v>78.411040332582459</c:v>
                </c:pt>
                <c:pt idx="4">
                  <c:v>4.576754522629364</c:v>
                </c:pt>
                <c:pt idx="5">
                  <c:v>1</c:v>
                </c:pt>
                <c:pt idx="6">
                  <c:v>0.20847042254995701</c:v>
                </c:pt>
                <c:pt idx="7">
                  <c:v>6.3251619264125106E-2</c:v>
                </c:pt>
                <c:pt idx="8">
                  <c:v>1.05182596633472E-2</c:v>
                </c:pt>
                <c:pt idx="9">
                  <c:v>9.0909529048396897E-4</c:v>
                </c:pt>
                <c:pt idx="10">
                  <c:v>1.1212566959613899E-4</c:v>
                </c:pt>
                <c:pt idx="11">
                  <c:v>2.3442288153199202E-5</c:v>
                </c:pt>
                <c:pt idx="12">
                  <c:v>2.3063405504549399E-6</c:v>
                </c:pt>
                <c:pt idx="13">
                  <c:v>4.1073725478182197E-7</c:v>
                </c:pt>
              </c:numCache>
            </c:numRef>
          </c:yVal>
          <c:smooth val="0"/>
        </c:ser>
        <c:ser>
          <c:idx val="26"/>
          <c:order val="14"/>
          <c:tx>
            <c:strRef>
              <c:f>Calculations!$A$282</c:f>
              <c:strCache>
                <c:ptCount val="1"/>
                <c:pt idx="0">
                  <c:v>150</c:v>
                </c:pt>
              </c:strCache>
            </c:strRef>
          </c:tx>
          <c:spPr>
            <a:ln w="25400" cap="rnd">
              <a:solidFill>
                <a:schemeClr val="bg1">
                  <a:lumMod val="65000"/>
                </a:schemeClr>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Calculations!$B$282:$O$282</c:f>
              <c:numCache>
                <c:formatCode>#,##0.00</c:formatCode>
                <c:ptCount val="14"/>
                <c:pt idx="0">
                  <c:v>24263.61763054903</c:v>
                </c:pt>
                <c:pt idx="1">
                  <c:v>8561.4999271486486</c:v>
                </c:pt>
                <c:pt idx="2">
                  <c:v>2877.1039503782708</c:v>
                </c:pt>
                <c:pt idx="3">
                  <c:v>376.12549240069058</c:v>
                </c:pt>
                <c:pt idx="4">
                  <c:v>21.95397537284984</c:v>
                </c:pt>
                <c:pt idx="5">
                  <c:v>4.7968435414878199</c:v>
                </c:pt>
                <c:pt idx="6">
                  <c:v>1</c:v>
                </c:pt>
                <c:pt idx="7">
                  <c:v>0.303408121355765</c:v>
                </c:pt>
                <c:pt idx="8">
                  <c:v>5.0454445933819099E-2</c:v>
                </c:pt>
                <c:pt idx="9">
                  <c:v>4.3607878727550198E-3</c:v>
                </c:pt>
                <c:pt idx="10">
                  <c:v>5.3784929403723604E-4</c:v>
                </c:pt>
                <c:pt idx="11">
                  <c:v>1.1244898852537E-4</c:v>
                </c:pt>
                <c:pt idx="12">
                  <c:v>1.10631547739212E-5</c:v>
                </c:pt>
                <c:pt idx="13">
                  <c:v>1.9702423478486201E-6</c:v>
                </c:pt>
              </c:numCache>
            </c:numRef>
          </c:yVal>
          <c:smooth val="0"/>
        </c:ser>
        <c:ser>
          <c:idx val="27"/>
          <c:order val="15"/>
          <c:tx>
            <c:strRef>
              <c:f>Calculations!$A$283</c:f>
              <c:strCache>
                <c:ptCount val="1"/>
                <c:pt idx="0">
                  <c:v>200</c:v>
                </c:pt>
              </c:strCache>
            </c:strRef>
          </c:tx>
          <c:spPr>
            <a:ln w="25400" cap="rnd">
              <a:solidFill>
                <a:schemeClr val="bg1">
                  <a:lumMod val="65000"/>
                </a:schemeClr>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Calculations!$B$283:$O$283</c:f>
              <c:numCache>
                <c:formatCode>#,##0.00</c:formatCode>
                <c:ptCount val="14"/>
                <c:pt idx="0">
                  <c:v>79970.231258570697</c:v>
                </c:pt>
                <c:pt idx="1">
                  <c:v>28217.76783328013</c:v>
                </c:pt>
                <c:pt idx="2">
                  <c:v>9482.6201010113582</c:v>
                </c:pt>
                <c:pt idx="3">
                  <c:v>1239.6685056418121</c:v>
                </c:pt>
                <c:pt idx="4">
                  <c:v>72.357902862815706</c:v>
                </c:pt>
                <c:pt idx="5">
                  <c:v>15.809871931091861</c:v>
                </c:pt>
                <c:pt idx="6">
                  <c:v>3.2958906819354299</c:v>
                </c:pt>
                <c:pt idx="7">
                  <c:v>1</c:v>
                </c:pt>
                <c:pt idx="8">
                  <c:v>0.166292338215489</c:v>
                </c:pt>
                <c:pt idx="9">
                  <c:v>1.43726801157103E-2</c:v>
                </c:pt>
                <c:pt idx="10">
                  <c:v>1.7726924765028801E-3</c:v>
                </c:pt>
                <c:pt idx="11">
                  <c:v>3.7061957347383101E-4</c:v>
                </c:pt>
                <c:pt idx="12">
                  <c:v>3.6462948732176402E-5</c:v>
                </c:pt>
                <c:pt idx="13">
                  <c:v>6.4937033954288501E-6</c:v>
                </c:pt>
              </c:numCache>
            </c:numRef>
          </c:yVal>
          <c:smooth val="0"/>
        </c:ser>
        <c:ser>
          <c:idx val="28"/>
          <c:order val="16"/>
          <c:tx>
            <c:strRef>
              <c:f>Calculations!$A$284</c:f>
              <c:strCache>
                <c:ptCount val="1"/>
                <c:pt idx="0">
                  <c:v>300</c:v>
                </c:pt>
              </c:strCache>
            </c:strRef>
          </c:tx>
          <c:spPr>
            <a:ln w="25400" cap="rnd">
              <a:solidFill>
                <a:schemeClr val="bg1">
                  <a:lumMod val="65000"/>
                </a:schemeClr>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Calculations!$B$284:$O$284</c:f>
              <c:numCache>
                <c:formatCode>#,##0.00</c:formatCode>
                <c:ptCount val="14"/>
                <c:pt idx="0">
                  <c:v>480901.47818440967</c:v>
                </c:pt>
                <c:pt idx="1">
                  <c:v>169687.72064960809</c:v>
                </c:pt>
                <c:pt idx="2">
                  <c:v>57023.794377846498</c:v>
                </c:pt>
                <c:pt idx="3">
                  <c:v>7454.7541933976081</c:v>
                </c:pt>
                <c:pt idx="4">
                  <c:v>435.12469449464959</c:v>
                </c:pt>
                <c:pt idx="5">
                  <c:v>95.072762225549084</c:v>
                </c:pt>
                <c:pt idx="6">
                  <c:v>19.819858914151911</c:v>
                </c:pt>
                <c:pt idx="7">
                  <c:v>6.0135061586791441</c:v>
                </c:pt>
                <c:pt idx="8">
                  <c:v>1</c:v>
                </c:pt>
                <c:pt idx="9">
                  <c:v>8.64302003925492E-2</c:v>
                </c:pt>
                <c:pt idx="10">
                  <c:v>1.0660097124894199E-2</c:v>
                </c:pt>
                <c:pt idx="11">
                  <c:v>2.2287230876119201E-3</c:v>
                </c:pt>
                <c:pt idx="12">
                  <c:v>2.19270166764545E-4</c:v>
                </c:pt>
                <c:pt idx="13">
                  <c:v>3.9049925361047003E-5</c:v>
                </c:pt>
              </c:numCache>
            </c:numRef>
          </c:yVal>
          <c:smooth val="0"/>
        </c:ser>
        <c:ser>
          <c:idx val="29"/>
          <c:order val="17"/>
          <c:tx>
            <c:strRef>
              <c:f>Calculations!$A$285</c:f>
              <c:strCache>
                <c:ptCount val="1"/>
                <c:pt idx="0">
                  <c:v>500</c:v>
                </c:pt>
              </c:strCache>
            </c:strRef>
          </c:tx>
          <c:spPr>
            <a:ln w="25400" cap="rnd">
              <a:solidFill>
                <a:schemeClr val="bg1">
                  <a:lumMod val="65000"/>
                </a:schemeClr>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Calculations!$B$285:$O$285</c:f>
              <c:numCache>
                <c:formatCode>#,##0.00</c:formatCode>
                <c:ptCount val="14"/>
                <c:pt idx="0">
                  <c:v>5564044.4659418697</c:v>
                </c:pt>
                <c:pt idx="1">
                  <c:v>1963291.9960721999</c:v>
                </c:pt>
                <c:pt idx="2">
                  <c:v>659767.00411263027</c:v>
                </c:pt>
                <c:pt idx="3">
                  <c:v>86251.728672842917</c:v>
                </c:pt>
                <c:pt idx="4">
                  <c:v>5034.4057114110301</c:v>
                </c:pt>
                <c:pt idx="5">
                  <c:v>1099.994698539947</c:v>
                </c:pt>
                <c:pt idx="6">
                  <c:v>229.31635960733601</c:v>
                </c:pt>
                <c:pt idx="7">
                  <c:v>69.576445864604352</c:v>
                </c:pt>
                <c:pt idx="8">
                  <c:v>11.57002986754855</c:v>
                </c:pt>
                <c:pt idx="9">
                  <c:v>1</c:v>
                </c:pt>
                <c:pt idx="10">
                  <c:v>0.123337642125995</c:v>
                </c:pt>
                <c:pt idx="11">
                  <c:v>2.5786392690164899E-2</c:v>
                </c:pt>
                <c:pt idx="12">
                  <c:v>2.5369623785281301E-3</c:v>
                </c:pt>
                <c:pt idx="13">
                  <c:v>4.5180880275285502E-4</c:v>
                </c:pt>
              </c:numCache>
            </c:numRef>
          </c:yVal>
          <c:smooth val="0"/>
        </c:ser>
        <c:ser>
          <c:idx val="30"/>
          <c:order val="18"/>
          <c:tx>
            <c:strRef>
              <c:f>Calculations!$A$286</c:f>
              <c:strCache>
                <c:ptCount val="1"/>
                <c:pt idx="0">
                  <c:v>750</c:v>
                </c:pt>
              </c:strCache>
            </c:strRef>
          </c:tx>
          <c:spPr>
            <a:ln w="25400" cap="rnd">
              <a:solidFill>
                <a:schemeClr val="bg1">
                  <a:lumMod val="65000"/>
                </a:schemeClr>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Calculations!$B$286:$O$286</c:f>
              <c:numCache>
                <c:formatCode>#,##0.00</c:formatCode>
                <c:ptCount val="14"/>
                <c:pt idx="0">
                  <c:v>45112297.997864798</c:v>
                </c:pt>
                <c:pt idx="1">
                  <c:v>15918027.637228699</c:v>
                </c:pt>
                <c:pt idx="2">
                  <c:v>5349275.3123872103</c:v>
                </c:pt>
                <c:pt idx="3">
                  <c:v>699313.90925029502</c:v>
                </c:pt>
                <c:pt idx="4">
                  <c:v>40818.079741366942</c:v>
                </c:pt>
                <c:pt idx="5">
                  <c:v>8918.5643537457636</c:v>
                </c:pt>
                <c:pt idx="6">
                  <c:v>1859.25687936437</c:v>
                </c:pt>
                <c:pt idx="7">
                  <c:v>564.11363688572237</c:v>
                </c:pt>
                <c:pt idx="8">
                  <c:v>93.807775696970651</c:v>
                </c:pt>
                <c:pt idx="9">
                  <c:v>8.1078248518684806</c:v>
                </c:pt>
                <c:pt idx="10">
                  <c:v>1</c:v>
                </c:pt>
                <c:pt idx="11">
                  <c:v>0.20907155549335901</c:v>
                </c:pt>
                <c:pt idx="12">
                  <c:v>2.05692466208858E-2</c:v>
                </c:pt>
                <c:pt idx="13">
                  <c:v>3.6631866392525499E-3</c:v>
                </c:pt>
              </c:numCache>
            </c:numRef>
          </c:yVal>
          <c:smooth val="0"/>
        </c:ser>
        <c:ser>
          <c:idx val="31"/>
          <c:order val="19"/>
          <c:tx>
            <c:strRef>
              <c:f>Calculations!$A$287</c:f>
              <c:strCache>
                <c:ptCount val="1"/>
                <c:pt idx="0">
                  <c:v>1,000</c:v>
                </c:pt>
              </c:strCache>
            </c:strRef>
          </c:tx>
          <c:spPr>
            <a:ln w="25400" cap="rnd">
              <a:solidFill>
                <a:schemeClr val="bg1">
                  <a:lumMod val="65000"/>
                </a:schemeClr>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Calculations!$B$287:$O$287</c:f>
              <c:numCache>
                <c:formatCode>#,##0.00</c:formatCode>
                <c:ptCount val="14"/>
                <c:pt idx="0">
                  <c:v>215774440.91526699</c:v>
                </c:pt>
                <c:pt idx="1">
                  <c:v>76136744.664600402</c:v>
                </c:pt>
                <c:pt idx="2">
                  <c:v>25585858.8690565</c:v>
                </c:pt>
                <c:pt idx="3">
                  <c:v>3344854.3853805498</c:v>
                </c:pt>
                <c:pt idx="4">
                  <c:v>195234.97419362469</c:v>
                </c:pt>
                <c:pt idx="5">
                  <c:v>42657.951880159271</c:v>
                </c:pt>
                <c:pt idx="6">
                  <c:v>8892.9212535725601</c:v>
                </c:pt>
                <c:pt idx="7">
                  <c:v>2698.1845309112068</c:v>
                </c:pt>
                <c:pt idx="8">
                  <c:v>448.68741458208791</c:v>
                </c:pt>
                <c:pt idx="9">
                  <c:v>38.780143155944593</c:v>
                </c:pt>
                <c:pt idx="10">
                  <c:v>4.7830514181627377</c:v>
                </c:pt>
                <c:pt idx="11">
                  <c:v>1</c:v>
                </c:pt>
                <c:pt idx="12">
                  <c:v>9.8383764220566799E-2</c:v>
                </c:pt>
                <c:pt idx="13">
                  <c:v>1.7521210049871699E-2</c:v>
                </c:pt>
              </c:numCache>
            </c:numRef>
          </c:yVal>
          <c:smooth val="0"/>
        </c:ser>
        <c:ser>
          <c:idx val="32"/>
          <c:order val="20"/>
          <c:tx>
            <c:strRef>
              <c:f>Calculations!$A$288</c:f>
              <c:strCache>
                <c:ptCount val="1"/>
                <c:pt idx="0">
                  <c:v>1,500</c:v>
                </c:pt>
              </c:strCache>
            </c:strRef>
          </c:tx>
          <c:spPr>
            <a:ln w="25400" cap="rnd">
              <a:solidFill>
                <a:schemeClr val="bg1">
                  <a:lumMod val="65000"/>
                </a:schemeClr>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Calculations!$B$288:$O$288</c:f>
              <c:numCache>
                <c:formatCode>#,##0.00</c:formatCode>
                <c:ptCount val="14"/>
                <c:pt idx="0">
                  <c:v>2193191555.7888298</c:v>
                </c:pt>
                <c:pt idx="1">
                  <c:v>773875092.78369498</c:v>
                </c:pt>
                <c:pt idx="2">
                  <c:v>260061800.55985099</c:v>
                </c:pt>
                <c:pt idx="3">
                  <c:v>33998032.214763798</c:v>
                </c:pt>
                <c:pt idx="4">
                  <c:v>1984422.69149132</c:v>
                </c:pt>
                <c:pt idx="5">
                  <c:v>433587.31207442243</c:v>
                </c:pt>
                <c:pt idx="6">
                  <c:v>90390.130160455199</c:v>
                </c:pt>
                <c:pt idx="7">
                  <c:v>27425.09958108679</c:v>
                </c:pt>
                <c:pt idx="8">
                  <c:v>4560.5839351315544</c:v>
                </c:pt>
                <c:pt idx="9">
                  <c:v>394.1721834204605</c:v>
                </c:pt>
                <c:pt idx="10">
                  <c:v>48.616267694734461</c:v>
                </c:pt>
                <c:pt idx="11">
                  <c:v>10.16427870921971</c:v>
                </c:pt>
                <c:pt idx="12">
                  <c:v>1</c:v>
                </c:pt>
                <c:pt idx="13">
                  <c:v>0.17809046226967701</c:v>
                </c:pt>
              </c:numCache>
            </c:numRef>
          </c:yVal>
          <c:smooth val="0"/>
        </c:ser>
        <c:ser>
          <c:idx val="5"/>
          <c:order val="21"/>
          <c:tx>
            <c:strRef>
              <c:f>'Results Ham2'!$Q$36</c:f>
              <c:strCache>
                <c:ptCount val="1"/>
                <c:pt idx="0">
                  <c:v> 1st Pump - MC1, MC3</c:v>
                </c:pt>
              </c:strCache>
            </c:strRef>
          </c:tx>
          <c:spPr>
            <a:ln w="63500">
              <a:solidFill>
                <a:schemeClr val="accent6">
                  <a:lumMod val="75000"/>
                </a:schemeClr>
              </a:solidFill>
            </a:ln>
          </c:spPr>
          <c:marker>
            <c:symbol val="none"/>
          </c:marker>
          <c:xVal>
            <c:numRef>
              <c:f>Calculations!$A$191:$A$270</c:f>
              <c:numCache>
                <c:formatCode>0.0</c:formatCode>
                <c:ptCount val="80"/>
                <c:pt idx="0">
                  <c:v>0.48855906696149398</c:v>
                </c:pt>
                <c:pt idx="1">
                  <c:v>1</c:v>
                </c:pt>
                <c:pt idx="2">
                  <c:v>1.383190649627178</c:v>
                </c:pt>
                <c:pt idx="3">
                  <c:v>1.6926790496174191</c:v>
                </c:pt>
                <c:pt idx="4">
                  <c:v>1.954236267845977</c:v>
                </c:pt>
                <c:pt idx="5">
                  <c:v>2.18188720114459</c:v>
                </c:pt>
                <c:pt idx="6">
                  <c:v>2.3841461255836771</c:v>
                </c:pt>
                <c:pt idx="7">
                  <c:v>2.566596215813751</c:v>
                </c:pt>
                <c:pt idx="8">
                  <c:v>2.733111615703391</c:v>
                </c:pt>
                <c:pt idx="9">
                  <c:v>2.886499075633532</c:v>
                </c:pt>
                <c:pt idx="10">
                  <c:v>3.0288622909836378</c:v>
                </c:pt>
                <c:pt idx="11">
                  <c:v>3.161821869240915</c:v>
                </c:pt>
                <c:pt idx="12">
                  <c:v>3.2866548386940648</c:v>
                </c:pt>
                <c:pt idx="13">
                  <c:v>3.404386777264452</c:v>
                </c:pt>
                <c:pt idx="14">
                  <c:v>3.515854741472078</c:v>
                </c:pt>
                <c:pt idx="15">
                  <c:v>3.621751498588996</c:v>
                </c:pt>
                <c:pt idx="16">
                  <c:v>3.7226573909044949</c:v>
                </c:pt>
                <c:pt idx="17">
                  <c:v>3.8190637856997101</c:v>
                </c:pt>
                <c:pt idx="18">
                  <c:v>3.911390658916718</c:v>
                </c:pt>
                <c:pt idx="19">
                  <c:v>4</c:v>
                </c:pt>
                <c:pt idx="20">
                  <c:v>4.0852061826748303</c:v>
                </c:pt>
                <c:pt idx="21">
                  <c:v>4.1672840950175054</c:v>
                </c:pt>
                <c:pt idx="22">
                  <c:v>4.2464755892380399</c:v>
                </c:pt>
                <c:pt idx="23">
                  <c:v>4.3229946539161244</c:v>
                </c:pt>
                <c:pt idx="24">
                  <c:v>4.3970316026534446</c:v>
                </c:pt>
                <c:pt idx="25">
                  <c:v>4.4687564967622668</c:v>
                </c:pt>
                <c:pt idx="26">
                  <c:v>4.538321965190133</c:v>
                </c:pt>
                <c:pt idx="27">
                  <c:v>4.6058655455241331</c:v>
                </c:pt>
                <c:pt idx="28">
                  <c:v>4.6715116410851847</c:v>
                </c:pt>
                <c:pt idx="29">
                  <c:v>4.7353731677385396</c:v>
                </c:pt>
                <c:pt idx="30">
                  <c:v>4.7975529480095274</c:v>
                </c:pt>
                <c:pt idx="31">
                  <c:v>4.8581448979431476</c:v>
                </c:pt>
                <c:pt idx="32">
                  <c:v>4.9172350428464444</c:v>
                </c:pt>
                <c:pt idx="33">
                  <c:v>4.9749023908775056</c:v>
                </c:pt>
                <c:pt idx="34">
                  <c:v>5.031219687854418</c:v>
                </c:pt>
                <c:pt idx="35">
                  <c:v>5.0862540722749419</c:v>
                </c:pt>
                <c:pt idx="36">
                  <c:v>5.1400676460699044</c:v>
                </c:pt>
                <c:pt idx="37">
                  <c:v>5.1927179738554434</c:v>
                </c:pt>
                <c:pt idx="38">
                  <c:v>5.2442585212382777</c:v>
                </c:pt>
                <c:pt idx="39">
                  <c:v>5.2947390409453776</c:v>
                </c:pt>
                <c:pt idx="40">
                  <c:v>5.3442059141061877</c:v>
                </c:pt>
                <c:pt idx="41">
                  <c:v>5.3927024528344996</c:v>
                </c:pt>
                <c:pt idx="42">
                  <c:v>5.4402691692934804</c:v>
                </c:pt>
                <c:pt idx="43">
                  <c:v>5.4869440156302911</c:v>
                </c:pt>
                <c:pt idx="44">
                  <c:v>5.532762598508711</c:v>
                </c:pt>
                <c:pt idx="45">
                  <c:v>5.5777583714203427</c:v>
                </c:pt>
                <c:pt idx="46">
                  <c:v>5.6219628074978596</c:v>
                </c:pt>
                <c:pt idx="47">
                  <c:v>5.6654055551702687</c:v>
                </c:pt>
                <c:pt idx="48">
                  <c:v>5.708114578677705</c:v>
                </c:pt>
                <c:pt idx="49">
                  <c:v>5.7501162851900496</c:v>
                </c:pt>
                <c:pt idx="50">
                  <c:v>5.7914356400430886</c:v>
                </c:pt>
                <c:pt idx="51">
                  <c:v>5.8320962714093776</c:v>
                </c:pt>
                <c:pt idx="52">
                  <c:v>5.8721205655517643</c:v>
                </c:pt>
                <c:pt idx="53">
                  <c:v>5.9115297536653602</c:v>
                </c:pt>
                <c:pt idx="54">
                  <c:v>5.95034399118921</c:v>
                </c:pt>
                <c:pt idx="55">
                  <c:v>5.988582430362726</c:v>
                </c:pt>
                <c:pt idx="56">
                  <c:v>6.0262632867102024</c:v>
                </c:pt>
                <c:pt idx="57">
                  <c:v>6.0634039000567874</c:v>
                </c:pt>
                <c:pt idx="58">
                  <c:v>6.1000207906104373</c:v>
                </c:pt>
                <c:pt idx="59">
                  <c:v>6.1361297105839148</c:v>
                </c:pt>
                <c:pt idx="60">
                  <c:v>6.1717456917784661</c:v>
                </c:pt>
                <c:pt idx="61">
                  <c:v>6.20688308950478</c:v>
                </c:pt>
                <c:pt idx="62">
                  <c:v>6.2415556231764997</c:v>
                </c:pt>
                <c:pt idx="63">
                  <c:v>6.2757764138762271</c:v>
                </c:pt>
                <c:pt idx="64">
                  <c:v>6.3095580191625258</c:v>
                </c:pt>
                <c:pt idx="65">
                  <c:v>6.3429124653592366</c:v>
                </c:pt>
                <c:pt idx="66">
                  <c:v>6.3758512775437346</c:v>
                </c:pt>
                <c:pt idx="67">
                  <c:v>6.4083855074294256</c:v>
                </c:pt>
                <c:pt idx="68">
                  <c:v>6.4405257593185308</c:v>
                </c:pt>
                <c:pt idx="69">
                  <c:v>6.47228221428424</c:v>
                </c:pt>
                <c:pt idx="70">
                  <c:v>6.5036646527260986</c:v>
                </c:pt>
                <c:pt idx="71">
                  <c:v>6.5346824754290864</c:v>
                </c:pt>
                <c:pt idx="72">
                  <c:v>6.5653447232445661</c:v>
                </c:pt>
                <c:pt idx="73">
                  <c:v>6.5956600955006897</c:v>
                </c:pt>
                <c:pt idx="74">
                  <c:v>6.6256369672399238</c:v>
                </c:pt>
                <c:pt idx="75">
                  <c:v>6.6552834053731704</c:v>
                </c:pt>
                <c:pt idx="76">
                  <c:v>6.6846071838306296</c:v>
                </c:pt>
                <c:pt idx="77">
                  <c:v>6.7136157977853861</c:v>
                </c:pt>
                <c:pt idx="78">
                  <c:v>6.7423164770157378</c:v>
                </c:pt>
                <c:pt idx="79">
                  <c:v>6.77071619846968</c:v>
                </c:pt>
              </c:numCache>
            </c:numRef>
          </c:xVal>
          <c:yVal>
            <c:numRef>
              <c:f>Calculations!$M$18:$M$97</c:f>
              <c:numCache>
                <c:formatCode>#,##0</c:formatCode>
                <c:ptCount val="80"/>
                <c:pt idx="0">
                  <c:v>433250</c:v>
                </c:pt>
                <c:pt idx="1">
                  <c:v>267250</c:v>
                </c:pt>
                <c:pt idx="2">
                  <c:v>153500</c:v>
                </c:pt>
                <c:pt idx="3">
                  <c:v>91500</c:v>
                </c:pt>
                <c:pt idx="4">
                  <c:v>52000</c:v>
                </c:pt>
                <c:pt idx="5">
                  <c:v>34250</c:v>
                </c:pt>
                <c:pt idx="6">
                  <c:v>23250</c:v>
                </c:pt>
                <c:pt idx="7">
                  <c:v>13750</c:v>
                </c:pt>
                <c:pt idx="8">
                  <c:v>8500</c:v>
                </c:pt>
                <c:pt idx="9">
                  <c:v>5750</c:v>
                </c:pt>
                <c:pt idx="10">
                  <c:v>3250</c:v>
                </c:pt>
                <c:pt idx="11">
                  <c:v>1750</c:v>
                </c:pt>
                <c:pt idx="12">
                  <c:v>1000</c:v>
                </c:pt>
                <c:pt idx="13">
                  <c:v>750</c:v>
                </c:pt>
                <c:pt idx="14">
                  <c:v>250</c:v>
                </c:pt>
                <c:pt idx="15">
                  <c:v>250</c:v>
                </c:pt>
                <c:pt idx="16">
                  <c:v>250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numCache>
            </c:numRef>
          </c:yVal>
          <c:smooth val="0"/>
        </c:ser>
        <c:dLbls>
          <c:showLegendKey val="0"/>
          <c:showVal val="0"/>
          <c:showCatName val="0"/>
          <c:showSerName val="0"/>
          <c:showPercent val="0"/>
          <c:showBubbleSize val="0"/>
        </c:dLbls>
        <c:axId val="172382216"/>
        <c:axId val="172382600"/>
      </c:scatterChart>
      <c:valAx>
        <c:axId val="172382216"/>
        <c:scaling>
          <c:orientation val="minMax"/>
          <c:max val="9"/>
          <c:min val="0"/>
        </c:scaling>
        <c:delete val="0"/>
        <c:axPos val="b"/>
        <c:title>
          <c:tx>
            <c:rich>
              <a:bodyPr rot="0" vert="horz"/>
              <a:lstStyle/>
              <a:p>
                <a:pPr>
                  <a:defRPr sz="1800"/>
                </a:pPr>
                <a:r>
                  <a:rPr lang="en-US" sz="1800"/>
                  <a:t>Particle diameter (microns)</a:t>
                </a:r>
              </a:p>
            </c:rich>
          </c:tx>
          <c:layout>
            <c:manualLayout>
              <c:xMode val="edge"/>
              <c:yMode val="edge"/>
              <c:x val="0.37029734458868302"/>
              <c:y val="0.938425000979355"/>
            </c:manualLayout>
          </c:layout>
          <c:overlay val="0"/>
          <c:spPr>
            <a:noFill/>
            <a:ln>
              <a:noFill/>
            </a:ln>
            <a:effectLst/>
          </c:spPr>
        </c:title>
        <c:numFmt formatCode="0.0" sourceLinked="1"/>
        <c:majorTickMark val="none"/>
        <c:minorTickMark val="none"/>
        <c:tickLblPos val="none"/>
        <c:spPr>
          <a:solidFill>
            <a:schemeClr val="tx1"/>
          </a:solidFill>
          <a:ln w="19050" cap="flat" cmpd="sng" algn="ctr">
            <a:solidFill>
              <a:schemeClr val="tx1"/>
            </a:solidFill>
            <a:round/>
          </a:ln>
          <a:effectLst/>
        </c:spPr>
        <c:txPr>
          <a:bodyPr rot="-60000000" vert="horz"/>
          <a:lstStyle/>
          <a:p>
            <a:pPr>
              <a:defRPr/>
            </a:pPr>
            <a:endParaRPr lang="en-US"/>
          </a:p>
        </c:txPr>
        <c:crossAx val="172382600"/>
        <c:crossesAt val="0"/>
        <c:crossBetween val="midCat"/>
      </c:valAx>
      <c:valAx>
        <c:axId val="172382600"/>
        <c:scaling>
          <c:logBase val="10"/>
          <c:orientation val="minMax"/>
          <c:max val="10000000"/>
          <c:min val="1"/>
        </c:scaling>
        <c:delete val="0"/>
        <c:axPos val="l"/>
        <c:majorGridlines>
          <c:spPr>
            <a:ln w="9525" cap="flat" cmpd="sng" algn="ctr">
              <a:noFill/>
              <a:round/>
            </a:ln>
            <a:effectLst/>
          </c:spPr>
        </c:majorGridlines>
        <c:title>
          <c:tx>
            <c:rich>
              <a:bodyPr rot="-5400000" vert="horz"/>
              <a:lstStyle/>
              <a:p>
                <a:pPr>
                  <a:defRPr sz="1800"/>
                </a:pPr>
                <a:r>
                  <a:rPr lang="en-US" sz="1800"/>
                  <a:t>Particles per 0.1 m^2</a:t>
                </a:r>
              </a:p>
            </c:rich>
          </c:tx>
          <c:layout>
            <c:manualLayout>
              <c:xMode val="edge"/>
              <c:yMode val="edge"/>
              <c:x val="6.0060060060060003E-4"/>
              <c:y val="0.237627022368473"/>
            </c:manualLayout>
          </c:layout>
          <c:overlay val="0"/>
          <c:spPr>
            <a:noFill/>
            <a:ln>
              <a:noFill/>
            </a:ln>
            <a:effectLst/>
          </c:spPr>
        </c:title>
        <c:numFmt formatCode="0.E+00" sourceLinked="0"/>
        <c:majorTickMark val="cross"/>
        <c:minorTickMark val="none"/>
        <c:tickLblPos val="nextTo"/>
        <c:spPr>
          <a:noFill/>
          <a:ln w="19050">
            <a:solidFill>
              <a:schemeClr val="tx1"/>
            </a:solidFill>
          </a:ln>
          <a:effectLst/>
        </c:spPr>
        <c:txPr>
          <a:bodyPr rot="-60000000" vert="horz"/>
          <a:lstStyle/>
          <a:p>
            <a:pPr>
              <a:defRPr/>
            </a:pPr>
            <a:endParaRPr lang="en-US"/>
          </a:p>
        </c:txPr>
        <c:crossAx val="172382216"/>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6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753730108061"/>
          <c:y val="2.5000000000000001E-2"/>
          <c:w val="0.82961776737367299"/>
          <c:h val="0.81755679954068206"/>
        </c:manualLayout>
      </c:layout>
      <c:scatterChart>
        <c:scatterStyle val="lineMarker"/>
        <c:varyColors val="0"/>
        <c:ser>
          <c:idx val="11"/>
          <c:order val="0"/>
          <c:tx>
            <c:strRef>
              <c:f>Calculations!$E$277</c:f>
              <c:strCache>
                <c:ptCount val="1"/>
                <c:pt idx="0">
                  <c:v>25</c:v>
                </c:pt>
              </c:strCache>
            </c:strRef>
          </c:tx>
          <c:spPr>
            <a:ln w="28575" cap="rnd">
              <a:noFill/>
              <a:round/>
            </a:ln>
            <a:effectLst/>
          </c:spPr>
          <c:marker>
            <c:symbol val="plus"/>
            <c:size val="5"/>
            <c:spPr>
              <a:noFill/>
              <a:ln w="9525">
                <a:solidFill>
                  <a:schemeClr val="tx1"/>
                </a:solidFill>
              </a:ln>
              <a:effectLst/>
            </c:spPr>
          </c:marker>
          <c:dPt>
            <c:idx val="0"/>
            <c:marker>
              <c:symbol val="plus"/>
              <c:size val="10"/>
            </c:marker>
            <c:bubble3D val="0"/>
          </c:dPt>
          <c:dPt>
            <c:idx val="1"/>
            <c:marker>
              <c:symbol val="none"/>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(Calculations!$E$290,Calculations!$E$290)</c:f>
              <c:numCache>
                <c:formatCode>0.0</c:formatCode>
                <c:ptCount val="2"/>
                <c:pt idx="0">
                  <c:v>1.954236267845977</c:v>
                </c:pt>
                <c:pt idx="1">
                  <c:v>1.954236267845977</c:v>
                </c:pt>
              </c:numCache>
            </c:numRef>
          </c:xVal>
          <c:yVal>
            <c:numRef>
              <c:f>Calculations!$B$297:$B$298</c:f>
              <c:numCache>
                <c:formatCode>0.E+00</c:formatCode>
                <c:ptCount val="2"/>
                <c:pt idx="0" formatCode="General">
                  <c:v>1</c:v>
                </c:pt>
                <c:pt idx="1">
                  <c:v>10000000</c:v>
                </c:pt>
              </c:numCache>
            </c:numRef>
          </c:yVal>
          <c:smooth val="0"/>
        </c:ser>
        <c:ser>
          <c:idx val="12"/>
          <c:order val="1"/>
          <c:tx>
            <c:strRef>
              <c:f>Calculations!$F$277</c:f>
              <c:strCache>
                <c:ptCount val="1"/>
                <c:pt idx="0">
                  <c:v>65</c:v>
                </c:pt>
              </c:strCache>
            </c:strRef>
          </c:tx>
          <c:spPr>
            <a:ln w="28575" cap="rnd">
              <a:noFill/>
              <a:round/>
            </a:ln>
            <a:effectLst/>
          </c:spPr>
          <c:marker>
            <c:symbol val="plus"/>
            <c:size val="10"/>
            <c:spPr>
              <a:noFill/>
              <a:ln w="9525">
                <a:solidFill>
                  <a:schemeClr val="tx1"/>
                </a:solidFill>
              </a:ln>
              <a:effectLst/>
            </c:spPr>
          </c:marker>
          <c:dPt>
            <c:idx val="1"/>
            <c:marker>
              <c:spPr>
                <a:noFill/>
                <a:ln w="9525">
                  <a:noFill/>
                </a:ln>
                <a:effectLst/>
              </c:spPr>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b="1">
                    <a:solidFill>
                      <a:srgbClr val="FF0000"/>
                    </a:solidFill>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(Calculations!$F$290,Calculations!$F$290)</c:f>
              <c:numCache>
                <c:formatCode>0.0</c:formatCode>
                <c:ptCount val="2"/>
                <c:pt idx="0">
                  <c:v>3.2866548386940648</c:v>
                </c:pt>
                <c:pt idx="1">
                  <c:v>3.2866548386940648</c:v>
                </c:pt>
              </c:numCache>
            </c:numRef>
          </c:xVal>
          <c:yVal>
            <c:numRef>
              <c:f>Calculations!$B$297:$B$298</c:f>
              <c:numCache>
                <c:formatCode>0.E+00</c:formatCode>
                <c:ptCount val="2"/>
                <c:pt idx="0" formatCode="General">
                  <c:v>1</c:v>
                </c:pt>
                <c:pt idx="1">
                  <c:v>10000000</c:v>
                </c:pt>
              </c:numCache>
            </c:numRef>
          </c:yVal>
          <c:smooth val="0"/>
        </c:ser>
        <c:ser>
          <c:idx val="13"/>
          <c:order val="2"/>
          <c:tx>
            <c:strRef>
              <c:f>Calculations!$G$277</c:f>
              <c:strCache>
                <c:ptCount val="1"/>
                <c:pt idx="0">
                  <c:v>100</c:v>
                </c:pt>
              </c:strCache>
            </c:strRef>
          </c:tx>
          <c:spPr>
            <a:ln w="28575" cap="rnd">
              <a:noFill/>
              <a:round/>
            </a:ln>
            <a:effectLst/>
          </c:spPr>
          <c:marker>
            <c:symbol val="plus"/>
            <c:size val="10"/>
            <c:spPr>
              <a:noFill/>
              <a:ln w="9525">
                <a:solidFill>
                  <a:schemeClr val="tx1"/>
                </a:solidFill>
              </a:ln>
              <a:effectLst/>
            </c:spPr>
          </c:marker>
          <c:dPt>
            <c:idx val="1"/>
            <c:marker>
              <c:spPr>
                <a:noFill/>
                <a:ln w="9525">
                  <a:noFill/>
                </a:ln>
                <a:effectLst/>
              </c:spPr>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(Calculations!$G$290,Calculations!$G$290)</c:f>
              <c:numCache>
                <c:formatCode>0.0</c:formatCode>
                <c:ptCount val="2"/>
                <c:pt idx="0">
                  <c:v>4</c:v>
                </c:pt>
                <c:pt idx="1">
                  <c:v>4</c:v>
                </c:pt>
              </c:numCache>
            </c:numRef>
          </c:xVal>
          <c:yVal>
            <c:numRef>
              <c:f>Calculations!$B$297:$B$298</c:f>
              <c:numCache>
                <c:formatCode>0.E+00</c:formatCode>
                <c:ptCount val="2"/>
                <c:pt idx="0" formatCode="General">
                  <c:v>1</c:v>
                </c:pt>
                <c:pt idx="1">
                  <c:v>10000000</c:v>
                </c:pt>
              </c:numCache>
            </c:numRef>
          </c:yVal>
          <c:smooth val="0"/>
        </c:ser>
        <c:ser>
          <c:idx val="14"/>
          <c:order val="3"/>
          <c:tx>
            <c:strRef>
              <c:f>Calculations!$H$277</c:f>
              <c:strCache>
                <c:ptCount val="1"/>
                <c:pt idx="0">
                  <c:v>150</c:v>
                </c:pt>
              </c:strCache>
            </c:strRef>
          </c:tx>
          <c:spPr>
            <a:ln w="28575" cap="rnd">
              <a:noFill/>
              <a:round/>
            </a:ln>
            <a:effectLst/>
          </c:spPr>
          <c:marker>
            <c:symbol val="plus"/>
            <c:size val="10"/>
            <c:spPr>
              <a:noFill/>
              <a:ln w="9525">
                <a:solidFill>
                  <a:schemeClr val="tx1"/>
                </a:solidFill>
              </a:ln>
              <a:effectLst/>
            </c:spPr>
          </c:marker>
          <c:dPt>
            <c:idx val="1"/>
            <c:marker>
              <c:spPr>
                <a:noFill/>
                <a:ln w="9525">
                  <a:noFill/>
                </a:ln>
                <a:effectLst/>
              </c:spPr>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(Calculations!$H$290,Calculations!$H$290)</c:f>
              <c:numCache>
                <c:formatCode>0.0</c:formatCode>
                <c:ptCount val="2"/>
                <c:pt idx="0">
                  <c:v>4.7353731677385396</c:v>
                </c:pt>
                <c:pt idx="1">
                  <c:v>4.7353731677385396</c:v>
                </c:pt>
              </c:numCache>
            </c:numRef>
          </c:xVal>
          <c:yVal>
            <c:numRef>
              <c:f>Calculations!$B$297:$B$298</c:f>
              <c:numCache>
                <c:formatCode>0.E+00</c:formatCode>
                <c:ptCount val="2"/>
                <c:pt idx="0" formatCode="General">
                  <c:v>1</c:v>
                </c:pt>
                <c:pt idx="1">
                  <c:v>10000000</c:v>
                </c:pt>
              </c:numCache>
            </c:numRef>
          </c:yVal>
          <c:smooth val="0"/>
        </c:ser>
        <c:ser>
          <c:idx val="15"/>
          <c:order val="4"/>
          <c:tx>
            <c:strRef>
              <c:f>Calculations!$I$277</c:f>
              <c:strCache>
                <c:ptCount val="1"/>
                <c:pt idx="0">
                  <c:v>200</c:v>
                </c:pt>
              </c:strCache>
            </c:strRef>
          </c:tx>
          <c:spPr>
            <a:ln w="28575" cap="rnd">
              <a:noFill/>
              <a:round/>
            </a:ln>
            <a:effectLst/>
          </c:spPr>
          <c:marker>
            <c:symbol val="plus"/>
            <c:size val="10"/>
            <c:spPr>
              <a:noFill/>
              <a:ln w="9525">
                <a:solidFill>
                  <a:schemeClr val="tx1"/>
                </a:solidFill>
              </a:ln>
              <a:effectLst/>
            </c:spPr>
          </c:marker>
          <c:dPt>
            <c:idx val="1"/>
            <c:marker>
              <c:spPr>
                <a:noFill/>
                <a:ln w="9525">
                  <a:noFill/>
                </a:ln>
                <a:effectLst/>
              </c:spPr>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(Calculations!$I$290,Calculations!$I$290)</c:f>
              <c:numCache>
                <c:formatCode>0.0</c:formatCode>
                <c:ptCount val="2"/>
                <c:pt idx="0">
                  <c:v>5.2947390409453776</c:v>
                </c:pt>
                <c:pt idx="1">
                  <c:v>5.2947390409453776</c:v>
                </c:pt>
              </c:numCache>
            </c:numRef>
          </c:xVal>
          <c:yVal>
            <c:numRef>
              <c:f>Calculations!$B$297:$B$298</c:f>
              <c:numCache>
                <c:formatCode>0.E+00</c:formatCode>
                <c:ptCount val="2"/>
                <c:pt idx="0" formatCode="General">
                  <c:v>1</c:v>
                </c:pt>
                <c:pt idx="1">
                  <c:v>10000000</c:v>
                </c:pt>
              </c:numCache>
            </c:numRef>
          </c:yVal>
          <c:smooth val="0"/>
        </c:ser>
        <c:ser>
          <c:idx val="16"/>
          <c:order val="5"/>
          <c:tx>
            <c:strRef>
              <c:f>Calculations!$J$277</c:f>
              <c:strCache>
                <c:ptCount val="1"/>
                <c:pt idx="0">
                  <c:v>300</c:v>
                </c:pt>
              </c:strCache>
            </c:strRef>
          </c:tx>
          <c:spPr>
            <a:ln w="28575" cap="rnd">
              <a:noFill/>
              <a:round/>
            </a:ln>
            <a:effectLst/>
          </c:spPr>
          <c:marker>
            <c:symbol val="plus"/>
            <c:size val="10"/>
            <c:spPr>
              <a:noFill/>
              <a:ln w="9525">
                <a:solidFill>
                  <a:schemeClr val="tx1"/>
                </a:solidFill>
              </a:ln>
              <a:effectLst/>
            </c:spPr>
          </c:marker>
          <c:dPt>
            <c:idx val="1"/>
            <c:marker>
              <c:spPr>
                <a:noFill/>
                <a:ln w="9525">
                  <a:noFill/>
                </a:ln>
                <a:effectLst/>
              </c:spPr>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(Calculations!$J$290,Calculations!$J$290)</c:f>
              <c:numCache>
                <c:formatCode>0.0</c:formatCode>
                <c:ptCount val="2"/>
                <c:pt idx="0">
                  <c:v>6.1361297105839148</c:v>
                </c:pt>
                <c:pt idx="1">
                  <c:v>6.1361297105839148</c:v>
                </c:pt>
              </c:numCache>
            </c:numRef>
          </c:xVal>
          <c:yVal>
            <c:numRef>
              <c:f>Calculations!$B$297:$B$298</c:f>
              <c:numCache>
                <c:formatCode>0.E+00</c:formatCode>
                <c:ptCount val="2"/>
                <c:pt idx="0" formatCode="General">
                  <c:v>1</c:v>
                </c:pt>
                <c:pt idx="1">
                  <c:v>10000000</c:v>
                </c:pt>
              </c:numCache>
            </c:numRef>
          </c:yVal>
          <c:smooth val="0"/>
        </c:ser>
        <c:ser>
          <c:idx val="17"/>
          <c:order val="6"/>
          <c:tx>
            <c:strRef>
              <c:f>Calculations!$K$277</c:f>
              <c:strCache>
                <c:ptCount val="1"/>
                <c:pt idx="0">
                  <c:v>500</c:v>
                </c:pt>
              </c:strCache>
            </c:strRef>
          </c:tx>
          <c:spPr>
            <a:ln w="28575" cap="rnd">
              <a:noFill/>
              <a:round/>
            </a:ln>
            <a:effectLst/>
          </c:spPr>
          <c:marker>
            <c:symbol val="plus"/>
            <c:size val="10"/>
            <c:spPr>
              <a:noFill/>
              <a:ln w="9525">
                <a:solidFill>
                  <a:schemeClr val="tx1"/>
                </a:solidFill>
              </a:ln>
              <a:effectLst/>
            </c:spPr>
          </c:marker>
          <c:dPt>
            <c:idx val="1"/>
            <c:marker>
              <c:spPr>
                <a:noFill/>
                <a:ln w="9525">
                  <a:noFill/>
                </a:ln>
                <a:effectLst/>
              </c:spPr>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(Calculations!$K$290,Calculations!$K$290)</c:f>
              <c:numCache>
                <c:formatCode>0.0</c:formatCode>
                <c:ptCount val="2"/>
                <c:pt idx="0">
                  <c:v>7.2844390843055677</c:v>
                </c:pt>
                <c:pt idx="1">
                  <c:v>7.2844390843055677</c:v>
                </c:pt>
              </c:numCache>
            </c:numRef>
          </c:xVal>
          <c:yVal>
            <c:numRef>
              <c:f>Calculations!$B$297:$B$298</c:f>
              <c:numCache>
                <c:formatCode>0.E+00</c:formatCode>
                <c:ptCount val="2"/>
                <c:pt idx="0" formatCode="General">
                  <c:v>1</c:v>
                </c:pt>
                <c:pt idx="1">
                  <c:v>10000000</c:v>
                </c:pt>
              </c:numCache>
            </c:numRef>
          </c:yVal>
          <c:smooth val="0"/>
        </c:ser>
        <c:ser>
          <c:idx val="18"/>
          <c:order val="7"/>
          <c:tx>
            <c:strRef>
              <c:f>Calculations!$L$277</c:f>
              <c:strCache>
                <c:ptCount val="1"/>
                <c:pt idx="0">
                  <c:v>750</c:v>
                </c:pt>
              </c:strCache>
            </c:strRef>
          </c:tx>
          <c:spPr>
            <a:ln w="28575" cap="rnd">
              <a:noFill/>
              <a:round/>
            </a:ln>
            <a:effectLst/>
          </c:spPr>
          <c:marker>
            <c:symbol val="plus"/>
            <c:size val="10"/>
            <c:spPr>
              <a:noFill/>
              <a:ln w="9525">
                <a:solidFill>
                  <a:schemeClr val="tx1"/>
                </a:solidFill>
              </a:ln>
              <a:effectLst/>
            </c:spPr>
          </c:marker>
          <c:dPt>
            <c:idx val="1"/>
            <c:marker>
              <c:spPr>
                <a:noFill/>
                <a:ln w="9525">
                  <a:noFill/>
                </a:ln>
                <a:effectLst/>
              </c:spPr>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(Calculations!$L$290,Calculations!$L$290)</c:f>
              <c:numCache>
                <c:formatCode>0.0</c:formatCode>
                <c:ptCount val="2"/>
                <c:pt idx="0">
                  <c:v>8.2659772682554777</c:v>
                </c:pt>
                <c:pt idx="1">
                  <c:v>8.2659772682554777</c:v>
                </c:pt>
              </c:numCache>
            </c:numRef>
          </c:xVal>
          <c:yVal>
            <c:numRef>
              <c:f>Calculations!$B$297:$B$298</c:f>
              <c:numCache>
                <c:formatCode>0.E+00</c:formatCode>
                <c:ptCount val="2"/>
                <c:pt idx="0" formatCode="General">
                  <c:v>1</c:v>
                </c:pt>
                <c:pt idx="1">
                  <c:v>10000000</c:v>
                </c:pt>
              </c:numCache>
            </c:numRef>
          </c:yVal>
          <c:smooth val="0"/>
        </c:ser>
        <c:ser>
          <c:idx val="19"/>
          <c:order val="8"/>
          <c:tx>
            <c:strRef>
              <c:f>Calculations!$M$277</c:f>
              <c:strCache>
                <c:ptCount val="1"/>
                <c:pt idx="0">
                  <c:v>1,000</c:v>
                </c:pt>
              </c:strCache>
            </c:strRef>
          </c:tx>
          <c:spPr>
            <a:ln w="28575" cap="rnd">
              <a:noFill/>
              <a:round/>
            </a:ln>
            <a:effectLst/>
          </c:spPr>
          <c:marker>
            <c:symbol val="plus"/>
            <c:size val="10"/>
            <c:spPr>
              <a:noFill/>
              <a:ln w="9525">
                <a:solidFill>
                  <a:schemeClr val="tx1"/>
                </a:solidFill>
              </a:ln>
              <a:effectLst/>
            </c:spPr>
          </c:marker>
          <c:dPt>
            <c:idx val="1"/>
            <c:marker>
              <c:spPr>
                <a:noFill/>
                <a:ln w="9525">
                  <a:noFill/>
                </a:ln>
                <a:effectLst/>
              </c:spPr>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(Calculations!$M$290,Calculations!$M$290)</c:f>
              <c:numCache>
                <c:formatCode>0.0</c:formatCode>
                <c:ptCount val="2"/>
                <c:pt idx="0">
                  <c:v>9</c:v>
                </c:pt>
                <c:pt idx="1">
                  <c:v>9</c:v>
                </c:pt>
              </c:numCache>
            </c:numRef>
          </c:xVal>
          <c:yVal>
            <c:numRef>
              <c:f>Calculations!$B$297:$B$298</c:f>
              <c:numCache>
                <c:formatCode>0.E+00</c:formatCode>
                <c:ptCount val="2"/>
                <c:pt idx="0" formatCode="General">
                  <c:v>1</c:v>
                </c:pt>
                <c:pt idx="1">
                  <c:v>10000000</c:v>
                </c:pt>
              </c:numCache>
            </c:numRef>
          </c:yVal>
          <c:smooth val="0"/>
        </c:ser>
        <c:ser>
          <c:idx val="20"/>
          <c:order val="9"/>
          <c:tx>
            <c:strRef>
              <c:f>Calculations!$N$277</c:f>
              <c:strCache>
                <c:ptCount val="1"/>
                <c:pt idx="0">
                  <c:v>1,500</c:v>
                </c:pt>
              </c:strCache>
            </c:strRef>
          </c:tx>
          <c:spPr>
            <a:ln w="28575" cap="rnd">
              <a:noFill/>
              <a:round/>
            </a:ln>
            <a:effectLst/>
          </c:spPr>
          <c:marker>
            <c:symbol val="plus"/>
            <c:size val="5"/>
            <c:spPr>
              <a:noFill/>
              <a:ln w="9525">
                <a:solidFill>
                  <a:schemeClr val="tx1"/>
                </a:solidFill>
              </a:ln>
              <a:effectLst/>
            </c:spPr>
          </c:marker>
          <c:dPt>
            <c:idx val="1"/>
            <c:marker>
              <c:symbol val="none"/>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(Calculations!$N$290,Calculations!$N$290)</c:f>
              <c:numCache>
                <c:formatCode>0.0</c:formatCode>
                <c:ptCount val="2"/>
                <c:pt idx="0">
                  <c:v>10.0875556858499</c:v>
                </c:pt>
                <c:pt idx="1">
                  <c:v>10.0875556858499</c:v>
                </c:pt>
              </c:numCache>
            </c:numRef>
          </c:xVal>
          <c:yVal>
            <c:numRef>
              <c:f>Calculations!$B$297:$B$298</c:f>
              <c:numCache>
                <c:formatCode>0.E+00</c:formatCode>
                <c:ptCount val="2"/>
                <c:pt idx="0" formatCode="General">
                  <c:v>1</c:v>
                </c:pt>
                <c:pt idx="1">
                  <c:v>10000000</c:v>
                </c:pt>
              </c:numCache>
            </c:numRef>
          </c:yVal>
          <c:smooth val="0"/>
        </c:ser>
        <c:ser>
          <c:idx val="21"/>
          <c:order val="10"/>
          <c:tx>
            <c:strRef>
              <c:f>Calculations!$O$277</c:f>
              <c:strCache>
                <c:ptCount val="1"/>
                <c:pt idx="0">
                  <c:v>2,000</c:v>
                </c:pt>
              </c:strCache>
            </c:strRef>
          </c:tx>
          <c:spPr>
            <a:ln w="28575" cap="rnd">
              <a:noFill/>
              <a:round/>
            </a:ln>
            <a:effectLst/>
          </c:spPr>
          <c:marker>
            <c:symbol val="plus"/>
            <c:size val="5"/>
            <c:spPr>
              <a:noFill/>
              <a:ln w="9525">
                <a:solidFill>
                  <a:schemeClr val="tx1"/>
                </a:solidFill>
              </a:ln>
              <a:effectLst/>
            </c:spPr>
          </c:marker>
          <c:dPt>
            <c:idx val="1"/>
            <c:marker>
              <c:symbol val="none"/>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(Calculations!$O$290,Calculations!$O$290)</c:f>
              <c:numCache>
                <c:formatCode>0.0</c:formatCode>
                <c:ptCount val="2"/>
                <c:pt idx="0">
                  <c:v>10.896799032273339</c:v>
                </c:pt>
                <c:pt idx="1">
                  <c:v>10.896799032273339</c:v>
                </c:pt>
              </c:numCache>
            </c:numRef>
          </c:xVal>
          <c:yVal>
            <c:numRef>
              <c:f>Calculations!$B$297:$B$298</c:f>
              <c:numCache>
                <c:formatCode>0.E+00</c:formatCode>
                <c:ptCount val="2"/>
                <c:pt idx="0" formatCode="General">
                  <c:v>1</c:v>
                </c:pt>
                <c:pt idx="1">
                  <c:v>10000000</c:v>
                </c:pt>
              </c:numCache>
            </c:numRef>
          </c:yVal>
          <c:smooth val="0"/>
        </c:ser>
        <c:ser>
          <c:idx val="23"/>
          <c:order val="11"/>
          <c:tx>
            <c:strRef>
              <c:f>Calculations!$A$279</c:f>
              <c:strCache>
                <c:ptCount val="1"/>
                <c:pt idx="0">
                  <c:v>25</c:v>
                </c:pt>
              </c:strCache>
            </c:strRef>
          </c:tx>
          <c:spPr>
            <a:ln w="25400" cap="rnd">
              <a:solidFill>
                <a:schemeClr val="bg1">
                  <a:lumMod val="65000"/>
                </a:schemeClr>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Calculations!$B$279:$O$279</c:f>
              <c:numCache>
                <c:formatCode>#,##0.00</c:formatCode>
                <c:ptCount val="14"/>
                <c:pt idx="0">
                  <c:v>64.509367540290768</c:v>
                </c:pt>
                <c:pt idx="1">
                  <c:v>22.762349535266051</c:v>
                </c:pt>
                <c:pt idx="2">
                  <c:v>7.6493191993305771</c:v>
                </c:pt>
                <c:pt idx="3">
                  <c:v>1</c:v>
                </c:pt>
                <c:pt idx="4">
                  <c:v>5.8368751431136699E-2</c:v>
                </c:pt>
                <c:pt idx="5">
                  <c:v>1.2753306112997201E-2</c:v>
                </c:pt>
                <c:pt idx="6">
                  <c:v>2.6586871142854902E-3</c:v>
                </c:pt>
                <c:pt idx="7">
                  <c:v>8.0666726261813899E-4</c:v>
                </c:pt>
                <c:pt idx="8">
                  <c:v>1.3414258526265899E-4</c:v>
                </c:pt>
                <c:pt idx="9">
                  <c:v>1.15939705254262E-5</c:v>
                </c:pt>
                <c:pt idx="10">
                  <c:v>1.42997298748434E-6</c:v>
                </c:pt>
                <c:pt idx="11">
                  <c:v>2.9896667680683699E-7</c:v>
                </c:pt>
                <c:pt idx="12">
                  <c:v>2.94134670407702E-8</c:v>
                </c:pt>
                <c:pt idx="13">
                  <c:v>5.2382579422447002E-9</c:v>
                </c:pt>
              </c:numCache>
            </c:numRef>
          </c:yVal>
          <c:smooth val="0"/>
        </c:ser>
        <c:ser>
          <c:idx val="24"/>
          <c:order val="12"/>
          <c:tx>
            <c:strRef>
              <c:f>Calculations!$A$280</c:f>
              <c:strCache>
                <c:ptCount val="1"/>
                <c:pt idx="0">
                  <c:v>65</c:v>
                </c:pt>
              </c:strCache>
            </c:strRef>
          </c:tx>
          <c:spPr>
            <a:ln w="19050" cap="rnd">
              <a:solidFill>
                <a:srgbClr val="FF0000"/>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Calculations!$B$280:$O$280</c:f>
              <c:numCache>
                <c:formatCode>#,##0.00</c:formatCode>
                <c:ptCount val="14"/>
                <c:pt idx="0">
                  <c:v>1105.203828394353</c:v>
                </c:pt>
                <c:pt idx="1">
                  <c:v>389.97492626035017</c:v>
                </c:pt>
                <c:pt idx="2">
                  <c:v>131.05161600647239</c:v>
                </c:pt>
                <c:pt idx="3">
                  <c:v>17.132454874930751</c:v>
                </c:pt>
                <c:pt idx="4">
                  <c:v>1</c:v>
                </c:pt>
                <c:pt idx="5">
                  <c:v>0.21849544148710301</c:v>
                </c:pt>
                <c:pt idx="6">
                  <c:v>4.5549837012055901E-2</c:v>
                </c:pt>
                <c:pt idx="7">
                  <c:v>1.3820190475889199E-2</c:v>
                </c:pt>
                <c:pt idx="8">
                  <c:v>2.2981917888190498E-3</c:v>
                </c:pt>
                <c:pt idx="9">
                  <c:v>1.9863317684814101E-4</c:v>
                </c:pt>
                <c:pt idx="10">
                  <c:v>2.4498947680445499E-5</c:v>
                </c:pt>
                <c:pt idx="11">
                  <c:v>5.1220330995011599E-6</c:v>
                </c:pt>
                <c:pt idx="12">
                  <c:v>5.0392489679126096E-7</c:v>
                </c:pt>
                <c:pt idx="13">
                  <c:v>8.9744217818754904E-8</c:v>
                </c:pt>
              </c:numCache>
            </c:numRef>
          </c:yVal>
          <c:smooth val="0"/>
        </c:ser>
        <c:ser>
          <c:idx val="25"/>
          <c:order val="13"/>
          <c:tx>
            <c:strRef>
              <c:f>Calculations!$A$281</c:f>
              <c:strCache>
                <c:ptCount val="1"/>
                <c:pt idx="0">
                  <c:v>100</c:v>
                </c:pt>
              </c:strCache>
            </c:strRef>
          </c:tx>
          <c:spPr>
            <a:ln w="25400" cap="rnd">
              <a:solidFill>
                <a:schemeClr val="bg1">
                  <a:lumMod val="65000"/>
                </a:schemeClr>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Calculations!$B$281:$O$281</c:f>
              <c:numCache>
                <c:formatCode>#,##0.00</c:formatCode>
                <c:ptCount val="14"/>
                <c:pt idx="0">
                  <c:v>5058.2466200311501</c:v>
                </c:pt>
                <c:pt idx="1">
                  <c:v>1784.8195074741129</c:v>
                </c:pt>
                <c:pt idx="2">
                  <c:v>599.79107625550955</c:v>
                </c:pt>
                <c:pt idx="3">
                  <c:v>78.411040332582459</c:v>
                </c:pt>
                <c:pt idx="4">
                  <c:v>4.576754522629364</c:v>
                </c:pt>
                <c:pt idx="5">
                  <c:v>1</c:v>
                </c:pt>
                <c:pt idx="6">
                  <c:v>0.20847042254995701</c:v>
                </c:pt>
                <c:pt idx="7">
                  <c:v>6.3251619264125106E-2</c:v>
                </c:pt>
                <c:pt idx="8">
                  <c:v>1.05182596633472E-2</c:v>
                </c:pt>
                <c:pt idx="9">
                  <c:v>9.0909529048396897E-4</c:v>
                </c:pt>
                <c:pt idx="10">
                  <c:v>1.1212566959613899E-4</c:v>
                </c:pt>
                <c:pt idx="11">
                  <c:v>2.3442288153199202E-5</c:v>
                </c:pt>
                <c:pt idx="12">
                  <c:v>2.3063405504549399E-6</c:v>
                </c:pt>
                <c:pt idx="13">
                  <c:v>4.1073725478182197E-7</c:v>
                </c:pt>
              </c:numCache>
            </c:numRef>
          </c:yVal>
          <c:smooth val="0"/>
        </c:ser>
        <c:ser>
          <c:idx val="26"/>
          <c:order val="14"/>
          <c:tx>
            <c:strRef>
              <c:f>Calculations!$A$282</c:f>
              <c:strCache>
                <c:ptCount val="1"/>
                <c:pt idx="0">
                  <c:v>150</c:v>
                </c:pt>
              </c:strCache>
            </c:strRef>
          </c:tx>
          <c:spPr>
            <a:ln w="25400" cap="rnd">
              <a:solidFill>
                <a:schemeClr val="bg1">
                  <a:lumMod val="65000"/>
                </a:schemeClr>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Calculations!$B$282:$O$282</c:f>
              <c:numCache>
                <c:formatCode>#,##0.00</c:formatCode>
                <c:ptCount val="14"/>
                <c:pt idx="0">
                  <c:v>24263.61763054903</c:v>
                </c:pt>
                <c:pt idx="1">
                  <c:v>8561.4999271486486</c:v>
                </c:pt>
                <c:pt idx="2">
                  <c:v>2877.1039503782708</c:v>
                </c:pt>
                <c:pt idx="3">
                  <c:v>376.12549240069058</c:v>
                </c:pt>
                <c:pt idx="4">
                  <c:v>21.95397537284984</c:v>
                </c:pt>
                <c:pt idx="5">
                  <c:v>4.7968435414878199</c:v>
                </c:pt>
                <c:pt idx="6">
                  <c:v>1</c:v>
                </c:pt>
                <c:pt idx="7">
                  <c:v>0.303408121355765</c:v>
                </c:pt>
                <c:pt idx="8">
                  <c:v>5.0454445933819099E-2</c:v>
                </c:pt>
                <c:pt idx="9">
                  <c:v>4.3607878727550198E-3</c:v>
                </c:pt>
                <c:pt idx="10">
                  <c:v>5.3784929403723604E-4</c:v>
                </c:pt>
                <c:pt idx="11">
                  <c:v>1.1244898852537E-4</c:v>
                </c:pt>
                <c:pt idx="12">
                  <c:v>1.10631547739212E-5</c:v>
                </c:pt>
                <c:pt idx="13">
                  <c:v>1.9702423478486201E-6</c:v>
                </c:pt>
              </c:numCache>
            </c:numRef>
          </c:yVal>
          <c:smooth val="0"/>
        </c:ser>
        <c:ser>
          <c:idx val="27"/>
          <c:order val="15"/>
          <c:tx>
            <c:strRef>
              <c:f>Calculations!$A$283</c:f>
              <c:strCache>
                <c:ptCount val="1"/>
                <c:pt idx="0">
                  <c:v>200</c:v>
                </c:pt>
              </c:strCache>
            </c:strRef>
          </c:tx>
          <c:spPr>
            <a:ln w="25400" cap="rnd">
              <a:solidFill>
                <a:schemeClr val="bg1">
                  <a:lumMod val="65000"/>
                </a:schemeClr>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Calculations!$B$283:$O$283</c:f>
              <c:numCache>
                <c:formatCode>#,##0.00</c:formatCode>
                <c:ptCount val="14"/>
                <c:pt idx="0">
                  <c:v>79970.231258570697</c:v>
                </c:pt>
                <c:pt idx="1">
                  <c:v>28217.76783328013</c:v>
                </c:pt>
                <c:pt idx="2">
                  <c:v>9482.6201010113582</c:v>
                </c:pt>
                <c:pt idx="3">
                  <c:v>1239.6685056418121</c:v>
                </c:pt>
                <c:pt idx="4">
                  <c:v>72.357902862815706</c:v>
                </c:pt>
                <c:pt idx="5">
                  <c:v>15.809871931091861</c:v>
                </c:pt>
                <c:pt idx="6">
                  <c:v>3.2958906819354299</c:v>
                </c:pt>
                <c:pt idx="7">
                  <c:v>1</c:v>
                </c:pt>
                <c:pt idx="8">
                  <c:v>0.166292338215489</c:v>
                </c:pt>
                <c:pt idx="9">
                  <c:v>1.43726801157103E-2</c:v>
                </c:pt>
                <c:pt idx="10">
                  <c:v>1.7726924765028801E-3</c:v>
                </c:pt>
                <c:pt idx="11">
                  <c:v>3.7061957347383101E-4</c:v>
                </c:pt>
                <c:pt idx="12">
                  <c:v>3.6462948732176402E-5</c:v>
                </c:pt>
                <c:pt idx="13">
                  <c:v>6.4937033954288501E-6</c:v>
                </c:pt>
              </c:numCache>
            </c:numRef>
          </c:yVal>
          <c:smooth val="0"/>
        </c:ser>
        <c:ser>
          <c:idx val="28"/>
          <c:order val="16"/>
          <c:tx>
            <c:strRef>
              <c:f>Calculations!$A$284</c:f>
              <c:strCache>
                <c:ptCount val="1"/>
                <c:pt idx="0">
                  <c:v>300</c:v>
                </c:pt>
              </c:strCache>
            </c:strRef>
          </c:tx>
          <c:spPr>
            <a:ln w="25400" cap="rnd">
              <a:solidFill>
                <a:schemeClr val="bg1">
                  <a:lumMod val="65000"/>
                </a:schemeClr>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Calculations!$B$284:$O$284</c:f>
              <c:numCache>
                <c:formatCode>#,##0.00</c:formatCode>
                <c:ptCount val="14"/>
                <c:pt idx="0">
                  <c:v>480901.47818440967</c:v>
                </c:pt>
                <c:pt idx="1">
                  <c:v>169687.72064960809</c:v>
                </c:pt>
                <c:pt idx="2">
                  <c:v>57023.794377846498</c:v>
                </c:pt>
                <c:pt idx="3">
                  <c:v>7454.7541933976081</c:v>
                </c:pt>
                <c:pt idx="4">
                  <c:v>435.12469449464959</c:v>
                </c:pt>
                <c:pt idx="5">
                  <c:v>95.072762225549084</c:v>
                </c:pt>
                <c:pt idx="6">
                  <c:v>19.819858914151911</c:v>
                </c:pt>
                <c:pt idx="7">
                  <c:v>6.0135061586791441</c:v>
                </c:pt>
                <c:pt idx="8">
                  <c:v>1</c:v>
                </c:pt>
                <c:pt idx="9">
                  <c:v>8.64302003925492E-2</c:v>
                </c:pt>
                <c:pt idx="10">
                  <c:v>1.0660097124894199E-2</c:v>
                </c:pt>
                <c:pt idx="11">
                  <c:v>2.2287230876119201E-3</c:v>
                </c:pt>
                <c:pt idx="12">
                  <c:v>2.19270166764545E-4</c:v>
                </c:pt>
                <c:pt idx="13">
                  <c:v>3.9049925361047003E-5</c:v>
                </c:pt>
              </c:numCache>
            </c:numRef>
          </c:yVal>
          <c:smooth val="0"/>
        </c:ser>
        <c:ser>
          <c:idx val="29"/>
          <c:order val="17"/>
          <c:tx>
            <c:strRef>
              <c:f>Calculations!$A$285</c:f>
              <c:strCache>
                <c:ptCount val="1"/>
                <c:pt idx="0">
                  <c:v>500</c:v>
                </c:pt>
              </c:strCache>
            </c:strRef>
          </c:tx>
          <c:spPr>
            <a:ln w="25400" cap="rnd">
              <a:solidFill>
                <a:schemeClr val="bg1">
                  <a:lumMod val="65000"/>
                </a:schemeClr>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Calculations!$B$285:$O$285</c:f>
              <c:numCache>
                <c:formatCode>#,##0.00</c:formatCode>
                <c:ptCount val="14"/>
                <c:pt idx="0">
                  <c:v>5564044.4659418697</c:v>
                </c:pt>
                <c:pt idx="1">
                  <c:v>1963291.9960721999</c:v>
                </c:pt>
                <c:pt idx="2">
                  <c:v>659767.00411263027</c:v>
                </c:pt>
                <c:pt idx="3">
                  <c:v>86251.728672842917</c:v>
                </c:pt>
                <c:pt idx="4">
                  <c:v>5034.4057114110301</c:v>
                </c:pt>
                <c:pt idx="5">
                  <c:v>1099.994698539947</c:v>
                </c:pt>
                <c:pt idx="6">
                  <c:v>229.31635960733601</c:v>
                </c:pt>
                <c:pt idx="7">
                  <c:v>69.576445864604352</c:v>
                </c:pt>
                <c:pt idx="8">
                  <c:v>11.57002986754855</c:v>
                </c:pt>
                <c:pt idx="9">
                  <c:v>1</c:v>
                </c:pt>
                <c:pt idx="10">
                  <c:v>0.123337642125995</c:v>
                </c:pt>
                <c:pt idx="11">
                  <c:v>2.5786392690164899E-2</c:v>
                </c:pt>
                <c:pt idx="12">
                  <c:v>2.5369623785281301E-3</c:v>
                </c:pt>
                <c:pt idx="13">
                  <c:v>4.5180880275285502E-4</c:v>
                </c:pt>
              </c:numCache>
            </c:numRef>
          </c:yVal>
          <c:smooth val="0"/>
        </c:ser>
        <c:ser>
          <c:idx val="30"/>
          <c:order val="18"/>
          <c:tx>
            <c:strRef>
              <c:f>Calculations!$A$286</c:f>
              <c:strCache>
                <c:ptCount val="1"/>
                <c:pt idx="0">
                  <c:v>750</c:v>
                </c:pt>
              </c:strCache>
            </c:strRef>
          </c:tx>
          <c:spPr>
            <a:ln w="25400" cap="rnd">
              <a:solidFill>
                <a:schemeClr val="bg1">
                  <a:lumMod val="65000"/>
                </a:schemeClr>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Calculations!$B$286:$O$286</c:f>
              <c:numCache>
                <c:formatCode>#,##0.00</c:formatCode>
                <c:ptCount val="14"/>
                <c:pt idx="0">
                  <c:v>45112297.997864798</c:v>
                </c:pt>
                <c:pt idx="1">
                  <c:v>15918027.637228699</c:v>
                </c:pt>
                <c:pt idx="2">
                  <c:v>5349275.3123872103</c:v>
                </c:pt>
                <c:pt idx="3">
                  <c:v>699313.90925029502</c:v>
                </c:pt>
                <c:pt idx="4">
                  <c:v>40818.079741366942</c:v>
                </c:pt>
                <c:pt idx="5">
                  <c:v>8918.5643537457636</c:v>
                </c:pt>
                <c:pt idx="6">
                  <c:v>1859.25687936437</c:v>
                </c:pt>
                <c:pt idx="7">
                  <c:v>564.11363688572237</c:v>
                </c:pt>
                <c:pt idx="8">
                  <c:v>93.807775696970651</c:v>
                </c:pt>
                <c:pt idx="9">
                  <c:v>8.1078248518684806</c:v>
                </c:pt>
                <c:pt idx="10">
                  <c:v>1</c:v>
                </c:pt>
                <c:pt idx="11">
                  <c:v>0.20907155549335901</c:v>
                </c:pt>
                <c:pt idx="12">
                  <c:v>2.05692466208858E-2</c:v>
                </c:pt>
                <c:pt idx="13">
                  <c:v>3.6631866392525499E-3</c:v>
                </c:pt>
              </c:numCache>
            </c:numRef>
          </c:yVal>
          <c:smooth val="0"/>
        </c:ser>
        <c:ser>
          <c:idx val="31"/>
          <c:order val="19"/>
          <c:tx>
            <c:strRef>
              <c:f>Calculations!$A$287</c:f>
              <c:strCache>
                <c:ptCount val="1"/>
                <c:pt idx="0">
                  <c:v>1,000</c:v>
                </c:pt>
              </c:strCache>
            </c:strRef>
          </c:tx>
          <c:spPr>
            <a:ln w="25400" cap="rnd">
              <a:solidFill>
                <a:schemeClr val="bg1">
                  <a:lumMod val="65000"/>
                </a:schemeClr>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Calculations!$B$287:$O$287</c:f>
              <c:numCache>
                <c:formatCode>#,##0.00</c:formatCode>
                <c:ptCount val="14"/>
                <c:pt idx="0">
                  <c:v>215774440.91526699</c:v>
                </c:pt>
                <c:pt idx="1">
                  <c:v>76136744.664600402</c:v>
                </c:pt>
                <c:pt idx="2">
                  <c:v>25585858.8690565</c:v>
                </c:pt>
                <c:pt idx="3">
                  <c:v>3344854.3853805498</c:v>
                </c:pt>
                <c:pt idx="4">
                  <c:v>195234.97419362469</c:v>
                </c:pt>
                <c:pt idx="5">
                  <c:v>42657.951880159271</c:v>
                </c:pt>
                <c:pt idx="6">
                  <c:v>8892.9212535725601</c:v>
                </c:pt>
                <c:pt idx="7">
                  <c:v>2698.1845309112068</c:v>
                </c:pt>
                <c:pt idx="8">
                  <c:v>448.68741458208791</c:v>
                </c:pt>
                <c:pt idx="9">
                  <c:v>38.780143155944593</c:v>
                </c:pt>
                <c:pt idx="10">
                  <c:v>4.7830514181627377</c:v>
                </c:pt>
                <c:pt idx="11">
                  <c:v>1</c:v>
                </c:pt>
                <c:pt idx="12">
                  <c:v>9.8383764220566799E-2</c:v>
                </c:pt>
                <c:pt idx="13">
                  <c:v>1.7521210049871699E-2</c:v>
                </c:pt>
              </c:numCache>
            </c:numRef>
          </c:yVal>
          <c:smooth val="0"/>
        </c:ser>
        <c:ser>
          <c:idx val="32"/>
          <c:order val="20"/>
          <c:tx>
            <c:strRef>
              <c:f>Calculations!$A$288</c:f>
              <c:strCache>
                <c:ptCount val="1"/>
                <c:pt idx="0">
                  <c:v>1,500</c:v>
                </c:pt>
              </c:strCache>
            </c:strRef>
          </c:tx>
          <c:spPr>
            <a:ln w="25400" cap="rnd">
              <a:solidFill>
                <a:schemeClr val="bg1">
                  <a:lumMod val="65000"/>
                </a:schemeClr>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Calculations!$B$288:$O$288</c:f>
              <c:numCache>
                <c:formatCode>#,##0.00</c:formatCode>
                <c:ptCount val="14"/>
                <c:pt idx="0">
                  <c:v>2193191555.7888298</c:v>
                </c:pt>
                <c:pt idx="1">
                  <c:v>773875092.78369498</c:v>
                </c:pt>
                <c:pt idx="2">
                  <c:v>260061800.55985099</c:v>
                </c:pt>
                <c:pt idx="3">
                  <c:v>33998032.214763798</c:v>
                </c:pt>
                <c:pt idx="4">
                  <c:v>1984422.69149132</c:v>
                </c:pt>
                <c:pt idx="5">
                  <c:v>433587.31207442243</c:v>
                </c:pt>
                <c:pt idx="6">
                  <c:v>90390.130160455199</c:v>
                </c:pt>
                <c:pt idx="7">
                  <c:v>27425.09958108679</c:v>
                </c:pt>
                <c:pt idx="8">
                  <c:v>4560.5839351315544</c:v>
                </c:pt>
                <c:pt idx="9">
                  <c:v>394.1721834204605</c:v>
                </c:pt>
                <c:pt idx="10">
                  <c:v>48.616267694734461</c:v>
                </c:pt>
                <c:pt idx="11">
                  <c:v>10.16427870921971</c:v>
                </c:pt>
                <c:pt idx="12">
                  <c:v>1</c:v>
                </c:pt>
                <c:pt idx="13">
                  <c:v>0.17809046226967701</c:v>
                </c:pt>
              </c:numCache>
            </c:numRef>
          </c:yVal>
          <c:smooth val="0"/>
        </c:ser>
        <c:ser>
          <c:idx val="5"/>
          <c:order val="21"/>
          <c:tx>
            <c:strRef>
              <c:f>'Results Ham2'!$Q$36</c:f>
              <c:strCache>
                <c:ptCount val="1"/>
                <c:pt idx="0">
                  <c:v> 1st Pump - MC1, MC3</c:v>
                </c:pt>
              </c:strCache>
            </c:strRef>
          </c:tx>
          <c:spPr>
            <a:ln w="63500">
              <a:solidFill>
                <a:schemeClr val="accent6">
                  <a:lumMod val="75000"/>
                </a:schemeClr>
              </a:solidFill>
            </a:ln>
          </c:spPr>
          <c:marker>
            <c:symbol val="none"/>
          </c:marker>
          <c:xVal>
            <c:numRef>
              <c:f>Calculations!$A$191:$A$270</c:f>
              <c:numCache>
                <c:formatCode>0.0</c:formatCode>
                <c:ptCount val="80"/>
                <c:pt idx="0">
                  <c:v>0.48855906696149398</c:v>
                </c:pt>
                <c:pt idx="1">
                  <c:v>1</c:v>
                </c:pt>
                <c:pt idx="2">
                  <c:v>1.383190649627178</c:v>
                </c:pt>
                <c:pt idx="3">
                  <c:v>1.6926790496174191</c:v>
                </c:pt>
                <c:pt idx="4">
                  <c:v>1.954236267845977</c:v>
                </c:pt>
                <c:pt idx="5">
                  <c:v>2.18188720114459</c:v>
                </c:pt>
                <c:pt idx="6">
                  <c:v>2.3841461255836771</c:v>
                </c:pt>
                <c:pt idx="7">
                  <c:v>2.566596215813751</c:v>
                </c:pt>
                <c:pt idx="8">
                  <c:v>2.733111615703391</c:v>
                </c:pt>
                <c:pt idx="9">
                  <c:v>2.886499075633532</c:v>
                </c:pt>
                <c:pt idx="10">
                  <c:v>3.0288622909836378</c:v>
                </c:pt>
                <c:pt idx="11">
                  <c:v>3.161821869240915</c:v>
                </c:pt>
                <c:pt idx="12">
                  <c:v>3.2866548386940648</c:v>
                </c:pt>
                <c:pt idx="13">
                  <c:v>3.404386777264452</c:v>
                </c:pt>
                <c:pt idx="14">
                  <c:v>3.515854741472078</c:v>
                </c:pt>
                <c:pt idx="15">
                  <c:v>3.621751498588996</c:v>
                </c:pt>
                <c:pt idx="16">
                  <c:v>3.7226573909044949</c:v>
                </c:pt>
                <c:pt idx="17">
                  <c:v>3.8190637856997101</c:v>
                </c:pt>
                <c:pt idx="18">
                  <c:v>3.911390658916718</c:v>
                </c:pt>
                <c:pt idx="19">
                  <c:v>4</c:v>
                </c:pt>
                <c:pt idx="20">
                  <c:v>4.0852061826748303</c:v>
                </c:pt>
                <c:pt idx="21">
                  <c:v>4.1672840950175054</c:v>
                </c:pt>
                <c:pt idx="22">
                  <c:v>4.2464755892380399</c:v>
                </c:pt>
                <c:pt idx="23">
                  <c:v>4.3229946539161244</c:v>
                </c:pt>
                <c:pt idx="24">
                  <c:v>4.3970316026534446</c:v>
                </c:pt>
                <c:pt idx="25">
                  <c:v>4.4687564967622668</c:v>
                </c:pt>
                <c:pt idx="26">
                  <c:v>4.538321965190133</c:v>
                </c:pt>
                <c:pt idx="27">
                  <c:v>4.6058655455241331</c:v>
                </c:pt>
                <c:pt idx="28">
                  <c:v>4.6715116410851847</c:v>
                </c:pt>
                <c:pt idx="29">
                  <c:v>4.7353731677385396</c:v>
                </c:pt>
                <c:pt idx="30">
                  <c:v>4.7975529480095274</c:v>
                </c:pt>
                <c:pt idx="31">
                  <c:v>4.8581448979431476</c:v>
                </c:pt>
                <c:pt idx="32">
                  <c:v>4.9172350428464444</c:v>
                </c:pt>
                <c:pt idx="33">
                  <c:v>4.9749023908775056</c:v>
                </c:pt>
                <c:pt idx="34">
                  <c:v>5.031219687854418</c:v>
                </c:pt>
                <c:pt idx="35">
                  <c:v>5.0862540722749419</c:v>
                </c:pt>
                <c:pt idx="36">
                  <c:v>5.1400676460699044</c:v>
                </c:pt>
                <c:pt idx="37">
                  <c:v>5.1927179738554434</c:v>
                </c:pt>
                <c:pt idx="38">
                  <c:v>5.2442585212382777</c:v>
                </c:pt>
                <c:pt idx="39">
                  <c:v>5.2947390409453776</c:v>
                </c:pt>
                <c:pt idx="40">
                  <c:v>5.3442059141061877</c:v>
                </c:pt>
                <c:pt idx="41">
                  <c:v>5.3927024528344996</c:v>
                </c:pt>
                <c:pt idx="42">
                  <c:v>5.4402691692934804</c:v>
                </c:pt>
                <c:pt idx="43">
                  <c:v>5.4869440156302911</c:v>
                </c:pt>
                <c:pt idx="44">
                  <c:v>5.532762598508711</c:v>
                </c:pt>
                <c:pt idx="45">
                  <c:v>5.5777583714203427</c:v>
                </c:pt>
                <c:pt idx="46">
                  <c:v>5.6219628074978596</c:v>
                </c:pt>
                <c:pt idx="47">
                  <c:v>5.6654055551702687</c:v>
                </c:pt>
                <c:pt idx="48">
                  <c:v>5.708114578677705</c:v>
                </c:pt>
                <c:pt idx="49">
                  <c:v>5.7501162851900496</c:v>
                </c:pt>
                <c:pt idx="50">
                  <c:v>5.7914356400430886</c:v>
                </c:pt>
                <c:pt idx="51">
                  <c:v>5.8320962714093776</c:v>
                </c:pt>
                <c:pt idx="52">
                  <c:v>5.8721205655517643</c:v>
                </c:pt>
                <c:pt idx="53">
                  <c:v>5.9115297536653602</c:v>
                </c:pt>
                <c:pt idx="54">
                  <c:v>5.95034399118921</c:v>
                </c:pt>
                <c:pt idx="55">
                  <c:v>5.988582430362726</c:v>
                </c:pt>
                <c:pt idx="56">
                  <c:v>6.0262632867102024</c:v>
                </c:pt>
                <c:pt idx="57">
                  <c:v>6.0634039000567874</c:v>
                </c:pt>
                <c:pt idx="58">
                  <c:v>6.1000207906104373</c:v>
                </c:pt>
                <c:pt idx="59">
                  <c:v>6.1361297105839148</c:v>
                </c:pt>
                <c:pt idx="60">
                  <c:v>6.1717456917784661</c:v>
                </c:pt>
                <c:pt idx="61">
                  <c:v>6.20688308950478</c:v>
                </c:pt>
                <c:pt idx="62">
                  <c:v>6.2415556231764997</c:v>
                </c:pt>
                <c:pt idx="63">
                  <c:v>6.2757764138762271</c:v>
                </c:pt>
                <c:pt idx="64">
                  <c:v>6.3095580191625258</c:v>
                </c:pt>
                <c:pt idx="65">
                  <c:v>6.3429124653592366</c:v>
                </c:pt>
                <c:pt idx="66">
                  <c:v>6.3758512775437346</c:v>
                </c:pt>
                <c:pt idx="67">
                  <c:v>6.4083855074294256</c:v>
                </c:pt>
                <c:pt idx="68">
                  <c:v>6.4405257593185308</c:v>
                </c:pt>
                <c:pt idx="69">
                  <c:v>6.47228221428424</c:v>
                </c:pt>
                <c:pt idx="70">
                  <c:v>6.5036646527260986</c:v>
                </c:pt>
                <c:pt idx="71">
                  <c:v>6.5346824754290864</c:v>
                </c:pt>
                <c:pt idx="72">
                  <c:v>6.5653447232445661</c:v>
                </c:pt>
                <c:pt idx="73">
                  <c:v>6.5956600955006897</c:v>
                </c:pt>
                <c:pt idx="74">
                  <c:v>6.6256369672399238</c:v>
                </c:pt>
                <c:pt idx="75">
                  <c:v>6.6552834053731704</c:v>
                </c:pt>
                <c:pt idx="76">
                  <c:v>6.6846071838306296</c:v>
                </c:pt>
                <c:pt idx="77">
                  <c:v>6.7136157977853861</c:v>
                </c:pt>
                <c:pt idx="78">
                  <c:v>6.7423164770157378</c:v>
                </c:pt>
                <c:pt idx="79">
                  <c:v>6.77071619846968</c:v>
                </c:pt>
              </c:numCache>
            </c:numRef>
          </c:xVal>
          <c:yVal>
            <c:numRef>
              <c:f>Calculations!$M$18:$M$97</c:f>
              <c:numCache>
                <c:formatCode>#,##0</c:formatCode>
                <c:ptCount val="80"/>
                <c:pt idx="0">
                  <c:v>433250</c:v>
                </c:pt>
                <c:pt idx="1">
                  <c:v>267250</c:v>
                </c:pt>
                <c:pt idx="2">
                  <c:v>153500</c:v>
                </c:pt>
                <c:pt idx="3">
                  <c:v>91500</c:v>
                </c:pt>
                <c:pt idx="4">
                  <c:v>52000</c:v>
                </c:pt>
                <c:pt idx="5">
                  <c:v>34250</c:v>
                </c:pt>
                <c:pt idx="6">
                  <c:v>23250</c:v>
                </c:pt>
                <c:pt idx="7">
                  <c:v>13750</c:v>
                </c:pt>
                <c:pt idx="8">
                  <c:v>8500</c:v>
                </c:pt>
                <c:pt idx="9">
                  <c:v>5750</c:v>
                </c:pt>
                <c:pt idx="10">
                  <c:v>3250</c:v>
                </c:pt>
                <c:pt idx="11">
                  <c:v>1750</c:v>
                </c:pt>
                <c:pt idx="12">
                  <c:v>1000</c:v>
                </c:pt>
                <c:pt idx="13">
                  <c:v>750</c:v>
                </c:pt>
                <c:pt idx="14">
                  <c:v>250</c:v>
                </c:pt>
                <c:pt idx="15">
                  <c:v>250</c:v>
                </c:pt>
                <c:pt idx="16">
                  <c:v>250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numCache>
            </c:numRef>
          </c:yVal>
          <c:smooth val="0"/>
        </c:ser>
        <c:ser>
          <c:idx val="0"/>
          <c:order val="22"/>
          <c:tx>
            <c:strRef>
              <c:f>'Results Ham2'!$Q$37</c:f>
              <c:strCache>
                <c:ptCount val="1"/>
                <c:pt idx="0">
                  <c:v> 2nd Pump - PR3</c:v>
                </c:pt>
              </c:strCache>
            </c:strRef>
          </c:tx>
          <c:spPr>
            <a:ln w="63500">
              <a:solidFill>
                <a:srgbClr val="0000FF"/>
              </a:solidFill>
            </a:ln>
          </c:spPr>
          <c:marker>
            <c:symbol val="none"/>
          </c:marker>
          <c:xVal>
            <c:numRef>
              <c:f>Calculations!$A$191:$A$270</c:f>
              <c:numCache>
                <c:formatCode>0.0</c:formatCode>
                <c:ptCount val="80"/>
                <c:pt idx="0">
                  <c:v>0.48855906696149398</c:v>
                </c:pt>
                <c:pt idx="1">
                  <c:v>1</c:v>
                </c:pt>
                <c:pt idx="2">
                  <c:v>1.383190649627178</c:v>
                </c:pt>
                <c:pt idx="3">
                  <c:v>1.6926790496174191</c:v>
                </c:pt>
                <c:pt idx="4">
                  <c:v>1.954236267845977</c:v>
                </c:pt>
                <c:pt idx="5">
                  <c:v>2.18188720114459</c:v>
                </c:pt>
                <c:pt idx="6">
                  <c:v>2.3841461255836771</c:v>
                </c:pt>
                <c:pt idx="7">
                  <c:v>2.566596215813751</c:v>
                </c:pt>
                <c:pt idx="8">
                  <c:v>2.733111615703391</c:v>
                </c:pt>
                <c:pt idx="9">
                  <c:v>2.886499075633532</c:v>
                </c:pt>
                <c:pt idx="10">
                  <c:v>3.0288622909836378</c:v>
                </c:pt>
                <c:pt idx="11">
                  <c:v>3.161821869240915</c:v>
                </c:pt>
                <c:pt idx="12">
                  <c:v>3.2866548386940648</c:v>
                </c:pt>
                <c:pt idx="13">
                  <c:v>3.404386777264452</c:v>
                </c:pt>
                <c:pt idx="14">
                  <c:v>3.515854741472078</c:v>
                </c:pt>
                <c:pt idx="15">
                  <c:v>3.621751498588996</c:v>
                </c:pt>
                <c:pt idx="16">
                  <c:v>3.7226573909044949</c:v>
                </c:pt>
                <c:pt idx="17">
                  <c:v>3.8190637856997101</c:v>
                </c:pt>
                <c:pt idx="18">
                  <c:v>3.911390658916718</c:v>
                </c:pt>
                <c:pt idx="19">
                  <c:v>4</c:v>
                </c:pt>
                <c:pt idx="20">
                  <c:v>4.0852061826748303</c:v>
                </c:pt>
                <c:pt idx="21">
                  <c:v>4.1672840950175054</c:v>
                </c:pt>
                <c:pt idx="22">
                  <c:v>4.2464755892380399</c:v>
                </c:pt>
                <c:pt idx="23">
                  <c:v>4.3229946539161244</c:v>
                </c:pt>
                <c:pt idx="24">
                  <c:v>4.3970316026534446</c:v>
                </c:pt>
                <c:pt idx="25">
                  <c:v>4.4687564967622668</c:v>
                </c:pt>
                <c:pt idx="26">
                  <c:v>4.538321965190133</c:v>
                </c:pt>
                <c:pt idx="27">
                  <c:v>4.6058655455241331</c:v>
                </c:pt>
                <c:pt idx="28">
                  <c:v>4.6715116410851847</c:v>
                </c:pt>
                <c:pt idx="29">
                  <c:v>4.7353731677385396</c:v>
                </c:pt>
                <c:pt idx="30">
                  <c:v>4.7975529480095274</c:v>
                </c:pt>
                <c:pt idx="31">
                  <c:v>4.8581448979431476</c:v>
                </c:pt>
                <c:pt idx="32">
                  <c:v>4.9172350428464444</c:v>
                </c:pt>
                <c:pt idx="33">
                  <c:v>4.9749023908775056</c:v>
                </c:pt>
                <c:pt idx="34">
                  <c:v>5.031219687854418</c:v>
                </c:pt>
                <c:pt idx="35">
                  <c:v>5.0862540722749419</c:v>
                </c:pt>
                <c:pt idx="36">
                  <c:v>5.1400676460699044</c:v>
                </c:pt>
                <c:pt idx="37">
                  <c:v>5.1927179738554434</c:v>
                </c:pt>
                <c:pt idx="38">
                  <c:v>5.2442585212382777</c:v>
                </c:pt>
                <c:pt idx="39">
                  <c:v>5.2947390409453776</c:v>
                </c:pt>
                <c:pt idx="40">
                  <c:v>5.3442059141061877</c:v>
                </c:pt>
                <c:pt idx="41">
                  <c:v>5.3927024528344996</c:v>
                </c:pt>
                <c:pt idx="42">
                  <c:v>5.4402691692934804</c:v>
                </c:pt>
                <c:pt idx="43">
                  <c:v>5.4869440156302911</c:v>
                </c:pt>
                <c:pt idx="44">
                  <c:v>5.532762598508711</c:v>
                </c:pt>
                <c:pt idx="45">
                  <c:v>5.5777583714203427</c:v>
                </c:pt>
                <c:pt idx="46">
                  <c:v>5.6219628074978596</c:v>
                </c:pt>
                <c:pt idx="47">
                  <c:v>5.6654055551702687</c:v>
                </c:pt>
                <c:pt idx="48">
                  <c:v>5.708114578677705</c:v>
                </c:pt>
                <c:pt idx="49">
                  <c:v>5.7501162851900496</c:v>
                </c:pt>
                <c:pt idx="50">
                  <c:v>5.7914356400430886</c:v>
                </c:pt>
                <c:pt idx="51">
                  <c:v>5.8320962714093776</c:v>
                </c:pt>
                <c:pt idx="52">
                  <c:v>5.8721205655517643</c:v>
                </c:pt>
                <c:pt idx="53">
                  <c:v>5.9115297536653602</c:v>
                </c:pt>
                <c:pt idx="54">
                  <c:v>5.95034399118921</c:v>
                </c:pt>
                <c:pt idx="55">
                  <c:v>5.988582430362726</c:v>
                </c:pt>
                <c:pt idx="56">
                  <c:v>6.0262632867102024</c:v>
                </c:pt>
                <c:pt idx="57">
                  <c:v>6.0634039000567874</c:v>
                </c:pt>
                <c:pt idx="58">
                  <c:v>6.1000207906104373</c:v>
                </c:pt>
                <c:pt idx="59">
                  <c:v>6.1361297105839148</c:v>
                </c:pt>
                <c:pt idx="60">
                  <c:v>6.1717456917784661</c:v>
                </c:pt>
                <c:pt idx="61">
                  <c:v>6.20688308950478</c:v>
                </c:pt>
                <c:pt idx="62">
                  <c:v>6.2415556231764997</c:v>
                </c:pt>
                <c:pt idx="63">
                  <c:v>6.2757764138762271</c:v>
                </c:pt>
                <c:pt idx="64">
                  <c:v>6.3095580191625258</c:v>
                </c:pt>
                <c:pt idx="65">
                  <c:v>6.3429124653592366</c:v>
                </c:pt>
                <c:pt idx="66">
                  <c:v>6.3758512775437346</c:v>
                </c:pt>
                <c:pt idx="67">
                  <c:v>6.4083855074294256</c:v>
                </c:pt>
                <c:pt idx="68">
                  <c:v>6.4405257593185308</c:v>
                </c:pt>
                <c:pt idx="69">
                  <c:v>6.47228221428424</c:v>
                </c:pt>
                <c:pt idx="70">
                  <c:v>6.5036646527260986</c:v>
                </c:pt>
                <c:pt idx="71">
                  <c:v>6.5346824754290864</c:v>
                </c:pt>
                <c:pt idx="72">
                  <c:v>6.5653447232445661</c:v>
                </c:pt>
                <c:pt idx="73">
                  <c:v>6.5956600955006897</c:v>
                </c:pt>
                <c:pt idx="74">
                  <c:v>6.6256369672399238</c:v>
                </c:pt>
                <c:pt idx="75">
                  <c:v>6.6552834053731704</c:v>
                </c:pt>
                <c:pt idx="76">
                  <c:v>6.6846071838306296</c:v>
                </c:pt>
                <c:pt idx="77">
                  <c:v>6.7136157977853861</c:v>
                </c:pt>
                <c:pt idx="78">
                  <c:v>6.7423164770157378</c:v>
                </c:pt>
                <c:pt idx="79">
                  <c:v>6.77071619846968</c:v>
                </c:pt>
              </c:numCache>
            </c:numRef>
          </c:xVal>
          <c:yVal>
            <c:numRef>
              <c:f>Calculations!$J$18:$J$97</c:f>
              <c:numCache>
                <c:formatCode>#,##0</c:formatCode>
                <c:ptCount val="80"/>
                <c:pt idx="0">
                  <c:v>1949250</c:v>
                </c:pt>
                <c:pt idx="1">
                  <c:v>1433000</c:v>
                </c:pt>
                <c:pt idx="2">
                  <c:v>1073250</c:v>
                </c:pt>
                <c:pt idx="3">
                  <c:v>762250</c:v>
                </c:pt>
                <c:pt idx="4">
                  <c:v>524250</c:v>
                </c:pt>
                <c:pt idx="5">
                  <c:v>362000</c:v>
                </c:pt>
                <c:pt idx="6">
                  <c:v>253000</c:v>
                </c:pt>
                <c:pt idx="7">
                  <c:v>180750</c:v>
                </c:pt>
                <c:pt idx="8">
                  <c:v>127000</c:v>
                </c:pt>
                <c:pt idx="9">
                  <c:v>84000</c:v>
                </c:pt>
                <c:pt idx="10">
                  <c:v>62000</c:v>
                </c:pt>
                <c:pt idx="11">
                  <c:v>44750</c:v>
                </c:pt>
                <c:pt idx="12">
                  <c:v>31000</c:v>
                </c:pt>
                <c:pt idx="13">
                  <c:v>21250</c:v>
                </c:pt>
                <c:pt idx="14">
                  <c:v>16500</c:v>
                </c:pt>
                <c:pt idx="15">
                  <c:v>14000</c:v>
                </c:pt>
                <c:pt idx="16">
                  <c:v>11000</c:v>
                </c:pt>
                <c:pt idx="17">
                  <c:v>9000</c:v>
                </c:pt>
                <c:pt idx="18">
                  <c:v>7250</c:v>
                </c:pt>
                <c:pt idx="19">
                  <c:v>6000</c:v>
                </c:pt>
                <c:pt idx="20">
                  <c:v>5250</c:v>
                </c:pt>
                <c:pt idx="21">
                  <c:v>4500</c:v>
                </c:pt>
                <c:pt idx="22">
                  <c:v>4000</c:v>
                </c:pt>
                <c:pt idx="23">
                  <c:v>3500</c:v>
                </c:pt>
                <c:pt idx="24">
                  <c:v>2750</c:v>
                </c:pt>
                <c:pt idx="25">
                  <c:v>2750</c:v>
                </c:pt>
                <c:pt idx="26">
                  <c:v>2750</c:v>
                </c:pt>
                <c:pt idx="27">
                  <c:v>2250</c:v>
                </c:pt>
                <c:pt idx="28">
                  <c:v>2250</c:v>
                </c:pt>
                <c:pt idx="29">
                  <c:v>2250</c:v>
                </c:pt>
                <c:pt idx="30">
                  <c:v>2000</c:v>
                </c:pt>
                <c:pt idx="31">
                  <c:v>2000</c:v>
                </c:pt>
                <c:pt idx="32">
                  <c:v>1750</c:v>
                </c:pt>
                <c:pt idx="33">
                  <c:v>1750</c:v>
                </c:pt>
                <c:pt idx="34">
                  <c:v>1250</c:v>
                </c:pt>
                <c:pt idx="35">
                  <c:v>1250</c:v>
                </c:pt>
                <c:pt idx="36">
                  <c:v>1250</c:v>
                </c:pt>
                <c:pt idx="37">
                  <c:v>1000</c:v>
                </c:pt>
                <c:pt idx="38">
                  <c:v>750</c:v>
                </c:pt>
                <c:pt idx="39">
                  <c:v>500</c:v>
                </c:pt>
                <c:pt idx="40">
                  <c:v>500</c:v>
                </c:pt>
                <c:pt idx="41">
                  <c:v>500</c:v>
                </c:pt>
                <c:pt idx="42">
                  <c:v>500</c:v>
                </c:pt>
                <c:pt idx="43">
                  <c:v>500</c:v>
                </c:pt>
                <c:pt idx="44">
                  <c:v>500</c:v>
                </c:pt>
                <c:pt idx="45">
                  <c:v>500</c:v>
                </c:pt>
                <c:pt idx="46">
                  <c:v>500</c:v>
                </c:pt>
                <c:pt idx="47">
                  <c:v>500</c:v>
                </c:pt>
                <c:pt idx="48">
                  <c:v>500</c:v>
                </c:pt>
                <c:pt idx="49">
                  <c:v>500</c:v>
                </c:pt>
                <c:pt idx="50">
                  <c:v>500</c:v>
                </c:pt>
                <c:pt idx="51">
                  <c:v>500</c:v>
                </c:pt>
                <c:pt idx="52">
                  <c:v>500</c:v>
                </c:pt>
                <c:pt idx="53">
                  <c:v>500</c:v>
                </c:pt>
                <c:pt idx="54">
                  <c:v>500</c:v>
                </c:pt>
                <c:pt idx="55">
                  <c:v>500</c:v>
                </c:pt>
                <c:pt idx="56">
                  <c:v>500</c:v>
                </c:pt>
                <c:pt idx="57">
                  <c:v>500</c:v>
                </c:pt>
                <c:pt idx="58">
                  <c:v>500</c:v>
                </c:pt>
                <c:pt idx="59">
                  <c:v>500</c:v>
                </c:pt>
                <c:pt idx="60">
                  <c:v>500</c:v>
                </c:pt>
                <c:pt idx="61">
                  <c:v>500</c:v>
                </c:pt>
                <c:pt idx="62">
                  <c:v>500</c:v>
                </c:pt>
                <c:pt idx="63">
                  <c:v>500</c:v>
                </c:pt>
                <c:pt idx="64">
                  <c:v>500</c:v>
                </c:pt>
                <c:pt idx="65">
                  <c:v>500</c:v>
                </c:pt>
                <c:pt idx="66">
                  <c:v>500</c:v>
                </c:pt>
                <c:pt idx="67">
                  <c:v>250</c:v>
                </c:pt>
                <c:pt idx="68">
                  <c:v>250</c:v>
                </c:pt>
                <c:pt idx="69">
                  <c:v>250</c:v>
                </c:pt>
                <c:pt idx="70">
                  <c:v>250</c:v>
                </c:pt>
                <c:pt idx="71">
                  <c:v>250</c:v>
                </c:pt>
                <c:pt idx="72">
                  <c:v>250</c:v>
                </c:pt>
                <c:pt idx="73">
                  <c:v>250</c:v>
                </c:pt>
                <c:pt idx="74">
                  <c:v>250</c:v>
                </c:pt>
                <c:pt idx="75">
                  <c:v>0</c:v>
                </c:pt>
                <c:pt idx="76">
                  <c:v>0</c:v>
                </c:pt>
                <c:pt idx="77">
                  <c:v>0</c:v>
                </c:pt>
                <c:pt idx="78">
                  <c:v>0</c:v>
                </c:pt>
                <c:pt idx="79">
                  <c:v>0</c:v>
                </c:pt>
              </c:numCache>
            </c:numRef>
          </c:yVal>
          <c:smooth val="0"/>
        </c:ser>
        <c:ser>
          <c:idx val="1"/>
          <c:order val="23"/>
          <c:tx>
            <c:strRef>
              <c:f>'Results Ham2'!$Q$38</c:f>
              <c:strCache>
                <c:ptCount val="1"/>
                <c:pt idx="0">
                  <c:v> 2nd Pump - X-end Mass</c:v>
                </c:pt>
              </c:strCache>
            </c:strRef>
          </c:tx>
          <c:spPr>
            <a:ln w="63500">
              <a:solidFill>
                <a:srgbClr val="3366FF"/>
              </a:solidFill>
              <a:prstDash val="solid"/>
            </a:ln>
          </c:spPr>
          <c:marker>
            <c:symbol val="none"/>
          </c:marker>
          <c:xVal>
            <c:numRef>
              <c:f>Calculations!$A$191:$A$270</c:f>
              <c:numCache>
                <c:formatCode>0.0</c:formatCode>
                <c:ptCount val="80"/>
                <c:pt idx="0">
                  <c:v>0.48855906696149398</c:v>
                </c:pt>
                <c:pt idx="1">
                  <c:v>1</c:v>
                </c:pt>
                <c:pt idx="2">
                  <c:v>1.383190649627178</c:v>
                </c:pt>
                <c:pt idx="3">
                  <c:v>1.6926790496174191</c:v>
                </c:pt>
                <c:pt idx="4">
                  <c:v>1.954236267845977</c:v>
                </c:pt>
                <c:pt idx="5">
                  <c:v>2.18188720114459</c:v>
                </c:pt>
                <c:pt idx="6">
                  <c:v>2.3841461255836771</c:v>
                </c:pt>
                <c:pt idx="7">
                  <c:v>2.566596215813751</c:v>
                </c:pt>
                <c:pt idx="8">
                  <c:v>2.733111615703391</c:v>
                </c:pt>
                <c:pt idx="9">
                  <c:v>2.886499075633532</c:v>
                </c:pt>
                <c:pt idx="10">
                  <c:v>3.0288622909836378</c:v>
                </c:pt>
                <c:pt idx="11">
                  <c:v>3.161821869240915</c:v>
                </c:pt>
                <c:pt idx="12">
                  <c:v>3.2866548386940648</c:v>
                </c:pt>
                <c:pt idx="13">
                  <c:v>3.404386777264452</c:v>
                </c:pt>
                <c:pt idx="14">
                  <c:v>3.515854741472078</c:v>
                </c:pt>
                <c:pt idx="15">
                  <c:v>3.621751498588996</c:v>
                </c:pt>
                <c:pt idx="16">
                  <c:v>3.7226573909044949</c:v>
                </c:pt>
                <c:pt idx="17">
                  <c:v>3.8190637856997101</c:v>
                </c:pt>
                <c:pt idx="18">
                  <c:v>3.911390658916718</c:v>
                </c:pt>
                <c:pt idx="19">
                  <c:v>4</c:v>
                </c:pt>
                <c:pt idx="20">
                  <c:v>4.0852061826748303</c:v>
                </c:pt>
                <c:pt idx="21">
                  <c:v>4.1672840950175054</c:v>
                </c:pt>
                <c:pt idx="22">
                  <c:v>4.2464755892380399</c:v>
                </c:pt>
                <c:pt idx="23">
                  <c:v>4.3229946539161244</c:v>
                </c:pt>
                <c:pt idx="24">
                  <c:v>4.3970316026534446</c:v>
                </c:pt>
                <c:pt idx="25">
                  <c:v>4.4687564967622668</c:v>
                </c:pt>
                <c:pt idx="26">
                  <c:v>4.538321965190133</c:v>
                </c:pt>
                <c:pt idx="27">
                  <c:v>4.6058655455241331</c:v>
                </c:pt>
                <c:pt idx="28">
                  <c:v>4.6715116410851847</c:v>
                </c:pt>
                <c:pt idx="29">
                  <c:v>4.7353731677385396</c:v>
                </c:pt>
                <c:pt idx="30">
                  <c:v>4.7975529480095274</c:v>
                </c:pt>
                <c:pt idx="31">
                  <c:v>4.8581448979431476</c:v>
                </c:pt>
                <c:pt idx="32">
                  <c:v>4.9172350428464444</c:v>
                </c:pt>
                <c:pt idx="33">
                  <c:v>4.9749023908775056</c:v>
                </c:pt>
                <c:pt idx="34">
                  <c:v>5.031219687854418</c:v>
                </c:pt>
                <c:pt idx="35">
                  <c:v>5.0862540722749419</c:v>
                </c:pt>
                <c:pt idx="36">
                  <c:v>5.1400676460699044</c:v>
                </c:pt>
                <c:pt idx="37">
                  <c:v>5.1927179738554434</c:v>
                </c:pt>
                <c:pt idx="38">
                  <c:v>5.2442585212382777</c:v>
                </c:pt>
                <c:pt idx="39">
                  <c:v>5.2947390409453776</c:v>
                </c:pt>
                <c:pt idx="40">
                  <c:v>5.3442059141061877</c:v>
                </c:pt>
                <c:pt idx="41">
                  <c:v>5.3927024528344996</c:v>
                </c:pt>
                <c:pt idx="42">
                  <c:v>5.4402691692934804</c:v>
                </c:pt>
                <c:pt idx="43">
                  <c:v>5.4869440156302911</c:v>
                </c:pt>
                <c:pt idx="44">
                  <c:v>5.532762598508711</c:v>
                </c:pt>
                <c:pt idx="45">
                  <c:v>5.5777583714203427</c:v>
                </c:pt>
                <c:pt idx="46">
                  <c:v>5.6219628074978596</c:v>
                </c:pt>
                <c:pt idx="47">
                  <c:v>5.6654055551702687</c:v>
                </c:pt>
                <c:pt idx="48">
                  <c:v>5.708114578677705</c:v>
                </c:pt>
                <c:pt idx="49">
                  <c:v>5.7501162851900496</c:v>
                </c:pt>
                <c:pt idx="50">
                  <c:v>5.7914356400430886</c:v>
                </c:pt>
                <c:pt idx="51">
                  <c:v>5.8320962714093776</c:v>
                </c:pt>
                <c:pt idx="52">
                  <c:v>5.8721205655517643</c:v>
                </c:pt>
                <c:pt idx="53">
                  <c:v>5.9115297536653602</c:v>
                </c:pt>
                <c:pt idx="54">
                  <c:v>5.95034399118921</c:v>
                </c:pt>
                <c:pt idx="55">
                  <c:v>5.988582430362726</c:v>
                </c:pt>
                <c:pt idx="56">
                  <c:v>6.0262632867102024</c:v>
                </c:pt>
                <c:pt idx="57">
                  <c:v>6.0634039000567874</c:v>
                </c:pt>
                <c:pt idx="58">
                  <c:v>6.1000207906104373</c:v>
                </c:pt>
                <c:pt idx="59">
                  <c:v>6.1361297105839148</c:v>
                </c:pt>
                <c:pt idx="60">
                  <c:v>6.1717456917784661</c:v>
                </c:pt>
                <c:pt idx="61">
                  <c:v>6.20688308950478</c:v>
                </c:pt>
                <c:pt idx="62">
                  <c:v>6.2415556231764997</c:v>
                </c:pt>
                <c:pt idx="63">
                  <c:v>6.2757764138762271</c:v>
                </c:pt>
                <c:pt idx="64">
                  <c:v>6.3095580191625258</c:v>
                </c:pt>
                <c:pt idx="65">
                  <c:v>6.3429124653592366</c:v>
                </c:pt>
                <c:pt idx="66">
                  <c:v>6.3758512775437346</c:v>
                </c:pt>
                <c:pt idx="67">
                  <c:v>6.4083855074294256</c:v>
                </c:pt>
                <c:pt idx="68">
                  <c:v>6.4405257593185308</c:v>
                </c:pt>
                <c:pt idx="69">
                  <c:v>6.47228221428424</c:v>
                </c:pt>
                <c:pt idx="70">
                  <c:v>6.5036646527260986</c:v>
                </c:pt>
                <c:pt idx="71">
                  <c:v>6.5346824754290864</c:v>
                </c:pt>
                <c:pt idx="72">
                  <c:v>6.5653447232445661</c:v>
                </c:pt>
                <c:pt idx="73">
                  <c:v>6.5956600955006897</c:v>
                </c:pt>
                <c:pt idx="74">
                  <c:v>6.6256369672399238</c:v>
                </c:pt>
                <c:pt idx="75">
                  <c:v>6.6552834053731704</c:v>
                </c:pt>
                <c:pt idx="76">
                  <c:v>6.6846071838306296</c:v>
                </c:pt>
                <c:pt idx="77">
                  <c:v>6.7136157977853861</c:v>
                </c:pt>
                <c:pt idx="78">
                  <c:v>6.7423164770157378</c:v>
                </c:pt>
                <c:pt idx="79">
                  <c:v>6.77071619846968</c:v>
                </c:pt>
              </c:numCache>
            </c:numRef>
          </c:xVal>
          <c:yVal>
            <c:numRef>
              <c:f>Calculations!$I$18:$I$97</c:f>
              <c:numCache>
                <c:formatCode>#,##0</c:formatCode>
                <c:ptCount val="80"/>
                <c:pt idx="0">
                  <c:v>49000</c:v>
                </c:pt>
                <c:pt idx="1">
                  <c:v>32000</c:v>
                </c:pt>
                <c:pt idx="2">
                  <c:v>23750</c:v>
                </c:pt>
                <c:pt idx="3">
                  <c:v>19000</c:v>
                </c:pt>
                <c:pt idx="4">
                  <c:v>15750</c:v>
                </c:pt>
                <c:pt idx="5">
                  <c:v>12500</c:v>
                </c:pt>
                <c:pt idx="6">
                  <c:v>10250</c:v>
                </c:pt>
                <c:pt idx="7">
                  <c:v>8250</c:v>
                </c:pt>
                <c:pt idx="8">
                  <c:v>6750</c:v>
                </c:pt>
                <c:pt idx="9">
                  <c:v>3250</c:v>
                </c:pt>
                <c:pt idx="10">
                  <c:v>3000</c:v>
                </c:pt>
                <c:pt idx="11">
                  <c:v>2750</c:v>
                </c:pt>
                <c:pt idx="12">
                  <c:v>2000</c:v>
                </c:pt>
                <c:pt idx="13">
                  <c:v>1250</c:v>
                </c:pt>
                <c:pt idx="14">
                  <c:v>1000</c:v>
                </c:pt>
                <c:pt idx="15">
                  <c:v>500</c:v>
                </c:pt>
                <c:pt idx="16">
                  <c:v>500</c:v>
                </c:pt>
                <c:pt idx="17">
                  <c:v>500</c:v>
                </c:pt>
                <c:pt idx="18">
                  <c:v>500</c:v>
                </c:pt>
                <c:pt idx="19">
                  <c:v>500</c:v>
                </c:pt>
                <c:pt idx="20">
                  <c:v>500</c:v>
                </c:pt>
                <c:pt idx="21">
                  <c:v>500</c:v>
                </c:pt>
                <c:pt idx="22">
                  <c:v>500</c:v>
                </c:pt>
                <c:pt idx="23">
                  <c:v>500</c:v>
                </c:pt>
                <c:pt idx="24">
                  <c:v>500</c:v>
                </c:pt>
                <c:pt idx="25">
                  <c:v>250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numCache>
            </c:numRef>
          </c:yVal>
          <c:smooth val="0"/>
        </c:ser>
        <c:dLbls>
          <c:showLegendKey val="0"/>
          <c:showVal val="0"/>
          <c:showCatName val="0"/>
          <c:showSerName val="0"/>
          <c:showPercent val="0"/>
          <c:showBubbleSize val="0"/>
        </c:dLbls>
        <c:axId val="172851752"/>
        <c:axId val="172852144"/>
      </c:scatterChart>
      <c:valAx>
        <c:axId val="172851752"/>
        <c:scaling>
          <c:orientation val="minMax"/>
          <c:max val="9"/>
          <c:min val="0"/>
        </c:scaling>
        <c:delete val="0"/>
        <c:axPos val="b"/>
        <c:title>
          <c:tx>
            <c:rich>
              <a:bodyPr rot="0" vert="horz"/>
              <a:lstStyle/>
              <a:p>
                <a:pPr>
                  <a:defRPr sz="1800"/>
                </a:pPr>
                <a:r>
                  <a:rPr lang="en-US" sz="1800"/>
                  <a:t>Particle diameter (microns)</a:t>
                </a:r>
              </a:p>
            </c:rich>
          </c:tx>
          <c:layout>
            <c:manualLayout>
              <c:xMode val="edge"/>
              <c:yMode val="edge"/>
              <c:x val="0.37029734458868302"/>
              <c:y val="0.938425000979355"/>
            </c:manualLayout>
          </c:layout>
          <c:overlay val="0"/>
          <c:spPr>
            <a:noFill/>
            <a:ln>
              <a:noFill/>
            </a:ln>
            <a:effectLst/>
          </c:spPr>
        </c:title>
        <c:numFmt formatCode="0.0" sourceLinked="1"/>
        <c:majorTickMark val="none"/>
        <c:minorTickMark val="none"/>
        <c:tickLblPos val="none"/>
        <c:spPr>
          <a:solidFill>
            <a:schemeClr val="tx1"/>
          </a:solidFill>
          <a:ln w="19050" cap="flat" cmpd="sng" algn="ctr">
            <a:solidFill>
              <a:schemeClr val="tx1"/>
            </a:solidFill>
            <a:round/>
          </a:ln>
          <a:effectLst/>
        </c:spPr>
        <c:txPr>
          <a:bodyPr rot="-60000000" vert="horz"/>
          <a:lstStyle/>
          <a:p>
            <a:pPr>
              <a:defRPr/>
            </a:pPr>
            <a:endParaRPr lang="en-US"/>
          </a:p>
        </c:txPr>
        <c:crossAx val="172852144"/>
        <c:crossesAt val="0"/>
        <c:crossBetween val="midCat"/>
      </c:valAx>
      <c:valAx>
        <c:axId val="172852144"/>
        <c:scaling>
          <c:logBase val="10"/>
          <c:orientation val="minMax"/>
          <c:max val="10000000"/>
          <c:min val="1"/>
        </c:scaling>
        <c:delete val="0"/>
        <c:axPos val="l"/>
        <c:majorGridlines>
          <c:spPr>
            <a:ln w="9525" cap="flat" cmpd="sng" algn="ctr">
              <a:noFill/>
              <a:round/>
            </a:ln>
            <a:effectLst/>
          </c:spPr>
        </c:majorGridlines>
        <c:title>
          <c:tx>
            <c:rich>
              <a:bodyPr rot="-5400000" vert="horz"/>
              <a:lstStyle/>
              <a:p>
                <a:pPr>
                  <a:defRPr sz="1800"/>
                </a:pPr>
                <a:r>
                  <a:rPr lang="en-US" sz="1800"/>
                  <a:t>Particles per 0.1 m^2</a:t>
                </a:r>
              </a:p>
            </c:rich>
          </c:tx>
          <c:layout>
            <c:manualLayout>
              <c:xMode val="edge"/>
              <c:yMode val="edge"/>
              <c:x val="6.0060060060060003E-4"/>
              <c:y val="0.237627022368473"/>
            </c:manualLayout>
          </c:layout>
          <c:overlay val="0"/>
          <c:spPr>
            <a:noFill/>
            <a:ln>
              <a:noFill/>
            </a:ln>
            <a:effectLst/>
          </c:spPr>
        </c:title>
        <c:numFmt formatCode="0.E+00" sourceLinked="0"/>
        <c:majorTickMark val="cross"/>
        <c:minorTickMark val="none"/>
        <c:tickLblPos val="nextTo"/>
        <c:spPr>
          <a:noFill/>
          <a:ln w="19050">
            <a:solidFill>
              <a:schemeClr val="tx1"/>
            </a:solidFill>
          </a:ln>
          <a:effectLst/>
        </c:spPr>
        <c:txPr>
          <a:bodyPr rot="-60000000" vert="horz"/>
          <a:lstStyle/>
          <a:p>
            <a:pPr>
              <a:defRPr/>
            </a:pPr>
            <a:endParaRPr lang="en-US"/>
          </a:p>
        </c:txPr>
        <c:crossAx val="172851752"/>
        <c:crosses val="autoZero"/>
        <c:crossBetween val="midCat"/>
      </c:valAx>
      <c:spPr>
        <a:noFill/>
        <a:ln>
          <a:noFill/>
        </a:ln>
        <a:effectLst/>
      </c:spPr>
    </c:plotArea>
    <c:plotVisOnly val="1"/>
    <c:dispBlanksAs val="gap"/>
    <c:showDLblsOverMax val="0"/>
  </c:chart>
  <c:spPr>
    <a:solidFill>
      <a:srgbClr val="FFFFFF"/>
    </a:solidFill>
    <a:ln w="9525" cap="flat" cmpd="sng" algn="ctr">
      <a:noFill/>
      <a:round/>
    </a:ln>
    <a:effectLst/>
  </c:spPr>
  <c:txPr>
    <a:bodyPr/>
    <a:lstStyle/>
    <a:p>
      <a:pPr>
        <a:defRPr sz="16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753730108061"/>
          <c:y val="2.5000000000000001E-2"/>
          <c:w val="0.82961776737367299"/>
          <c:h val="0.81755679954068206"/>
        </c:manualLayout>
      </c:layout>
      <c:scatterChart>
        <c:scatterStyle val="lineMarker"/>
        <c:varyColors val="0"/>
        <c:ser>
          <c:idx val="11"/>
          <c:order val="0"/>
          <c:tx>
            <c:strRef>
              <c:f>Calculations!$E$277</c:f>
              <c:strCache>
                <c:ptCount val="1"/>
                <c:pt idx="0">
                  <c:v>25</c:v>
                </c:pt>
              </c:strCache>
            </c:strRef>
          </c:tx>
          <c:spPr>
            <a:ln w="28575" cap="rnd">
              <a:noFill/>
              <a:round/>
            </a:ln>
            <a:effectLst/>
          </c:spPr>
          <c:marker>
            <c:symbol val="plus"/>
            <c:size val="5"/>
            <c:spPr>
              <a:noFill/>
              <a:ln w="9525">
                <a:solidFill>
                  <a:schemeClr val="tx1"/>
                </a:solidFill>
              </a:ln>
              <a:effectLst/>
            </c:spPr>
          </c:marker>
          <c:dPt>
            <c:idx val="0"/>
            <c:marker>
              <c:symbol val="plus"/>
              <c:size val="10"/>
            </c:marker>
            <c:bubble3D val="0"/>
          </c:dPt>
          <c:dPt>
            <c:idx val="1"/>
            <c:marker>
              <c:symbol val="none"/>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(Calculations!$E$290,Calculations!$E$290)</c:f>
              <c:numCache>
                <c:formatCode>0.0</c:formatCode>
                <c:ptCount val="2"/>
                <c:pt idx="0">
                  <c:v>1.954236267845977</c:v>
                </c:pt>
                <c:pt idx="1">
                  <c:v>1.954236267845977</c:v>
                </c:pt>
              </c:numCache>
            </c:numRef>
          </c:xVal>
          <c:yVal>
            <c:numRef>
              <c:f>Calculations!$B$297:$B$298</c:f>
              <c:numCache>
                <c:formatCode>0.E+00</c:formatCode>
                <c:ptCount val="2"/>
                <c:pt idx="0" formatCode="General">
                  <c:v>1</c:v>
                </c:pt>
                <c:pt idx="1">
                  <c:v>10000000</c:v>
                </c:pt>
              </c:numCache>
            </c:numRef>
          </c:yVal>
          <c:smooth val="0"/>
        </c:ser>
        <c:ser>
          <c:idx val="12"/>
          <c:order val="1"/>
          <c:tx>
            <c:strRef>
              <c:f>Calculations!$F$277</c:f>
              <c:strCache>
                <c:ptCount val="1"/>
                <c:pt idx="0">
                  <c:v>65</c:v>
                </c:pt>
              </c:strCache>
            </c:strRef>
          </c:tx>
          <c:spPr>
            <a:ln w="28575" cap="rnd">
              <a:noFill/>
              <a:round/>
            </a:ln>
            <a:effectLst/>
          </c:spPr>
          <c:marker>
            <c:symbol val="plus"/>
            <c:size val="10"/>
            <c:spPr>
              <a:noFill/>
              <a:ln w="9525">
                <a:solidFill>
                  <a:schemeClr val="tx1"/>
                </a:solidFill>
              </a:ln>
              <a:effectLst/>
            </c:spPr>
          </c:marker>
          <c:dPt>
            <c:idx val="1"/>
            <c:marker>
              <c:spPr>
                <a:noFill/>
                <a:ln w="9525">
                  <a:noFill/>
                </a:ln>
                <a:effectLst/>
              </c:spPr>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b="1">
                    <a:solidFill>
                      <a:srgbClr val="FF0000"/>
                    </a:solidFill>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(Calculations!$F$290,Calculations!$F$290)</c:f>
              <c:numCache>
                <c:formatCode>0.0</c:formatCode>
                <c:ptCount val="2"/>
                <c:pt idx="0">
                  <c:v>3.2866548386940648</c:v>
                </c:pt>
                <c:pt idx="1">
                  <c:v>3.2866548386940648</c:v>
                </c:pt>
              </c:numCache>
            </c:numRef>
          </c:xVal>
          <c:yVal>
            <c:numRef>
              <c:f>Calculations!$B$297:$B$298</c:f>
              <c:numCache>
                <c:formatCode>0.E+00</c:formatCode>
                <c:ptCount val="2"/>
                <c:pt idx="0" formatCode="General">
                  <c:v>1</c:v>
                </c:pt>
                <c:pt idx="1">
                  <c:v>10000000</c:v>
                </c:pt>
              </c:numCache>
            </c:numRef>
          </c:yVal>
          <c:smooth val="0"/>
        </c:ser>
        <c:ser>
          <c:idx val="13"/>
          <c:order val="2"/>
          <c:tx>
            <c:strRef>
              <c:f>Calculations!$G$277</c:f>
              <c:strCache>
                <c:ptCount val="1"/>
                <c:pt idx="0">
                  <c:v>100</c:v>
                </c:pt>
              </c:strCache>
            </c:strRef>
          </c:tx>
          <c:spPr>
            <a:ln w="28575" cap="rnd">
              <a:noFill/>
              <a:round/>
            </a:ln>
            <a:effectLst/>
          </c:spPr>
          <c:marker>
            <c:symbol val="plus"/>
            <c:size val="10"/>
            <c:spPr>
              <a:noFill/>
              <a:ln w="9525">
                <a:solidFill>
                  <a:schemeClr val="tx1"/>
                </a:solidFill>
              </a:ln>
              <a:effectLst/>
            </c:spPr>
          </c:marker>
          <c:dPt>
            <c:idx val="1"/>
            <c:marker>
              <c:spPr>
                <a:noFill/>
                <a:ln w="9525">
                  <a:noFill/>
                </a:ln>
                <a:effectLst/>
              </c:spPr>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(Calculations!$G$290,Calculations!$G$290)</c:f>
              <c:numCache>
                <c:formatCode>0.0</c:formatCode>
                <c:ptCount val="2"/>
                <c:pt idx="0">
                  <c:v>4</c:v>
                </c:pt>
                <c:pt idx="1">
                  <c:v>4</c:v>
                </c:pt>
              </c:numCache>
            </c:numRef>
          </c:xVal>
          <c:yVal>
            <c:numRef>
              <c:f>Calculations!$B$297:$B$298</c:f>
              <c:numCache>
                <c:formatCode>0.E+00</c:formatCode>
                <c:ptCount val="2"/>
                <c:pt idx="0" formatCode="General">
                  <c:v>1</c:v>
                </c:pt>
                <c:pt idx="1">
                  <c:v>10000000</c:v>
                </c:pt>
              </c:numCache>
            </c:numRef>
          </c:yVal>
          <c:smooth val="0"/>
        </c:ser>
        <c:ser>
          <c:idx val="14"/>
          <c:order val="3"/>
          <c:tx>
            <c:strRef>
              <c:f>Calculations!$H$277</c:f>
              <c:strCache>
                <c:ptCount val="1"/>
                <c:pt idx="0">
                  <c:v>150</c:v>
                </c:pt>
              </c:strCache>
            </c:strRef>
          </c:tx>
          <c:spPr>
            <a:ln w="28575" cap="rnd">
              <a:noFill/>
              <a:round/>
            </a:ln>
            <a:effectLst/>
          </c:spPr>
          <c:marker>
            <c:symbol val="plus"/>
            <c:size val="10"/>
            <c:spPr>
              <a:noFill/>
              <a:ln w="9525">
                <a:solidFill>
                  <a:schemeClr val="tx1"/>
                </a:solidFill>
              </a:ln>
              <a:effectLst/>
            </c:spPr>
          </c:marker>
          <c:dPt>
            <c:idx val="1"/>
            <c:marker>
              <c:spPr>
                <a:noFill/>
                <a:ln w="9525">
                  <a:noFill/>
                </a:ln>
                <a:effectLst/>
              </c:spPr>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(Calculations!$H$290,Calculations!$H$290)</c:f>
              <c:numCache>
                <c:formatCode>0.0</c:formatCode>
                <c:ptCount val="2"/>
                <c:pt idx="0">
                  <c:v>4.7353731677385396</c:v>
                </c:pt>
                <c:pt idx="1">
                  <c:v>4.7353731677385396</c:v>
                </c:pt>
              </c:numCache>
            </c:numRef>
          </c:xVal>
          <c:yVal>
            <c:numRef>
              <c:f>Calculations!$B$297:$B$298</c:f>
              <c:numCache>
                <c:formatCode>0.E+00</c:formatCode>
                <c:ptCount val="2"/>
                <c:pt idx="0" formatCode="General">
                  <c:v>1</c:v>
                </c:pt>
                <c:pt idx="1">
                  <c:v>10000000</c:v>
                </c:pt>
              </c:numCache>
            </c:numRef>
          </c:yVal>
          <c:smooth val="0"/>
        </c:ser>
        <c:ser>
          <c:idx val="15"/>
          <c:order val="4"/>
          <c:tx>
            <c:strRef>
              <c:f>Calculations!$I$277</c:f>
              <c:strCache>
                <c:ptCount val="1"/>
                <c:pt idx="0">
                  <c:v>200</c:v>
                </c:pt>
              </c:strCache>
            </c:strRef>
          </c:tx>
          <c:spPr>
            <a:ln w="28575" cap="rnd">
              <a:noFill/>
              <a:round/>
            </a:ln>
            <a:effectLst/>
          </c:spPr>
          <c:marker>
            <c:symbol val="plus"/>
            <c:size val="10"/>
            <c:spPr>
              <a:noFill/>
              <a:ln w="9525">
                <a:solidFill>
                  <a:schemeClr val="tx1"/>
                </a:solidFill>
              </a:ln>
              <a:effectLst/>
            </c:spPr>
          </c:marker>
          <c:dPt>
            <c:idx val="1"/>
            <c:marker>
              <c:spPr>
                <a:noFill/>
                <a:ln w="9525">
                  <a:noFill/>
                </a:ln>
                <a:effectLst/>
              </c:spPr>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(Calculations!$I$290,Calculations!$I$290)</c:f>
              <c:numCache>
                <c:formatCode>0.0</c:formatCode>
                <c:ptCount val="2"/>
                <c:pt idx="0">
                  <c:v>5.2947390409453776</c:v>
                </c:pt>
                <c:pt idx="1">
                  <c:v>5.2947390409453776</c:v>
                </c:pt>
              </c:numCache>
            </c:numRef>
          </c:xVal>
          <c:yVal>
            <c:numRef>
              <c:f>Calculations!$B$297:$B$298</c:f>
              <c:numCache>
                <c:formatCode>0.E+00</c:formatCode>
                <c:ptCount val="2"/>
                <c:pt idx="0" formatCode="General">
                  <c:v>1</c:v>
                </c:pt>
                <c:pt idx="1">
                  <c:v>10000000</c:v>
                </c:pt>
              </c:numCache>
            </c:numRef>
          </c:yVal>
          <c:smooth val="0"/>
        </c:ser>
        <c:ser>
          <c:idx val="16"/>
          <c:order val="5"/>
          <c:tx>
            <c:strRef>
              <c:f>Calculations!$J$277</c:f>
              <c:strCache>
                <c:ptCount val="1"/>
                <c:pt idx="0">
                  <c:v>300</c:v>
                </c:pt>
              </c:strCache>
            </c:strRef>
          </c:tx>
          <c:spPr>
            <a:ln w="28575" cap="rnd">
              <a:noFill/>
              <a:round/>
            </a:ln>
            <a:effectLst/>
          </c:spPr>
          <c:marker>
            <c:symbol val="plus"/>
            <c:size val="10"/>
            <c:spPr>
              <a:noFill/>
              <a:ln w="9525">
                <a:solidFill>
                  <a:schemeClr val="tx1"/>
                </a:solidFill>
              </a:ln>
              <a:effectLst/>
            </c:spPr>
          </c:marker>
          <c:dPt>
            <c:idx val="1"/>
            <c:marker>
              <c:spPr>
                <a:noFill/>
                <a:ln w="9525">
                  <a:noFill/>
                </a:ln>
                <a:effectLst/>
              </c:spPr>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(Calculations!$J$290,Calculations!$J$290)</c:f>
              <c:numCache>
                <c:formatCode>0.0</c:formatCode>
                <c:ptCount val="2"/>
                <c:pt idx="0">
                  <c:v>6.1361297105839148</c:v>
                </c:pt>
                <c:pt idx="1">
                  <c:v>6.1361297105839148</c:v>
                </c:pt>
              </c:numCache>
            </c:numRef>
          </c:xVal>
          <c:yVal>
            <c:numRef>
              <c:f>Calculations!$B$297:$B$298</c:f>
              <c:numCache>
                <c:formatCode>0.E+00</c:formatCode>
                <c:ptCount val="2"/>
                <c:pt idx="0" formatCode="General">
                  <c:v>1</c:v>
                </c:pt>
                <c:pt idx="1">
                  <c:v>10000000</c:v>
                </c:pt>
              </c:numCache>
            </c:numRef>
          </c:yVal>
          <c:smooth val="0"/>
        </c:ser>
        <c:ser>
          <c:idx val="17"/>
          <c:order val="6"/>
          <c:tx>
            <c:strRef>
              <c:f>Calculations!$K$277</c:f>
              <c:strCache>
                <c:ptCount val="1"/>
                <c:pt idx="0">
                  <c:v>500</c:v>
                </c:pt>
              </c:strCache>
            </c:strRef>
          </c:tx>
          <c:spPr>
            <a:ln w="28575" cap="rnd">
              <a:noFill/>
              <a:round/>
            </a:ln>
            <a:effectLst/>
          </c:spPr>
          <c:marker>
            <c:symbol val="plus"/>
            <c:size val="10"/>
            <c:spPr>
              <a:noFill/>
              <a:ln w="9525">
                <a:solidFill>
                  <a:schemeClr val="tx1"/>
                </a:solidFill>
              </a:ln>
              <a:effectLst/>
            </c:spPr>
          </c:marker>
          <c:dPt>
            <c:idx val="1"/>
            <c:marker>
              <c:spPr>
                <a:noFill/>
                <a:ln w="9525">
                  <a:noFill/>
                </a:ln>
                <a:effectLst/>
              </c:spPr>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(Calculations!$K$290,Calculations!$K$290)</c:f>
              <c:numCache>
                <c:formatCode>0.0</c:formatCode>
                <c:ptCount val="2"/>
                <c:pt idx="0">
                  <c:v>7.2844390843055677</c:v>
                </c:pt>
                <c:pt idx="1">
                  <c:v>7.2844390843055677</c:v>
                </c:pt>
              </c:numCache>
            </c:numRef>
          </c:xVal>
          <c:yVal>
            <c:numRef>
              <c:f>Calculations!$B$297:$B$298</c:f>
              <c:numCache>
                <c:formatCode>0.E+00</c:formatCode>
                <c:ptCount val="2"/>
                <c:pt idx="0" formatCode="General">
                  <c:v>1</c:v>
                </c:pt>
                <c:pt idx="1">
                  <c:v>10000000</c:v>
                </c:pt>
              </c:numCache>
            </c:numRef>
          </c:yVal>
          <c:smooth val="0"/>
        </c:ser>
        <c:ser>
          <c:idx val="18"/>
          <c:order val="7"/>
          <c:tx>
            <c:strRef>
              <c:f>Calculations!$L$277</c:f>
              <c:strCache>
                <c:ptCount val="1"/>
                <c:pt idx="0">
                  <c:v>750</c:v>
                </c:pt>
              </c:strCache>
            </c:strRef>
          </c:tx>
          <c:spPr>
            <a:ln w="28575" cap="rnd">
              <a:noFill/>
              <a:round/>
            </a:ln>
            <a:effectLst/>
          </c:spPr>
          <c:marker>
            <c:symbol val="plus"/>
            <c:size val="10"/>
            <c:spPr>
              <a:noFill/>
              <a:ln w="9525">
                <a:solidFill>
                  <a:schemeClr val="tx1"/>
                </a:solidFill>
              </a:ln>
              <a:effectLst/>
            </c:spPr>
          </c:marker>
          <c:dPt>
            <c:idx val="1"/>
            <c:marker>
              <c:spPr>
                <a:noFill/>
                <a:ln w="9525">
                  <a:noFill/>
                </a:ln>
                <a:effectLst/>
              </c:spPr>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(Calculations!$L$290,Calculations!$L$290)</c:f>
              <c:numCache>
                <c:formatCode>0.0</c:formatCode>
                <c:ptCount val="2"/>
                <c:pt idx="0">
                  <c:v>8.2659772682554777</c:v>
                </c:pt>
                <c:pt idx="1">
                  <c:v>8.2659772682554777</c:v>
                </c:pt>
              </c:numCache>
            </c:numRef>
          </c:xVal>
          <c:yVal>
            <c:numRef>
              <c:f>Calculations!$B$297:$B$298</c:f>
              <c:numCache>
                <c:formatCode>0.E+00</c:formatCode>
                <c:ptCount val="2"/>
                <c:pt idx="0" formatCode="General">
                  <c:v>1</c:v>
                </c:pt>
                <c:pt idx="1">
                  <c:v>10000000</c:v>
                </c:pt>
              </c:numCache>
            </c:numRef>
          </c:yVal>
          <c:smooth val="0"/>
        </c:ser>
        <c:ser>
          <c:idx val="19"/>
          <c:order val="8"/>
          <c:tx>
            <c:strRef>
              <c:f>Calculations!$M$277</c:f>
              <c:strCache>
                <c:ptCount val="1"/>
                <c:pt idx="0">
                  <c:v>1,000</c:v>
                </c:pt>
              </c:strCache>
            </c:strRef>
          </c:tx>
          <c:spPr>
            <a:ln w="28575" cap="rnd">
              <a:noFill/>
              <a:round/>
            </a:ln>
            <a:effectLst/>
          </c:spPr>
          <c:marker>
            <c:symbol val="plus"/>
            <c:size val="10"/>
            <c:spPr>
              <a:noFill/>
              <a:ln w="9525">
                <a:solidFill>
                  <a:schemeClr val="tx1"/>
                </a:solidFill>
              </a:ln>
              <a:effectLst/>
            </c:spPr>
          </c:marker>
          <c:dPt>
            <c:idx val="1"/>
            <c:marker>
              <c:spPr>
                <a:noFill/>
                <a:ln w="9525">
                  <a:noFill/>
                </a:ln>
                <a:effectLst/>
              </c:spPr>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(Calculations!$M$290,Calculations!$M$290)</c:f>
              <c:numCache>
                <c:formatCode>0.0</c:formatCode>
                <c:ptCount val="2"/>
                <c:pt idx="0">
                  <c:v>9</c:v>
                </c:pt>
                <c:pt idx="1">
                  <c:v>9</c:v>
                </c:pt>
              </c:numCache>
            </c:numRef>
          </c:xVal>
          <c:yVal>
            <c:numRef>
              <c:f>Calculations!$B$297:$B$298</c:f>
              <c:numCache>
                <c:formatCode>0.E+00</c:formatCode>
                <c:ptCount val="2"/>
                <c:pt idx="0" formatCode="General">
                  <c:v>1</c:v>
                </c:pt>
                <c:pt idx="1">
                  <c:v>10000000</c:v>
                </c:pt>
              </c:numCache>
            </c:numRef>
          </c:yVal>
          <c:smooth val="0"/>
        </c:ser>
        <c:ser>
          <c:idx val="20"/>
          <c:order val="9"/>
          <c:tx>
            <c:strRef>
              <c:f>Calculations!$N$277</c:f>
              <c:strCache>
                <c:ptCount val="1"/>
                <c:pt idx="0">
                  <c:v>1,500</c:v>
                </c:pt>
              </c:strCache>
            </c:strRef>
          </c:tx>
          <c:spPr>
            <a:ln w="28575" cap="rnd">
              <a:noFill/>
              <a:round/>
            </a:ln>
            <a:effectLst/>
          </c:spPr>
          <c:marker>
            <c:symbol val="plus"/>
            <c:size val="5"/>
            <c:spPr>
              <a:noFill/>
              <a:ln w="9525">
                <a:solidFill>
                  <a:schemeClr val="tx1"/>
                </a:solidFill>
              </a:ln>
              <a:effectLst/>
            </c:spPr>
          </c:marker>
          <c:dPt>
            <c:idx val="1"/>
            <c:marker>
              <c:symbol val="none"/>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(Calculations!$N$290,Calculations!$N$290)</c:f>
              <c:numCache>
                <c:formatCode>0.0</c:formatCode>
                <c:ptCount val="2"/>
                <c:pt idx="0">
                  <c:v>10.0875556858499</c:v>
                </c:pt>
                <c:pt idx="1">
                  <c:v>10.0875556858499</c:v>
                </c:pt>
              </c:numCache>
            </c:numRef>
          </c:xVal>
          <c:yVal>
            <c:numRef>
              <c:f>Calculations!$B$297:$B$298</c:f>
              <c:numCache>
                <c:formatCode>0.E+00</c:formatCode>
                <c:ptCount val="2"/>
                <c:pt idx="0" formatCode="General">
                  <c:v>1</c:v>
                </c:pt>
                <c:pt idx="1">
                  <c:v>10000000</c:v>
                </c:pt>
              </c:numCache>
            </c:numRef>
          </c:yVal>
          <c:smooth val="0"/>
        </c:ser>
        <c:ser>
          <c:idx val="21"/>
          <c:order val="10"/>
          <c:tx>
            <c:strRef>
              <c:f>Calculations!$O$277</c:f>
              <c:strCache>
                <c:ptCount val="1"/>
                <c:pt idx="0">
                  <c:v>2,000</c:v>
                </c:pt>
              </c:strCache>
            </c:strRef>
          </c:tx>
          <c:spPr>
            <a:ln w="28575" cap="rnd">
              <a:noFill/>
              <a:round/>
            </a:ln>
            <a:effectLst/>
          </c:spPr>
          <c:marker>
            <c:symbol val="plus"/>
            <c:size val="5"/>
            <c:spPr>
              <a:noFill/>
              <a:ln w="9525">
                <a:solidFill>
                  <a:schemeClr val="tx1"/>
                </a:solidFill>
              </a:ln>
              <a:effectLst/>
            </c:spPr>
          </c:marker>
          <c:dPt>
            <c:idx val="1"/>
            <c:marker>
              <c:symbol val="none"/>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(Calculations!$O$290,Calculations!$O$290)</c:f>
              <c:numCache>
                <c:formatCode>0.0</c:formatCode>
                <c:ptCount val="2"/>
                <c:pt idx="0">
                  <c:v>10.896799032273339</c:v>
                </c:pt>
                <c:pt idx="1">
                  <c:v>10.896799032273339</c:v>
                </c:pt>
              </c:numCache>
            </c:numRef>
          </c:xVal>
          <c:yVal>
            <c:numRef>
              <c:f>Calculations!$B$297:$B$298</c:f>
              <c:numCache>
                <c:formatCode>0.E+00</c:formatCode>
                <c:ptCount val="2"/>
                <c:pt idx="0" formatCode="General">
                  <c:v>1</c:v>
                </c:pt>
                <c:pt idx="1">
                  <c:v>10000000</c:v>
                </c:pt>
              </c:numCache>
            </c:numRef>
          </c:yVal>
          <c:smooth val="0"/>
        </c:ser>
        <c:ser>
          <c:idx val="23"/>
          <c:order val="11"/>
          <c:tx>
            <c:strRef>
              <c:f>Calculations!$A$279</c:f>
              <c:strCache>
                <c:ptCount val="1"/>
                <c:pt idx="0">
                  <c:v>25</c:v>
                </c:pt>
              </c:strCache>
            </c:strRef>
          </c:tx>
          <c:spPr>
            <a:ln w="25400" cap="rnd">
              <a:solidFill>
                <a:schemeClr val="bg1">
                  <a:lumMod val="65000"/>
                </a:schemeClr>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Calculations!$B$279:$O$279</c:f>
              <c:numCache>
                <c:formatCode>#,##0.00</c:formatCode>
                <c:ptCount val="14"/>
                <c:pt idx="0">
                  <c:v>64.509367540290768</c:v>
                </c:pt>
                <c:pt idx="1">
                  <c:v>22.762349535266051</c:v>
                </c:pt>
                <c:pt idx="2">
                  <c:v>7.6493191993305771</c:v>
                </c:pt>
                <c:pt idx="3">
                  <c:v>1</c:v>
                </c:pt>
                <c:pt idx="4">
                  <c:v>5.8368751431136699E-2</c:v>
                </c:pt>
                <c:pt idx="5">
                  <c:v>1.2753306112997201E-2</c:v>
                </c:pt>
                <c:pt idx="6">
                  <c:v>2.6586871142854902E-3</c:v>
                </c:pt>
                <c:pt idx="7">
                  <c:v>8.0666726261813899E-4</c:v>
                </c:pt>
                <c:pt idx="8">
                  <c:v>1.3414258526265899E-4</c:v>
                </c:pt>
                <c:pt idx="9">
                  <c:v>1.15939705254262E-5</c:v>
                </c:pt>
                <c:pt idx="10">
                  <c:v>1.42997298748434E-6</c:v>
                </c:pt>
                <c:pt idx="11">
                  <c:v>2.9896667680683699E-7</c:v>
                </c:pt>
                <c:pt idx="12">
                  <c:v>2.94134670407702E-8</c:v>
                </c:pt>
                <c:pt idx="13">
                  <c:v>5.2382579422447002E-9</c:v>
                </c:pt>
              </c:numCache>
            </c:numRef>
          </c:yVal>
          <c:smooth val="0"/>
        </c:ser>
        <c:ser>
          <c:idx val="24"/>
          <c:order val="12"/>
          <c:tx>
            <c:strRef>
              <c:f>Calculations!$A$280</c:f>
              <c:strCache>
                <c:ptCount val="1"/>
                <c:pt idx="0">
                  <c:v>65</c:v>
                </c:pt>
              </c:strCache>
            </c:strRef>
          </c:tx>
          <c:spPr>
            <a:ln w="19050" cap="rnd">
              <a:solidFill>
                <a:srgbClr val="FF0000"/>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Calculations!$B$280:$O$280</c:f>
              <c:numCache>
                <c:formatCode>#,##0.00</c:formatCode>
                <c:ptCount val="14"/>
                <c:pt idx="0">
                  <c:v>1105.203828394353</c:v>
                </c:pt>
                <c:pt idx="1">
                  <c:v>389.97492626035017</c:v>
                </c:pt>
                <c:pt idx="2">
                  <c:v>131.05161600647239</c:v>
                </c:pt>
                <c:pt idx="3">
                  <c:v>17.132454874930751</c:v>
                </c:pt>
                <c:pt idx="4">
                  <c:v>1</c:v>
                </c:pt>
                <c:pt idx="5">
                  <c:v>0.21849544148710301</c:v>
                </c:pt>
                <c:pt idx="6">
                  <c:v>4.5549837012055901E-2</c:v>
                </c:pt>
                <c:pt idx="7">
                  <c:v>1.3820190475889199E-2</c:v>
                </c:pt>
                <c:pt idx="8">
                  <c:v>2.2981917888190498E-3</c:v>
                </c:pt>
                <c:pt idx="9">
                  <c:v>1.9863317684814101E-4</c:v>
                </c:pt>
                <c:pt idx="10">
                  <c:v>2.4498947680445499E-5</c:v>
                </c:pt>
                <c:pt idx="11">
                  <c:v>5.1220330995011599E-6</c:v>
                </c:pt>
                <c:pt idx="12">
                  <c:v>5.0392489679126096E-7</c:v>
                </c:pt>
                <c:pt idx="13">
                  <c:v>8.9744217818754904E-8</c:v>
                </c:pt>
              </c:numCache>
            </c:numRef>
          </c:yVal>
          <c:smooth val="0"/>
        </c:ser>
        <c:ser>
          <c:idx val="25"/>
          <c:order val="13"/>
          <c:tx>
            <c:strRef>
              <c:f>Calculations!$A$281</c:f>
              <c:strCache>
                <c:ptCount val="1"/>
                <c:pt idx="0">
                  <c:v>100</c:v>
                </c:pt>
              </c:strCache>
            </c:strRef>
          </c:tx>
          <c:spPr>
            <a:ln w="25400" cap="rnd">
              <a:solidFill>
                <a:schemeClr val="bg1">
                  <a:lumMod val="65000"/>
                </a:schemeClr>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Calculations!$B$281:$O$281</c:f>
              <c:numCache>
                <c:formatCode>#,##0.00</c:formatCode>
                <c:ptCount val="14"/>
                <c:pt idx="0">
                  <c:v>5058.2466200311501</c:v>
                </c:pt>
                <c:pt idx="1">
                  <c:v>1784.8195074741129</c:v>
                </c:pt>
                <c:pt idx="2">
                  <c:v>599.79107625550955</c:v>
                </c:pt>
                <c:pt idx="3">
                  <c:v>78.411040332582459</c:v>
                </c:pt>
                <c:pt idx="4">
                  <c:v>4.576754522629364</c:v>
                </c:pt>
                <c:pt idx="5">
                  <c:v>1</c:v>
                </c:pt>
                <c:pt idx="6">
                  <c:v>0.20847042254995701</c:v>
                </c:pt>
                <c:pt idx="7">
                  <c:v>6.3251619264125106E-2</c:v>
                </c:pt>
                <c:pt idx="8">
                  <c:v>1.05182596633472E-2</c:v>
                </c:pt>
                <c:pt idx="9">
                  <c:v>9.0909529048396897E-4</c:v>
                </c:pt>
                <c:pt idx="10">
                  <c:v>1.1212566959613899E-4</c:v>
                </c:pt>
                <c:pt idx="11">
                  <c:v>2.3442288153199202E-5</c:v>
                </c:pt>
                <c:pt idx="12">
                  <c:v>2.3063405504549399E-6</c:v>
                </c:pt>
                <c:pt idx="13">
                  <c:v>4.1073725478182197E-7</c:v>
                </c:pt>
              </c:numCache>
            </c:numRef>
          </c:yVal>
          <c:smooth val="0"/>
        </c:ser>
        <c:ser>
          <c:idx val="26"/>
          <c:order val="14"/>
          <c:tx>
            <c:strRef>
              <c:f>Calculations!$A$282</c:f>
              <c:strCache>
                <c:ptCount val="1"/>
                <c:pt idx="0">
                  <c:v>150</c:v>
                </c:pt>
              </c:strCache>
            </c:strRef>
          </c:tx>
          <c:spPr>
            <a:ln w="25400" cap="rnd">
              <a:solidFill>
                <a:schemeClr val="bg1">
                  <a:lumMod val="65000"/>
                </a:schemeClr>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Calculations!$B$282:$O$282</c:f>
              <c:numCache>
                <c:formatCode>#,##0.00</c:formatCode>
                <c:ptCount val="14"/>
                <c:pt idx="0">
                  <c:v>24263.61763054903</c:v>
                </c:pt>
                <c:pt idx="1">
                  <c:v>8561.4999271486486</c:v>
                </c:pt>
                <c:pt idx="2">
                  <c:v>2877.1039503782708</c:v>
                </c:pt>
                <c:pt idx="3">
                  <c:v>376.12549240069058</c:v>
                </c:pt>
                <c:pt idx="4">
                  <c:v>21.95397537284984</c:v>
                </c:pt>
                <c:pt idx="5">
                  <c:v>4.7968435414878199</c:v>
                </c:pt>
                <c:pt idx="6">
                  <c:v>1</c:v>
                </c:pt>
                <c:pt idx="7">
                  <c:v>0.303408121355765</c:v>
                </c:pt>
                <c:pt idx="8">
                  <c:v>5.0454445933819099E-2</c:v>
                </c:pt>
                <c:pt idx="9">
                  <c:v>4.3607878727550198E-3</c:v>
                </c:pt>
                <c:pt idx="10">
                  <c:v>5.3784929403723604E-4</c:v>
                </c:pt>
                <c:pt idx="11">
                  <c:v>1.1244898852537E-4</c:v>
                </c:pt>
                <c:pt idx="12">
                  <c:v>1.10631547739212E-5</c:v>
                </c:pt>
                <c:pt idx="13">
                  <c:v>1.9702423478486201E-6</c:v>
                </c:pt>
              </c:numCache>
            </c:numRef>
          </c:yVal>
          <c:smooth val="0"/>
        </c:ser>
        <c:ser>
          <c:idx val="27"/>
          <c:order val="15"/>
          <c:tx>
            <c:strRef>
              <c:f>Calculations!$A$283</c:f>
              <c:strCache>
                <c:ptCount val="1"/>
                <c:pt idx="0">
                  <c:v>200</c:v>
                </c:pt>
              </c:strCache>
            </c:strRef>
          </c:tx>
          <c:spPr>
            <a:ln w="25400" cap="rnd">
              <a:solidFill>
                <a:schemeClr val="bg1">
                  <a:lumMod val="65000"/>
                </a:schemeClr>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Calculations!$B$283:$O$283</c:f>
              <c:numCache>
                <c:formatCode>#,##0.00</c:formatCode>
                <c:ptCount val="14"/>
                <c:pt idx="0">
                  <c:v>79970.231258570697</c:v>
                </c:pt>
                <c:pt idx="1">
                  <c:v>28217.76783328013</c:v>
                </c:pt>
                <c:pt idx="2">
                  <c:v>9482.6201010113582</c:v>
                </c:pt>
                <c:pt idx="3">
                  <c:v>1239.6685056418121</c:v>
                </c:pt>
                <c:pt idx="4">
                  <c:v>72.357902862815706</c:v>
                </c:pt>
                <c:pt idx="5">
                  <c:v>15.809871931091861</c:v>
                </c:pt>
                <c:pt idx="6">
                  <c:v>3.2958906819354299</c:v>
                </c:pt>
                <c:pt idx="7">
                  <c:v>1</c:v>
                </c:pt>
                <c:pt idx="8">
                  <c:v>0.166292338215489</c:v>
                </c:pt>
                <c:pt idx="9">
                  <c:v>1.43726801157103E-2</c:v>
                </c:pt>
                <c:pt idx="10">
                  <c:v>1.7726924765028801E-3</c:v>
                </c:pt>
                <c:pt idx="11">
                  <c:v>3.7061957347383101E-4</c:v>
                </c:pt>
                <c:pt idx="12">
                  <c:v>3.6462948732176402E-5</c:v>
                </c:pt>
                <c:pt idx="13">
                  <c:v>6.4937033954288501E-6</c:v>
                </c:pt>
              </c:numCache>
            </c:numRef>
          </c:yVal>
          <c:smooth val="0"/>
        </c:ser>
        <c:ser>
          <c:idx val="28"/>
          <c:order val="16"/>
          <c:tx>
            <c:strRef>
              <c:f>Calculations!$A$284</c:f>
              <c:strCache>
                <c:ptCount val="1"/>
                <c:pt idx="0">
                  <c:v>300</c:v>
                </c:pt>
              </c:strCache>
            </c:strRef>
          </c:tx>
          <c:spPr>
            <a:ln w="25400" cap="rnd">
              <a:solidFill>
                <a:schemeClr val="bg1">
                  <a:lumMod val="65000"/>
                </a:schemeClr>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Calculations!$B$284:$O$284</c:f>
              <c:numCache>
                <c:formatCode>#,##0.00</c:formatCode>
                <c:ptCount val="14"/>
                <c:pt idx="0">
                  <c:v>480901.47818440967</c:v>
                </c:pt>
                <c:pt idx="1">
                  <c:v>169687.72064960809</c:v>
                </c:pt>
                <c:pt idx="2">
                  <c:v>57023.794377846498</c:v>
                </c:pt>
                <c:pt idx="3">
                  <c:v>7454.7541933976081</c:v>
                </c:pt>
                <c:pt idx="4">
                  <c:v>435.12469449464959</c:v>
                </c:pt>
                <c:pt idx="5">
                  <c:v>95.072762225549084</c:v>
                </c:pt>
                <c:pt idx="6">
                  <c:v>19.819858914151911</c:v>
                </c:pt>
                <c:pt idx="7">
                  <c:v>6.0135061586791441</c:v>
                </c:pt>
                <c:pt idx="8">
                  <c:v>1</c:v>
                </c:pt>
                <c:pt idx="9">
                  <c:v>8.64302003925492E-2</c:v>
                </c:pt>
                <c:pt idx="10">
                  <c:v>1.0660097124894199E-2</c:v>
                </c:pt>
                <c:pt idx="11">
                  <c:v>2.2287230876119201E-3</c:v>
                </c:pt>
                <c:pt idx="12">
                  <c:v>2.19270166764545E-4</c:v>
                </c:pt>
                <c:pt idx="13">
                  <c:v>3.9049925361047003E-5</c:v>
                </c:pt>
              </c:numCache>
            </c:numRef>
          </c:yVal>
          <c:smooth val="0"/>
        </c:ser>
        <c:ser>
          <c:idx val="29"/>
          <c:order val="17"/>
          <c:tx>
            <c:strRef>
              <c:f>Calculations!$A$285</c:f>
              <c:strCache>
                <c:ptCount val="1"/>
                <c:pt idx="0">
                  <c:v>500</c:v>
                </c:pt>
              </c:strCache>
            </c:strRef>
          </c:tx>
          <c:spPr>
            <a:ln w="25400" cap="rnd">
              <a:solidFill>
                <a:schemeClr val="bg1">
                  <a:lumMod val="65000"/>
                </a:schemeClr>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Calculations!$B$285:$O$285</c:f>
              <c:numCache>
                <c:formatCode>#,##0.00</c:formatCode>
                <c:ptCount val="14"/>
                <c:pt idx="0">
                  <c:v>5564044.4659418697</c:v>
                </c:pt>
                <c:pt idx="1">
                  <c:v>1963291.9960721999</c:v>
                </c:pt>
                <c:pt idx="2">
                  <c:v>659767.00411263027</c:v>
                </c:pt>
                <c:pt idx="3">
                  <c:v>86251.728672842917</c:v>
                </c:pt>
                <c:pt idx="4">
                  <c:v>5034.4057114110301</c:v>
                </c:pt>
                <c:pt idx="5">
                  <c:v>1099.994698539947</c:v>
                </c:pt>
                <c:pt idx="6">
                  <c:v>229.31635960733601</c:v>
                </c:pt>
                <c:pt idx="7">
                  <c:v>69.576445864604352</c:v>
                </c:pt>
                <c:pt idx="8">
                  <c:v>11.57002986754855</c:v>
                </c:pt>
                <c:pt idx="9">
                  <c:v>1</c:v>
                </c:pt>
                <c:pt idx="10">
                  <c:v>0.123337642125995</c:v>
                </c:pt>
                <c:pt idx="11">
                  <c:v>2.5786392690164899E-2</c:v>
                </c:pt>
                <c:pt idx="12">
                  <c:v>2.5369623785281301E-3</c:v>
                </c:pt>
                <c:pt idx="13">
                  <c:v>4.5180880275285502E-4</c:v>
                </c:pt>
              </c:numCache>
            </c:numRef>
          </c:yVal>
          <c:smooth val="0"/>
        </c:ser>
        <c:ser>
          <c:idx val="30"/>
          <c:order val="18"/>
          <c:tx>
            <c:strRef>
              <c:f>Calculations!$A$286</c:f>
              <c:strCache>
                <c:ptCount val="1"/>
                <c:pt idx="0">
                  <c:v>750</c:v>
                </c:pt>
              </c:strCache>
            </c:strRef>
          </c:tx>
          <c:spPr>
            <a:ln w="25400" cap="rnd">
              <a:solidFill>
                <a:schemeClr val="bg1">
                  <a:lumMod val="65000"/>
                </a:schemeClr>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Calculations!$B$286:$O$286</c:f>
              <c:numCache>
                <c:formatCode>#,##0.00</c:formatCode>
                <c:ptCount val="14"/>
                <c:pt idx="0">
                  <c:v>45112297.997864798</c:v>
                </c:pt>
                <c:pt idx="1">
                  <c:v>15918027.637228699</c:v>
                </c:pt>
                <c:pt idx="2">
                  <c:v>5349275.3123872103</c:v>
                </c:pt>
                <c:pt idx="3">
                  <c:v>699313.90925029502</c:v>
                </c:pt>
                <c:pt idx="4">
                  <c:v>40818.079741366942</c:v>
                </c:pt>
                <c:pt idx="5">
                  <c:v>8918.5643537457636</c:v>
                </c:pt>
                <c:pt idx="6">
                  <c:v>1859.25687936437</c:v>
                </c:pt>
                <c:pt idx="7">
                  <c:v>564.11363688572237</c:v>
                </c:pt>
                <c:pt idx="8">
                  <c:v>93.807775696970651</c:v>
                </c:pt>
                <c:pt idx="9">
                  <c:v>8.1078248518684806</c:v>
                </c:pt>
                <c:pt idx="10">
                  <c:v>1</c:v>
                </c:pt>
                <c:pt idx="11">
                  <c:v>0.20907155549335901</c:v>
                </c:pt>
                <c:pt idx="12">
                  <c:v>2.05692466208858E-2</c:v>
                </c:pt>
                <c:pt idx="13">
                  <c:v>3.6631866392525499E-3</c:v>
                </c:pt>
              </c:numCache>
            </c:numRef>
          </c:yVal>
          <c:smooth val="0"/>
        </c:ser>
        <c:ser>
          <c:idx val="31"/>
          <c:order val="19"/>
          <c:tx>
            <c:strRef>
              <c:f>Calculations!$A$287</c:f>
              <c:strCache>
                <c:ptCount val="1"/>
                <c:pt idx="0">
                  <c:v>1,000</c:v>
                </c:pt>
              </c:strCache>
            </c:strRef>
          </c:tx>
          <c:spPr>
            <a:ln w="25400" cap="rnd">
              <a:solidFill>
                <a:schemeClr val="bg1">
                  <a:lumMod val="65000"/>
                </a:schemeClr>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Calculations!$B$287:$O$287</c:f>
              <c:numCache>
                <c:formatCode>#,##0.00</c:formatCode>
                <c:ptCount val="14"/>
                <c:pt idx="0">
                  <c:v>215774440.91526699</c:v>
                </c:pt>
                <c:pt idx="1">
                  <c:v>76136744.664600402</c:v>
                </c:pt>
                <c:pt idx="2">
                  <c:v>25585858.8690565</c:v>
                </c:pt>
                <c:pt idx="3">
                  <c:v>3344854.3853805498</c:v>
                </c:pt>
                <c:pt idx="4">
                  <c:v>195234.97419362469</c:v>
                </c:pt>
                <c:pt idx="5">
                  <c:v>42657.951880159271</c:v>
                </c:pt>
                <c:pt idx="6">
                  <c:v>8892.9212535725601</c:v>
                </c:pt>
                <c:pt idx="7">
                  <c:v>2698.1845309112068</c:v>
                </c:pt>
                <c:pt idx="8">
                  <c:v>448.68741458208791</c:v>
                </c:pt>
                <c:pt idx="9">
                  <c:v>38.780143155944593</c:v>
                </c:pt>
                <c:pt idx="10">
                  <c:v>4.7830514181627377</c:v>
                </c:pt>
                <c:pt idx="11">
                  <c:v>1</c:v>
                </c:pt>
                <c:pt idx="12">
                  <c:v>9.8383764220566799E-2</c:v>
                </c:pt>
                <c:pt idx="13">
                  <c:v>1.7521210049871699E-2</c:v>
                </c:pt>
              </c:numCache>
            </c:numRef>
          </c:yVal>
          <c:smooth val="0"/>
        </c:ser>
        <c:ser>
          <c:idx val="32"/>
          <c:order val="20"/>
          <c:tx>
            <c:strRef>
              <c:f>Calculations!$A$288</c:f>
              <c:strCache>
                <c:ptCount val="1"/>
                <c:pt idx="0">
                  <c:v>1,500</c:v>
                </c:pt>
              </c:strCache>
            </c:strRef>
          </c:tx>
          <c:spPr>
            <a:ln w="25400" cap="rnd">
              <a:solidFill>
                <a:schemeClr val="bg1">
                  <a:lumMod val="65000"/>
                </a:schemeClr>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Calculations!$B$288:$O$288</c:f>
              <c:numCache>
                <c:formatCode>#,##0.00</c:formatCode>
                <c:ptCount val="14"/>
                <c:pt idx="0">
                  <c:v>2193191555.7888298</c:v>
                </c:pt>
                <c:pt idx="1">
                  <c:v>773875092.78369498</c:v>
                </c:pt>
                <c:pt idx="2">
                  <c:v>260061800.55985099</c:v>
                </c:pt>
                <c:pt idx="3">
                  <c:v>33998032.214763798</c:v>
                </c:pt>
                <c:pt idx="4">
                  <c:v>1984422.69149132</c:v>
                </c:pt>
                <c:pt idx="5">
                  <c:v>433587.31207442243</c:v>
                </c:pt>
                <c:pt idx="6">
                  <c:v>90390.130160455199</c:v>
                </c:pt>
                <c:pt idx="7">
                  <c:v>27425.09958108679</c:v>
                </c:pt>
                <c:pt idx="8">
                  <c:v>4560.5839351315544</c:v>
                </c:pt>
                <c:pt idx="9">
                  <c:v>394.1721834204605</c:v>
                </c:pt>
                <c:pt idx="10">
                  <c:v>48.616267694734461</c:v>
                </c:pt>
                <c:pt idx="11">
                  <c:v>10.16427870921971</c:v>
                </c:pt>
                <c:pt idx="12">
                  <c:v>1</c:v>
                </c:pt>
                <c:pt idx="13">
                  <c:v>0.17809046226967701</c:v>
                </c:pt>
              </c:numCache>
            </c:numRef>
          </c:yVal>
          <c:smooth val="0"/>
        </c:ser>
        <c:ser>
          <c:idx val="5"/>
          <c:order val="21"/>
          <c:tx>
            <c:strRef>
              <c:f>'Results Ham2'!$Q$36</c:f>
              <c:strCache>
                <c:ptCount val="1"/>
                <c:pt idx="0">
                  <c:v> 1st Pump - MC1, MC3</c:v>
                </c:pt>
              </c:strCache>
            </c:strRef>
          </c:tx>
          <c:spPr>
            <a:ln w="63500">
              <a:solidFill>
                <a:schemeClr val="accent6">
                  <a:lumMod val="75000"/>
                </a:schemeClr>
              </a:solidFill>
            </a:ln>
          </c:spPr>
          <c:marker>
            <c:symbol val="none"/>
          </c:marker>
          <c:xVal>
            <c:numRef>
              <c:f>Calculations!$A$191:$A$270</c:f>
              <c:numCache>
                <c:formatCode>0.0</c:formatCode>
                <c:ptCount val="80"/>
                <c:pt idx="0">
                  <c:v>0.48855906696149398</c:v>
                </c:pt>
                <c:pt idx="1">
                  <c:v>1</c:v>
                </c:pt>
                <c:pt idx="2">
                  <c:v>1.383190649627178</c:v>
                </c:pt>
                <c:pt idx="3">
                  <c:v>1.6926790496174191</c:v>
                </c:pt>
                <c:pt idx="4">
                  <c:v>1.954236267845977</c:v>
                </c:pt>
                <c:pt idx="5">
                  <c:v>2.18188720114459</c:v>
                </c:pt>
                <c:pt idx="6">
                  <c:v>2.3841461255836771</c:v>
                </c:pt>
                <c:pt idx="7">
                  <c:v>2.566596215813751</c:v>
                </c:pt>
                <c:pt idx="8">
                  <c:v>2.733111615703391</c:v>
                </c:pt>
                <c:pt idx="9">
                  <c:v>2.886499075633532</c:v>
                </c:pt>
                <c:pt idx="10">
                  <c:v>3.0288622909836378</c:v>
                </c:pt>
                <c:pt idx="11">
                  <c:v>3.161821869240915</c:v>
                </c:pt>
                <c:pt idx="12">
                  <c:v>3.2866548386940648</c:v>
                </c:pt>
                <c:pt idx="13">
                  <c:v>3.404386777264452</c:v>
                </c:pt>
                <c:pt idx="14">
                  <c:v>3.515854741472078</c:v>
                </c:pt>
                <c:pt idx="15">
                  <c:v>3.621751498588996</c:v>
                </c:pt>
                <c:pt idx="16">
                  <c:v>3.7226573909044949</c:v>
                </c:pt>
                <c:pt idx="17">
                  <c:v>3.8190637856997101</c:v>
                </c:pt>
                <c:pt idx="18">
                  <c:v>3.911390658916718</c:v>
                </c:pt>
                <c:pt idx="19">
                  <c:v>4</c:v>
                </c:pt>
                <c:pt idx="20">
                  <c:v>4.0852061826748303</c:v>
                </c:pt>
                <c:pt idx="21">
                  <c:v>4.1672840950175054</c:v>
                </c:pt>
                <c:pt idx="22">
                  <c:v>4.2464755892380399</c:v>
                </c:pt>
                <c:pt idx="23">
                  <c:v>4.3229946539161244</c:v>
                </c:pt>
                <c:pt idx="24">
                  <c:v>4.3970316026534446</c:v>
                </c:pt>
                <c:pt idx="25">
                  <c:v>4.4687564967622668</c:v>
                </c:pt>
                <c:pt idx="26">
                  <c:v>4.538321965190133</c:v>
                </c:pt>
                <c:pt idx="27">
                  <c:v>4.6058655455241331</c:v>
                </c:pt>
                <c:pt idx="28">
                  <c:v>4.6715116410851847</c:v>
                </c:pt>
                <c:pt idx="29">
                  <c:v>4.7353731677385396</c:v>
                </c:pt>
                <c:pt idx="30">
                  <c:v>4.7975529480095274</c:v>
                </c:pt>
                <c:pt idx="31">
                  <c:v>4.8581448979431476</c:v>
                </c:pt>
                <c:pt idx="32">
                  <c:v>4.9172350428464444</c:v>
                </c:pt>
                <c:pt idx="33">
                  <c:v>4.9749023908775056</c:v>
                </c:pt>
                <c:pt idx="34">
                  <c:v>5.031219687854418</c:v>
                </c:pt>
                <c:pt idx="35">
                  <c:v>5.0862540722749419</c:v>
                </c:pt>
                <c:pt idx="36">
                  <c:v>5.1400676460699044</c:v>
                </c:pt>
                <c:pt idx="37">
                  <c:v>5.1927179738554434</c:v>
                </c:pt>
                <c:pt idx="38">
                  <c:v>5.2442585212382777</c:v>
                </c:pt>
                <c:pt idx="39">
                  <c:v>5.2947390409453776</c:v>
                </c:pt>
                <c:pt idx="40">
                  <c:v>5.3442059141061877</c:v>
                </c:pt>
                <c:pt idx="41">
                  <c:v>5.3927024528344996</c:v>
                </c:pt>
                <c:pt idx="42">
                  <c:v>5.4402691692934804</c:v>
                </c:pt>
                <c:pt idx="43">
                  <c:v>5.4869440156302911</c:v>
                </c:pt>
                <c:pt idx="44">
                  <c:v>5.532762598508711</c:v>
                </c:pt>
                <c:pt idx="45">
                  <c:v>5.5777583714203427</c:v>
                </c:pt>
                <c:pt idx="46">
                  <c:v>5.6219628074978596</c:v>
                </c:pt>
                <c:pt idx="47">
                  <c:v>5.6654055551702687</c:v>
                </c:pt>
                <c:pt idx="48">
                  <c:v>5.708114578677705</c:v>
                </c:pt>
                <c:pt idx="49">
                  <c:v>5.7501162851900496</c:v>
                </c:pt>
                <c:pt idx="50">
                  <c:v>5.7914356400430886</c:v>
                </c:pt>
                <c:pt idx="51">
                  <c:v>5.8320962714093776</c:v>
                </c:pt>
                <c:pt idx="52">
                  <c:v>5.8721205655517643</c:v>
                </c:pt>
                <c:pt idx="53">
                  <c:v>5.9115297536653602</c:v>
                </c:pt>
                <c:pt idx="54">
                  <c:v>5.95034399118921</c:v>
                </c:pt>
                <c:pt idx="55">
                  <c:v>5.988582430362726</c:v>
                </c:pt>
                <c:pt idx="56">
                  <c:v>6.0262632867102024</c:v>
                </c:pt>
                <c:pt idx="57">
                  <c:v>6.0634039000567874</c:v>
                </c:pt>
                <c:pt idx="58">
                  <c:v>6.1000207906104373</c:v>
                </c:pt>
                <c:pt idx="59">
                  <c:v>6.1361297105839148</c:v>
                </c:pt>
                <c:pt idx="60">
                  <c:v>6.1717456917784661</c:v>
                </c:pt>
                <c:pt idx="61">
                  <c:v>6.20688308950478</c:v>
                </c:pt>
                <c:pt idx="62">
                  <c:v>6.2415556231764997</c:v>
                </c:pt>
                <c:pt idx="63">
                  <c:v>6.2757764138762271</c:v>
                </c:pt>
                <c:pt idx="64">
                  <c:v>6.3095580191625258</c:v>
                </c:pt>
                <c:pt idx="65">
                  <c:v>6.3429124653592366</c:v>
                </c:pt>
                <c:pt idx="66">
                  <c:v>6.3758512775437346</c:v>
                </c:pt>
                <c:pt idx="67">
                  <c:v>6.4083855074294256</c:v>
                </c:pt>
                <c:pt idx="68">
                  <c:v>6.4405257593185308</c:v>
                </c:pt>
                <c:pt idx="69">
                  <c:v>6.47228221428424</c:v>
                </c:pt>
                <c:pt idx="70">
                  <c:v>6.5036646527260986</c:v>
                </c:pt>
                <c:pt idx="71">
                  <c:v>6.5346824754290864</c:v>
                </c:pt>
                <c:pt idx="72">
                  <c:v>6.5653447232445661</c:v>
                </c:pt>
                <c:pt idx="73">
                  <c:v>6.5956600955006897</c:v>
                </c:pt>
                <c:pt idx="74">
                  <c:v>6.6256369672399238</c:v>
                </c:pt>
                <c:pt idx="75">
                  <c:v>6.6552834053731704</c:v>
                </c:pt>
                <c:pt idx="76">
                  <c:v>6.6846071838306296</c:v>
                </c:pt>
                <c:pt idx="77">
                  <c:v>6.7136157977853861</c:v>
                </c:pt>
                <c:pt idx="78">
                  <c:v>6.7423164770157378</c:v>
                </c:pt>
                <c:pt idx="79">
                  <c:v>6.77071619846968</c:v>
                </c:pt>
              </c:numCache>
            </c:numRef>
          </c:xVal>
          <c:yVal>
            <c:numRef>
              <c:f>Calculations!$M$18:$M$97</c:f>
              <c:numCache>
                <c:formatCode>#,##0</c:formatCode>
                <c:ptCount val="80"/>
                <c:pt idx="0">
                  <c:v>433250</c:v>
                </c:pt>
                <c:pt idx="1">
                  <c:v>267250</c:v>
                </c:pt>
                <c:pt idx="2">
                  <c:v>153500</c:v>
                </c:pt>
                <c:pt idx="3">
                  <c:v>91500</c:v>
                </c:pt>
                <c:pt idx="4">
                  <c:v>52000</c:v>
                </c:pt>
                <c:pt idx="5">
                  <c:v>34250</c:v>
                </c:pt>
                <c:pt idx="6">
                  <c:v>23250</c:v>
                </c:pt>
                <c:pt idx="7">
                  <c:v>13750</c:v>
                </c:pt>
                <c:pt idx="8">
                  <c:v>8500</c:v>
                </c:pt>
                <c:pt idx="9">
                  <c:v>5750</c:v>
                </c:pt>
                <c:pt idx="10">
                  <c:v>3250</c:v>
                </c:pt>
                <c:pt idx="11">
                  <c:v>1750</c:v>
                </c:pt>
                <c:pt idx="12">
                  <c:v>1000</c:v>
                </c:pt>
                <c:pt idx="13">
                  <c:v>750</c:v>
                </c:pt>
                <c:pt idx="14">
                  <c:v>250</c:v>
                </c:pt>
                <c:pt idx="15">
                  <c:v>250</c:v>
                </c:pt>
                <c:pt idx="16">
                  <c:v>250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numCache>
            </c:numRef>
          </c:yVal>
          <c:smooth val="0"/>
        </c:ser>
        <c:ser>
          <c:idx val="0"/>
          <c:order val="22"/>
          <c:tx>
            <c:strRef>
              <c:f>'Results Ham2'!$Q$37</c:f>
              <c:strCache>
                <c:ptCount val="1"/>
                <c:pt idx="0">
                  <c:v> 2nd Pump - PR3</c:v>
                </c:pt>
              </c:strCache>
            </c:strRef>
          </c:tx>
          <c:spPr>
            <a:ln w="63500">
              <a:solidFill>
                <a:srgbClr val="0000FF"/>
              </a:solidFill>
            </a:ln>
          </c:spPr>
          <c:marker>
            <c:symbol val="none"/>
          </c:marker>
          <c:xVal>
            <c:numRef>
              <c:f>Calculations!$A$191:$A$270</c:f>
              <c:numCache>
                <c:formatCode>0.0</c:formatCode>
                <c:ptCount val="80"/>
                <c:pt idx="0">
                  <c:v>0.48855906696149398</c:v>
                </c:pt>
                <c:pt idx="1">
                  <c:v>1</c:v>
                </c:pt>
                <c:pt idx="2">
                  <c:v>1.383190649627178</c:v>
                </c:pt>
                <c:pt idx="3">
                  <c:v>1.6926790496174191</c:v>
                </c:pt>
                <c:pt idx="4">
                  <c:v>1.954236267845977</c:v>
                </c:pt>
                <c:pt idx="5">
                  <c:v>2.18188720114459</c:v>
                </c:pt>
                <c:pt idx="6">
                  <c:v>2.3841461255836771</c:v>
                </c:pt>
                <c:pt idx="7">
                  <c:v>2.566596215813751</c:v>
                </c:pt>
                <c:pt idx="8">
                  <c:v>2.733111615703391</c:v>
                </c:pt>
                <c:pt idx="9">
                  <c:v>2.886499075633532</c:v>
                </c:pt>
                <c:pt idx="10">
                  <c:v>3.0288622909836378</c:v>
                </c:pt>
                <c:pt idx="11">
                  <c:v>3.161821869240915</c:v>
                </c:pt>
                <c:pt idx="12">
                  <c:v>3.2866548386940648</c:v>
                </c:pt>
                <c:pt idx="13">
                  <c:v>3.404386777264452</c:v>
                </c:pt>
                <c:pt idx="14">
                  <c:v>3.515854741472078</c:v>
                </c:pt>
                <c:pt idx="15">
                  <c:v>3.621751498588996</c:v>
                </c:pt>
                <c:pt idx="16">
                  <c:v>3.7226573909044949</c:v>
                </c:pt>
                <c:pt idx="17">
                  <c:v>3.8190637856997101</c:v>
                </c:pt>
                <c:pt idx="18">
                  <c:v>3.911390658916718</c:v>
                </c:pt>
                <c:pt idx="19">
                  <c:v>4</c:v>
                </c:pt>
                <c:pt idx="20">
                  <c:v>4.0852061826748303</c:v>
                </c:pt>
                <c:pt idx="21">
                  <c:v>4.1672840950175054</c:v>
                </c:pt>
                <c:pt idx="22">
                  <c:v>4.2464755892380399</c:v>
                </c:pt>
                <c:pt idx="23">
                  <c:v>4.3229946539161244</c:v>
                </c:pt>
                <c:pt idx="24">
                  <c:v>4.3970316026534446</c:v>
                </c:pt>
                <c:pt idx="25">
                  <c:v>4.4687564967622668</c:v>
                </c:pt>
                <c:pt idx="26">
                  <c:v>4.538321965190133</c:v>
                </c:pt>
                <c:pt idx="27">
                  <c:v>4.6058655455241331</c:v>
                </c:pt>
                <c:pt idx="28">
                  <c:v>4.6715116410851847</c:v>
                </c:pt>
                <c:pt idx="29">
                  <c:v>4.7353731677385396</c:v>
                </c:pt>
                <c:pt idx="30">
                  <c:v>4.7975529480095274</c:v>
                </c:pt>
                <c:pt idx="31">
                  <c:v>4.8581448979431476</c:v>
                </c:pt>
                <c:pt idx="32">
                  <c:v>4.9172350428464444</c:v>
                </c:pt>
                <c:pt idx="33">
                  <c:v>4.9749023908775056</c:v>
                </c:pt>
                <c:pt idx="34">
                  <c:v>5.031219687854418</c:v>
                </c:pt>
                <c:pt idx="35">
                  <c:v>5.0862540722749419</c:v>
                </c:pt>
                <c:pt idx="36">
                  <c:v>5.1400676460699044</c:v>
                </c:pt>
                <c:pt idx="37">
                  <c:v>5.1927179738554434</c:v>
                </c:pt>
                <c:pt idx="38">
                  <c:v>5.2442585212382777</c:v>
                </c:pt>
                <c:pt idx="39">
                  <c:v>5.2947390409453776</c:v>
                </c:pt>
                <c:pt idx="40">
                  <c:v>5.3442059141061877</c:v>
                </c:pt>
                <c:pt idx="41">
                  <c:v>5.3927024528344996</c:v>
                </c:pt>
                <c:pt idx="42">
                  <c:v>5.4402691692934804</c:v>
                </c:pt>
                <c:pt idx="43">
                  <c:v>5.4869440156302911</c:v>
                </c:pt>
                <c:pt idx="44">
                  <c:v>5.532762598508711</c:v>
                </c:pt>
                <c:pt idx="45">
                  <c:v>5.5777583714203427</c:v>
                </c:pt>
                <c:pt idx="46">
                  <c:v>5.6219628074978596</c:v>
                </c:pt>
                <c:pt idx="47">
                  <c:v>5.6654055551702687</c:v>
                </c:pt>
                <c:pt idx="48">
                  <c:v>5.708114578677705</c:v>
                </c:pt>
                <c:pt idx="49">
                  <c:v>5.7501162851900496</c:v>
                </c:pt>
                <c:pt idx="50">
                  <c:v>5.7914356400430886</c:v>
                </c:pt>
                <c:pt idx="51">
                  <c:v>5.8320962714093776</c:v>
                </c:pt>
                <c:pt idx="52">
                  <c:v>5.8721205655517643</c:v>
                </c:pt>
                <c:pt idx="53">
                  <c:v>5.9115297536653602</c:v>
                </c:pt>
                <c:pt idx="54">
                  <c:v>5.95034399118921</c:v>
                </c:pt>
                <c:pt idx="55">
                  <c:v>5.988582430362726</c:v>
                </c:pt>
                <c:pt idx="56">
                  <c:v>6.0262632867102024</c:v>
                </c:pt>
                <c:pt idx="57">
                  <c:v>6.0634039000567874</c:v>
                </c:pt>
                <c:pt idx="58">
                  <c:v>6.1000207906104373</c:v>
                </c:pt>
                <c:pt idx="59">
                  <c:v>6.1361297105839148</c:v>
                </c:pt>
                <c:pt idx="60">
                  <c:v>6.1717456917784661</c:v>
                </c:pt>
                <c:pt idx="61">
                  <c:v>6.20688308950478</c:v>
                </c:pt>
                <c:pt idx="62">
                  <c:v>6.2415556231764997</c:v>
                </c:pt>
                <c:pt idx="63">
                  <c:v>6.2757764138762271</c:v>
                </c:pt>
                <c:pt idx="64">
                  <c:v>6.3095580191625258</c:v>
                </c:pt>
                <c:pt idx="65">
                  <c:v>6.3429124653592366</c:v>
                </c:pt>
                <c:pt idx="66">
                  <c:v>6.3758512775437346</c:v>
                </c:pt>
                <c:pt idx="67">
                  <c:v>6.4083855074294256</c:v>
                </c:pt>
                <c:pt idx="68">
                  <c:v>6.4405257593185308</c:v>
                </c:pt>
                <c:pt idx="69">
                  <c:v>6.47228221428424</c:v>
                </c:pt>
                <c:pt idx="70">
                  <c:v>6.5036646527260986</c:v>
                </c:pt>
                <c:pt idx="71">
                  <c:v>6.5346824754290864</c:v>
                </c:pt>
                <c:pt idx="72">
                  <c:v>6.5653447232445661</c:v>
                </c:pt>
                <c:pt idx="73">
                  <c:v>6.5956600955006897</c:v>
                </c:pt>
                <c:pt idx="74">
                  <c:v>6.6256369672399238</c:v>
                </c:pt>
                <c:pt idx="75">
                  <c:v>6.6552834053731704</c:v>
                </c:pt>
                <c:pt idx="76">
                  <c:v>6.6846071838306296</c:v>
                </c:pt>
                <c:pt idx="77">
                  <c:v>6.7136157977853861</c:v>
                </c:pt>
                <c:pt idx="78">
                  <c:v>6.7423164770157378</c:v>
                </c:pt>
                <c:pt idx="79">
                  <c:v>6.77071619846968</c:v>
                </c:pt>
              </c:numCache>
            </c:numRef>
          </c:xVal>
          <c:yVal>
            <c:numRef>
              <c:f>Calculations!$J$18:$J$97</c:f>
              <c:numCache>
                <c:formatCode>#,##0</c:formatCode>
                <c:ptCount val="80"/>
                <c:pt idx="0">
                  <c:v>1949250</c:v>
                </c:pt>
                <c:pt idx="1">
                  <c:v>1433000</c:v>
                </c:pt>
                <c:pt idx="2">
                  <c:v>1073250</c:v>
                </c:pt>
                <c:pt idx="3">
                  <c:v>762250</c:v>
                </c:pt>
                <c:pt idx="4">
                  <c:v>524250</c:v>
                </c:pt>
                <c:pt idx="5">
                  <c:v>362000</c:v>
                </c:pt>
                <c:pt idx="6">
                  <c:v>253000</c:v>
                </c:pt>
                <c:pt idx="7">
                  <c:v>180750</c:v>
                </c:pt>
                <c:pt idx="8">
                  <c:v>127000</c:v>
                </c:pt>
                <c:pt idx="9">
                  <c:v>84000</c:v>
                </c:pt>
                <c:pt idx="10">
                  <c:v>62000</c:v>
                </c:pt>
                <c:pt idx="11">
                  <c:v>44750</c:v>
                </c:pt>
                <c:pt idx="12">
                  <c:v>31000</c:v>
                </c:pt>
                <c:pt idx="13">
                  <c:v>21250</c:v>
                </c:pt>
                <c:pt idx="14">
                  <c:v>16500</c:v>
                </c:pt>
                <c:pt idx="15">
                  <c:v>14000</c:v>
                </c:pt>
                <c:pt idx="16">
                  <c:v>11000</c:v>
                </c:pt>
                <c:pt idx="17">
                  <c:v>9000</c:v>
                </c:pt>
                <c:pt idx="18">
                  <c:v>7250</c:v>
                </c:pt>
                <c:pt idx="19">
                  <c:v>6000</c:v>
                </c:pt>
                <c:pt idx="20">
                  <c:v>5250</c:v>
                </c:pt>
                <c:pt idx="21">
                  <c:v>4500</c:v>
                </c:pt>
                <c:pt idx="22">
                  <c:v>4000</c:v>
                </c:pt>
                <c:pt idx="23">
                  <c:v>3500</c:v>
                </c:pt>
                <c:pt idx="24">
                  <c:v>2750</c:v>
                </c:pt>
                <c:pt idx="25">
                  <c:v>2750</c:v>
                </c:pt>
                <c:pt idx="26">
                  <c:v>2750</c:v>
                </c:pt>
                <c:pt idx="27">
                  <c:v>2250</c:v>
                </c:pt>
                <c:pt idx="28">
                  <c:v>2250</c:v>
                </c:pt>
                <c:pt idx="29">
                  <c:v>2250</c:v>
                </c:pt>
                <c:pt idx="30">
                  <c:v>2000</c:v>
                </c:pt>
                <c:pt idx="31">
                  <c:v>2000</c:v>
                </c:pt>
                <c:pt idx="32">
                  <c:v>1750</c:v>
                </c:pt>
                <c:pt idx="33">
                  <c:v>1750</c:v>
                </c:pt>
                <c:pt idx="34">
                  <c:v>1250</c:v>
                </c:pt>
                <c:pt idx="35">
                  <c:v>1250</c:v>
                </c:pt>
                <c:pt idx="36">
                  <c:v>1250</c:v>
                </c:pt>
                <c:pt idx="37">
                  <c:v>1000</c:v>
                </c:pt>
                <c:pt idx="38">
                  <c:v>750</c:v>
                </c:pt>
                <c:pt idx="39">
                  <c:v>500</c:v>
                </c:pt>
                <c:pt idx="40">
                  <c:v>500</c:v>
                </c:pt>
                <c:pt idx="41">
                  <c:v>500</c:v>
                </c:pt>
                <c:pt idx="42">
                  <c:v>500</c:v>
                </c:pt>
                <c:pt idx="43">
                  <c:v>500</c:v>
                </c:pt>
                <c:pt idx="44">
                  <c:v>500</c:v>
                </c:pt>
                <c:pt idx="45">
                  <c:v>500</c:v>
                </c:pt>
                <c:pt idx="46">
                  <c:v>500</c:v>
                </c:pt>
                <c:pt idx="47">
                  <c:v>500</c:v>
                </c:pt>
                <c:pt idx="48">
                  <c:v>500</c:v>
                </c:pt>
                <c:pt idx="49">
                  <c:v>500</c:v>
                </c:pt>
                <c:pt idx="50">
                  <c:v>500</c:v>
                </c:pt>
                <c:pt idx="51">
                  <c:v>500</c:v>
                </c:pt>
                <c:pt idx="52">
                  <c:v>500</c:v>
                </c:pt>
                <c:pt idx="53">
                  <c:v>500</c:v>
                </c:pt>
                <c:pt idx="54">
                  <c:v>500</c:v>
                </c:pt>
                <c:pt idx="55">
                  <c:v>500</c:v>
                </c:pt>
                <c:pt idx="56">
                  <c:v>500</c:v>
                </c:pt>
                <c:pt idx="57">
                  <c:v>500</c:v>
                </c:pt>
                <c:pt idx="58">
                  <c:v>500</c:v>
                </c:pt>
                <c:pt idx="59">
                  <c:v>500</c:v>
                </c:pt>
                <c:pt idx="60">
                  <c:v>500</c:v>
                </c:pt>
                <c:pt idx="61">
                  <c:v>500</c:v>
                </c:pt>
                <c:pt idx="62">
                  <c:v>500</c:v>
                </c:pt>
                <c:pt idx="63">
                  <c:v>500</c:v>
                </c:pt>
                <c:pt idx="64">
                  <c:v>500</c:v>
                </c:pt>
                <c:pt idx="65">
                  <c:v>500</c:v>
                </c:pt>
                <c:pt idx="66">
                  <c:v>500</c:v>
                </c:pt>
                <c:pt idx="67">
                  <c:v>250</c:v>
                </c:pt>
                <c:pt idx="68">
                  <c:v>250</c:v>
                </c:pt>
                <c:pt idx="69">
                  <c:v>250</c:v>
                </c:pt>
                <c:pt idx="70">
                  <c:v>250</c:v>
                </c:pt>
                <c:pt idx="71">
                  <c:v>250</c:v>
                </c:pt>
                <c:pt idx="72">
                  <c:v>250</c:v>
                </c:pt>
                <c:pt idx="73">
                  <c:v>250</c:v>
                </c:pt>
                <c:pt idx="74">
                  <c:v>250</c:v>
                </c:pt>
                <c:pt idx="75">
                  <c:v>0</c:v>
                </c:pt>
                <c:pt idx="76">
                  <c:v>0</c:v>
                </c:pt>
                <c:pt idx="77">
                  <c:v>0</c:v>
                </c:pt>
                <c:pt idx="78">
                  <c:v>0</c:v>
                </c:pt>
                <c:pt idx="79">
                  <c:v>0</c:v>
                </c:pt>
              </c:numCache>
            </c:numRef>
          </c:yVal>
          <c:smooth val="0"/>
        </c:ser>
        <c:ser>
          <c:idx val="1"/>
          <c:order val="23"/>
          <c:tx>
            <c:strRef>
              <c:f>'Results Ham2'!$Q$38</c:f>
              <c:strCache>
                <c:ptCount val="1"/>
                <c:pt idx="0">
                  <c:v> 2nd Pump - X-end Mass</c:v>
                </c:pt>
              </c:strCache>
            </c:strRef>
          </c:tx>
          <c:spPr>
            <a:ln w="63500">
              <a:solidFill>
                <a:schemeClr val="accent1"/>
              </a:solidFill>
            </a:ln>
          </c:spPr>
          <c:marker>
            <c:symbol val="none"/>
          </c:marker>
          <c:xVal>
            <c:numRef>
              <c:f>Calculations!$A$191:$A$270</c:f>
              <c:numCache>
                <c:formatCode>0.0</c:formatCode>
                <c:ptCount val="80"/>
                <c:pt idx="0">
                  <c:v>0.48855906696149398</c:v>
                </c:pt>
                <c:pt idx="1">
                  <c:v>1</c:v>
                </c:pt>
                <c:pt idx="2">
                  <c:v>1.383190649627178</c:v>
                </c:pt>
                <c:pt idx="3">
                  <c:v>1.6926790496174191</c:v>
                </c:pt>
                <c:pt idx="4">
                  <c:v>1.954236267845977</c:v>
                </c:pt>
                <c:pt idx="5">
                  <c:v>2.18188720114459</c:v>
                </c:pt>
                <c:pt idx="6">
                  <c:v>2.3841461255836771</c:v>
                </c:pt>
                <c:pt idx="7">
                  <c:v>2.566596215813751</c:v>
                </c:pt>
                <c:pt idx="8">
                  <c:v>2.733111615703391</c:v>
                </c:pt>
                <c:pt idx="9">
                  <c:v>2.886499075633532</c:v>
                </c:pt>
                <c:pt idx="10">
                  <c:v>3.0288622909836378</c:v>
                </c:pt>
                <c:pt idx="11">
                  <c:v>3.161821869240915</c:v>
                </c:pt>
                <c:pt idx="12">
                  <c:v>3.2866548386940648</c:v>
                </c:pt>
                <c:pt idx="13">
                  <c:v>3.404386777264452</c:v>
                </c:pt>
                <c:pt idx="14">
                  <c:v>3.515854741472078</c:v>
                </c:pt>
                <c:pt idx="15">
                  <c:v>3.621751498588996</c:v>
                </c:pt>
                <c:pt idx="16">
                  <c:v>3.7226573909044949</c:v>
                </c:pt>
                <c:pt idx="17">
                  <c:v>3.8190637856997101</c:v>
                </c:pt>
                <c:pt idx="18">
                  <c:v>3.911390658916718</c:v>
                </c:pt>
                <c:pt idx="19">
                  <c:v>4</c:v>
                </c:pt>
                <c:pt idx="20">
                  <c:v>4.0852061826748303</c:v>
                </c:pt>
                <c:pt idx="21">
                  <c:v>4.1672840950175054</c:v>
                </c:pt>
                <c:pt idx="22">
                  <c:v>4.2464755892380399</c:v>
                </c:pt>
                <c:pt idx="23">
                  <c:v>4.3229946539161244</c:v>
                </c:pt>
                <c:pt idx="24">
                  <c:v>4.3970316026534446</c:v>
                </c:pt>
                <c:pt idx="25">
                  <c:v>4.4687564967622668</c:v>
                </c:pt>
                <c:pt idx="26">
                  <c:v>4.538321965190133</c:v>
                </c:pt>
                <c:pt idx="27">
                  <c:v>4.6058655455241331</c:v>
                </c:pt>
                <c:pt idx="28">
                  <c:v>4.6715116410851847</c:v>
                </c:pt>
                <c:pt idx="29">
                  <c:v>4.7353731677385396</c:v>
                </c:pt>
                <c:pt idx="30">
                  <c:v>4.7975529480095274</c:v>
                </c:pt>
                <c:pt idx="31">
                  <c:v>4.8581448979431476</c:v>
                </c:pt>
                <c:pt idx="32">
                  <c:v>4.9172350428464444</c:v>
                </c:pt>
                <c:pt idx="33">
                  <c:v>4.9749023908775056</c:v>
                </c:pt>
                <c:pt idx="34">
                  <c:v>5.031219687854418</c:v>
                </c:pt>
                <c:pt idx="35">
                  <c:v>5.0862540722749419</c:v>
                </c:pt>
                <c:pt idx="36">
                  <c:v>5.1400676460699044</c:v>
                </c:pt>
                <c:pt idx="37">
                  <c:v>5.1927179738554434</c:v>
                </c:pt>
                <c:pt idx="38">
                  <c:v>5.2442585212382777</c:v>
                </c:pt>
                <c:pt idx="39">
                  <c:v>5.2947390409453776</c:v>
                </c:pt>
                <c:pt idx="40">
                  <c:v>5.3442059141061877</c:v>
                </c:pt>
                <c:pt idx="41">
                  <c:v>5.3927024528344996</c:v>
                </c:pt>
                <c:pt idx="42">
                  <c:v>5.4402691692934804</c:v>
                </c:pt>
                <c:pt idx="43">
                  <c:v>5.4869440156302911</c:v>
                </c:pt>
                <c:pt idx="44">
                  <c:v>5.532762598508711</c:v>
                </c:pt>
                <c:pt idx="45">
                  <c:v>5.5777583714203427</c:v>
                </c:pt>
                <c:pt idx="46">
                  <c:v>5.6219628074978596</c:v>
                </c:pt>
                <c:pt idx="47">
                  <c:v>5.6654055551702687</c:v>
                </c:pt>
                <c:pt idx="48">
                  <c:v>5.708114578677705</c:v>
                </c:pt>
                <c:pt idx="49">
                  <c:v>5.7501162851900496</c:v>
                </c:pt>
                <c:pt idx="50">
                  <c:v>5.7914356400430886</c:v>
                </c:pt>
                <c:pt idx="51">
                  <c:v>5.8320962714093776</c:v>
                </c:pt>
                <c:pt idx="52">
                  <c:v>5.8721205655517643</c:v>
                </c:pt>
                <c:pt idx="53">
                  <c:v>5.9115297536653602</c:v>
                </c:pt>
                <c:pt idx="54">
                  <c:v>5.95034399118921</c:v>
                </c:pt>
                <c:pt idx="55">
                  <c:v>5.988582430362726</c:v>
                </c:pt>
                <c:pt idx="56">
                  <c:v>6.0262632867102024</c:v>
                </c:pt>
                <c:pt idx="57">
                  <c:v>6.0634039000567874</c:v>
                </c:pt>
                <c:pt idx="58">
                  <c:v>6.1000207906104373</c:v>
                </c:pt>
                <c:pt idx="59">
                  <c:v>6.1361297105839148</c:v>
                </c:pt>
                <c:pt idx="60">
                  <c:v>6.1717456917784661</c:v>
                </c:pt>
                <c:pt idx="61">
                  <c:v>6.20688308950478</c:v>
                </c:pt>
                <c:pt idx="62">
                  <c:v>6.2415556231764997</c:v>
                </c:pt>
                <c:pt idx="63">
                  <c:v>6.2757764138762271</c:v>
                </c:pt>
                <c:pt idx="64">
                  <c:v>6.3095580191625258</c:v>
                </c:pt>
                <c:pt idx="65">
                  <c:v>6.3429124653592366</c:v>
                </c:pt>
                <c:pt idx="66">
                  <c:v>6.3758512775437346</c:v>
                </c:pt>
                <c:pt idx="67">
                  <c:v>6.4083855074294256</c:v>
                </c:pt>
                <c:pt idx="68">
                  <c:v>6.4405257593185308</c:v>
                </c:pt>
                <c:pt idx="69">
                  <c:v>6.47228221428424</c:v>
                </c:pt>
                <c:pt idx="70">
                  <c:v>6.5036646527260986</c:v>
                </c:pt>
                <c:pt idx="71">
                  <c:v>6.5346824754290864</c:v>
                </c:pt>
                <c:pt idx="72">
                  <c:v>6.5653447232445661</c:v>
                </c:pt>
                <c:pt idx="73">
                  <c:v>6.5956600955006897</c:v>
                </c:pt>
                <c:pt idx="74">
                  <c:v>6.6256369672399238</c:v>
                </c:pt>
                <c:pt idx="75">
                  <c:v>6.6552834053731704</c:v>
                </c:pt>
                <c:pt idx="76">
                  <c:v>6.6846071838306296</c:v>
                </c:pt>
                <c:pt idx="77">
                  <c:v>6.7136157977853861</c:v>
                </c:pt>
                <c:pt idx="78">
                  <c:v>6.7423164770157378</c:v>
                </c:pt>
                <c:pt idx="79">
                  <c:v>6.77071619846968</c:v>
                </c:pt>
              </c:numCache>
            </c:numRef>
          </c:xVal>
          <c:yVal>
            <c:numRef>
              <c:f>Calculations!$I$18:$I$97</c:f>
              <c:numCache>
                <c:formatCode>#,##0</c:formatCode>
                <c:ptCount val="80"/>
                <c:pt idx="0">
                  <c:v>49000</c:v>
                </c:pt>
                <c:pt idx="1">
                  <c:v>32000</c:v>
                </c:pt>
                <c:pt idx="2">
                  <c:v>23750</c:v>
                </c:pt>
                <c:pt idx="3">
                  <c:v>19000</c:v>
                </c:pt>
                <c:pt idx="4">
                  <c:v>15750</c:v>
                </c:pt>
                <c:pt idx="5">
                  <c:v>12500</c:v>
                </c:pt>
                <c:pt idx="6">
                  <c:v>10250</c:v>
                </c:pt>
                <c:pt idx="7">
                  <c:v>8250</c:v>
                </c:pt>
                <c:pt idx="8">
                  <c:v>6750</c:v>
                </c:pt>
                <c:pt idx="9">
                  <c:v>3250</c:v>
                </c:pt>
                <c:pt idx="10">
                  <c:v>3000</c:v>
                </c:pt>
                <c:pt idx="11">
                  <c:v>2750</c:v>
                </c:pt>
                <c:pt idx="12">
                  <c:v>2000</c:v>
                </c:pt>
                <c:pt idx="13">
                  <c:v>1250</c:v>
                </c:pt>
                <c:pt idx="14">
                  <c:v>1000</c:v>
                </c:pt>
                <c:pt idx="15">
                  <c:v>500</c:v>
                </c:pt>
                <c:pt idx="16">
                  <c:v>500</c:v>
                </c:pt>
                <c:pt idx="17">
                  <c:v>500</c:v>
                </c:pt>
                <c:pt idx="18">
                  <c:v>500</c:v>
                </c:pt>
                <c:pt idx="19">
                  <c:v>500</c:v>
                </c:pt>
                <c:pt idx="20">
                  <c:v>500</c:v>
                </c:pt>
                <c:pt idx="21">
                  <c:v>500</c:v>
                </c:pt>
                <c:pt idx="22">
                  <c:v>500</c:v>
                </c:pt>
                <c:pt idx="23">
                  <c:v>500</c:v>
                </c:pt>
                <c:pt idx="24">
                  <c:v>500</c:v>
                </c:pt>
                <c:pt idx="25">
                  <c:v>250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numCache>
            </c:numRef>
          </c:yVal>
          <c:smooth val="0"/>
        </c:ser>
        <c:ser>
          <c:idx val="2"/>
          <c:order val="24"/>
          <c:tx>
            <c:strRef>
              <c:f>'Results Ham2'!$Q$39</c:f>
              <c:strCache>
                <c:ptCount val="1"/>
                <c:pt idx="0">
                  <c:v> 3rd Pump - Center</c:v>
                </c:pt>
              </c:strCache>
            </c:strRef>
          </c:tx>
          <c:spPr>
            <a:ln w="63500">
              <a:solidFill>
                <a:schemeClr val="accent3"/>
              </a:solidFill>
            </a:ln>
          </c:spPr>
          <c:marker>
            <c:symbol val="none"/>
          </c:marker>
          <c:xVal>
            <c:numRef>
              <c:f>Calculations!$A$191:$A$270</c:f>
              <c:numCache>
                <c:formatCode>0.0</c:formatCode>
                <c:ptCount val="80"/>
                <c:pt idx="0">
                  <c:v>0.48855906696149398</c:v>
                </c:pt>
                <c:pt idx="1">
                  <c:v>1</c:v>
                </c:pt>
                <c:pt idx="2">
                  <c:v>1.383190649627178</c:v>
                </c:pt>
                <c:pt idx="3">
                  <c:v>1.6926790496174191</c:v>
                </c:pt>
                <c:pt idx="4">
                  <c:v>1.954236267845977</c:v>
                </c:pt>
                <c:pt idx="5">
                  <c:v>2.18188720114459</c:v>
                </c:pt>
                <c:pt idx="6">
                  <c:v>2.3841461255836771</c:v>
                </c:pt>
                <c:pt idx="7">
                  <c:v>2.566596215813751</c:v>
                </c:pt>
                <c:pt idx="8">
                  <c:v>2.733111615703391</c:v>
                </c:pt>
                <c:pt idx="9">
                  <c:v>2.886499075633532</c:v>
                </c:pt>
                <c:pt idx="10">
                  <c:v>3.0288622909836378</c:v>
                </c:pt>
                <c:pt idx="11">
                  <c:v>3.161821869240915</c:v>
                </c:pt>
                <c:pt idx="12">
                  <c:v>3.2866548386940648</c:v>
                </c:pt>
                <c:pt idx="13">
                  <c:v>3.404386777264452</c:v>
                </c:pt>
                <c:pt idx="14">
                  <c:v>3.515854741472078</c:v>
                </c:pt>
                <c:pt idx="15">
                  <c:v>3.621751498588996</c:v>
                </c:pt>
                <c:pt idx="16">
                  <c:v>3.7226573909044949</c:v>
                </c:pt>
                <c:pt idx="17">
                  <c:v>3.8190637856997101</c:v>
                </c:pt>
                <c:pt idx="18">
                  <c:v>3.911390658916718</c:v>
                </c:pt>
                <c:pt idx="19">
                  <c:v>4</c:v>
                </c:pt>
                <c:pt idx="20">
                  <c:v>4.0852061826748303</c:v>
                </c:pt>
                <c:pt idx="21">
                  <c:v>4.1672840950175054</c:v>
                </c:pt>
                <c:pt idx="22">
                  <c:v>4.2464755892380399</c:v>
                </c:pt>
                <c:pt idx="23">
                  <c:v>4.3229946539161244</c:v>
                </c:pt>
                <c:pt idx="24">
                  <c:v>4.3970316026534446</c:v>
                </c:pt>
                <c:pt idx="25">
                  <c:v>4.4687564967622668</c:v>
                </c:pt>
                <c:pt idx="26">
                  <c:v>4.538321965190133</c:v>
                </c:pt>
                <c:pt idx="27">
                  <c:v>4.6058655455241331</c:v>
                </c:pt>
                <c:pt idx="28">
                  <c:v>4.6715116410851847</c:v>
                </c:pt>
                <c:pt idx="29">
                  <c:v>4.7353731677385396</c:v>
                </c:pt>
                <c:pt idx="30">
                  <c:v>4.7975529480095274</c:v>
                </c:pt>
                <c:pt idx="31">
                  <c:v>4.8581448979431476</c:v>
                </c:pt>
                <c:pt idx="32">
                  <c:v>4.9172350428464444</c:v>
                </c:pt>
                <c:pt idx="33">
                  <c:v>4.9749023908775056</c:v>
                </c:pt>
                <c:pt idx="34">
                  <c:v>5.031219687854418</c:v>
                </c:pt>
                <c:pt idx="35">
                  <c:v>5.0862540722749419</c:v>
                </c:pt>
                <c:pt idx="36">
                  <c:v>5.1400676460699044</c:v>
                </c:pt>
                <c:pt idx="37">
                  <c:v>5.1927179738554434</c:v>
                </c:pt>
                <c:pt idx="38">
                  <c:v>5.2442585212382777</c:v>
                </c:pt>
                <c:pt idx="39">
                  <c:v>5.2947390409453776</c:v>
                </c:pt>
                <c:pt idx="40">
                  <c:v>5.3442059141061877</c:v>
                </c:pt>
                <c:pt idx="41">
                  <c:v>5.3927024528344996</c:v>
                </c:pt>
                <c:pt idx="42">
                  <c:v>5.4402691692934804</c:v>
                </c:pt>
                <c:pt idx="43">
                  <c:v>5.4869440156302911</c:v>
                </c:pt>
                <c:pt idx="44">
                  <c:v>5.532762598508711</c:v>
                </c:pt>
                <c:pt idx="45">
                  <c:v>5.5777583714203427</c:v>
                </c:pt>
                <c:pt idx="46">
                  <c:v>5.6219628074978596</c:v>
                </c:pt>
                <c:pt idx="47">
                  <c:v>5.6654055551702687</c:v>
                </c:pt>
                <c:pt idx="48">
                  <c:v>5.708114578677705</c:v>
                </c:pt>
                <c:pt idx="49">
                  <c:v>5.7501162851900496</c:v>
                </c:pt>
                <c:pt idx="50">
                  <c:v>5.7914356400430886</c:v>
                </c:pt>
                <c:pt idx="51">
                  <c:v>5.8320962714093776</c:v>
                </c:pt>
                <c:pt idx="52">
                  <c:v>5.8721205655517643</c:v>
                </c:pt>
                <c:pt idx="53">
                  <c:v>5.9115297536653602</c:v>
                </c:pt>
                <c:pt idx="54">
                  <c:v>5.95034399118921</c:v>
                </c:pt>
                <c:pt idx="55">
                  <c:v>5.988582430362726</c:v>
                </c:pt>
                <c:pt idx="56">
                  <c:v>6.0262632867102024</c:v>
                </c:pt>
                <c:pt idx="57">
                  <c:v>6.0634039000567874</c:v>
                </c:pt>
                <c:pt idx="58">
                  <c:v>6.1000207906104373</c:v>
                </c:pt>
                <c:pt idx="59">
                  <c:v>6.1361297105839148</c:v>
                </c:pt>
                <c:pt idx="60">
                  <c:v>6.1717456917784661</c:v>
                </c:pt>
                <c:pt idx="61">
                  <c:v>6.20688308950478</c:v>
                </c:pt>
                <c:pt idx="62">
                  <c:v>6.2415556231764997</c:v>
                </c:pt>
                <c:pt idx="63">
                  <c:v>6.2757764138762271</c:v>
                </c:pt>
                <c:pt idx="64">
                  <c:v>6.3095580191625258</c:v>
                </c:pt>
                <c:pt idx="65">
                  <c:v>6.3429124653592366</c:v>
                </c:pt>
                <c:pt idx="66">
                  <c:v>6.3758512775437346</c:v>
                </c:pt>
                <c:pt idx="67">
                  <c:v>6.4083855074294256</c:v>
                </c:pt>
                <c:pt idx="68">
                  <c:v>6.4405257593185308</c:v>
                </c:pt>
                <c:pt idx="69">
                  <c:v>6.47228221428424</c:v>
                </c:pt>
                <c:pt idx="70">
                  <c:v>6.5036646527260986</c:v>
                </c:pt>
                <c:pt idx="71">
                  <c:v>6.5346824754290864</c:v>
                </c:pt>
                <c:pt idx="72">
                  <c:v>6.5653447232445661</c:v>
                </c:pt>
                <c:pt idx="73">
                  <c:v>6.5956600955006897</c:v>
                </c:pt>
                <c:pt idx="74">
                  <c:v>6.6256369672399238</c:v>
                </c:pt>
                <c:pt idx="75">
                  <c:v>6.6552834053731704</c:v>
                </c:pt>
                <c:pt idx="76">
                  <c:v>6.6846071838306296</c:v>
                </c:pt>
                <c:pt idx="77">
                  <c:v>6.7136157977853861</c:v>
                </c:pt>
                <c:pt idx="78">
                  <c:v>6.7423164770157378</c:v>
                </c:pt>
                <c:pt idx="79">
                  <c:v>6.77071619846968</c:v>
                </c:pt>
              </c:numCache>
            </c:numRef>
          </c:xVal>
          <c:yVal>
            <c:numRef>
              <c:f>Calculations!$G$18:$G$97</c:f>
              <c:numCache>
                <c:formatCode>#,##0</c:formatCode>
                <c:ptCount val="80"/>
                <c:pt idx="0">
                  <c:v>6250</c:v>
                </c:pt>
                <c:pt idx="1">
                  <c:v>6250</c:v>
                </c:pt>
                <c:pt idx="2">
                  <c:v>5000</c:v>
                </c:pt>
                <c:pt idx="3">
                  <c:v>3750</c:v>
                </c:pt>
                <c:pt idx="4">
                  <c:v>2750</c:v>
                </c:pt>
                <c:pt idx="5">
                  <c:v>2000</c:v>
                </c:pt>
                <c:pt idx="6">
                  <c:v>1750</c:v>
                </c:pt>
                <c:pt idx="7">
                  <c:v>1500</c:v>
                </c:pt>
                <c:pt idx="8">
                  <c:v>1250</c:v>
                </c:pt>
                <c:pt idx="9">
                  <c:v>1000</c:v>
                </c:pt>
                <c:pt idx="10">
                  <c:v>750</c:v>
                </c:pt>
                <c:pt idx="11">
                  <c:v>750</c:v>
                </c:pt>
                <c:pt idx="12">
                  <c:v>750</c:v>
                </c:pt>
                <c:pt idx="13">
                  <c:v>750</c:v>
                </c:pt>
                <c:pt idx="14">
                  <c:v>500</c:v>
                </c:pt>
                <c:pt idx="15">
                  <c:v>500</c:v>
                </c:pt>
                <c:pt idx="16">
                  <c:v>500</c:v>
                </c:pt>
                <c:pt idx="17">
                  <c:v>500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numCache>
            </c:numRef>
          </c:yVal>
          <c:smooth val="0"/>
        </c:ser>
        <c:ser>
          <c:idx val="3"/>
          <c:order val="25"/>
          <c:tx>
            <c:strRef>
              <c:f>'Results Ham2'!$Q$40</c:f>
              <c:strCache>
                <c:ptCount val="1"/>
                <c:pt idx="0">
                  <c:v> 3rd Pump - PR3 *Vertical*</c:v>
                </c:pt>
              </c:strCache>
            </c:strRef>
          </c:tx>
          <c:spPr>
            <a:ln w="63500">
              <a:solidFill>
                <a:srgbClr val="008000"/>
              </a:solidFill>
            </a:ln>
          </c:spPr>
          <c:marker>
            <c:symbol val="none"/>
          </c:marker>
          <c:xVal>
            <c:numRef>
              <c:f>Calculations!$A$191:$A$270</c:f>
              <c:numCache>
                <c:formatCode>0.0</c:formatCode>
                <c:ptCount val="80"/>
                <c:pt idx="0">
                  <c:v>0.48855906696149398</c:v>
                </c:pt>
                <c:pt idx="1">
                  <c:v>1</c:v>
                </c:pt>
                <c:pt idx="2">
                  <c:v>1.383190649627178</c:v>
                </c:pt>
                <c:pt idx="3">
                  <c:v>1.6926790496174191</c:v>
                </c:pt>
                <c:pt idx="4">
                  <c:v>1.954236267845977</c:v>
                </c:pt>
                <c:pt idx="5">
                  <c:v>2.18188720114459</c:v>
                </c:pt>
                <c:pt idx="6">
                  <c:v>2.3841461255836771</c:v>
                </c:pt>
                <c:pt idx="7">
                  <c:v>2.566596215813751</c:v>
                </c:pt>
                <c:pt idx="8">
                  <c:v>2.733111615703391</c:v>
                </c:pt>
                <c:pt idx="9">
                  <c:v>2.886499075633532</c:v>
                </c:pt>
                <c:pt idx="10">
                  <c:v>3.0288622909836378</c:v>
                </c:pt>
                <c:pt idx="11">
                  <c:v>3.161821869240915</c:v>
                </c:pt>
                <c:pt idx="12">
                  <c:v>3.2866548386940648</c:v>
                </c:pt>
                <c:pt idx="13">
                  <c:v>3.404386777264452</c:v>
                </c:pt>
                <c:pt idx="14">
                  <c:v>3.515854741472078</c:v>
                </c:pt>
                <c:pt idx="15">
                  <c:v>3.621751498588996</c:v>
                </c:pt>
                <c:pt idx="16">
                  <c:v>3.7226573909044949</c:v>
                </c:pt>
                <c:pt idx="17">
                  <c:v>3.8190637856997101</c:v>
                </c:pt>
                <c:pt idx="18">
                  <c:v>3.911390658916718</c:v>
                </c:pt>
                <c:pt idx="19">
                  <c:v>4</c:v>
                </c:pt>
                <c:pt idx="20">
                  <c:v>4.0852061826748303</c:v>
                </c:pt>
                <c:pt idx="21">
                  <c:v>4.1672840950175054</c:v>
                </c:pt>
                <c:pt idx="22">
                  <c:v>4.2464755892380399</c:v>
                </c:pt>
                <c:pt idx="23">
                  <c:v>4.3229946539161244</c:v>
                </c:pt>
                <c:pt idx="24">
                  <c:v>4.3970316026534446</c:v>
                </c:pt>
                <c:pt idx="25">
                  <c:v>4.4687564967622668</c:v>
                </c:pt>
                <c:pt idx="26">
                  <c:v>4.538321965190133</c:v>
                </c:pt>
                <c:pt idx="27">
                  <c:v>4.6058655455241331</c:v>
                </c:pt>
                <c:pt idx="28">
                  <c:v>4.6715116410851847</c:v>
                </c:pt>
                <c:pt idx="29">
                  <c:v>4.7353731677385396</c:v>
                </c:pt>
                <c:pt idx="30">
                  <c:v>4.7975529480095274</c:v>
                </c:pt>
                <c:pt idx="31">
                  <c:v>4.8581448979431476</c:v>
                </c:pt>
                <c:pt idx="32">
                  <c:v>4.9172350428464444</c:v>
                </c:pt>
                <c:pt idx="33">
                  <c:v>4.9749023908775056</c:v>
                </c:pt>
                <c:pt idx="34">
                  <c:v>5.031219687854418</c:v>
                </c:pt>
                <c:pt idx="35">
                  <c:v>5.0862540722749419</c:v>
                </c:pt>
                <c:pt idx="36">
                  <c:v>5.1400676460699044</c:v>
                </c:pt>
                <c:pt idx="37">
                  <c:v>5.1927179738554434</c:v>
                </c:pt>
                <c:pt idx="38">
                  <c:v>5.2442585212382777</c:v>
                </c:pt>
                <c:pt idx="39">
                  <c:v>5.2947390409453776</c:v>
                </c:pt>
                <c:pt idx="40">
                  <c:v>5.3442059141061877</c:v>
                </c:pt>
                <c:pt idx="41">
                  <c:v>5.3927024528344996</c:v>
                </c:pt>
                <c:pt idx="42">
                  <c:v>5.4402691692934804</c:v>
                </c:pt>
                <c:pt idx="43">
                  <c:v>5.4869440156302911</c:v>
                </c:pt>
                <c:pt idx="44">
                  <c:v>5.532762598508711</c:v>
                </c:pt>
                <c:pt idx="45">
                  <c:v>5.5777583714203427</c:v>
                </c:pt>
                <c:pt idx="46">
                  <c:v>5.6219628074978596</c:v>
                </c:pt>
                <c:pt idx="47">
                  <c:v>5.6654055551702687</c:v>
                </c:pt>
                <c:pt idx="48">
                  <c:v>5.708114578677705</c:v>
                </c:pt>
                <c:pt idx="49">
                  <c:v>5.7501162851900496</c:v>
                </c:pt>
                <c:pt idx="50">
                  <c:v>5.7914356400430886</c:v>
                </c:pt>
                <c:pt idx="51">
                  <c:v>5.8320962714093776</c:v>
                </c:pt>
                <c:pt idx="52">
                  <c:v>5.8721205655517643</c:v>
                </c:pt>
                <c:pt idx="53">
                  <c:v>5.9115297536653602</c:v>
                </c:pt>
                <c:pt idx="54">
                  <c:v>5.95034399118921</c:v>
                </c:pt>
                <c:pt idx="55">
                  <c:v>5.988582430362726</c:v>
                </c:pt>
                <c:pt idx="56">
                  <c:v>6.0262632867102024</c:v>
                </c:pt>
                <c:pt idx="57">
                  <c:v>6.0634039000567874</c:v>
                </c:pt>
                <c:pt idx="58">
                  <c:v>6.1000207906104373</c:v>
                </c:pt>
                <c:pt idx="59">
                  <c:v>6.1361297105839148</c:v>
                </c:pt>
                <c:pt idx="60">
                  <c:v>6.1717456917784661</c:v>
                </c:pt>
                <c:pt idx="61">
                  <c:v>6.20688308950478</c:v>
                </c:pt>
                <c:pt idx="62">
                  <c:v>6.2415556231764997</c:v>
                </c:pt>
                <c:pt idx="63">
                  <c:v>6.2757764138762271</c:v>
                </c:pt>
                <c:pt idx="64">
                  <c:v>6.3095580191625258</c:v>
                </c:pt>
                <c:pt idx="65">
                  <c:v>6.3429124653592366</c:v>
                </c:pt>
                <c:pt idx="66">
                  <c:v>6.3758512775437346</c:v>
                </c:pt>
                <c:pt idx="67">
                  <c:v>6.4083855074294256</c:v>
                </c:pt>
                <c:pt idx="68">
                  <c:v>6.4405257593185308</c:v>
                </c:pt>
                <c:pt idx="69">
                  <c:v>6.47228221428424</c:v>
                </c:pt>
                <c:pt idx="70">
                  <c:v>6.5036646527260986</c:v>
                </c:pt>
                <c:pt idx="71">
                  <c:v>6.5346824754290864</c:v>
                </c:pt>
                <c:pt idx="72">
                  <c:v>6.5653447232445661</c:v>
                </c:pt>
                <c:pt idx="73">
                  <c:v>6.5956600955006897</c:v>
                </c:pt>
                <c:pt idx="74">
                  <c:v>6.6256369672399238</c:v>
                </c:pt>
                <c:pt idx="75">
                  <c:v>6.6552834053731704</c:v>
                </c:pt>
                <c:pt idx="76">
                  <c:v>6.6846071838306296</c:v>
                </c:pt>
                <c:pt idx="77">
                  <c:v>6.7136157977853861</c:v>
                </c:pt>
                <c:pt idx="78">
                  <c:v>6.7423164770157378</c:v>
                </c:pt>
                <c:pt idx="79">
                  <c:v>6.77071619846968</c:v>
                </c:pt>
              </c:numCache>
            </c:numRef>
          </c:xVal>
          <c:yVal>
            <c:numRef>
              <c:f>Calculations!$H$18:$H$97</c:f>
              <c:numCache>
                <c:formatCode>#,##0</c:formatCode>
                <c:ptCount val="80"/>
                <c:pt idx="0">
                  <c:v>1000</c:v>
                </c:pt>
                <c:pt idx="1">
                  <c:v>250</c:v>
                </c:pt>
                <c:pt idx="2">
                  <c:v>250</c:v>
                </c:pt>
                <c:pt idx="3">
                  <c:v>250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numCache>
            </c:numRef>
          </c:yVal>
          <c:smooth val="0"/>
        </c:ser>
        <c:dLbls>
          <c:showLegendKey val="0"/>
          <c:showVal val="0"/>
          <c:showCatName val="0"/>
          <c:showSerName val="0"/>
          <c:showPercent val="0"/>
          <c:showBubbleSize val="0"/>
        </c:dLbls>
        <c:axId val="172852928"/>
        <c:axId val="172853320"/>
      </c:scatterChart>
      <c:valAx>
        <c:axId val="172852928"/>
        <c:scaling>
          <c:orientation val="minMax"/>
          <c:max val="9"/>
          <c:min val="0"/>
        </c:scaling>
        <c:delete val="0"/>
        <c:axPos val="b"/>
        <c:title>
          <c:tx>
            <c:rich>
              <a:bodyPr rot="0" vert="horz"/>
              <a:lstStyle/>
              <a:p>
                <a:pPr>
                  <a:defRPr sz="1800"/>
                </a:pPr>
                <a:r>
                  <a:rPr lang="en-US" sz="1800"/>
                  <a:t>Particle diameter (microns)</a:t>
                </a:r>
              </a:p>
            </c:rich>
          </c:tx>
          <c:layout>
            <c:manualLayout>
              <c:xMode val="edge"/>
              <c:yMode val="edge"/>
              <c:x val="0.37029734458868302"/>
              <c:y val="0.938425000979355"/>
            </c:manualLayout>
          </c:layout>
          <c:overlay val="0"/>
          <c:spPr>
            <a:noFill/>
            <a:ln>
              <a:noFill/>
            </a:ln>
            <a:effectLst/>
          </c:spPr>
        </c:title>
        <c:numFmt formatCode="0.0" sourceLinked="1"/>
        <c:majorTickMark val="none"/>
        <c:minorTickMark val="none"/>
        <c:tickLblPos val="none"/>
        <c:spPr>
          <a:solidFill>
            <a:schemeClr val="tx1"/>
          </a:solidFill>
          <a:ln w="19050" cap="flat" cmpd="sng" algn="ctr">
            <a:solidFill>
              <a:schemeClr val="tx1"/>
            </a:solidFill>
            <a:round/>
          </a:ln>
          <a:effectLst/>
        </c:spPr>
        <c:txPr>
          <a:bodyPr rot="-60000000" vert="horz"/>
          <a:lstStyle/>
          <a:p>
            <a:pPr>
              <a:defRPr/>
            </a:pPr>
            <a:endParaRPr lang="en-US"/>
          </a:p>
        </c:txPr>
        <c:crossAx val="172853320"/>
        <c:crossesAt val="0"/>
        <c:crossBetween val="midCat"/>
      </c:valAx>
      <c:valAx>
        <c:axId val="172853320"/>
        <c:scaling>
          <c:logBase val="10"/>
          <c:orientation val="minMax"/>
          <c:max val="10000000"/>
          <c:min val="1"/>
        </c:scaling>
        <c:delete val="0"/>
        <c:axPos val="l"/>
        <c:majorGridlines>
          <c:spPr>
            <a:ln w="9525" cap="flat" cmpd="sng" algn="ctr">
              <a:noFill/>
              <a:round/>
            </a:ln>
            <a:effectLst/>
          </c:spPr>
        </c:majorGridlines>
        <c:title>
          <c:tx>
            <c:rich>
              <a:bodyPr rot="-5400000" vert="horz"/>
              <a:lstStyle/>
              <a:p>
                <a:pPr>
                  <a:defRPr sz="1800"/>
                </a:pPr>
                <a:r>
                  <a:rPr lang="en-US" sz="1800"/>
                  <a:t>Particles per 0.1 m^2</a:t>
                </a:r>
              </a:p>
            </c:rich>
          </c:tx>
          <c:layout>
            <c:manualLayout>
              <c:xMode val="edge"/>
              <c:yMode val="edge"/>
              <c:x val="6.0060060060060003E-4"/>
              <c:y val="0.237627022368473"/>
            </c:manualLayout>
          </c:layout>
          <c:overlay val="0"/>
          <c:spPr>
            <a:noFill/>
            <a:ln>
              <a:noFill/>
            </a:ln>
            <a:effectLst/>
          </c:spPr>
        </c:title>
        <c:numFmt formatCode="0.E+00" sourceLinked="0"/>
        <c:majorTickMark val="cross"/>
        <c:minorTickMark val="none"/>
        <c:tickLblPos val="nextTo"/>
        <c:spPr>
          <a:noFill/>
          <a:ln w="19050">
            <a:solidFill>
              <a:schemeClr val="tx1"/>
            </a:solidFill>
          </a:ln>
          <a:effectLst/>
        </c:spPr>
        <c:txPr>
          <a:bodyPr rot="-60000000" vert="horz"/>
          <a:lstStyle/>
          <a:p>
            <a:pPr>
              <a:defRPr/>
            </a:pPr>
            <a:endParaRPr lang="en-US"/>
          </a:p>
        </c:txPr>
        <c:crossAx val="172852928"/>
        <c:crosses val="autoZero"/>
        <c:crossBetween val="midCat"/>
      </c:valAx>
      <c:spPr>
        <a:noFill/>
        <a:ln>
          <a:noFill/>
        </a:ln>
        <a:effectLst/>
      </c:spPr>
    </c:plotArea>
    <c:plotVisOnly val="1"/>
    <c:dispBlanksAs val="gap"/>
    <c:showDLblsOverMax val="0"/>
  </c:chart>
  <c:spPr>
    <a:solidFill>
      <a:srgbClr val="FFFFFF"/>
    </a:solidFill>
    <a:ln w="9525" cap="flat" cmpd="sng" algn="ctr">
      <a:noFill/>
      <a:round/>
    </a:ln>
    <a:effectLst/>
  </c:spPr>
  <c:txPr>
    <a:bodyPr/>
    <a:lstStyle/>
    <a:p>
      <a:pPr>
        <a:defRPr sz="16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2"/>
    </mc:Choice>
    <mc:Fallback>
      <c:style val="42"/>
    </mc:Fallback>
  </mc:AlternateContent>
  <c:chart>
    <c:title>
      <c:tx>
        <c:rich>
          <a:bodyPr/>
          <a:lstStyle/>
          <a:p>
            <a:pPr>
              <a:defRPr/>
            </a:pPr>
            <a:r>
              <a:rPr lang="en-US" dirty="0"/>
              <a:t>Scrubs </a:t>
            </a:r>
            <a:r>
              <a:rPr lang="en-US" dirty="0" smtClean="0"/>
              <a:t>vs. </a:t>
            </a:r>
            <a:r>
              <a:rPr lang="en-US" dirty="0"/>
              <a:t>Street </a:t>
            </a:r>
            <a:r>
              <a:rPr lang="en-US" dirty="0" smtClean="0"/>
              <a:t>Clothes</a:t>
            </a:r>
            <a:endParaRPr lang="en-US" dirty="0"/>
          </a:p>
        </c:rich>
      </c:tx>
      <c:layout>
        <c:manualLayout>
          <c:xMode val="edge"/>
          <c:yMode val="edge"/>
          <c:x val="0.35094393321316802"/>
          <c:y val="0"/>
        </c:manualLayout>
      </c:layout>
      <c:overlay val="0"/>
    </c:title>
    <c:autoTitleDeleted val="0"/>
    <c:plotArea>
      <c:layout>
        <c:manualLayout>
          <c:layoutTarget val="inner"/>
          <c:xMode val="edge"/>
          <c:yMode val="edge"/>
          <c:x val="0.141713784270942"/>
          <c:y val="0.116807591358772"/>
          <c:w val="0.83040698225974696"/>
          <c:h val="0.76538724005653103"/>
        </c:manualLayout>
      </c:layout>
      <c:scatterChart>
        <c:scatterStyle val="lineMarker"/>
        <c:varyColors val="0"/>
        <c:ser>
          <c:idx val="3"/>
          <c:order val="0"/>
          <c:tx>
            <c:strRef>
              <c:f>Class!$A$4</c:f>
              <c:strCache>
                <c:ptCount val="1"/>
                <c:pt idx="0">
                  <c:v>ISO 3 (~Class 1)</c:v>
                </c:pt>
              </c:strCache>
            </c:strRef>
          </c:tx>
          <c:spPr>
            <a:ln w="28575" cmpd="sng">
              <a:solidFill>
                <a:srgbClr val="A6A6A6"/>
              </a:solidFill>
            </a:ln>
          </c:spPr>
          <c:marker>
            <c:symbol val="none"/>
          </c:marker>
          <c:xVal>
            <c:numRef>
              <c:f>Class!$B$3:$H$3</c:f>
              <c:numCache>
                <c:formatCode>General</c:formatCode>
                <c:ptCount val="7"/>
                <c:pt idx="0">
                  <c:v>0.1</c:v>
                </c:pt>
                <c:pt idx="1">
                  <c:v>0.2</c:v>
                </c:pt>
                <c:pt idx="2">
                  <c:v>0.3</c:v>
                </c:pt>
                <c:pt idx="3">
                  <c:v>0.5</c:v>
                </c:pt>
                <c:pt idx="4" formatCode="0.0">
                  <c:v>1</c:v>
                </c:pt>
                <c:pt idx="5" formatCode="0.0">
                  <c:v>5</c:v>
                </c:pt>
                <c:pt idx="6" formatCode="0.0">
                  <c:v>10</c:v>
                </c:pt>
              </c:numCache>
            </c:numRef>
          </c:xVal>
          <c:yVal>
            <c:numRef>
              <c:f>Class!$B$4:$H$4</c:f>
              <c:numCache>
                <c:formatCode>0.0</c:formatCode>
                <c:ptCount val="7"/>
                <c:pt idx="0" formatCode="0">
                  <c:v>1000</c:v>
                </c:pt>
                <c:pt idx="1">
                  <c:v>236.51441168139891</c:v>
                </c:pt>
                <c:pt idx="2">
                  <c:v>101.76250525627469</c:v>
                </c:pt>
                <c:pt idx="3">
                  <c:v>35.167572461635586</c:v>
                </c:pt>
                <c:pt idx="4">
                  <c:v>8.3176377110267108</c:v>
                </c:pt>
                <c:pt idx="5">
                  <c:v>0.29251112691216402</c:v>
                </c:pt>
                <c:pt idx="6">
                  <c:v>6.91830970918937E-2</c:v>
                </c:pt>
              </c:numCache>
            </c:numRef>
          </c:yVal>
          <c:smooth val="0"/>
        </c:ser>
        <c:ser>
          <c:idx val="4"/>
          <c:order val="1"/>
          <c:tx>
            <c:strRef>
              <c:f>Class!$A$5</c:f>
              <c:strCache>
                <c:ptCount val="1"/>
                <c:pt idx="0">
                  <c:v>ISO 4 (~Class 10)</c:v>
                </c:pt>
              </c:strCache>
            </c:strRef>
          </c:tx>
          <c:spPr>
            <a:ln w="28575" cmpd="sng">
              <a:solidFill>
                <a:prstClr val="white">
                  <a:lumMod val="65000"/>
                </a:prstClr>
              </a:solidFill>
            </a:ln>
          </c:spPr>
          <c:marker>
            <c:symbol val="none"/>
          </c:marker>
          <c:xVal>
            <c:numRef>
              <c:f>Class!$B$3:$H$3</c:f>
              <c:numCache>
                <c:formatCode>General</c:formatCode>
                <c:ptCount val="7"/>
                <c:pt idx="0">
                  <c:v>0.1</c:v>
                </c:pt>
                <c:pt idx="1">
                  <c:v>0.2</c:v>
                </c:pt>
                <c:pt idx="2">
                  <c:v>0.3</c:v>
                </c:pt>
                <c:pt idx="3">
                  <c:v>0.5</c:v>
                </c:pt>
                <c:pt idx="4" formatCode="0.0">
                  <c:v>1</c:v>
                </c:pt>
                <c:pt idx="5" formatCode="0.0">
                  <c:v>5</c:v>
                </c:pt>
                <c:pt idx="6" formatCode="0.0">
                  <c:v>10</c:v>
                </c:pt>
              </c:numCache>
            </c:numRef>
          </c:xVal>
          <c:yVal>
            <c:numRef>
              <c:f>Class!$B$5:$H$5</c:f>
              <c:numCache>
                <c:formatCode>0.0</c:formatCode>
                <c:ptCount val="7"/>
                <c:pt idx="0" formatCode="0">
                  <c:v>10000</c:v>
                </c:pt>
                <c:pt idx="1">
                  <c:v>2365.14411681399</c:v>
                </c:pt>
                <c:pt idx="2">
                  <c:v>1017.625052562747</c:v>
                </c:pt>
                <c:pt idx="3">
                  <c:v>351.67572461635598</c:v>
                </c:pt>
                <c:pt idx="4">
                  <c:v>83.176377110264482</c:v>
                </c:pt>
                <c:pt idx="5">
                  <c:v>2.9251112691216439</c:v>
                </c:pt>
                <c:pt idx="6">
                  <c:v>0.69183097091893697</c:v>
                </c:pt>
              </c:numCache>
            </c:numRef>
          </c:yVal>
          <c:smooth val="0"/>
        </c:ser>
        <c:ser>
          <c:idx val="5"/>
          <c:order val="2"/>
          <c:tx>
            <c:strRef>
              <c:f>Class!$A$6</c:f>
              <c:strCache>
                <c:ptCount val="1"/>
                <c:pt idx="0">
                  <c:v>ISO 5 (~Class 100)</c:v>
                </c:pt>
              </c:strCache>
            </c:strRef>
          </c:tx>
          <c:spPr>
            <a:ln w="28575" cmpd="sng">
              <a:solidFill>
                <a:schemeClr val="accent2"/>
              </a:solidFill>
            </a:ln>
          </c:spPr>
          <c:marker>
            <c:symbol val="none"/>
          </c:marker>
          <c:xVal>
            <c:numRef>
              <c:f>Class!$B$3:$H$3</c:f>
              <c:numCache>
                <c:formatCode>General</c:formatCode>
                <c:ptCount val="7"/>
                <c:pt idx="0">
                  <c:v>0.1</c:v>
                </c:pt>
                <c:pt idx="1">
                  <c:v>0.2</c:v>
                </c:pt>
                <c:pt idx="2">
                  <c:v>0.3</c:v>
                </c:pt>
                <c:pt idx="3">
                  <c:v>0.5</c:v>
                </c:pt>
                <c:pt idx="4" formatCode="0.0">
                  <c:v>1</c:v>
                </c:pt>
                <c:pt idx="5" formatCode="0.0">
                  <c:v>5</c:v>
                </c:pt>
                <c:pt idx="6" formatCode="0.0">
                  <c:v>10</c:v>
                </c:pt>
              </c:numCache>
            </c:numRef>
          </c:xVal>
          <c:yVal>
            <c:numRef>
              <c:f>Class!$B$6:$H$6</c:f>
              <c:numCache>
                <c:formatCode>0.0</c:formatCode>
                <c:ptCount val="7"/>
                <c:pt idx="0" formatCode="0">
                  <c:v>100000</c:v>
                </c:pt>
                <c:pt idx="1">
                  <c:v>23651.4411681399</c:v>
                </c:pt>
                <c:pt idx="2">
                  <c:v>10176.250525627471</c:v>
                </c:pt>
                <c:pt idx="3">
                  <c:v>3516.75724616356</c:v>
                </c:pt>
                <c:pt idx="4">
                  <c:v>831.76377110267197</c:v>
                </c:pt>
                <c:pt idx="5">
                  <c:v>29.251112691216441</c:v>
                </c:pt>
                <c:pt idx="6">
                  <c:v>6.9183097091893702</c:v>
                </c:pt>
              </c:numCache>
            </c:numRef>
          </c:yVal>
          <c:smooth val="0"/>
        </c:ser>
        <c:ser>
          <c:idx val="2"/>
          <c:order val="3"/>
          <c:tx>
            <c:v>Calum* - scrubs</c:v>
          </c:tx>
          <c:spPr>
            <a:ln>
              <a:solidFill>
                <a:srgbClr val="4E81BD"/>
              </a:solidFill>
              <a:prstDash val="sysDot"/>
            </a:ln>
          </c:spPr>
          <c:marker>
            <c:symbol val="none"/>
          </c:marker>
          <c:xVal>
            <c:numRef>
              <c:f>'Test Data- short'!$B$3:$G$3</c:f>
              <c:numCache>
                <c:formatCode>0.0</c:formatCode>
                <c:ptCount val="6"/>
                <c:pt idx="0">
                  <c:v>0.3</c:v>
                </c:pt>
                <c:pt idx="1">
                  <c:v>0.5</c:v>
                </c:pt>
                <c:pt idx="2">
                  <c:v>1</c:v>
                </c:pt>
                <c:pt idx="3">
                  <c:v>3</c:v>
                </c:pt>
                <c:pt idx="4">
                  <c:v>5</c:v>
                </c:pt>
                <c:pt idx="5">
                  <c:v>10</c:v>
                </c:pt>
              </c:numCache>
            </c:numRef>
          </c:xVal>
          <c:yVal>
            <c:numRef>
              <c:f>'Test Data- short'!$B$5:$G$5</c:f>
              <c:numCache>
                <c:formatCode>0</c:formatCode>
                <c:ptCount val="6"/>
                <c:pt idx="0">
                  <c:v>1151.8025230769231</c:v>
                </c:pt>
                <c:pt idx="1">
                  <c:v>437.35897692307702</c:v>
                </c:pt>
                <c:pt idx="2">
                  <c:v>162.99092307692311</c:v>
                </c:pt>
                <c:pt idx="3">
                  <c:v>8.1495461538461544</c:v>
                </c:pt>
              </c:numCache>
            </c:numRef>
          </c:yVal>
          <c:smooth val="0"/>
        </c:ser>
        <c:ser>
          <c:idx val="6"/>
          <c:order val="4"/>
          <c:tx>
            <c:v>Calum - street clothes</c:v>
          </c:tx>
          <c:spPr>
            <a:ln cap="rnd">
              <a:solidFill>
                <a:srgbClr val="4E81BD"/>
              </a:solidFill>
              <a:prstDash val="solid"/>
            </a:ln>
          </c:spPr>
          <c:marker>
            <c:symbol val="none"/>
          </c:marker>
          <c:xVal>
            <c:numRef>
              <c:f>'Test Data- short'!$B$3:$G$3</c:f>
              <c:numCache>
                <c:formatCode>0.0</c:formatCode>
                <c:ptCount val="6"/>
                <c:pt idx="0">
                  <c:v>0.3</c:v>
                </c:pt>
                <c:pt idx="1">
                  <c:v>0.5</c:v>
                </c:pt>
                <c:pt idx="2">
                  <c:v>1</c:v>
                </c:pt>
                <c:pt idx="3">
                  <c:v>3</c:v>
                </c:pt>
                <c:pt idx="4">
                  <c:v>5</c:v>
                </c:pt>
                <c:pt idx="5">
                  <c:v>10</c:v>
                </c:pt>
              </c:numCache>
            </c:numRef>
          </c:xVal>
          <c:yVal>
            <c:numRef>
              <c:f>'Test Data- short'!$B$6:$G$6</c:f>
              <c:numCache>
                <c:formatCode>0</c:formatCode>
                <c:ptCount val="6"/>
                <c:pt idx="0">
                  <c:v>2393.2500538461541</c:v>
                </c:pt>
                <c:pt idx="1">
                  <c:v>567.75171538461541</c:v>
                </c:pt>
                <c:pt idx="2">
                  <c:v>249.91941538461529</c:v>
                </c:pt>
                <c:pt idx="3">
                  <c:v>29.881669230768779</c:v>
                </c:pt>
                <c:pt idx="4">
                  <c:v>2.7165153846153851</c:v>
                </c:pt>
              </c:numCache>
            </c:numRef>
          </c:yVal>
          <c:smooth val="0"/>
        </c:ser>
        <c:ser>
          <c:idx val="0"/>
          <c:order val="5"/>
          <c:tx>
            <c:v>Margot - scrubs</c:v>
          </c:tx>
          <c:spPr>
            <a:ln>
              <a:solidFill>
                <a:schemeClr val="accent4"/>
              </a:solidFill>
              <a:prstDash val="sysDot"/>
            </a:ln>
          </c:spPr>
          <c:marker>
            <c:symbol val="none"/>
          </c:marker>
          <c:xVal>
            <c:numRef>
              <c:f>'Test Data- short'!$H$3:$L$3</c:f>
              <c:numCache>
                <c:formatCode>0.0</c:formatCode>
                <c:ptCount val="5"/>
                <c:pt idx="0">
                  <c:v>0.3</c:v>
                </c:pt>
                <c:pt idx="1">
                  <c:v>0.5</c:v>
                </c:pt>
                <c:pt idx="2">
                  <c:v>1</c:v>
                </c:pt>
                <c:pt idx="3">
                  <c:v>3</c:v>
                </c:pt>
                <c:pt idx="4">
                  <c:v>5</c:v>
                </c:pt>
              </c:numCache>
            </c:numRef>
          </c:xVal>
          <c:yVal>
            <c:numRef>
              <c:f>'Test Data- short'!$H$4:$L$4</c:f>
              <c:numCache>
                <c:formatCode>0</c:formatCode>
                <c:ptCount val="5"/>
                <c:pt idx="0">
                  <c:v>228.1872923076923</c:v>
                </c:pt>
                <c:pt idx="1">
                  <c:v>48.897276923076937</c:v>
                </c:pt>
              </c:numCache>
            </c:numRef>
          </c:yVal>
          <c:smooth val="0"/>
        </c:ser>
        <c:ser>
          <c:idx val="1"/>
          <c:order val="6"/>
          <c:tx>
            <c:v>Margot - street clothes</c:v>
          </c:tx>
          <c:spPr>
            <a:ln>
              <a:solidFill>
                <a:schemeClr val="accent4"/>
              </a:solidFill>
              <a:prstDash val="solid"/>
            </a:ln>
          </c:spPr>
          <c:marker>
            <c:symbol val="none"/>
          </c:marker>
          <c:xVal>
            <c:numRef>
              <c:f>'Test Data- short'!$H$3:$L$3</c:f>
              <c:numCache>
                <c:formatCode>0.0</c:formatCode>
                <c:ptCount val="5"/>
                <c:pt idx="0">
                  <c:v>0.3</c:v>
                </c:pt>
                <c:pt idx="1">
                  <c:v>0.5</c:v>
                </c:pt>
                <c:pt idx="2">
                  <c:v>1</c:v>
                </c:pt>
                <c:pt idx="3">
                  <c:v>3</c:v>
                </c:pt>
                <c:pt idx="4">
                  <c:v>5</c:v>
                </c:pt>
              </c:numCache>
            </c:numRef>
          </c:xVal>
          <c:yVal>
            <c:numRef>
              <c:f>'Test Data- short'!$H$6:$L$6</c:f>
              <c:numCache>
                <c:formatCode>0</c:formatCode>
                <c:ptCount val="5"/>
                <c:pt idx="0">
                  <c:v>1295.7778384615399</c:v>
                </c:pt>
                <c:pt idx="1">
                  <c:v>133.1092538461539</c:v>
                </c:pt>
                <c:pt idx="2">
                  <c:v>32.598184615384618</c:v>
                </c:pt>
                <c:pt idx="3">
                  <c:v>2.7165153846153851</c:v>
                </c:pt>
              </c:numCache>
            </c:numRef>
          </c:yVal>
          <c:smooth val="0"/>
        </c:ser>
        <c:ser>
          <c:idx val="7"/>
          <c:order val="7"/>
          <c:tx>
            <c:v>Kate - scrubs</c:v>
          </c:tx>
          <c:spPr>
            <a:ln>
              <a:solidFill>
                <a:schemeClr val="accent3"/>
              </a:solidFill>
              <a:prstDash val="sysDot"/>
            </a:ln>
          </c:spPr>
          <c:marker>
            <c:symbol val="none"/>
          </c:marker>
          <c:xVal>
            <c:numRef>
              <c:f>'Test Data- short'!$M$3:$Q$3</c:f>
              <c:numCache>
                <c:formatCode>0.0</c:formatCode>
                <c:ptCount val="5"/>
                <c:pt idx="0">
                  <c:v>0.3</c:v>
                </c:pt>
                <c:pt idx="1">
                  <c:v>0.5</c:v>
                </c:pt>
                <c:pt idx="2">
                  <c:v>1</c:v>
                </c:pt>
                <c:pt idx="3">
                  <c:v>3</c:v>
                </c:pt>
                <c:pt idx="4">
                  <c:v>5</c:v>
                </c:pt>
              </c:numCache>
            </c:numRef>
          </c:xVal>
          <c:yVal>
            <c:numRef>
              <c:f>'Test Data- short'!$M$4:$Q$4</c:f>
              <c:numCache>
                <c:formatCode>0</c:formatCode>
                <c:ptCount val="5"/>
                <c:pt idx="0">
                  <c:v>543.30307692307701</c:v>
                </c:pt>
                <c:pt idx="1">
                  <c:v>149.4083461538462</c:v>
                </c:pt>
                <c:pt idx="2">
                  <c:v>32.598184615384618</c:v>
                </c:pt>
              </c:numCache>
            </c:numRef>
          </c:yVal>
          <c:smooth val="0"/>
        </c:ser>
        <c:ser>
          <c:idx val="8"/>
          <c:order val="8"/>
          <c:tx>
            <c:v>Kate - street clothes</c:v>
          </c:tx>
          <c:spPr>
            <a:ln cap="rnd">
              <a:solidFill>
                <a:schemeClr val="accent3"/>
              </a:solidFill>
              <a:prstDash val="solid"/>
            </a:ln>
          </c:spPr>
          <c:marker>
            <c:symbol val="none"/>
          </c:marker>
          <c:xVal>
            <c:numRef>
              <c:f>'Test Data- short'!$M$3:$Q$3</c:f>
              <c:numCache>
                <c:formatCode>0.0</c:formatCode>
                <c:ptCount val="5"/>
                <c:pt idx="0">
                  <c:v>0.3</c:v>
                </c:pt>
                <c:pt idx="1">
                  <c:v>0.5</c:v>
                </c:pt>
                <c:pt idx="2">
                  <c:v>1</c:v>
                </c:pt>
                <c:pt idx="3">
                  <c:v>3</c:v>
                </c:pt>
                <c:pt idx="4">
                  <c:v>5</c:v>
                </c:pt>
              </c:numCache>
            </c:numRef>
          </c:xVal>
          <c:yVal>
            <c:numRef>
              <c:f>'Test Data- short'!$M$6:$Q$6</c:f>
              <c:numCache>
                <c:formatCode>0</c:formatCode>
                <c:ptCount val="5"/>
                <c:pt idx="0">
                  <c:v>1464.201792307693</c:v>
                </c:pt>
                <c:pt idx="1">
                  <c:v>505.27186153846139</c:v>
                </c:pt>
                <c:pt idx="2">
                  <c:v>89.645007692307701</c:v>
                </c:pt>
              </c:numCache>
            </c:numRef>
          </c:yVal>
          <c:smooth val="0"/>
        </c:ser>
        <c:dLbls>
          <c:showLegendKey val="0"/>
          <c:showVal val="0"/>
          <c:showCatName val="0"/>
          <c:showSerName val="0"/>
          <c:showPercent val="0"/>
          <c:showBubbleSize val="0"/>
        </c:dLbls>
        <c:axId val="172854104"/>
        <c:axId val="172854496"/>
      </c:scatterChart>
      <c:valAx>
        <c:axId val="172854104"/>
        <c:scaling>
          <c:logBase val="10"/>
          <c:orientation val="minMax"/>
          <c:max val="9"/>
          <c:min val="0.3"/>
        </c:scaling>
        <c:delete val="0"/>
        <c:axPos val="b"/>
        <c:title>
          <c:tx>
            <c:rich>
              <a:bodyPr/>
              <a:lstStyle/>
              <a:p>
                <a:pPr>
                  <a:defRPr/>
                </a:pPr>
                <a:r>
                  <a:rPr lang="en-US" dirty="0"/>
                  <a:t>Particle diameter </a:t>
                </a:r>
                <a:r>
                  <a:rPr lang="en-US" dirty="0" smtClean="0"/>
                  <a:t>(</a:t>
                </a:r>
                <a:r>
                  <a:rPr lang="en-US" dirty="0" err="1" smtClean="0"/>
                  <a:t>μm</a:t>
                </a:r>
                <a:r>
                  <a:rPr lang="en-US" dirty="0" smtClean="0"/>
                  <a:t>)</a:t>
                </a:r>
                <a:endParaRPr lang="en-US" dirty="0"/>
              </a:p>
            </c:rich>
          </c:tx>
          <c:layout>
            <c:manualLayout>
              <c:xMode val="edge"/>
              <c:yMode val="edge"/>
              <c:x val="0.38087717009771399"/>
              <c:y val="0.92969696969697002"/>
            </c:manualLayout>
          </c:layout>
          <c:overlay val="0"/>
        </c:title>
        <c:numFmt formatCode="General" sourceLinked="1"/>
        <c:majorTickMark val="out"/>
        <c:minorTickMark val="none"/>
        <c:tickLblPos val="nextTo"/>
        <c:spPr>
          <a:ln>
            <a:solidFill>
              <a:schemeClr val="tx1"/>
            </a:solidFill>
          </a:ln>
        </c:spPr>
        <c:crossAx val="172854496"/>
        <c:crossesAt val="0"/>
        <c:crossBetween val="midCat"/>
        <c:majorUnit val="10"/>
      </c:valAx>
      <c:valAx>
        <c:axId val="172854496"/>
        <c:scaling>
          <c:logBase val="10"/>
          <c:orientation val="minMax"/>
          <c:max val="10000"/>
          <c:min val="1"/>
        </c:scaling>
        <c:delete val="0"/>
        <c:axPos val="l"/>
        <c:majorGridlines>
          <c:spPr>
            <a:ln>
              <a:noFill/>
            </a:ln>
          </c:spPr>
        </c:majorGridlines>
        <c:title>
          <c:tx>
            <c:rich>
              <a:bodyPr rot="-5400000" vert="horz"/>
              <a:lstStyle/>
              <a:p>
                <a:pPr>
                  <a:defRPr/>
                </a:pPr>
                <a:r>
                  <a:rPr lang="en-US" dirty="0" smtClean="0"/>
                  <a:t>Average particles per</a:t>
                </a:r>
                <a:r>
                  <a:rPr lang="en-US" baseline="0" dirty="0" smtClean="0"/>
                  <a:t> m</a:t>
                </a:r>
                <a:r>
                  <a:rPr lang="en-US" baseline="30000" dirty="0" smtClean="0"/>
                  <a:t>3</a:t>
                </a:r>
                <a:endParaRPr lang="en-US" dirty="0"/>
              </a:p>
            </c:rich>
          </c:tx>
          <c:layout>
            <c:manualLayout>
              <c:xMode val="edge"/>
              <c:yMode val="edge"/>
              <c:x val="0"/>
              <c:y val="9.4756144118348803E-2"/>
            </c:manualLayout>
          </c:layout>
          <c:overlay val="0"/>
        </c:title>
        <c:numFmt formatCode="#,##0" sourceLinked="0"/>
        <c:majorTickMark val="out"/>
        <c:minorTickMark val="none"/>
        <c:tickLblPos val="nextTo"/>
        <c:spPr>
          <a:ln>
            <a:solidFill>
              <a:schemeClr val="tx1"/>
            </a:solidFill>
          </a:ln>
        </c:spPr>
        <c:crossAx val="172854104"/>
        <c:crossesAt val="0.1"/>
        <c:crossBetween val="midCat"/>
      </c:valAx>
      <c:spPr>
        <a:noFill/>
      </c:spPr>
    </c:plotArea>
    <c:legend>
      <c:legendPos val="r"/>
      <c:legendEntry>
        <c:idx val="0"/>
        <c:delete val="1"/>
      </c:legendEntry>
      <c:legendEntry>
        <c:idx val="1"/>
        <c:delete val="1"/>
      </c:legendEntry>
      <c:legendEntry>
        <c:idx val="2"/>
        <c:delete val="1"/>
      </c:legendEntry>
      <c:layout>
        <c:manualLayout>
          <c:xMode val="edge"/>
          <c:yMode val="edge"/>
          <c:x val="0.71461365145621902"/>
          <c:y val="9.1771176330231394E-2"/>
          <c:w val="0.24939106820984699"/>
          <c:h val="0.35915324046032698"/>
        </c:manualLayout>
      </c:layout>
      <c:overlay val="0"/>
      <c:txPr>
        <a:bodyPr/>
        <a:lstStyle/>
        <a:p>
          <a:pPr>
            <a:defRPr sz="1400"/>
          </a:pPr>
          <a:endParaRPr lang="en-US"/>
        </a:p>
      </c:txPr>
    </c:legend>
    <c:plotVisOnly val="1"/>
    <c:dispBlanksAs val="gap"/>
    <c:showDLblsOverMax val="0"/>
  </c:chart>
  <c:spPr>
    <a:noFill/>
  </c:spPr>
  <c:txPr>
    <a:bodyPr/>
    <a:lstStyle/>
    <a:p>
      <a:pPr>
        <a:defRPr sz="1600">
          <a:solidFill>
            <a:schemeClr val="tx1"/>
          </a:solidFill>
          <a:latin typeface="Times New Roman"/>
          <a:cs typeface="Times New Roman"/>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2000"/>
            </a:pPr>
            <a:r>
              <a:rPr lang="en-US" sz="2000"/>
              <a:t>Scrubs vs Street Clothes (Total)</a:t>
            </a:r>
          </a:p>
        </c:rich>
      </c:tx>
      <c:overlay val="0"/>
    </c:title>
    <c:autoTitleDeleted val="0"/>
    <c:plotArea>
      <c:layout>
        <c:manualLayout>
          <c:layoutTarget val="inner"/>
          <c:xMode val="edge"/>
          <c:yMode val="edge"/>
          <c:x val="0.14338210848643901"/>
          <c:y val="0.105644783859849"/>
          <c:w val="0.81214082374318597"/>
          <c:h val="0.73997280460424397"/>
        </c:manualLayout>
      </c:layout>
      <c:barChart>
        <c:barDir val="col"/>
        <c:grouping val="clustered"/>
        <c:varyColors val="0"/>
        <c:ser>
          <c:idx val="0"/>
          <c:order val="0"/>
          <c:tx>
            <c:v>Calum - street clothes</c:v>
          </c:tx>
          <c:invertIfNegative val="0"/>
          <c:cat>
            <c:numRef>
              <c:f>'Test Data- short'!$B$28:$D$28</c:f>
              <c:numCache>
                <c:formatCode>0.0</c:formatCode>
                <c:ptCount val="3"/>
                <c:pt idx="0">
                  <c:v>0.3</c:v>
                </c:pt>
                <c:pt idx="1">
                  <c:v>0.5</c:v>
                </c:pt>
                <c:pt idx="2">
                  <c:v>1</c:v>
                </c:pt>
              </c:numCache>
            </c:numRef>
          </c:cat>
          <c:val>
            <c:numRef>
              <c:f>'Test Data- short'!$B$33:$D$33</c:f>
              <c:numCache>
                <c:formatCode>0</c:formatCode>
                <c:ptCount val="3"/>
                <c:pt idx="0">
                  <c:v>31112.250700000001</c:v>
                </c:pt>
                <c:pt idx="1">
                  <c:v>7380.7723000000015</c:v>
                </c:pt>
                <c:pt idx="2">
                  <c:v>3248.9524000000001</c:v>
                </c:pt>
              </c:numCache>
            </c:numRef>
          </c:val>
        </c:ser>
        <c:ser>
          <c:idx val="1"/>
          <c:order val="1"/>
          <c:tx>
            <c:v>Margot - street clothes</c:v>
          </c:tx>
          <c:invertIfNegative val="0"/>
          <c:cat>
            <c:numRef>
              <c:f>'Test Data- short'!$B$28:$D$28</c:f>
              <c:numCache>
                <c:formatCode>0.0</c:formatCode>
                <c:ptCount val="3"/>
                <c:pt idx="0">
                  <c:v>0.3</c:v>
                </c:pt>
                <c:pt idx="1">
                  <c:v>0.5</c:v>
                </c:pt>
                <c:pt idx="2">
                  <c:v>1</c:v>
                </c:pt>
              </c:numCache>
            </c:numRef>
          </c:cat>
          <c:val>
            <c:numRef>
              <c:f>'Test Data- short'!$H$33:$J$33</c:f>
              <c:numCache>
                <c:formatCode>0</c:formatCode>
                <c:ptCount val="3"/>
                <c:pt idx="0">
                  <c:v>16845.1119</c:v>
                </c:pt>
                <c:pt idx="1">
                  <c:v>1730.4203</c:v>
                </c:pt>
                <c:pt idx="2">
                  <c:v>423.77640000000002</c:v>
                </c:pt>
              </c:numCache>
            </c:numRef>
          </c:val>
        </c:ser>
        <c:ser>
          <c:idx val="2"/>
          <c:order val="2"/>
          <c:tx>
            <c:v>Kate - street clothes</c:v>
          </c:tx>
          <c:invertIfNegative val="0"/>
          <c:cat>
            <c:numRef>
              <c:f>'Test Data- short'!$B$28:$D$28</c:f>
              <c:numCache>
                <c:formatCode>0.0</c:formatCode>
                <c:ptCount val="3"/>
                <c:pt idx="0">
                  <c:v>0.3</c:v>
                </c:pt>
                <c:pt idx="1">
                  <c:v>0.5</c:v>
                </c:pt>
                <c:pt idx="2">
                  <c:v>1</c:v>
                </c:pt>
              </c:numCache>
            </c:numRef>
          </c:cat>
          <c:val>
            <c:numRef>
              <c:f>'Test Data- short'!$M$33:$O$33</c:f>
              <c:numCache>
                <c:formatCode>0</c:formatCode>
                <c:ptCount val="3"/>
                <c:pt idx="0">
                  <c:v>19034.623299999999</c:v>
                </c:pt>
                <c:pt idx="1">
                  <c:v>6568.5342000000001</c:v>
                </c:pt>
                <c:pt idx="2">
                  <c:v>1165.3851</c:v>
                </c:pt>
              </c:numCache>
            </c:numRef>
          </c:val>
        </c:ser>
        <c:dLbls>
          <c:showLegendKey val="0"/>
          <c:showVal val="0"/>
          <c:showCatName val="0"/>
          <c:showSerName val="0"/>
          <c:showPercent val="0"/>
          <c:showBubbleSize val="0"/>
        </c:dLbls>
        <c:gapWidth val="150"/>
        <c:axId val="172855280"/>
        <c:axId val="172022248"/>
      </c:barChart>
      <c:catAx>
        <c:axId val="172855280"/>
        <c:scaling>
          <c:orientation val="minMax"/>
        </c:scaling>
        <c:delete val="0"/>
        <c:axPos val="b"/>
        <c:title>
          <c:tx>
            <c:rich>
              <a:bodyPr/>
              <a:lstStyle/>
              <a:p>
                <a:pPr>
                  <a:defRPr/>
                </a:pPr>
                <a:r>
                  <a:rPr lang="en-US"/>
                  <a:t>Particle diameter (microns)</a:t>
                </a:r>
              </a:p>
            </c:rich>
          </c:tx>
          <c:layout>
            <c:manualLayout>
              <c:xMode val="edge"/>
              <c:yMode val="edge"/>
              <c:x val="0.35136119464658699"/>
              <c:y val="0.93235377008988096"/>
            </c:manualLayout>
          </c:layout>
          <c:overlay val="0"/>
        </c:title>
        <c:numFmt formatCode="0.0" sourceLinked="1"/>
        <c:majorTickMark val="out"/>
        <c:minorTickMark val="none"/>
        <c:tickLblPos val="nextTo"/>
        <c:crossAx val="172022248"/>
        <c:crosses val="autoZero"/>
        <c:auto val="1"/>
        <c:lblAlgn val="ctr"/>
        <c:lblOffset val="100"/>
        <c:noMultiLvlLbl val="0"/>
      </c:catAx>
      <c:valAx>
        <c:axId val="172022248"/>
        <c:scaling>
          <c:orientation val="minMax"/>
          <c:max val="32000"/>
          <c:min val="0"/>
        </c:scaling>
        <c:delete val="0"/>
        <c:axPos val="l"/>
        <c:majorGridlines/>
        <c:title>
          <c:tx>
            <c:rich>
              <a:bodyPr rot="-5400000" vert="horz"/>
              <a:lstStyle/>
              <a:p>
                <a:pPr>
                  <a:defRPr/>
                </a:pPr>
                <a:r>
                  <a:rPr lang="en-US"/>
                  <a:t>Total</a:t>
                </a:r>
                <a:r>
                  <a:rPr lang="en-US" baseline="0"/>
                  <a:t> particulates per cubic meter</a:t>
                </a:r>
                <a:endParaRPr lang="en-US"/>
              </a:p>
            </c:rich>
          </c:tx>
          <c:layout>
            <c:manualLayout>
              <c:xMode val="edge"/>
              <c:yMode val="edge"/>
              <c:x val="4.93101627602672E-4"/>
              <c:y val="0.173741533127102"/>
            </c:manualLayout>
          </c:layout>
          <c:overlay val="0"/>
        </c:title>
        <c:numFmt formatCode="#,##0" sourceLinked="0"/>
        <c:majorTickMark val="out"/>
        <c:minorTickMark val="none"/>
        <c:tickLblPos val="nextTo"/>
        <c:crossAx val="172855280"/>
        <c:crosses val="autoZero"/>
        <c:crossBetween val="between"/>
        <c:majorUnit val="8000"/>
      </c:valAx>
    </c:plotArea>
    <c:legend>
      <c:legendPos val="r"/>
      <c:layout>
        <c:manualLayout>
          <c:xMode val="edge"/>
          <c:yMode val="edge"/>
          <c:x val="0.64765489772962004"/>
          <c:y val="0.11874698177710701"/>
          <c:w val="0.30591790822065601"/>
          <c:h val="0.16894602030167899"/>
        </c:manualLayout>
      </c:layout>
      <c:overlay val="0"/>
      <c:spPr>
        <a:ln>
          <a:solidFill>
            <a:srgbClr val="FFFFFF"/>
          </a:solidFill>
        </a:ln>
      </c:spPr>
      <c:txPr>
        <a:bodyPr/>
        <a:lstStyle/>
        <a:p>
          <a:pPr algn="l">
            <a:defRPr/>
          </a:pPr>
          <a:endParaRPr lang="en-US"/>
        </a:p>
      </c:txPr>
    </c:legend>
    <c:plotVisOnly val="1"/>
    <c:dispBlanksAs val="gap"/>
    <c:showDLblsOverMax val="0"/>
  </c:chart>
  <c:txPr>
    <a:bodyPr/>
    <a:lstStyle/>
    <a:p>
      <a:pPr>
        <a:defRPr sz="1600">
          <a:latin typeface="Times New Roman"/>
          <a:cs typeface="Times New Roman"/>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0.14338210848643901"/>
          <c:y val="0.105644783859849"/>
          <c:w val="0.81214082374318597"/>
          <c:h val="0.73997280460424397"/>
        </c:manualLayout>
      </c:layout>
      <c:barChart>
        <c:barDir val="col"/>
        <c:grouping val="clustered"/>
        <c:varyColors val="0"/>
        <c:ser>
          <c:idx val="0"/>
          <c:order val="0"/>
          <c:tx>
            <c:v>Calum - scrubs</c:v>
          </c:tx>
          <c:spPr>
            <a:solidFill>
              <a:schemeClr val="accent1">
                <a:lumMod val="60000"/>
                <a:lumOff val="40000"/>
              </a:schemeClr>
            </a:solidFill>
          </c:spPr>
          <c:invertIfNegative val="0"/>
          <c:cat>
            <c:numRef>
              <c:f>'Test Data- short'!$B$28:$D$28</c:f>
              <c:numCache>
                <c:formatCode>0.0</c:formatCode>
                <c:ptCount val="3"/>
                <c:pt idx="0">
                  <c:v>0.3</c:v>
                </c:pt>
                <c:pt idx="1">
                  <c:v>0.5</c:v>
                </c:pt>
                <c:pt idx="2">
                  <c:v>1</c:v>
                </c:pt>
              </c:numCache>
            </c:numRef>
          </c:cat>
          <c:val>
            <c:numRef>
              <c:f>'Test Data- short'!$B$31:$D$31</c:f>
              <c:numCache>
                <c:formatCode>0</c:formatCode>
                <c:ptCount val="3"/>
                <c:pt idx="0">
                  <c:v>14973.4328</c:v>
                </c:pt>
                <c:pt idx="1">
                  <c:v>5685.6667000000007</c:v>
                </c:pt>
                <c:pt idx="2">
                  <c:v>2118.8820000000001</c:v>
                </c:pt>
              </c:numCache>
            </c:numRef>
          </c:val>
        </c:ser>
        <c:ser>
          <c:idx val="1"/>
          <c:order val="1"/>
          <c:tx>
            <c:v>Margot - scrubs</c:v>
          </c:tx>
          <c:spPr>
            <a:solidFill>
              <a:schemeClr val="accent2">
                <a:lumMod val="60000"/>
                <a:lumOff val="40000"/>
              </a:schemeClr>
            </a:solidFill>
          </c:spPr>
          <c:invertIfNegative val="0"/>
          <c:cat>
            <c:numRef>
              <c:f>'Test Data- short'!$B$28:$D$28</c:f>
              <c:numCache>
                <c:formatCode>0.0</c:formatCode>
                <c:ptCount val="3"/>
                <c:pt idx="0">
                  <c:v>0.3</c:v>
                </c:pt>
                <c:pt idx="1">
                  <c:v>0.5</c:v>
                </c:pt>
                <c:pt idx="2">
                  <c:v>1</c:v>
                </c:pt>
              </c:numCache>
            </c:numRef>
          </c:cat>
          <c:val>
            <c:numRef>
              <c:f>'Test Data- short'!$H$29:$J$29</c:f>
              <c:numCache>
                <c:formatCode>0</c:formatCode>
                <c:ptCount val="3"/>
                <c:pt idx="0">
                  <c:v>2966.4348</c:v>
                </c:pt>
                <c:pt idx="1">
                  <c:v>635.66460000000018</c:v>
                </c:pt>
                <c:pt idx="2">
                  <c:v>0</c:v>
                </c:pt>
              </c:numCache>
            </c:numRef>
          </c:val>
        </c:ser>
        <c:ser>
          <c:idx val="2"/>
          <c:order val="2"/>
          <c:tx>
            <c:v>Kate - scrubs</c:v>
          </c:tx>
          <c:spPr>
            <a:solidFill>
              <a:schemeClr val="accent3">
                <a:lumMod val="60000"/>
                <a:lumOff val="40000"/>
              </a:schemeClr>
            </a:solidFill>
          </c:spPr>
          <c:invertIfNegative val="0"/>
          <c:cat>
            <c:numRef>
              <c:f>'Test Data- short'!$B$28:$D$28</c:f>
              <c:numCache>
                <c:formatCode>0.0</c:formatCode>
                <c:ptCount val="3"/>
                <c:pt idx="0">
                  <c:v>0.3</c:v>
                </c:pt>
                <c:pt idx="1">
                  <c:v>0.5</c:v>
                </c:pt>
                <c:pt idx="2">
                  <c:v>1</c:v>
                </c:pt>
              </c:numCache>
            </c:numRef>
          </c:cat>
          <c:val>
            <c:numRef>
              <c:f>'Test Data- short'!$M$29:$O$29</c:f>
              <c:numCache>
                <c:formatCode>0</c:formatCode>
                <c:ptCount val="3"/>
                <c:pt idx="0">
                  <c:v>7062.9400000000014</c:v>
                </c:pt>
                <c:pt idx="1">
                  <c:v>1942.3085000000001</c:v>
                </c:pt>
                <c:pt idx="2">
                  <c:v>423.77640000000002</c:v>
                </c:pt>
              </c:numCache>
            </c:numRef>
          </c:val>
        </c:ser>
        <c:dLbls>
          <c:showLegendKey val="0"/>
          <c:showVal val="0"/>
          <c:showCatName val="0"/>
          <c:showSerName val="0"/>
          <c:showPercent val="0"/>
          <c:showBubbleSize val="0"/>
        </c:dLbls>
        <c:gapWidth val="150"/>
        <c:axId val="172023032"/>
        <c:axId val="172023424"/>
      </c:barChart>
      <c:catAx>
        <c:axId val="172023032"/>
        <c:scaling>
          <c:orientation val="minMax"/>
        </c:scaling>
        <c:delete val="1"/>
        <c:axPos val="b"/>
        <c:numFmt formatCode="0.0" sourceLinked="1"/>
        <c:majorTickMark val="out"/>
        <c:minorTickMark val="none"/>
        <c:tickLblPos val="nextTo"/>
        <c:crossAx val="172023424"/>
        <c:crosses val="autoZero"/>
        <c:auto val="1"/>
        <c:lblAlgn val="ctr"/>
        <c:lblOffset val="100"/>
        <c:noMultiLvlLbl val="0"/>
      </c:catAx>
      <c:valAx>
        <c:axId val="172023424"/>
        <c:scaling>
          <c:orientation val="minMax"/>
          <c:max val="32000"/>
          <c:min val="0"/>
        </c:scaling>
        <c:delete val="1"/>
        <c:axPos val="l"/>
        <c:majorGridlines>
          <c:spPr>
            <a:ln>
              <a:noFill/>
            </a:ln>
          </c:spPr>
        </c:majorGridlines>
        <c:numFmt formatCode="#,##0" sourceLinked="0"/>
        <c:majorTickMark val="out"/>
        <c:minorTickMark val="none"/>
        <c:tickLblPos val="nextTo"/>
        <c:crossAx val="172023032"/>
        <c:crosses val="autoZero"/>
        <c:crossBetween val="between"/>
        <c:majorUnit val="8000"/>
      </c:valAx>
      <c:spPr>
        <a:ln>
          <a:noFill/>
        </a:ln>
      </c:spPr>
    </c:plotArea>
    <c:legend>
      <c:legendPos val="r"/>
      <c:layout>
        <c:manualLayout>
          <c:xMode val="edge"/>
          <c:yMode val="edge"/>
          <c:x val="0.64619717178209901"/>
          <c:y val="0.28819766131796598"/>
          <c:w val="0.30737563416817798"/>
          <c:h val="0.16894602030167899"/>
        </c:manualLayout>
      </c:layout>
      <c:overlay val="0"/>
      <c:spPr>
        <a:ln>
          <a:noFill/>
        </a:ln>
      </c:spPr>
      <c:txPr>
        <a:bodyPr/>
        <a:lstStyle/>
        <a:p>
          <a:pPr algn="l">
            <a:defRPr/>
          </a:pPr>
          <a:endParaRPr lang="en-US"/>
        </a:p>
      </c:txPr>
    </c:legend>
    <c:plotVisOnly val="1"/>
    <c:dispBlanksAs val="gap"/>
    <c:showDLblsOverMax val="0"/>
  </c:chart>
  <c:txPr>
    <a:bodyPr/>
    <a:lstStyle/>
    <a:p>
      <a:pPr>
        <a:defRPr sz="1600">
          <a:latin typeface="Times New Roman"/>
          <a:cs typeface="Times New Roman"/>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203434A-D1DE-274C-859B-4D49FC792D15}" type="datetimeFigureOut">
              <a:rPr lang="en-US" smtClean="0"/>
              <a:t>12/19/2013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72D816E-0436-8647-8A21-93E558A705D0}" type="slidenum">
              <a:rPr lang="en-US" smtClean="0"/>
              <a:t>‹#›</a:t>
            </a:fld>
            <a:endParaRPr lang="en-US"/>
          </a:p>
        </p:txBody>
      </p:sp>
    </p:spTree>
    <p:extLst>
      <p:ext uri="{BB962C8B-B14F-4D97-AF65-F5344CB8AC3E}">
        <p14:creationId xmlns:p14="http://schemas.microsoft.com/office/powerpoint/2010/main" val="395650436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FBE272-D767-4F9E-96C1-3CB8C5A4C24C}" type="datetimeFigureOut">
              <a:rPr lang="en-US" smtClean="0"/>
              <a:t>12/19/2013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6831DF7-62AF-4727-813E-FB529669ABA9}" type="slidenum">
              <a:rPr lang="en-US" smtClean="0"/>
              <a:t>‹#›</a:t>
            </a:fld>
            <a:endParaRPr lang="en-US"/>
          </a:p>
        </p:txBody>
      </p:sp>
    </p:spTree>
    <p:extLst>
      <p:ext uri="{BB962C8B-B14F-4D97-AF65-F5344CB8AC3E}">
        <p14:creationId xmlns:p14="http://schemas.microsoft.com/office/powerpoint/2010/main" val="407444013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dirty="0">
              <a:solidFill>
                <a:schemeClr val="accent2"/>
              </a:solidFill>
            </a:endParaRPr>
          </a:p>
        </p:txBody>
      </p:sp>
      <p:sp>
        <p:nvSpPr>
          <p:cNvPr id="4" name="Slide Number Placeholder 3"/>
          <p:cNvSpPr>
            <a:spLocks noGrp="1"/>
          </p:cNvSpPr>
          <p:nvPr>
            <p:ph type="sldNum" sz="quarter" idx="10"/>
          </p:nvPr>
        </p:nvSpPr>
        <p:spPr/>
        <p:txBody>
          <a:bodyPr/>
          <a:lstStyle/>
          <a:p>
            <a:fld id="{E6831DF7-62AF-4727-813E-FB529669ABA9}" type="slidenum">
              <a:rPr lang="en-US" smtClean="0"/>
              <a:pPr/>
              <a:t>1</a:t>
            </a:fld>
            <a:endParaRPr lang="en-US"/>
          </a:p>
        </p:txBody>
      </p:sp>
    </p:spTree>
    <p:extLst>
      <p:ext uri="{BB962C8B-B14F-4D97-AF65-F5344CB8AC3E}">
        <p14:creationId xmlns:p14="http://schemas.microsoft.com/office/powerpoint/2010/main" val="2229663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think</a:t>
            </a:r>
            <a:r>
              <a:rPr lang="en-US" b="1" i="1" baseline="0" dirty="0" smtClean="0"/>
              <a:t> of PET as white glove test or the equivalent to a particle counter for surfaces</a:t>
            </a:r>
            <a:endParaRPr lang="en-US" b="1" i="1" dirty="0" smtClean="0"/>
          </a:p>
          <a:p>
            <a:endParaRPr lang="en-US" dirty="0" smtClean="0"/>
          </a:p>
          <a:p>
            <a:pPr marL="171450" indent="-171450">
              <a:buFontTx/>
              <a:buChar char="-"/>
            </a:pPr>
            <a:r>
              <a:rPr lang="en-US" dirty="0" smtClean="0"/>
              <a:t>National Ignition</a:t>
            </a:r>
            <a:r>
              <a:rPr lang="en-US" baseline="0" dirty="0" smtClean="0"/>
              <a:t> Facility (NIF) is a large laser-based inertial confinement fusion research project.</a:t>
            </a:r>
          </a:p>
          <a:p>
            <a:pPr marL="171450" indent="-171450">
              <a:buFontTx/>
              <a:buChar char="-"/>
            </a:pPr>
            <a:r>
              <a:rPr lang="en-US" baseline="0" dirty="0" smtClean="0"/>
              <a:t>NIF &amp; LIGO – different goals, but similar concerns. Even tiny amounts of contaminants can damage expensive optics and reduce the amount of laser light that reaches the target (which means less energy on the target, making ignition more difficult)</a:t>
            </a:r>
          </a:p>
          <a:p>
            <a:pPr marL="171450" indent="-171450">
              <a:buFontTx/>
              <a:buChar char="-"/>
            </a:pPr>
            <a:r>
              <a:rPr lang="en-US" baseline="0" dirty="0" smtClean="0"/>
              <a:t>After being cleaned, NIF optics are always kept in a Class 100 environment or better.</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smtClean="0"/>
              <a:t>https://</a:t>
            </a:r>
            <a:r>
              <a:rPr lang="en-US" dirty="0" err="1" smtClean="0"/>
              <a:t>dcc.ligo.org</a:t>
            </a:r>
            <a:r>
              <a:rPr lang="en-US" dirty="0" smtClean="0"/>
              <a:t>/LIGO-D1300697 (tool)</a:t>
            </a:r>
            <a:endParaRPr lang="en-US" baseline="0" dirty="0" smtClean="0"/>
          </a:p>
          <a:p>
            <a:pPr marL="171450" indent="-171450">
              <a:buFontTx/>
              <a:buChar char="-"/>
            </a:pPr>
            <a:r>
              <a:rPr lang="en-US" baseline="0" dirty="0" smtClean="0"/>
              <a:t>Developed new tool based on NIF design. Prototyped and tested at LLO. </a:t>
            </a:r>
          </a:p>
          <a:p>
            <a:pPr marL="171450" indent="-171450">
              <a:buFontTx/>
              <a:buChar char="-"/>
            </a:pPr>
            <a:r>
              <a:rPr lang="en-US" baseline="0" dirty="0" smtClean="0"/>
              <a:t>First tools and </a:t>
            </a:r>
            <a:r>
              <a:rPr lang="en-US" baseline="0" dirty="0" err="1" smtClean="0"/>
              <a:t>Amscopes</a:t>
            </a:r>
            <a:r>
              <a:rPr lang="en-US" baseline="0" dirty="0" smtClean="0"/>
              <a:t> are already at the observatories.</a:t>
            </a:r>
            <a:endParaRPr lang="en-US" dirty="0" smtClean="0"/>
          </a:p>
        </p:txBody>
      </p:sp>
      <p:sp>
        <p:nvSpPr>
          <p:cNvPr id="4" name="Slide Number Placeholder 3"/>
          <p:cNvSpPr>
            <a:spLocks noGrp="1"/>
          </p:cNvSpPr>
          <p:nvPr>
            <p:ph type="sldNum" sz="quarter" idx="10"/>
          </p:nvPr>
        </p:nvSpPr>
        <p:spPr/>
        <p:txBody>
          <a:bodyPr/>
          <a:lstStyle/>
          <a:p>
            <a:fld id="{E6831DF7-62AF-4727-813E-FB529669ABA9}" type="slidenum">
              <a:rPr lang="en-US" smtClean="0"/>
              <a:t>11</a:t>
            </a:fld>
            <a:endParaRPr lang="en-US"/>
          </a:p>
        </p:txBody>
      </p:sp>
    </p:spTree>
    <p:extLst>
      <p:ext uri="{BB962C8B-B14F-4D97-AF65-F5344CB8AC3E}">
        <p14:creationId xmlns:p14="http://schemas.microsoft.com/office/powerpoint/2010/main" val="32912873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dirty="0"/>
          </a:p>
        </p:txBody>
      </p:sp>
      <p:sp>
        <p:nvSpPr>
          <p:cNvPr id="4" name="Slide Number Placeholder 3"/>
          <p:cNvSpPr>
            <a:spLocks noGrp="1"/>
          </p:cNvSpPr>
          <p:nvPr>
            <p:ph type="sldNum" sz="quarter" idx="10"/>
          </p:nvPr>
        </p:nvSpPr>
        <p:spPr/>
        <p:txBody>
          <a:bodyPr/>
          <a:lstStyle/>
          <a:p>
            <a:fld id="{E6831DF7-62AF-4727-813E-FB529669ABA9}" type="slidenum">
              <a:rPr lang="en-US" smtClean="0"/>
              <a:t>12</a:t>
            </a:fld>
            <a:endParaRPr lang="en-US"/>
          </a:p>
        </p:txBody>
      </p:sp>
    </p:spTree>
    <p:extLst>
      <p:ext uri="{BB962C8B-B14F-4D97-AF65-F5344CB8AC3E}">
        <p14:creationId xmlns:p14="http://schemas.microsoft.com/office/powerpoint/2010/main" val="3425124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Body Box:</a:t>
            </a:r>
          </a:p>
          <a:p>
            <a:pPr marL="171450" indent="-171450">
              <a:buFontTx/>
              <a:buChar char="-"/>
            </a:pPr>
            <a:r>
              <a:rPr lang="en-US" dirty="0" smtClean="0"/>
              <a:t>Performed series of exercises</a:t>
            </a:r>
            <a:r>
              <a:rPr lang="en-US" baseline="0" dirty="0" smtClean="0"/>
              <a:t> in an ISO Class 3 box, and particles were collected at knee and sub floor levels. This was done for older and newer garb, with street clothes and scrubs underneath.</a:t>
            </a:r>
          </a:p>
          <a:p>
            <a:pPr marL="171450" indent="-171450">
              <a:buFontTx/>
              <a:buChar char="-"/>
            </a:pPr>
            <a:r>
              <a:rPr lang="en-US" baseline="0" dirty="0" smtClean="0"/>
              <a:t>People who clean our suits are cleaner than we are.</a:t>
            </a:r>
          </a:p>
          <a:p>
            <a:pPr marL="171450" indent="-171450">
              <a:buFontTx/>
              <a:buChar char="-"/>
            </a:pPr>
            <a:r>
              <a:rPr lang="en-US" baseline="0" dirty="0" smtClean="0"/>
              <a:t>Exercises weren’t as bad as what we do in chamber.</a:t>
            </a:r>
          </a:p>
          <a:p>
            <a:pPr marL="171450" indent="-171450">
              <a:buFontTx/>
              <a:buChar char="-"/>
            </a:pPr>
            <a:r>
              <a:rPr lang="en-US" baseline="0" dirty="0" smtClean="0"/>
              <a:t>Scrubs are ESD micro denier polyester.</a:t>
            </a:r>
          </a:p>
          <a:p>
            <a:pPr marL="171450" indent="-171450">
              <a:buFontTx/>
              <a:buChar char="-"/>
            </a:pPr>
            <a:r>
              <a:rPr lang="en-US" baseline="0" dirty="0" smtClean="0"/>
              <a:t>Found that wearing scrubs, even with older garb, will significantly reduce contamination. For Kate &amp; Margot, it made a difference in cleanroom class. For Calum, it made half a class difference.</a:t>
            </a:r>
          </a:p>
          <a:p>
            <a:pPr marL="171450" indent="-171450">
              <a:buFontTx/>
              <a:buChar char="-"/>
            </a:pPr>
            <a:r>
              <a:rPr lang="en-US" sz="1200" dirty="0" smtClean="0"/>
              <a:t>Street clothes shed 15,400 – 19,300 more particles than scrubs</a:t>
            </a:r>
            <a:r>
              <a:rPr lang="en-US" sz="1200" baseline="0" dirty="0" smtClean="0"/>
              <a:t> during test.</a:t>
            </a:r>
            <a:endParaRPr lang="en-US" baseline="0" dirty="0" smtClean="0"/>
          </a:p>
          <a:p>
            <a:endParaRPr lang="en-US" dirty="0" smtClean="0"/>
          </a:p>
          <a:p>
            <a:endParaRPr lang="en-US" dirty="0" smtClean="0"/>
          </a:p>
          <a:p>
            <a:pPr marL="171450" indent="-171450">
              <a:buFontTx/>
              <a:buChar char="-"/>
            </a:pPr>
            <a:r>
              <a:rPr lang="en-US" dirty="0" smtClean="0"/>
              <a:t>In Japanese</a:t>
            </a:r>
            <a:r>
              <a:rPr lang="en-US" baseline="0" dirty="0" smtClean="0"/>
              <a:t> semiconductor industry, the cleanroom suits have 1 opening- a vent, which attaches to an active exhaust with a small HEPA unit. The HEPA unit is worn at the worker’s waist. </a:t>
            </a:r>
          </a:p>
          <a:p>
            <a:pPr marL="0" indent="0">
              <a:buFontTx/>
              <a:buNone/>
            </a:pPr>
            <a:endParaRPr lang="en-US" dirty="0" smtClean="0"/>
          </a:p>
        </p:txBody>
      </p:sp>
      <p:sp>
        <p:nvSpPr>
          <p:cNvPr id="4" name="Slide Number Placeholder 3"/>
          <p:cNvSpPr>
            <a:spLocks noGrp="1"/>
          </p:cNvSpPr>
          <p:nvPr>
            <p:ph type="sldNum" sz="quarter" idx="10"/>
          </p:nvPr>
        </p:nvSpPr>
        <p:spPr/>
        <p:txBody>
          <a:bodyPr/>
          <a:lstStyle/>
          <a:p>
            <a:fld id="{E6831DF7-62AF-4727-813E-FB529669ABA9}" type="slidenum">
              <a:rPr lang="en-US" smtClean="0"/>
              <a:pPr/>
              <a:t>13</a:t>
            </a:fld>
            <a:endParaRPr lang="en-US"/>
          </a:p>
        </p:txBody>
      </p:sp>
    </p:spTree>
    <p:extLst>
      <p:ext uri="{BB962C8B-B14F-4D97-AF65-F5344CB8AC3E}">
        <p14:creationId xmlns:p14="http://schemas.microsoft.com/office/powerpoint/2010/main" val="2894576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831DF7-62AF-4727-813E-FB529669ABA9}" type="slidenum">
              <a:rPr lang="en-US" smtClean="0"/>
              <a:t>15</a:t>
            </a:fld>
            <a:endParaRPr lang="en-US"/>
          </a:p>
        </p:txBody>
      </p:sp>
    </p:spTree>
    <p:extLst>
      <p:ext uri="{BB962C8B-B14F-4D97-AF65-F5344CB8AC3E}">
        <p14:creationId xmlns:p14="http://schemas.microsoft.com/office/powerpoint/2010/main" val="42727181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831DF7-62AF-4727-813E-FB529669ABA9}" type="slidenum">
              <a:rPr lang="en-US" smtClean="0"/>
              <a:t>16</a:t>
            </a:fld>
            <a:endParaRPr lang="en-US"/>
          </a:p>
        </p:txBody>
      </p:sp>
    </p:spTree>
    <p:extLst>
      <p:ext uri="{BB962C8B-B14F-4D97-AF65-F5344CB8AC3E}">
        <p14:creationId xmlns:p14="http://schemas.microsoft.com/office/powerpoint/2010/main" val="42727181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831DF7-62AF-4727-813E-FB529669ABA9}" type="slidenum">
              <a:rPr lang="en-US" smtClean="0"/>
              <a:t>20</a:t>
            </a:fld>
            <a:endParaRPr lang="en-US"/>
          </a:p>
        </p:txBody>
      </p:sp>
    </p:spTree>
    <p:extLst>
      <p:ext uri="{BB962C8B-B14F-4D97-AF65-F5344CB8AC3E}">
        <p14:creationId xmlns:p14="http://schemas.microsoft.com/office/powerpoint/2010/main" val="2894576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fld id="{E6831DF7-62AF-4727-813E-FB529669ABA9}" type="slidenum">
              <a:rPr lang="en-US" smtClean="0"/>
              <a:t>2</a:t>
            </a:fld>
            <a:endParaRPr lang="en-US"/>
          </a:p>
        </p:txBody>
      </p:sp>
    </p:spTree>
    <p:extLst>
      <p:ext uri="{BB962C8B-B14F-4D97-AF65-F5344CB8AC3E}">
        <p14:creationId xmlns:p14="http://schemas.microsoft.com/office/powerpoint/2010/main" val="1808116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aLIGO optics are vulnerable to particulate contamination.</a:t>
            </a:r>
            <a:r>
              <a:rPr lang="en-US" baseline="0" dirty="0" smtClean="0"/>
              <a:t> </a:t>
            </a:r>
            <a:r>
              <a:rPr lang="en-US" dirty="0" smtClean="0"/>
              <a:t>Surface particles absorb and scatter power from the interferometer mode. Such losses limit recycling and signal cavity finesse, degrading shot-noise limited strain sensitivity.</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Refer to Mike</a:t>
            </a:r>
            <a:r>
              <a:rPr lang="en-US" baseline="0" dirty="0" smtClean="0"/>
              <a:t> </a:t>
            </a:r>
            <a:r>
              <a:rPr lang="en-US" dirty="0" err="1" smtClean="0"/>
              <a:t>Zucker’s</a:t>
            </a:r>
            <a:r>
              <a:rPr lang="en-US" dirty="0" smtClean="0"/>
              <a:t> paper (see references)</a:t>
            </a:r>
          </a:p>
          <a:p>
            <a:endParaRPr lang="en-US" sz="2400" dirty="0" smtClean="0"/>
          </a:p>
          <a:p>
            <a:pPr marL="457200" lvl="0" indent="-457200">
              <a:buFont typeface="Arial"/>
              <a:buChar char="•"/>
            </a:pPr>
            <a:r>
              <a:rPr lang="en-US" sz="2400" b="1" dirty="0" smtClean="0">
                <a:solidFill>
                  <a:prstClr val="black"/>
                </a:solidFill>
              </a:rPr>
              <a:t>Sensitivity: </a:t>
            </a:r>
            <a:r>
              <a:rPr lang="en-US" sz="2400" dirty="0" smtClean="0">
                <a:solidFill>
                  <a:prstClr val="black"/>
                </a:solidFill>
              </a:rPr>
              <a:t>aLIGO is designed to be sensitive to 10</a:t>
            </a:r>
            <a:r>
              <a:rPr lang="en-US" sz="2400" baseline="30000" dirty="0" smtClean="0">
                <a:solidFill>
                  <a:prstClr val="black"/>
                </a:solidFill>
              </a:rPr>
              <a:t>-19 </a:t>
            </a:r>
            <a:r>
              <a:rPr lang="en-US" sz="2400" dirty="0" smtClean="0">
                <a:solidFill>
                  <a:prstClr val="black"/>
                </a:solidFill>
              </a:rPr>
              <a:t>m changes in distance to detect GW.</a:t>
            </a:r>
          </a:p>
          <a:p>
            <a:pPr marL="457200" lvl="0" indent="-457200">
              <a:spcBef>
                <a:spcPts val="600"/>
              </a:spcBef>
              <a:spcAft>
                <a:spcPts val="600"/>
              </a:spcAft>
              <a:buFont typeface="Arial"/>
              <a:buChar char="•"/>
              <a:tabLst>
                <a:tab pos="16851313" algn="dec"/>
              </a:tabLst>
            </a:pPr>
            <a:r>
              <a:rPr lang="en-US" sz="2400" b="1" dirty="0" smtClean="0">
                <a:solidFill>
                  <a:prstClr val="black"/>
                </a:solidFill>
              </a:rPr>
              <a:t>Cavity Loss Budget</a:t>
            </a:r>
            <a:r>
              <a:rPr lang="en-US" sz="2400" dirty="0" smtClean="0">
                <a:solidFill>
                  <a:prstClr val="black"/>
                </a:solidFill>
              </a:rPr>
              <a:t>: 70 ppm total for all sources between cavity mirrors.</a:t>
            </a:r>
          </a:p>
          <a:p>
            <a:pPr marL="457200" lvl="0" indent="-457200">
              <a:spcBef>
                <a:spcPts val="600"/>
              </a:spcBef>
              <a:spcAft>
                <a:spcPts val="600"/>
              </a:spcAft>
              <a:buFont typeface="Arial"/>
              <a:buChar char="•"/>
              <a:tabLst>
                <a:tab pos="16851313" algn="dec"/>
              </a:tabLst>
            </a:pPr>
            <a:r>
              <a:rPr lang="en-US" sz="2400" b="1" dirty="0" smtClean="0">
                <a:solidFill>
                  <a:prstClr val="black"/>
                </a:solidFill>
              </a:rPr>
              <a:t>Laser Intensity</a:t>
            </a:r>
            <a:r>
              <a:rPr lang="en-US" sz="2400" dirty="0" smtClean="0">
                <a:solidFill>
                  <a:prstClr val="black"/>
                </a:solidFill>
              </a:rPr>
              <a:t>: Peak Laser Intensities of </a:t>
            </a:r>
            <a:r>
              <a:rPr lang="en-US" sz="2400" b="1" dirty="0" smtClean="0">
                <a:solidFill>
                  <a:prstClr val="black"/>
                </a:solidFill>
              </a:rPr>
              <a:t>200kW/cm</a:t>
            </a:r>
            <a:r>
              <a:rPr lang="en-US" sz="2400" b="1" baseline="30000" dirty="0" smtClean="0">
                <a:solidFill>
                  <a:prstClr val="black"/>
                </a:solidFill>
              </a:rPr>
              <a:t>2</a:t>
            </a:r>
          </a:p>
          <a:p>
            <a:pPr marL="457200" lvl="0" indent="-457200">
              <a:spcBef>
                <a:spcPts val="600"/>
              </a:spcBef>
              <a:spcAft>
                <a:spcPts val="600"/>
              </a:spcAft>
              <a:buFont typeface="Arial"/>
              <a:buChar char="•"/>
              <a:tabLst>
                <a:tab pos="16851313" algn="dec"/>
              </a:tabLst>
            </a:pPr>
            <a:r>
              <a:rPr lang="en-US" sz="2400" dirty="0" smtClean="0">
                <a:solidFill>
                  <a:prstClr val="black"/>
                </a:solidFill>
              </a:rPr>
              <a:t>Absorption, scatter, laser damage to optics and loss to overall sensitivity can/will result from contamination in the vacuum system. </a:t>
            </a:r>
          </a:p>
          <a:p>
            <a:endParaRPr lang="en-US" sz="2400" dirty="0" smtClean="0"/>
          </a:p>
          <a:p>
            <a:r>
              <a:rPr lang="en-US" dirty="0" smtClean="0"/>
              <a:t>5 ppm/optic </a:t>
            </a:r>
            <a:r>
              <a:rPr lang="en-US" dirty="0" err="1" smtClean="0"/>
              <a:t>Lambertian</a:t>
            </a:r>
            <a:r>
              <a:rPr lang="en-US" dirty="0" smtClean="0"/>
              <a:t> scatter</a:t>
            </a:r>
          </a:p>
          <a:p>
            <a:pPr lvl="1"/>
            <a:r>
              <a:rPr lang="en-US" dirty="0" smtClean="0"/>
              <a:t>Allow ~2 ppm from dust over ~1 year service interval</a:t>
            </a:r>
          </a:p>
          <a:p>
            <a:pPr lvl="2"/>
            <a:r>
              <a:rPr lang="en-US" dirty="0" smtClean="0"/>
              <a:t>For </a:t>
            </a:r>
            <a:r>
              <a:rPr lang="el-GR" dirty="0" smtClean="0"/>
              <a:t>ε</a:t>
            </a:r>
            <a:r>
              <a:rPr lang="en-US" dirty="0" smtClean="0"/>
              <a:t> ~ 1: 0.1 ppm absorption is acquired in 6 minutes in a Class 100 cleanroom!</a:t>
            </a:r>
          </a:p>
          <a:p>
            <a:endParaRPr lang="en-US" sz="2400" dirty="0" smtClean="0"/>
          </a:p>
          <a:p>
            <a:r>
              <a:rPr lang="en-US" dirty="0" smtClean="0"/>
              <a:t>0.5 ppm/optic absorption</a:t>
            </a:r>
          </a:p>
          <a:p>
            <a:pPr lvl="1"/>
            <a:r>
              <a:rPr lang="en-US" dirty="0" smtClean="0"/>
              <a:t>Allow 0.1 ppm from dust over ~1 year service interval</a:t>
            </a:r>
          </a:p>
          <a:p>
            <a:pPr lvl="2"/>
            <a:r>
              <a:rPr lang="en-US" dirty="0" smtClean="0"/>
              <a:t>For </a:t>
            </a:r>
            <a:r>
              <a:rPr lang="el-GR" dirty="0" smtClean="0"/>
              <a:t>ε</a:t>
            </a:r>
            <a:r>
              <a:rPr lang="en-US" dirty="0" smtClean="0"/>
              <a:t> ~ 1: 0.1 ppm corresponds to a single 30 µm particle in the beam area!</a:t>
            </a:r>
          </a:p>
          <a:p>
            <a:endParaRPr lang="en-US" sz="2400" dirty="0" smtClean="0"/>
          </a:p>
          <a:p>
            <a:endParaRPr lang="en-US" dirty="0" smtClean="0"/>
          </a:p>
        </p:txBody>
      </p:sp>
      <p:sp>
        <p:nvSpPr>
          <p:cNvPr id="4" name="Slide Number Placeholder 3"/>
          <p:cNvSpPr>
            <a:spLocks noGrp="1"/>
          </p:cNvSpPr>
          <p:nvPr>
            <p:ph type="sldNum" sz="quarter" idx="10"/>
          </p:nvPr>
        </p:nvSpPr>
        <p:spPr/>
        <p:txBody>
          <a:bodyPr/>
          <a:lstStyle/>
          <a:p>
            <a:fld id="{E6831DF7-62AF-4727-813E-FB529669ABA9}" type="slidenum">
              <a:rPr lang="en-US" smtClean="0"/>
              <a:t>3</a:t>
            </a:fld>
            <a:endParaRPr lang="en-US"/>
          </a:p>
        </p:txBody>
      </p:sp>
    </p:spTree>
    <p:extLst>
      <p:ext uri="{BB962C8B-B14F-4D97-AF65-F5344CB8AC3E}">
        <p14:creationId xmlns:p14="http://schemas.microsoft.com/office/powerpoint/2010/main" val="194698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Cleanroom</a:t>
            </a:r>
            <a:r>
              <a:rPr lang="en-US" b="1" baseline="0" dirty="0" smtClean="0"/>
              <a:t> Class:</a:t>
            </a:r>
          </a:p>
          <a:p>
            <a:pPr marL="171450" indent="-171450">
              <a:buFontTx/>
              <a:buChar char="-"/>
            </a:pPr>
            <a:r>
              <a:rPr lang="en-US" baseline="0" dirty="0" smtClean="0"/>
              <a:t>What we have been using all along to determine cleanliness.</a:t>
            </a:r>
          </a:p>
          <a:p>
            <a:pPr marL="171450" indent="-171450">
              <a:buFontTx/>
              <a:buChar char="-"/>
            </a:pPr>
            <a:endParaRPr lang="en-US" dirty="0" smtClean="0"/>
          </a:p>
          <a:p>
            <a:r>
              <a:rPr lang="en-US" b="1" baseline="0" dirty="0" smtClean="0"/>
              <a:t>Surface Cleanliness Level:</a:t>
            </a:r>
          </a:p>
          <a:p>
            <a:pPr marL="171450" indent="-171450">
              <a:buFontTx/>
              <a:buChar char="-"/>
            </a:pPr>
            <a:r>
              <a:rPr lang="en-US" baseline="0" dirty="0" smtClean="0"/>
              <a:t>What we should have been looking at (in addition to Cleanroom Class).</a:t>
            </a:r>
          </a:p>
          <a:p>
            <a:pPr marL="171450" indent="-171450">
              <a:buFontTx/>
              <a:buChar char="-"/>
            </a:pPr>
            <a:r>
              <a:rPr lang="en-US" baseline="0" dirty="0" smtClean="0"/>
              <a:t>ONE of the tools, but not the only one.</a:t>
            </a:r>
          </a:p>
        </p:txBody>
      </p:sp>
      <p:sp>
        <p:nvSpPr>
          <p:cNvPr id="4" name="Slide Number Placeholder 3"/>
          <p:cNvSpPr>
            <a:spLocks noGrp="1"/>
          </p:cNvSpPr>
          <p:nvPr>
            <p:ph type="sldNum" sz="quarter" idx="10"/>
          </p:nvPr>
        </p:nvSpPr>
        <p:spPr/>
        <p:txBody>
          <a:bodyPr/>
          <a:lstStyle/>
          <a:p>
            <a:fld id="{E6831DF7-62AF-4727-813E-FB529669ABA9}" type="slidenum">
              <a:rPr lang="en-US" smtClean="0"/>
              <a:t>4</a:t>
            </a:fld>
            <a:endParaRPr lang="en-US"/>
          </a:p>
        </p:txBody>
      </p:sp>
    </p:spTree>
    <p:extLst>
      <p:ext uri="{BB962C8B-B14F-4D97-AF65-F5344CB8AC3E}">
        <p14:creationId xmlns:p14="http://schemas.microsoft.com/office/powerpoint/2010/main" val="2971265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dirty="0"/>
          </a:p>
        </p:txBody>
      </p:sp>
      <p:sp>
        <p:nvSpPr>
          <p:cNvPr id="4" name="Slide Number Placeholder 3"/>
          <p:cNvSpPr>
            <a:spLocks noGrp="1"/>
          </p:cNvSpPr>
          <p:nvPr>
            <p:ph type="sldNum" sz="quarter" idx="10"/>
          </p:nvPr>
        </p:nvSpPr>
        <p:spPr/>
        <p:txBody>
          <a:bodyPr/>
          <a:lstStyle/>
          <a:p>
            <a:fld id="{E6831DF7-62AF-4727-813E-FB529669ABA9}" type="slidenum">
              <a:rPr lang="en-US" smtClean="0"/>
              <a:t>5</a:t>
            </a:fld>
            <a:endParaRPr lang="en-US"/>
          </a:p>
        </p:txBody>
      </p:sp>
    </p:spTree>
    <p:extLst>
      <p:ext uri="{BB962C8B-B14F-4D97-AF65-F5344CB8AC3E}">
        <p14:creationId xmlns:p14="http://schemas.microsoft.com/office/powerpoint/2010/main" val="863994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Collect samples at observatories</a:t>
            </a:r>
            <a:r>
              <a:rPr lang="en-US" baseline="0" dirty="0" smtClean="0"/>
              <a:t> of small areas and items of interest. Then sent to Caltech for analysis.</a:t>
            </a:r>
          </a:p>
          <a:p>
            <a:r>
              <a:rPr lang="en-US" baseline="0" dirty="0" smtClean="0"/>
              <a:t>A database for all samples is in progress now.</a:t>
            </a:r>
          </a:p>
          <a:p>
            <a:r>
              <a:rPr lang="en-US" baseline="0" dirty="0" smtClean="0"/>
              <a:t>Hunt for particulates on specimen using INCA software for EDS analysis at a selected point. INCA output:</a:t>
            </a:r>
          </a:p>
          <a:p>
            <a:pPr marL="171450" indent="-171450">
              <a:buFontTx/>
              <a:buChar char="-"/>
            </a:pPr>
            <a:r>
              <a:rPr lang="en-US" baseline="0" dirty="0" smtClean="0"/>
              <a:t>image</a:t>
            </a:r>
          </a:p>
          <a:p>
            <a:pPr marL="171450" indent="-171450">
              <a:buFontTx/>
              <a:buChar char="-"/>
            </a:pPr>
            <a:r>
              <a:rPr lang="en-US" baseline="0" dirty="0" smtClean="0"/>
              <a:t>peaks in spectrum</a:t>
            </a:r>
          </a:p>
          <a:p>
            <a:pPr marL="171450" indent="-171450">
              <a:buFontTx/>
              <a:buChar char="-"/>
            </a:pPr>
            <a:r>
              <a:rPr lang="en-US" baseline="0" dirty="0" smtClean="0"/>
              <a:t>table of elements</a:t>
            </a:r>
          </a:p>
          <a:p>
            <a:pPr marL="0" indent="0">
              <a:buFontTx/>
              <a:buNone/>
            </a:pPr>
            <a:endParaRPr lang="en-US" dirty="0" smtClean="0"/>
          </a:p>
          <a:p>
            <a:pPr marL="0" indent="0">
              <a:buFontTx/>
              <a:buNone/>
            </a:pPr>
            <a:r>
              <a:rPr lang="en-US" dirty="0" smtClean="0"/>
              <a:t>Quorum</a:t>
            </a:r>
            <a:r>
              <a:rPr lang="en-US" baseline="0" dirty="0" smtClean="0"/>
              <a:t> meets to review SEM data. Factors considered:</a:t>
            </a:r>
          </a:p>
          <a:p>
            <a:pPr marL="171450" indent="-171450">
              <a:buFontTx/>
              <a:buChar char="-"/>
            </a:pPr>
            <a:r>
              <a:rPr lang="en-US" baseline="0" dirty="0" smtClean="0"/>
              <a:t>element weight%</a:t>
            </a:r>
          </a:p>
          <a:p>
            <a:pPr marL="171450" indent="-171450">
              <a:buFontTx/>
              <a:buChar char="-"/>
            </a:pPr>
            <a:r>
              <a:rPr lang="en-US" baseline="0" dirty="0" smtClean="0"/>
              <a:t>shape</a:t>
            </a:r>
          </a:p>
          <a:p>
            <a:pPr marL="171450" indent="-171450">
              <a:buFontTx/>
              <a:buChar char="-"/>
            </a:pPr>
            <a:r>
              <a:rPr lang="en-US" baseline="0" dirty="0" smtClean="0"/>
              <a:t>location sampled</a:t>
            </a:r>
          </a:p>
          <a:p>
            <a:pPr marL="171450" indent="-171450">
              <a:buFontTx/>
              <a:buChar char="-"/>
            </a:pPr>
            <a:r>
              <a:rPr lang="en-US" baseline="0" dirty="0" smtClean="0"/>
              <a:t>history</a:t>
            </a:r>
          </a:p>
          <a:p>
            <a:pPr marL="0" indent="0">
              <a:buFontTx/>
              <a:buNone/>
            </a:pPr>
            <a:endParaRPr lang="en-US" baseline="0" dirty="0" smtClean="0"/>
          </a:p>
          <a:p>
            <a:pPr marL="0" indent="0">
              <a:buFontTx/>
              <a:buNone/>
            </a:pPr>
            <a:r>
              <a:rPr lang="en-US" baseline="0" dirty="0" smtClean="0"/>
              <a:t>Identify by:</a:t>
            </a:r>
          </a:p>
          <a:p>
            <a:pPr marL="171450" indent="-171450">
              <a:buFontTx/>
              <a:buChar char="-"/>
            </a:pPr>
            <a:r>
              <a:rPr lang="en-US" baseline="0" dirty="0" smtClean="0"/>
              <a:t>main element</a:t>
            </a:r>
          </a:p>
          <a:p>
            <a:pPr marL="171450" indent="-171450">
              <a:buFontTx/>
              <a:buChar char="-"/>
            </a:pPr>
            <a:r>
              <a:rPr lang="en-US" baseline="0" dirty="0" smtClean="0"/>
              <a:t>reference, ex: SSTL</a:t>
            </a:r>
          </a:p>
          <a:p>
            <a:pPr marL="171450" indent="-171450">
              <a:buFontTx/>
              <a:buChar char="-"/>
            </a:pPr>
            <a:r>
              <a:rPr lang="en-US" baseline="0" dirty="0" smtClean="0"/>
              <a:t>“known suspects”</a:t>
            </a:r>
            <a:endParaRPr lang="en-US" dirty="0"/>
          </a:p>
        </p:txBody>
      </p:sp>
      <p:sp>
        <p:nvSpPr>
          <p:cNvPr id="4" name="Slide Number Placeholder 3"/>
          <p:cNvSpPr>
            <a:spLocks noGrp="1"/>
          </p:cNvSpPr>
          <p:nvPr>
            <p:ph type="sldNum" sz="quarter" idx="10"/>
          </p:nvPr>
        </p:nvSpPr>
        <p:spPr/>
        <p:txBody>
          <a:bodyPr/>
          <a:lstStyle/>
          <a:p>
            <a:fld id="{E6831DF7-62AF-4727-813E-FB529669ABA9}" type="slidenum">
              <a:rPr lang="en-US" smtClean="0"/>
              <a:t>6</a:t>
            </a:fld>
            <a:endParaRPr lang="en-US"/>
          </a:p>
        </p:txBody>
      </p:sp>
    </p:spTree>
    <p:extLst>
      <p:ext uri="{BB962C8B-B14F-4D97-AF65-F5344CB8AC3E}">
        <p14:creationId xmlns:p14="http://schemas.microsoft.com/office/powerpoint/2010/main" val="710725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Important notes:</a:t>
            </a:r>
          </a:p>
          <a:p>
            <a:pPr marL="171450" indent="-171450">
              <a:buFontTx/>
              <a:buChar char="-"/>
            </a:pPr>
            <a:r>
              <a:rPr lang="en-US" dirty="0" smtClean="0"/>
              <a:t>Tendency to collect particulates</a:t>
            </a:r>
            <a:r>
              <a:rPr lang="en-US" baseline="0" dirty="0" smtClean="0"/>
              <a:t> that are large, out of the ordinary, etc. </a:t>
            </a:r>
            <a:endParaRPr lang="en-US" dirty="0" smtClean="0"/>
          </a:p>
          <a:p>
            <a:pPr marL="171450" indent="-171450">
              <a:buFontTx/>
              <a:buChar char="-"/>
            </a:pPr>
            <a:r>
              <a:rPr lang="en-US" baseline="0" dirty="0" smtClean="0"/>
              <a:t>Tendency to analyze larger particles on SEM (miss a lot of the small stuff because hard to get a good reading)</a:t>
            </a:r>
          </a:p>
          <a:p>
            <a:pPr marL="171450" indent="-171450">
              <a:buFontTx/>
              <a:buChar char="-"/>
            </a:pPr>
            <a:r>
              <a:rPr lang="en-US" baseline="0" dirty="0" smtClean="0"/>
              <a:t>Need to analyze more specimen to get a better percentage breakdown of materials.</a:t>
            </a:r>
          </a:p>
          <a:p>
            <a:pPr marL="171450" indent="-171450">
              <a:buFontTx/>
              <a:buChar char="-"/>
            </a:pPr>
            <a:r>
              <a:rPr lang="en-US" baseline="0" dirty="0" smtClean="0"/>
              <a:t>A database is being created to store all the collected SEM data. Once operational, it will be much easier to compare samples and draw conclusions.</a:t>
            </a:r>
          </a:p>
          <a:p>
            <a:pPr marL="171450" indent="-171450">
              <a:buFontTx/>
              <a:buChar char="-"/>
            </a:pPr>
            <a:endParaRPr lang="en-US" baseline="0" dirty="0"/>
          </a:p>
          <a:p>
            <a:pPr marL="0" indent="0">
              <a:buFontTx/>
              <a:buNone/>
            </a:pPr>
            <a:r>
              <a:rPr lang="en-US" baseline="0" dirty="0" smtClean="0"/>
              <a:t>Summary:</a:t>
            </a:r>
          </a:p>
          <a:p>
            <a:pPr marL="171450" indent="-171450">
              <a:buFontTx/>
              <a:buChar char="-"/>
            </a:pPr>
            <a:r>
              <a:rPr lang="en-US" baseline="0" dirty="0" smtClean="0"/>
              <a:t>Metal was most commonly found. This is not surprising given that most of our parts are metal.</a:t>
            </a:r>
          </a:p>
          <a:p>
            <a:pPr marL="171450" indent="-171450">
              <a:buFontTx/>
              <a:buChar char="-"/>
            </a:pPr>
            <a:r>
              <a:rPr lang="en-US" baseline="0" dirty="0" smtClean="0"/>
              <a:t>Fairly high amount of carbon, whose source is unknown. Could be partially due to carbon tape on FBI samples.</a:t>
            </a:r>
          </a:p>
          <a:p>
            <a:pPr marL="171450" indent="-171450">
              <a:buFontTx/>
              <a:buChar char="-"/>
            </a:pPr>
            <a:r>
              <a:rPr lang="en-US" baseline="0" dirty="0" smtClean="0"/>
              <a:t>After metal, we see a lot of C3, wipes, and gloves; suggesting we should re-evaluate our use of these materials.</a:t>
            </a:r>
          </a:p>
          <a:p>
            <a:pPr marL="171450" indent="-171450">
              <a:buFontTx/>
              <a:buChar char="-"/>
            </a:pPr>
            <a:r>
              <a:rPr lang="en-US" baseline="0" dirty="0" smtClean="0"/>
              <a:t>15% unknowns. We still have a lot to learn.</a:t>
            </a:r>
          </a:p>
          <a:p>
            <a:pPr marL="171450" indent="-171450">
              <a:buFontTx/>
              <a:buChar char="-"/>
            </a:pPr>
            <a:r>
              <a:rPr lang="en-US" baseline="0" dirty="0" smtClean="0"/>
              <a:t>Biological seems very low at 4% HOWEVER the biological materials tend to be very small (with the exception of hair) and are often overlooked. Have limited time per sample, and tend to focus on big stuff (especially in early SEM sessions). Plus small particles are hard to get a good reading on.</a:t>
            </a:r>
          </a:p>
          <a:p>
            <a:pPr marL="171450" indent="-171450">
              <a:buFontTx/>
              <a:buChar char="-"/>
            </a:pPr>
            <a:endParaRPr lang="en-US" baseline="0" dirty="0" smtClean="0"/>
          </a:p>
          <a:p>
            <a:pPr marL="171450" indent="-171450">
              <a:buFontTx/>
              <a:buChar char="-"/>
            </a:pPr>
            <a:endParaRPr lang="en-US" baseline="0" dirty="0" smtClean="0"/>
          </a:p>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E6831DF7-62AF-4727-813E-FB529669ABA9}" type="slidenum">
              <a:rPr lang="en-US" smtClean="0"/>
              <a:t>7</a:t>
            </a:fld>
            <a:endParaRPr lang="en-US"/>
          </a:p>
        </p:txBody>
      </p:sp>
    </p:spTree>
    <p:extLst>
      <p:ext uri="{BB962C8B-B14F-4D97-AF65-F5344CB8AC3E}">
        <p14:creationId xmlns:p14="http://schemas.microsoft.com/office/powerpoint/2010/main" val="761808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W&amp;</a:t>
            </a:r>
            <a:r>
              <a:rPr lang="en-US" baseline="0" dirty="0" smtClean="0"/>
              <a:t>O placed</a:t>
            </a:r>
            <a:r>
              <a:rPr lang="en-US" dirty="0" smtClean="0"/>
              <a:t> in chamber vertically</a:t>
            </a:r>
            <a:r>
              <a:rPr lang="en-US" baseline="0" dirty="0" smtClean="0"/>
              <a:t> and horizontally.</a:t>
            </a:r>
          </a:p>
          <a:p>
            <a:pPr marL="171450" indent="-171450">
              <a:buFontTx/>
              <a:buChar char="-"/>
            </a:pPr>
            <a:r>
              <a:rPr lang="en-US" dirty="0" smtClean="0"/>
              <a:t>Allow</a:t>
            </a:r>
            <a:r>
              <a:rPr lang="en-US" baseline="0" dirty="0" smtClean="0"/>
              <a:t> us to collect data on contamination specific to chambers, certain activities (install work, pump down), over time.</a:t>
            </a:r>
          </a:p>
          <a:p>
            <a:pPr marL="171450" indent="-171450">
              <a:buFontTx/>
              <a:buChar char="-"/>
            </a:pPr>
            <a:r>
              <a:rPr lang="en-US" sz="1200" kern="1200" baseline="0" dirty="0" smtClean="0">
                <a:solidFill>
                  <a:schemeClr val="tx1"/>
                </a:solidFill>
                <a:latin typeface="+mn-lt"/>
                <a:ea typeface="+mn-ea"/>
                <a:cs typeface="+mn-cs"/>
              </a:rPr>
              <a:t>Now putting wafers and optics in same locations, so no more apples to oranges comparisons.</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6831DF7-62AF-4727-813E-FB529669ABA9}" type="slidenum">
              <a:rPr lang="en-US" smtClean="0"/>
              <a:t>8</a:t>
            </a:fld>
            <a:endParaRPr lang="en-US"/>
          </a:p>
        </p:txBody>
      </p:sp>
    </p:spTree>
    <p:extLst>
      <p:ext uri="{BB962C8B-B14F-4D97-AF65-F5344CB8AC3E}">
        <p14:creationId xmlns:p14="http://schemas.microsoft.com/office/powerpoint/2010/main" val="1158448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dirty="0" smtClean="0"/>
              <a:t>Example:</a:t>
            </a:r>
          </a:p>
          <a:p>
            <a:pPr marL="342900" indent="-342900">
              <a:buFontTx/>
              <a:buChar char="-"/>
            </a:pPr>
            <a:r>
              <a:rPr lang="en-US" sz="2400" dirty="0" smtClean="0"/>
              <a:t>Location:</a:t>
            </a:r>
            <a:r>
              <a:rPr lang="en-US" sz="2400" baseline="0" dirty="0" smtClean="0"/>
              <a:t> </a:t>
            </a:r>
          </a:p>
          <a:p>
            <a:pPr marL="800100" lvl="1" indent="-342900">
              <a:buFontTx/>
              <a:buChar char="-"/>
            </a:pPr>
            <a:r>
              <a:rPr lang="en-US" sz="2400" dirty="0" smtClean="0"/>
              <a:t>T1300103 (wafer) – on +X</a:t>
            </a:r>
            <a:r>
              <a:rPr lang="en-US" sz="2400" baseline="0" dirty="0" smtClean="0"/>
              <a:t> of table</a:t>
            </a:r>
          </a:p>
          <a:p>
            <a:pPr marL="800100" lvl="1" indent="-342900">
              <a:buFontTx/>
              <a:buChar char="-"/>
            </a:pPr>
            <a:r>
              <a:rPr lang="en-US" sz="2400" dirty="0" smtClean="0"/>
              <a:t>T1300109 (optic) – PEEK clamp in</a:t>
            </a:r>
            <a:r>
              <a:rPr lang="en-US" sz="2400" baseline="0" dirty="0" smtClean="0"/>
              <a:t> front of MC2</a:t>
            </a:r>
          </a:p>
          <a:p>
            <a:pPr marL="342900" indent="-342900">
              <a:buFontTx/>
              <a:buChar char="-"/>
            </a:pPr>
            <a:r>
              <a:rPr lang="en-US" sz="2400" baseline="0" dirty="0" smtClean="0"/>
              <a:t>In chamber Dec 2012 – Feb 2013</a:t>
            </a:r>
          </a:p>
          <a:p>
            <a:pPr marL="342900" indent="-342900">
              <a:buFontTx/>
              <a:buChar char="-"/>
            </a:pPr>
            <a:r>
              <a:rPr lang="en-US" sz="2400" baseline="0" dirty="0" smtClean="0"/>
              <a:t>Witnessed pump down and vent, but NO chamber work</a:t>
            </a:r>
          </a:p>
          <a:p>
            <a:pPr marL="342900" indent="-342900">
              <a:buFontTx/>
              <a:buChar char="-"/>
            </a:pPr>
            <a:r>
              <a:rPr lang="en-US" sz="2400" baseline="0" dirty="0" smtClean="0"/>
              <a:t>BOTH:</a:t>
            </a:r>
          </a:p>
          <a:p>
            <a:pPr marL="800100" lvl="1" indent="-342900">
              <a:buFontTx/>
              <a:buChar char="-"/>
            </a:pPr>
            <a:r>
              <a:rPr lang="en-US" sz="2400" baseline="0" dirty="0" smtClean="0"/>
              <a:t>Primary mixed silicates (quartz and mixed </a:t>
            </a:r>
            <a:r>
              <a:rPr lang="en-US" sz="2400" baseline="0" dirty="0" err="1" smtClean="0"/>
              <a:t>cation</a:t>
            </a:r>
            <a:r>
              <a:rPr lang="en-US" sz="2400" baseline="0" dirty="0" smtClean="0"/>
              <a:t> silicates). </a:t>
            </a:r>
            <a:r>
              <a:rPr lang="en-US" sz="1600" dirty="0" smtClean="0"/>
              <a:t>Common component of soil tracked into cleanrooms.</a:t>
            </a:r>
          </a:p>
          <a:p>
            <a:pPr marL="800100" lvl="1" indent="-342900">
              <a:buFontTx/>
              <a:buChar char="-"/>
            </a:pPr>
            <a:r>
              <a:rPr lang="en-US" sz="1600" dirty="0" smtClean="0"/>
              <a:t>Molecular contamination absorbed on the particulate that is a complex mix of hydrocarbons </a:t>
            </a:r>
          </a:p>
          <a:p>
            <a:pPr marL="800100" lvl="1" indent="-342900">
              <a:buFontTx/>
              <a:buChar char="-"/>
            </a:pPr>
            <a:r>
              <a:rPr lang="en-US" sz="1600" dirty="0" smtClean="0"/>
              <a:t>Skin dander</a:t>
            </a:r>
          </a:p>
          <a:p>
            <a:pPr marL="342900" lvl="0" indent="-342900">
              <a:buFontTx/>
              <a:buChar char="-"/>
            </a:pPr>
            <a:r>
              <a:rPr lang="en-US" sz="2400" baseline="0" dirty="0" smtClean="0"/>
              <a:t>Wafer fibers:</a:t>
            </a:r>
          </a:p>
          <a:p>
            <a:pPr marL="742950" lvl="1" indent="-285750">
              <a:buFontTx/>
              <a:buChar char="-"/>
            </a:pPr>
            <a:r>
              <a:rPr lang="en-US" sz="2400" dirty="0" smtClean="0"/>
              <a:t>123x13 microns = degraded polyester</a:t>
            </a:r>
          </a:p>
          <a:p>
            <a:pPr marL="742950" lvl="1" indent="-285750">
              <a:buFontTx/>
              <a:buChar char="-"/>
            </a:pPr>
            <a:r>
              <a:rPr lang="en-US" sz="2400" dirty="0" smtClean="0"/>
              <a:t>568x72 microns = cotton</a:t>
            </a:r>
          </a:p>
          <a:p>
            <a:pPr marL="0" indent="0">
              <a:buFontTx/>
              <a:buNone/>
            </a:pPr>
            <a:endParaRPr lang="en-US" sz="2400" dirty="0" smtClean="0"/>
          </a:p>
        </p:txBody>
      </p:sp>
      <p:sp>
        <p:nvSpPr>
          <p:cNvPr id="4" name="Slide Number Placeholder 3"/>
          <p:cNvSpPr>
            <a:spLocks noGrp="1"/>
          </p:cNvSpPr>
          <p:nvPr>
            <p:ph type="sldNum" sz="quarter" idx="10"/>
          </p:nvPr>
        </p:nvSpPr>
        <p:spPr/>
        <p:txBody>
          <a:bodyPr/>
          <a:lstStyle/>
          <a:p>
            <a:fld id="{E6831DF7-62AF-4727-813E-FB529669ABA9}" type="slidenum">
              <a:rPr lang="en-US" smtClean="0"/>
              <a:t>9</a:t>
            </a:fld>
            <a:endParaRPr lang="en-US"/>
          </a:p>
        </p:txBody>
      </p:sp>
    </p:spTree>
    <p:extLst>
      <p:ext uri="{BB962C8B-B14F-4D97-AF65-F5344CB8AC3E}">
        <p14:creationId xmlns:p14="http://schemas.microsoft.com/office/powerpoint/2010/main" val="2982413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vmlDrawing" Target="../drawings/vmlDrawing2.v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vmlDrawing" Target="../drawings/vmlDrawing3.v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LIGO-G1301249-v3</a:t>
            </a:r>
            <a:endParaRPr lang="en-US"/>
          </a:p>
        </p:txBody>
      </p:sp>
      <p:sp>
        <p:nvSpPr>
          <p:cNvPr id="5" name="Footer Placeholder 4"/>
          <p:cNvSpPr>
            <a:spLocks noGrp="1"/>
          </p:cNvSpPr>
          <p:nvPr>
            <p:ph type="ftr" sz="quarter" idx="11"/>
          </p:nvPr>
        </p:nvSpPr>
        <p:spPr/>
        <p:txBody>
          <a:bodyPr/>
          <a:lstStyle/>
          <a:p>
            <a:r>
              <a:rPr lang="en-US" smtClean="0"/>
              <a:t>Advanced LIGO</a:t>
            </a:r>
            <a:endParaRPr lang="en-US"/>
          </a:p>
        </p:txBody>
      </p:sp>
      <p:sp>
        <p:nvSpPr>
          <p:cNvPr id="6" name="Slide Number Placeholder 5"/>
          <p:cNvSpPr>
            <a:spLocks noGrp="1"/>
          </p:cNvSpPr>
          <p:nvPr>
            <p:ph type="sldNum" sz="quarter" idx="12"/>
          </p:nvPr>
        </p:nvSpPr>
        <p:spPr/>
        <p:txBody>
          <a:bodyPr/>
          <a:lstStyle/>
          <a:p>
            <a:fld id="{3FF8A0D9-104B-42E1-B207-922617A2DF27}" type="slidenum">
              <a:rPr lang="en-US" smtClean="0"/>
              <a:t>‹#›</a:t>
            </a:fld>
            <a:endParaRPr lang="en-US"/>
          </a:p>
        </p:txBody>
      </p:sp>
    </p:spTree>
    <p:extLst>
      <p:ext uri="{BB962C8B-B14F-4D97-AF65-F5344CB8AC3E}">
        <p14:creationId xmlns:p14="http://schemas.microsoft.com/office/powerpoint/2010/main" val="405418114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LIGO-G1301249-v3</a:t>
            </a:r>
            <a:endParaRPr lang="en-US"/>
          </a:p>
        </p:txBody>
      </p:sp>
      <p:sp>
        <p:nvSpPr>
          <p:cNvPr id="5" name="Footer Placeholder 4"/>
          <p:cNvSpPr>
            <a:spLocks noGrp="1"/>
          </p:cNvSpPr>
          <p:nvPr>
            <p:ph type="ftr" sz="quarter" idx="11"/>
          </p:nvPr>
        </p:nvSpPr>
        <p:spPr/>
        <p:txBody>
          <a:bodyPr/>
          <a:lstStyle/>
          <a:p>
            <a:r>
              <a:rPr lang="en-US" smtClean="0"/>
              <a:t>Advanced LIGO</a:t>
            </a:r>
            <a:endParaRPr lang="en-US"/>
          </a:p>
        </p:txBody>
      </p:sp>
      <p:sp>
        <p:nvSpPr>
          <p:cNvPr id="6" name="Slide Number Placeholder 5"/>
          <p:cNvSpPr>
            <a:spLocks noGrp="1"/>
          </p:cNvSpPr>
          <p:nvPr>
            <p:ph type="sldNum" sz="quarter" idx="12"/>
          </p:nvPr>
        </p:nvSpPr>
        <p:spPr/>
        <p:txBody>
          <a:bodyPr/>
          <a:lstStyle/>
          <a:p>
            <a:fld id="{3FF8A0D9-104B-42E1-B207-922617A2DF27}" type="slidenum">
              <a:rPr lang="en-US" smtClean="0"/>
              <a:t>‹#›</a:t>
            </a:fld>
            <a:endParaRPr lang="en-US"/>
          </a:p>
        </p:txBody>
      </p:sp>
    </p:spTree>
    <p:extLst>
      <p:ext uri="{BB962C8B-B14F-4D97-AF65-F5344CB8AC3E}">
        <p14:creationId xmlns:p14="http://schemas.microsoft.com/office/powerpoint/2010/main" val="368864185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LIGO-G1301249-v3</a:t>
            </a:r>
            <a:endParaRPr lang="en-US"/>
          </a:p>
        </p:txBody>
      </p:sp>
      <p:sp>
        <p:nvSpPr>
          <p:cNvPr id="5" name="Footer Placeholder 4"/>
          <p:cNvSpPr>
            <a:spLocks noGrp="1"/>
          </p:cNvSpPr>
          <p:nvPr>
            <p:ph type="ftr" sz="quarter" idx="11"/>
          </p:nvPr>
        </p:nvSpPr>
        <p:spPr/>
        <p:txBody>
          <a:bodyPr/>
          <a:lstStyle/>
          <a:p>
            <a:r>
              <a:rPr lang="en-US" smtClean="0"/>
              <a:t>Advanced LIGO</a:t>
            </a:r>
            <a:endParaRPr lang="en-US"/>
          </a:p>
        </p:txBody>
      </p:sp>
      <p:sp>
        <p:nvSpPr>
          <p:cNvPr id="6" name="Slide Number Placeholder 5"/>
          <p:cNvSpPr>
            <a:spLocks noGrp="1"/>
          </p:cNvSpPr>
          <p:nvPr>
            <p:ph type="sldNum" sz="quarter" idx="12"/>
          </p:nvPr>
        </p:nvSpPr>
        <p:spPr/>
        <p:txBody>
          <a:bodyPr/>
          <a:lstStyle/>
          <a:p>
            <a:fld id="{3FF8A0D9-104B-42E1-B207-922617A2DF27}" type="slidenum">
              <a:rPr lang="en-US" smtClean="0"/>
              <a:t>‹#›</a:t>
            </a:fld>
            <a:endParaRPr lang="en-US"/>
          </a:p>
        </p:txBody>
      </p:sp>
    </p:spTree>
    <p:extLst>
      <p:ext uri="{BB962C8B-B14F-4D97-AF65-F5344CB8AC3E}">
        <p14:creationId xmlns:p14="http://schemas.microsoft.com/office/powerpoint/2010/main" val="70219467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1"/>
            <a:ext cx="8229600" cy="1030288"/>
          </a:xfrm>
        </p:spPr>
        <p:txBody>
          <a:bodyPr/>
          <a:lstStyle>
            <a:lvl1pPr>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401762"/>
            <a:ext cx="8229600" cy="48466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r>
              <a:rPr lang="en-US" smtClean="0"/>
              <a:t>LIGO-G1301249-v3</a:t>
            </a:r>
            <a:endParaRPr lang="en-US" dirty="0"/>
          </a:p>
        </p:txBody>
      </p:sp>
      <p:sp>
        <p:nvSpPr>
          <p:cNvPr id="5" name="Footer Placeholder 4"/>
          <p:cNvSpPr>
            <a:spLocks noGrp="1"/>
          </p:cNvSpPr>
          <p:nvPr>
            <p:ph type="ftr" sz="quarter" idx="11"/>
          </p:nvPr>
        </p:nvSpPr>
        <p:spPr/>
        <p:txBody>
          <a:bodyPr/>
          <a:lstStyle/>
          <a:p>
            <a:r>
              <a:rPr lang="en-US" smtClean="0"/>
              <a:t>Advanced LIGO</a:t>
            </a:r>
            <a:endParaRPr lang="en-US"/>
          </a:p>
        </p:txBody>
      </p:sp>
      <p:sp>
        <p:nvSpPr>
          <p:cNvPr id="6" name="Slide Number Placeholder 5"/>
          <p:cNvSpPr>
            <a:spLocks noGrp="1"/>
          </p:cNvSpPr>
          <p:nvPr>
            <p:ph type="sldNum" sz="quarter" idx="12"/>
          </p:nvPr>
        </p:nvSpPr>
        <p:spPr/>
        <p:txBody>
          <a:bodyPr/>
          <a:lstStyle/>
          <a:p>
            <a:fld id="{3FF8A0D9-104B-42E1-B207-922617A2DF27}" type="slidenum">
              <a:rPr lang="en-US" smtClean="0"/>
              <a:t>‹#›</a:t>
            </a:fld>
            <a:endParaRPr lang="en-US"/>
          </a:p>
        </p:txBody>
      </p:sp>
      <p:graphicFrame>
        <p:nvGraphicFramePr>
          <p:cNvPr id="7" name="Object 9"/>
          <p:cNvGraphicFramePr>
            <a:graphicFrameLocks noChangeAspect="1"/>
          </p:cNvGraphicFramePr>
          <p:nvPr userDrawn="1"/>
        </p:nvGraphicFramePr>
        <p:xfrm>
          <a:off x="0" y="0"/>
          <a:ext cx="1366838" cy="998538"/>
        </p:xfrm>
        <a:graphic>
          <a:graphicData uri="http://schemas.openxmlformats.org/presentationml/2006/ole">
            <mc:AlternateContent xmlns:mc="http://schemas.openxmlformats.org/markup-compatibility/2006">
              <mc:Choice xmlns:v="urn:schemas-microsoft-com:vml" Requires="v">
                <p:oleObj spid="_x0000_s7195" name="Photo Editor Photo" r:id="rId3" imgW="4409524" imgH="3219899" progId="">
                  <p:embed/>
                </p:oleObj>
              </mc:Choice>
              <mc:Fallback>
                <p:oleObj name="Photo Editor Photo" r:id="rId3" imgW="4409524" imgH="3219899"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366838" cy="9985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cxnSp>
        <p:nvCxnSpPr>
          <p:cNvPr id="9" name="Straight Connector 8"/>
          <p:cNvCxnSpPr/>
          <p:nvPr userDrawn="1"/>
        </p:nvCxnSpPr>
        <p:spPr>
          <a:xfrm>
            <a:off x="0" y="1143000"/>
            <a:ext cx="91440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84151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LIGO-G1301249-v3</a:t>
            </a:r>
            <a:endParaRPr lang="en-US"/>
          </a:p>
        </p:txBody>
      </p:sp>
      <p:sp>
        <p:nvSpPr>
          <p:cNvPr id="5" name="Footer Placeholder 4"/>
          <p:cNvSpPr>
            <a:spLocks noGrp="1"/>
          </p:cNvSpPr>
          <p:nvPr>
            <p:ph type="ftr" sz="quarter" idx="11"/>
          </p:nvPr>
        </p:nvSpPr>
        <p:spPr/>
        <p:txBody>
          <a:bodyPr/>
          <a:lstStyle/>
          <a:p>
            <a:r>
              <a:rPr lang="en-US" smtClean="0"/>
              <a:t>Advanced LIGO</a:t>
            </a:r>
            <a:endParaRPr lang="en-US"/>
          </a:p>
        </p:txBody>
      </p:sp>
      <p:sp>
        <p:nvSpPr>
          <p:cNvPr id="6" name="Slide Number Placeholder 5"/>
          <p:cNvSpPr>
            <a:spLocks noGrp="1"/>
          </p:cNvSpPr>
          <p:nvPr>
            <p:ph type="sldNum" sz="quarter" idx="12"/>
          </p:nvPr>
        </p:nvSpPr>
        <p:spPr/>
        <p:txBody>
          <a:bodyPr/>
          <a:lstStyle/>
          <a:p>
            <a:fld id="{3FF8A0D9-104B-42E1-B207-922617A2DF27}" type="slidenum">
              <a:rPr lang="en-US" smtClean="0"/>
              <a:t>‹#›</a:t>
            </a:fld>
            <a:endParaRPr lang="en-US"/>
          </a:p>
        </p:txBody>
      </p:sp>
    </p:spTree>
    <p:extLst>
      <p:ext uri="{BB962C8B-B14F-4D97-AF65-F5344CB8AC3E}">
        <p14:creationId xmlns:p14="http://schemas.microsoft.com/office/powerpoint/2010/main" val="369566305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LIGO-G1301249-v3</a:t>
            </a:r>
            <a:endParaRPr lang="en-US"/>
          </a:p>
        </p:txBody>
      </p:sp>
      <p:sp>
        <p:nvSpPr>
          <p:cNvPr id="6" name="Footer Placeholder 5"/>
          <p:cNvSpPr>
            <a:spLocks noGrp="1"/>
          </p:cNvSpPr>
          <p:nvPr>
            <p:ph type="ftr" sz="quarter" idx="11"/>
          </p:nvPr>
        </p:nvSpPr>
        <p:spPr/>
        <p:txBody>
          <a:bodyPr/>
          <a:lstStyle/>
          <a:p>
            <a:r>
              <a:rPr lang="en-US" smtClean="0"/>
              <a:t>Advanced LIGO</a:t>
            </a:r>
            <a:endParaRPr lang="en-US"/>
          </a:p>
        </p:txBody>
      </p:sp>
      <p:sp>
        <p:nvSpPr>
          <p:cNvPr id="7" name="Slide Number Placeholder 6"/>
          <p:cNvSpPr>
            <a:spLocks noGrp="1"/>
          </p:cNvSpPr>
          <p:nvPr>
            <p:ph type="sldNum" sz="quarter" idx="12"/>
          </p:nvPr>
        </p:nvSpPr>
        <p:spPr/>
        <p:txBody>
          <a:bodyPr/>
          <a:lstStyle/>
          <a:p>
            <a:fld id="{3FF8A0D9-104B-42E1-B207-922617A2DF27}" type="slidenum">
              <a:rPr lang="en-US" smtClean="0"/>
              <a:t>‹#›</a:t>
            </a:fld>
            <a:endParaRPr lang="en-US"/>
          </a:p>
        </p:txBody>
      </p:sp>
      <p:graphicFrame>
        <p:nvGraphicFramePr>
          <p:cNvPr id="8" name="Object 9"/>
          <p:cNvGraphicFramePr>
            <a:graphicFrameLocks noChangeAspect="1"/>
          </p:cNvGraphicFramePr>
          <p:nvPr userDrawn="1"/>
        </p:nvGraphicFramePr>
        <p:xfrm>
          <a:off x="0" y="0"/>
          <a:ext cx="1366838" cy="998538"/>
        </p:xfrm>
        <a:graphic>
          <a:graphicData uri="http://schemas.openxmlformats.org/presentationml/2006/ole">
            <mc:AlternateContent xmlns:mc="http://schemas.openxmlformats.org/markup-compatibility/2006">
              <mc:Choice xmlns:v="urn:schemas-microsoft-com:vml" Requires="v">
                <p:oleObj spid="_x0000_s1823" name="Photo Editor Photo" r:id="rId3" imgW="4409524" imgH="3219899" progId="">
                  <p:embed/>
                </p:oleObj>
              </mc:Choice>
              <mc:Fallback>
                <p:oleObj name="Photo Editor Photo" r:id="rId3" imgW="4409524" imgH="3219899"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366838" cy="9985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cxnSp>
        <p:nvCxnSpPr>
          <p:cNvPr id="9" name="Straight Connector 8"/>
          <p:cNvCxnSpPr/>
          <p:nvPr userDrawn="1"/>
        </p:nvCxnSpPr>
        <p:spPr>
          <a:xfrm>
            <a:off x="0" y="1143000"/>
            <a:ext cx="9144000"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title"/>
          </p:nvPr>
        </p:nvSpPr>
        <p:spPr>
          <a:xfrm>
            <a:off x="457200" y="76201"/>
            <a:ext cx="8229600" cy="1030288"/>
          </a:xfrm>
        </p:spPr>
        <p:txBody>
          <a:bodyPr/>
          <a:lstStyle>
            <a:lvl1pPr>
              <a:defRPr sz="4000"/>
            </a:lvl1pPr>
          </a:lstStyle>
          <a:p>
            <a:r>
              <a:rPr lang="en-US" dirty="0" smtClean="0"/>
              <a:t>Click to edit Master title style</a:t>
            </a:r>
            <a:endParaRPr lang="en-US" dirty="0"/>
          </a:p>
        </p:txBody>
      </p:sp>
    </p:spTree>
    <p:extLst>
      <p:ext uri="{BB962C8B-B14F-4D97-AF65-F5344CB8AC3E}">
        <p14:creationId xmlns:p14="http://schemas.microsoft.com/office/powerpoint/2010/main" val="376961166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LIGO-G1301249-v3</a:t>
            </a:r>
            <a:endParaRPr lang="en-US"/>
          </a:p>
        </p:txBody>
      </p:sp>
      <p:sp>
        <p:nvSpPr>
          <p:cNvPr id="8" name="Footer Placeholder 7"/>
          <p:cNvSpPr>
            <a:spLocks noGrp="1"/>
          </p:cNvSpPr>
          <p:nvPr>
            <p:ph type="ftr" sz="quarter" idx="11"/>
          </p:nvPr>
        </p:nvSpPr>
        <p:spPr/>
        <p:txBody>
          <a:bodyPr/>
          <a:lstStyle/>
          <a:p>
            <a:r>
              <a:rPr lang="en-US" smtClean="0"/>
              <a:t>Advanced LIGO</a:t>
            </a:r>
            <a:endParaRPr lang="en-US"/>
          </a:p>
        </p:txBody>
      </p:sp>
      <p:sp>
        <p:nvSpPr>
          <p:cNvPr id="9" name="Slide Number Placeholder 8"/>
          <p:cNvSpPr>
            <a:spLocks noGrp="1"/>
          </p:cNvSpPr>
          <p:nvPr>
            <p:ph type="sldNum" sz="quarter" idx="12"/>
          </p:nvPr>
        </p:nvSpPr>
        <p:spPr/>
        <p:txBody>
          <a:bodyPr/>
          <a:lstStyle/>
          <a:p>
            <a:fld id="{3FF8A0D9-104B-42E1-B207-922617A2DF27}" type="slidenum">
              <a:rPr lang="en-US" smtClean="0"/>
              <a:t>‹#›</a:t>
            </a:fld>
            <a:endParaRPr lang="en-US"/>
          </a:p>
        </p:txBody>
      </p:sp>
      <p:sp>
        <p:nvSpPr>
          <p:cNvPr id="10" name="Title 1"/>
          <p:cNvSpPr>
            <a:spLocks noGrp="1"/>
          </p:cNvSpPr>
          <p:nvPr>
            <p:ph type="title"/>
          </p:nvPr>
        </p:nvSpPr>
        <p:spPr>
          <a:xfrm>
            <a:off x="457200" y="76201"/>
            <a:ext cx="8229600" cy="1030288"/>
          </a:xfrm>
        </p:spPr>
        <p:txBody>
          <a:bodyPr/>
          <a:lstStyle>
            <a:lvl1pPr>
              <a:defRPr sz="4000"/>
            </a:lvl1pPr>
          </a:lstStyle>
          <a:p>
            <a:r>
              <a:rPr lang="en-US" dirty="0" smtClean="0"/>
              <a:t>Click to edit Master title style</a:t>
            </a:r>
            <a:endParaRPr lang="en-US" dirty="0"/>
          </a:p>
        </p:txBody>
      </p:sp>
      <p:graphicFrame>
        <p:nvGraphicFramePr>
          <p:cNvPr id="11" name="Object 9"/>
          <p:cNvGraphicFramePr>
            <a:graphicFrameLocks noChangeAspect="1"/>
          </p:cNvGraphicFramePr>
          <p:nvPr userDrawn="1"/>
        </p:nvGraphicFramePr>
        <p:xfrm>
          <a:off x="0" y="0"/>
          <a:ext cx="1366838" cy="998538"/>
        </p:xfrm>
        <a:graphic>
          <a:graphicData uri="http://schemas.openxmlformats.org/presentationml/2006/ole">
            <mc:AlternateContent xmlns:mc="http://schemas.openxmlformats.org/markup-compatibility/2006">
              <mc:Choice xmlns:v="urn:schemas-microsoft-com:vml" Requires="v">
                <p:oleObj spid="_x0000_s5919" name="Photo Editor Photo" r:id="rId3" imgW="4409524" imgH="3219899" progId="">
                  <p:embed/>
                </p:oleObj>
              </mc:Choice>
              <mc:Fallback>
                <p:oleObj name="Photo Editor Photo" r:id="rId3" imgW="4409524" imgH="3219899"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366838" cy="9985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cxnSp>
        <p:nvCxnSpPr>
          <p:cNvPr id="12" name="Straight Connector 11"/>
          <p:cNvCxnSpPr/>
          <p:nvPr userDrawn="1"/>
        </p:nvCxnSpPr>
        <p:spPr>
          <a:xfrm>
            <a:off x="0" y="1143000"/>
            <a:ext cx="9144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4292483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LIGO-G1301249-v3</a:t>
            </a:r>
            <a:endParaRPr lang="en-US"/>
          </a:p>
        </p:txBody>
      </p:sp>
      <p:sp>
        <p:nvSpPr>
          <p:cNvPr id="4" name="Footer Placeholder 3"/>
          <p:cNvSpPr>
            <a:spLocks noGrp="1"/>
          </p:cNvSpPr>
          <p:nvPr>
            <p:ph type="ftr" sz="quarter" idx="11"/>
          </p:nvPr>
        </p:nvSpPr>
        <p:spPr/>
        <p:txBody>
          <a:bodyPr/>
          <a:lstStyle/>
          <a:p>
            <a:r>
              <a:rPr lang="en-US" smtClean="0"/>
              <a:t>Advanced LIGO</a:t>
            </a:r>
            <a:endParaRPr lang="en-US"/>
          </a:p>
        </p:txBody>
      </p:sp>
      <p:sp>
        <p:nvSpPr>
          <p:cNvPr id="5" name="Slide Number Placeholder 4"/>
          <p:cNvSpPr>
            <a:spLocks noGrp="1"/>
          </p:cNvSpPr>
          <p:nvPr>
            <p:ph type="sldNum" sz="quarter" idx="12"/>
          </p:nvPr>
        </p:nvSpPr>
        <p:spPr/>
        <p:txBody>
          <a:bodyPr/>
          <a:lstStyle/>
          <a:p>
            <a:fld id="{3FF8A0D9-104B-42E1-B207-922617A2DF27}" type="slidenum">
              <a:rPr lang="en-US" smtClean="0"/>
              <a:t>‹#›</a:t>
            </a:fld>
            <a:endParaRPr lang="en-US"/>
          </a:p>
        </p:txBody>
      </p:sp>
    </p:spTree>
    <p:extLst>
      <p:ext uri="{BB962C8B-B14F-4D97-AF65-F5344CB8AC3E}">
        <p14:creationId xmlns:p14="http://schemas.microsoft.com/office/powerpoint/2010/main" val="49605015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LIGO-G1301249-v3</a:t>
            </a:r>
            <a:endParaRPr lang="en-US"/>
          </a:p>
        </p:txBody>
      </p:sp>
      <p:sp>
        <p:nvSpPr>
          <p:cNvPr id="3" name="Footer Placeholder 2"/>
          <p:cNvSpPr>
            <a:spLocks noGrp="1"/>
          </p:cNvSpPr>
          <p:nvPr>
            <p:ph type="ftr" sz="quarter" idx="11"/>
          </p:nvPr>
        </p:nvSpPr>
        <p:spPr/>
        <p:txBody>
          <a:bodyPr/>
          <a:lstStyle/>
          <a:p>
            <a:r>
              <a:rPr lang="en-US" smtClean="0"/>
              <a:t>Advanced LIGO</a:t>
            </a:r>
            <a:endParaRPr lang="en-US"/>
          </a:p>
        </p:txBody>
      </p:sp>
      <p:sp>
        <p:nvSpPr>
          <p:cNvPr id="4" name="Slide Number Placeholder 3"/>
          <p:cNvSpPr>
            <a:spLocks noGrp="1"/>
          </p:cNvSpPr>
          <p:nvPr>
            <p:ph type="sldNum" sz="quarter" idx="12"/>
          </p:nvPr>
        </p:nvSpPr>
        <p:spPr/>
        <p:txBody>
          <a:bodyPr/>
          <a:lstStyle/>
          <a:p>
            <a:fld id="{3FF8A0D9-104B-42E1-B207-922617A2DF27}" type="slidenum">
              <a:rPr lang="en-US" smtClean="0"/>
              <a:t>‹#›</a:t>
            </a:fld>
            <a:endParaRPr lang="en-US"/>
          </a:p>
        </p:txBody>
      </p:sp>
    </p:spTree>
    <p:extLst>
      <p:ext uri="{BB962C8B-B14F-4D97-AF65-F5344CB8AC3E}">
        <p14:creationId xmlns:p14="http://schemas.microsoft.com/office/powerpoint/2010/main" val="290547043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LIGO-G1301249-v3</a:t>
            </a:r>
            <a:endParaRPr lang="en-US"/>
          </a:p>
        </p:txBody>
      </p:sp>
      <p:sp>
        <p:nvSpPr>
          <p:cNvPr id="6" name="Footer Placeholder 5"/>
          <p:cNvSpPr>
            <a:spLocks noGrp="1"/>
          </p:cNvSpPr>
          <p:nvPr>
            <p:ph type="ftr" sz="quarter" idx="11"/>
          </p:nvPr>
        </p:nvSpPr>
        <p:spPr/>
        <p:txBody>
          <a:bodyPr/>
          <a:lstStyle/>
          <a:p>
            <a:r>
              <a:rPr lang="en-US" smtClean="0"/>
              <a:t>Advanced LIGO</a:t>
            </a:r>
            <a:endParaRPr lang="en-US"/>
          </a:p>
        </p:txBody>
      </p:sp>
      <p:sp>
        <p:nvSpPr>
          <p:cNvPr id="7" name="Slide Number Placeholder 6"/>
          <p:cNvSpPr>
            <a:spLocks noGrp="1"/>
          </p:cNvSpPr>
          <p:nvPr>
            <p:ph type="sldNum" sz="quarter" idx="12"/>
          </p:nvPr>
        </p:nvSpPr>
        <p:spPr/>
        <p:txBody>
          <a:bodyPr/>
          <a:lstStyle/>
          <a:p>
            <a:fld id="{3FF8A0D9-104B-42E1-B207-922617A2DF27}" type="slidenum">
              <a:rPr lang="en-US" smtClean="0"/>
              <a:t>‹#›</a:t>
            </a:fld>
            <a:endParaRPr lang="en-US"/>
          </a:p>
        </p:txBody>
      </p:sp>
    </p:spTree>
    <p:extLst>
      <p:ext uri="{BB962C8B-B14F-4D97-AF65-F5344CB8AC3E}">
        <p14:creationId xmlns:p14="http://schemas.microsoft.com/office/powerpoint/2010/main" val="107829214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LIGO-G1301249-v3</a:t>
            </a:r>
            <a:endParaRPr lang="en-US"/>
          </a:p>
        </p:txBody>
      </p:sp>
      <p:sp>
        <p:nvSpPr>
          <p:cNvPr id="6" name="Footer Placeholder 5"/>
          <p:cNvSpPr>
            <a:spLocks noGrp="1"/>
          </p:cNvSpPr>
          <p:nvPr>
            <p:ph type="ftr" sz="quarter" idx="11"/>
          </p:nvPr>
        </p:nvSpPr>
        <p:spPr/>
        <p:txBody>
          <a:bodyPr/>
          <a:lstStyle/>
          <a:p>
            <a:r>
              <a:rPr lang="en-US" smtClean="0"/>
              <a:t>Advanced LIGO</a:t>
            </a:r>
            <a:endParaRPr lang="en-US"/>
          </a:p>
        </p:txBody>
      </p:sp>
      <p:sp>
        <p:nvSpPr>
          <p:cNvPr id="7" name="Slide Number Placeholder 6"/>
          <p:cNvSpPr>
            <a:spLocks noGrp="1"/>
          </p:cNvSpPr>
          <p:nvPr>
            <p:ph type="sldNum" sz="quarter" idx="12"/>
          </p:nvPr>
        </p:nvSpPr>
        <p:spPr/>
        <p:txBody>
          <a:bodyPr/>
          <a:lstStyle/>
          <a:p>
            <a:fld id="{3FF8A0D9-104B-42E1-B207-922617A2DF27}" type="slidenum">
              <a:rPr lang="en-US" smtClean="0"/>
              <a:t>‹#›</a:t>
            </a:fld>
            <a:endParaRPr lang="en-US"/>
          </a:p>
        </p:txBody>
      </p:sp>
    </p:spTree>
    <p:extLst>
      <p:ext uri="{BB962C8B-B14F-4D97-AF65-F5344CB8AC3E}">
        <p14:creationId xmlns:p14="http://schemas.microsoft.com/office/powerpoint/2010/main" val="4412849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LIGO-G1301249-v3</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Advanced LIGO</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F8A0D9-104B-42E1-B207-922617A2DF27}" type="slidenum">
              <a:rPr lang="en-US" smtClean="0"/>
              <a:t>‹#›</a:t>
            </a:fld>
            <a:endParaRPr lang="en-US"/>
          </a:p>
        </p:txBody>
      </p:sp>
    </p:spTree>
    <p:extLst>
      <p:ext uri="{BB962C8B-B14F-4D97-AF65-F5344CB8AC3E}">
        <p14:creationId xmlns:p14="http://schemas.microsoft.com/office/powerpoint/2010/main" val="26300129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par>
    </p:tnLst>
  </p:timing>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 Id="rId5" Type="http://schemas.openxmlformats.org/officeDocument/2006/relationships/chart" Target="../charts/chart5.xml"/><Relationship Id="rId4" Type="http://schemas.openxmlformats.org/officeDocument/2006/relationships/chart" Target="../charts/chart4.xml"/></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13" Type="http://schemas.microsoft.com/office/2007/relationships/hdphoto" Target="../media/hdphoto2.wdp"/><Relationship Id="rId18" Type="http://schemas.openxmlformats.org/officeDocument/2006/relationships/image" Target="../media/image45.png"/><Relationship Id="rId3" Type="http://schemas.openxmlformats.org/officeDocument/2006/relationships/image" Target="../media/image34.png"/><Relationship Id="rId21" Type="http://schemas.openxmlformats.org/officeDocument/2006/relationships/image" Target="../media/image48.png"/><Relationship Id="rId7" Type="http://schemas.openxmlformats.org/officeDocument/2006/relationships/image" Target="../media/image38.JPG"/><Relationship Id="rId12" Type="http://schemas.openxmlformats.org/officeDocument/2006/relationships/image" Target="../media/image42.jpeg"/><Relationship Id="rId17" Type="http://schemas.microsoft.com/office/2007/relationships/hdphoto" Target="../media/hdphoto4.wdp"/><Relationship Id="rId2" Type="http://schemas.openxmlformats.org/officeDocument/2006/relationships/notesSlide" Target="../notesSlides/notesSlide10.xml"/><Relationship Id="rId16" Type="http://schemas.openxmlformats.org/officeDocument/2006/relationships/image" Target="../media/image44.jpeg"/><Relationship Id="rId20"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1.png"/><Relationship Id="rId5" Type="http://schemas.openxmlformats.org/officeDocument/2006/relationships/image" Target="../media/image36.png"/><Relationship Id="rId15" Type="http://schemas.microsoft.com/office/2007/relationships/hdphoto" Target="../media/hdphoto3.wdp"/><Relationship Id="rId23" Type="http://schemas.openxmlformats.org/officeDocument/2006/relationships/image" Target="../media/image50.jpeg"/><Relationship Id="rId10" Type="http://schemas.microsoft.com/office/2007/relationships/hdphoto" Target="../media/hdphoto1.wdp"/><Relationship Id="rId19" Type="http://schemas.openxmlformats.org/officeDocument/2006/relationships/image" Target="../media/image46.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3.jpeg"/><Relationship Id="rId22"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15.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png"/><Relationship Id="rId9" Type="http://schemas.openxmlformats.org/officeDocument/2006/relationships/image" Target="../media/image66.jpeg"/></Relationships>
</file>

<file path=ppt/slides/_rels/slide16.xml.rels><?xml version="1.0" encoding="UTF-8" standalone="yes"?>
<Relationships xmlns="http://schemas.openxmlformats.org/package/2006/relationships"><Relationship Id="rId8" Type="http://schemas.openxmlformats.org/officeDocument/2006/relationships/image" Target="../media/image68.png"/><Relationship Id="rId3" Type="http://schemas.microsoft.com/office/2007/relationships/media" Target="../media/media2.m4v"/><Relationship Id="rId7" Type="http://schemas.openxmlformats.org/officeDocument/2006/relationships/image" Target="../media/image67.jpeg"/><Relationship Id="rId12" Type="http://schemas.openxmlformats.org/officeDocument/2006/relationships/image" Target="../media/image72.jpeg"/><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notesSlide" Target="../notesSlides/notesSlide14.xml"/><Relationship Id="rId11" Type="http://schemas.openxmlformats.org/officeDocument/2006/relationships/image" Target="../media/image71.png"/><Relationship Id="rId5" Type="http://schemas.openxmlformats.org/officeDocument/2006/relationships/slideLayout" Target="../slideLayouts/slideLayout2.xml"/><Relationship Id="rId10" Type="http://schemas.openxmlformats.org/officeDocument/2006/relationships/image" Target="../media/image70.jpeg"/><Relationship Id="rId4" Type="http://schemas.openxmlformats.org/officeDocument/2006/relationships/video" Target="../media/media2.m4v"/><Relationship Id="rId9" Type="http://schemas.openxmlformats.org/officeDocument/2006/relationships/image" Target="../media/image69.png"/></Relationships>
</file>

<file path=ppt/slides/_rels/slide1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G"/><Relationship Id="rId1" Type="http://schemas.openxmlformats.org/officeDocument/2006/relationships/slideLayout" Target="../slideLayouts/slideLayout2.xml"/><Relationship Id="rId6" Type="http://schemas.openxmlformats.org/officeDocument/2006/relationships/image" Target="../media/image77.jpg"/><Relationship Id="rId5" Type="http://schemas.openxmlformats.org/officeDocument/2006/relationships/image" Target="../media/image76.emf"/><Relationship Id="rId4" Type="http://schemas.openxmlformats.org/officeDocument/2006/relationships/image" Target="../media/image75.jpeg"/></Relationships>
</file>

<file path=ppt/slides/_rels/slide18.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hyperlink" Target="mailto:ctorrie@ligo.caltech.edu" TargetMode="External"/><Relationship Id="rId7" Type="http://schemas.openxmlformats.org/officeDocument/2006/relationships/image" Target="../media/image64.png"/><Relationship Id="rId2" Type="http://schemas.openxmlformats.org/officeDocument/2006/relationships/hyperlink" Target="https://dcc.ligo.org/LIGO-E1201035" TargetMode="Externa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66.jpeg"/><Relationship Id="rId4" Type="http://schemas.openxmlformats.org/officeDocument/2006/relationships/hyperlink" Target="mailto:calumiantorrie@skype.com"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dcc.ligo.org/LIGO-G1300777" TargetMode="External"/><Relationship Id="rId3" Type="http://schemas.openxmlformats.org/officeDocument/2006/relationships/hyperlink" Target="https://dcc.ligo.org/LIGO-E1201035" TargetMode="External"/><Relationship Id="rId7" Type="http://schemas.openxmlformats.org/officeDocument/2006/relationships/hyperlink" Target="https://dcc.ligo.org/LIGO-T1300093" TargetMode="External"/><Relationship Id="rId12" Type="http://schemas.openxmlformats.org/officeDocument/2006/relationships/hyperlink" Target="https://dcc.ligo.org/wiki/index.php/Engineering_for_LIGO/ContaminationControlWorkingGroup" TargetMode="External"/><Relationship Id="rId2" Type="http://schemas.openxmlformats.org/officeDocument/2006/relationships/hyperlink" Target="https://dcc.ligo.org/LIGO-T1300511" TargetMode="External"/><Relationship Id="rId1" Type="http://schemas.openxmlformats.org/officeDocument/2006/relationships/slideLayout" Target="../slideLayouts/slideLayout2.xml"/><Relationship Id="rId6" Type="http://schemas.openxmlformats.org/officeDocument/2006/relationships/hyperlink" Target="https://dcc.ligo.org/LIGO-E0900047" TargetMode="External"/><Relationship Id="rId11" Type="http://schemas.openxmlformats.org/officeDocument/2006/relationships/hyperlink" Target="https://dcc.ligo.org/LIGO-E1201096" TargetMode="External"/><Relationship Id="rId5" Type="http://schemas.openxmlformats.org/officeDocument/2006/relationships/hyperlink" Target="https://dcc.ligo.org/LIGO-T080067" TargetMode="External"/><Relationship Id="rId10" Type="http://schemas.openxmlformats.org/officeDocument/2006/relationships/hyperlink" Target="https://dcc.ligo.org/T1300493" TargetMode="External"/><Relationship Id="rId4" Type="http://schemas.openxmlformats.org/officeDocument/2006/relationships/hyperlink" Target="https://dcc.ligo.org/LIGO-T1300665" TargetMode="External"/><Relationship Id="rId9" Type="http://schemas.openxmlformats.org/officeDocument/2006/relationships/hyperlink" Target="https://dcc.ligo.org/LIGO-G1300427"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chart" Target="../charts/chart8.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tiff"/></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 Id="rId9"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SC_0328.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6881657"/>
          </a:xfrm>
          <a:prstGeom prst="rect">
            <a:avLst/>
          </a:prstGeom>
        </p:spPr>
      </p:pic>
      <p:sp>
        <p:nvSpPr>
          <p:cNvPr id="6" name="Rectangle 5"/>
          <p:cNvSpPr/>
          <p:nvPr/>
        </p:nvSpPr>
        <p:spPr>
          <a:xfrm>
            <a:off x="0" y="0"/>
            <a:ext cx="9144000" cy="838200"/>
          </a:xfrm>
          <a:prstGeom prst="rect">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6"/>
          <p:cNvSpPr>
            <a:spLocks noGrp="1"/>
          </p:cNvSpPr>
          <p:nvPr>
            <p:ph type="ctrTitle"/>
          </p:nvPr>
        </p:nvSpPr>
        <p:spPr>
          <a:xfrm>
            <a:off x="228600" y="0"/>
            <a:ext cx="8686800" cy="838200"/>
          </a:xfrm>
        </p:spPr>
        <p:txBody>
          <a:bodyPr>
            <a:noAutofit/>
          </a:bodyPr>
          <a:lstStyle/>
          <a:p>
            <a:r>
              <a:rPr lang="en-US" sz="3200" b="1" dirty="0" smtClean="0">
                <a:solidFill>
                  <a:schemeClr val="bg1"/>
                </a:solidFill>
              </a:rPr>
              <a:t>Livingston Contamination Control Update</a:t>
            </a:r>
            <a:endParaRPr lang="en-US" sz="3200" b="1" dirty="0">
              <a:solidFill>
                <a:schemeClr val="bg1"/>
              </a:solidFill>
            </a:endParaRPr>
          </a:p>
        </p:txBody>
      </p:sp>
      <p:sp>
        <p:nvSpPr>
          <p:cNvPr id="5" name="Rectangle 4"/>
          <p:cNvSpPr/>
          <p:nvPr/>
        </p:nvSpPr>
        <p:spPr>
          <a:xfrm>
            <a:off x="0" y="5410200"/>
            <a:ext cx="9144000" cy="1219200"/>
          </a:xfrm>
          <a:prstGeom prst="rect">
            <a:avLst/>
          </a:prstGeom>
          <a:solidFill>
            <a:schemeClr val="tx1">
              <a:alpha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ubtitle 7"/>
          <p:cNvSpPr>
            <a:spLocks noGrp="1"/>
          </p:cNvSpPr>
          <p:nvPr>
            <p:ph type="subTitle" idx="1"/>
          </p:nvPr>
        </p:nvSpPr>
        <p:spPr>
          <a:xfrm>
            <a:off x="457200" y="5410200"/>
            <a:ext cx="6096000" cy="1219200"/>
          </a:xfrm>
        </p:spPr>
        <p:txBody>
          <a:bodyPr anchor="ctr" anchorCtr="0">
            <a:normAutofit fontScale="85000" lnSpcReduction="10000"/>
          </a:bodyPr>
          <a:lstStyle/>
          <a:p>
            <a:pPr algn="l"/>
            <a:r>
              <a:rPr lang="en-US" sz="2400" dirty="0" smtClean="0">
                <a:solidFill>
                  <a:schemeClr val="bg1"/>
                </a:solidFill>
              </a:rPr>
              <a:t>Calum Torrie and Kate Gushwa </a:t>
            </a:r>
          </a:p>
          <a:p>
            <a:pPr algn="l"/>
            <a:r>
              <a:rPr lang="en-US" sz="2400" dirty="0" smtClean="0">
                <a:solidFill>
                  <a:schemeClr val="bg1"/>
                </a:solidFill>
              </a:rPr>
              <a:t>On behalf of the Contamination Control Working Group</a:t>
            </a:r>
          </a:p>
          <a:p>
            <a:pPr algn="l"/>
            <a:r>
              <a:rPr lang="en-US" sz="2400" dirty="0" smtClean="0">
                <a:solidFill>
                  <a:schemeClr val="bg1"/>
                </a:solidFill>
              </a:rPr>
              <a:t>November 21, 2013</a:t>
            </a:r>
            <a:endParaRPr lang="en-US" sz="2400" dirty="0">
              <a:solidFill>
                <a:schemeClr val="bg1"/>
              </a:solidFill>
            </a:endParaRPr>
          </a:p>
        </p:txBody>
      </p:sp>
      <p:sp>
        <p:nvSpPr>
          <p:cNvPr id="11" name="Subtitle 7"/>
          <p:cNvSpPr txBox="1">
            <a:spLocks/>
          </p:cNvSpPr>
          <p:nvPr/>
        </p:nvSpPr>
        <p:spPr>
          <a:xfrm>
            <a:off x="6019800" y="5410200"/>
            <a:ext cx="2971800" cy="1447800"/>
          </a:xfrm>
          <a:prstGeom prst="rect">
            <a:avLst/>
          </a:prstGeom>
        </p:spPr>
        <p:txBody>
          <a:bodyPr vert="horz" lIns="91440" tIns="45720" rIns="91440" bIns="45720" rtlCol="0">
            <a:normAutofit/>
          </a:bodyPr>
          <a:lstStyle/>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smtClean="0">
              <a:ln>
                <a:noFill/>
              </a:ln>
              <a:solidFill>
                <a:schemeClr val="bg1"/>
              </a:solidFill>
              <a:effectLst/>
              <a:uLnTx/>
              <a:uFillTx/>
              <a:latin typeface="+mn-lt"/>
              <a:ea typeface="+mn-ea"/>
              <a:cs typeface="+mn-cs"/>
            </a:endParaRPr>
          </a:p>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smtClean="0">
              <a:ln>
                <a:noFill/>
              </a:ln>
              <a:solidFill>
                <a:schemeClr val="bg1"/>
              </a:solidFill>
              <a:effectLst/>
              <a:uLnTx/>
              <a:uFillTx/>
              <a:latin typeface="+mn-lt"/>
              <a:ea typeface="+mn-ea"/>
              <a:cs typeface="+mn-cs"/>
            </a:endParaRPr>
          </a:p>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74251518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xmlns:mv="urn:schemas-microsoft-com:mac:vml">
      <mp:transition xmlns:mp="http://schemas.microsoft.com/office/mac/powerpoint/2008/mai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30288"/>
          </a:xfrm>
        </p:spPr>
        <p:txBody>
          <a:bodyPr/>
          <a:lstStyle/>
          <a:p>
            <a:r>
              <a:rPr lang="en-US" dirty="0" smtClean="0"/>
              <a:t>LHAM2 Wafer PCLs</a:t>
            </a:r>
            <a:endParaRPr lang="en-US" dirty="0"/>
          </a:p>
        </p:txBody>
      </p:sp>
      <p:sp>
        <p:nvSpPr>
          <p:cNvPr id="4" name="Date Placeholder 3"/>
          <p:cNvSpPr>
            <a:spLocks noGrp="1"/>
          </p:cNvSpPr>
          <p:nvPr>
            <p:ph type="dt" sz="half" idx="10"/>
          </p:nvPr>
        </p:nvSpPr>
        <p:spPr/>
        <p:txBody>
          <a:bodyPr/>
          <a:lstStyle/>
          <a:p>
            <a:r>
              <a:rPr lang="en-US" smtClean="0"/>
              <a:t>LIGO-G1301249-v3</a:t>
            </a:r>
            <a:endParaRPr lang="en-US" dirty="0"/>
          </a:p>
        </p:txBody>
      </p:sp>
      <p:sp>
        <p:nvSpPr>
          <p:cNvPr id="5" name="Footer Placeholder 4"/>
          <p:cNvSpPr>
            <a:spLocks noGrp="1"/>
          </p:cNvSpPr>
          <p:nvPr>
            <p:ph type="ftr" sz="quarter" idx="11"/>
          </p:nvPr>
        </p:nvSpPr>
        <p:spPr/>
        <p:txBody>
          <a:bodyPr/>
          <a:lstStyle/>
          <a:p>
            <a:r>
              <a:rPr lang="en-US" smtClean="0"/>
              <a:t>Advanced LIGO</a:t>
            </a:r>
            <a:endParaRPr lang="en-US"/>
          </a:p>
        </p:txBody>
      </p:sp>
      <p:sp>
        <p:nvSpPr>
          <p:cNvPr id="6" name="Slide Number Placeholder 5"/>
          <p:cNvSpPr>
            <a:spLocks noGrp="1"/>
          </p:cNvSpPr>
          <p:nvPr>
            <p:ph type="sldNum" sz="quarter" idx="12"/>
          </p:nvPr>
        </p:nvSpPr>
        <p:spPr/>
        <p:txBody>
          <a:bodyPr/>
          <a:lstStyle/>
          <a:p>
            <a:fld id="{3FF8A0D9-104B-42E1-B207-922617A2DF27}" type="slidenum">
              <a:rPr lang="en-US" smtClean="0"/>
              <a:t>10</a:t>
            </a:fld>
            <a:endParaRPr lang="en-US"/>
          </a:p>
        </p:txBody>
      </p:sp>
      <p:graphicFrame>
        <p:nvGraphicFramePr>
          <p:cNvPr id="13" name="Chart 12"/>
          <p:cNvGraphicFramePr>
            <a:graphicFrameLocks/>
          </p:cNvGraphicFramePr>
          <p:nvPr>
            <p:extLst>
              <p:ext uri="{D42A27DB-BD31-4B8C-83A1-F6EECF244321}">
                <p14:modId xmlns:p14="http://schemas.microsoft.com/office/powerpoint/2010/main" val="1332776901"/>
              </p:ext>
            </p:extLst>
          </p:nvPr>
        </p:nvGraphicFramePr>
        <p:xfrm>
          <a:off x="342900" y="2209800"/>
          <a:ext cx="8458200" cy="4267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Chart 13"/>
          <p:cNvGraphicFramePr>
            <a:graphicFrameLocks/>
          </p:cNvGraphicFramePr>
          <p:nvPr>
            <p:extLst>
              <p:ext uri="{D42A27DB-BD31-4B8C-83A1-F6EECF244321}">
                <p14:modId xmlns:p14="http://schemas.microsoft.com/office/powerpoint/2010/main" val="508865524"/>
              </p:ext>
            </p:extLst>
          </p:nvPr>
        </p:nvGraphicFramePr>
        <p:xfrm>
          <a:off x="342900" y="2209800"/>
          <a:ext cx="8458200" cy="4267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hart 15"/>
          <p:cNvGraphicFramePr>
            <a:graphicFrameLocks/>
          </p:cNvGraphicFramePr>
          <p:nvPr>
            <p:extLst>
              <p:ext uri="{D42A27DB-BD31-4B8C-83A1-F6EECF244321}">
                <p14:modId xmlns:p14="http://schemas.microsoft.com/office/powerpoint/2010/main" val="640820022"/>
              </p:ext>
            </p:extLst>
          </p:nvPr>
        </p:nvGraphicFramePr>
        <p:xfrm>
          <a:off x="342900" y="2209800"/>
          <a:ext cx="8458200" cy="42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Chart 16"/>
          <p:cNvGraphicFramePr>
            <a:graphicFrameLocks/>
          </p:cNvGraphicFramePr>
          <p:nvPr>
            <p:extLst>
              <p:ext uri="{D42A27DB-BD31-4B8C-83A1-F6EECF244321}">
                <p14:modId xmlns:p14="http://schemas.microsoft.com/office/powerpoint/2010/main" val="3404294142"/>
              </p:ext>
            </p:extLst>
          </p:nvPr>
        </p:nvGraphicFramePr>
        <p:xfrm>
          <a:off x="342900" y="2209800"/>
          <a:ext cx="8458200" cy="4267200"/>
        </p:xfrm>
        <a:graphic>
          <a:graphicData uri="http://schemas.openxmlformats.org/drawingml/2006/chart">
            <c:chart xmlns:c="http://schemas.openxmlformats.org/drawingml/2006/chart" xmlns:r="http://schemas.openxmlformats.org/officeDocument/2006/relationships" r:id="rId5"/>
          </a:graphicData>
        </a:graphic>
      </p:graphicFrame>
      <p:sp>
        <p:nvSpPr>
          <p:cNvPr id="11" name="Rectangle 10"/>
          <p:cNvSpPr/>
          <p:nvPr/>
        </p:nvSpPr>
        <p:spPr>
          <a:xfrm>
            <a:off x="198120" y="1219199"/>
            <a:ext cx="2743200" cy="969262"/>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smtClean="0">
                <a:solidFill>
                  <a:srgbClr val="000000"/>
                </a:solidFill>
              </a:rPr>
              <a:t>1st pump down – Aug 2012</a:t>
            </a:r>
          </a:p>
          <a:p>
            <a:pPr algn="ctr"/>
            <a:r>
              <a:rPr lang="en-US" dirty="0" smtClean="0">
                <a:solidFill>
                  <a:srgbClr val="000000"/>
                </a:solidFill>
              </a:rPr>
              <a:t>Most components installed</a:t>
            </a:r>
          </a:p>
          <a:p>
            <a:pPr algn="ctr"/>
            <a:r>
              <a:rPr lang="en-US" dirty="0" smtClean="0">
                <a:solidFill>
                  <a:srgbClr val="000000"/>
                </a:solidFill>
              </a:rPr>
              <a:t>1 </a:t>
            </a:r>
            <a:r>
              <a:rPr lang="en-US" dirty="0" err="1" smtClean="0">
                <a:solidFill>
                  <a:srgbClr val="000000"/>
                </a:solidFill>
              </a:rPr>
              <a:t>hr</a:t>
            </a:r>
            <a:r>
              <a:rPr lang="en-US" dirty="0" smtClean="0">
                <a:solidFill>
                  <a:srgbClr val="000000"/>
                </a:solidFill>
              </a:rPr>
              <a:t> basic wipe down</a:t>
            </a:r>
            <a:endParaRPr lang="en-US" dirty="0">
              <a:solidFill>
                <a:srgbClr val="000000"/>
              </a:solidFill>
            </a:endParaRPr>
          </a:p>
        </p:txBody>
      </p:sp>
      <p:grpSp>
        <p:nvGrpSpPr>
          <p:cNvPr id="28" name="Group 27"/>
          <p:cNvGrpSpPr/>
          <p:nvPr/>
        </p:nvGrpSpPr>
        <p:grpSpPr>
          <a:xfrm>
            <a:off x="4114800" y="2743200"/>
            <a:ext cx="5486400" cy="2274332"/>
            <a:chOff x="4114800" y="2743200"/>
            <a:chExt cx="5486400" cy="2274332"/>
          </a:xfrm>
        </p:grpSpPr>
        <p:grpSp>
          <p:nvGrpSpPr>
            <p:cNvPr id="9" name="Group 8"/>
            <p:cNvGrpSpPr/>
            <p:nvPr/>
          </p:nvGrpSpPr>
          <p:grpSpPr>
            <a:xfrm>
              <a:off x="6934200" y="2743200"/>
              <a:ext cx="2667000" cy="369332"/>
              <a:chOff x="9753600" y="3244334"/>
              <a:chExt cx="2667000" cy="369332"/>
            </a:xfrm>
          </p:grpSpPr>
          <p:sp>
            <p:nvSpPr>
              <p:cNvPr id="23" name="TextBox 22"/>
              <p:cNvSpPr txBox="1"/>
              <p:nvPr/>
            </p:nvSpPr>
            <p:spPr>
              <a:xfrm>
                <a:off x="10058400" y="3244334"/>
                <a:ext cx="2362200" cy="369332"/>
              </a:xfrm>
              <a:prstGeom prst="rect">
                <a:avLst/>
              </a:prstGeom>
              <a:noFill/>
              <a:ln>
                <a:noFill/>
              </a:ln>
            </p:spPr>
            <p:txBody>
              <a:bodyPr wrap="square" rtlCol="0">
                <a:spAutoFit/>
              </a:bodyPr>
              <a:lstStyle/>
              <a:p>
                <a:r>
                  <a:rPr lang="en-US" dirty="0" smtClean="0"/>
                  <a:t>MC1, MC3</a:t>
                </a:r>
                <a:endParaRPr lang="en-US" dirty="0"/>
              </a:p>
            </p:txBody>
          </p:sp>
          <p:cxnSp>
            <p:nvCxnSpPr>
              <p:cNvPr id="25" name="Straight Connector 24"/>
              <p:cNvCxnSpPr/>
              <p:nvPr/>
            </p:nvCxnSpPr>
            <p:spPr>
              <a:xfrm flipH="1" flipV="1">
                <a:off x="9753600" y="3429000"/>
                <a:ext cx="304800" cy="0"/>
              </a:xfrm>
              <a:prstGeom prst="line">
                <a:avLst/>
              </a:prstGeom>
              <a:ln w="57150" cap="rnd" cmpd="sng">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grpSp>
        <p:sp>
          <p:nvSpPr>
            <p:cNvPr id="12" name="TextBox 11"/>
            <p:cNvSpPr txBox="1"/>
            <p:nvPr/>
          </p:nvSpPr>
          <p:spPr>
            <a:xfrm>
              <a:off x="4114800" y="4648200"/>
              <a:ext cx="685800" cy="369332"/>
            </a:xfrm>
            <a:prstGeom prst="rect">
              <a:avLst/>
            </a:prstGeom>
            <a:noFill/>
          </p:spPr>
          <p:txBody>
            <a:bodyPr wrap="square" rtlCol="0">
              <a:spAutoFit/>
            </a:bodyPr>
            <a:lstStyle/>
            <a:p>
              <a:pPr algn="ctr"/>
              <a:r>
                <a:rPr lang="en-US" b="1" dirty="0" smtClean="0">
                  <a:solidFill>
                    <a:schemeClr val="accent6">
                      <a:lumMod val="75000"/>
                    </a:schemeClr>
                  </a:solidFill>
                </a:rPr>
                <a:t>462</a:t>
              </a:r>
              <a:endParaRPr lang="en-US" b="1" dirty="0">
                <a:solidFill>
                  <a:schemeClr val="accent6">
                    <a:lumMod val="75000"/>
                  </a:schemeClr>
                </a:solidFill>
              </a:endParaRPr>
            </a:p>
          </p:txBody>
        </p:sp>
      </p:grpSp>
      <p:sp>
        <p:nvSpPr>
          <p:cNvPr id="56" name="Rectangle 55"/>
          <p:cNvSpPr/>
          <p:nvPr/>
        </p:nvSpPr>
        <p:spPr>
          <a:xfrm>
            <a:off x="3139440" y="1219199"/>
            <a:ext cx="2819400" cy="969262"/>
          </a:xfrm>
          <a:prstGeom prst="rect">
            <a:avLst/>
          </a:prstGeom>
          <a:solidFill>
            <a:schemeClr val="accent1"/>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solidFill>
                  <a:srgbClr val="000000"/>
                </a:solidFill>
              </a:rPr>
              <a:t>2nd pump down – Dec 2012</a:t>
            </a:r>
          </a:p>
          <a:p>
            <a:pPr algn="ctr"/>
            <a:r>
              <a:rPr lang="en-US" dirty="0" smtClean="0">
                <a:solidFill>
                  <a:srgbClr val="000000"/>
                </a:solidFill>
              </a:rPr>
              <a:t>Minimal work (baffles)</a:t>
            </a:r>
          </a:p>
          <a:p>
            <a:pPr algn="ctr"/>
            <a:r>
              <a:rPr lang="en-US" dirty="0" smtClean="0">
                <a:solidFill>
                  <a:srgbClr val="000000"/>
                </a:solidFill>
              </a:rPr>
              <a:t>2 weeks of clean-as-you-go</a:t>
            </a:r>
            <a:endParaRPr lang="en-US" dirty="0">
              <a:solidFill>
                <a:srgbClr val="000000"/>
              </a:solidFill>
            </a:endParaRPr>
          </a:p>
        </p:txBody>
      </p:sp>
      <p:grpSp>
        <p:nvGrpSpPr>
          <p:cNvPr id="26" name="Group 25"/>
          <p:cNvGrpSpPr/>
          <p:nvPr/>
        </p:nvGrpSpPr>
        <p:grpSpPr>
          <a:xfrm>
            <a:off x="4800600" y="3031867"/>
            <a:ext cx="4873752" cy="1985665"/>
            <a:chOff x="4800600" y="3031867"/>
            <a:chExt cx="4873752" cy="1985665"/>
          </a:xfrm>
        </p:grpSpPr>
        <p:grpSp>
          <p:nvGrpSpPr>
            <p:cNvPr id="40" name="Group 39"/>
            <p:cNvGrpSpPr/>
            <p:nvPr/>
          </p:nvGrpSpPr>
          <p:grpSpPr>
            <a:xfrm>
              <a:off x="6934200" y="3320534"/>
              <a:ext cx="2740152" cy="369332"/>
              <a:chOff x="9753600" y="3244334"/>
              <a:chExt cx="2740152" cy="369332"/>
            </a:xfrm>
          </p:grpSpPr>
          <p:sp>
            <p:nvSpPr>
              <p:cNvPr id="41" name="TextBox 40"/>
              <p:cNvSpPr txBox="1"/>
              <p:nvPr/>
            </p:nvSpPr>
            <p:spPr>
              <a:xfrm>
                <a:off x="10058400" y="3244334"/>
                <a:ext cx="2435352" cy="369332"/>
              </a:xfrm>
              <a:prstGeom prst="rect">
                <a:avLst/>
              </a:prstGeom>
              <a:noFill/>
              <a:ln>
                <a:noFill/>
              </a:ln>
            </p:spPr>
            <p:txBody>
              <a:bodyPr wrap="square" rtlCol="0">
                <a:spAutoFit/>
              </a:bodyPr>
              <a:lstStyle/>
              <a:p>
                <a:r>
                  <a:rPr lang="en-US" dirty="0" smtClean="0"/>
                  <a:t>X-end mass</a:t>
                </a:r>
                <a:endParaRPr lang="en-US" dirty="0"/>
              </a:p>
            </p:txBody>
          </p:sp>
          <p:cxnSp>
            <p:nvCxnSpPr>
              <p:cNvPr id="42" name="Straight Connector 41"/>
              <p:cNvCxnSpPr/>
              <p:nvPr/>
            </p:nvCxnSpPr>
            <p:spPr>
              <a:xfrm flipH="1" flipV="1">
                <a:off x="9753600" y="3429000"/>
                <a:ext cx="304800" cy="0"/>
              </a:xfrm>
              <a:prstGeom prst="line">
                <a:avLst/>
              </a:prstGeom>
              <a:ln w="57150" cap="rnd"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46" name="Group 45"/>
            <p:cNvGrpSpPr/>
            <p:nvPr/>
          </p:nvGrpSpPr>
          <p:grpSpPr>
            <a:xfrm>
              <a:off x="6934200" y="3031867"/>
              <a:ext cx="2667000" cy="369332"/>
              <a:chOff x="9753600" y="3244334"/>
              <a:chExt cx="2667000" cy="369332"/>
            </a:xfrm>
          </p:grpSpPr>
          <p:sp>
            <p:nvSpPr>
              <p:cNvPr id="47" name="TextBox 46"/>
              <p:cNvSpPr txBox="1"/>
              <p:nvPr/>
            </p:nvSpPr>
            <p:spPr>
              <a:xfrm>
                <a:off x="10058400" y="3244334"/>
                <a:ext cx="2362200" cy="369332"/>
              </a:xfrm>
              <a:prstGeom prst="rect">
                <a:avLst/>
              </a:prstGeom>
              <a:noFill/>
              <a:ln>
                <a:noFill/>
              </a:ln>
            </p:spPr>
            <p:txBody>
              <a:bodyPr wrap="square" rtlCol="0">
                <a:spAutoFit/>
              </a:bodyPr>
              <a:lstStyle/>
              <a:p>
                <a:r>
                  <a:rPr lang="en-US" dirty="0" smtClean="0"/>
                  <a:t>PR3</a:t>
                </a:r>
                <a:endParaRPr lang="en-US" dirty="0"/>
              </a:p>
            </p:txBody>
          </p:sp>
          <p:cxnSp>
            <p:nvCxnSpPr>
              <p:cNvPr id="48" name="Straight Connector 47"/>
              <p:cNvCxnSpPr/>
              <p:nvPr/>
            </p:nvCxnSpPr>
            <p:spPr>
              <a:xfrm flipH="1" flipV="1">
                <a:off x="9753600" y="3429000"/>
                <a:ext cx="304800" cy="0"/>
              </a:xfrm>
              <a:prstGeom prst="line">
                <a:avLst/>
              </a:prstGeom>
              <a:ln w="57150" cap="rnd" cmpd="sng">
                <a:solidFill>
                  <a:srgbClr val="0000FF"/>
                </a:solidFill>
              </a:ln>
              <a:effectLst/>
            </p:spPr>
            <p:style>
              <a:lnRef idx="2">
                <a:schemeClr val="accent1"/>
              </a:lnRef>
              <a:fillRef idx="0">
                <a:schemeClr val="accent1"/>
              </a:fillRef>
              <a:effectRef idx="1">
                <a:schemeClr val="accent1"/>
              </a:effectRef>
              <a:fontRef idx="minor">
                <a:schemeClr val="tx1"/>
              </a:fontRef>
            </p:style>
          </p:cxnSp>
        </p:grpSp>
        <p:grpSp>
          <p:nvGrpSpPr>
            <p:cNvPr id="24" name="Group 23"/>
            <p:cNvGrpSpPr/>
            <p:nvPr/>
          </p:nvGrpSpPr>
          <p:grpSpPr>
            <a:xfrm>
              <a:off x="4800600" y="4648200"/>
              <a:ext cx="2286000" cy="369332"/>
              <a:chOff x="4800600" y="4648200"/>
              <a:chExt cx="2286000" cy="369332"/>
            </a:xfrm>
          </p:grpSpPr>
          <p:sp>
            <p:nvSpPr>
              <p:cNvPr id="36" name="TextBox 35"/>
              <p:cNvSpPr txBox="1"/>
              <p:nvPr/>
            </p:nvSpPr>
            <p:spPr>
              <a:xfrm>
                <a:off x="6400800" y="4648200"/>
                <a:ext cx="685800" cy="369332"/>
              </a:xfrm>
              <a:prstGeom prst="rect">
                <a:avLst/>
              </a:prstGeom>
              <a:noFill/>
            </p:spPr>
            <p:txBody>
              <a:bodyPr wrap="square" rtlCol="0">
                <a:spAutoFit/>
              </a:bodyPr>
              <a:lstStyle/>
              <a:p>
                <a:pPr algn="ctr"/>
                <a:r>
                  <a:rPr lang="en-US" b="1" dirty="0" smtClean="0">
                    <a:solidFill>
                      <a:srgbClr val="0000FF"/>
                    </a:solidFill>
                  </a:rPr>
                  <a:t>1117</a:t>
                </a:r>
                <a:endParaRPr lang="en-US" b="1" dirty="0">
                  <a:solidFill>
                    <a:srgbClr val="0000FF"/>
                  </a:solidFill>
                </a:endParaRPr>
              </a:p>
            </p:txBody>
          </p:sp>
          <p:sp>
            <p:nvSpPr>
              <p:cNvPr id="37" name="TextBox 36"/>
              <p:cNvSpPr txBox="1"/>
              <p:nvPr/>
            </p:nvSpPr>
            <p:spPr>
              <a:xfrm>
                <a:off x="4800600" y="4648200"/>
                <a:ext cx="685800" cy="369332"/>
              </a:xfrm>
              <a:prstGeom prst="rect">
                <a:avLst/>
              </a:prstGeom>
              <a:noFill/>
            </p:spPr>
            <p:txBody>
              <a:bodyPr wrap="square" rtlCol="0">
                <a:spAutoFit/>
              </a:bodyPr>
              <a:lstStyle/>
              <a:p>
                <a:pPr algn="ctr"/>
                <a:r>
                  <a:rPr lang="en-US" b="1" dirty="0" smtClean="0">
                    <a:solidFill>
                      <a:schemeClr val="accent1"/>
                    </a:solidFill>
                  </a:rPr>
                  <a:t>506</a:t>
                </a:r>
                <a:endParaRPr lang="en-US" b="1" dirty="0">
                  <a:solidFill>
                    <a:schemeClr val="accent1"/>
                  </a:solidFill>
                </a:endParaRPr>
              </a:p>
            </p:txBody>
          </p:sp>
        </p:grpSp>
      </p:grpSp>
      <p:sp>
        <p:nvSpPr>
          <p:cNvPr id="57" name="Rectangle 56"/>
          <p:cNvSpPr/>
          <p:nvPr/>
        </p:nvSpPr>
        <p:spPr>
          <a:xfrm>
            <a:off x="6156960" y="1219199"/>
            <a:ext cx="2804160" cy="969262"/>
          </a:xfrm>
          <a:prstGeom prst="rect">
            <a:avLst/>
          </a:prstGeom>
          <a:solidFill>
            <a:schemeClr val="accent3"/>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a:solidFill>
                  <a:schemeClr val="tx1"/>
                </a:solidFill>
              </a:rPr>
              <a:t>3</a:t>
            </a:r>
            <a:r>
              <a:rPr lang="en-US" dirty="0" smtClean="0">
                <a:solidFill>
                  <a:schemeClr val="tx1"/>
                </a:solidFill>
              </a:rPr>
              <a:t>rd pump down – June 2013</a:t>
            </a:r>
          </a:p>
          <a:p>
            <a:pPr algn="ctr"/>
            <a:r>
              <a:rPr lang="en-US" dirty="0" smtClean="0">
                <a:solidFill>
                  <a:schemeClr val="tx1"/>
                </a:solidFill>
              </a:rPr>
              <a:t>Balancing, gluing</a:t>
            </a:r>
          </a:p>
          <a:p>
            <a:pPr algn="ctr"/>
            <a:r>
              <a:rPr lang="en-US" dirty="0" smtClean="0">
                <a:solidFill>
                  <a:schemeClr val="tx1"/>
                </a:solidFill>
              </a:rPr>
              <a:t>1.5 </a:t>
            </a:r>
            <a:r>
              <a:rPr lang="en-US" dirty="0" err="1" smtClean="0">
                <a:solidFill>
                  <a:schemeClr val="tx1"/>
                </a:solidFill>
              </a:rPr>
              <a:t>hr</a:t>
            </a:r>
            <a:r>
              <a:rPr lang="en-US" dirty="0" smtClean="0">
                <a:solidFill>
                  <a:schemeClr val="tx1"/>
                </a:solidFill>
              </a:rPr>
              <a:t> wipe down</a:t>
            </a:r>
            <a:endParaRPr lang="en-US" dirty="0">
              <a:solidFill>
                <a:schemeClr val="tx1"/>
              </a:solidFill>
            </a:endParaRPr>
          </a:p>
        </p:txBody>
      </p:sp>
      <p:grpSp>
        <p:nvGrpSpPr>
          <p:cNvPr id="27" name="Group 26"/>
          <p:cNvGrpSpPr/>
          <p:nvPr/>
        </p:nvGrpSpPr>
        <p:grpSpPr>
          <a:xfrm>
            <a:off x="2514600" y="3609201"/>
            <a:ext cx="7333488" cy="1408331"/>
            <a:chOff x="2514600" y="3609201"/>
            <a:chExt cx="7333488" cy="1408331"/>
          </a:xfrm>
        </p:grpSpPr>
        <p:grpSp>
          <p:nvGrpSpPr>
            <p:cNvPr id="50" name="Group 49"/>
            <p:cNvGrpSpPr/>
            <p:nvPr/>
          </p:nvGrpSpPr>
          <p:grpSpPr>
            <a:xfrm>
              <a:off x="6934200" y="3897868"/>
              <a:ext cx="2913888" cy="369332"/>
              <a:chOff x="9753600" y="3244334"/>
              <a:chExt cx="2913888" cy="369332"/>
            </a:xfrm>
          </p:grpSpPr>
          <p:sp>
            <p:nvSpPr>
              <p:cNvPr id="54" name="TextBox 53"/>
              <p:cNvSpPr txBox="1"/>
              <p:nvPr/>
            </p:nvSpPr>
            <p:spPr>
              <a:xfrm>
                <a:off x="10058400" y="3244334"/>
                <a:ext cx="2609088" cy="369332"/>
              </a:xfrm>
              <a:prstGeom prst="rect">
                <a:avLst/>
              </a:prstGeom>
              <a:noFill/>
              <a:ln>
                <a:noFill/>
              </a:ln>
            </p:spPr>
            <p:txBody>
              <a:bodyPr wrap="square" rtlCol="0">
                <a:spAutoFit/>
              </a:bodyPr>
              <a:lstStyle/>
              <a:p>
                <a:r>
                  <a:rPr lang="en-US" dirty="0" smtClean="0"/>
                  <a:t>PR3 (vertical)</a:t>
                </a:r>
                <a:endParaRPr lang="en-US" dirty="0"/>
              </a:p>
            </p:txBody>
          </p:sp>
          <p:cxnSp>
            <p:nvCxnSpPr>
              <p:cNvPr id="55" name="Straight Connector 54"/>
              <p:cNvCxnSpPr/>
              <p:nvPr/>
            </p:nvCxnSpPr>
            <p:spPr>
              <a:xfrm flipH="1" flipV="1">
                <a:off x="9753600" y="3429000"/>
                <a:ext cx="304800" cy="0"/>
              </a:xfrm>
              <a:prstGeom prst="line">
                <a:avLst/>
              </a:prstGeom>
              <a:ln w="57150" cap="rnd" cmpd="sng">
                <a:solidFill>
                  <a:srgbClr val="008000"/>
                </a:solidFill>
              </a:ln>
              <a:effectLst/>
            </p:spPr>
            <p:style>
              <a:lnRef idx="2">
                <a:schemeClr val="accent1"/>
              </a:lnRef>
              <a:fillRef idx="0">
                <a:schemeClr val="accent1"/>
              </a:fillRef>
              <a:effectRef idx="1">
                <a:schemeClr val="accent1"/>
              </a:effectRef>
              <a:fontRef idx="minor">
                <a:schemeClr val="tx1"/>
              </a:fontRef>
            </p:style>
          </p:cxnSp>
        </p:grpSp>
        <p:grpSp>
          <p:nvGrpSpPr>
            <p:cNvPr id="51" name="Group 50"/>
            <p:cNvGrpSpPr/>
            <p:nvPr/>
          </p:nvGrpSpPr>
          <p:grpSpPr>
            <a:xfrm>
              <a:off x="6934200" y="3609201"/>
              <a:ext cx="2667000" cy="369332"/>
              <a:chOff x="9753600" y="3244334"/>
              <a:chExt cx="2667000" cy="369332"/>
            </a:xfrm>
          </p:grpSpPr>
          <p:sp>
            <p:nvSpPr>
              <p:cNvPr id="52" name="TextBox 51"/>
              <p:cNvSpPr txBox="1"/>
              <p:nvPr/>
            </p:nvSpPr>
            <p:spPr>
              <a:xfrm>
                <a:off x="10058400" y="3244334"/>
                <a:ext cx="2362200" cy="369332"/>
              </a:xfrm>
              <a:prstGeom prst="rect">
                <a:avLst/>
              </a:prstGeom>
              <a:noFill/>
              <a:ln>
                <a:noFill/>
              </a:ln>
            </p:spPr>
            <p:txBody>
              <a:bodyPr wrap="square" rtlCol="0">
                <a:spAutoFit/>
              </a:bodyPr>
              <a:lstStyle/>
              <a:p>
                <a:r>
                  <a:rPr lang="en-US" dirty="0" smtClean="0"/>
                  <a:t>Center</a:t>
                </a:r>
                <a:endParaRPr lang="en-US" dirty="0"/>
              </a:p>
            </p:txBody>
          </p:sp>
          <p:cxnSp>
            <p:nvCxnSpPr>
              <p:cNvPr id="53" name="Straight Connector 52"/>
              <p:cNvCxnSpPr/>
              <p:nvPr/>
            </p:nvCxnSpPr>
            <p:spPr>
              <a:xfrm flipH="1" flipV="1">
                <a:off x="9753600" y="3429000"/>
                <a:ext cx="304800" cy="0"/>
              </a:xfrm>
              <a:prstGeom prst="line">
                <a:avLst/>
              </a:prstGeom>
              <a:ln w="57150" cap="rnd" cmpd="sng">
                <a:solidFill>
                  <a:schemeClr val="accent3"/>
                </a:solidFill>
              </a:ln>
              <a:effectLst/>
            </p:spPr>
            <p:style>
              <a:lnRef idx="2">
                <a:schemeClr val="accent1"/>
              </a:lnRef>
              <a:fillRef idx="0">
                <a:schemeClr val="accent1"/>
              </a:fillRef>
              <a:effectRef idx="1">
                <a:schemeClr val="accent1"/>
              </a:effectRef>
              <a:fontRef idx="minor">
                <a:schemeClr val="tx1"/>
              </a:fontRef>
            </p:style>
          </p:cxnSp>
        </p:grpSp>
        <p:sp>
          <p:nvSpPr>
            <p:cNvPr id="38" name="TextBox 37"/>
            <p:cNvSpPr txBox="1"/>
            <p:nvPr/>
          </p:nvSpPr>
          <p:spPr>
            <a:xfrm>
              <a:off x="3581400" y="4355068"/>
              <a:ext cx="609600" cy="369332"/>
            </a:xfrm>
            <a:prstGeom prst="rect">
              <a:avLst/>
            </a:prstGeom>
            <a:noFill/>
          </p:spPr>
          <p:txBody>
            <a:bodyPr wrap="square" rtlCol="0">
              <a:spAutoFit/>
            </a:bodyPr>
            <a:lstStyle/>
            <a:p>
              <a:pPr algn="ctr"/>
              <a:r>
                <a:rPr lang="en-US" b="1" dirty="0" smtClean="0">
                  <a:solidFill>
                    <a:schemeClr val="accent3"/>
                  </a:solidFill>
                </a:rPr>
                <a:t>393</a:t>
              </a:r>
              <a:endParaRPr lang="en-US" b="1" dirty="0">
                <a:solidFill>
                  <a:schemeClr val="accent3"/>
                </a:solidFill>
              </a:endParaRPr>
            </a:p>
          </p:txBody>
        </p:sp>
        <p:sp>
          <p:nvSpPr>
            <p:cNvPr id="39" name="TextBox 38"/>
            <p:cNvSpPr txBox="1"/>
            <p:nvPr/>
          </p:nvSpPr>
          <p:spPr>
            <a:xfrm>
              <a:off x="2514600" y="4648200"/>
              <a:ext cx="609600" cy="369332"/>
            </a:xfrm>
            <a:prstGeom prst="rect">
              <a:avLst/>
            </a:prstGeom>
            <a:noFill/>
          </p:spPr>
          <p:txBody>
            <a:bodyPr wrap="square" rtlCol="0">
              <a:spAutoFit/>
            </a:bodyPr>
            <a:lstStyle/>
            <a:p>
              <a:pPr algn="ctr"/>
              <a:r>
                <a:rPr lang="en-US" b="1" dirty="0" smtClean="0">
                  <a:solidFill>
                    <a:srgbClr val="008000"/>
                  </a:solidFill>
                </a:rPr>
                <a:t>117</a:t>
              </a:r>
              <a:endParaRPr lang="en-US" b="1" dirty="0">
                <a:solidFill>
                  <a:srgbClr val="008000"/>
                </a:solidFill>
              </a:endParaRPr>
            </a:p>
          </p:txBody>
        </p:sp>
      </p:grpSp>
      <p:sp>
        <p:nvSpPr>
          <p:cNvPr id="58" name="Content Placeholder 2"/>
          <p:cNvSpPr>
            <a:spLocks noGrp="1"/>
          </p:cNvSpPr>
          <p:nvPr>
            <p:ph idx="1"/>
          </p:nvPr>
        </p:nvSpPr>
        <p:spPr>
          <a:xfrm>
            <a:off x="190500" y="1371600"/>
            <a:ext cx="8763000" cy="685800"/>
          </a:xfrm>
        </p:spPr>
        <p:txBody>
          <a:bodyPr>
            <a:noAutofit/>
          </a:bodyPr>
          <a:lstStyle/>
          <a:p>
            <a:pPr marL="288925" lvl="1" algn="ctr">
              <a:buFont typeface="Wingdings" charset="2"/>
              <a:buChar char="Ø"/>
            </a:pPr>
            <a:r>
              <a:rPr lang="en-US" sz="3200" i="1" dirty="0" smtClean="0"/>
              <a:t> Iterative cleaning works.</a:t>
            </a:r>
          </a:p>
        </p:txBody>
      </p:sp>
    </p:spTree>
    <p:extLst>
      <p:ext uri="{BB962C8B-B14F-4D97-AF65-F5344CB8AC3E}">
        <p14:creationId xmlns:p14="http://schemas.microsoft.com/office/powerpoint/2010/main" val="10321543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fade">
                                      <p:cBhvr>
                                        <p:cTn id="21" dur="500"/>
                                        <p:tgtEl>
                                          <p:spTgt spid="56"/>
                                        </p:tgtEl>
                                      </p:cBhvr>
                                    </p:animEffect>
                                  </p:childTnLst>
                                </p:cTn>
                              </p:par>
                              <p:par>
                                <p:cTn id="22" presetID="10" presetClass="entr" presetSubtype="0"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7"/>
                                        </p:tgtEl>
                                        <p:attrNameLst>
                                          <p:attrName>style.visibility</p:attrName>
                                        </p:attrNameLst>
                                      </p:cBhvr>
                                      <p:to>
                                        <p:strVal val="visible"/>
                                      </p:to>
                                    </p:set>
                                    <p:animEffect transition="in" filter="fade">
                                      <p:cBhvr>
                                        <p:cTn id="32" dur="500"/>
                                        <p:tgtEl>
                                          <p:spTgt spid="57"/>
                                        </p:tgtEl>
                                      </p:cBhvr>
                                    </p:animEffect>
                                  </p:childTnLst>
                                </p:cTn>
                              </p:par>
                              <p:par>
                                <p:cTn id="33" presetID="10"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11"/>
                                        </p:tgtEl>
                                      </p:cBhvr>
                                    </p:animEffect>
                                    <p:set>
                                      <p:cBhvr>
                                        <p:cTn id="40" dur="1" fill="hold">
                                          <p:stCondLst>
                                            <p:cond delay="499"/>
                                          </p:stCondLst>
                                        </p:cTn>
                                        <p:tgtEl>
                                          <p:spTgt spid="11"/>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56"/>
                                        </p:tgtEl>
                                      </p:cBhvr>
                                    </p:animEffect>
                                    <p:set>
                                      <p:cBhvr>
                                        <p:cTn id="43" dur="1" fill="hold">
                                          <p:stCondLst>
                                            <p:cond delay="499"/>
                                          </p:stCondLst>
                                        </p:cTn>
                                        <p:tgtEl>
                                          <p:spTgt spid="56"/>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57"/>
                                        </p:tgtEl>
                                      </p:cBhvr>
                                    </p:animEffect>
                                    <p:set>
                                      <p:cBhvr>
                                        <p:cTn id="46" dur="1" fill="hold">
                                          <p:stCondLst>
                                            <p:cond delay="499"/>
                                          </p:stCondLst>
                                        </p:cTn>
                                        <p:tgtEl>
                                          <p:spTgt spid="57"/>
                                        </p:tgtEl>
                                        <p:attrNameLst>
                                          <p:attrName>style.visibility</p:attrName>
                                        </p:attrNameLst>
                                      </p:cBhvr>
                                      <p:to>
                                        <p:strVal val="hidden"/>
                                      </p:to>
                                    </p:set>
                                  </p:childTnLst>
                                </p:cTn>
                              </p:par>
                              <p:par>
                                <p:cTn id="47" presetID="10" presetClass="entr" presetSubtype="0" fill="hold" grpId="0" nodeType="withEffect">
                                  <p:stCondLst>
                                    <p:cond delay="0"/>
                                  </p:stCondLst>
                                  <p:childTnLst>
                                    <p:set>
                                      <p:cBhvr>
                                        <p:cTn id="48" dur="1" fill="hold">
                                          <p:stCondLst>
                                            <p:cond delay="0"/>
                                          </p:stCondLst>
                                        </p:cTn>
                                        <p:tgtEl>
                                          <p:spTgt spid="58">
                                            <p:txEl>
                                              <p:pRg st="0" end="0"/>
                                            </p:txEl>
                                          </p:spTgt>
                                        </p:tgtEl>
                                        <p:attrNameLst>
                                          <p:attrName>style.visibility</p:attrName>
                                        </p:attrNameLst>
                                      </p:cBhvr>
                                      <p:to>
                                        <p:strVal val="visible"/>
                                      </p:to>
                                    </p:set>
                                    <p:animEffect transition="in" filter="fade">
                                      <p:cBhvr>
                                        <p:cTn id="49" dur="500"/>
                                        <p:tgtEl>
                                          <p:spTgt spid="5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Graphic spid="16" grpId="0">
        <p:bldAsOne/>
      </p:bldGraphic>
      <p:bldGraphic spid="17" grpId="0">
        <p:bldAsOne/>
      </p:bldGraphic>
      <p:bldP spid="11" grpId="0" animBg="1"/>
      <p:bldP spid="11" grpId="1" animBg="1"/>
      <p:bldP spid="56" grpId="0" animBg="1"/>
      <p:bldP spid="56" grpId="1" animBg="1"/>
      <p:bldP spid="57" grpId="0" animBg="1"/>
      <p:bldP spid="57" grpId="1" animBg="1"/>
      <p:bldP spid="58"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nSpc>
                <a:spcPct val="120000"/>
              </a:lnSpc>
            </a:pPr>
            <a:r>
              <a:rPr lang="en-US" sz="2000" dirty="0" smtClean="0"/>
              <a:t>Visited National Ignition Facility</a:t>
            </a:r>
          </a:p>
          <a:p>
            <a:pPr>
              <a:lnSpc>
                <a:spcPct val="120000"/>
              </a:lnSpc>
            </a:pPr>
            <a:r>
              <a:rPr lang="en-US" sz="2000" dirty="0" smtClean="0"/>
              <a:t>New system based on NIF’s design</a:t>
            </a:r>
          </a:p>
          <a:p>
            <a:pPr>
              <a:lnSpc>
                <a:spcPct val="120000"/>
              </a:lnSpc>
            </a:pPr>
            <a:r>
              <a:rPr lang="en-US" sz="2000" dirty="0" smtClean="0"/>
              <a:t>Entire process performed on-site</a:t>
            </a:r>
          </a:p>
          <a:p>
            <a:pPr>
              <a:lnSpc>
                <a:spcPct val="120000"/>
              </a:lnSpc>
            </a:pPr>
            <a:r>
              <a:rPr lang="en-US" sz="2000" dirty="0" smtClean="0"/>
              <a:t>Phased implementation starts now</a:t>
            </a:r>
          </a:p>
        </p:txBody>
      </p:sp>
      <p:grpSp>
        <p:nvGrpSpPr>
          <p:cNvPr id="10" name="Group 9"/>
          <p:cNvGrpSpPr/>
          <p:nvPr/>
        </p:nvGrpSpPr>
        <p:grpSpPr>
          <a:xfrm>
            <a:off x="162985" y="1219200"/>
            <a:ext cx="8818030" cy="5230490"/>
            <a:chOff x="162985" y="1219200"/>
            <a:chExt cx="8818030" cy="5230490"/>
          </a:xfrm>
        </p:grpSpPr>
        <p:grpSp>
          <p:nvGrpSpPr>
            <p:cNvPr id="45" name="Group 44"/>
            <p:cNvGrpSpPr/>
            <p:nvPr/>
          </p:nvGrpSpPr>
          <p:grpSpPr>
            <a:xfrm>
              <a:off x="171651" y="1225502"/>
              <a:ext cx="8809364" cy="5224188"/>
              <a:chOff x="171651" y="1225502"/>
              <a:chExt cx="8809364" cy="5224188"/>
            </a:xfrm>
          </p:grpSpPr>
          <p:pic>
            <p:nvPicPr>
              <p:cNvPr id="46" name="Picture 45" descr="nif3 p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2416" y="3276661"/>
                <a:ext cx="3897816" cy="3172968"/>
              </a:xfrm>
              <a:prstGeom prst="rect">
                <a:avLst/>
              </a:prstGeom>
            </p:spPr>
          </p:pic>
          <p:pic>
            <p:nvPicPr>
              <p:cNvPr id="47" name="Picture 46" descr="nif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651" y="3276600"/>
                <a:ext cx="4754880" cy="3173090"/>
              </a:xfrm>
              <a:prstGeom prst="rect">
                <a:avLst/>
              </a:prstGeom>
            </p:spPr>
          </p:pic>
          <p:pic>
            <p:nvPicPr>
              <p:cNvPr id="48" name="Picture 47" descr="nif.png"/>
              <p:cNvPicPr>
                <a:picLocks noChangeAspect="1"/>
              </p:cNvPicPr>
              <p:nvPr/>
            </p:nvPicPr>
            <p:blipFill rotWithShape="1">
              <a:blip r:embed="rId5">
                <a:extLst>
                  <a:ext uri="{28A0092B-C50C-407E-A947-70E740481C1C}">
                    <a14:useLocalDpi xmlns:a14="http://schemas.microsoft.com/office/drawing/2010/main" val="0"/>
                  </a:ext>
                </a:extLst>
              </a:blip>
              <a:srcRect l="2834" t="12626" r="6064" b="25577"/>
              <a:stretch/>
            </p:blipFill>
            <p:spPr>
              <a:xfrm>
                <a:off x="5098182" y="1225502"/>
                <a:ext cx="3882833" cy="1992500"/>
              </a:xfrm>
              <a:prstGeom prst="rect">
                <a:avLst/>
              </a:prstGeom>
            </p:spPr>
          </p:pic>
        </p:grpSp>
        <p:pic>
          <p:nvPicPr>
            <p:cNvPr id="49" name="Picture 48" descr="nif2.png"/>
            <p:cNvPicPr>
              <a:picLocks noChangeAspect="1"/>
            </p:cNvPicPr>
            <p:nvPr/>
          </p:nvPicPr>
          <p:blipFill rotWithShape="1">
            <a:blip r:embed="rId6">
              <a:extLst>
                <a:ext uri="{28A0092B-C50C-407E-A947-70E740481C1C}">
                  <a14:useLocalDpi xmlns:a14="http://schemas.microsoft.com/office/drawing/2010/main" val="0"/>
                </a:ext>
              </a:extLst>
            </a:blip>
            <a:srcRect l="571" t="13752" r="1159" b="12954"/>
            <a:stretch/>
          </p:blipFill>
          <p:spPr>
            <a:xfrm>
              <a:off x="162985" y="1219200"/>
              <a:ext cx="4772212" cy="2005104"/>
            </a:xfrm>
            <a:prstGeom prst="rect">
              <a:avLst/>
            </a:prstGeom>
          </p:spPr>
        </p:pic>
      </p:grpSp>
      <p:grpSp>
        <p:nvGrpSpPr>
          <p:cNvPr id="9" name="Group 8"/>
          <p:cNvGrpSpPr/>
          <p:nvPr/>
        </p:nvGrpSpPr>
        <p:grpSpPr>
          <a:xfrm>
            <a:off x="38276" y="3124200"/>
            <a:ext cx="9067448" cy="2843784"/>
            <a:chOff x="38276" y="2590800"/>
            <a:chExt cx="9067448" cy="2843784"/>
          </a:xfrm>
        </p:grpSpPr>
        <p:pic>
          <p:nvPicPr>
            <p:cNvPr id="57" name="Picture 56" descr="IMG_0160.JPG"/>
            <p:cNvPicPr>
              <a:picLocks noChangeAspect="1"/>
            </p:cNvPicPr>
            <p:nvPr/>
          </p:nvPicPr>
          <p:blipFill rotWithShape="1">
            <a:blip r:embed="rId7">
              <a:extLst>
                <a:ext uri="{28A0092B-C50C-407E-A947-70E740481C1C}">
                  <a14:useLocalDpi xmlns:a14="http://schemas.microsoft.com/office/drawing/2010/main" val="0"/>
                </a:ext>
              </a:extLst>
            </a:blip>
            <a:srcRect l="22611" t="9442" r="24112" b="30168"/>
            <a:stretch/>
          </p:blipFill>
          <p:spPr>
            <a:xfrm>
              <a:off x="38276" y="2590800"/>
              <a:ext cx="3345130" cy="2843784"/>
            </a:xfrm>
            <a:prstGeom prst="rect">
              <a:avLst/>
            </a:prstGeom>
          </p:spPr>
        </p:pic>
        <p:pic>
          <p:nvPicPr>
            <p:cNvPr id="58" name="Picture 57" descr="swipe sample.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21681" y="2590800"/>
              <a:ext cx="3162762" cy="2843784"/>
            </a:xfrm>
            <a:prstGeom prst="rect">
              <a:avLst/>
            </a:prstGeom>
          </p:spPr>
        </p:pic>
        <p:pic>
          <p:nvPicPr>
            <p:cNvPr id="59" name="Picture 58"/>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val="0"/>
                </a:ext>
              </a:extLst>
            </a:blip>
            <a:srcRect l="31458" t="30833" r="31979" b="13333"/>
            <a:stretch/>
          </p:blipFill>
          <p:spPr>
            <a:xfrm>
              <a:off x="6622718" y="2590800"/>
              <a:ext cx="2483006" cy="2843784"/>
            </a:xfrm>
            <a:prstGeom prst="rect">
              <a:avLst/>
            </a:prstGeom>
          </p:spPr>
        </p:pic>
      </p:grpSp>
      <p:grpSp>
        <p:nvGrpSpPr>
          <p:cNvPr id="56" name="Group 55"/>
          <p:cNvGrpSpPr/>
          <p:nvPr/>
        </p:nvGrpSpPr>
        <p:grpSpPr>
          <a:xfrm>
            <a:off x="194310" y="3092702"/>
            <a:ext cx="8755380" cy="3308098"/>
            <a:chOff x="194310" y="2246855"/>
            <a:chExt cx="8755380" cy="3308098"/>
          </a:xfrm>
        </p:grpSpPr>
        <p:sp>
          <p:nvSpPr>
            <p:cNvPr id="23" name="TextBox 22"/>
            <p:cNvSpPr txBox="1"/>
            <p:nvPr/>
          </p:nvSpPr>
          <p:spPr>
            <a:xfrm>
              <a:off x="194310" y="5181600"/>
              <a:ext cx="3776472" cy="373353"/>
            </a:xfrm>
            <a:prstGeom prst="rect">
              <a:avLst/>
            </a:prstGeom>
            <a:noFill/>
          </p:spPr>
          <p:txBody>
            <a:bodyPr wrap="square" rtlCol="0">
              <a:spAutoFit/>
            </a:bodyPr>
            <a:lstStyle/>
            <a:p>
              <a:pPr algn="ctr"/>
              <a:r>
                <a:rPr lang="en-US" b="1" dirty="0" smtClean="0"/>
                <a:t>1. Swipe Tool</a:t>
              </a:r>
              <a:endParaRPr lang="en-US" b="1" dirty="0"/>
            </a:p>
          </p:txBody>
        </p:sp>
        <p:sp>
          <p:nvSpPr>
            <p:cNvPr id="25" name="TextBox 24"/>
            <p:cNvSpPr txBox="1"/>
            <p:nvPr/>
          </p:nvSpPr>
          <p:spPr>
            <a:xfrm>
              <a:off x="6252210" y="5181600"/>
              <a:ext cx="2697480" cy="373353"/>
            </a:xfrm>
            <a:prstGeom prst="rect">
              <a:avLst/>
            </a:prstGeom>
            <a:noFill/>
          </p:spPr>
          <p:txBody>
            <a:bodyPr wrap="square" rtlCol="0">
              <a:spAutoFit/>
            </a:bodyPr>
            <a:lstStyle/>
            <a:p>
              <a:pPr algn="ctr"/>
              <a:r>
                <a:rPr lang="en-US" b="1" dirty="0" smtClean="0"/>
                <a:t>3. Excel template</a:t>
              </a:r>
              <a:endParaRPr lang="en-US" b="1" dirty="0"/>
            </a:p>
          </p:txBody>
        </p:sp>
        <p:pic>
          <p:nvPicPr>
            <p:cNvPr id="5" name="Picture 4"/>
            <p:cNvPicPr>
              <a:picLocks noChangeAspect="1"/>
            </p:cNvPicPr>
            <p:nvPr/>
          </p:nvPicPr>
          <p:blipFill rotWithShape="1">
            <a:blip r:embed="rId11"/>
            <a:srcRect l="5876" t="2730" r="6049" b="4569"/>
            <a:stretch/>
          </p:blipFill>
          <p:spPr>
            <a:xfrm>
              <a:off x="6254879" y="2246855"/>
              <a:ext cx="2693115" cy="2834574"/>
            </a:xfrm>
            <a:prstGeom prst="rect">
              <a:avLst/>
            </a:prstGeom>
          </p:spPr>
        </p:pic>
        <p:sp>
          <p:nvSpPr>
            <p:cNvPr id="24" name="TextBox 23"/>
            <p:cNvSpPr txBox="1"/>
            <p:nvPr/>
          </p:nvSpPr>
          <p:spPr>
            <a:xfrm>
              <a:off x="4165092" y="5181600"/>
              <a:ext cx="1892808" cy="373353"/>
            </a:xfrm>
            <a:prstGeom prst="rect">
              <a:avLst/>
            </a:prstGeom>
            <a:noFill/>
          </p:spPr>
          <p:txBody>
            <a:bodyPr wrap="square" rtlCol="0">
              <a:spAutoFit/>
            </a:bodyPr>
            <a:lstStyle/>
            <a:p>
              <a:pPr algn="ctr"/>
              <a:r>
                <a:rPr lang="en-US" b="1" dirty="0" smtClean="0"/>
                <a:t>2. AmScope </a:t>
              </a:r>
              <a:endParaRPr lang="en-US" b="1" dirty="0"/>
            </a:p>
          </p:txBody>
        </p:sp>
        <p:pic>
          <p:nvPicPr>
            <p:cNvPr id="44" name="Picture 43" descr="CIMG0899.JPG"/>
            <p:cNvPicPr>
              <a:picLocks noChangeAspect="1"/>
            </p:cNvPicPr>
            <p:nvPr/>
          </p:nvPicPr>
          <p:blipFill rotWithShape="1">
            <a:blip r:embed="rId12">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val="0"/>
                </a:ext>
              </a:extLst>
            </a:blip>
            <a:srcRect l="6972" t="7189" r="8199"/>
            <a:stretch/>
          </p:blipFill>
          <p:spPr>
            <a:xfrm>
              <a:off x="4165850" y="2283398"/>
              <a:ext cx="1893021" cy="2761488"/>
            </a:xfrm>
            <a:prstGeom prst="rect">
              <a:avLst/>
            </a:prstGeom>
          </p:spPr>
        </p:pic>
        <p:pic>
          <p:nvPicPr>
            <p:cNvPr id="54" name="Picture 53" descr="swipe tool and accessories.png"/>
            <p:cNvPicPr>
              <a:picLocks noChangeAspect="1"/>
            </p:cNvPicPr>
            <p:nvPr/>
          </p:nvPicPr>
          <p:blipFill>
            <a:blip r:embed="rId14">
              <a:extLst>
                <a:ext uri="{BEBA8EAE-BF5A-486C-A8C5-ECC9F3942E4B}">
                  <a14:imgProps xmlns:a14="http://schemas.microsoft.com/office/drawing/2010/main">
                    <a14:imgLayer r:embed="rId15">
                      <a14:imgEffect>
                        <a14:sharpenSoften amount="25000"/>
                      </a14:imgEffect>
                    </a14:imgLayer>
                  </a14:imgProps>
                </a:ext>
                <a:ext uri="{28A0092B-C50C-407E-A947-70E740481C1C}">
                  <a14:useLocalDpi xmlns:a14="http://schemas.microsoft.com/office/drawing/2010/main" val="0"/>
                </a:ext>
              </a:extLst>
            </a:blip>
            <a:stretch>
              <a:fillRect/>
            </a:stretch>
          </p:blipFill>
          <p:spPr>
            <a:xfrm>
              <a:off x="196008" y="2283398"/>
              <a:ext cx="3773834" cy="2761488"/>
            </a:xfrm>
            <a:prstGeom prst="rect">
              <a:avLst/>
            </a:prstGeom>
          </p:spPr>
        </p:pic>
      </p:grpSp>
      <p:pic>
        <p:nvPicPr>
          <p:cNvPr id="34" name="Picture 33" descr="sample microscope stage.JPG"/>
          <p:cNvPicPr>
            <a:picLocks noChangeAspect="1"/>
          </p:cNvPicPr>
          <p:nvPr/>
        </p:nvPicPr>
        <p:blipFill>
          <a:blip r:embed="rId16">
            <a:extLst>
              <a:ext uri="{BEBA8EAE-BF5A-486C-A8C5-ECC9F3942E4B}">
                <a14:imgProps xmlns:a14="http://schemas.microsoft.com/office/drawing/2010/main">
                  <a14:imgLayer r:embed="rId1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28600" y="2819400"/>
            <a:ext cx="2674996" cy="3581400"/>
          </a:xfrm>
          <a:prstGeom prst="rect">
            <a:avLst/>
          </a:prstGeom>
        </p:spPr>
      </p:pic>
      <p:pic>
        <p:nvPicPr>
          <p:cNvPr id="62" name="Picture 6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20616" y="4343400"/>
            <a:ext cx="8902768" cy="1600200"/>
          </a:xfrm>
          <a:prstGeom prst="rect">
            <a:avLst/>
          </a:prstGeom>
        </p:spPr>
      </p:pic>
      <p:sp>
        <p:nvSpPr>
          <p:cNvPr id="2" name="Title 1"/>
          <p:cNvSpPr>
            <a:spLocks noGrp="1"/>
          </p:cNvSpPr>
          <p:nvPr>
            <p:ph type="title"/>
          </p:nvPr>
        </p:nvSpPr>
        <p:spPr>
          <a:xfrm>
            <a:off x="-19102" y="76201"/>
            <a:ext cx="9141330" cy="1030288"/>
          </a:xfrm>
        </p:spPr>
        <p:txBody>
          <a:bodyPr>
            <a:noAutofit/>
          </a:bodyPr>
          <a:lstStyle/>
          <a:p>
            <a:r>
              <a:rPr lang="en-US" sz="3200" dirty="0" smtClean="0"/>
              <a:t>Particle Evaluation Tool (PET)</a:t>
            </a:r>
            <a:r>
              <a:rPr lang="en-US" sz="3200" dirty="0"/>
              <a:t> </a:t>
            </a:r>
            <a:endParaRPr lang="en-US" sz="3200" dirty="0">
              <a:solidFill>
                <a:srgbClr val="C0504D"/>
              </a:solidFill>
            </a:endParaRPr>
          </a:p>
        </p:txBody>
      </p:sp>
      <p:sp>
        <p:nvSpPr>
          <p:cNvPr id="7" name="Date Placeholder 6"/>
          <p:cNvSpPr>
            <a:spLocks noGrp="1"/>
          </p:cNvSpPr>
          <p:nvPr>
            <p:ph type="dt" sz="half" idx="10"/>
          </p:nvPr>
        </p:nvSpPr>
        <p:spPr/>
        <p:txBody>
          <a:bodyPr/>
          <a:lstStyle/>
          <a:p>
            <a:r>
              <a:rPr lang="en-US" smtClean="0"/>
              <a:t>LIGO-G1301249-v1</a:t>
            </a:r>
            <a:endParaRPr lang="en-US" dirty="0"/>
          </a:p>
        </p:txBody>
      </p:sp>
      <p:sp>
        <p:nvSpPr>
          <p:cNvPr id="8" name="Footer Placeholder 7"/>
          <p:cNvSpPr>
            <a:spLocks noGrp="1"/>
          </p:cNvSpPr>
          <p:nvPr>
            <p:ph type="ftr" sz="quarter" idx="11"/>
          </p:nvPr>
        </p:nvSpPr>
        <p:spPr/>
        <p:txBody>
          <a:bodyPr/>
          <a:lstStyle/>
          <a:p>
            <a:r>
              <a:rPr lang="en-US" smtClean="0"/>
              <a:t>Advanced LIGO</a:t>
            </a:r>
            <a:endParaRPr lang="en-US"/>
          </a:p>
        </p:txBody>
      </p:sp>
      <p:sp>
        <p:nvSpPr>
          <p:cNvPr id="11" name="Slide Number Placeholder 10"/>
          <p:cNvSpPr>
            <a:spLocks noGrp="1"/>
          </p:cNvSpPr>
          <p:nvPr>
            <p:ph type="sldNum" sz="quarter" idx="12"/>
          </p:nvPr>
        </p:nvSpPr>
        <p:spPr/>
        <p:txBody>
          <a:bodyPr/>
          <a:lstStyle/>
          <a:p>
            <a:fld id="{3FF8A0D9-104B-42E1-B207-922617A2DF27}" type="slidenum">
              <a:rPr lang="en-US" smtClean="0"/>
              <a:t>11</a:t>
            </a:fld>
            <a:endParaRPr lang="en-US"/>
          </a:p>
        </p:txBody>
      </p:sp>
      <p:pic>
        <p:nvPicPr>
          <p:cNvPr id="26" name="Picture 25"/>
          <p:cNvPicPr>
            <a:picLocks noChangeAspect="1"/>
          </p:cNvPicPr>
          <p:nvPr/>
        </p:nvPicPr>
        <p:blipFill rotWithShape="1">
          <a:blip r:embed="rId19" cstate="print">
            <a:extLst>
              <a:ext uri="{28A0092B-C50C-407E-A947-70E740481C1C}">
                <a14:useLocalDpi xmlns:a14="http://schemas.microsoft.com/office/drawing/2010/main" val="0"/>
              </a:ext>
            </a:extLst>
          </a:blip>
          <a:srcRect l="36866" r="49230"/>
          <a:stretch/>
        </p:blipFill>
        <p:spPr>
          <a:xfrm>
            <a:off x="7747417" y="2441257"/>
            <a:ext cx="1167983" cy="1902143"/>
          </a:xfrm>
          <a:prstGeom prst="rect">
            <a:avLst/>
          </a:prstGeom>
          <a:ln>
            <a:noFill/>
          </a:ln>
        </p:spPr>
      </p:pic>
      <p:pic>
        <p:nvPicPr>
          <p:cNvPr id="27" name="Picture 26"/>
          <p:cNvPicPr>
            <a:picLocks noChangeAspect="1"/>
          </p:cNvPicPr>
          <p:nvPr/>
        </p:nvPicPr>
        <p:blipFill rotWithShape="1">
          <a:blip r:embed="rId19" cstate="print">
            <a:extLst>
              <a:ext uri="{28A0092B-C50C-407E-A947-70E740481C1C}">
                <a14:useLocalDpi xmlns:a14="http://schemas.microsoft.com/office/drawing/2010/main" val="0"/>
              </a:ext>
            </a:extLst>
          </a:blip>
          <a:srcRect l="24583" r="61513"/>
          <a:stretch/>
        </p:blipFill>
        <p:spPr>
          <a:xfrm>
            <a:off x="6253515" y="2441257"/>
            <a:ext cx="1167983" cy="1902143"/>
          </a:xfrm>
          <a:prstGeom prst="rect">
            <a:avLst/>
          </a:prstGeom>
          <a:ln>
            <a:noFill/>
          </a:ln>
        </p:spPr>
      </p:pic>
      <p:pic>
        <p:nvPicPr>
          <p:cNvPr id="28" name="Picture 27"/>
          <p:cNvPicPr>
            <a:picLocks noChangeAspect="1"/>
          </p:cNvPicPr>
          <p:nvPr/>
        </p:nvPicPr>
        <p:blipFill rotWithShape="1">
          <a:blip r:embed="rId19" cstate="print">
            <a:extLst>
              <a:ext uri="{28A0092B-C50C-407E-A947-70E740481C1C}">
                <a14:useLocalDpi xmlns:a14="http://schemas.microsoft.com/office/drawing/2010/main" val="0"/>
              </a:ext>
            </a:extLst>
          </a:blip>
          <a:srcRect l="12302" r="73859"/>
          <a:stretch/>
        </p:blipFill>
        <p:spPr>
          <a:xfrm>
            <a:off x="4765058" y="2441257"/>
            <a:ext cx="1162538" cy="1902143"/>
          </a:xfrm>
          <a:prstGeom prst="rect">
            <a:avLst/>
          </a:prstGeom>
          <a:ln>
            <a:noFill/>
          </a:ln>
        </p:spPr>
      </p:pic>
      <p:pic>
        <p:nvPicPr>
          <p:cNvPr id="29" name="Picture 28"/>
          <p:cNvPicPr>
            <a:picLocks noChangeAspect="1"/>
          </p:cNvPicPr>
          <p:nvPr/>
        </p:nvPicPr>
        <p:blipFill rotWithShape="1">
          <a:blip r:embed="rId19" cstate="print">
            <a:extLst>
              <a:ext uri="{28A0092B-C50C-407E-A947-70E740481C1C}">
                <a14:useLocalDpi xmlns:a14="http://schemas.microsoft.com/office/drawing/2010/main" val="0"/>
              </a:ext>
            </a:extLst>
          </a:blip>
          <a:srcRect l="-23" r="86185"/>
          <a:stretch/>
        </p:blipFill>
        <p:spPr>
          <a:xfrm>
            <a:off x="3276600" y="2441257"/>
            <a:ext cx="1162539" cy="1902143"/>
          </a:xfrm>
          <a:prstGeom prst="rect">
            <a:avLst/>
          </a:prstGeom>
          <a:ln>
            <a:noFill/>
          </a:ln>
        </p:spPr>
      </p:pic>
      <p:pic>
        <p:nvPicPr>
          <p:cNvPr id="30" name="Picture 29"/>
          <p:cNvPicPr>
            <a:picLocks noChangeAspect="1"/>
          </p:cNvPicPr>
          <p:nvPr/>
        </p:nvPicPr>
        <p:blipFill rotWithShape="1">
          <a:blip r:embed="rId19" cstate="print">
            <a:extLst>
              <a:ext uri="{28A0092B-C50C-407E-A947-70E740481C1C}">
                <a14:useLocalDpi xmlns:a14="http://schemas.microsoft.com/office/drawing/2010/main" val="0"/>
              </a:ext>
            </a:extLst>
          </a:blip>
          <a:srcRect l="86139" r="-44"/>
          <a:stretch/>
        </p:blipFill>
        <p:spPr>
          <a:xfrm>
            <a:off x="7747419" y="4498657"/>
            <a:ext cx="1167981" cy="1902143"/>
          </a:xfrm>
          <a:prstGeom prst="rect">
            <a:avLst/>
          </a:prstGeom>
          <a:ln>
            <a:noFill/>
          </a:ln>
        </p:spPr>
      </p:pic>
      <p:pic>
        <p:nvPicPr>
          <p:cNvPr id="31" name="Picture 30"/>
          <p:cNvPicPr>
            <a:picLocks noChangeAspect="1"/>
          </p:cNvPicPr>
          <p:nvPr/>
        </p:nvPicPr>
        <p:blipFill rotWithShape="1">
          <a:blip r:embed="rId19" cstate="print">
            <a:extLst>
              <a:ext uri="{28A0092B-C50C-407E-A947-70E740481C1C}">
                <a14:useLocalDpi xmlns:a14="http://schemas.microsoft.com/office/drawing/2010/main" val="0"/>
              </a:ext>
            </a:extLst>
          </a:blip>
          <a:srcRect l="49285" r="36810"/>
          <a:stretch/>
        </p:blipFill>
        <p:spPr>
          <a:xfrm>
            <a:off x="3276600" y="4498657"/>
            <a:ext cx="1167983" cy="1902143"/>
          </a:xfrm>
          <a:prstGeom prst="rect">
            <a:avLst/>
          </a:prstGeom>
          <a:ln>
            <a:noFill/>
          </a:ln>
        </p:spPr>
      </p:pic>
      <p:pic>
        <p:nvPicPr>
          <p:cNvPr id="32" name="Picture 31"/>
          <p:cNvPicPr>
            <a:picLocks noChangeAspect="1"/>
          </p:cNvPicPr>
          <p:nvPr/>
        </p:nvPicPr>
        <p:blipFill rotWithShape="1">
          <a:blip r:embed="rId19" cstate="print">
            <a:extLst>
              <a:ext uri="{28A0092B-C50C-407E-A947-70E740481C1C}">
                <a14:useLocalDpi xmlns:a14="http://schemas.microsoft.com/office/drawing/2010/main" val="0"/>
              </a:ext>
            </a:extLst>
          </a:blip>
          <a:srcRect l="61571" r="24524"/>
          <a:stretch/>
        </p:blipFill>
        <p:spPr>
          <a:xfrm>
            <a:off x="4766874" y="4498657"/>
            <a:ext cx="1167982" cy="1902143"/>
          </a:xfrm>
          <a:prstGeom prst="rect">
            <a:avLst/>
          </a:prstGeom>
          <a:ln>
            <a:noFill/>
          </a:ln>
        </p:spPr>
      </p:pic>
      <p:pic>
        <p:nvPicPr>
          <p:cNvPr id="33" name="Picture 32"/>
          <p:cNvPicPr>
            <a:picLocks noChangeAspect="1"/>
          </p:cNvPicPr>
          <p:nvPr/>
        </p:nvPicPr>
        <p:blipFill rotWithShape="1">
          <a:blip r:embed="rId19" cstate="print">
            <a:extLst>
              <a:ext uri="{28A0092B-C50C-407E-A947-70E740481C1C}">
                <a14:useLocalDpi xmlns:a14="http://schemas.microsoft.com/office/drawing/2010/main" val="0"/>
              </a:ext>
            </a:extLst>
          </a:blip>
          <a:srcRect l="73855" r="12240"/>
          <a:stretch/>
        </p:blipFill>
        <p:spPr>
          <a:xfrm>
            <a:off x="6257147" y="4498657"/>
            <a:ext cx="1167982" cy="1902143"/>
          </a:xfrm>
          <a:prstGeom prst="rect">
            <a:avLst/>
          </a:prstGeom>
          <a:ln>
            <a:noFill/>
          </a:ln>
        </p:spPr>
      </p:pic>
      <p:pic>
        <p:nvPicPr>
          <p:cNvPr id="53" name="Picture 5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20617" y="4343400"/>
            <a:ext cx="8902767" cy="1600200"/>
          </a:xfrm>
          <a:prstGeom prst="rect">
            <a:avLst/>
          </a:prstGeom>
        </p:spPr>
      </p:pic>
      <p:pic>
        <p:nvPicPr>
          <p:cNvPr id="51" name="Picture 5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20617" y="4343400"/>
            <a:ext cx="8902767" cy="1600200"/>
          </a:xfrm>
          <a:prstGeom prst="rect">
            <a:avLst/>
          </a:prstGeom>
        </p:spPr>
      </p:pic>
      <p:pic>
        <p:nvPicPr>
          <p:cNvPr id="50" name="Picture 49"/>
          <p:cNvPicPr>
            <a:picLocks noChangeAspect="1"/>
          </p:cNvPicPr>
          <p:nvPr/>
        </p:nvPicPr>
        <p:blipFill rotWithShape="1">
          <a:blip r:embed="rId22">
            <a:extLst>
              <a:ext uri="{28A0092B-C50C-407E-A947-70E740481C1C}">
                <a14:useLocalDpi xmlns:a14="http://schemas.microsoft.com/office/drawing/2010/main" val="0"/>
              </a:ext>
            </a:extLst>
          </a:blip>
          <a:srcRect l="-29764" r="-29761"/>
          <a:stretch/>
        </p:blipFill>
        <p:spPr bwMode="auto">
          <a:xfrm>
            <a:off x="-19102" y="3124200"/>
            <a:ext cx="9144000" cy="3289935"/>
          </a:xfrm>
          <a:prstGeom prst="rect">
            <a:avLst/>
          </a:prstGeom>
          <a:solidFill>
            <a:srgbClr val="FFFFFF"/>
          </a:solidFill>
          <a:ln>
            <a:noFill/>
          </a:ln>
        </p:spPr>
      </p:pic>
      <p:grpSp>
        <p:nvGrpSpPr>
          <p:cNvPr id="14" name="Group 13"/>
          <p:cNvGrpSpPr/>
          <p:nvPr/>
        </p:nvGrpSpPr>
        <p:grpSpPr>
          <a:xfrm>
            <a:off x="76200" y="1219200"/>
            <a:ext cx="4876800" cy="2011680"/>
            <a:chOff x="76200" y="1219200"/>
            <a:chExt cx="4876800" cy="2011680"/>
          </a:xfrm>
        </p:grpSpPr>
        <p:sp>
          <p:nvSpPr>
            <p:cNvPr id="12" name="Rectangle 11"/>
            <p:cNvSpPr/>
            <p:nvPr/>
          </p:nvSpPr>
          <p:spPr>
            <a:xfrm>
              <a:off x="76200" y="1219200"/>
              <a:ext cx="4876800" cy="20116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Content Placeholder 2"/>
            <p:cNvSpPr txBox="1">
              <a:spLocks/>
            </p:cNvSpPr>
            <p:nvPr/>
          </p:nvSpPr>
          <p:spPr>
            <a:xfrm>
              <a:off x="457200" y="1408176"/>
              <a:ext cx="4419600" cy="990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20000"/>
                </a:lnSpc>
              </a:pPr>
              <a:r>
                <a:rPr lang="en-US" sz="2000" dirty="0" smtClean="0"/>
                <a:t>Visited National Ignition Facility</a:t>
              </a:r>
            </a:p>
          </p:txBody>
        </p:sp>
      </p:grpSp>
      <p:pic>
        <p:nvPicPr>
          <p:cNvPr id="6146" name="Picture 2" descr="http://static.opticspackaging.com/static/images/nif-logo.jp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543800" y="21772"/>
            <a:ext cx="1578428" cy="1082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71100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10"/>
                                        </p:tgtEl>
                                        <p:attrNameLst>
                                          <p:attrName>ppt_w</p:attrName>
                                        </p:attrNameLst>
                                      </p:cBhvr>
                                      <p:tavLst>
                                        <p:tav tm="0">
                                          <p:val>
                                            <p:strVal val="ppt_w"/>
                                          </p:val>
                                        </p:tav>
                                        <p:tav tm="100000">
                                          <p:val>
                                            <p:fltVal val="0"/>
                                          </p:val>
                                        </p:tav>
                                      </p:tavLst>
                                    </p:anim>
                                    <p:anim calcmode="lin" valueType="num">
                                      <p:cBhvr>
                                        <p:cTn id="12" dur="500"/>
                                        <p:tgtEl>
                                          <p:spTgt spid="10"/>
                                        </p:tgtEl>
                                        <p:attrNameLst>
                                          <p:attrName>ppt_h</p:attrName>
                                        </p:attrNameLst>
                                      </p:cBhvr>
                                      <p:tavLst>
                                        <p:tav tm="0">
                                          <p:val>
                                            <p:strVal val="ppt_h"/>
                                          </p:val>
                                        </p:tav>
                                        <p:tav tm="100000">
                                          <p:val>
                                            <p:fltVal val="0"/>
                                          </p:val>
                                        </p:tav>
                                      </p:tavLst>
                                    </p:anim>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fade">
                                      <p:cBhvr>
                                        <p:cTn id="21" dur="500"/>
                                        <p:tgtEl>
                                          <p:spTgt spid="5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56"/>
                                        </p:tgtEl>
                                      </p:cBhvr>
                                    </p:animEffect>
                                    <p:set>
                                      <p:cBhvr>
                                        <p:cTn id="26" dur="1" fill="hold">
                                          <p:stCondLst>
                                            <p:cond delay="499"/>
                                          </p:stCondLst>
                                        </p:cTn>
                                        <p:tgtEl>
                                          <p:spTgt spid="56"/>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9"/>
                                        </p:tgtEl>
                                      </p:cBhvr>
                                    </p:animEffect>
                                    <p:set>
                                      <p:cBhvr>
                                        <p:cTn id="34" dur="1" fill="hold">
                                          <p:stCondLst>
                                            <p:cond delay="499"/>
                                          </p:stCondLst>
                                        </p:cTn>
                                        <p:tgtEl>
                                          <p:spTgt spid="9"/>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cTn>
                              </p:par>
                              <p:par>
                                <p:cTn id="38" presetID="10" presetClass="entr" presetSubtype="0"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par>
                                <p:cTn id="41" presetID="10"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par>
                                <p:cTn id="44" presetID="10" presetClass="entr" presetSubtype="0"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par>
                                <p:cTn id="47" presetID="10"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par>
                                <p:cTn id="50" presetID="10"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cTn>
                              </p:par>
                              <p:par>
                                <p:cTn id="53" presetID="10" presetClass="entr" presetSubtype="0" fill="hold"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par>
                                <p:cTn id="56" presetID="10" presetClass="entr" presetSubtype="0" fill="hold" nodeType="with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fade">
                                      <p:cBhvr>
                                        <p:cTn id="58" dur="500"/>
                                        <p:tgtEl>
                                          <p:spTgt spid="33"/>
                                        </p:tgtEl>
                                      </p:cBhvr>
                                    </p:animEffect>
                                  </p:childTnLst>
                                </p:cTn>
                              </p:par>
                              <p:par>
                                <p:cTn id="59" presetID="10" presetClass="entr" presetSubtype="0" fill="hold" nodeType="with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500"/>
                                        <p:tgtEl>
                                          <p:spTgt spid="30"/>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path" presetSubtype="0" accel="50000" decel="50000" fill="hold" nodeType="clickEffect">
                                  <p:stCondLst>
                                    <p:cond delay="0"/>
                                  </p:stCondLst>
                                  <p:childTnLst>
                                    <p:animMotion origin="layout" path="M 1.74509E-6 -4.60755E-7 L -0.32193 0.24983 " pathEditMode="relative" rAng="0" ptsTypes="AA">
                                      <p:cBhvr>
                                        <p:cTn id="65" dur="2000" fill="hold"/>
                                        <p:tgtEl>
                                          <p:spTgt spid="29"/>
                                        </p:tgtEl>
                                        <p:attrNameLst>
                                          <p:attrName>ppt_x</p:attrName>
                                          <p:attrName>ppt_y</p:attrName>
                                        </p:attrNameLst>
                                      </p:cBhvr>
                                      <p:rCtr x="-16097" y="12480"/>
                                    </p:animMotion>
                                  </p:childTnLst>
                                </p:cTn>
                              </p:par>
                              <p:par>
                                <p:cTn id="66" presetID="10" presetClass="exit" presetSubtype="0" fill="hold" nodeType="withEffect">
                                  <p:stCondLst>
                                    <p:cond delay="0"/>
                                  </p:stCondLst>
                                  <p:childTnLst>
                                    <p:animEffect transition="out" filter="fade">
                                      <p:cBhvr>
                                        <p:cTn id="67" dur="500"/>
                                        <p:tgtEl>
                                          <p:spTgt spid="34"/>
                                        </p:tgtEl>
                                      </p:cBhvr>
                                    </p:animEffect>
                                    <p:set>
                                      <p:cBhvr>
                                        <p:cTn id="68" dur="1" fill="hold">
                                          <p:stCondLst>
                                            <p:cond delay="499"/>
                                          </p:stCondLst>
                                        </p:cTn>
                                        <p:tgtEl>
                                          <p:spTgt spid="34"/>
                                        </p:tgtEl>
                                        <p:attrNameLst>
                                          <p:attrName>style.visibility</p:attrName>
                                        </p:attrNameLst>
                                      </p:cBhvr>
                                      <p:to>
                                        <p:strVal val="hidden"/>
                                      </p:to>
                                    </p:set>
                                  </p:childTnLst>
                                </p:cTn>
                              </p:par>
                              <p:par>
                                <p:cTn id="69" presetID="42" presetClass="path" presetSubtype="0" accel="50000" decel="50000" fill="hold" nodeType="withEffect">
                                  <p:stCondLst>
                                    <p:cond delay="0"/>
                                  </p:stCondLst>
                                  <p:childTnLst>
                                    <p:animMotion origin="layout" path="M -3.75412E-6 -4.60755E-7 L -0.36812 0.24983 " pathEditMode="relative" rAng="0" ptsTypes="AA">
                                      <p:cBhvr>
                                        <p:cTn id="70" dur="2000" fill="hold"/>
                                        <p:tgtEl>
                                          <p:spTgt spid="28"/>
                                        </p:tgtEl>
                                        <p:attrNameLst>
                                          <p:attrName>ppt_x</p:attrName>
                                          <p:attrName>ppt_y</p:attrName>
                                        </p:attrNameLst>
                                      </p:cBhvr>
                                      <p:rCtr x="-18406" y="12480"/>
                                    </p:animMotion>
                                  </p:childTnLst>
                                </p:cTn>
                              </p:par>
                              <p:par>
                                <p:cTn id="71" presetID="42" presetClass="path" presetSubtype="0" accel="50000" decel="50000" fill="hold" nodeType="withEffect">
                                  <p:stCondLst>
                                    <p:cond delay="0"/>
                                  </p:stCondLst>
                                  <p:childTnLst>
                                    <p:animMotion origin="layout" path="M -2.8946E-6 -4.60755E-7 L -0.41448 0.24983 " pathEditMode="relative" rAng="0" ptsTypes="AA">
                                      <p:cBhvr>
                                        <p:cTn id="72" dur="2000" fill="hold"/>
                                        <p:tgtEl>
                                          <p:spTgt spid="27"/>
                                        </p:tgtEl>
                                        <p:attrNameLst>
                                          <p:attrName>ppt_x</p:attrName>
                                          <p:attrName>ppt_y</p:attrName>
                                        </p:attrNameLst>
                                      </p:cBhvr>
                                      <p:rCtr x="-20733" y="12480"/>
                                    </p:animMotion>
                                  </p:childTnLst>
                                </p:cTn>
                              </p:par>
                              <p:par>
                                <p:cTn id="73" presetID="42" presetClass="path" presetSubtype="0" accel="50000" decel="50000" fill="hold" nodeType="withEffect">
                                  <p:stCondLst>
                                    <p:cond delay="0"/>
                                  </p:stCondLst>
                                  <p:childTnLst>
                                    <p:animMotion origin="layout" path="M 6.8241E-7 -4.60755E-7 L -0.46953 0.24983 " pathEditMode="relative" rAng="0" ptsTypes="AA">
                                      <p:cBhvr>
                                        <p:cTn id="74" dur="2000" fill="hold"/>
                                        <p:tgtEl>
                                          <p:spTgt spid="26"/>
                                        </p:tgtEl>
                                        <p:attrNameLst>
                                          <p:attrName>ppt_x</p:attrName>
                                          <p:attrName>ppt_y</p:attrName>
                                        </p:attrNameLst>
                                      </p:cBhvr>
                                      <p:rCtr x="-23476" y="12480"/>
                                    </p:animMotion>
                                  </p:childTnLst>
                                </p:cTn>
                              </p:par>
                              <p:par>
                                <p:cTn id="75" presetID="64" presetClass="path" presetSubtype="0" accel="50000" decel="50000" fill="hold" nodeType="withEffect">
                                  <p:stCondLst>
                                    <p:cond delay="0"/>
                                  </p:stCondLst>
                                  <p:childTnLst>
                                    <p:animMotion origin="layout" path="M -2.95956E-6 -2.01574E-6 L -0.01111 -0.05022 " pathEditMode="relative" rAng="0" ptsTypes="AA">
                                      <p:cBhvr>
                                        <p:cTn id="76" dur="2000" fill="hold"/>
                                        <p:tgtEl>
                                          <p:spTgt spid="30"/>
                                        </p:tgtEl>
                                        <p:attrNameLst>
                                          <p:attrName>ppt_x</p:attrName>
                                          <p:attrName>ppt_y</p:attrName>
                                        </p:attrNameLst>
                                      </p:cBhvr>
                                      <p:rCtr x="-555" y="-2523"/>
                                    </p:animMotion>
                                  </p:childTnLst>
                                </p:cTn>
                              </p:par>
                              <p:par>
                                <p:cTn id="77" presetID="64" presetClass="path" presetSubtype="0" accel="50000" decel="50000" fill="hold" nodeType="withEffect">
                                  <p:stCondLst>
                                    <p:cond delay="0"/>
                                  </p:stCondLst>
                                  <p:childTnLst>
                                    <p:animMotion origin="layout" path="M -4.23538E-7 -2.01574E-6 L 0.03524 -0.05022 " pathEditMode="relative" rAng="0" ptsTypes="AA">
                                      <p:cBhvr>
                                        <p:cTn id="78" dur="2000" fill="hold"/>
                                        <p:tgtEl>
                                          <p:spTgt spid="33"/>
                                        </p:tgtEl>
                                        <p:attrNameLst>
                                          <p:attrName>ppt_x</p:attrName>
                                          <p:attrName>ppt_y</p:attrName>
                                        </p:attrNameLst>
                                      </p:cBhvr>
                                      <p:rCtr x="1753" y="-2523"/>
                                    </p:animMotion>
                                  </p:childTnLst>
                                </p:cTn>
                              </p:par>
                              <p:par>
                                <p:cTn id="79" presetID="64" presetClass="path" presetSubtype="0" accel="50000" decel="50000" fill="hold" nodeType="withEffect">
                                  <p:stCondLst>
                                    <p:cond delay="0"/>
                                  </p:stCondLst>
                                  <p:childTnLst>
                                    <p:animMotion origin="layout" path="M 2.11248E-6 -2.01574E-6 L 0.08158 -0.05022 " pathEditMode="relative" rAng="0" ptsTypes="AA">
                                      <p:cBhvr>
                                        <p:cTn id="80" dur="2000" fill="hold"/>
                                        <p:tgtEl>
                                          <p:spTgt spid="32"/>
                                        </p:tgtEl>
                                        <p:attrNameLst>
                                          <p:attrName>ppt_x</p:attrName>
                                          <p:attrName>ppt_y</p:attrName>
                                        </p:attrNameLst>
                                      </p:cBhvr>
                                      <p:rCtr x="4079" y="-2523"/>
                                    </p:animMotion>
                                  </p:childTnLst>
                                </p:cTn>
                              </p:par>
                              <p:par>
                                <p:cTn id="81" presetID="64" presetClass="path" presetSubtype="0" accel="50000" decel="50000" fill="hold" nodeType="withEffect">
                                  <p:stCondLst>
                                    <p:cond delay="0"/>
                                  </p:stCondLst>
                                  <p:childTnLst>
                                    <p:animMotion origin="layout" path="M 1.06752E-6 -2.01574E-6 L 0.13609 -0.05022 " pathEditMode="relative" rAng="0" ptsTypes="AA">
                                      <p:cBhvr>
                                        <p:cTn id="82" dur="2000" fill="hold"/>
                                        <p:tgtEl>
                                          <p:spTgt spid="31"/>
                                        </p:tgtEl>
                                        <p:attrNameLst>
                                          <p:attrName>ppt_x</p:attrName>
                                          <p:attrName>ppt_y</p:attrName>
                                        </p:attrNameLst>
                                      </p:cBhvr>
                                      <p:rCtr x="6804" y="-2523"/>
                                    </p:animMotion>
                                  </p:childTnLst>
                                </p:cTn>
                              </p:par>
                            </p:childTnLst>
                          </p:cTn>
                        </p:par>
                        <p:par>
                          <p:cTn id="83" fill="hold">
                            <p:stCondLst>
                              <p:cond delay="2000"/>
                            </p:stCondLst>
                            <p:childTnLst>
                              <p:par>
                                <p:cTn id="84" presetID="10" presetClass="entr" presetSubtype="0" fill="hold" nodeType="afterEffect">
                                  <p:stCondLst>
                                    <p:cond delay="0"/>
                                  </p:stCondLst>
                                  <p:childTnLst>
                                    <p:set>
                                      <p:cBhvr>
                                        <p:cTn id="85" dur="1" fill="hold">
                                          <p:stCondLst>
                                            <p:cond delay="0"/>
                                          </p:stCondLst>
                                        </p:cTn>
                                        <p:tgtEl>
                                          <p:spTgt spid="62"/>
                                        </p:tgtEl>
                                        <p:attrNameLst>
                                          <p:attrName>style.visibility</p:attrName>
                                        </p:attrNameLst>
                                      </p:cBhvr>
                                      <p:to>
                                        <p:strVal val="visible"/>
                                      </p:to>
                                    </p:set>
                                    <p:animEffect transition="in" filter="fade">
                                      <p:cBhvr>
                                        <p:cTn id="86" dur="500"/>
                                        <p:tgtEl>
                                          <p:spTgt spid="62"/>
                                        </p:tgtEl>
                                      </p:cBhvr>
                                    </p:animEffect>
                                  </p:childTnLst>
                                </p:cTn>
                              </p:par>
                              <p:par>
                                <p:cTn id="87" presetID="10" presetClass="exit" presetSubtype="0" fill="hold" nodeType="withEffect">
                                  <p:stCondLst>
                                    <p:cond delay="0"/>
                                  </p:stCondLst>
                                  <p:childTnLst>
                                    <p:animEffect transition="out" filter="fade">
                                      <p:cBhvr>
                                        <p:cTn id="88" dur="500"/>
                                        <p:tgtEl>
                                          <p:spTgt spid="29"/>
                                        </p:tgtEl>
                                      </p:cBhvr>
                                    </p:animEffect>
                                    <p:set>
                                      <p:cBhvr>
                                        <p:cTn id="89" dur="1" fill="hold">
                                          <p:stCondLst>
                                            <p:cond delay="499"/>
                                          </p:stCondLst>
                                        </p:cTn>
                                        <p:tgtEl>
                                          <p:spTgt spid="29"/>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28"/>
                                        </p:tgtEl>
                                      </p:cBhvr>
                                    </p:animEffect>
                                    <p:set>
                                      <p:cBhvr>
                                        <p:cTn id="92" dur="1" fill="hold">
                                          <p:stCondLst>
                                            <p:cond delay="499"/>
                                          </p:stCondLst>
                                        </p:cTn>
                                        <p:tgtEl>
                                          <p:spTgt spid="28"/>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27"/>
                                        </p:tgtEl>
                                      </p:cBhvr>
                                    </p:animEffect>
                                    <p:set>
                                      <p:cBhvr>
                                        <p:cTn id="95" dur="1" fill="hold">
                                          <p:stCondLst>
                                            <p:cond delay="499"/>
                                          </p:stCondLst>
                                        </p:cTn>
                                        <p:tgtEl>
                                          <p:spTgt spid="27"/>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26"/>
                                        </p:tgtEl>
                                      </p:cBhvr>
                                    </p:animEffect>
                                    <p:set>
                                      <p:cBhvr>
                                        <p:cTn id="98" dur="1" fill="hold">
                                          <p:stCondLst>
                                            <p:cond delay="499"/>
                                          </p:stCondLst>
                                        </p:cTn>
                                        <p:tgtEl>
                                          <p:spTgt spid="26"/>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33"/>
                                        </p:tgtEl>
                                      </p:cBhvr>
                                    </p:animEffect>
                                    <p:set>
                                      <p:cBhvr>
                                        <p:cTn id="101" dur="1" fill="hold">
                                          <p:stCondLst>
                                            <p:cond delay="499"/>
                                          </p:stCondLst>
                                        </p:cTn>
                                        <p:tgtEl>
                                          <p:spTgt spid="33"/>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32"/>
                                        </p:tgtEl>
                                      </p:cBhvr>
                                    </p:animEffect>
                                    <p:set>
                                      <p:cBhvr>
                                        <p:cTn id="104" dur="1" fill="hold">
                                          <p:stCondLst>
                                            <p:cond delay="499"/>
                                          </p:stCondLst>
                                        </p:cTn>
                                        <p:tgtEl>
                                          <p:spTgt spid="32"/>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31"/>
                                        </p:tgtEl>
                                      </p:cBhvr>
                                    </p:animEffect>
                                    <p:set>
                                      <p:cBhvr>
                                        <p:cTn id="107" dur="1" fill="hold">
                                          <p:stCondLst>
                                            <p:cond delay="499"/>
                                          </p:stCondLst>
                                        </p:cTn>
                                        <p:tgtEl>
                                          <p:spTgt spid="31"/>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30"/>
                                        </p:tgtEl>
                                      </p:cBhvr>
                                    </p:animEffect>
                                    <p:set>
                                      <p:cBhvr>
                                        <p:cTn id="110" dur="1" fill="hold">
                                          <p:stCondLst>
                                            <p:cond delay="499"/>
                                          </p:stCondLst>
                                        </p:cTn>
                                        <p:tgtEl>
                                          <p:spTgt spid="30"/>
                                        </p:tgtEl>
                                        <p:attrNameLst>
                                          <p:attrName>style.visibility</p:attrName>
                                        </p:attrNameLst>
                                      </p:cBhvr>
                                      <p:to>
                                        <p:strVal val="hidden"/>
                                      </p:to>
                                    </p:set>
                                  </p:childTnLst>
                                </p:cTn>
                              </p:par>
                            </p:childTnLst>
                          </p:cTn>
                        </p:par>
                        <p:par>
                          <p:cTn id="111" fill="hold">
                            <p:stCondLst>
                              <p:cond delay="2500"/>
                            </p:stCondLst>
                            <p:childTnLst>
                              <p:par>
                                <p:cTn id="112" presetID="10" presetClass="entr" presetSubtype="0" fill="hold" nodeType="afterEffect">
                                  <p:stCondLst>
                                    <p:cond delay="1000"/>
                                  </p:stCondLst>
                                  <p:childTnLst>
                                    <p:set>
                                      <p:cBhvr>
                                        <p:cTn id="113" dur="1" fill="hold">
                                          <p:stCondLst>
                                            <p:cond delay="0"/>
                                          </p:stCondLst>
                                        </p:cTn>
                                        <p:tgtEl>
                                          <p:spTgt spid="53"/>
                                        </p:tgtEl>
                                        <p:attrNameLst>
                                          <p:attrName>style.visibility</p:attrName>
                                        </p:attrNameLst>
                                      </p:cBhvr>
                                      <p:to>
                                        <p:strVal val="visible"/>
                                      </p:to>
                                    </p:set>
                                    <p:animEffect transition="in" filter="fade">
                                      <p:cBhvr>
                                        <p:cTn id="114" dur="1000"/>
                                        <p:tgtEl>
                                          <p:spTgt spid="53"/>
                                        </p:tgtEl>
                                      </p:cBhvr>
                                    </p:animEffect>
                                  </p:childTnLst>
                                </p:cTn>
                              </p:par>
                            </p:childTnLst>
                          </p:cTn>
                        </p:par>
                        <p:par>
                          <p:cTn id="115" fill="hold">
                            <p:stCondLst>
                              <p:cond delay="4500"/>
                            </p:stCondLst>
                            <p:childTnLst>
                              <p:par>
                                <p:cTn id="116" presetID="10" presetClass="entr" presetSubtype="0" fill="hold" nodeType="afterEffect">
                                  <p:stCondLst>
                                    <p:cond delay="1000"/>
                                  </p:stCondLst>
                                  <p:childTnLst>
                                    <p:set>
                                      <p:cBhvr>
                                        <p:cTn id="117" dur="1" fill="hold">
                                          <p:stCondLst>
                                            <p:cond delay="0"/>
                                          </p:stCondLst>
                                        </p:cTn>
                                        <p:tgtEl>
                                          <p:spTgt spid="51"/>
                                        </p:tgtEl>
                                        <p:attrNameLst>
                                          <p:attrName>style.visibility</p:attrName>
                                        </p:attrNameLst>
                                      </p:cBhvr>
                                      <p:to>
                                        <p:strVal val="visible"/>
                                      </p:to>
                                    </p:set>
                                    <p:animEffect transition="in" filter="fade">
                                      <p:cBhvr>
                                        <p:cTn id="118" dur="1000"/>
                                        <p:tgtEl>
                                          <p:spTgt spid="51"/>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nodeType="clickEffect">
                                  <p:stCondLst>
                                    <p:cond delay="0"/>
                                  </p:stCondLst>
                                  <p:childTnLst>
                                    <p:set>
                                      <p:cBhvr>
                                        <p:cTn id="122" dur="1" fill="hold">
                                          <p:stCondLst>
                                            <p:cond delay="0"/>
                                          </p:stCondLst>
                                        </p:cTn>
                                        <p:tgtEl>
                                          <p:spTgt spid="50"/>
                                        </p:tgtEl>
                                        <p:attrNameLst>
                                          <p:attrName>style.visibility</p:attrName>
                                        </p:attrNameLst>
                                      </p:cBhvr>
                                      <p:to>
                                        <p:strVal val="visible"/>
                                      </p:to>
                                    </p:set>
                                    <p:animEffect transition="in" filter="fade">
                                      <p:cBhvr>
                                        <p:cTn id="123" dur="500"/>
                                        <p:tgtEl>
                                          <p:spTgt spid="50"/>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grpId="0" nodeType="clickEffect">
                                  <p:stCondLst>
                                    <p:cond delay="0"/>
                                  </p:stCondLst>
                                  <p:childTnLst>
                                    <p:set>
                                      <p:cBhvr>
                                        <p:cTn id="127" dur="1" fill="hold">
                                          <p:stCondLst>
                                            <p:cond delay="0"/>
                                          </p:stCondLst>
                                        </p:cTn>
                                        <p:tgtEl>
                                          <p:spTgt spid="3">
                                            <p:txEl>
                                              <p:pRg st="2" end="2"/>
                                            </p:txEl>
                                          </p:spTgt>
                                        </p:tgtEl>
                                        <p:attrNameLst>
                                          <p:attrName>style.visibility</p:attrName>
                                        </p:attrNameLst>
                                      </p:cBhvr>
                                      <p:to>
                                        <p:strVal val="visible"/>
                                      </p:to>
                                    </p:set>
                                    <p:animEffect transition="in" filter="fade">
                                      <p:cBhvr>
                                        <p:cTn id="128" dur="500"/>
                                        <p:tgtEl>
                                          <p:spTgt spid="3">
                                            <p:txEl>
                                              <p:pRg st="2" end="2"/>
                                            </p:txEl>
                                          </p:spTgt>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3">
                                            <p:txEl>
                                              <p:pRg st="3" end="3"/>
                                            </p:txEl>
                                          </p:spTgt>
                                        </p:tgtEl>
                                        <p:attrNameLst>
                                          <p:attrName>style.visibility</p:attrName>
                                        </p:attrNameLst>
                                      </p:cBhvr>
                                      <p:to>
                                        <p:strVal val="visible"/>
                                      </p:to>
                                    </p:set>
                                    <p:animEffect transition="in" filter="fade">
                                      <p:cBhvr>
                                        <p:cTn id="13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22313" y="4876800"/>
            <a:ext cx="7772400" cy="892175"/>
          </a:xfrm>
        </p:spPr>
        <p:txBody>
          <a:bodyPr/>
          <a:lstStyle/>
          <a:p>
            <a:pPr algn="ctr"/>
            <a:r>
              <a:rPr lang="en-US" dirty="0" smtClean="0"/>
              <a:t>MITIGATION &amp; PROTECTION</a:t>
            </a:r>
            <a:endParaRPr lang="en-US" dirty="0"/>
          </a:p>
        </p:txBody>
      </p:sp>
      <p:sp>
        <p:nvSpPr>
          <p:cNvPr id="2" name="Date Placeholder 1"/>
          <p:cNvSpPr>
            <a:spLocks noGrp="1"/>
          </p:cNvSpPr>
          <p:nvPr>
            <p:ph type="dt" sz="half" idx="10"/>
          </p:nvPr>
        </p:nvSpPr>
        <p:spPr/>
        <p:txBody>
          <a:bodyPr/>
          <a:lstStyle/>
          <a:p>
            <a:r>
              <a:rPr lang="en-US" smtClean="0"/>
              <a:t>LIGO-G1301249-v3</a:t>
            </a:r>
            <a:endParaRPr lang="en-US"/>
          </a:p>
        </p:txBody>
      </p:sp>
      <p:sp>
        <p:nvSpPr>
          <p:cNvPr id="3" name="Footer Placeholder 2"/>
          <p:cNvSpPr>
            <a:spLocks noGrp="1"/>
          </p:cNvSpPr>
          <p:nvPr>
            <p:ph type="ftr" sz="quarter" idx="11"/>
          </p:nvPr>
        </p:nvSpPr>
        <p:spPr/>
        <p:txBody>
          <a:bodyPr/>
          <a:lstStyle/>
          <a:p>
            <a:r>
              <a:rPr lang="en-US" smtClean="0"/>
              <a:t>Advanced LIGO</a:t>
            </a:r>
            <a:endParaRPr lang="en-US"/>
          </a:p>
        </p:txBody>
      </p:sp>
      <p:sp>
        <p:nvSpPr>
          <p:cNvPr id="8" name="Slide Number Placeholder 7"/>
          <p:cNvSpPr>
            <a:spLocks noGrp="1"/>
          </p:cNvSpPr>
          <p:nvPr>
            <p:ph type="sldNum" sz="quarter" idx="12"/>
          </p:nvPr>
        </p:nvSpPr>
        <p:spPr/>
        <p:txBody>
          <a:bodyPr/>
          <a:lstStyle/>
          <a:p>
            <a:fld id="{3FF8A0D9-104B-42E1-B207-922617A2DF27}" type="slidenum">
              <a:rPr lang="en-US" smtClean="0"/>
              <a:t>12</a:t>
            </a:fld>
            <a:endParaRPr lang="en-US"/>
          </a:p>
        </p:txBody>
      </p:sp>
      <p:pic>
        <p:nvPicPr>
          <p:cNvPr id="9" name="Picture 4" descr="http://www.rodale.com/files/images/dust_bunn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11974" y="914400"/>
            <a:ext cx="4120053" cy="3733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53727364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01762"/>
            <a:ext cx="7010400" cy="4846638"/>
          </a:xfrm>
        </p:spPr>
        <p:txBody>
          <a:bodyPr>
            <a:normAutofit/>
          </a:bodyPr>
          <a:lstStyle/>
          <a:p>
            <a:r>
              <a:rPr lang="en-US" sz="2400" dirty="0" smtClean="0"/>
              <a:t>Body Box testing</a:t>
            </a:r>
          </a:p>
          <a:p>
            <a:pPr lvl="1">
              <a:buFont typeface="Wingdings" charset="2"/>
              <a:buChar char="Ø"/>
            </a:pPr>
            <a:r>
              <a:rPr lang="en-US" sz="2000" i="1" dirty="0" smtClean="0"/>
              <a:t>Finding: At least ½ class improvement with scrubs</a:t>
            </a:r>
          </a:p>
        </p:txBody>
      </p:sp>
      <p:grpSp>
        <p:nvGrpSpPr>
          <p:cNvPr id="4" name="Group 13"/>
          <p:cNvGrpSpPr/>
          <p:nvPr/>
        </p:nvGrpSpPr>
        <p:grpSpPr>
          <a:xfrm>
            <a:off x="1066800" y="1334546"/>
            <a:ext cx="7315200" cy="5066254"/>
            <a:chOff x="914400" y="1295400"/>
            <a:chExt cx="7315200" cy="5066254"/>
          </a:xfrm>
        </p:grpSpPr>
        <p:grpSp>
          <p:nvGrpSpPr>
            <p:cNvPr id="5" name="Group 4"/>
            <p:cNvGrpSpPr/>
            <p:nvPr/>
          </p:nvGrpSpPr>
          <p:grpSpPr>
            <a:xfrm>
              <a:off x="3657600" y="1295400"/>
              <a:ext cx="4572000" cy="2468880"/>
              <a:chOff x="3657600" y="1295400"/>
              <a:chExt cx="4572000" cy="2468880"/>
            </a:xfrm>
          </p:grpSpPr>
          <p:pic>
            <p:nvPicPr>
              <p:cNvPr id="7" name="Picture 6" descr="CAM00019.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657600" y="1295400"/>
                <a:ext cx="1828800" cy="2468880"/>
              </a:xfrm>
              <a:prstGeom prst="rect">
                <a:avLst/>
              </a:prstGeom>
            </p:spPr>
          </p:pic>
          <p:pic>
            <p:nvPicPr>
              <p:cNvPr id="8" name="Picture 7" descr="image.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400800" y="1295400"/>
                <a:ext cx="1828800" cy="2468880"/>
              </a:xfrm>
              <a:prstGeom prst="rect">
                <a:avLst/>
              </a:prstGeom>
            </p:spPr>
          </p:pic>
        </p:grpSp>
        <p:grpSp>
          <p:nvGrpSpPr>
            <p:cNvPr id="14" name="Group 3"/>
            <p:cNvGrpSpPr/>
            <p:nvPr/>
          </p:nvGrpSpPr>
          <p:grpSpPr>
            <a:xfrm>
              <a:off x="914400" y="3886200"/>
              <a:ext cx="7315200" cy="2475454"/>
              <a:chOff x="914400" y="3886200"/>
              <a:chExt cx="7315200" cy="2475454"/>
            </a:xfrm>
          </p:grpSpPr>
          <p:pic>
            <p:nvPicPr>
              <p:cNvPr id="13" name="Picture 12" descr="Calum box.jpg"/>
              <p:cNvPicPr>
                <a:picLocks noChangeAspect="1"/>
              </p:cNvPicPr>
              <p:nvPr/>
            </p:nvPicPr>
            <p:blipFill rotWithShape="1">
              <a:blip r:embed="rId5" cstate="print">
                <a:extLst>
                  <a:ext uri="{28A0092B-C50C-407E-A947-70E740481C1C}">
                    <a14:useLocalDpi xmlns:a14="http://schemas.microsoft.com/office/drawing/2010/main"/>
                  </a:ext>
                </a:extLst>
              </a:blip>
              <a:srcRect b="-465"/>
              <a:stretch/>
            </p:blipFill>
            <p:spPr>
              <a:xfrm>
                <a:off x="914400" y="3886394"/>
                <a:ext cx="1828800" cy="2475066"/>
              </a:xfrm>
              <a:prstGeom prst="rect">
                <a:avLst/>
              </a:prstGeom>
            </p:spPr>
          </p:pic>
          <p:pic>
            <p:nvPicPr>
              <p:cNvPr id="16" name="Picture 15" descr="CAM00016.jpe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657600" y="3886200"/>
                <a:ext cx="1828800" cy="2475454"/>
              </a:xfrm>
              <a:prstGeom prst="rect">
                <a:avLst/>
              </a:prstGeom>
            </p:spPr>
          </p:pic>
          <p:pic>
            <p:nvPicPr>
              <p:cNvPr id="19" name="Picture 18" descr="CAM00020.jp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400800" y="3891280"/>
                <a:ext cx="1828800" cy="2465294"/>
              </a:xfrm>
              <a:prstGeom prst="rect">
                <a:avLst/>
              </a:prstGeom>
            </p:spPr>
          </p:pic>
        </p:grpSp>
      </p:grpSp>
      <p:graphicFrame>
        <p:nvGraphicFramePr>
          <p:cNvPr id="20" name="Chart 19"/>
          <p:cNvGraphicFramePr>
            <a:graphicFrameLocks noChangeAspect="1"/>
          </p:cNvGraphicFramePr>
          <p:nvPr>
            <p:extLst>
              <p:ext uri="{D42A27DB-BD31-4B8C-83A1-F6EECF244321}">
                <p14:modId xmlns:p14="http://schemas.microsoft.com/office/powerpoint/2010/main" val="2345578656"/>
              </p:ext>
            </p:extLst>
          </p:nvPr>
        </p:nvGraphicFramePr>
        <p:xfrm>
          <a:off x="355600" y="2209800"/>
          <a:ext cx="8432800" cy="4191000"/>
        </p:xfrm>
        <a:graphic>
          <a:graphicData uri="http://schemas.openxmlformats.org/drawingml/2006/chart">
            <c:chart xmlns:c="http://schemas.openxmlformats.org/drawingml/2006/chart" xmlns:r="http://schemas.openxmlformats.org/officeDocument/2006/relationships" r:id="rId8"/>
          </a:graphicData>
        </a:graphic>
      </p:graphicFrame>
      <p:sp>
        <p:nvSpPr>
          <p:cNvPr id="2" name="Title 1"/>
          <p:cNvSpPr>
            <a:spLocks noGrp="1"/>
          </p:cNvSpPr>
          <p:nvPr>
            <p:ph type="title"/>
          </p:nvPr>
        </p:nvSpPr>
        <p:spPr>
          <a:xfrm>
            <a:off x="457200" y="76201"/>
            <a:ext cx="8229600" cy="1030288"/>
          </a:xfrm>
        </p:spPr>
        <p:txBody>
          <a:bodyPr>
            <a:normAutofit/>
          </a:bodyPr>
          <a:lstStyle/>
          <a:p>
            <a:r>
              <a:rPr lang="en-US" dirty="0" smtClean="0"/>
              <a:t>Scrubs</a:t>
            </a:r>
            <a:endParaRPr lang="en-US" dirty="0"/>
          </a:p>
        </p:txBody>
      </p:sp>
      <p:sp>
        <p:nvSpPr>
          <p:cNvPr id="9" name="Date Placeholder 8"/>
          <p:cNvSpPr>
            <a:spLocks noGrp="1"/>
          </p:cNvSpPr>
          <p:nvPr>
            <p:ph type="dt" sz="half" idx="10"/>
          </p:nvPr>
        </p:nvSpPr>
        <p:spPr/>
        <p:txBody>
          <a:bodyPr/>
          <a:lstStyle/>
          <a:p>
            <a:r>
              <a:rPr lang="en-US" smtClean="0"/>
              <a:t>LIGO-G1301249-v3</a:t>
            </a:r>
            <a:endParaRPr lang="en-US" dirty="0"/>
          </a:p>
        </p:txBody>
      </p:sp>
      <p:sp>
        <p:nvSpPr>
          <p:cNvPr id="11" name="Footer Placeholder 10"/>
          <p:cNvSpPr>
            <a:spLocks noGrp="1"/>
          </p:cNvSpPr>
          <p:nvPr>
            <p:ph type="ftr" sz="quarter" idx="11"/>
          </p:nvPr>
        </p:nvSpPr>
        <p:spPr/>
        <p:txBody>
          <a:bodyPr/>
          <a:lstStyle/>
          <a:p>
            <a:r>
              <a:rPr lang="en-US" smtClean="0"/>
              <a:t>Advanced LIGO</a:t>
            </a:r>
            <a:endParaRPr lang="en-US"/>
          </a:p>
        </p:txBody>
      </p:sp>
      <p:sp>
        <p:nvSpPr>
          <p:cNvPr id="12" name="Slide Number Placeholder 11"/>
          <p:cNvSpPr>
            <a:spLocks noGrp="1"/>
          </p:cNvSpPr>
          <p:nvPr>
            <p:ph type="sldNum" sz="quarter" idx="12"/>
          </p:nvPr>
        </p:nvSpPr>
        <p:spPr/>
        <p:txBody>
          <a:bodyPr/>
          <a:lstStyle/>
          <a:p>
            <a:fld id="{3FF8A0D9-104B-42E1-B207-922617A2DF27}" type="slidenum">
              <a:rPr lang="en-US" smtClean="0"/>
              <a:pPr/>
              <a:t>13</a:t>
            </a:fld>
            <a:endParaRPr lang="en-US"/>
          </a:p>
        </p:txBody>
      </p:sp>
      <p:sp>
        <p:nvSpPr>
          <p:cNvPr id="15" name="TextBox 14"/>
          <p:cNvSpPr txBox="1"/>
          <p:nvPr/>
        </p:nvSpPr>
        <p:spPr>
          <a:xfrm>
            <a:off x="6629400" y="4495800"/>
            <a:ext cx="2362200" cy="338554"/>
          </a:xfrm>
          <a:prstGeom prst="rect">
            <a:avLst/>
          </a:prstGeom>
          <a:solidFill>
            <a:schemeClr val="bg1"/>
          </a:solidFill>
          <a:ln>
            <a:solidFill>
              <a:srgbClr val="4E81BD"/>
            </a:solidFill>
          </a:ln>
        </p:spPr>
        <p:txBody>
          <a:bodyPr wrap="square" rtlCol="0">
            <a:spAutoFit/>
          </a:bodyPr>
          <a:lstStyle/>
          <a:p>
            <a:pPr algn="ctr"/>
            <a:r>
              <a:rPr lang="en-US" sz="1600" b="1" dirty="0" smtClean="0"/>
              <a:t>Total </a:t>
            </a:r>
            <a:r>
              <a:rPr lang="en-US" sz="1600" b="1" dirty="0" err="1" smtClean="0"/>
              <a:t>Δ</a:t>
            </a:r>
            <a:r>
              <a:rPr lang="en-US" sz="1600" b="1" dirty="0" smtClean="0"/>
              <a:t> = 19,282 particles</a:t>
            </a:r>
            <a:endParaRPr lang="en-US" sz="1600" b="1" dirty="0"/>
          </a:p>
        </p:txBody>
      </p:sp>
      <p:sp>
        <p:nvSpPr>
          <p:cNvPr id="21" name="TextBox 20"/>
          <p:cNvSpPr txBox="1"/>
          <p:nvPr/>
        </p:nvSpPr>
        <p:spPr>
          <a:xfrm>
            <a:off x="2209800" y="2895600"/>
            <a:ext cx="2438400" cy="338554"/>
          </a:xfrm>
          <a:prstGeom prst="rect">
            <a:avLst/>
          </a:prstGeom>
          <a:solidFill>
            <a:srgbClr val="FFFFFF"/>
          </a:solidFill>
          <a:ln>
            <a:solidFill>
              <a:schemeClr val="accent3"/>
            </a:solidFill>
          </a:ln>
        </p:spPr>
        <p:txBody>
          <a:bodyPr wrap="square" rtlCol="0">
            <a:spAutoFit/>
          </a:bodyPr>
          <a:lstStyle/>
          <a:p>
            <a:pPr algn="ctr"/>
            <a:r>
              <a:rPr lang="en-US" sz="1600" b="1" dirty="0" smtClean="0"/>
              <a:t>Total </a:t>
            </a:r>
            <a:r>
              <a:rPr lang="en-US" sz="1600" b="1" dirty="0" err="1" smtClean="0"/>
              <a:t>Δ</a:t>
            </a:r>
            <a:r>
              <a:rPr lang="en-US" sz="1600" b="1" dirty="0" smtClean="0"/>
              <a:t> = 15,433 particles</a:t>
            </a:r>
            <a:endParaRPr lang="en-US" sz="1600" b="1" dirty="0"/>
          </a:p>
        </p:txBody>
      </p:sp>
      <p:sp>
        <p:nvSpPr>
          <p:cNvPr id="22" name="TextBox 21"/>
          <p:cNvSpPr txBox="1"/>
          <p:nvPr/>
        </p:nvSpPr>
        <p:spPr>
          <a:xfrm>
            <a:off x="1676400" y="4800600"/>
            <a:ext cx="2438400" cy="338554"/>
          </a:xfrm>
          <a:prstGeom prst="rect">
            <a:avLst/>
          </a:prstGeom>
          <a:solidFill>
            <a:srgbClr val="FFFFFF"/>
          </a:solidFill>
          <a:ln>
            <a:solidFill>
              <a:schemeClr val="accent4"/>
            </a:solidFill>
          </a:ln>
        </p:spPr>
        <p:txBody>
          <a:bodyPr wrap="square" rtlCol="0">
            <a:spAutoFit/>
          </a:bodyPr>
          <a:lstStyle/>
          <a:p>
            <a:pPr algn="ctr"/>
            <a:r>
              <a:rPr lang="en-US" sz="1600" b="1" dirty="0" smtClean="0"/>
              <a:t>Total </a:t>
            </a:r>
            <a:r>
              <a:rPr lang="en-US" sz="1600" b="1" dirty="0" err="1" smtClean="0"/>
              <a:t>Δ</a:t>
            </a:r>
            <a:r>
              <a:rPr lang="en-US" sz="1600" b="1" dirty="0" smtClean="0"/>
              <a:t> = 17,340 particles</a:t>
            </a:r>
            <a:endParaRPr lang="en-US" sz="1600" b="1" dirty="0"/>
          </a:p>
        </p:txBody>
      </p:sp>
    </p:spTree>
    <p:extLst>
      <p:ext uri="{BB962C8B-B14F-4D97-AF65-F5344CB8AC3E}">
        <p14:creationId xmlns:p14="http://schemas.microsoft.com/office/powerpoint/2010/main" val="250562966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mv="urn:schemas-microsoft-com:mac:vml" xmlns="">
      <mp:transition xmlns:mp="http://schemas.microsoft.com/office/mac/powerpoint/2008/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0">
                                            <p:graphicEl>
                                              <a:chart seriesIdx="-3" categoryIdx="-3" bldStep="gridLegend"/>
                                            </p:graphicEl>
                                          </p:spTgt>
                                        </p:tgtEl>
                                        <p:attrNameLst>
                                          <p:attrName>style.visibility</p:attrName>
                                        </p:attrNameLst>
                                      </p:cBhvr>
                                      <p:to>
                                        <p:strVal val="visible"/>
                                      </p:to>
                                    </p:set>
                                    <p:animEffect transition="in" filter="fade">
                                      <p:cBhvr>
                                        <p:cTn id="10" dur="500"/>
                                        <p:tgtEl>
                                          <p:spTgt spid="20">
                                            <p:graphicEl>
                                              <a:chart seriesIdx="-3" categoryIdx="-3" bldStep="gridLegend"/>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graphicEl>
                                              <a:chart seriesIdx="0" categoryIdx="-4" bldStep="series"/>
                                            </p:graphicEl>
                                          </p:spTgt>
                                        </p:tgtEl>
                                        <p:attrNameLst>
                                          <p:attrName>style.visibility</p:attrName>
                                        </p:attrNameLst>
                                      </p:cBhvr>
                                      <p:to>
                                        <p:strVal val="visible"/>
                                      </p:to>
                                    </p:set>
                                    <p:animEffect transition="in" filter="fade">
                                      <p:cBhvr>
                                        <p:cTn id="13" dur="500"/>
                                        <p:tgtEl>
                                          <p:spTgt spid="20">
                                            <p:graphicEl>
                                              <a:chart seriesIdx="0" categoryIdx="-4" bldStep="series"/>
                                            </p:graphic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graphicEl>
                                              <a:chart seriesIdx="1" categoryIdx="-4" bldStep="series"/>
                                            </p:graphicEl>
                                          </p:spTgt>
                                        </p:tgtEl>
                                        <p:attrNameLst>
                                          <p:attrName>style.visibility</p:attrName>
                                        </p:attrNameLst>
                                      </p:cBhvr>
                                      <p:to>
                                        <p:strVal val="visible"/>
                                      </p:to>
                                    </p:set>
                                    <p:animEffect transition="in" filter="fade">
                                      <p:cBhvr>
                                        <p:cTn id="16" dur="500"/>
                                        <p:tgtEl>
                                          <p:spTgt spid="20">
                                            <p:graphicEl>
                                              <a:chart seriesIdx="1" categoryIdx="-4" bldStep="series"/>
                                            </p:graphic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
                                            <p:graphicEl>
                                              <a:chart seriesIdx="2" categoryIdx="-4" bldStep="series"/>
                                            </p:graphicEl>
                                          </p:spTgt>
                                        </p:tgtEl>
                                        <p:attrNameLst>
                                          <p:attrName>style.visibility</p:attrName>
                                        </p:attrNameLst>
                                      </p:cBhvr>
                                      <p:to>
                                        <p:strVal val="visible"/>
                                      </p:to>
                                    </p:set>
                                    <p:animEffect transition="in" filter="fade">
                                      <p:cBhvr>
                                        <p:cTn id="19" dur="500"/>
                                        <p:tgtEl>
                                          <p:spTgt spid="20">
                                            <p:graphicEl>
                                              <a:chart seriesIdx="2" categoryIdx="-4" bldStep="series"/>
                                            </p:graphicEl>
                                          </p:spTgt>
                                        </p:tgtEl>
                                      </p:cBhvr>
                                    </p:animEffect>
                                  </p:childTnLst>
                                </p:cTn>
                              </p:par>
                              <p:par>
                                <p:cTn id="20" presetID="1" presetClass="entr" presetSubtype="0" fill="hold" grpId="1" nodeType="withEffect">
                                  <p:stCondLst>
                                    <p:cond delay="0"/>
                                  </p:stCondLst>
                                  <p:childTnLst>
                                    <p:set>
                                      <p:cBhvr>
                                        <p:cTn id="21" dur="1" fill="hold">
                                          <p:stCondLst>
                                            <p:cond delay="0"/>
                                          </p:stCondLst>
                                        </p:cTn>
                                        <p:tgtEl>
                                          <p:spTgt spid="20">
                                            <p:graphicEl>
                                              <a:chart seriesIdx="4" categoryIdx="-4" bldStep="series"/>
                                            </p:graphicEl>
                                          </p:spTgt>
                                        </p:tgtEl>
                                        <p:attrNameLst>
                                          <p:attrName>style.visibility</p:attrName>
                                        </p:attrNameLst>
                                      </p:cBhvr>
                                      <p:to>
                                        <p:strVal val="visible"/>
                                      </p:to>
                                    </p:set>
                                  </p:childTnLst>
                                </p:cTn>
                              </p:par>
                              <p:par>
                                <p:cTn id="22" presetID="1" presetClass="entr" presetSubtype="0" fill="hold" grpId="2" nodeType="withEffect">
                                  <p:stCondLst>
                                    <p:cond delay="0"/>
                                  </p:stCondLst>
                                  <p:childTnLst>
                                    <p:set>
                                      <p:cBhvr>
                                        <p:cTn id="23" dur="1" fill="hold">
                                          <p:stCondLst>
                                            <p:cond delay="0"/>
                                          </p:stCondLst>
                                        </p:cTn>
                                        <p:tgtEl>
                                          <p:spTgt spid="20">
                                            <p:graphicEl>
                                              <a:chart seriesIdx="3" categoryIdx="-4" bldStep="series"/>
                                            </p:graphicEl>
                                          </p:spTgt>
                                        </p:tgtEl>
                                        <p:attrNameLst>
                                          <p:attrName>style.visibility</p:attrName>
                                        </p:attrNameLst>
                                      </p:cBhvr>
                                      <p:to>
                                        <p:strVal val="visible"/>
                                      </p:to>
                                    </p:se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5" nodeType="clickEffect">
                                  <p:stCondLst>
                                    <p:cond delay="0"/>
                                  </p:stCondLst>
                                  <p:childTnLst>
                                    <p:set>
                                      <p:cBhvr>
                                        <p:cTn id="31" dur="1" fill="hold">
                                          <p:stCondLst>
                                            <p:cond delay="0"/>
                                          </p:stCondLst>
                                        </p:cTn>
                                        <p:tgtEl>
                                          <p:spTgt spid="20">
                                            <p:graphicEl>
                                              <a:chart seriesIdx="8" categoryIdx="-4" bldStep="series"/>
                                            </p:graphicEl>
                                          </p:spTgt>
                                        </p:tgtEl>
                                        <p:attrNameLst>
                                          <p:attrName>style.visibility</p:attrName>
                                        </p:attrNameLst>
                                      </p:cBhvr>
                                      <p:to>
                                        <p:strVal val="visible"/>
                                      </p:to>
                                    </p:set>
                                  </p:childTnLst>
                                </p:cTn>
                              </p:par>
                              <p:par>
                                <p:cTn id="32" presetID="1" presetClass="entr" presetSubtype="0" fill="hold" grpId="6" nodeType="withEffect">
                                  <p:stCondLst>
                                    <p:cond delay="0"/>
                                  </p:stCondLst>
                                  <p:childTnLst>
                                    <p:set>
                                      <p:cBhvr>
                                        <p:cTn id="33" dur="1" fill="hold">
                                          <p:stCondLst>
                                            <p:cond delay="0"/>
                                          </p:stCondLst>
                                        </p:cTn>
                                        <p:tgtEl>
                                          <p:spTgt spid="20">
                                            <p:graphicEl>
                                              <a:chart seriesIdx="7" categoryIdx="-4" bldStep="series"/>
                                            </p:graphicEl>
                                          </p:spTgt>
                                        </p:tgtEl>
                                        <p:attrNameLst>
                                          <p:attrName>style.visibility</p:attrName>
                                        </p:attrNameLst>
                                      </p:cBhvr>
                                      <p:to>
                                        <p:strVal val="visible"/>
                                      </p:to>
                                    </p:set>
                                  </p:childTnLst>
                                </p:cTn>
                              </p:par>
                            </p:childTnLst>
                          </p:cTn>
                        </p:par>
                        <p:par>
                          <p:cTn id="34" fill="hold">
                            <p:stCondLst>
                              <p:cond delay="0"/>
                            </p:stCondLst>
                            <p:childTnLst>
                              <p:par>
                                <p:cTn id="35" presetID="10" presetClass="entr" presetSubtype="0"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3" nodeType="clickEffect">
                                  <p:stCondLst>
                                    <p:cond delay="0"/>
                                  </p:stCondLst>
                                  <p:childTnLst>
                                    <p:set>
                                      <p:cBhvr>
                                        <p:cTn id="41" dur="1" fill="hold">
                                          <p:stCondLst>
                                            <p:cond delay="0"/>
                                          </p:stCondLst>
                                        </p:cTn>
                                        <p:tgtEl>
                                          <p:spTgt spid="20">
                                            <p:graphicEl>
                                              <a:chart seriesIdx="6" categoryIdx="-4" bldStep="series"/>
                                            </p:graphicEl>
                                          </p:spTgt>
                                        </p:tgtEl>
                                        <p:attrNameLst>
                                          <p:attrName>style.visibility</p:attrName>
                                        </p:attrNameLst>
                                      </p:cBhvr>
                                      <p:to>
                                        <p:strVal val="visible"/>
                                      </p:to>
                                    </p:set>
                                  </p:childTnLst>
                                </p:cTn>
                              </p:par>
                              <p:par>
                                <p:cTn id="42" presetID="1" presetClass="entr" presetSubtype="0" fill="hold" grpId="4" nodeType="withEffect">
                                  <p:stCondLst>
                                    <p:cond delay="0"/>
                                  </p:stCondLst>
                                  <p:childTnLst>
                                    <p:set>
                                      <p:cBhvr>
                                        <p:cTn id="43" dur="1" fill="hold">
                                          <p:stCondLst>
                                            <p:cond delay="0"/>
                                          </p:stCondLst>
                                        </p:cTn>
                                        <p:tgtEl>
                                          <p:spTgt spid="20">
                                            <p:graphicEl>
                                              <a:chart seriesIdx="5" categoryIdx="-4" bldStep="series"/>
                                            </p:graphicEl>
                                          </p:spTgt>
                                        </p:tgtEl>
                                        <p:attrNameLst>
                                          <p:attrName>style.visibility</p:attrName>
                                        </p:attrNameLst>
                                      </p:cBhvr>
                                      <p:to>
                                        <p:strVal val="visible"/>
                                      </p:to>
                                    </p:set>
                                  </p:childTnLst>
                                </p:cTn>
                              </p:par>
                            </p:childTnLst>
                          </p:cTn>
                        </p:par>
                        <p:par>
                          <p:cTn id="44" fill="hold">
                            <p:stCondLst>
                              <p:cond delay="0"/>
                            </p:stCondLst>
                            <p:childTnLst>
                              <p:par>
                                <p:cTn id="45" presetID="10" presetClass="entr" presetSubtype="0" fill="hold" grpId="0" nodeType="after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1" end="1"/>
                                            </p:txEl>
                                          </p:spTgt>
                                        </p:tgtEl>
                                        <p:attrNameLst>
                                          <p:attrName>style.visibility</p:attrName>
                                        </p:attrNameLst>
                                      </p:cBhvr>
                                      <p:to>
                                        <p:strVal val="visible"/>
                                      </p:to>
                                    </p:set>
                                    <p:animEffect transition="in" filter="fade">
                                      <p:cBhvr>
                                        <p:cTn id="5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20" grpId="0">
        <p:bldSub>
          <a:bldChart bld="series"/>
        </p:bldSub>
      </p:bldGraphic>
      <p:bldGraphic spid="20" grpId="1">
        <p:bldSub>
          <a:bldChart bld="series"/>
        </p:bldSub>
      </p:bldGraphic>
      <p:bldGraphic spid="20" grpId="2">
        <p:bldSub>
          <a:bldChart bld="series"/>
        </p:bldSub>
      </p:bldGraphic>
      <p:bldGraphic spid="20" grpId="3">
        <p:bldSub>
          <a:bldChart bld="series"/>
        </p:bldSub>
      </p:bldGraphic>
      <p:bldGraphic spid="20" grpId="4">
        <p:bldSub>
          <a:bldChart bld="series"/>
        </p:bldSub>
      </p:bldGraphic>
      <p:bldGraphic spid="20" grpId="5">
        <p:bldSub>
          <a:bldChart bld="series"/>
        </p:bldSub>
      </p:bldGraphic>
      <p:bldGraphic spid="20" grpId="6">
        <p:bldSub>
          <a:bldChart bld="series"/>
        </p:bldSub>
      </p:bldGraphic>
      <p:bldP spid="15" grpId="0" animBg="1"/>
      <p:bldP spid="21"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457200" y="1401762"/>
            <a:ext cx="8229600" cy="484663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t>Glove testing</a:t>
            </a:r>
          </a:p>
          <a:p>
            <a:pPr lvl="1">
              <a:buFont typeface="Wingdings" charset="2"/>
              <a:buChar char="Ø"/>
            </a:pPr>
            <a:r>
              <a:rPr lang="en-US" sz="2000" i="1" dirty="0"/>
              <a:t>Finding: IPA wash reduces </a:t>
            </a:r>
            <a:r>
              <a:rPr lang="en-US" sz="2000" i="1" dirty="0" smtClean="0"/>
              <a:t>contamination.</a:t>
            </a:r>
            <a:endParaRPr lang="en-US" sz="2000" i="1" dirty="0"/>
          </a:p>
          <a:p>
            <a:endParaRPr lang="en-US" sz="1100" dirty="0" smtClean="0"/>
          </a:p>
          <a:p>
            <a:endParaRPr lang="en-US" sz="1100" dirty="0" smtClean="0"/>
          </a:p>
          <a:p>
            <a:r>
              <a:rPr lang="en-US" sz="2400" dirty="0" smtClean="0"/>
              <a:t>How to wash gloves</a:t>
            </a:r>
          </a:p>
          <a:p>
            <a:pPr lvl="1"/>
            <a:r>
              <a:rPr lang="en-US" sz="2000" dirty="0" smtClean="0"/>
              <a:t>Think peanut butter hands</a:t>
            </a:r>
          </a:p>
        </p:txBody>
      </p:sp>
      <p:sp>
        <p:nvSpPr>
          <p:cNvPr id="2" name="Title 1"/>
          <p:cNvSpPr>
            <a:spLocks noGrp="1"/>
          </p:cNvSpPr>
          <p:nvPr>
            <p:ph type="title"/>
          </p:nvPr>
        </p:nvSpPr>
        <p:spPr/>
        <p:txBody>
          <a:bodyPr/>
          <a:lstStyle/>
          <a:p>
            <a:r>
              <a:rPr lang="en-US" dirty="0" smtClean="0"/>
              <a:t>Glove Washing</a:t>
            </a:r>
            <a:endParaRPr lang="en-US" dirty="0"/>
          </a:p>
        </p:txBody>
      </p:sp>
      <p:sp>
        <p:nvSpPr>
          <p:cNvPr id="4" name="Date Placeholder 3"/>
          <p:cNvSpPr>
            <a:spLocks noGrp="1"/>
          </p:cNvSpPr>
          <p:nvPr>
            <p:ph type="dt" sz="half" idx="10"/>
          </p:nvPr>
        </p:nvSpPr>
        <p:spPr/>
        <p:txBody>
          <a:bodyPr/>
          <a:lstStyle/>
          <a:p>
            <a:r>
              <a:rPr lang="en-US" smtClean="0"/>
              <a:t>LIGO-G1301249-v3</a:t>
            </a:r>
            <a:endParaRPr lang="en-US" dirty="0"/>
          </a:p>
        </p:txBody>
      </p:sp>
      <p:sp>
        <p:nvSpPr>
          <p:cNvPr id="5" name="Footer Placeholder 4"/>
          <p:cNvSpPr>
            <a:spLocks noGrp="1"/>
          </p:cNvSpPr>
          <p:nvPr>
            <p:ph type="ftr" sz="quarter" idx="11"/>
          </p:nvPr>
        </p:nvSpPr>
        <p:spPr/>
        <p:txBody>
          <a:bodyPr/>
          <a:lstStyle/>
          <a:p>
            <a:r>
              <a:rPr lang="en-US" smtClean="0"/>
              <a:t>Advanced LIGO</a:t>
            </a:r>
            <a:endParaRPr lang="en-US"/>
          </a:p>
        </p:txBody>
      </p:sp>
      <p:sp>
        <p:nvSpPr>
          <p:cNvPr id="6" name="Slide Number Placeholder 5"/>
          <p:cNvSpPr>
            <a:spLocks noGrp="1"/>
          </p:cNvSpPr>
          <p:nvPr>
            <p:ph type="sldNum" sz="quarter" idx="12"/>
          </p:nvPr>
        </p:nvSpPr>
        <p:spPr/>
        <p:txBody>
          <a:bodyPr/>
          <a:lstStyle/>
          <a:p>
            <a:fld id="{3FF8A0D9-104B-42E1-B207-922617A2DF27}" type="slidenum">
              <a:rPr lang="en-US" smtClean="0"/>
              <a:t>14</a:t>
            </a:fld>
            <a:endParaRPr lang="en-US"/>
          </a:p>
        </p:txBody>
      </p:sp>
      <p:pic>
        <p:nvPicPr>
          <p:cNvPr id="8" name="Picture 7" descr="glove prints on wafer.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85950" y="2371724"/>
            <a:ext cx="5372100" cy="4029075"/>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a:ext>
            </a:extLst>
          </a:blip>
          <a:srcRect b="11373"/>
          <a:stretch/>
        </p:blipFill>
        <p:spPr>
          <a:xfrm>
            <a:off x="2230367" y="3657600"/>
            <a:ext cx="4683266" cy="2767106"/>
          </a:xfrm>
          <a:prstGeom prst="rect">
            <a:avLst/>
          </a:prstGeom>
        </p:spPr>
      </p:pic>
      <p:grpSp>
        <p:nvGrpSpPr>
          <p:cNvPr id="11" name="Group 10"/>
          <p:cNvGrpSpPr/>
          <p:nvPr/>
        </p:nvGrpSpPr>
        <p:grpSpPr>
          <a:xfrm>
            <a:off x="5788152" y="1371600"/>
            <a:ext cx="3279648" cy="2209800"/>
            <a:chOff x="9674352" y="1295400"/>
            <a:chExt cx="3813048" cy="2514600"/>
          </a:xfrm>
        </p:grpSpPr>
        <p:pic>
          <p:nvPicPr>
            <p:cNvPr id="12" name="Picture 11"/>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9674352" y="1312515"/>
              <a:ext cx="3813048" cy="2421285"/>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Lst>
          </p:spPr>
        </p:pic>
        <p:grpSp>
          <p:nvGrpSpPr>
            <p:cNvPr id="13" name="Group 12"/>
            <p:cNvGrpSpPr/>
            <p:nvPr/>
          </p:nvGrpSpPr>
          <p:grpSpPr>
            <a:xfrm>
              <a:off x="10323576" y="1295400"/>
              <a:ext cx="2514600" cy="2514600"/>
              <a:chOff x="5830824" y="1295400"/>
              <a:chExt cx="2514600" cy="2514600"/>
            </a:xfrm>
          </p:grpSpPr>
          <p:cxnSp>
            <p:nvCxnSpPr>
              <p:cNvPr id="14" name="Straight Connector 13"/>
              <p:cNvCxnSpPr>
                <a:stCxn id="15" idx="5"/>
                <a:endCxn id="15" idx="1"/>
              </p:cNvCxnSpPr>
              <p:nvPr/>
            </p:nvCxnSpPr>
            <p:spPr>
              <a:xfrm flipH="1" flipV="1">
                <a:off x="6199079" y="1663655"/>
                <a:ext cx="1778090" cy="1778090"/>
              </a:xfrm>
              <a:prstGeom prst="line">
                <a:avLst/>
              </a:prstGeom>
              <a:ln w="152400">
                <a:solidFill>
                  <a:srgbClr val="FF0000"/>
                </a:solidFill>
              </a:ln>
            </p:spPr>
            <p:style>
              <a:lnRef idx="2">
                <a:schemeClr val="accent1"/>
              </a:lnRef>
              <a:fillRef idx="0">
                <a:schemeClr val="accent1"/>
              </a:fillRef>
              <a:effectRef idx="1">
                <a:schemeClr val="accent1"/>
              </a:effectRef>
              <a:fontRef idx="minor">
                <a:schemeClr val="tx1"/>
              </a:fontRef>
            </p:style>
          </p:cxnSp>
          <p:sp>
            <p:nvSpPr>
              <p:cNvPr id="15" name="Oval 14"/>
              <p:cNvSpPr>
                <a:spLocks noChangeAspect="1"/>
              </p:cNvSpPr>
              <p:nvPr/>
            </p:nvSpPr>
            <p:spPr>
              <a:xfrm>
                <a:off x="5830824" y="1295400"/>
                <a:ext cx="2514600" cy="2514600"/>
              </a:xfrm>
              <a:prstGeom prst="ellipse">
                <a:avLst/>
              </a:prstGeom>
              <a:noFill/>
              <a:ln w="15240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grpSp>
    </p:spTree>
    <p:extLst>
      <p:ext uri="{BB962C8B-B14F-4D97-AF65-F5344CB8AC3E}">
        <p14:creationId xmlns:p14="http://schemas.microsoft.com/office/powerpoint/2010/main" val="257952281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xit" presetSubtype="0" fill="hold" nodeType="with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xEl>
                                              <p:pRg st="4" end="4"/>
                                            </p:txEl>
                                          </p:spTgt>
                                        </p:tgtEl>
                                        <p:attrNameLst>
                                          <p:attrName>style.visibility</p:attrName>
                                        </p:attrNameLst>
                                      </p:cBhvr>
                                      <p:to>
                                        <p:strVal val="visible"/>
                                      </p:to>
                                    </p:set>
                                    <p:animEffect transition="in" filter="fade">
                                      <p:cBhvr>
                                        <p:cTn id="18" dur="500"/>
                                        <p:tgtEl>
                                          <p:spTgt spid="10">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xEl>
                                              <p:pRg st="5" end="5"/>
                                            </p:txEl>
                                          </p:spTgt>
                                        </p:tgtEl>
                                        <p:attrNameLst>
                                          <p:attrName>style.visibility</p:attrName>
                                        </p:attrNameLst>
                                      </p:cBhvr>
                                      <p:to>
                                        <p:strVal val="visible"/>
                                      </p:to>
                                    </p:set>
                                    <p:animEffect transition="in" filter="fade">
                                      <p:cBhvr>
                                        <p:cTn id="21" dur="500"/>
                                        <p:tgtEl>
                                          <p:spTgt spid="10">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p:cNvGrpSpPr>
            <a:grpSpLocks noChangeAspect="1"/>
          </p:cNvGrpSpPr>
          <p:nvPr/>
        </p:nvGrpSpPr>
        <p:grpSpPr>
          <a:xfrm>
            <a:off x="4789013" y="3733800"/>
            <a:ext cx="4202585" cy="2697495"/>
            <a:chOff x="4867600" y="3733800"/>
            <a:chExt cx="4273793" cy="2743200"/>
          </a:xfrm>
        </p:grpSpPr>
        <p:pic>
          <p:nvPicPr>
            <p:cNvPr id="46" name="Picture 45" descr="vecta alpha 10.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98193" y="3733800"/>
              <a:ext cx="2743200" cy="2743200"/>
            </a:xfrm>
            <a:prstGeom prst="rect">
              <a:avLst/>
            </a:prstGeom>
          </p:spPr>
        </p:pic>
        <p:pic>
          <p:nvPicPr>
            <p:cNvPr id="47" name="Picture 46"/>
            <p:cNvPicPr>
              <a:picLocks noChangeAspect="1"/>
            </p:cNvPicPr>
            <p:nvPr/>
          </p:nvPicPr>
          <p:blipFill rotWithShape="1">
            <a:blip r:embed="rId4" cstate="print">
              <a:extLst>
                <a:ext uri="{28A0092B-C50C-407E-A947-70E740481C1C}">
                  <a14:useLocalDpi xmlns:a14="http://schemas.microsoft.com/office/drawing/2010/main"/>
                </a:ext>
              </a:extLst>
            </a:blip>
            <a:srcRect l="21066" r="20353"/>
            <a:stretch/>
          </p:blipFill>
          <p:spPr>
            <a:xfrm>
              <a:off x="4867600" y="3811291"/>
              <a:ext cx="1561605" cy="2665709"/>
            </a:xfrm>
            <a:prstGeom prst="rect">
              <a:avLst/>
            </a:prstGeom>
          </p:spPr>
        </p:pic>
      </p:grpSp>
      <p:grpSp>
        <p:nvGrpSpPr>
          <p:cNvPr id="32" name="Group 31"/>
          <p:cNvGrpSpPr/>
          <p:nvPr/>
        </p:nvGrpSpPr>
        <p:grpSpPr>
          <a:xfrm>
            <a:off x="304800" y="3657600"/>
            <a:ext cx="3886200" cy="2642616"/>
            <a:chOff x="1676400" y="3581399"/>
            <a:chExt cx="3886200" cy="2642616"/>
          </a:xfrm>
        </p:grpSpPr>
        <p:pic>
          <p:nvPicPr>
            <p:cNvPr id="12" name="Picture 11" descr="DSC_0852.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6200000">
              <a:off x="3368345" y="4026408"/>
              <a:ext cx="2635910" cy="1752600"/>
            </a:xfrm>
            <a:prstGeom prst="rect">
              <a:avLst/>
            </a:prstGeom>
          </p:spPr>
        </p:pic>
        <p:pic>
          <p:nvPicPr>
            <p:cNvPr id="13" name="Picture 12" descr="gloves and mess.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676400" y="3581399"/>
              <a:ext cx="1981411" cy="2642616"/>
            </a:xfrm>
            <a:prstGeom prst="rect">
              <a:avLst/>
            </a:prstGeom>
          </p:spPr>
        </p:pic>
      </p:grpSp>
      <p:sp>
        <p:nvSpPr>
          <p:cNvPr id="35" name="Content Placeholder 2"/>
          <p:cNvSpPr>
            <a:spLocks noGrp="1"/>
          </p:cNvSpPr>
          <p:nvPr>
            <p:ph idx="1"/>
          </p:nvPr>
        </p:nvSpPr>
        <p:spPr>
          <a:xfrm>
            <a:off x="304800" y="3352800"/>
            <a:ext cx="8229600" cy="3352800"/>
          </a:xfrm>
        </p:spPr>
        <p:txBody>
          <a:bodyPr>
            <a:normAutofit/>
          </a:bodyPr>
          <a:lstStyle/>
          <a:p>
            <a:r>
              <a:rPr lang="en-US" sz="2800" dirty="0" smtClean="0"/>
              <a:t>Wipes</a:t>
            </a:r>
          </a:p>
          <a:p>
            <a:pPr lvl="1"/>
            <a:r>
              <a:rPr lang="en-US" sz="1800" dirty="0" smtClean="0"/>
              <a:t>Chamber &amp; gloves : Vectra Alpha10</a:t>
            </a:r>
          </a:p>
          <a:p>
            <a:pPr lvl="1"/>
            <a:r>
              <a:rPr lang="en-US" sz="1800" dirty="0" smtClean="0"/>
              <a:t>Gross cleaning: </a:t>
            </a:r>
            <a:r>
              <a:rPr lang="en-US" sz="1800" dirty="0" err="1" smtClean="0"/>
              <a:t>Valutek</a:t>
            </a:r>
            <a:r>
              <a:rPr lang="en-US" sz="1800" dirty="0" smtClean="0"/>
              <a:t> pre-saturated</a:t>
            </a:r>
          </a:p>
          <a:p>
            <a:r>
              <a:rPr lang="en-US" sz="2800" dirty="0" smtClean="0"/>
              <a:t>ANY high purity IPA</a:t>
            </a:r>
          </a:p>
          <a:p>
            <a:pPr lvl="1"/>
            <a:r>
              <a:rPr lang="en-US" sz="1800" dirty="0" smtClean="0"/>
              <a:t>Hand &amp; surfaces</a:t>
            </a:r>
            <a:endParaRPr lang="en-US" sz="1800" dirty="0"/>
          </a:p>
          <a:p>
            <a:r>
              <a:rPr lang="en-US" sz="2800" dirty="0" smtClean="0"/>
              <a:t>Flashlight arrays</a:t>
            </a:r>
          </a:p>
          <a:p>
            <a:r>
              <a:rPr lang="en-US" sz="2800" dirty="0" smtClean="0"/>
              <a:t>Tiger vacuum cleaners</a:t>
            </a:r>
            <a:endParaRPr lang="en-US" sz="2800" dirty="0"/>
          </a:p>
        </p:txBody>
      </p:sp>
      <p:sp>
        <p:nvSpPr>
          <p:cNvPr id="2" name="Title 1"/>
          <p:cNvSpPr>
            <a:spLocks noGrp="1"/>
          </p:cNvSpPr>
          <p:nvPr>
            <p:ph type="title"/>
          </p:nvPr>
        </p:nvSpPr>
        <p:spPr/>
        <p:txBody>
          <a:bodyPr/>
          <a:lstStyle/>
          <a:p>
            <a:r>
              <a:rPr lang="en-US" dirty="0" smtClean="0"/>
              <a:t>“Clean-as-you-go”</a:t>
            </a:r>
            <a:endParaRPr lang="en-US" dirty="0"/>
          </a:p>
        </p:txBody>
      </p:sp>
      <p:sp>
        <p:nvSpPr>
          <p:cNvPr id="4" name="Date Placeholder 3"/>
          <p:cNvSpPr>
            <a:spLocks noGrp="1"/>
          </p:cNvSpPr>
          <p:nvPr>
            <p:ph type="dt" sz="half" idx="10"/>
          </p:nvPr>
        </p:nvSpPr>
        <p:spPr/>
        <p:txBody>
          <a:bodyPr/>
          <a:lstStyle/>
          <a:p>
            <a:r>
              <a:rPr lang="en-US" smtClean="0"/>
              <a:t>LIGO-G1301249-v3</a:t>
            </a:r>
            <a:endParaRPr lang="en-US" dirty="0"/>
          </a:p>
        </p:txBody>
      </p:sp>
      <p:sp>
        <p:nvSpPr>
          <p:cNvPr id="5" name="Footer Placeholder 4"/>
          <p:cNvSpPr>
            <a:spLocks noGrp="1"/>
          </p:cNvSpPr>
          <p:nvPr>
            <p:ph type="ftr" sz="quarter" idx="11"/>
          </p:nvPr>
        </p:nvSpPr>
        <p:spPr/>
        <p:txBody>
          <a:bodyPr/>
          <a:lstStyle/>
          <a:p>
            <a:r>
              <a:rPr lang="en-US" smtClean="0"/>
              <a:t>Advanced LIGO</a:t>
            </a:r>
            <a:endParaRPr lang="en-US"/>
          </a:p>
        </p:txBody>
      </p:sp>
      <p:sp>
        <p:nvSpPr>
          <p:cNvPr id="6" name="Slide Number Placeholder 5"/>
          <p:cNvSpPr>
            <a:spLocks noGrp="1"/>
          </p:cNvSpPr>
          <p:nvPr>
            <p:ph type="sldNum" sz="quarter" idx="12"/>
          </p:nvPr>
        </p:nvSpPr>
        <p:spPr/>
        <p:txBody>
          <a:bodyPr/>
          <a:lstStyle/>
          <a:p>
            <a:fld id="{3FF8A0D9-104B-42E1-B207-922617A2DF27}" type="slidenum">
              <a:rPr lang="en-US" smtClean="0"/>
              <a:t>15</a:t>
            </a:fld>
            <a:endParaRPr lang="en-US"/>
          </a:p>
        </p:txBody>
      </p:sp>
      <p:sp>
        <p:nvSpPr>
          <p:cNvPr id="11" name="Content Placeholder 2"/>
          <p:cNvSpPr txBox="1">
            <a:spLocks/>
          </p:cNvSpPr>
          <p:nvPr/>
        </p:nvSpPr>
        <p:spPr>
          <a:xfrm>
            <a:off x="304800" y="4724400"/>
            <a:ext cx="8610600" cy="685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8925" lvl="1" algn="ctr">
              <a:buFont typeface="Wingdings" charset="2"/>
              <a:buChar char="Ø"/>
            </a:pPr>
            <a:r>
              <a:rPr lang="en-US" sz="3600" i="1" dirty="0" smtClean="0"/>
              <a:t> Applies to EVERYONE.</a:t>
            </a:r>
          </a:p>
        </p:txBody>
      </p:sp>
      <p:grpSp>
        <p:nvGrpSpPr>
          <p:cNvPr id="44" name="Group 43"/>
          <p:cNvGrpSpPr/>
          <p:nvPr/>
        </p:nvGrpSpPr>
        <p:grpSpPr>
          <a:xfrm>
            <a:off x="228600" y="1219200"/>
            <a:ext cx="8001000" cy="2590800"/>
            <a:chOff x="228600" y="1295400"/>
            <a:chExt cx="8001000" cy="2590800"/>
          </a:xfrm>
        </p:grpSpPr>
        <p:sp>
          <p:nvSpPr>
            <p:cNvPr id="15" name="Right Arrow 14"/>
            <p:cNvSpPr/>
            <p:nvPr/>
          </p:nvSpPr>
          <p:spPr>
            <a:xfrm>
              <a:off x="838200" y="1295400"/>
              <a:ext cx="7391400" cy="2590800"/>
            </a:xfrm>
            <a:prstGeom prst="rightArrow">
              <a:avLst/>
            </a:prstGeom>
            <a:solidFill>
              <a:srgbClr val="D0D8E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p:cNvSpPr/>
            <p:nvPr/>
          </p:nvSpPr>
          <p:spPr>
            <a:xfrm>
              <a:off x="228600" y="2057400"/>
              <a:ext cx="1371600" cy="10668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dirty="0" smtClean="0"/>
                <a:t>End of Work</a:t>
              </a:r>
              <a:endParaRPr lang="en-US" sz="2000" b="1" dirty="0"/>
            </a:p>
          </p:txBody>
        </p:sp>
      </p:grpSp>
      <p:grpSp>
        <p:nvGrpSpPr>
          <p:cNvPr id="45" name="Group 44"/>
          <p:cNvGrpSpPr/>
          <p:nvPr/>
        </p:nvGrpSpPr>
        <p:grpSpPr>
          <a:xfrm>
            <a:off x="1691640" y="1981200"/>
            <a:ext cx="7223760" cy="1066800"/>
            <a:chOff x="1691640" y="2057400"/>
            <a:chExt cx="7223760" cy="1066800"/>
          </a:xfrm>
        </p:grpSpPr>
        <p:sp>
          <p:nvSpPr>
            <p:cNvPr id="16" name="Rounded Rectangle 15"/>
            <p:cNvSpPr/>
            <p:nvPr/>
          </p:nvSpPr>
          <p:spPr>
            <a:xfrm>
              <a:off x="1691640" y="2057400"/>
              <a:ext cx="1371600" cy="10668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dirty="0" smtClean="0"/>
                <a:t>Assembly</a:t>
              </a:r>
              <a:endParaRPr lang="en-US" sz="2000" b="1" dirty="0"/>
            </a:p>
          </p:txBody>
        </p:sp>
        <p:sp>
          <p:nvSpPr>
            <p:cNvPr id="17" name="Rounded Rectangle 16"/>
            <p:cNvSpPr/>
            <p:nvPr/>
          </p:nvSpPr>
          <p:spPr>
            <a:xfrm>
              <a:off x="3154680" y="2057400"/>
              <a:ext cx="1371600" cy="10668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dirty="0" smtClean="0"/>
                <a:t>End of Assembly</a:t>
              </a:r>
              <a:endParaRPr lang="en-US" sz="2000" b="1" dirty="0"/>
            </a:p>
          </p:txBody>
        </p:sp>
        <p:sp>
          <p:nvSpPr>
            <p:cNvPr id="18" name="Rounded Rectangle 17"/>
            <p:cNvSpPr/>
            <p:nvPr/>
          </p:nvSpPr>
          <p:spPr>
            <a:xfrm>
              <a:off x="6080760" y="2057400"/>
              <a:ext cx="1371600" cy="10668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dirty="0" smtClean="0"/>
                <a:t>Post-Install</a:t>
              </a:r>
              <a:endParaRPr lang="en-US" sz="2000" b="1" dirty="0"/>
            </a:p>
          </p:txBody>
        </p:sp>
        <p:sp>
          <p:nvSpPr>
            <p:cNvPr id="19" name="Rounded Rectangle 18"/>
            <p:cNvSpPr/>
            <p:nvPr/>
          </p:nvSpPr>
          <p:spPr>
            <a:xfrm>
              <a:off x="7543800" y="2057400"/>
              <a:ext cx="1371600" cy="10668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dirty="0" smtClean="0"/>
                <a:t>Pre-Chamber Close</a:t>
              </a:r>
              <a:endParaRPr lang="en-US" sz="2000" b="1" dirty="0"/>
            </a:p>
          </p:txBody>
        </p:sp>
        <p:sp>
          <p:nvSpPr>
            <p:cNvPr id="20" name="Rounded Rectangle 19"/>
            <p:cNvSpPr/>
            <p:nvPr/>
          </p:nvSpPr>
          <p:spPr>
            <a:xfrm>
              <a:off x="4617720" y="2057400"/>
              <a:ext cx="1371600" cy="10668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dirty="0" smtClean="0"/>
                <a:t>Pre-Install</a:t>
              </a:r>
              <a:endParaRPr lang="en-US" sz="2000" b="1" dirty="0"/>
            </a:p>
          </p:txBody>
        </p:sp>
      </p:grpSp>
      <p:pic>
        <p:nvPicPr>
          <p:cNvPr id="48" name="Picture 1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769044" y="3810000"/>
            <a:ext cx="1508746" cy="25751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0" name="Picture 49" descr="flashlight array.jpg"/>
          <p:cNvPicPr>
            <a:picLocks noChangeAspect="1"/>
          </p:cNvPicPr>
          <p:nvPr/>
        </p:nvPicPr>
        <p:blipFill rotWithShape="1">
          <a:blip r:embed="rId8" cstate="print">
            <a:extLst>
              <a:ext uri="{28A0092B-C50C-407E-A947-70E740481C1C}">
                <a14:useLocalDpi xmlns:a14="http://schemas.microsoft.com/office/drawing/2010/main"/>
              </a:ext>
            </a:extLst>
          </a:blip>
          <a:srcRect b="-2914"/>
          <a:stretch/>
        </p:blipFill>
        <p:spPr>
          <a:xfrm>
            <a:off x="4953000" y="3962400"/>
            <a:ext cx="3962400" cy="2517287"/>
          </a:xfrm>
          <a:prstGeom prst="rect">
            <a:avLst/>
          </a:prstGeom>
        </p:spPr>
      </p:pic>
      <p:pic>
        <p:nvPicPr>
          <p:cNvPr id="51" name="Picture 4" descr="http://img.directindustry.com/images_di/photo-g/pneumatic-vacuum-cleaners-31757-2369269.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181600" y="3886200"/>
            <a:ext cx="3488751" cy="250196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30742396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10" presetClass="exit" presetSubtype="0" fill="hold" nodeType="withEffect">
                                  <p:stCondLst>
                                    <p:cond delay="0"/>
                                  </p:stCondLst>
                                  <p:childTnLst>
                                    <p:animEffect transition="out" filter="fade">
                                      <p:cBhvr>
                                        <p:cTn id="9" dur="500"/>
                                        <p:tgtEl>
                                          <p:spTgt spid="32"/>
                                        </p:tgtEl>
                                      </p:cBhvr>
                                    </p:animEffect>
                                    <p:set>
                                      <p:cBhvr>
                                        <p:cTn id="10" dur="1" fill="hold">
                                          <p:stCondLst>
                                            <p:cond delay="499"/>
                                          </p:stCondLst>
                                        </p:cTn>
                                        <p:tgtEl>
                                          <p:spTgt spid="3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1"/>
                                        </p:tgtEl>
                                      </p:cBhvr>
                                    </p:animEffect>
                                    <p:set>
                                      <p:cBhvr>
                                        <p:cTn id="20" dur="1" fill="hold">
                                          <p:stCondLst>
                                            <p:cond delay="499"/>
                                          </p:stCondLst>
                                        </p:cTn>
                                        <p:tgtEl>
                                          <p:spTgt spid="11"/>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35">
                                            <p:txEl>
                                              <p:pRg st="0" end="0"/>
                                            </p:txEl>
                                          </p:spTgt>
                                        </p:tgtEl>
                                        <p:attrNameLst>
                                          <p:attrName>style.visibility</p:attrName>
                                        </p:attrNameLst>
                                      </p:cBhvr>
                                      <p:to>
                                        <p:strVal val="visible"/>
                                      </p:to>
                                    </p:set>
                                    <p:animEffect transition="in" filter="fade">
                                      <p:cBhvr>
                                        <p:cTn id="23" dur="500"/>
                                        <p:tgtEl>
                                          <p:spTgt spid="35">
                                            <p:txEl>
                                              <p:pRg st="0" end="0"/>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5">
                                            <p:txEl>
                                              <p:pRg st="1" end="1"/>
                                            </p:txEl>
                                          </p:spTgt>
                                        </p:tgtEl>
                                        <p:attrNameLst>
                                          <p:attrName>style.visibility</p:attrName>
                                        </p:attrNameLst>
                                      </p:cBhvr>
                                      <p:to>
                                        <p:strVal val="visible"/>
                                      </p:to>
                                    </p:set>
                                    <p:animEffect transition="in" filter="fade">
                                      <p:cBhvr>
                                        <p:cTn id="26" dur="500"/>
                                        <p:tgtEl>
                                          <p:spTgt spid="35">
                                            <p:txEl>
                                              <p:pRg st="1" end="1"/>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5">
                                            <p:txEl>
                                              <p:pRg st="2" end="2"/>
                                            </p:txEl>
                                          </p:spTgt>
                                        </p:tgtEl>
                                        <p:attrNameLst>
                                          <p:attrName>style.visibility</p:attrName>
                                        </p:attrNameLst>
                                      </p:cBhvr>
                                      <p:to>
                                        <p:strVal val="visible"/>
                                      </p:to>
                                    </p:set>
                                    <p:animEffect transition="in" filter="fade">
                                      <p:cBhvr>
                                        <p:cTn id="29" dur="500"/>
                                        <p:tgtEl>
                                          <p:spTgt spid="35">
                                            <p:txEl>
                                              <p:pRg st="2" end="2"/>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500"/>
                                        <p:tgtEl>
                                          <p:spTgt spid="4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5">
                                            <p:txEl>
                                              <p:pRg st="3" end="3"/>
                                            </p:txEl>
                                          </p:spTgt>
                                        </p:tgtEl>
                                        <p:attrNameLst>
                                          <p:attrName>style.visibility</p:attrName>
                                        </p:attrNameLst>
                                      </p:cBhvr>
                                      <p:to>
                                        <p:strVal val="visible"/>
                                      </p:to>
                                    </p:set>
                                    <p:animEffect transition="in" filter="fade">
                                      <p:cBhvr>
                                        <p:cTn id="37" dur="500"/>
                                        <p:tgtEl>
                                          <p:spTgt spid="35">
                                            <p:txEl>
                                              <p:pRg st="3" end="3"/>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5">
                                            <p:txEl>
                                              <p:pRg st="4" end="4"/>
                                            </p:txEl>
                                          </p:spTgt>
                                        </p:tgtEl>
                                        <p:attrNameLst>
                                          <p:attrName>style.visibility</p:attrName>
                                        </p:attrNameLst>
                                      </p:cBhvr>
                                      <p:to>
                                        <p:strVal val="visible"/>
                                      </p:to>
                                    </p:set>
                                    <p:animEffect transition="in" filter="fade">
                                      <p:cBhvr>
                                        <p:cTn id="40" dur="500"/>
                                        <p:tgtEl>
                                          <p:spTgt spid="35">
                                            <p:txEl>
                                              <p:pRg st="4" end="4"/>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fade">
                                      <p:cBhvr>
                                        <p:cTn id="43" dur="500"/>
                                        <p:tgtEl>
                                          <p:spTgt spid="4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5">
                                            <p:txEl>
                                              <p:pRg st="5" end="5"/>
                                            </p:txEl>
                                          </p:spTgt>
                                        </p:tgtEl>
                                        <p:attrNameLst>
                                          <p:attrName>style.visibility</p:attrName>
                                        </p:attrNameLst>
                                      </p:cBhvr>
                                      <p:to>
                                        <p:strVal val="visible"/>
                                      </p:to>
                                    </p:set>
                                    <p:animEffect transition="in" filter="fade">
                                      <p:cBhvr>
                                        <p:cTn id="48" dur="500"/>
                                        <p:tgtEl>
                                          <p:spTgt spid="35">
                                            <p:txEl>
                                              <p:pRg st="5" end="5"/>
                                            </p:txEl>
                                          </p:spTgt>
                                        </p:tgtEl>
                                      </p:cBhvr>
                                    </p:animEffect>
                                  </p:childTnLst>
                                </p:cTn>
                              </p:par>
                              <p:par>
                                <p:cTn id="49" presetID="10" presetClass="exit" presetSubtype="0" fill="hold" nodeType="withEffect">
                                  <p:stCondLst>
                                    <p:cond delay="0"/>
                                  </p:stCondLst>
                                  <p:childTnLst>
                                    <p:animEffect transition="out" filter="fade">
                                      <p:cBhvr>
                                        <p:cTn id="50" dur="500"/>
                                        <p:tgtEl>
                                          <p:spTgt spid="48"/>
                                        </p:tgtEl>
                                      </p:cBhvr>
                                    </p:animEffect>
                                    <p:set>
                                      <p:cBhvr>
                                        <p:cTn id="51" dur="1" fill="hold">
                                          <p:stCondLst>
                                            <p:cond delay="499"/>
                                          </p:stCondLst>
                                        </p:cTn>
                                        <p:tgtEl>
                                          <p:spTgt spid="48"/>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49"/>
                                        </p:tgtEl>
                                      </p:cBhvr>
                                    </p:animEffect>
                                    <p:set>
                                      <p:cBhvr>
                                        <p:cTn id="54" dur="1" fill="hold">
                                          <p:stCondLst>
                                            <p:cond delay="499"/>
                                          </p:stCondLst>
                                        </p:cTn>
                                        <p:tgtEl>
                                          <p:spTgt spid="49"/>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fade">
                                      <p:cBhvr>
                                        <p:cTn id="57" dur="500"/>
                                        <p:tgtEl>
                                          <p:spTgt spid="5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5">
                                            <p:txEl>
                                              <p:pRg st="6" end="6"/>
                                            </p:txEl>
                                          </p:spTgt>
                                        </p:tgtEl>
                                        <p:attrNameLst>
                                          <p:attrName>style.visibility</p:attrName>
                                        </p:attrNameLst>
                                      </p:cBhvr>
                                      <p:to>
                                        <p:strVal val="visible"/>
                                      </p:to>
                                    </p:set>
                                    <p:animEffect transition="in" filter="fade">
                                      <p:cBhvr>
                                        <p:cTn id="62" dur="500"/>
                                        <p:tgtEl>
                                          <p:spTgt spid="35">
                                            <p:txEl>
                                              <p:pRg st="6" end="6"/>
                                            </p:txEl>
                                          </p:spTgt>
                                        </p:tgtEl>
                                      </p:cBhvr>
                                    </p:animEffect>
                                  </p:childTnLst>
                                </p:cTn>
                              </p:par>
                              <p:par>
                                <p:cTn id="63" presetID="10" presetClass="exit" presetSubtype="0" fill="hold" nodeType="withEffect">
                                  <p:stCondLst>
                                    <p:cond delay="0"/>
                                  </p:stCondLst>
                                  <p:childTnLst>
                                    <p:animEffect transition="out" filter="fade">
                                      <p:cBhvr>
                                        <p:cTn id="64" dur="500"/>
                                        <p:tgtEl>
                                          <p:spTgt spid="50"/>
                                        </p:tgtEl>
                                      </p:cBhvr>
                                    </p:animEffect>
                                    <p:set>
                                      <p:cBhvr>
                                        <p:cTn id="65" dur="1" fill="hold">
                                          <p:stCondLst>
                                            <p:cond delay="499"/>
                                          </p:stCondLst>
                                        </p:cTn>
                                        <p:tgtEl>
                                          <p:spTgt spid="50"/>
                                        </p:tgtEl>
                                        <p:attrNameLst>
                                          <p:attrName>style.visibility</p:attrName>
                                        </p:attrNameLst>
                                      </p:cBhvr>
                                      <p:to>
                                        <p:strVal val="hidden"/>
                                      </p:to>
                                    </p:set>
                                  </p:childTnLst>
                                </p:cTn>
                              </p:par>
                              <p:par>
                                <p:cTn id="66" presetID="10" presetClass="entr" presetSubtype="0" fill="hold" nodeType="withEffect">
                                  <p:stCondLst>
                                    <p:cond delay="0"/>
                                  </p:stCondLst>
                                  <p:childTnLst>
                                    <p:set>
                                      <p:cBhvr>
                                        <p:cTn id="67" dur="1" fill="hold">
                                          <p:stCondLst>
                                            <p:cond delay="0"/>
                                          </p:stCondLst>
                                        </p:cTn>
                                        <p:tgtEl>
                                          <p:spTgt spid="51"/>
                                        </p:tgtEl>
                                        <p:attrNameLst>
                                          <p:attrName>style.visibility</p:attrName>
                                        </p:attrNameLst>
                                      </p:cBhvr>
                                      <p:to>
                                        <p:strVal val="visible"/>
                                      </p:to>
                                    </p:set>
                                    <p:animEffect transition="in" filter="fade">
                                      <p:cBhvr>
                                        <p:cTn id="68"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uild="p"/>
      <p:bldP spid="11" grpId="0"/>
      <p:bldP spid="11"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28600" y="1219200"/>
            <a:ext cx="8686800" cy="2590800"/>
            <a:chOff x="228600" y="1219200"/>
            <a:chExt cx="8686800" cy="2590800"/>
          </a:xfrm>
        </p:grpSpPr>
        <p:grpSp>
          <p:nvGrpSpPr>
            <p:cNvPr id="44" name="Group 43"/>
            <p:cNvGrpSpPr/>
            <p:nvPr/>
          </p:nvGrpSpPr>
          <p:grpSpPr>
            <a:xfrm>
              <a:off x="228600" y="1219200"/>
              <a:ext cx="8001000" cy="2590800"/>
              <a:chOff x="228600" y="1295400"/>
              <a:chExt cx="8001000" cy="2590800"/>
            </a:xfrm>
          </p:grpSpPr>
          <p:sp>
            <p:nvSpPr>
              <p:cNvPr id="15" name="Right Arrow 14"/>
              <p:cNvSpPr/>
              <p:nvPr/>
            </p:nvSpPr>
            <p:spPr>
              <a:xfrm>
                <a:off x="838200" y="1295400"/>
                <a:ext cx="7391400" cy="2590800"/>
              </a:xfrm>
              <a:prstGeom prst="rightArrow">
                <a:avLst/>
              </a:prstGeom>
              <a:solidFill>
                <a:srgbClr val="D0D8E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p:cNvSpPr/>
              <p:nvPr/>
            </p:nvSpPr>
            <p:spPr>
              <a:xfrm>
                <a:off x="228600" y="2057400"/>
                <a:ext cx="1371600" cy="1066800"/>
              </a:xfrm>
              <a:prstGeom prst="roundRect">
                <a:avLst/>
              </a:prstGeom>
              <a:solidFill>
                <a:srgbClr val="D0D8E8"/>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dirty="0" smtClean="0"/>
                  <a:t>End of Work</a:t>
                </a:r>
                <a:endParaRPr lang="en-US" sz="2000" b="1" dirty="0"/>
              </a:p>
            </p:txBody>
          </p:sp>
        </p:grpSp>
        <p:grpSp>
          <p:nvGrpSpPr>
            <p:cNvPr id="45" name="Group 44"/>
            <p:cNvGrpSpPr/>
            <p:nvPr/>
          </p:nvGrpSpPr>
          <p:grpSpPr>
            <a:xfrm>
              <a:off x="1691640" y="1981200"/>
              <a:ext cx="7223760" cy="1066800"/>
              <a:chOff x="1691640" y="2057400"/>
              <a:chExt cx="7223760" cy="1066800"/>
            </a:xfrm>
          </p:grpSpPr>
          <p:sp>
            <p:nvSpPr>
              <p:cNvPr id="16" name="Rounded Rectangle 15"/>
              <p:cNvSpPr/>
              <p:nvPr/>
            </p:nvSpPr>
            <p:spPr>
              <a:xfrm>
                <a:off x="1691640" y="2057400"/>
                <a:ext cx="1371600" cy="10668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dirty="0" smtClean="0"/>
                  <a:t>Assembly</a:t>
                </a:r>
                <a:endParaRPr lang="en-US" sz="2000" b="1" dirty="0"/>
              </a:p>
            </p:txBody>
          </p:sp>
          <p:sp>
            <p:nvSpPr>
              <p:cNvPr id="17" name="Rounded Rectangle 16"/>
              <p:cNvSpPr/>
              <p:nvPr/>
            </p:nvSpPr>
            <p:spPr>
              <a:xfrm>
                <a:off x="3154680" y="2057400"/>
                <a:ext cx="1371600" cy="10668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dirty="0" smtClean="0"/>
                  <a:t>End of Assembly</a:t>
                </a:r>
                <a:endParaRPr lang="en-US" sz="2000" b="1" dirty="0"/>
              </a:p>
            </p:txBody>
          </p:sp>
          <p:sp>
            <p:nvSpPr>
              <p:cNvPr id="18" name="Rounded Rectangle 17"/>
              <p:cNvSpPr/>
              <p:nvPr/>
            </p:nvSpPr>
            <p:spPr>
              <a:xfrm>
                <a:off x="6080760" y="2057400"/>
                <a:ext cx="1371600" cy="1066800"/>
              </a:xfrm>
              <a:prstGeom prst="roundRect">
                <a:avLst/>
              </a:prstGeom>
              <a:solidFill>
                <a:srgbClr val="D0D8E8"/>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dirty="0" smtClean="0"/>
                  <a:t>Post-Install</a:t>
                </a:r>
                <a:endParaRPr lang="en-US" sz="2000" b="1" dirty="0"/>
              </a:p>
            </p:txBody>
          </p:sp>
          <p:sp>
            <p:nvSpPr>
              <p:cNvPr id="19" name="Rounded Rectangle 18"/>
              <p:cNvSpPr/>
              <p:nvPr/>
            </p:nvSpPr>
            <p:spPr>
              <a:xfrm>
                <a:off x="7543800" y="2057400"/>
                <a:ext cx="1371600" cy="1066800"/>
              </a:xfrm>
              <a:prstGeom prst="roundRect">
                <a:avLst/>
              </a:prstGeom>
              <a:solidFill>
                <a:srgbClr val="D0D8E8"/>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dirty="0" smtClean="0"/>
                  <a:t>Pre-Chamber Close</a:t>
                </a:r>
                <a:endParaRPr lang="en-US" sz="2000" b="1" dirty="0"/>
              </a:p>
            </p:txBody>
          </p:sp>
          <p:sp>
            <p:nvSpPr>
              <p:cNvPr id="20" name="Rounded Rectangle 19"/>
              <p:cNvSpPr/>
              <p:nvPr/>
            </p:nvSpPr>
            <p:spPr>
              <a:xfrm>
                <a:off x="4617720" y="2057400"/>
                <a:ext cx="1371600" cy="1066800"/>
              </a:xfrm>
              <a:prstGeom prst="roundRect">
                <a:avLst/>
              </a:prstGeom>
              <a:solidFill>
                <a:srgbClr val="D0D8E8"/>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dirty="0" smtClean="0"/>
                  <a:t>Pre-Install</a:t>
                </a:r>
                <a:endParaRPr lang="en-US" sz="2000" b="1" dirty="0"/>
              </a:p>
            </p:txBody>
          </p:sp>
        </p:grpSp>
      </p:grpSp>
      <p:pic>
        <p:nvPicPr>
          <p:cNvPr id="7" name="Picture 6" descr="DSCF3781.JP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805058" y="3200400"/>
            <a:ext cx="4267200" cy="3200400"/>
          </a:xfrm>
          <a:prstGeom prst="rect">
            <a:avLst/>
          </a:prstGeom>
        </p:spPr>
      </p:pic>
      <p:sp>
        <p:nvSpPr>
          <p:cNvPr id="35" name="Content Placeholder 2"/>
          <p:cNvSpPr>
            <a:spLocks noGrp="1"/>
          </p:cNvSpPr>
          <p:nvPr>
            <p:ph idx="1"/>
          </p:nvPr>
        </p:nvSpPr>
        <p:spPr>
          <a:xfrm>
            <a:off x="304800" y="3657600"/>
            <a:ext cx="8229600" cy="2895600"/>
          </a:xfrm>
        </p:spPr>
        <p:txBody>
          <a:bodyPr>
            <a:normAutofit/>
          </a:bodyPr>
          <a:lstStyle/>
          <a:p>
            <a:r>
              <a:rPr lang="en-US" sz="2800" dirty="0" smtClean="0"/>
              <a:t>UV-A inspection light</a:t>
            </a:r>
          </a:p>
          <a:p>
            <a:pPr lvl="1"/>
            <a:r>
              <a:rPr lang="en-US" sz="1800" dirty="0" smtClean="0"/>
              <a:t>NOT around optics</a:t>
            </a:r>
          </a:p>
          <a:p>
            <a:r>
              <a:rPr lang="en-US" sz="2800" dirty="0" smtClean="0"/>
              <a:t>Top Gun ionizer</a:t>
            </a:r>
          </a:p>
          <a:p>
            <a:pPr lvl="1"/>
            <a:r>
              <a:rPr lang="en-US" sz="1800" dirty="0" smtClean="0"/>
              <a:t>Static charge on optic</a:t>
            </a:r>
          </a:p>
          <a:p>
            <a:pPr lvl="1"/>
            <a:r>
              <a:rPr lang="en-US" sz="1800" dirty="0" smtClean="0"/>
              <a:t>Dust on metal surfaces</a:t>
            </a:r>
          </a:p>
          <a:p>
            <a:r>
              <a:rPr lang="en-US" sz="2800" dirty="0" smtClean="0"/>
              <a:t>First Contact</a:t>
            </a:r>
          </a:p>
        </p:txBody>
      </p:sp>
      <p:sp>
        <p:nvSpPr>
          <p:cNvPr id="2" name="Title 1"/>
          <p:cNvSpPr>
            <a:spLocks noGrp="1"/>
          </p:cNvSpPr>
          <p:nvPr>
            <p:ph type="title"/>
          </p:nvPr>
        </p:nvSpPr>
        <p:spPr/>
        <p:txBody>
          <a:bodyPr/>
          <a:lstStyle/>
          <a:p>
            <a:r>
              <a:rPr lang="en-US" dirty="0" smtClean="0"/>
              <a:t>“Clean-as-you-go”</a:t>
            </a:r>
            <a:endParaRPr lang="en-US" dirty="0"/>
          </a:p>
        </p:txBody>
      </p:sp>
      <p:sp>
        <p:nvSpPr>
          <p:cNvPr id="4" name="Date Placeholder 3"/>
          <p:cNvSpPr>
            <a:spLocks noGrp="1"/>
          </p:cNvSpPr>
          <p:nvPr>
            <p:ph type="dt" sz="half" idx="10"/>
          </p:nvPr>
        </p:nvSpPr>
        <p:spPr/>
        <p:txBody>
          <a:bodyPr/>
          <a:lstStyle/>
          <a:p>
            <a:r>
              <a:rPr lang="en-US" smtClean="0"/>
              <a:t>LIGO-G1301249-v3</a:t>
            </a:r>
            <a:endParaRPr lang="en-US" dirty="0"/>
          </a:p>
        </p:txBody>
      </p:sp>
      <p:sp>
        <p:nvSpPr>
          <p:cNvPr id="5" name="Footer Placeholder 4"/>
          <p:cNvSpPr>
            <a:spLocks noGrp="1"/>
          </p:cNvSpPr>
          <p:nvPr>
            <p:ph type="ftr" sz="quarter" idx="11"/>
          </p:nvPr>
        </p:nvSpPr>
        <p:spPr/>
        <p:txBody>
          <a:bodyPr/>
          <a:lstStyle/>
          <a:p>
            <a:r>
              <a:rPr lang="en-US" smtClean="0"/>
              <a:t>Advanced LIGO</a:t>
            </a:r>
            <a:endParaRPr lang="en-US"/>
          </a:p>
        </p:txBody>
      </p:sp>
      <p:sp>
        <p:nvSpPr>
          <p:cNvPr id="6" name="Slide Number Placeholder 5"/>
          <p:cNvSpPr>
            <a:spLocks noGrp="1"/>
          </p:cNvSpPr>
          <p:nvPr>
            <p:ph type="sldNum" sz="quarter" idx="12"/>
          </p:nvPr>
        </p:nvSpPr>
        <p:spPr/>
        <p:txBody>
          <a:bodyPr/>
          <a:lstStyle/>
          <a:p>
            <a:fld id="{3FF8A0D9-104B-42E1-B207-922617A2DF27}" type="slidenum">
              <a:rPr lang="en-US" smtClean="0"/>
              <a:t>16</a:t>
            </a:fld>
            <a:endParaRPr lang="en-US"/>
          </a:p>
        </p:txBody>
      </p:sp>
      <p:grpSp>
        <p:nvGrpSpPr>
          <p:cNvPr id="36" name="Group 35"/>
          <p:cNvGrpSpPr/>
          <p:nvPr/>
        </p:nvGrpSpPr>
        <p:grpSpPr>
          <a:xfrm>
            <a:off x="228600" y="1981200"/>
            <a:ext cx="8686800" cy="1066800"/>
            <a:chOff x="228600" y="3886200"/>
            <a:chExt cx="8686800" cy="1066800"/>
          </a:xfrm>
          <a:solidFill>
            <a:srgbClr val="D0D8E8"/>
          </a:solidFill>
        </p:grpSpPr>
        <p:sp>
          <p:nvSpPr>
            <p:cNvPr id="38" name="Rounded Rectangle 37"/>
            <p:cNvSpPr/>
            <p:nvPr/>
          </p:nvSpPr>
          <p:spPr>
            <a:xfrm>
              <a:off x="228600" y="3886200"/>
              <a:ext cx="1371600" cy="1066800"/>
            </a:xfrm>
            <a:prstGeom prst="roundRect">
              <a:avLst/>
            </a:prstGeom>
            <a:grp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dirty="0" smtClean="0"/>
                <a:t>End of Work</a:t>
              </a:r>
              <a:endParaRPr lang="en-US" sz="2000" b="1" dirty="0"/>
            </a:p>
          </p:txBody>
        </p:sp>
        <p:sp>
          <p:nvSpPr>
            <p:cNvPr id="39" name="Rounded Rectangle 38"/>
            <p:cNvSpPr/>
            <p:nvPr/>
          </p:nvSpPr>
          <p:spPr>
            <a:xfrm>
              <a:off x="1691640" y="3886200"/>
              <a:ext cx="1371600" cy="1066800"/>
            </a:xfrm>
            <a:prstGeom prst="roundRect">
              <a:avLst/>
            </a:prstGeom>
            <a:grp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dirty="0" smtClean="0"/>
                <a:t>Assembly</a:t>
              </a:r>
              <a:endParaRPr lang="en-US" sz="2000" b="1" dirty="0"/>
            </a:p>
          </p:txBody>
        </p:sp>
        <p:sp>
          <p:nvSpPr>
            <p:cNvPr id="40" name="Rounded Rectangle 39"/>
            <p:cNvSpPr/>
            <p:nvPr/>
          </p:nvSpPr>
          <p:spPr>
            <a:xfrm>
              <a:off x="3154680" y="3886200"/>
              <a:ext cx="1371600" cy="1066800"/>
            </a:xfrm>
            <a:prstGeom prst="roundRect">
              <a:avLst/>
            </a:prstGeom>
            <a:grp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dirty="0" smtClean="0"/>
                <a:t>End of Assembly</a:t>
              </a:r>
              <a:endParaRPr lang="en-US" sz="2000" b="1" dirty="0"/>
            </a:p>
          </p:txBody>
        </p:sp>
        <p:sp>
          <p:nvSpPr>
            <p:cNvPr id="41" name="Rounded Rectangle 40"/>
            <p:cNvSpPr/>
            <p:nvPr/>
          </p:nvSpPr>
          <p:spPr>
            <a:xfrm>
              <a:off x="6080760" y="3886200"/>
              <a:ext cx="1371600" cy="10668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dirty="0" smtClean="0"/>
                <a:t>Post-Install</a:t>
              </a:r>
              <a:endParaRPr lang="en-US" sz="2000" b="1" dirty="0"/>
            </a:p>
          </p:txBody>
        </p:sp>
        <p:sp>
          <p:nvSpPr>
            <p:cNvPr id="42" name="Rounded Rectangle 41"/>
            <p:cNvSpPr/>
            <p:nvPr/>
          </p:nvSpPr>
          <p:spPr>
            <a:xfrm>
              <a:off x="7543800" y="3886200"/>
              <a:ext cx="1371600" cy="10668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dirty="0" smtClean="0"/>
                <a:t>Pre-Chamber Close</a:t>
              </a:r>
              <a:endParaRPr lang="en-US" sz="2000" b="1" dirty="0"/>
            </a:p>
          </p:txBody>
        </p:sp>
        <p:sp>
          <p:nvSpPr>
            <p:cNvPr id="43" name="Rounded Rectangle 42"/>
            <p:cNvSpPr/>
            <p:nvPr/>
          </p:nvSpPr>
          <p:spPr>
            <a:xfrm>
              <a:off x="4617720" y="3886200"/>
              <a:ext cx="1371600" cy="1066800"/>
            </a:xfrm>
            <a:prstGeom prst="roundRect">
              <a:avLst/>
            </a:prstGeom>
            <a:grp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dirty="0" smtClean="0"/>
                <a:t>Pre-Install</a:t>
              </a:r>
              <a:endParaRPr lang="en-US" sz="2000" b="1" dirty="0"/>
            </a:p>
          </p:txBody>
        </p:sp>
      </p:grpSp>
      <p:pic>
        <p:nvPicPr>
          <p:cNvPr id="49" name="TMS UV light inspection - uv far short.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695274" y="3249168"/>
            <a:ext cx="4202176" cy="3151632"/>
          </a:xfrm>
          <a:prstGeom prst="rect">
            <a:avLst/>
          </a:prstGeom>
        </p:spPr>
      </p:pic>
      <p:pic>
        <p:nvPicPr>
          <p:cNvPr id="50" name="TMS UV light inspection - white far short.m4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246549" y="3249168"/>
            <a:ext cx="4202176" cy="3151632"/>
          </a:xfrm>
          <a:prstGeom prst="rect">
            <a:avLst/>
          </a:prstGeom>
        </p:spPr>
      </p:pic>
      <p:grpSp>
        <p:nvGrpSpPr>
          <p:cNvPr id="3" name="Group 2"/>
          <p:cNvGrpSpPr/>
          <p:nvPr/>
        </p:nvGrpSpPr>
        <p:grpSpPr>
          <a:xfrm>
            <a:off x="3733800" y="3917687"/>
            <a:ext cx="5338458" cy="2483113"/>
            <a:chOff x="3604374" y="3962400"/>
            <a:chExt cx="5338458" cy="2483113"/>
          </a:xfrm>
        </p:grpSpPr>
        <p:pic>
          <p:nvPicPr>
            <p:cNvPr id="29" name="Picture 28" descr="ion gun FC pull.jp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638800" y="3962400"/>
              <a:ext cx="3304032" cy="2478024"/>
            </a:xfrm>
            <a:prstGeom prst="rect">
              <a:avLst/>
            </a:prstGeom>
          </p:spPr>
        </p:pic>
        <p:pic>
          <p:nvPicPr>
            <p:cNvPr id="51" name="Picture 3"/>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l="7936" t="9006" b="6015"/>
            <a:stretch/>
          </p:blipFill>
          <p:spPr bwMode="auto">
            <a:xfrm>
              <a:off x="3604374" y="4407046"/>
              <a:ext cx="2034425" cy="203846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pic>
        <p:nvPicPr>
          <p:cNvPr id="33" name="Picture 32" descr="HSTS_FC_success.JPG"/>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638109" y="3444701"/>
            <a:ext cx="4434149" cy="2956099"/>
          </a:xfrm>
          <a:prstGeom prst="rect">
            <a:avLst/>
          </a:prstGeom>
        </p:spPr>
      </p:pic>
    </p:spTree>
    <p:extLst>
      <p:ext uri="{BB962C8B-B14F-4D97-AF65-F5344CB8AC3E}">
        <p14:creationId xmlns:p14="http://schemas.microsoft.com/office/powerpoint/2010/main" val="234657425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10" presetClass="exit" presetSubtype="0" fill="hold"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500"/>
                                        <p:tgtEl>
                                          <p:spTgt spid="49"/>
                                        </p:tgtEl>
                                      </p:cBhvr>
                                    </p:animEffect>
                                  </p:childTnLst>
                                </p:cTn>
                              </p:par>
                            </p:childTnLst>
                          </p:cTn>
                        </p:par>
                        <p:par>
                          <p:cTn id="14" fill="hold">
                            <p:stCondLst>
                              <p:cond delay="500"/>
                            </p:stCondLst>
                            <p:childTnLst>
                              <p:par>
                                <p:cTn id="15" presetID="1" presetClass="mediacall" presetSubtype="0" fill="hold" nodeType="afterEffect">
                                  <p:stCondLst>
                                    <p:cond delay="0"/>
                                  </p:stCondLst>
                                  <p:childTnLst>
                                    <p:cmd type="call" cmd="playFrom(0.0)">
                                      <p:cBhvr>
                                        <p:cTn id="16" dur="4670" fill="hold"/>
                                        <p:tgtEl>
                                          <p:spTgt spid="50"/>
                                        </p:tgtEl>
                                      </p:cBhvr>
                                    </p:cmd>
                                  </p:childTnLst>
                                </p:cTn>
                              </p:par>
                              <p:par>
                                <p:cTn id="17" presetID="1" presetClass="mediacall" presetSubtype="0" fill="hold" nodeType="withEffect">
                                  <p:stCondLst>
                                    <p:cond delay="0"/>
                                  </p:stCondLst>
                                  <p:childTnLst>
                                    <p:cmd type="call" cmd="playFrom(0.0)">
                                      <p:cBhvr>
                                        <p:cTn id="18" dur="7340" fill="hold"/>
                                        <p:tgtEl>
                                          <p:spTgt spid="49"/>
                                        </p:tgtEl>
                                      </p:cBhvr>
                                    </p:cmd>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50"/>
                                        </p:tgtEl>
                                      </p:cBhvr>
                                    </p:animEffect>
                                    <p:set>
                                      <p:cBhvr>
                                        <p:cTn id="23" dur="1" fill="hold">
                                          <p:stCondLst>
                                            <p:cond delay="499"/>
                                          </p:stCondLst>
                                        </p:cTn>
                                        <p:tgtEl>
                                          <p:spTgt spid="50"/>
                                        </p:tgtEl>
                                        <p:attrNameLst>
                                          <p:attrName>style.visibility</p:attrName>
                                        </p:attrNameLst>
                                      </p:cBhvr>
                                      <p:to>
                                        <p:strVal val="hidden"/>
                                      </p:to>
                                    </p:set>
                                    <p:cmd type="call" cmd="stop">
                                      <p:cBhvr>
                                        <p:cTn id="24" dur="1">
                                          <p:stCondLst>
                                            <p:cond delay="499"/>
                                          </p:stCondLst>
                                        </p:cTn>
                                        <p:tgtEl>
                                          <p:spTgt spid="50"/>
                                        </p:tgtEl>
                                      </p:cBhvr>
                                    </p:cmd>
                                  </p:childTnLst>
                                </p:cTn>
                              </p:par>
                              <p:par>
                                <p:cTn id="25" presetID="10" presetClass="exit" presetSubtype="0" fill="hold" nodeType="withEffect">
                                  <p:stCondLst>
                                    <p:cond delay="0"/>
                                  </p:stCondLst>
                                  <p:childTnLst>
                                    <p:animEffect transition="out" filter="fade">
                                      <p:cBhvr>
                                        <p:cTn id="26" dur="500"/>
                                        <p:tgtEl>
                                          <p:spTgt spid="49"/>
                                        </p:tgtEl>
                                      </p:cBhvr>
                                    </p:animEffect>
                                    <p:set>
                                      <p:cBhvr>
                                        <p:cTn id="27" dur="1" fill="hold">
                                          <p:stCondLst>
                                            <p:cond delay="499"/>
                                          </p:stCondLst>
                                        </p:cTn>
                                        <p:tgtEl>
                                          <p:spTgt spid="49"/>
                                        </p:tgtEl>
                                        <p:attrNameLst>
                                          <p:attrName>style.visibility</p:attrName>
                                        </p:attrNameLst>
                                      </p:cBhvr>
                                      <p:to>
                                        <p:strVal val="hidden"/>
                                      </p:to>
                                    </p:set>
                                    <p:cmd type="call" cmd="stop">
                                      <p:cBhvr>
                                        <p:cTn id="28" dur="1">
                                          <p:stCondLst>
                                            <p:cond delay="499"/>
                                          </p:stCondLst>
                                        </p:cTn>
                                        <p:tgtEl>
                                          <p:spTgt spid="49"/>
                                        </p:tgtEl>
                                      </p:cBhvr>
                                    </p:cmd>
                                  </p:childTnLst>
                                </p:cTn>
                              </p:par>
                              <p:par>
                                <p:cTn id="29" presetID="10" presetClass="entr" presetSubtype="0" fill="hold" grpId="0" nodeType="withEffect">
                                  <p:stCondLst>
                                    <p:cond delay="0"/>
                                  </p:stCondLst>
                                  <p:childTnLst>
                                    <p:set>
                                      <p:cBhvr>
                                        <p:cTn id="30" dur="1" fill="hold">
                                          <p:stCondLst>
                                            <p:cond delay="0"/>
                                          </p:stCondLst>
                                        </p:cTn>
                                        <p:tgtEl>
                                          <p:spTgt spid="35">
                                            <p:txEl>
                                              <p:pRg st="2" end="2"/>
                                            </p:txEl>
                                          </p:spTgt>
                                        </p:tgtEl>
                                        <p:attrNameLst>
                                          <p:attrName>style.visibility</p:attrName>
                                        </p:attrNameLst>
                                      </p:cBhvr>
                                      <p:to>
                                        <p:strVal val="visible"/>
                                      </p:to>
                                    </p:set>
                                    <p:animEffect transition="in" filter="fade">
                                      <p:cBhvr>
                                        <p:cTn id="31" dur="500"/>
                                        <p:tgtEl>
                                          <p:spTgt spid="35">
                                            <p:txEl>
                                              <p:pRg st="2" end="2"/>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5">
                                            <p:txEl>
                                              <p:pRg st="3" end="3"/>
                                            </p:txEl>
                                          </p:spTgt>
                                        </p:tgtEl>
                                        <p:attrNameLst>
                                          <p:attrName>style.visibility</p:attrName>
                                        </p:attrNameLst>
                                      </p:cBhvr>
                                      <p:to>
                                        <p:strVal val="visible"/>
                                      </p:to>
                                    </p:set>
                                    <p:animEffect transition="in" filter="fade">
                                      <p:cBhvr>
                                        <p:cTn id="34" dur="500"/>
                                        <p:tgtEl>
                                          <p:spTgt spid="35">
                                            <p:txEl>
                                              <p:pRg st="3" end="3"/>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5">
                                            <p:txEl>
                                              <p:pRg st="4" end="4"/>
                                            </p:txEl>
                                          </p:spTgt>
                                        </p:tgtEl>
                                        <p:attrNameLst>
                                          <p:attrName>style.visibility</p:attrName>
                                        </p:attrNameLst>
                                      </p:cBhvr>
                                      <p:to>
                                        <p:strVal val="visible"/>
                                      </p:to>
                                    </p:set>
                                    <p:animEffect transition="in" filter="fade">
                                      <p:cBhvr>
                                        <p:cTn id="40" dur="500"/>
                                        <p:tgtEl>
                                          <p:spTgt spid="35">
                                            <p:txEl>
                                              <p:pRg st="4" end="4"/>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500"/>
                                        <p:tgtEl>
                                          <p:spTgt spid="3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5">
                                            <p:txEl>
                                              <p:pRg st="5" end="5"/>
                                            </p:txEl>
                                          </p:spTgt>
                                        </p:tgtEl>
                                        <p:attrNameLst>
                                          <p:attrName>style.visibility</p:attrName>
                                        </p:attrNameLst>
                                      </p:cBhvr>
                                      <p:to>
                                        <p:strVal val="visible"/>
                                      </p:to>
                                    </p:set>
                                    <p:animEffect transition="in" filter="fade">
                                      <p:cBhvr>
                                        <p:cTn id="48" dur="500"/>
                                        <p:tgtEl>
                                          <p:spTgt spid="35">
                                            <p:txEl>
                                              <p:pRg st="5" end="5"/>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500"/>
                                        <p:tgtEl>
                                          <p:spTgt spid="33"/>
                                        </p:tgtEl>
                                      </p:cBhvr>
                                    </p:animEffect>
                                  </p:childTnLst>
                                </p:cTn>
                              </p:par>
                              <p:par>
                                <p:cTn id="52" presetID="10" presetClass="exit" presetSubtype="0" fill="hold" nodeType="withEffect">
                                  <p:stCondLst>
                                    <p:cond delay="0"/>
                                  </p:stCondLst>
                                  <p:childTnLst>
                                    <p:animEffect transition="out" filter="fade">
                                      <p:cBhvr>
                                        <p:cTn id="53" dur="500"/>
                                        <p:tgtEl>
                                          <p:spTgt spid="3"/>
                                        </p:tgtEl>
                                      </p:cBhvr>
                                    </p:animEffect>
                                    <p:set>
                                      <p:cBhvr>
                                        <p:cTn id="5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49"/>
                    </p:tgtEl>
                  </p:cond>
                </p:stCondLst>
                <p:endSync evt="end" delay="0">
                  <p:rtn val="all"/>
                </p:endSync>
                <p:childTnLst>
                  <p:par>
                    <p:cTn id="56" fill="hold">
                      <p:stCondLst>
                        <p:cond delay="0"/>
                      </p:stCondLst>
                      <p:childTnLst>
                        <p:par>
                          <p:cTn id="57" fill="hold">
                            <p:stCondLst>
                              <p:cond delay="0"/>
                            </p:stCondLst>
                            <p:childTnLst>
                              <p:par>
                                <p:cTn id="58" presetID="2" presetClass="mediacall" presetSubtype="0" fill="hold" nodeType="clickEffect">
                                  <p:stCondLst>
                                    <p:cond delay="0"/>
                                  </p:stCondLst>
                                  <p:childTnLst>
                                    <p:cmd type="call" cmd="togglePause">
                                      <p:cBhvr>
                                        <p:cTn id="59" dur="1" fill="hold"/>
                                        <p:tgtEl>
                                          <p:spTgt spid="49"/>
                                        </p:tgtEl>
                                      </p:cBhvr>
                                    </p:cmd>
                                  </p:childTnLst>
                                </p:cTn>
                              </p:par>
                            </p:childTnLst>
                          </p:cTn>
                        </p:par>
                      </p:childTnLst>
                    </p:cTn>
                  </p:par>
                </p:childTnLst>
              </p:cTn>
              <p:nextCondLst>
                <p:cond evt="onClick" delay="0">
                  <p:tgtEl>
                    <p:spTgt spid="49"/>
                  </p:tgtEl>
                </p:cond>
              </p:nextCondLst>
            </p:seq>
            <p:seq concurrent="1" nextAc="seek">
              <p:cTn id="60" restart="whenNotActive" fill="hold" evtFilter="cancelBubble" nodeType="interactiveSeq">
                <p:stCondLst>
                  <p:cond evt="onClick" delay="0">
                    <p:tgtEl>
                      <p:spTgt spid="50"/>
                    </p:tgtEl>
                  </p:cond>
                </p:stCondLst>
                <p:endSync evt="end" delay="0">
                  <p:rtn val="all"/>
                </p:endSync>
                <p:childTnLst>
                  <p:par>
                    <p:cTn id="61" fill="hold">
                      <p:stCondLst>
                        <p:cond delay="0"/>
                      </p:stCondLst>
                      <p:childTnLst>
                        <p:par>
                          <p:cTn id="62" fill="hold">
                            <p:stCondLst>
                              <p:cond delay="0"/>
                            </p:stCondLst>
                            <p:childTnLst>
                              <p:par>
                                <p:cTn id="63" presetID="2" presetClass="mediacall" presetSubtype="0" fill="hold" nodeType="clickEffect">
                                  <p:stCondLst>
                                    <p:cond delay="0"/>
                                  </p:stCondLst>
                                  <p:childTnLst>
                                    <p:cmd type="call" cmd="togglePause">
                                      <p:cBhvr>
                                        <p:cTn id="64" dur="1" fill="hold"/>
                                        <p:tgtEl>
                                          <p:spTgt spid="50"/>
                                        </p:tgtEl>
                                      </p:cBhvr>
                                    </p:cmd>
                                  </p:childTnLst>
                                </p:cTn>
                              </p:par>
                            </p:childTnLst>
                          </p:cTn>
                        </p:par>
                      </p:childTnLst>
                    </p:cTn>
                  </p:par>
                </p:childTnLst>
              </p:cTn>
              <p:nextCondLst>
                <p:cond evt="onClick" delay="0">
                  <p:tgtEl>
                    <p:spTgt spid="50"/>
                  </p:tgtEl>
                </p:cond>
              </p:nextCondLst>
            </p:seq>
            <p:video>
              <p:cMediaNode vol="80000" mute="1">
                <p:cTn id="65" repeatCount="indefinite" fill="hold" display="0">
                  <p:stCondLst>
                    <p:cond delay="indefinite"/>
                  </p:stCondLst>
                  <p:endCondLst>
                    <p:cond evt="onNext" delay="0">
                      <p:tgtEl>
                        <p:sldTgt/>
                      </p:tgtEl>
                    </p:cond>
                  </p:endCondLst>
                </p:cTn>
                <p:tgtEl>
                  <p:spTgt spid="49"/>
                </p:tgtEl>
              </p:cMediaNode>
            </p:video>
            <p:video>
              <p:cMediaNode vol="80000" mute="1">
                <p:cTn id="66" repeatCount="indefinite" fill="hold" display="0">
                  <p:stCondLst>
                    <p:cond delay="indefinite"/>
                  </p:stCondLst>
                  <p:endCondLst>
                    <p:cond evt="onNext" delay="0">
                      <p:tgtEl>
                        <p:sldTgt/>
                      </p:tgtEl>
                    </p:cond>
                  </p:endCondLst>
                </p:cTn>
                <p:tgtEl>
                  <p:spTgt spid="50"/>
                </p:tgtEl>
              </p:cMediaNode>
            </p:video>
          </p:childTnLst>
        </p:cTn>
      </p:par>
    </p:tnLst>
    <p:bldLst>
      <p:bldP spid="3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3763" r="7054"/>
          <a:stretch/>
        </p:blipFill>
        <p:spPr>
          <a:xfrm rot="5400000">
            <a:off x="-99221" y="1638902"/>
            <a:ext cx="5250180" cy="4397059"/>
          </a:xfrm>
          <a:prstGeom prst="rect">
            <a:avLst/>
          </a:prstGeom>
        </p:spPr>
      </p:pic>
      <p:sp>
        <p:nvSpPr>
          <p:cNvPr id="2" name="Title 1"/>
          <p:cNvSpPr>
            <a:spLocks noGrp="1"/>
          </p:cNvSpPr>
          <p:nvPr>
            <p:ph type="title"/>
          </p:nvPr>
        </p:nvSpPr>
        <p:spPr/>
        <p:txBody>
          <a:bodyPr/>
          <a:lstStyle/>
          <a:p>
            <a:r>
              <a:rPr lang="en-US" dirty="0" smtClean="0"/>
              <a:t>Optimized Transition Area</a:t>
            </a:r>
            <a:endParaRPr lang="en-US" dirty="0"/>
          </a:p>
        </p:txBody>
      </p:sp>
      <p:sp>
        <p:nvSpPr>
          <p:cNvPr id="4" name="Date Placeholder 3"/>
          <p:cNvSpPr>
            <a:spLocks noGrp="1"/>
          </p:cNvSpPr>
          <p:nvPr>
            <p:ph type="dt" sz="half" idx="10"/>
          </p:nvPr>
        </p:nvSpPr>
        <p:spPr/>
        <p:txBody>
          <a:bodyPr/>
          <a:lstStyle/>
          <a:p>
            <a:r>
              <a:rPr lang="en-US" smtClean="0"/>
              <a:t>LIGO-G1301249-v3</a:t>
            </a:r>
            <a:endParaRPr lang="en-US" dirty="0"/>
          </a:p>
        </p:txBody>
      </p:sp>
      <p:sp>
        <p:nvSpPr>
          <p:cNvPr id="5" name="Footer Placeholder 4"/>
          <p:cNvSpPr>
            <a:spLocks noGrp="1"/>
          </p:cNvSpPr>
          <p:nvPr>
            <p:ph type="ftr" sz="quarter" idx="11"/>
          </p:nvPr>
        </p:nvSpPr>
        <p:spPr/>
        <p:txBody>
          <a:bodyPr/>
          <a:lstStyle/>
          <a:p>
            <a:r>
              <a:rPr lang="en-US" smtClean="0"/>
              <a:t>Advanced LIGO</a:t>
            </a:r>
            <a:endParaRPr lang="en-US"/>
          </a:p>
        </p:txBody>
      </p:sp>
      <p:sp>
        <p:nvSpPr>
          <p:cNvPr id="6" name="Slide Number Placeholder 5"/>
          <p:cNvSpPr>
            <a:spLocks noGrp="1"/>
          </p:cNvSpPr>
          <p:nvPr>
            <p:ph type="sldNum" sz="quarter" idx="12"/>
          </p:nvPr>
        </p:nvSpPr>
        <p:spPr/>
        <p:txBody>
          <a:bodyPr/>
          <a:lstStyle/>
          <a:p>
            <a:fld id="{3FF8A0D9-104B-42E1-B207-922617A2DF27}" type="slidenum">
              <a:rPr lang="en-US" smtClean="0"/>
              <a:t>17</a:t>
            </a:fld>
            <a:endParaRPr lang="en-US"/>
          </a:p>
        </p:txBody>
      </p:sp>
      <p:cxnSp>
        <p:nvCxnSpPr>
          <p:cNvPr id="12" name="Straight Connector 11"/>
          <p:cNvCxnSpPr>
            <a:cxnSpLocks/>
          </p:cNvCxnSpPr>
          <p:nvPr/>
        </p:nvCxnSpPr>
        <p:spPr>
          <a:xfrm>
            <a:off x="736600" y="4872039"/>
            <a:ext cx="3962959" cy="838224"/>
          </a:xfrm>
          <a:prstGeom prst="line">
            <a:avLst/>
          </a:prstGeom>
          <a:ln w="57150">
            <a:solidFill>
              <a:srgbClr val="FF0000"/>
            </a:solidFill>
            <a:prstDash val="dash"/>
          </a:ln>
        </p:spPr>
        <p:style>
          <a:lnRef idx="3">
            <a:schemeClr val="accent3"/>
          </a:lnRef>
          <a:fillRef idx="0">
            <a:schemeClr val="accent3"/>
          </a:fillRef>
          <a:effectRef idx="2">
            <a:schemeClr val="accent3"/>
          </a:effectRef>
          <a:fontRef idx="minor">
            <a:schemeClr val="tx1"/>
          </a:fontRef>
        </p:style>
      </p:cxnSp>
      <p:cxnSp>
        <p:nvCxnSpPr>
          <p:cNvPr id="26" name="Straight Connector 25"/>
          <p:cNvCxnSpPr>
            <a:stCxn id="27" idx="3"/>
            <a:endCxn id="28" idx="1"/>
          </p:cNvCxnSpPr>
          <p:nvPr/>
        </p:nvCxnSpPr>
        <p:spPr>
          <a:xfrm>
            <a:off x="3048000" y="1900873"/>
            <a:ext cx="2059686" cy="631318"/>
          </a:xfrm>
          <a:prstGeom prst="line">
            <a:avLst/>
          </a:prstGeom>
          <a:ln w="38100" cmpd="sng">
            <a:solidFill>
              <a:srgbClr val="9BBB59"/>
            </a:solidFill>
          </a:ln>
        </p:spPr>
        <p:style>
          <a:lnRef idx="2">
            <a:schemeClr val="accent1"/>
          </a:lnRef>
          <a:fillRef idx="0">
            <a:schemeClr val="accent1"/>
          </a:fillRef>
          <a:effectRef idx="1">
            <a:schemeClr val="accent1"/>
          </a:effectRef>
          <a:fontRef idx="minor">
            <a:schemeClr val="tx1"/>
          </a:fontRef>
        </p:style>
      </p:cxnSp>
      <p:pic>
        <p:nvPicPr>
          <p:cNvPr id="28" name="Picture 27" descr="DSC_0096.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07686" y="1311805"/>
            <a:ext cx="3661157" cy="2440771"/>
          </a:xfrm>
          <a:prstGeom prst="rect">
            <a:avLst/>
          </a:prstGeom>
          <a:ln w="38100" cmpd="sng">
            <a:solidFill>
              <a:schemeClr val="accent3"/>
            </a:solidFill>
          </a:ln>
        </p:spPr>
      </p:pic>
      <p:cxnSp>
        <p:nvCxnSpPr>
          <p:cNvPr id="35" name="Straight Connector 34"/>
          <p:cNvCxnSpPr>
            <a:stCxn id="36" idx="3"/>
            <a:endCxn id="32" idx="0"/>
          </p:cNvCxnSpPr>
          <p:nvPr/>
        </p:nvCxnSpPr>
        <p:spPr>
          <a:xfrm>
            <a:off x="3505200" y="4081853"/>
            <a:ext cx="1608141" cy="1076396"/>
          </a:xfrm>
          <a:prstGeom prst="line">
            <a:avLst/>
          </a:prstGeom>
          <a:ln w="38100" cmpd="sng">
            <a:solidFill>
              <a:schemeClr val="accent4"/>
            </a:solidFill>
          </a:ln>
        </p:spPr>
        <p:style>
          <a:lnRef idx="2">
            <a:schemeClr val="accent1"/>
          </a:lnRef>
          <a:fillRef idx="0">
            <a:schemeClr val="accent1"/>
          </a:fillRef>
          <a:effectRef idx="1">
            <a:schemeClr val="accent1"/>
          </a:effectRef>
          <a:fontRef idx="minor">
            <a:schemeClr val="tx1"/>
          </a:fontRef>
        </p:style>
      </p:cxnSp>
      <p:pic>
        <p:nvPicPr>
          <p:cNvPr id="32" name="Picture 31" descr="shoe covers.jpg"/>
          <p:cNvPicPr>
            <a:picLocks noChangeAspect="1"/>
          </p:cNvPicPr>
          <p:nvPr/>
        </p:nvPicPr>
        <p:blipFill rotWithShape="1">
          <a:blip r:embed="rId4">
            <a:extLst>
              <a:ext uri="{28A0092B-C50C-407E-A947-70E740481C1C}">
                <a14:useLocalDpi xmlns:a14="http://schemas.microsoft.com/office/drawing/2010/main" val="0"/>
              </a:ext>
            </a:extLst>
          </a:blip>
          <a:srcRect l="4985" t="10169" r="16525"/>
          <a:stretch/>
        </p:blipFill>
        <p:spPr>
          <a:xfrm rot="16200000">
            <a:off x="5744040" y="3329449"/>
            <a:ext cx="2396201" cy="3657600"/>
          </a:xfrm>
          <a:prstGeom prst="rect">
            <a:avLst/>
          </a:prstGeom>
          <a:ln w="38100">
            <a:solidFill>
              <a:schemeClr val="accent4"/>
            </a:solidFill>
          </a:ln>
        </p:spPr>
      </p:pic>
      <p:cxnSp>
        <p:nvCxnSpPr>
          <p:cNvPr id="45" name="Straight Connector 44"/>
          <p:cNvCxnSpPr>
            <a:stCxn id="9" idx="3"/>
            <a:endCxn id="44" idx="1"/>
          </p:cNvCxnSpPr>
          <p:nvPr/>
        </p:nvCxnSpPr>
        <p:spPr>
          <a:xfrm>
            <a:off x="4097866" y="2073933"/>
            <a:ext cx="1257637" cy="1758994"/>
          </a:xfrm>
          <a:prstGeom prst="line">
            <a:avLst/>
          </a:prstGeom>
          <a:ln w="38100" cmpd="sng">
            <a:solidFill>
              <a:schemeClr val="accent5"/>
            </a:solidFill>
          </a:ln>
        </p:spPr>
        <p:style>
          <a:lnRef idx="2">
            <a:schemeClr val="accent1"/>
          </a:lnRef>
          <a:fillRef idx="0">
            <a:schemeClr val="accent1"/>
          </a:fillRef>
          <a:effectRef idx="1">
            <a:schemeClr val="accent1"/>
          </a:effectRef>
          <a:fontRef idx="minor">
            <a:schemeClr val="tx1"/>
          </a:fontRef>
        </p:style>
      </p:cxnSp>
      <p:pic>
        <p:nvPicPr>
          <p:cNvPr id="44" name="Picture 43"/>
          <p:cNvPicPr>
            <a:picLocks noChangeAspect="1"/>
          </p:cNvPicPr>
          <p:nvPr/>
        </p:nvPicPr>
        <p:blipFill rotWithShape="1">
          <a:blip r:embed="rId5"/>
          <a:srcRect t="1865" b="-1"/>
          <a:stretch/>
        </p:blipFill>
        <p:spPr>
          <a:xfrm>
            <a:off x="5355503" y="1397001"/>
            <a:ext cx="3195831" cy="4871851"/>
          </a:xfrm>
          <a:prstGeom prst="rect">
            <a:avLst/>
          </a:prstGeom>
          <a:ln w="38100">
            <a:solidFill>
              <a:schemeClr val="accent5"/>
            </a:solidFill>
          </a:ln>
        </p:spPr>
      </p:pic>
      <p:pic>
        <p:nvPicPr>
          <p:cNvPr id="61" name="Picture 60" descr="dycem flooring.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941721" y="1213866"/>
            <a:ext cx="3936492" cy="5248656"/>
          </a:xfrm>
          <a:prstGeom prst="rect">
            <a:avLst/>
          </a:prstGeom>
        </p:spPr>
      </p:pic>
      <p:sp>
        <p:nvSpPr>
          <p:cNvPr id="36" name="Rectangle 35"/>
          <p:cNvSpPr/>
          <p:nvPr/>
        </p:nvSpPr>
        <p:spPr>
          <a:xfrm>
            <a:off x="2802465" y="3710240"/>
            <a:ext cx="702735" cy="743225"/>
          </a:xfrm>
          <a:prstGeom prst="rect">
            <a:avLst/>
          </a:prstGeom>
          <a:noFill/>
          <a:ln w="38100" cmpd="sng">
            <a:solidFill>
              <a:schemeClr val="accent4"/>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ln w="38100" cmpd="sng">
                <a:solidFill>
                  <a:schemeClr val="tx1"/>
                </a:solidFill>
              </a:ln>
            </a:endParaRPr>
          </a:p>
        </p:txBody>
      </p:sp>
      <p:grpSp>
        <p:nvGrpSpPr>
          <p:cNvPr id="60" name="Group 59"/>
          <p:cNvGrpSpPr/>
          <p:nvPr/>
        </p:nvGrpSpPr>
        <p:grpSpPr>
          <a:xfrm>
            <a:off x="468197" y="1631379"/>
            <a:ext cx="3629669" cy="1818705"/>
            <a:chOff x="468197" y="1631379"/>
            <a:chExt cx="3629669" cy="1818705"/>
          </a:xfrm>
        </p:grpSpPr>
        <p:sp>
          <p:nvSpPr>
            <p:cNvPr id="9" name="Rectangle 8"/>
            <p:cNvSpPr/>
            <p:nvPr/>
          </p:nvSpPr>
          <p:spPr>
            <a:xfrm>
              <a:off x="3414353" y="1771189"/>
              <a:ext cx="683513" cy="605488"/>
            </a:xfrm>
            <a:prstGeom prst="rect">
              <a:avLst/>
            </a:prstGeom>
            <a:noFill/>
            <a:ln w="38100" cmpd="sng">
              <a:solidFill>
                <a:schemeClr val="accent5"/>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48" name="Rectangle 47"/>
            <p:cNvSpPr/>
            <p:nvPr/>
          </p:nvSpPr>
          <p:spPr>
            <a:xfrm>
              <a:off x="558592" y="1631379"/>
              <a:ext cx="491274" cy="745297"/>
            </a:xfrm>
            <a:prstGeom prst="rect">
              <a:avLst/>
            </a:prstGeom>
            <a:noFill/>
            <a:ln w="38100" cmpd="sng">
              <a:solidFill>
                <a:schemeClr val="accent5"/>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50" name="Rectangle 49"/>
            <p:cNvSpPr/>
            <p:nvPr/>
          </p:nvSpPr>
          <p:spPr>
            <a:xfrm>
              <a:off x="468197" y="2839836"/>
              <a:ext cx="751004" cy="610248"/>
            </a:xfrm>
            <a:prstGeom prst="rect">
              <a:avLst/>
            </a:prstGeom>
            <a:noFill/>
            <a:ln w="38100" cmpd="sng">
              <a:solidFill>
                <a:schemeClr val="accent5"/>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sp>
        <p:nvSpPr>
          <p:cNvPr id="27" name="Rectangle 26"/>
          <p:cNvSpPr/>
          <p:nvPr/>
        </p:nvSpPr>
        <p:spPr>
          <a:xfrm>
            <a:off x="1521549" y="1210945"/>
            <a:ext cx="1526451" cy="1379855"/>
          </a:xfrm>
          <a:prstGeom prst="rect">
            <a:avLst/>
          </a:prstGeom>
          <a:noFill/>
          <a:ln w="38100" cmpd="sng"/>
        </p:spPr>
        <p:style>
          <a:lnRef idx="2">
            <a:schemeClr val="accent3"/>
          </a:lnRef>
          <a:fillRef idx="1">
            <a:schemeClr val="lt1"/>
          </a:fillRef>
          <a:effectRef idx="0">
            <a:schemeClr val="accent3"/>
          </a:effectRef>
          <a:fontRef idx="minor">
            <a:schemeClr val="dk1"/>
          </a:fontRef>
        </p:style>
        <p:txBody>
          <a:bodyPr rtlCol="0" anchor="ctr"/>
          <a:lstStyle/>
          <a:p>
            <a:pPr algn="ctr"/>
            <a:endParaRPr lang="en-US">
              <a:ln w="38100" cmpd="sng">
                <a:solidFill>
                  <a:schemeClr val="tx1"/>
                </a:solidFill>
              </a:ln>
            </a:endParaRPr>
          </a:p>
        </p:txBody>
      </p:sp>
      <p:sp>
        <p:nvSpPr>
          <p:cNvPr id="66" name="Rectangle 65"/>
          <p:cNvSpPr/>
          <p:nvPr/>
        </p:nvSpPr>
        <p:spPr>
          <a:xfrm>
            <a:off x="327339" y="5254882"/>
            <a:ext cx="8552834" cy="1210777"/>
          </a:xfrm>
          <a:prstGeom prst="rect">
            <a:avLst/>
          </a:prstGeom>
          <a:solidFill>
            <a:srgbClr val="C0504D">
              <a:alpha val="80000"/>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b="1" dirty="0" smtClean="0"/>
              <a:t>See Bryan Smith / Matt </a:t>
            </a:r>
            <a:r>
              <a:rPr lang="en-US" sz="3600" b="1" dirty="0" err="1" smtClean="0"/>
              <a:t>Heintze</a:t>
            </a:r>
            <a:r>
              <a:rPr lang="en-US" sz="3600" b="1" dirty="0" smtClean="0"/>
              <a:t> for signing out CC tools</a:t>
            </a:r>
            <a:endParaRPr lang="en-US" sz="3600" b="1" dirty="0"/>
          </a:p>
        </p:txBody>
      </p:sp>
    </p:spTree>
    <p:extLst>
      <p:ext uri="{BB962C8B-B14F-4D97-AF65-F5344CB8AC3E}">
        <p14:creationId xmlns:p14="http://schemas.microsoft.com/office/powerpoint/2010/main" val="403538093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ipe(left)">
                                      <p:cBhvr>
                                        <p:cTn id="16" dur="500"/>
                                        <p:tgtEl>
                                          <p:spTgt spid="35"/>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left)">
                                      <p:cBhvr>
                                        <p:cTn id="29" dur="500"/>
                                        <p:tgtEl>
                                          <p:spTgt spid="26"/>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35"/>
                                        </p:tgtEl>
                                      </p:cBhvr>
                                    </p:animEffect>
                                    <p:set>
                                      <p:cBhvr>
                                        <p:cTn id="38" dur="1" fill="hold">
                                          <p:stCondLst>
                                            <p:cond delay="499"/>
                                          </p:stCondLst>
                                        </p:cTn>
                                        <p:tgtEl>
                                          <p:spTgt spid="35"/>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32"/>
                                        </p:tgtEl>
                                      </p:cBhvr>
                                    </p:animEffect>
                                    <p:set>
                                      <p:cBhvr>
                                        <p:cTn id="41" dur="1" fill="hold">
                                          <p:stCondLst>
                                            <p:cond delay="499"/>
                                          </p:stCondLst>
                                        </p:cTn>
                                        <p:tgtEl>
                                          <p:spTgt spid="32"/>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26"/>
                                        </p:tgtEl>
                                      </p:cBhvr>
                                    </p:animEffect>
                                    <p:set>
                                      <p:cBhvr>
                                        <p:cTn id="44" dur="1" fill="hold">
                                          <p:stCondLst>
                                            <p:cond delay="499"/>
                                          </p:stCondLst>
                                        </p:cTn>
                                        <p:tgtEl>
                                          <p:spTgt spid="26"/>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8"/>
                                        </p:tgtEl>
                                      </p:cBhvr>
                                    </p:animEffect>
                                    <p:set>
                                      <p:cBhvr>
                                        <p:cTn id="47" dur="1" fill="hold">
                                          <p:stCondLst>
                                            <p:cond delay="499"/>
                                          </p:stCondLst>
                                        </p:cTn>
                                        <p:tgtEl>
                                          <p:spTgt spid="28"/>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60"/>
                                        </p:tgtEl>
                                        <p:attrNameLst>
                                          <p:attrName>style.visibility</p:attrName>
                                        </p:attrNameLst>
                                      </p:cBhvr>
                                      <p:to>
                                        <p:strVal val="visible"/>
                                      </p:to>
                                    </p:set>
                                    <p:animEffect transition="in" filter="fade">
                                      <p:cBhvr>
                                        <p:cTn id="50" dur="500"/>
                                        <p:tgtEl>
                                          <p:spTgt spid="60"/>
                                        </p:tgtEl>
                                      </p:cBhvr>
                                    </p:animEffect>
                                  </p:childTnLst>
                                </p:cTn>
                              </p:par>
                            </p:childTnLst>
                          </p:cTn>
                        </p:par>
                        <p:par>
                          <p:cTn id="51" fill="hold">
                            <p:stCondLst>
                              <p:cond delay="500"/>
                            </p:stCondLst>
                            <p:childTnLst>
                              <p:par>
                                <p:cTn id="52" presetID="22" presetClass="entr" presetSubtype="8" fill="hold" nodeType="afterEffect">
                                  <p:stCondLst>
                                    <p:cond delay="0"/>
                                  </p:stCondLst>
                                  <p:childTnLst>
                                    <p:set>
                                      <p:cBhvr>
                                        <p:cTn id="53" dur="1" fill="hold">
                                          <p:stCondLst>
                                            <p:cond delay="0"/>
                                          </p:stCondLst>
                                        </p:cTn>
                                        <p:tgtEl>
                                          <p:spTgt spid="45"/>
                                        </p:tgtEl>
                                        <p:attrNameLst>
                                          <p:attrName>style.visibility</p:attrName>
                                        </p:attrNameLst>
                                      </p:cBhvr>
                                      <p:to>
                                        <p:strVal val="visible"/>
                                      </p:to>
                                    </p:set>
                                    <p:animEffect transition="in" filter="wipe(left)">
                                      <p:cBhvr>
                                        <p:cTn id="54" dur="500"/>
                                        <p:tgtEl>
                                          <p:spTgt spid="45"/>
                                        </p:tgtEl>
                                      </p:cBhvr>
                                    </p:animEffect>
                                  </p:childTnLst>
                                </p:cTn>
                              </p:par>
                            </p:childTnLst>
                          </p:cTn>
                        </p:par>
                        <p:par>
                          <p:cTn id="55" fill="hold">
                            <p:stCondLst>
                              <p:cond delay="1000"/>
                            </p:stCondLst>
                            <p:childTnLst>
                              <p:par>
                                <p:cTn id="56" presetID="10" presetClass="entr" presetSubtype="0" fill="hold" nodeType="after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fade">
                                      <p:cBhvr>
                                        <p:cTn id="58" dur="500"/>
                                        <p:tgtEl>
                                          <p:spTgt spid="44"/>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45"/>
                                        </p:tgtEl>
                                      </p:cBhvr>
                                    </p:animEffect>
                                    <p:set>
                                      <p:cBhvr>
                                        <p:cTn id="63" dur="1" fill="hold">
                                          <p:stCondLst>
                                            <p:cond delay="499"/>
                                          </p:stCondLst>
                                        </p:cTn>
                                        <p:tgtEl>
                                          <p:spTgt spid="45"/>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44"/>
                                        </p:tgtEl>
                                      </p:cBhvr>
                                    </p:animEffect>
                                    <p:set>
                                      <p:cBhvr>
                                        <p:cTn id="66" dur="1" fill="hold">
                                          <p:stCondLst>
                                            <p:cond delay="499"/>
                                          </p:stCondLst>
                                        </p:cTn>
                                        <p:tgtEl>
                                          <p:spTgt spid="44"/>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60"/>
                                        </p:tgtEl>
                                      </p:cBhvr>
                                    </p:animEffect>
                                    <p:set>
                                      <p:cBhvr>
                                        <p:cTn id="69" dur="1" fill="hold">
                                          <p:stCondLst>
                                            <p:cond delay="499"/>
                                          </p:stCondLst>
                                        </p:cTn>
                                        <p:tgtEl>
                                          <p:spTgt spid="60"/>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2"/>
                                        </p:tgtEl>
                                      </p:cBhvr>
                                    </p:animEffect>
                                    <p:set>
                                      <p:cBhvr>
                                        <p:cTn id="72" dur="1" fill="hold">
                                          <p:stCondLst>
                                            <p:cond delay="499"/>
                                          </p:stCondLst>
                                        </p:cTn>
                                        <p:tgtEl>
                                          <p:spTgt spid="12"/>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36"/>
                                        </p:tgtEl>
                                      </p:cBhvr>
                                    </p:animEffect>
                                    <p:set>
                                      <p:cBhvr>
                                        <p:cTn id="75" dur="1" fill="hold">
                                          <p:stCondLst>
                                            <p:cond delay="499"/>
                                          </p:stCondLst>
                                        </p:cTn>
                                        <p:tgtEl>
                                          <p:spTgt spid="36"/>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27"/>
                                        </p:tgtEl>
                                      </p:cBhvr>
                                    </p:animEffect>
                                    <p:set>
                                      <p:cBhvr>
                                        <p:cTn id="78" dur="1" fill="hold">
                                          <p:stCondLst>
                                            <p:cond delay="499"/>
                                          </p:stCondLst>
                                        </p:cTn>
                                        <p:tgtEl>
                                          <p:spTgt spid="27"/>
                                        </p:tgtEl>
                                        <p:attrNameLst>
                                          <p:attrName>style.visibility</p:attrName>
                                        </p:attrNameLst>
                                      </p:cBhvr>
                                      <p:to>
                                        <p:strVal val="hidden"/>
                                      </p:to>
                                    </p:set>
                                  </p:childTnLst>
                                </p:cTn>
                              </p:par>
                              <p:par>
                                <p:cTn id="79" presetID="10" presetClass="entr" presetSubtype="0" fill="hold" nodeType="withEffect">
                                  <p:stCondLst>
                                    <p:cond delay="0"/>
                                  </p:stCondLst>
                                  <p:childTnLst>
                                    <p:set>
                                      <p:cBhvr>
                                        <p:cTn id="80" dur="1" fill="hold">
                                          <p:stCondLst>
                                            <p:cond delay="0"/>
                                          </p:stCondLst>
                                        </p:cTn>
                                        <p:tgtEl>
                                          <p:spTgt spid="61"/>
                                        </p:tgtEl>
                                        <p:attrNameLst>
                                          <p:attrName>style.visibility</p:attrName>
                                        </p:attrNameLst>
                                      </p:cBhvr>
                                      <p:to>
                                        <p:strVal val="visible"/>
                                      </p:to>
                                    </p:set>
                                    <p:animEffect transition="in" filter="fade">
                                      <p:cBhvr>
                                        <p:cTn id="81" dur="500"/>
                                        <p:tgtEl>
                                          <p:spTgt spid="61"/>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66"/>
                                        </p:tgtEl>
                                        <p:attrNameLst>
                                          <p:attrName>style.visibility</p:attrName>
                                        </p:attrNameLst>
                                      </p:cBhvr>
                                      <p:to>
                                        <p:strVal val="visible"/>
                                      </p:to>
                                    </p:set>
                                    <p:animEffect transition="in" filter="fade">
                                      <p:cBhvr>
                                        <p:cTn id="86"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27" grpId="0" animBg="1"/>
      <p:bldP spid="27" grpId="1" animBg="1"/>
      <p:bldP spid="6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What you should do next…</a:t>
            </a:r>
            <a:endParaRPr lang="en-US" dirty="0"/>
          </a:p>
        </p:txBody>
      </p:sp>
      <p:sp>
        <p:nvSpPr>
          <p:cNvPr id="3" name="Content Placeholder 2"/>
          <p:cNvSpPr>
            <a:spLocks noGrp="1"/>
          </p:cNvSpPr>
          <p:nvPr>
            <p:ph idx="1"/>
          </p:nvPr>
        </p:nvSpPr>
        <p:spPr>
          <a:xfrm>
            <a:off x="457200" y="1401762"/>
            <a:ext cx="8229600" cy="4954588"/>
          </a:xfrm>
        </p:spPr>
        <p:txBody>
          <a:bodyPr>
            <a:normAutofit fontScale="77500" lnSpcReduction="20000"/>
          </a:bodyPr>
          <a:lstStyle/>
          <a:p>
            <a:r>
              <a:rPr lang="en-US" sz="2400" dirty="0" smtClean="0"/>
              <a:t>Set yourself up with basic tools:</a:t>
            </a:r>
          </a:p>
          <a:p>
            <a:endParaRPr lang="en-US" sz="2400" dirty="0" smtClean="0"/>
          </a:p>
          <a:p>
            <a:endParaRPr lang="en-US" sz="2400" dirty="0" smtClean="0"/>
          </a:p>
          <a:p>
            <a:endParaRPr lang="en-US" sz="2400" dirty="0" smtClean="0"/>
          </a:p>
          <a:p>
            <a:endParaRPr lang="en-US" sz="2400" dirty="0"/>
          </a:p>
          <a:p>
            <a:endParaRPr lang="en-US" sz="2400" dirty="0" smtClean="0"/>
          </a:p>
          <a:p>
            <a:endParaRPr lang="en-US" sz="2400" dirty="0" smtClean="0"/>
          </a:p>
          <a:p>
            <a:pPr>
              <a:spcAft>
                <a:spcPts val="300"/>
              </a:spcAft>
            </a:pPr>
            <a:r>
              <a:rPr lang="en-US" sz="2400" dirty="0" smtClean="0"/>
              <a:t>Read </a:t>
            </a:r>
            <a:r>
              <a:rPr lang="en-US" sz="2400" dirty="0" smtClean="0">
                <a:hlinkClick r:id="rId2"/>
              </a:rPr>
              <a:t>LIGO-E1201035</a:t>
            </a:r>
            <a:r>
              <a:rPr lang="en-US" sz="2400" dirty="0" smtClean="0"/>
              <a:t>, Chamber </a:t>
            </a:r>
            <a:r>
              <a:rPr lang="en-US" sz="2400" dirty="0"/>
              <a:t>Entry &amp; Exit </a:t>
            </a:r>
            <a:r>
              <a:rPr lang="en-US" sz="2400" dirty="0" smtClean="0"/>
              <a:t>Guidelines</a:t>
            </a:r>
          </a:p>
          <a:p>
            <a:pPr lvl="1">
              <a:spcAft>
                <a:spcPts val="300"/>
              </a:spcAft>
            </a:pPr>
            <a:r>
              <a:rPr lang="en-US" sz="1700" dirty="0" smtClean="0"/>
              <a:t>Useful checklist</a:t>
            </a:r>
          </a:p>
          <a:p>
            <a:r>
              <a:rPr lang="en-US" sz="2400" dirty="0"/>
              <a:t>Talk to local the CC </a:t>
            </a:r>
            <a:r>
              <a:rPr lang="en-US" sz="2400" dirty="0" smtClean="0"/>
              <a:t>reps:</a:t>
            </a:r>
          </a:p>
          <a:p>
            <a:pPr marL="744538" indent="-744538">
              <a:spcBef>
                <a:spcPts val="0"/>
              </a:spcBef>
              <a:buNone/>
            </a:pPr>
            <a:r>
              <a:rPr lang="en-US" sz="2400" dirty="0" smtClean="0"/>
              <a:t>	</a:t>
            </a:r>
            <a:r>
              <a:rPr lang="en-US" sz="1700" dirty="0" smtClean="0"/>
              <a:t>Bryan Smith		Gary Traylor</a:t>
            </a:r>
          </a:p>
          <a:p>
            <a:pPr marL="744538" indent="-744538">
              <a:spcBef>
                <a:spcPts val="0"/>
              </a:spcBef>
              <a:buNone/>
            </a:pPr>
            <a:r>
              <a:rPr lang="en-US" sz="1700" dirty="0"/>
              <a:t>	</a:t>
            </a:r>
            <a:r>
              <a:rPr lang="en-US" sz="1700" dirty="0" smtClean="0"/>
              <a:t>Matt </a:t>
            </a:r>
            <a:r>
              <a:rPr lang="en-US" sz="1700" dirty="0" err="1" smtClean="0"/>
              <a:t>Heintze</a:t>
            </a:r>
            <a:r>
              <a:rPr lang="en-US" sz="1700" dirty="0" smtClean="0"/>
              <a:t>		Danny </a:t>
            </a:r>
            <a:r>
              <a:rPr lang="en-US" sz="1700" dirty="0" err="1" smtClean="0"/>
              <a:t>Sellars</a:t>
            </a:r>
            <a:endParaRPr lang="en-US" sz="1700" dirty="0"/>
          </a:p>
          <a:p>
            <a:pPr marL="744538" indent="-744538">
              <a:spcBef>
                <a:spcPts val="0"/>
              </a:spcBef>
              <a:buNone/>
            </a:pPr>
            <a:r>
              <a:rPr lang="en-US" sz="1700" dirty="0" smtClean="0"/>
              <a:t>	Stuart Aston</a:t>
            </a:r>
          </a:p>
          <a:p>
            <a:r>
              <a:rPr lang="en-US" sz="2400" dirty="0" smtClean="0"/>
              <a:t>Contact Calum </a:t>
            </a:r>
            <a:r>
              <a:rPr lang="en-US" sz="2400" dirty="0" err="1" smtClean="0"/>
              <a:t>Torrie</a:t>
            </a:r>
            <a:r>
              <a:rPr lang="en-US" sz="2400" dirty="0" smtClean="0"/>
              <a:t>, Margot Phelps, or Kate Gushwa at Caltech if you have further questions:</a:t>
            </a:r>
          </a:p>
          <a:p>
            <a:pPr marL="744538" indent="-744538">
              <a:spcBef>
                <a:spcPts val="0"/>
              </a:spcBef>
              <a:buNone/>
            </a:pPr>
            <a:r>
              <a:rPr lang="en-US" sz="2400" dirty="0"/>
              <a:t>	</a:t>
            </a:r>
            <a:r>
              <a:rPr lang="en-US" sz="1700" dirty="0" smtClean="0"/>
              <a:t>Office: 626 395 4629</a:t>
            </a:r>
          </a:p>
          <a:p>
            <a:pPr marL="744538" indent="-744538">
              <a:buNone/>
            </a:pPr>
            <a:r>
              <a:rPr lang="en-US" sz="1700" dirty="0"/>
              <a:t>	</a:t>
            </a:r>
            <a:r>
              <a:rPr lang="en-US" sz="1700" dirty="0" smtClean="0"/>
              <a:t>Cell: 626 394 8116 (also on </a:t>
            </a:r>
            <a:r>
              <a:rPr lang="en-US" sz="1700" dirty="0" err="1" smtClean="0"/>
              <a:t>Voxer</a:t>
            </a:r>
            <a:r>
              <a:rPr lang="en-US" sz="1700" dirty="0" smtClean="0"/>
              <a:t>)</a:t>
            </a:r>
          </a:p>
          <a:p>
            <a:pPr marL="744538" indent="-744538">
              <a:buNone/>
            </a:pPr>
            <a:r>
              <a:rPr lang="en-US" sz="1700" dirty="0"/>
              <a:t>	</a:t>
            </a:r>
            <a:r>
              <a:rPr lang="en-US" sz="1700" dirty="0" smtClean="0"/>
              <a:t>Email: </a:t>
            </a:r>
            <a:r>
              <a:rPr lang="en-US" sz="1700" dirty="0" smtClean="0">
                <a:hlinkClick r:id="rId3"/>
              </a:rPr>
              <a:t>ctorrie@ligo.caltech.edu</a:t>
            </a:r>
            <a:endParaRPr lang="en-US" sz="1700" dirty="0"/>
          </a:p>
          <a:p>
            <a:pPr marL="744538" indent="-744538">
              <a:buNone/>
            </a:pPr>
            <a:r>
              <a:rPr lang="en-US" sz="1700" dirty="0" smtClean="0"/>
              <a:t>	Skype: </a:t>
            </a:r>
            <a:r>
              <a:rPr lang="en-US" sz="1700" dirty="0" smtClean="0">
                <a:hlinkClick r:id="rId4"/>
              </a:rPr>
              <a:t>calumiantorrie@skype.com</a:t>
            </a:r>
            <a:endParaRPr lang="en-US" sz="1700" dirty="0" smtClean="0"/>
          </a:p>
          <a:p>
            <a:endParaRPr lang="en-US" sz="2400" dirty="0" smtClean="0"/>
          </a:p>
          <a:p>
            <a:endParaRPr lang="en-US" sz="2400" dirty="0"/>
          </a:p>
        </p:txBody>
      </p:sp>
      <p:sp>
        <p:nvSpPr>
          <p:cNvPr id="4" name="Date Placeholder 3"/>
          <p:cNvSpPr>
            <a:spLocks noGrp="1"/>
          </p:cNvSpPr>
          <p:nvPr>
            <p:ph type="dt" sz="half" idx="10"/>
          </p:nvPr>
        </p:nvSpPr>
        <p:spPr/>
        <p:txBody>
          <a:bodyPr/>
          <a:lstStyle/>
          <a:p>
            <a:r>
              <a:rPr lang="en-US" smtClean="0"/>
              <a:t>LIGO-G1301249-v3</a:t>
            </a:r>
            <a:endParaRPr lang="en-US" dirty="0"/>
          </a:p>
        </p:txBody>
      </p:sp>
      <p:sp>
        <p:nvSpPr>
          <p:cNvPr id="5" name="Footer Placeholder 4"/>
          <p:cNvSpPr>
            <a:spLocks noGrp="1"/>
          </p:cNvSpPr>
          <p:nvPr>
            <p:ph type="ftr" sz="quarter" idx="11"/>
          </p:nvPr>
        </p:nvSpPr>
        <p:spPr/>
        <p:txBody>
          <a:bodyPr/>
          <a:lstStyle/>
          <a:p>
            <a:r>
              <a:rPr lang="en-US" dirty="0" smtClean="0"/>
              <a:t>Advanced LIGO</a:t>
            </a:r>
            <a:endParaRPr lang="en-US" dirty="0"/>
          </a:p>
        </p:txBody>
      </p:sp>
      <p:sp>
        <p:nvSpPr>
          <p:cNvPr id="6" name="Slide Number Placeholder 5"/>
          <p:cNvSpPr>
            <a:spLocks noGrp="1"/>
          </p:cNvSpPr>
          <p:nvPr>
            <p:ph type="sldNum" sz="quarter" idx="12"/>
          </p:nvPr>
        </p:nvSpPr>
        <p:spPr/>
        <p:txBody>
          <a:bodyPr/>
          <a:lstStyle/>
          <a:p>
            <a:fld id="{3FF8A0D9-104B-42E1-B207-922617A2DF27}" type="slidenum">
              <a:rPr lang="en-US" smtClean="0"/>
              <a:t>18</a:t>
            </a:fld>
            <a:endParaRPr lang="en-US"/>
          </a:p>
        </p:txBody>
      </p:sp>
      <p:grpSp>
        <p:nvGrpSpPr>
          <p:cNvPr id="14" name="Group 13"/>
          <p:cNvGrpSpPr/>
          <p:nvPr/>
        </p:nvGrpSpPr>
        <p:grpSpPr>
          <a:xfrm>
            <a:off x="1189954" y="1889760"/>
            <a:ext cx="6764093" cy="1463040"/>
            <a:chOff x="1366901" y="1828800"/>
            <a:chExt cx="6764093" cy="1463040"/>
          </a:xfrm>
        </p:grpSpPr>
        <p:pic>
          <p:nvPicPr>
            <p:cNvPr id="7" name="Picture 4" descr="http://img.directindustry.com/images_di/photo-g/pneumatic-vacuum-cleaners-31757-2369269.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090928" y="1828800"/>
              <a:ext cx="2040066" cy="1463040"/>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vecta alpha 10.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366901" y="1828800"/>
              <a:ext cx="1463039" cy="1463040"/>
            </a:xfrm>
            <a:prstGeom prst="rect">
              <a:avLst/>
            </a:prstGeom>
          </p:spPr>
        </p:pic>
        <p:pic>
          <p:nvPicPr>
            <p:cNvPr id="9" name="Picture 1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211615" y="1828800"/>
              <a:ext cx="857163" cy="146304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 name="Picture 9" descr="flashlight array.jpg"/>
            <p:cNvPicPr>
              <a:picLocks noChangeAspect="1"/>
            </p:cNvPicPr>
            <p:nvPr/>
          </p:nvPicPr>
          <p:blipFill rotWithShape="1">
            <a:blip r:embed="rId8" cstate="print">
              <a:extLst>
                <a:ext uri="{28A0092B-C50C-407E-A947-70E740481C1C}">
                  <a14:useLocalDpi xmlns:a14="http://schemas.microsoft.com/office/drawing/2010/main"/>
                </a:ext>
              </a:extLst>
            </a:blip>
            <a:srcRect r="57692" b="20343"/>
            <a:stretch/>
          </p:blipFill>
          <p:spPr>
            <a:xfrm>
              <a:off x="4450453" y="1828800"/>
              <a:ext cx="1258800" cy="1463040"/>
            </a:xfrm>
            <a:prstGeom prst="rect">
              <a:avLst/>
            </a:prstGeom>
          </p:spPr>
        </p:pic>
      </p:grpSp>
      <p:sp>
        <p:nvSpPr>
          <p:cNvPr id="13" name="TextBox 12"/>
          <p:cNvSpPr txBox="1"/>
          <p:nvPr/>
        </p:nvSpPr>
        <p:spPr>
          <a:xfrm>
            <a:off x="0" y="0"/>
            <a:ext cx="9144000" cy="6356350"/>
          </a:xfrm>
          <a:prstGeom prst="rect">
            <a:avLst/>
          </a:prstGeom>
          <a:solidFill>
            <a:schemeClr val="bg1"/>
          </a:solidFill>
        </p:spPr>
        <p:txBody>
          <a:bodyPr wrap="square" rtlCol="0">
            <a:noAutofit/>
          </a:bodyPr>
          <a:lstStyle/>
          <a:p>
            <a:pPr algn="ctr"/>
            <a:endParaRPr lang="en-US" sz="4000" b="1" dirty="0" smtClean="0"/>
          </a:p>
          <a:p>
            <a:pPr algn="ctr"/>
            <a:endParaRPr lang="en-US" sz="4000" b="1" dirty="0" smtClean="0"/>
          </a:p>
          <a:p>
            <a:pPr algn="ctr"/>
            <a:endParaRPr lang="en-US" sz="4000" b="1" dirty="0" smtClean="0"/>
          </a:p>
          <a:p>
            <a:pPr algn="ctr"/>
            <a:endParaRPr lang="en-US" sz="4000" b="1" dirty="0"/>
          </a:p>
          <a:p>
            <a:pPr algn="ctr"/>
            <a:r>
              <a:rPr lang="en-US" sz="4000" b="1" dirty="0" smtClean="0"/>
              <a:t>Are </a:t>
            </a:r>
            <a:r>
              <a:rPr lang="en-US" sz="4000" b="1" dirty="0"/>
              <a:t>you part of the  ______ effort?</a:t>
            </a:r>
          </a:p>
          <a:p>
            <a:endParaRPr lang="en-US" sz="4000" dirty="0"/>
          </a:p>
          <a:p>
            <a:pPr algn="ctr">
              <a:spcAft>
                <a:spcPts val="600"/>
              </a:spcAft>
            </a:pPr>
            <a:r>
              <a:rPr lang="en-US" sz="3200" i="1" dirty="0">
                <a:solidFill>
                  <a:srgbClr val="0070C0"/>
                </a:solidFill>
              </a:rPr>
              <a:t>Assembly</a:t>
            </a:r>
          </a:p>
          <a:p>
            <a:pPr algn="ctr">
              <a:spcAft>
                <a:spcPts val="600"/>
              </a:spcAft>
            </a:pPr>
            <a:r>
              <a:rPr lang="en-US" sz="3200" i="1" dirty="0">
                <a:solidFill>
                  <a:srgbClr val="0070C0"/>
                </a:solidFill>
              </a:rPr>
              <a:t>Install</a:t>
            </a:r>
          </a:p>
          <a:p>
            <a:pPr algn="ctr">
              <a:spcAft>
                <a:spcPts val="600"/>
              </a:spcAft>
            </a:pPr>
            <a:r>
              <a:rPr lang="en-US" sz="3200" i="1" dirty="0">
                <a:solidFill>
                  <a:srgbClr val="0070C0"/>
                </a:solidFill>
              </a:rPr>
              <a:t>Commissioning</a:t>
            </a:r>
          </a:p>
          <a:p>
            <a:pPr algn="ctr">
              <a:spcAft>
                <a:spcPts val="600"/>
              </a:spcAft>
            </a:pPr>
            <a:r>
              <a:rPr lang="en-US" sz="3200" i="1" dirty="0">
                <a:solidFill>
                  <a:srgbClr val="0070C0"/>
                </a:solidFill>
              </a:rPr>
              <a:t>Operations</a:t>
            </a:r>
          </a:p>
          <a:p>
            <a:endParaRPr lang="en-US" dirty="0"/>
          </a:p>
        </p:txBody>
      </p:sp>
    </p:spTree>
    <p:extLst>
      <p:ext uri="{BB962C8B-B14F-4D97-AF65-F5344CB8AC3E}">
        <p14:creationId xmlns:p14="http://schemas.microsoft.com/office/powerpoint/2010/main" val="89105308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2" nodeType="afterEffect">
                                  <p:stCondLst>
                                    <p:cond delay="0"/>
                                  </p:stCondLst>
                                  <p:childTnLst>
                                    <p:set>
                                      <p:cBhvr>
                                        <p:cTn id="6" dur="1" fill="hold">
                                          <p:stCondLst>
                                            <p:cond delay="0"/>
                                          </p:stCondLst>
                                        </p:cTn>
                                        <p:tgtEl>
                                          <p:spTgt spid="13">
                                            <p:txEl>
                                              <p:pRg st="6" end="6"/>
                                            </p:txEl>
                                          </p:spTgt>
                                        </p:tgtEl>
                                        <p:attrNameLst>
                                          <p:attrName>style.visibility</p:attrName>
                                        </p:attrNameLst>
                                      </p:cBhvr>
                                      <p:to>
                                        <p:strVal val="visible"/>
                                      </p:to>
                                    </p:set>
                                    <p:animEffect transition="in" filter="fade">
                                      <p:cBhvr>
                                        <p:cTn id="7" dur="500"/>
                                        <p:tgtEl>
                                          <p:spTgt spid="13">
                                            <p:txEl>
                                              <p:pRg st="6" end="6"/>
                                            </p:txEl>
                                          </p:spTgt>
                                        </p:tgtEl>
                                      </p:cBhvr>
                                    </p:animEffect>
                                  </p:childTnLst>
                                </p:cTn>
                              </p:par>
                              <p:par>
                                <p:cTn id="8" presetID="10" presetClass="entr" presetSubtype="0" fill="hold" grpId="2" nodeType="withEffect">
                                  <p:stCondLst>
                                    <p:cond delay="0"/>
                                  </p:stCondLst>
                                  <p:childTnLst>
                                    <p:set>
                                      <p:cBhvr>
                                        <p:cTn id="9" dur="1" fill="hold">
                                          <p:stCondLst>
                                            <p:cond delay="0"/>
                                          </p:stCondLst>
                                        </p:cTn>
                                        <p:tgtEl>
                                          <p:spTgt spid="13">
                                            <p:txEl>
                                              <p:pRg st="7" end="7"/>
                                            </p:txEl>
                                          </p:spTgt>
                                        </p:tgtEl>
                                        <p:attrNameLst>
                                          <p:attrName>style.visibility</p:attrName>
                                        </p:attrNameLst>
                                      </p:cBhvr>
                                      <p:to>
                                        <p:strVal val="visible"/>
                                      </p:to>
                                    </p:set>
                                    <p:animEffect transition="in" filter="fade">
                                      <p:cBhvr>
                                        <p:cTn id="10" dur="500"/>
                                        <p:tgtEl>
                                          <p:spTgt spid="13">
                                            <p:txEl>
                                              <p:pRg st="7" end="7"/>
                                            </p:txEl>
                                          </p:spTgt>
                                        </p:tgtEl>
                                      </p:cBhvr>
                                    </p:animEffect>
                                  </p:childTnLst>
                                </p:cTn>
                              </p:par>
                              <p:par>
                                <p:cTn id="11" presetID="10" presetClass="entr" presetSubtype="0" fill="hold" grpId="2" nodeType="withEffect">
                                  <p:stCondLst>
                                    <p:cond delay="0"/>
                                  </p:stCondLst>
                                  <p:childTnLst>
                                    <p:set>
                                      <p:cBhvr>
                                        <p:cTn id="12" dur="1" fill="hold">
                                          <p:stCondLst>
                                            <p:cond delay="0"/>
                                          </p:stCondLst>
                                        </p:cTn>
                                        <p:tgtEl>
                                          <p:spTgt spid="13">
                                            <p:txEl>
                                              <p:pRg st="8" end="8"/>
                                            </p:txEl>
                                          </p:spTgt>
                                        </p:tgtEl>
                                        <p:attrNameLst>
                                          <p:attrName>style.visibility</p:attrName>
                                        </p:attrNameLst>
                                      </p:cBhvr>
                                      <p:to>
                                        <p:strVal val="visible"/>
                                      </p:to>
                                    </p:set>
                                    <p:animEffect transition="in" filter="fade">
                                      <p:cBhvr>
                                        <p:cTn id="13" dur="500"/>
                                        <p:tgtEl>
                                          <p:spTgt spid="13">
                                            <p:txEl>
                                              <p:pRg st="8" end="8"/>
                                            </p:txEl>
                                          </p:spTgt>
                                        </p:tgtEl>
                                      </p:cBhvr>
                                    </p:animEffect>
                                  </p:childTnLst>
                                </p:cTn>
                              </p:par>
                              <p:par>
                                <p:cTn id="14" presetID="10" presetClass="entr" presetSubtype="0" fill="hold" grpId="2" nodeType="withEffect">
                                  <p:stCondLst>
                                    <p:cond delay="0"/>
                                  </p:stCondLst>
                                  <p:childTnLst>
                                    <p:set>
                                      <p:cBhvr>
                                        <p:cTn id="15" dur="1" fill="hold">
                                          <p:stCondLst>
                                            <p:cond delay="0"/>
                                          </p:stCondLst>
                                        </p:cTn>
                                        <p:tgtEl>
                                          <p:spTgt spid="13">
                                            <p:txEl>
                                              <p:pRg st="9" end="9"/>
                                            </p:txEl>
                                          </p:spTgt>
                                        </p:tgtEl>
                                        <p:attrNameLst>
                                          <p:attrName>style.visibility</p:attrName>
                                        </p:attrNameLst>
                                      </p:cBhvr>
                                      <p:to>
                                        <p:strVal val="visible"/>
                                      </p:to>
                                    </p:set>
                                    <p:animEffect transition="in" filter="fade">
                                      <p:cBhvr>
                                        <p:cTn id="16" dur="500"/>
                                        <p:tgtEl>
                                          <p:spTgt spid="13">
                                            <p:txEl>
                                              <p:pRg st="9" end="9"/>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13">
                                            <p:txEl>
                                              <p:pRg st="4" end="4"/>
                                            </p:txEl>
                                          </p:spTgt>
                                        </p:tgtEl>
                                      </p:cBhvr>
                                    </p:animEffect>
                                    <p:set>
                                      <p:cBhvr>
                                        <p:cTn id="21" dur="1" fill="hold">
                                          <p:stCondLst>
                                            <p:cond delay="499"/>
                                          </p:stCondLst>
                                        </p:cTn>
                                        <p:tgtEl>
                                          <p:spTgt spid="13">
                                            <p:txEl>
                                              <p:pRg st="4" end="4"/>
                                            </p:txEl>
                                          </p:spTgt>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3">
                                            <p:txEl>
                                              <p:pRg st="6" end="6"/>
                                            </p:txEl>
                                          </p:spTgt>
                                        </p:tgtEl>
                                      </p:cBhvr>
                                    </p:animEffect>
                                    <p:set>
                                      <p:cBhvr>
                                        <p:cTn id="24" dur="1" fill="hold">
                                          <p:stCondLst>
                                            <p:cond delay="499"/>
                                          </p:stCondLst>
                                        </p:cTn>
                                        <p:tgtEl>
                                          <p:spTgt spid="13">
                                            <p:txEl>
                                              <p:pRg st="6" end="6"/>
                                            </p:txEl>
                                          </p:spTgt>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13">
                                            <p:txEl>
                                              <p:pRg st="7" end="7"/>
                                            </p:txEl>
                                          </p:spTgt>
                                        </p:tgtEl>
                                      </p:cBhvr>
                                    </p:animEffect>
                                    <p:set>
                                      <p:cBhvr>
                                        <p:cTn id="27" dur="1" fill="hold">
                                          <p:stCondLst>
                                            <p:cond delay="499"/>
                                          </p:stCondLst>
                                        </p:cTn>
                                        <p:tgtEl>
                                          <p:spTgt spid="13">
                                            <p:txEl>
                                              <p:pRg st="7" end="7"/>
                                            </p:txEl>
                                          </p:spTgt>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13">
                                            <p:txEl>
                                              <p:pRg st="8" end="8"/>
                                            </p:txEl>
                                          </p:spTgt>
                                        </p:tgtEl>
                                      </p:cBhvr>
                                    </p:animEffect>
                                    <p:set>
                                      <p:cBhvr>
                                        <p:cTn id="30" dur="1" fill="hold">
                                          <p:stCondLst>
                                            <p:cond delay="499"/>
                                          </p:stCondLst>
                                        </p:cTn>
                                        <p:tgtEl>
                                          <p:spTgt spid="13">
                                            <p:txEl>
                                              <p:pRg st="8" end="8"/>
                                            </p:txEl>
                                          </p:spTgt>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13">
                                            <p:txEl>
                                              <p:pRg st="9" end="9"/>
                                            </p:txEl>
                                          </p:spTgt>
                                        </p:tgtEl>
                                      </p:cBhvr>
                                    </p:animEffect>
                                    <p:set>
                                      <p:cBhvr>
                                        <p:cTn id="33" dur="1" fill="hold">
                                          <p:stCondLst>
                                            <p:cond delay="499"/>
                                          </p:stCondLst>
                                        </p:cTn>
                                        <p:tgtEl>
                                          <p:spTgt spid="13">
                                            <p:txEl>
                                              <p:pRg st="9" end="9"/>
                                            </p:txEl>
                                          </p:spTgt>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13">
                                            <p:bg/>
                                          </p:spTgt>
                                        </p:tgtEl>
                                      </p:cBhvr>
                                    </p:animEffect>
                                    <p:set>
                                      <p:cBhvr>
                                        <p:cTn id="36" dur="1" fill="hold">
                                          <p:stCondLst>
                                            <p:cond delay="499"/>
                                          </p:stCondLst>
                                        </p:cTn>
                                        <p:tgtEl>
                                          <p:spTgt spid="13">
                                            <p:bg/>
                                          </p:spTgt>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Effect transition="in" filter="fade">
                                      <p:cBhvr>
                                        <p:cTn id="39" dur="500"/>
                                        <p:tgtEl>
                                          <p:spTgt spid="3">
                                            <p:txEl>
                                              <p:pRg st="0" end="0"/>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animEffect transition="in" filter="fade">
                                      <p:cBhvr>
                                        <p:cTn id="50" dur="500"/>
                                        <p:tgtEl>
                                          <p:spTgt spid="3">
                                            <p:txEl>
                                              <p:pRg st="8" end="8"/>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Effect transition="in" filter="fade">
                                      <p:cBhvr>
                                        <p:cTn id="55" dur="500"/>
                                        <p:tgtEl>
                                          <p:spTgt spid="3">
                                            <p:txEl>
                                              <p:pRg st="9" end="9"/>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
                                            <p:txEl>
                                              <p:pRg st="10" end="10"/>
                                            </p:txEl>
                                          </p:spTgt>
                                        </p:tgtEl>
                                        <p:attrNameLst>
                                          <p:attrName>style.visibility</p:attrName>
                                        </p:attrNameLst>
                                      </p:cBhvr>
                                      <p:to>
                                        <p:strVal val="visible"/>
                                      </p:to>
                                    </p:set>
                                    <p:animEffect transition="in" filter="fade">
                                      <p:cBhvr>
                                        <p:cTn id="58" dur="500"/>
                                        <p:tgtEl>
                                          <p:spTgt spid="3">
                                            <p:txEl>
                                              <p:pRg st="10" end="10"/>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
                                            <p:txEl>
                                              <p:pRg st="11" end="11"/>
                                            </p:txEl>
                                          </p:spTgt>
                                        </p:tgtEl>
                                        <p:attrNameLst>
                                          <p:attrName>style.visibility</p:attrName>
                                        </p:attrNameLst>
                                      </p:cBhvr>
                                      <p:to>
                                        <p:strVal val="visible"/>
                                      </p:to>
                                    </p:set>
                                    <p:animEffect transition="in" filter="fade">
                                      <p:cBhvr>
                                        <p:cTn id="61" dur="500"/>
                                        <p:tgtEl>
                                          <p:spTgt spid="3">
                                            <p:txEl>
                                              <p:pRg st="11" end="11"/>
                                            </p:txEl>
                                          </p:spTgt>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
                                            <p:txEl>
                                              <p:pRg st="12" end="12"/>
                                            </p:txEl>
                                          </p:spTgt>
                                        </p:tgtEl>
                                        <p:attrNameLst>
                                          <p:attrName>style.visibility</p:attrName>
                                        </p:attrNameLst>
                                      </p:cBhvr>
                                      <p:to>
                                        <p:strVal val="visible"/>
                                      </p:to>
                                    </p:set>
                                    <p:animEffect transition="in" filter="fade">
                                      <p:cBhvr>
                                        <p:cTn id="64" dur="500"/>
                                        <p:tgtEl>
                                          <p:spTgt spid="3">
                                            <p:txEl>
                                              <p:pRg st="12" end="12"/>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3">
                                            <p:txEl>
                                              <p:pRg st="13" end="13"/>
                                            </p:txEl>
                                          </p:spTgt>
                                        </p:tgtEl>
                                        <p:attrNameLst>
                                          <p:attrName>style.visibility</p:attrName>
                                        </p:attrNameLst>
                                      </p:cBhvr>
                                      <p:to>
                                        <p:strVal val="visible"/>
                                      </p:to>
                                    </p:set>
                                    <p:animEffect transition="in" filter="fade">
                                      <p:cBhvr>
                                        <p:cTn id="69" dur="500"/>
                                        <p:tgtEl>
                                          <p:spTgt spid="3">
                                            <p:txEl>
                                              <p:pRg st="13" end="13"/>
                                            </p:txEl>
                                          </p:spTgt>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
                                            <p:txEl>
                                              <p:pRg st="14" end="14"/>
                                            </p:txEl>
                                          </p:spTgt>
                                        </p:tgtEl>
                                        <p:attrNameLst>
                                          <p:attrName>style.visibility</p:attrName>
                                        </p:attrNameLst>
                                      </p:cBhvr>
                                      <p:to>
                                        <p:strVal val="visible"/>
                                      </p:to>
                                    </p:set>
                                    <p:animEffect transition="in" filter="fade">
                                      <p:cBhvr>
                                        <p:cTn id="72" dur="500"/>
                                        <p:tgtEl>
                                          <p:spTgt spid="3">
                                            <p:txEl>
                                              <p:pRg st="14" end="14"/>
                                            </p:txEl>
                                          </p:spTgt>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
                                            <p:txEl>
                                              <p:pRg st="15" end="15"/>
                                            </p:txEl>
                                          </p:spTgt>
                                        </p:tgtEl>
                                        <p:attrNameLst>
                                          <p:attrName>style.visibility</p:attrName>
                                        </p:attrNameLst>
                                      </p:cBhvr>
                                      <p:to>
                                        <p:strVal val="visible"/>
                                      </p:to>
                                    </p:set>
                                    <p:animEffect transition="in" filter="fade">
                                      <p:cBhvr>
                                        <p:cTn id="75" dur="500"/>
                                        <p:tgtEl>
                                          <p:spTgt spid="3">
                                            <p:txEl>
                                              <p:pRg st="15" end="15"/>
                                            </p:txEl>
                                          </p:spTgt>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
                                            <p:txEl>
                                              <p:pRg st="16" end="16"/>
                                            </p:txEl>
                                          </p:spTgt>
                                        </p:tgtEl>
                                        <p:attrNameLst>
                                          <p:attrName>style.visibility</p:attrName>
                                        </p:attrNameLst>
                                      </p:cBhvr>
                                      <p:to>
                                        <p:strVal val="visible"/>
                                      </p:to>
                                    </p:set>
                                    <p:animEffect transition="in" filter="fade">
                                      <p:cBhvr>
                                        <p:cTn id="78" dur="500"/>
                                        <p:tgtEl>
                                          <p:spTgt spid="3">
                                            <p:txEl>
                                              <p:pRg st="16" end="16"/>
                                            </p:txEl>
                                          </p:spTgt>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
                                            <p:txEl>
                                              <p:pRg st="17" end="17"/>
                                            </p:txEl>
                                          </p:spTgt>
                                        </p:tgtEl>
                                        <p:attrNameLst>
                                          <p:attrName>style.visibility</p:attrName>
                                        </p:attrNameLst>
                                      </p:cBhvr>
                                      <p:to>
                                        <p:strVal val="visible"/>
                                      </p:to>
                                    </p:set>
                                    <p:animEffect transition="in" filter="fade">
                                      <p:cBhvr>
                                        <p:cTn id="81" dur="500"/>
                                        <p:tgtEl>
                                          <p:spTgt spid="3">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3" grpId="1" build="allAtOnce" animBg="1"/>
      <p:bldP spid="13" grpId="2" uiExpand="1"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914400"/>
          </a:xfrm>
        </p:spPr>
        <p:txBody>
          <a:bodyPr/>
          <a:lstStyle/>
          <a:p>
            <a:r>
              <a:rPr lang="en-US" dirty="0" smtClean="0"/>
              <a:t>Reminder</a:t>
            </a:r>
            <a:endParaRPr lang="en-US" dirty="0"/>
          </a:p>
        </p:txBody>
      </p:sp>
      <p:sp>
        <p:nvSpPr>
          <p:cNvPr id="3" name="Content Placeholder 2"/>
          <p:cNvSpPr>
            <a:spLocks noGrp="1"/>
          </p:cNvSpPr>
          <p:nvPr>
            <p:ph idx="1"/>
          </p:nvPr>
        </p:nvSpPr>
        <p:spPr/>
        <p:txBody>
          <a:bodyPr/>
          <a:lstStyle/>
          <a:p>
            <a:r>
              <a:rPr lang="en-US" sz="1800" b="1" dirty="0" smtClean="0">
                <a:hlinkClick r:id="rId2"/>
              </a:rPr>
              <a:t>LIGO-T1300511</a:t>
            </a:r>
            <a:r>
              <a:rPr lang="en-US" sz="1800" b="1" dirty="0" smtClean="0"/>
              <a:t> </a:t>
            </a:r>
            <a:r>
              <a:rPr lang="en-US" sz="1800" b="1" dirty="0"/>
              <a:t>Some thoughts regarding Particulate Contamination </a:t>
            </a:r>
            <a:r>
              <a:rPr lang="en-US" sz="1800" b="1" dirty="0" smtClean="0"/>
              <a:t>Requirements</a:t>
            </a:r>
          </a:p>
          <a:p>
            <a:r>
              <a:rPr lang="en-US" sz="1800" dirty="0">
                <a:hlinkClick r:id="rId3"/>
              </a:rPr>
              <a:t>LIGO-E1201035</a:t>
            </a:r>
            <a:r>
              <a:rPr lang="en-US" sz="1800" dirty="0"/>
              <a:t>  Chamber Entry &amp; Exit Guidelines</a:t>
            </a:r>
            <a:endParaRPr lang="en-US" sz="1800" b="1" dirty="0" smtClean="0"/>
          </a:p>
          <a:p>
            <a:r>
              <a:rPr lang="en-US" sz="1800" dirty="0" smtClean="0">
                <a:hlinkClick r:id="rId4"/>
              </a:rPr>
              <a:t>LIGO-T1300665</a:t>
            </a:r>
            <a:r>
              <a:rPr lang="en-US" sz="1800" dirty="0" smtClean="0"/>
              <a:t> The LIGO Particulate Evaluation Tool (PET)</a:t>
            </a:r>
          </a:p>
          <a:p>
            <a:r>
              <a:rPr lang="en-US" sz="1800" dirty="0" smtClean="0">
                <a:hlinkClick r:id="rId5"/>
              </a:rPr>
              <a:t>LIGO-T080067</a:t>
            </a:r>
            <a:r>
              <a:rPr lang="en-US" sz="1800" dirty="0" smtClean="0"/>
              <a:t>  Protecting Installed Optics from Particulates</a:t>
            </a:r>
          </a:p>
          <a:p>
            <a:r>
              <a:rPr lang="en-US" sz="1800" dirty="0" smtClean="0">
                <a:hlinkClick r:id="rId6"/>
              </a:rPr>
              <a:t>LIGO-E0900047</a:t>
            </a:r>
            <a:r>
              <a:rPr lang="en-US" sz="1800" dirty="0" smtClean="0"/>
              <a:t>  aLIGO Contamination Control Plan</a:t>
            </a:r>
          </a:p>
          <a:p>
            <a:r>
              <a:rPr lang="en-US" sz="1800" dirty="0" smtClean="0">
                <a:hlinkClick r:id="rId7"/>
              </a:rPr>
              <a:t>LIGO-T1300093</a:t>
            </a:r>
            <a:r>
              <a:rPr lang="en-US" sz="1800" dirty="0" smtClean="0"/>
              <a:t>  Prudential Body Box Results</a:t>
            </a:r>
          </a:p>
          <a:p>
            <a:r>
              <a:rPr lang="en-US" sz="1800" dirty="0" smtClean="0">
                <a:hlinkClick r:id="rId8"/>
              </a:rPr>
              <a:t>LIGO-G1300777</a:t>
            </a:r>
            <a:r>
              <a:rPr lang="en-US" sz="1800" dirty="0" smtClean="0"/>
              <a:t>  Contamination Control Requirements – Gloves, Cleaning on the Go and The Plan (past, present, and future)</a:t>
            </a:r>
          </a:p>
          <a:p>
            <a:r>
              <a:rPr lang="en-US" sz="1800" dirty="0" smtClean="0">
                <a:hlinkClick r:id="rId9"/>
              </a:rPr>
              <a:t>LIGO-G1300427</a:t>
            </a:r>
            <a:r>
              <a:rPr lang="en-US" sz="1800" dirty="0" smtClean="0"/>
              <a:t>  Slides for Contamination Control</a:t>
            </a:r>
          </a:p>
          <a:p>
            <a:r>
              <a:rPr lang="en-US" sz="1800" dirty="0" smtClean="0">
                <a:hlinkClick r:id="rId10"/>
              </a:rPr>
              <a:t>LIGO-T1300493</a:t>
            </a:r>
            <a:r>
              <a:rPr lang="en-US" sz="1800" dirty="0" smtClean="0"/>
              <a:t>  “Known” Particulate Sample Poster</a:t>
            </a:r>
          </a:p>
          <a:p>
            <a:r>
              <a:rPr lang="en-US" sz="1800" dirty="0" smtClean="0">
                <a:hlinkClick r:id="rId11"/>
              </a:rPr>
              <a:t>LIGO-E1201096</a:t>
            </a:r>
            <a:r>
              <a:rPr lang="en-US" sz="1800" dirty="0" smtClean="0"/>
              <a:t>  Contamination Sample Handling – How to receive, use, send, buy and store samples.</a:t>
            </a:r>
          </a:p>
          <a:p>
            <a:r>
              <a:rPr lang="en-US" sz="1800" dirty="0">
                <a:hlinkClick r:id="rId12"/>
              </a:rPr>
              <a:t>Contamination Control wiki</a:t>
            </a:r>
            <a:endParaRPr lang="en-US" sz="1800" dirty="0"/>
          </a:p>
          <a:p>
            <a:pPr marL="0" indent="0">
              <a:buNone/>
            </a:pPr>
            <a:endParaRPr lang="en-US" sz="1800" dirty="0" smtClean="0"/>
          </a:p>
          <a:p>
            <a:endParaRPr lang="en-US" sz="1800" dirty="0" smtClean="0"/>
          </a:p>
        </p:txBody>
      </p:sp>
      <p:sp>
        <p:nvSpPr>
          <p:cNvPr id="7" name="Date Placeholder 6"/>
          <p:cNvSpPr>
            <a:spLocks noGrp="1"/>
          </p:cNvSpPr>
          <p:nvPr>
            <p:ph type="dt" sz="half" idx="10"/>
          </p:nvPr>
        </p:nvSpPr>
        <p:spPr/>
        <p:txBody>
          <a:bodyPr/>
          <a:lstStyle/>
          <a:p>
            <a:r>
              <a:rPr lang="en-US" smtClean="0"/>
              <a:t>LIGO-G1301249-v3</a:t>
            </a:r>
            <a:endParaRPr lang="en-US" dirty="0"/>
          </a:p>
        </p:txBody>
      </p:sp>
      <p:sp>
        <p:nvSpPr>
          <p:cNvPr id="8" name="Footer Placeholder 7"/>
          <p:cNvSpPr>
            <a:spLocks noGrp="1"/>
          </p:cNvSpPr>
          <p:nvPr>
            <p:ph type="ftr" sz="quarter" idx="11"/>
          </p:nvPr>
        </p:nvSpPr>
        <p:spPr/>
        <p:txBody>
          <a:bodyPr/>
          <a:lstStyle/>
          <a:p>
            <a:r>
              <a:rPr lang="en-US" smtClean="0"/>
              <a:t>Advanced LIGO</a:t>
            </a:r>
            <a:endParaRPr lang="en-US"/>
          </a:p>
        </p:txBody>
      </p:sp>
      <p:sp>
        <p:nvSpPr>
          <p:cNvPr id="9" name="Slide Number Placeholder 8"/>
          <p:cNvSpPr>
            <a:spLocks noGrp="1"/>
          </p:cNvSpPr>
          <p:nvPr>
            <p:ph type="sldNum" sz="quarter" idx="12"/>
          </p:nvPr>
        </p:nvSpPr>
        <p:spPr/>
        <p:txBody>
          <a:bodyPr/>
          <a:lstStyle/>
          <a:p>
            <a:fld id="{3FF8A0D9-104B-42E1-B207-922617A2DF27}" type="slidenum">
              <a:rPr lang="en-US" smtClean="0"/>
              <a:t>19</a:t>
            </a:fld>
            <a:endParaRPr lang="en-US"/>
          </a:p>
        </p:txBody>
      </p:sp>
    </p:spTree>
    <p:extLst>
      <p:ext uri="{BB962C8B-B14F-4D97-AF65-F5344CB8AC3E}">
        <p14:creationId xmlns:p14="http://schemas.microsoft.com/office/powerpoint/2010/main" val="194133448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pPr>
              <a:lnSpc>
                <a:spcPct val="200000"/>
              </a:lnSpc>
            </a:pPr>
            <a:r>
              <a:rPr lang="en-US" dirty="0" smtClean="0"/>
              <a:t>Why do we care about contamination?</a:t>
            </a:r>
            <a:endParaRPr lang="en-US" sz="2000" dirty="0" smtClean="0"/>
          </a:p>
          <a:p>
            <a:pPr>
              <a:lnSpc>
                <a:spcPct val="200000"/>
              </a:lnSpc>
            </a:pPr>
            <a:r>
              <a:rPr lang="en-US" dirty="0" smtClean="0"/>
              <a:t>What is “clean”?</a:t>
            </a:r>
            <a:endParaRPr lang="en-US" sz="2000" dirty="0" smtClean="0"/>
          </a:p>
          <a:p>
            <a:pPr>
              <a:lnSpc>
                <a:spcPct val="200000"/>
              </a:lnSpc>
            </a:pPr>
            <a:r>
              <a:rPr lang="en-US" dirty="0" smtClean="0"/>
              <a:t>Diagnostic Tools</a:t>
            </a:r>
            <a:endParaRPr lang="en-US" sz="2000" dirty="0" smtClean="0"/>
          </a:p>
          <a:p>
            <a:pPr>
              <a:lnSpc>
                <a:spcPct val="200000"/>
              </a:lnSpc>
            </a:pPr>
            <a:r>
              <a:rPr lang="en-US" dirty="0" smtClean="0"/>
              <a:t>Mitigation &amp; Protection</a:t>
            </a:r>
          </a:p>
        </p:txBody>
      </p:sp>
      <p:sp>
        <p:nvSpPr>
          <p:cNvPr id="7" name="Date Placeholder 6"/>
          <p:cNvSpPr>
            <a:spLocks noGrp="1"/>
          </p:cNvSpPr>
          <p:nvPr>
            <p:ph type="dt" sz="half" idx="10"/>
          </p:nvPr>
        </p:nvSpPr>
        <p:spPr>
          <a:noFill/>
        </p:spPr>
        <p:txBody>
          <a:bodyPr/>
          <a:lstStyle/>
          <a:p>
            <a:r>
              <a:rPr lang="en-US" smtClean="0">
                <a:solidFill>
                  <a:schemeClr val="tx1"/>
                </a:solidFill>
              </a:rPr>
              <a:t>LIGO-G1301249-v3</a:t>
            </a:r>
            <a:endParaRPr lang="en-US" dirty="0">
              <a:solidFill>
                <a:schemeClr val="tx1"/>
              </a:solidFill>
            </a:endParaRPr>
          </a:p>
        </p:txBody>
      </p:sp>
      <p:sp>
        <p:nvSpPr>
          <p:cNvPr id="8" name="Footer Placeholder 7"/>
          <p:cNvSpPr>
            <a:spLocks noGrp="1"/>
          </p:cNvSpPr>
          <p:nvPr>
            <p:ph type="ftr" sz="quarter" idx="11"/>
          </p:nvPr>
        </p:nvSpPr>
        <p:spPr/>
        <p:txBody>
          <a:bodyPr/>
          <a:lstStyle/>
          <a:p>
            <a:r>
              <a:rPr lang="en-US" smtClean="0"/>
              <a:t>Advanced LIGO</a:t>
            </a:r>
            <a:endParaRPr lang="en-US"/>
          </a:p>
        </p:txBody>
      </p:sp>
      <p:sp>
        <p:nvSpPr>
          <p:cNvPr id="9" name="Slide Number Placeholder 8"/>
          <p:cNvSpPr>
            <a:spLocks noGrp="1"/>
          </p:cNvSpPr>
          <p:nvPr>
            <p:ph type="sldNum" sz="quarter" idx="12"/>
          </p:nvPr>
        </p:nvSpPr>
        <p:spPr/>
        <p:txBody>
          <a:bodyPr/>
          <a:lstStyle/>
          <a:p>
            <a:fld id="{3FF8A0D9-104B-42E1-B207-922617A2DF27}" type="slidenum">
              <a:rPr lang="en-US" smtClean="0"/>
              <a:t>2</a:t>
            </a:fld>
            <a:endParaRPr lang="en-US"/>
          </a:p>
        </p:txBody>
      </p:sp>
    </p:spTree>
    <p:extLst>
      <p:ext uri="{BB962C8B-B14F-4D97-AF65-F5344CB8AC3E}">
        <p14:creationId xmlns:p14="http://schemas.microsoft.com/office/powerpoint/2010/main" val="284144333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15"/>
          <p:cNvGraphicFramePr>
            <a:graphicFrameLocks/>
          </p:cNvGraphicFramePr>
          <p:nvPr>
            <p:extLst>
              <p:ext uri="{D42A27DB-BD31-4B8C-83A1-F6EECF244321}">
                <p14:modId xmlns:p14="http://schemas.microsoft.com/office/powerpoint/2010/main" val="3512925696"/>
              </p:ext>
            </p:extLst>
          </p:nvPr>
        </p:nvGraphicFramePr>
        <p:xfrm>
          <a:off x="215900" y="1905191"/>
          <a:ext cx="8712200" cy="449560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p:cNvGraphicFramePr>
            <a:graphicFrameLocks/>
          </p:cNvGraphicFramePr>
          <p:nvPr>
            <p:extLst>
              <p:ext uri="{D42A27DB-BD31-4B8C-83A1-F6EECF244321}">
                <p14:modId xmlns:p14="http://schemas.microsoft.com/office/powerpoint/2010/main" val="3400492009"/>
              </p:ext>
            </p:extLst>
          </p:nvPr>
        </p:nvGraphicFramePr>
        <p:xfrm>
          <a:off x="215900" y="1905191"/>
          <a:ext cx="8712200" cy="4495609"/>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p:txBody>
          <a:bodyPr>
            <a:normAutofit/>
          </a:bodyPr>
          <a:lstStyle/>
          <a:p>
            <a:r>
              <a:rPr lang="en-US" sz="3600" dirty="0" smtClean="0"/>
              <a:t>The Human Factor (backup)</a:t>
            </a:r>
            <a:endParaRPr lang="en-US" sz="3600" dirty="0"/>
          </a:p>
        </p:txBody>
      </p:sp>
      <p:sp>
        <p:nvSpPr>
          <p:cNvPr id="9" name="Date Placeholder 8"/>
          <p:cNvSpPr>
            <a:spLocks noGrp="1"/>
          </p:cNvSpPr>
          <p:nvPr>
            <p:ph type="dt" sz="half" idx="10"/>
          </p:nvPr>
        </p:nvSpPr>
        <p:spPr/>
        <p:txBody>
          <a:bodyPr/>
          <a:lstStyle/>
          <a:p>
            <a:r>
              <a:rPr lang="en-US" smtClean="0"/>
              <a:t>LIGO-G1301249-v3</a:t>
            </a:r>
            <a:endParaRPr lang="en-US" dirty="0"/>
          </a:p>
        </p:txBody>
      </p:sp>
      <p:sp>
        <p:nvSpPr>
          <p:cNvPr id="11" name="Footer Placeholder 10"/>
          <p:cNvSpPr>
            <a:spLocks noGrp="1"/>
          </p:cNvSpPr>
          <p:nvPr>
            <p:ph type="ftr" sz="quarter" idx="11"/>
          </p:nvPr>
        </p:nvSpPr>
        <p:spPr/>
        <p:txBody>
          <a:bodyPr/>
          <a:lstStyle/>
          <a:p>
            <a:r>
              <a:rPr lang="en-US" smtClean="0"/>
              <a:t>Advanced LIGO</a:t>
            </a:r>
            <a:endParaRPr lang="en-US"/>
          </a:p>
        </p:txBody>
      </p:sp>
      <p:sp>
        <p:nvSpPr>
          <p:cNvPr id="12" name="Slide Number Placeholder 11"/>
          <p:cNvSpPr>
            <a:spLocks noGrp="1"/>
          </p:cNvSpPr>
          <p:nvPr>
            <p:ph type="sldNum" sz="quarter" idx="12"/>
          </p:nvPr>
        </p:nvSpPr>
        <p:spPr/>
        <p:txBody>
          <a:bodyPr/>
          <a:lstStyle/>
          <a:p>
            <a:fld id="{3FF8A0D9-104B-42E1-B207-922617A2DF27}" type="slidenum">
              <a:rPr lang="en-US" smtClean="0"/>
              <a:t>20</a:t>
            </a:fld>
            <a:endParaRPr lang="en-US"/>
          </a:p>
        </p:txBody>
      </p:sp>
    </p:spTree>
    <p:extLst>
      <p:ext uri="{BB962C8B-B14F-4D97-AF65-F5344CB8AC3E}">
        <p14:creationId xmlns:p14="http://schemas.microsoft.com/office/powerpoint/2010/main" val="339350772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It’s All About Optics</a:t>
            </a:r>
            <a:endParaRPr lang="en-US" dirty="0"/>
          </a:p>
        </p:txBody>
      </p:sp>
      <p:sp>
        <p:nvSpPr>
          <p:cNvPr id="3" name="Content Placeholder 2"/>
          <p:cNvSpPr>
            <a:spLocks noGrp="1"/>
          </p:cNvSpPr>
          <p:nvPr>
            <p:ph idx="1"/>
          </p:nvPr>
        </p:nvSpPr>
        <p:spPr/>
        <p:txBody>
          <a:bodyPr>
            <a:normAutofit/>
          </a:bodyPr>
          <a:lstStyle/>
          <a:p>
            <a:pPr>
              <a:lnSpc>
                <a:spcPct val="120000"/>
              </a:lnSpc>
            </a:pPr>
            <a:r>
              <a:rPr lang="en-US" sz="2800" dirty="0" smtClean="0"/>
              <a:t>Performance limited by optics</a:t>
            </a:r>
          </a:p>
          <a:p>
            <a:pPr>
              <a:lnSpc>
                <a:spcPct val="120000"/>
              </a:lnSpc>
            </a:pPr>
            <a:r>
              <a:rPr lang="en-US" sz="2800" dirty="0" smtClean="0"/>
              <a:t>If optics are dirty… </a:t>
            </a:r>
          </a:p>
          <a:p>
            <a:endParaRPr lang="en-US" sz="24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62909" y="3880623"/>
            <a:ext cx="3274218" cy="2455663"/>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62909" y="1295400"/>
            <a:ext cx="3274218" cy="2455663"/>
          </a:xfrm>
          <a:prstGeom prst="rect">
            <a:avLst/>
          </a:prstGeom>
        </p:spPr>
      </p:pic>
      <p:sp>
        <p:nvSpPr>
          <p:cNvPr id="9" name="Date Placeholder 8"/>
          <p:cNvSpPr>
            <a:spLocks noGrp="1"/>
          </p:cNvSpPr>
          <p:nvPr>
            <p:ph type="dt" sz="half" idx="10"/>
          </p:nvPr>
        </p:nvSpPr>
        <p:spPr/>
        <p:txBody>
          <a:bodyPr/>
          <a:lstStyle/>
          <a:p>
            <a:r>
              <a:rPr lang="en-US" smtClean="0"/>
              <a:t>LIGO-G1301249-v3</a:t>
            </a:r>
            <a:endParaRPr lang="en-US" dirty="0"/>
          </a:p>
        </p:txBody>
      </p:sp>
      <p:sp>
        <p:nvSpPr>
          <p:cNvPr id="11" name="Footer Placeholder 10"/>
          <p:cNvSpPr>
            <a:spLocks noGrp="1"/>
          </p:cNvSpPr>
          <p:nvPr>
            <p:ph type="ftr" sz="quarter" idx="11"/>
          </p:nvPr>
        </p:nvSpPr>
        <p:spPr/>
        <p:txBody>
          <a:bodyPr/>
          <a:lstStyle/>
          <a:p>
            <a:r>
              <a:rPr lang="en-US" smtClean="0"/>
              <a:t>Advanced LIGO</a:t>
            </a:r>
            <a:endParaRPr lang="en-US"/>
          </a:p>
        </p:txBody>
      </p:sp>
      <p:sp>
        <p:nvSpPr>
          <p:cNvPr id="12" name="Slide Number Placeholder 11"/>
          <p:cNvSpPr>
            <a:spLocks noGrp="1"/>
          </p:cNvSpPr>
          <p:nvPr>
            <p:ph type="sldNum" sz="quarter" idx="12"/>
          </p:nvPr>
        </p:nvSpPr>
        <p:spPr/>
        <p:txBody>
          <a:bodyPr/>
          <a:lstStyle/>
          <a:p>
            <a:fld id="{3FF8A0D9-104B-42E1-B207-922617A2DF27}" type="slidenum">
              <a:rPr lang="en-US" smtClean="0"/>
              <a:t>3</a:t>
            </a:fld>
            <a:endParaRPr lang="en-US"/>
          </a:p>
        </p:txBody>
      </p:sp>
      <p:pic>
        <p:nvPicPr>
          <p:cNvPr id="4" name="Picture 3" descr="DSC_0030.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06873" y="2846151"/>
            <a:ext cx="5249163" cy="3490135"/>
          </a:xfrm>
          <a:prstGeom prst="rect">
            <a:avLst/>
          </a:prstGeom>
        </p:spPr>
      </p:pic>
    </p:spTree>
    <p:extLst>
      <p:ext uri="{BB962C8B-B14F-4D97-AF65-F5344CB8AC3E}">
        <p14:creationId xmlns:p14="http://schemas.microsoft.com/office/powerpoint/2010/main" val="318923533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rty suspension top.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13498" y="3733800"/>
            <a:ext cx="3412804" cy="2569464"/>
          </a:xfrm>
          <a:prstGeom prst="rect">
            <a:avLst/>
          </a:prstGeom>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52400" y="1371600"/>
            <a:ext cx="8839200" cy="4972051"/>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571826" y="1369315"/>
            <a:ext cx="4419774" cy="4974336"/>
          </a:xfrm>
          <a:prstGeom prst="rect">
            <a:avLst/>
          </a:prstGeom>
        </p:spPr>
      </p:pic>
      <p:pic>
        <p:nvPicPr>
          <p:cNvPr id="3" name="Picture 2" descr="particle counter.jpg"/>
          <p:cNvPicPr>
            <a:picLocks noChangeAspect="1"/>
          </p:cNvPicPr>
          <p:nvPr/>
        </p:nvPicPr>
        <p:blipFill rotWithShape="1">
          <a:blip r:embed="rId6" cstate="print">
            <a:extLst>
              <a:ext uri="{28A0092B-C50C-407E-A947-70E740481C1C}">
                <a14:useLocalDpi xmlns:a14="http://schemas.microsoft.com/office/drawing/2010/main"/>
              </a:ext>
            </a:extLst>
          </a:blip>
          <a:srcRect t="-217" b="-1"/>
          <a:stretch/>
        </p:blipFill>
        <p:spPr>
          <a:xfrm>
            <a:off x="2374876" y="3733800"/>
            <a:ext cx="1587524" cy="2569217"/>
          </a:xfrm>
          <a:prstGeom prst="rect">
            <a:avLst/>
          </a:prstGeom>
        </p:spPr>
      </p:pic>
      <p:sp>
        <p:nvSpPr>
          <p:cNvPr id="8" name="Title 7"/>
          <p:cNvSpPr>
            <a:spLocks noGrp="1"/>
          </p:cNvSpPr>
          <p:nvPr>
            <p:ph type="title"/>
          </p:nvPr>
        </p:nvSpPr>
        <p:spPr/>
        <p:txBody>
          <a:bodyPr/>
          <a:lstStyle/>
          <a:p>
            <a:r>
              <a:rPr lang="en-US" dirty="0" smtClean="0"/>
              <a:t>Defining Clean</a:t>
            </a:r>
            <a:endParaRPr lang="en-US" dirty="0"/>
          </a:p>
        </p:txBody>
      </p:sp>
      <p:sp>
        <p:nvSpPr>
          <p:cNvPr id="14" name="Content Placeholder 12"/>
          <p:cNvSpPr txBox="1">
            <a:spLocks/>
          </p:cNvSpPr>
          <p:nvPr/>
        </p:nvSpPr>
        <p:spPr>
          <a:xfrm>
            <a:off x="152400" y="1447800"/>
            <a:ext cx="2133600" cy="2691384"/>
          </a:xfrm>
          <a:prstGeom prst="rect">
            <a:avLst/>
          </a:prstGeom>
          <a:noFill/>
          <a:ln>
            <a:noFill/>
          </a:ln>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buNone/>
            </a:pPr>
            <a:endParaRPr lang="en-US" sz="2200" dirty="0"/>
          </a:p>
          <a:p>
            <a:pPr marL="0" indent="0">
              <a:lnSpc>
                <a:spcPct val="110000"/>
              </a:lnSpc>
              <a:buNone/>
            </a:pPr>
            <a:r>
              <a:rPr lang="en-US" sz="2200" dirty="0" smtClean="0"/>
              <a:t>Particles per:</a:t>
            </a:r>
          </a:p>
          <a:p>
            <a:pPr marL="0" indent="0">
              <a:lnSpc>
                <a:spcPct val="110000"/>
              </a:lnSpc>
              <a:buNone/>
            </a:pPr>
            <a:r>
              <a:rPr lang="en-US" sz="2200" dirty="0" smtClean="0"/>
              <a:t>Tool:</a:t>
            </a:r>
            <a:endParaRPr lang="en-US" sz="2200" dirty="0"/>
          </a:p>
          <a:p>
            <a:pPr marL="0" indent="0">
              <a:lnSpc>
                <a:spcPct val="110000"/>
              </a:lnSpc>
              <a:buNone/>
            </a:pPr>
            <a:r>
              <a:rPr lang="en-US" sz="2200" dirty="0" smtClean="0"/>
              <a:t>Requirement:</a:t>
            </a:r>
          </a:p>
          <a:p>
            <a:pPr marL="0" indent="0">
              <a:lnSpc>
                <a:spcPct val="110000"/>
              </a:lnSpc>
              <a:buNone/>
            </a:pPr>
            <a:endParaRPr lang="en-US" sz="2200" dirty="0" smtClean="0"/>
          </a:p>
        </p:txBody>
      </p:sp>
      <p:sp>
        <p:nvSpPr>
          <p:cNvPr id="16" name="Content Placeholder 12"/>
          <p:cNvSpPr txBox="1">
            <a:spLocks/>
          </p:cNvSpPr>
          <p:nvPr/>
        </p:nvSpPr>
        <p:spPr>
          <a:xfrm>
            <a:off x="2133600" y="1447800"/>
            <a:ext cx="2438400" cy="2691384"/>
          </a:xfrm>
          <a:prstGeom prst="rect">
            <a:avLst/>
          </a:prstGeom>
          <a:noFill/>
          <a:ln>
            <a:noFill/>
          </a:ln>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buNone/>
            </a:pPr>
            <a:r>
              <a:rPr lang="en-US" sz="2200" b="1" dirty="0" smtClean="0"/>
              <a:t>Cleanroom Class</a:t>
            </a:r>
            <a:endParaRPr lang="en-US" sz="2200" dirty="0" smtClean="0"/>
          </a:p>
          <a:p>
            <a:pPr marL="0" indent="0">
              <a:lnSpc>
                <a:spcPct val="110000"/>
              </a:lnSpc>
              <a:buNone/>
            </a:pPr>
            <a:r>
              <a:rPr lang="en-US" sz="2200" dirty="0" smtClean="0"/>
              <a:t>Volume of air</a:t>
            </a:r>
          </a:p>
          <a:p>
            <a:pPr marL="0" indent="0">
              <a:lnSpc>
                <a:spcPct val="110000"/>
              </a:lnSpc>
              <a:buNone/>
            </a:pPr>
            <a:r>
              <a:rPr lang="en-US" sz="2200" dirty="0" smtClean="0"/>
              <a:t>Particle Counter</a:t>
            </a:r>
            <a:endParaRPr lang="en-US" sz="2200" dirty="0"/>
          </a:p>
          <a:p>
            <a:pPr marL="0" indent="0">
              <a:lnSpc>
                <a:spcPct val="110000"/>
              </a:lnSpc>
              <a:buNone/>
            </a:pPr>
            <a:r>
              <a:rPr lang="en-US" sz="2200" dirty="0" smtClean="0"/>
              <a:t>ISO 5 (Class 100)</a:t>
            </a:r>
          </a:p>
          <a:p>
            <a:pPr marL="0" indent="0">
              <a:lnSpc>
                <a:spcPct val="110000"/>
              </a:lnSpc>
              <a:buNone/>
            </a:pPr>
            <a:endParaRPr lang="en-US" sz="2200" dirty="0" smtClean="0"/>
          </a:p>
        </p:txBody>
      </p:sp>
      <p:sp>
        <p:nvSpPr>
          <p:cNvPr id="17" name="Content Placeholder 12"/>
          <p:cNvSpPr txBox="1">
            <a:spLocks noChangeAspect="1"/>
          </p:cNvSpPr>
          <p:nvPr/>
        </p:nvSpPr>
        <p:spPr>
          <a:xfrm>
            <a:off x="4572000" y="1447800"/>
            <a:ext cx="4495800" cy="2691384"/>
          </a:xfrm>
          <a:prstGeom prst="rect">
            <a:avLst/>
          </a:prstGeom>
          <a:noFill/>
          <a:ln>
            <a:noFill/>
          </a:ln>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buNone/>
            </a:pPr>
            <a:r>
              <a:rPr lang="en-US" sz="2200" b="1" dirty="0" smtClean="0"/>
              <a:t>Particulate Cleanliness Level (PCL)</a:t>
            </a:r>
          </a:p>
          <a:p>
            <a:pPr marL="0" indent="0">
              <a:lnSpc>
                <a:spcPct val="110000"/>
              </a:lnSpc>
              <a:buNone/>
            </a:pPr>
            <a:r>
              <a:rPr lang="en-US" sz="2200" dirty="0" smtClean="0"/>
              <a:t>Area of surface</a:t>
            </a:r>
          </a:p>
          <a:p>
            <a:pPr marL="0" indent="0">
              <a:lnSpc>
                <a:spcPct val="110000"/>
              </a:lnSpc>
              <a:buNone/>
            </a:pPr>
            <a:r>
              <a:rPr lang="en-US" sz="2200" dirty="0" smtClean="0"/>
              <a:t>???</a:t>
            </a:r>
            <a:endParaRPr lang="en-US" sz="2200" dirty="0"/>
          </a:p>
          <a:p>
            <a:pPr marL="0" indent="0">
              <a:lnSpc>
                <a:spcPct val="110000"/>
              </a:lnSpc>
              <a:buNone/>
            </a:pPr>
            <a:r>
              <a:rPr lang="en-US" sz="2200" dirty="0" smtClean="0"/>
              <a:t>Level 65 (optics at full power)</a:t>
            </a:r>
          </a:p>
          <a:p>
            <a:pPr marL="0" indent="0">
              <a:lnSpc>
                <a:spcPct val="110000"/>
              </a:lnSpc>
              <a:buNone/>
            </a:pPr>
            <a:r>
              <a:rPr lang="en-US" sz="2200" dirty="0" smtClean="0"/>
              <a:t>Level 100 (chambers)</a:t>
            </a:r>
          </a:p>
        </p:txBody>
      </p:sp>
      <p:sp>
        <p:nvSpPr>
          <p:cNvPr id="7" name="Date Placeholder 6"/>
          <p:cNvSpPr>
            <a:spLocks noGrp="1"/>
          </p:cNvSpPr>
          <p:nvPr>
            <p:ph type="dt" sz="half" idx="10"/>
          </p:nvPr>
        </p:nvSpPr>
        <p:spPr/>
        <p:txBody>
          <a:bodyPr/>
          <a:lstStyle/>
          <a:p>
            <a:r>
              <a:rPr lang="en-US" smtClean="0"/>
              <a:t>LIGO-G1301249-v3</a:t>
            </a:r>
            <a:endParaRPr lang="en-US" dirty="0"/>
          </a:p>
        </p:txBody>
      </p:sp>
      <p:sp>
        <p:nvSpPr>
          <p:cNvPr id="9" name="Footer Placeholder 8"/>
          <p:cNvSpPr>
            <a:spLocks noGrp="1"/>
          </p:cNvSpPr>
          <p:nvPr>
            <p:ph type="ftr" sz="quarter" idx="11"/>
          </p:nvPr>
        </p:nvSpPr>
        <p:spPr/>
        <p:txBody>
          <a:bodyPr/>
          <a:lstStyle/>
          <a:p>
            <a:r>
              <a:rPr lang="en-US" smtClean="0"/>
              <a:t>Advanced LIGO</a:t>
            </a:r>
            <a:endParaRPr lang="en-US"/>
          </a:p>
        </p:txBody>
      </p:sp>
      <p:sp>
        <p:nvSpPr>
          <p:cNvPr id="10" name="Slide Number Placeholder 9"/>
          <p:cNvSpPr>
            <a:spLocks noGrp="1"/>
          </p:cNvSpPr>
          <p:nvPr>
            <p:ph type="sldNum" sz="quarter" idx="12"/>
          </p:nvPr>
        </p:nvSpPr>
        <p:spPr/>
        <p:txBody>
          <a:bodyPr/>
          <a:lstStyle/>
          <a:p>
            <a:fld id="{3FF8A0D9-104B-42E1-B207-922617A2DF27}" type="slidenum">
              <a:rPr lang="en-US" smtClean="0"/>
              <a:t>4</a:t>
            </a:fld>
            <a:endParaRPr lang="en-US"/>
          </a:p>
        </p:txBody>
      </p:sp>
    </p:spTree>
    <p:extLst>
      <p:ext uri="{BB962C8B-B14F-4D97-AF65-F5344CB8AC3E}">
        <p14:creationId xmlns:p14="http://schemas.microsoft.com/office/powerpoint/2010/main" val="212901417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LIGO-G1301249-v3</a:t>
            </a:r>
            <a:endParaRPr lang="en-US"/>
          </a:p>
        </p:txBody>
      </p:sp>
      <p:sp>
        <p:nvSpPr>
          <p:cNvPr id="17" name="Footer Placeholder 16"/>
          <p:cNvSpPr>
            <a:spLocks noGrp="1"/>
          </p:cNvSpPr>
          <p:nvPr>
            <p:ph type="ftr" sz="quarter" idx="11"/>
          </p:nvPr>
        </p:nvSpPr>
        <p:spPr/>
        <p:txBody>
          <a:bodyPr/>
          <a:lstStyle/>
          <a:p>
            <a:r>
              <a:rPr lang="en-US" smtClean="0"/>
              <a:t>Advanced LIGO</a:t>
            </a:r>
            <a:endParaRPr lang="en-US"/>
          </a:p>
        </p:txBody>
      </p:sp>
      <p:sp>
        <p:nvSpPr>
          <p:cNvPr id="18" name="Slide Number Placeholder 17"/>
          <p:cNvSpPr>
            <a:spLocks noGrp="1"/>
          </p:cNvSpPr>
          <p:nvPr>
            <p:ph type="sldNum" sz="quarter" idx="12"/>
          </p:nvPr>
        </p:nvSpPr>
        <p:spPr/>
        <p:txBody>
          <a:bodyPr/>
          <a:lstStyle/>
          <a:p>
            <a:fld id="{3FF8A0D9-104B-42E1-B207-922617A2DF27}" type="slidenum">
              <a:rPr lang="en-US" smtClean="0"/>
              <a:t>5</a:t>
            </a:fld>
            <a:endParaRPr lang="en-US"/>
          </a:p>
        </p:txBody>
      </p:sp>
      <p:pic>
        <p:nvPicPr>
          <p:cNvPr id="31" name="Picture 30" descr="G:\DCIM\102CANON\IMG_0062.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393526" y="1842516"/>
            <a:ext cx="1288141" cy="1981200"/>
          </a:xfrm>
          <a:prstGeom prst="rect">
            <a:avLst/>
          </a:prstGeom>
          <a:noFill/>
          <a:ln w="76200" cmpd="sng">
            <a:noFill/>
          </a:ln>
          <a:extLst>
            <a:ext uri="{53640926-AAD7-44d8-BBD7-CCE9431645EC}">
              <a14:shadowObscured xmlns:a14="http://schemas.microsoft.com/office/drawing/2010/main" xmlns=""/>
            </a:ext>
          </a:extLst>
        </p:spPr>
      </p:pic>
      <p:pic>
        <p:nvPicPr>
          <p:cNvPr id="32" name="Picture 3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386356" y="1842005"/>
            <a:ext cx="2364118" cy="1982222"/>
          </a:xfrm>
          <a:prstGeom prst="rect">
            <a:avLst/>
          </a:prstGeom>
          <a:ln w="76200" cmpd="sng">
            <a:noFill/>
          </a:ln>
        </p:spPr>
      </p:pic>
      <p:pic>
        <p:nvPicPr>
          <p:cNvPr id="33" name="Picture 3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075193" y="1842005"/>
            <a:ext cx="2008651" cy="1982222"/>
          </a:xfrm>
          <a:prstGeom prst="rect">
            <a:avLst/>
          </a:prstGeom>
          <a:ln w="76200" cmpd="sng">
            <a:noFill/>
          </a:ln>
        </p:spPr>
      </p:pic>
      <p:pic>
        <p:nvPicPr>
          <p:cNvPr id="34" name="Picture 33"/>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477370" y="1842005"/>
            <a:ext cx="1515460" cy="1982222"/>
          </a:xfrm>
          <a:prstGeom prst="rect">
            <a:avLst/>
          </a:prstGeom>
          <a:ln w="76200" cmpd="sng">
            <a:noFill/>
          </a:ln>
        </p:spPr>
      </p:pic>
      <p:sp>
        <p:nvSpPr>
          <p:cNvPr id="48" name="Title 1"/>
          <p:cNvSpPr txBox="1">
            <a:spLocks/>
          </p:cNvSpPr>
          <p:nvPr/>
        </p:nvSpPr>
        <p:spPr>
          <a:xfrm>
            <a:off x="685800" y="4886325"/>
            <a:ext cx="7772400" cy="136207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sz="4400" b="1" dirty="0" smtClean="0"/>
              <a:t>DIAGNOSTIC TOOLS</a:t>
            </a:r>
            <a:endParaRPr lang="en-US" sz="4400" b="1" dirty="0"/>
          </a:p>
        </p:txBody>
      </p:sp>
      <p:grpSp>
        <p:nvGrpSpPr>
          <p:cNvPr id="5" name="Group 4"/>
          <p:cNvGrpSpPr/>
          <p:nvPr/>
        </p:nvGrpSpPr>
        <p:grpSpPr>
          <a:xfrm>
            <a:off x="381000" y="1828800"/>
            <a:ext cx="5600968" cy="3048000"/>
            <a:chOff x="381000" y="1752600"/>
            <a:chExt cx="5600968" cy="3048000"/>
          </a:xfrm>
        </p:grpSpPr>
        <p:sp>
          <p:nvSpPr>
            <p:cNvPr id="2" name="TextBox 1"/>
            <p:cNvSpPr txBox="1"/>
            <p:nvPr/>
          </p:nvSpPr>
          <p:spPr>
            <a:xfrm>
              <a:off x="381000" y="4277380"/>
              <a:ext cx="4191000" cy="523220"/>
            </a:xfrm>
            <a:prstGeom prst="rect">
              <a:avLst/>
            </a:prstGeom>
            <a:noFill/>
          </p:spPr>
          <p:txBody>
            <a:bodyPr wrap="square" rtlCol="0">
              <a:spAutoFit/>
            </a:bodyPr>
            <a:lstStyle/>
            <a:p>
              <a:r>
                <a:rPr lang="en-US" sz="2800" b="1" i="1" dirty="0" smtClean="0">
                  <a:solidFill>
                    <a:schemeClr val="accent2"/>
                  </a:solidFill>
                </a:rPr>
                <a:t>Where is it coming from?</a:t>
              </a:r>
              <a:endParaRPr lang="en-US" sz="2800" b="1" i="1" dirty="0">
                <a:solidFill>
                  <a:schemeClr val="accent2"/>
                </a:solidFill>
              </a:endParaRPr>
            </a:p>
          </p:txBody>
        </p:sp>
        <p:sp>
          <p:nvSpPr>
            <p:cNvPr id="14" name="Rectangle 13"/>
            <p:cNvSpPr/>
            <p:nvPr/>
          </p:nvSpPr>
          <p:spPr>
            <a:xfrm>
              <a:off x="387096" y="1752600"/>
              <a:ext cx="1289304" cy="1984248"/>
            </a:xfrm>
            <a:prstGeom prst="rect">
              <a:avLst/>
            </a:prstGeom>
            <a:noFill/>
            <a:ln w="76200" cmpd="sng">
              <a:solidFill>
                <a:schemeClr val="accent2"/>
              </a:solidFill>
            </a:ln>
          </p:spPr>
          <p:style>
            <a:lnRef idx="2">
              <a:schemeClr val="accent3"/>
            </a:lnRef>
            <a:fillRef idx="1">
              <a:schemeClr val="lt1"/>
            </a:fillRef>
            <a:effectRef idx="0">
              <a:schemeClr val="accent3"/>
            </a:effectRef>
            <a:fontRef idx="minor">
              <a:schemeClr val="dk1"/>
            </a:fontRef>
          </p:style>
          <p:txBody>
            <a:bodyPr wrap="square" rtlCol="0" anchor="t">
              <a:spAutoFit/>
            </a:bodyPr>
            <a:lstStyle/>
            <a:p>
              <a:pPr algn="ctr"/>
              <a:endParaRPr lang="en-US" dirty="0" smtClean="0"/>
            </a:p>
          </p:txBody>
        </p:sp>
        <p:sp>
          <p:nvSpPr>
            <p:cNvPr id="19" name="Rectangle 18"/>
            <p:cNvSpPr/>
            <p:nvPr/>
          </p:nvSpPr>
          <p:spPr>
            <a:xfrm>
              <a:off x="2064392" y="1752600"/>
              <a:ext cx="2011680" cy="1984248"/>
            </a:xfrm>
            <a:prstGeom prst="rect">
              <a:avLst/>
            </a:prstGeom>
            <a:noFill/>
            <a:ln w="76200" cmpd="sng">
              <a:solidFill>
                <a:schemeClr val="accent2"/>
              </a:solidFill>
            </a:ln>
          </p:spPr>
          <p:style>
            <a:lnRef idx="2">
              <a:schemeClr val="accent3"/>
            </a:lnRef>
            <a:fillRef idx="1">
              <a:schemeClr val="lt1"/>
            </a:fillRef>
            <a:effectRef idx="0">
              <a:schemeClr val="accent3"/>
            </a:effectRef>
            <a:fontRef idx="minor">
              <a:schemeClr val="dk1"/>
            </a:fontRef>
          </p:style>
          <p:txBody>
            <a:bodyPr wrap="square" rtlCol="0" anchor="t">
              <a:spAutoFit/>
            </a:bodyPr>
            <a:lstStyle/>
            <a:p>
              <a:pPr algn="ctr"/>
              <a:endParaRPr lang="en-US" dirty="0" smtClean="0"/>
            </a:p>
          </p:txBody>
        </p:sp>
        <p:sp>
          <p:nvSpPr>
            <p:cNvPr id="21" name="Rectangle 20"/>
            <p:cNvSpPr/>
            <p:nvPr/>
          </p:nvSpPr>
          <p:spPr>
            <a:xfrm>
              <a:off x="4464064" y="1752600"/>
              <a:ext cx="1517904" cy="1984248"/>
            </a:xfrm>
            <a:prstGeom prst="rect">
              <a:avLst/>
            </a:prstGeom>
            <a:noFill/>
            <a:ln w="76200" cmpd="sng">
              <a:solidFill>
                <a:schemeClr val="accent2"/>
              </a:solidFill>
            </a:ln>
          </p:spPr>
          <p:style>
            <a:lnRef idx="2">
              <a:schemeClr val="accent3"/>
            </a:lnRef>
            <a:fillRef idx="1">
              <a:schemeClr val="lt1"/>
            </a:fillRef>
            <a:effectRef idx="0">
              <a:schemeClr val="accent3"/>
            </a:effectRef>
            <a:fontRef idx="minor">
              <a:schemeClr val="dk1"/>
            </a:fontRef>
          </p:style>
          <p:txBody>
            <a:bodyPr wrap="square" rtlCol="0" anchor="t">
              <a:spAutoFit/>
            </a:bodyPr>
            <a:lstStyle/>
            <a:p>
              <a:pPr algn="ctr"/>
              <a:endParaRPr lang="en-US" dirty="0" smtClean="0"/>
            </a:p>
          </p:txBody>
        </p:sp>
      </p:grpSp>
      <p:grpSp>
        <p:nvGrpSpPr>
          <p:cNvPr id="4" name="Group 3"/>
          <p:cNvGrpSpPr/>
          <p:nvPr/>
        </p:nvGrpSpPr>
        <p:grpSpPr>
          <a:xfrm>
            <a:off x="1934166" y="838200"/>
            <a:ext cx="6804090" cy="3124200"/>
            <a:chOff x="1934166" y="762000"/>
            <a:chExt cx="6804090" cy="3124200"/>
          </a:xfrm>
        </p:grpSpPr>
        <p:grpSp>
          <p:nvGrpSpPr>
            <p:cNvPr id="6" name="Group 5"/>
            <p:cNvGrpSpPr/>
            <p:nvPr/>
          </p:nvGrpSpPr>
          <p:grpSpPr>
            <a:xfrm>
              <a:off x="1934166" y="1627632"/>
              <a:ext cx="4187070" cy="2258568"/>
              <a:chOff x="1934166" y="1627632"/>
              <a:chExt cx="4187070" cy="2258568"/>
            </a:xfrm>
          </p:grpSpPr>
          <p:sp>
            <p:nvSpPr>
              <p:cNvPr id="40" name="Rectangle 39"/>
              <p:cNvSpPr/>
              <p:nvPr/>
            </p:nvSpPr>
            <p:spPr>
              <a:xfrm>
                <a:off x="1934166" y="1627632"/>
                <a:ext cx="2286000" cy="2258568"/>
              </a:xfrm>
              <a:prstGeom prst="rect">
                <a:avLst/>
              </a:prstGeom>
              <a:noFill/>
              <a:ln w="76200" cmpd="sng">
                <a:solidFill>
                  <a:srgbClr val="4F81BD"/>
                </a:solidFill>
              </a:ln>
            </p:spPr>
            <p:style>
              <a:lnRef idx="2">
                <a:schemeClr val="accent3"/>
              </a:lnRef>
              <a:fillRef idx="1">
                <a:schemeClr val="lt1"/>
              </a:fillRef>
              <a:effectRef idx="0">
                <a:schemeClr val="accent3"/>
              </a:effectRef>
              <a:fontRef idx="minor">
                <a:schemeClr val="dk1"/>
              </a:fontRef>
            </p:style>
            <p:txBody>
              <a:bodyPr wrap="square" rtlCol="0" anchor="t">
                <a:spAutoFit/>
              </a:bodyPr>
              <a:lstStyle/>
              <a:p>
                <a:pPr algn="ctr"/>
                <a:endParaRPr lang="en-US" dirty="0" smtClean="0"/>
              </a:p>
            </p:txBody>
          </p:sp>
          <p:sp>
            <p:nvSpPr>
              <p:cNvPr id="20" name="Rectangle 19"/>
              <p:cNvSpPr/>
              <p:nvPr/>
            </p:nvSpPr>
            <p:spPr>
              <a:xfrm>
                <a:off x="4332060" y="1627632"/>
                <a:ext cx="1789176" cy="2258568"/>
              </a:xfrm>
              <a:prstGeom prst="rect">
                <a:avLst/>
              </a:prstGeom>
              <a:noFill/>
              <a:ln w="76200" cmpd="sng">
                <a:solidFill>
                  <a:srgbClr val="4F81BD"/>
                </a:solidFill>
              </a:ln>
            </p:spPr>
            <p:style>
              <a:lnRef idx="2">
                <a:schemeClr val="accent3"/>
              </a:lnRef>
              <a:fillRef idx="1">
                <a:schemeClr val="lt1"/>
              </a:fillRef>
              <a:effectRef idx="0">
                <a:schemeClr val="accent3"/>
              </a:effectRef>
              <a:fontRef idx="minor">
                <a:schemeClr val="dk1"/>
              </a:fontRef>
            </p:style>
            <p:txBody>
              <a:bodyPr wrap="square" rtlCol="0" anchor="t">
                <a:spAutoFit/>
              </a:bodyPr>
              <a:lstStyle/>
              <a:p>
                <a:pPr algn="ctr"/>
                <a:endParaRPr lang="en-US" dirty="0" smtClean="0"/>
              </a:p>
            </p:txBody>
          </p:sp>
        </p:grpSp>
        <p:sp>
          <p:nvSpPr>
            <p:cNvPr id="15" name="TextBox 14"/>
            <p:cNvSpPr txBox="1"/>
            <p:nvPr/>
          </p:nvSpPr>
          <p:spPr>
            <a:xfrm>
              <a:off x="4648200" y="762000"/>
              <a:ext cx="4038600" cy="523220"/>
            </a:xfrm>
            <a:prstGeom prst="rect">
              <a:avLst/>
            </a:prstGeom>
            <a:noFill/>
          </p:spPr>
          <p:txBody>
            <a:bodyPr wrap="square" rtlCol="0">
              <a:spAutoFit/>
            </a:bodyPr>
            <a:lstStyle/>
            <a:p>
              <a:pPr algn="r"/>
              <a:r>
                <a:rPr lang="en-US" sz="2800" b="1" i="1" dirty="0" smtClean="0">
                  <a:solidFill>
                    <a:schemeClr val="accent1"/>
                  </a:solidFill>
                </a:rPr>
                <a:t>How bad is it?</a:t>
              </a:r>
              <a:endParaRPr lang="en-US" sz="2800" b="1" i="1" dirty="0">
                <a:solidFill>
                  <a:schemeClr val="accent1"/>
                </a:solidFill>
              </a:endParaRPr>
            </a:p>
          </p:txBody>
        </p:sp>
        <p:sp>
          <p:nvSpPr>
            <p:cNvPr id="22" name="Rectangle 21"/>
            <p:cNvSpPr/>
            <p:nvPr/>
          </p:nvSpPr>
          <p:spPr>
            <a:xfrm>
              <a:off x="6369960" y="1752600"/>
              <a:ext cx="2368296" cy="1984248"/>
            </a:xfrm>
            <a:prstGeom prst="rect">
              <a:avLst/>
            </a:prstGeom>
            <a:noFill/>
            <a:ln w="76200" cmpd="sng">
              <a:solidFill>
                <a:srgbClr val="4F81BD"/>
              </a:solidFill>
            </a:ln>
          </p:spPr>
          <p:style>
            <a:lnRef idx="2">
              <a:schemeClr val="accent3"/>
            </a:lnRef>
            <a:fillRef idx="1">
              <a:schemeClr val="lt1"/>
            </a:fillRef>
            <a:effectRef idx="0">
              <a:schemeClr val="accent3"/>
            </a:effectRef>
            <a:fontRef idx="minor">
              <a:schemeClr val="dk1"/>
            </a:fontRef>
          </p:style>
          <p:txBody>
            <a:bodyPr wrap="square" rtlCol="0" anchor="t">
              <a:spAutoFit/>
            </a:bodyPr>
            <a:lstStyle/>
            <a:p>
              <a:pPr algn="ctr"/>
              <a:endParaRPr lang="en-US" dirty="0" smtClean="0"/>
            </a:p>
          </p:txBody>
        </p:sp>
      </p:grpSp>
    </p:spTree>
    <p:extLst>
      <p:ext uri="{BB962C8B-B14F-4D97-AF65-F5344CB8AC3E}">
        <p14:creationId xmlns:p14="http://schemas.microsoft.com/office/powerpoint/2010/main" val="287261132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1500"/>
                            </p:stCondLst>
                            <p:childTnLst>
                              <p:par>
                                <p:cTn id="9" presetID="10" presetClass="entr" presetSubtype="0" fill="hold"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normAutofit/>
          </a:bodyPr>
          <a:lstStyle/>
          <a:p>
            <a:pPr>
              <a:lnSpc>
                <a:spcPct val="120000"/>
              </a:lnSpc>
            </a:pPr>
            <a:r>
              <a:rPr lang="en-US" sz="2400" dirty="0" smtClean="0"/>
              <a:t>Elemental analysis with Scanning Electron Microscope</a:t>
            </a:r>
          </a:p>
          <a:p>
            <a:pPr>
              <a:lnSpc>
                <a:spcPct val="120000"/>
              </a:lnSpc>
            </a:pPr>
            <a:r>
              <a:rPr lang="en-US" sz="2400" dirty="0" smtClean="0"/>
              <a:t>“Criminals” vs. “Known Suspects”</a:t>
            </a:r>
          </a:p>
        </p:txBody>
      </p:sp>
      <p:grpSp>
        <p:nvGrpSpPr>
          <p:cNvPr id="5" name="Group 4"/>
          <p:cNvGrpSpPr/>
          <p:nvPr/>
        </p:nvGrpSpPr>
        <p:grpSpPr>
          <a:xfrm>
            <a:off x="228600" y="2743200"/>
            <a:ext cx="8586970" cy="3593397"/>
            <a:chOff x="278515" y="2209800"/>
            <a:chExt cx="8586970" cy="3593397"/>
          </a:xfrm>
        </p:grpSpPr>
        <p:grpSp>
          <p:nvGrpSpPr>
            <p:cNvPr id="9" name="Group 8"/>
            <p:cNvGrpSpPr>
              <a:grpSpLocks noChangeAspect="1"/>
            </p:cNvGrpSpPr>
            <p:nvPr/>
          </p:nvGrpSpPr>
          <p:grpSpPr>
            <a:xfrm>
              <a:off x="278515" y="2209800"/>
              <a:ext cx="4968782" cy="3521184"/>
              <a:chOff x="750486" y="1405472"/>
              <a:chExt cx="3483864" cy="2468880"/>
            </a:xfrm>
          </p:grpSpPr>
          <p:pic>
            <p:nvPicPr>
              <p:cNvPr id="10" name="Picture 9" descr="G:\DCIM\102CANON\IMG_0062.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750486" y="1405472"/>
                <a:ext cx="3483864" cy="2468880"/>
              </a:xfrm>
              <a:prstGeom prst="rect">
                <a:avLst/>
              </a:prstGeom>
              <a:noFill/>
              <a:ln>
                <a:noFill/>
              </a:ln>
              <a:extLst>
                <a:ext uri="{53640926-AAD7-44d8-BBD7-CCE9431645EC}">
                  <a14:shadowObscured xmlns:a14="http://schemas.microsoft.com/office/drawing/2010/main" xmlns=""/>
                </a:ext>
              </a:extLst>
            </p:spPr>
          </p:pic>
          <p:cxnSp>
            <p:nvCxnSpPr>
              <p:cNvPr id="11" name="Straight Connector 10"/>
              <p:cNvCxnSpPr>
                <a:cxnSpLocks/>
                <a:endCxn id="18" idx="3"/>
              </p:cNvCxnSpPr>
              <p:nvPr/>
            </p:nvCxnSpPr>
            <p:spPr>
              <a:xfrm flipH="1">
                <a:off x="1410048" y="2313742"/>
                <a:ext cx="427421" cy="1"/>
              </a:xfrm>
              <a:prstGeom prst="line">
                <a:avLst/>
              </a:prstGeom>
              <a:ln w="57150" cmpd="sng">
                <a:solidFill>
                  <a:schemeClr val="bg1"/>
                </a:solidFill>
                <a:prstDash val="solid"/>
                <a:headEnd type="triangle"/>
                <a:tailEnd type="none"/>
              </a:ln>
            </p:spPr>
            <p:style>
              <a:lnRef idx="2">
                <a:schemeClr val="accent1"/>
              </a:lnRef>
              <a:fillRef idx="0">
                <a:schemeClr val="accent1"/>
              </a:fillRef>
              <a:effectRef idx="1">
                <a:schemeClr val="accent1"/>
              </a:effectRef>
              <a:fontRef idx="minor">
                <a:schemeClr val="tx1"/>
              </a:fontRef>
            </p:style>
          </p:cxnSp>
          <p:sp>
            <p:nvSpPr>
              <p:cNvPr id="12" name="Text Box 20"/>
              <p:cNvSpPr txBox="1"/>
              <p:nvPr/>
            </p:nvSpPr>
            <p:spPr>
              <a:xfrm>
                <a:off x="3119733" y="2100032"/>
                <a:ext cx="990599" cy="410325"/>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600" b="1" dirty="0">
                    <a:solidFill>
                      <a:srgbClr val="FFFFFF"/>
                    </a:solidFill>
                    <a:effectLst/>
                    <a:latin typeface="Times New Roman" panose="02020603050405020304" pitchFamily="18" charset="0"/>
                    <a:ea typeface="MS Mincho" panose="02020609040205080304" pitchFamily="49" charset="-128"/>
                  </a:rPr>
                  <a:t>Carbon Adhesive Tab</a:t>
                </a:r>
                <a:endParaRPr lang="en-US" sz="1600" dirty="0">
                  <a:effectLst/>
                  <a:latin typeface="Times New Roman" panose="02020603050405020304" pitchFamily="18" charset="0"/>
                  <a:ea typeface="MS Mincho" panose="02020609040205080304" pitchFamily="49" charset="-128"/>
                </a:endParaRPr>
              </a:p>
            </p:txBody>
          </p:sp>
          <p:cxnSp>
            <p:nvCxnSpPr>
              <p:cNvPr id="13" name="Straight Connector 12"/>
              <p:cNvCxnSpPr>
                <a:cxnSpLocks/>
              </p:cNvCxnSpPr>
              <p:nvPr/>
            </p:nvCxnSpPr>
            <p:spPr>
              <a:xfrm>
                <a:off x="2594964" y="3017520"/>
                <a:ext cx="517722" cy="0"/>
              </a:xfrm>
              <a:prstGeom prst="line">
                <a:avLst/>
              </a:prstGeom>
              <a:ln w="57150" cmpd="sng">
                <a:solidFill>
                  <a:schemeClr val="bg1"/>
                </a:solidFill>
                <a:prstDash val="solid"/>
                <a:headEnd type="triangle"/>
                <a:tailEnd type="none"/>
              </a:ln>
            </p:spPr>
            <p:style>
              <a:lnRef idx="2">
                <a:schemeClr val="accent1"/>
              </a:lnRef>
              <a:fillRef idx="0">
                <a:schemeClr val="accent1"/>
              </a:fillRef>
              <a:effectRef idx="1">
                <a:schemeClr val="accent1"/>
              </a:effectRef>
              <a:fontRef idx="minor">
                <a:schemeClr val="tx1"/>
              </a:fontRef>
            </p:style>
          </p:cxnSp>
          <p:sp>
            <p:nvSpPr>
              <p:cNvPr id="14" name="Text Box 22"/>
              <p:cNvSpPr txBox="1"/>
              <p:nvPr/>
            </p:nvSpPr>
            <p:spPr>
              <a:xfrm>
                <a:off x="3053904" y="2865121"/>
                <a:ext cx="1049382" cy="410320"/>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600" b="1" dirty="0">
                    <a:solidFill>
                      <a:srgbClr val="FFFFFF"/>
                    </a:solidFill>
                    <a:effectLst/>
                    <a:latin typeface="Times New Roman" panose="02020603050405020304" pitchFamily="18" charset="0"/>
                    <a:ea typeface="MS Mincho" panose="02020609040205080304" pitchFamily="49" charset="-128"/>
                  </a:rPr>
                  <a:t>Specimen Mount</a:t>
                </a:r>
                <a:endParaRPr lang="en-US" sz="1600" dirty="0">
                  <a:effectLst/>
                  <a:latin typeface="Times New Roman" panose="02020603050405020304" pitchFamily="18" charset="0"/>
                  <a:ea typeface="MS Mincho" panose="02020609040205080304" pitchFamily="49" charset="-128"/>
                </a:endParaRPr>
              </a:p>
            </p:txBody>
          </p:sp>
          <p:cxnSp>
            <p:nvCxnSpPr>
              <p:cNvPr id="15" name="Straight Connector 14"/>
              <p:cNvCxnSpPr>
                <a:cxnSpLocks/>
                <a:endCxn id="16" idx="3"/>
              </p:cNvCxnSpPr>
              <p:nvPr/>
            </p:nvCxnSpPr>
            <p:spPr>
              <a:xfrm flipH="1" flipV="1">
                <a:off x="1450088" y="3542579"/>
                <a:ext cx="547664" cy="106855"/>
              </a:xfrm>
              <a:prstGeom prst="line">
                <a:avLst/>
              </a:prstGeom>
              <a:ln w="57150" cmpd="sng">
                <a:solidFill>
                  <a:schemeClr val="bg1"/>
                </a:solidFill>
                <a:prstDash val="solid"/>
                <a:headEnd type="triangle"/>
                <a:tailEnd type="none"/>
              </a:ln>
            </p:spPr>
            <p:style>
              <a:lnRef idx="2">
                <a:schemeClr val="accent1"/>
              </a:lnRef>
              <a:fillRef idx="0">
                <a:schemeClr val="accent1"/>
              </a:fillRef>
              <a:effectRef idx="1">
                <a:schemeClr val="accent1"/>
              </a:effectRef>
              <a:fontRef idx="minor">
                <a:schemeClr val="tx1"/>
              </a:fontRef>
            </p:style>
          </p:cxnSp>
          <p:sp>
            <p:nvSpPr>
              <p:cNvPr id="16" name="Text Box 24"/>
              <p:cNvSpPr txBox="1"/>
              <p:nvPr/>
            </p:nvSpPr>
            <p:spPr>
              <a:xfrm>
                <a:off x="982626" y="3382296"/>
                <a:ext cx="467462" cy="320566"/>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600" b="1" dirty="0">
                    <a:solidFill>
                      <a:srgbClr val="FFFFFF"/>
                    </a:solidFill>
                    <a:effectLst/>
                    <a:latin typeface="Times New Roman" panose="02020603050405020304" pitchFamily="18" charset="0"/>
                    <a:ea typeface="MS Mincho" panose="02020609040205080304" pitchFamily="49" charset="-128"/>
                  </a:rPr>
                  <a:t>Plug</a:t>
                </a:r>
                <a:endParaRPr lang="en-US" sz="1600" dirty="0">
                  <a:effectLst/>
                  <a:latin typeface="Times New Roman" panose="02020603050405020304" pitchFamily="18" charset="0"/>
                  <a:ea typeface="MS Mincho" panose="02020609040205080304" pitchFamily="49" charset="-128"/>
                </a:endParaRPr>
              </a:p>
            </p:txBody>
          </p:sp>
          <p:cxnSp>
            <p:nvCxnSpPr>
              <p:cNvPr id="17" name="Straight Connector 16"/>
              <p:cNvCxnSpPr>
                <a:cxnSpLocks/>
                <a:endCxn id="12" idx="1"/>
              </p:cNvCxnSpPr>
              <p:nvPr/>
            </p:nvCxnSpPr>
            <p:spPr>
              <a:xfrm flipV="1">
                <a:off x="2585456" y="2305195"/>
                <a:ext cx="534277" cy="489397"/>
              </a:xfrm>
              <a:prstGeom prst="line">
                <a:avLst/>
              </a:prstGeom>
              <a:ln w="57150" cmpd="sng">
                <a:solidFill>
                  <a:schemeClr val="bg1"/>
                </a:solidFill>
                <a:prstDash val="solid"/>
                <a:headEnd type="triangle"/>
                <a:tailEnd type="none"/>
              </a:ln>
            </p:spPr>
            <p:style>
              <a:lnRef idx="2">
                <a:schemeClr val="accent1"/>
              </a:lnRef>
              <a:fillRef idx="0">
                <a:schemeClr val="accent1"/>
              </a:fillRef>
              <a:effectRef idx="1">
                <a:schemeClr val="accent1"/>
              </a:effectRef>
              <a:fontRef idx="minor">
                <a:schemeClr val="tx1"/>
              </a:fontRef>
            </p:style>
          </p:cxnSp>
          <p:sp>
            <p:nvSpPr>
              <p:cNvPr id="18" name="Text Box 30"/>
              <p:cNvSpPr txBox="1"/>
              <p:nvPr/>
            </p:nvSpPr>
            <p:spPr>
              <a:xfrm>
                <a:off x="929199" y="2153459"/>
                <a:ext cx="480849" cy="320567"/>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600" b="1" dirty="0">
                    <a:solidFill>
                      <a:srgbClr val="FFFFFF"/>
                    </a:solidFill>
                    <a:effectLst/>
                    <a:latin typeface="Times New Roman" panose="02020603050405020304" pitchFamily="18" charset="0"/>
                    <a:ea typeface="MS Mincho" panose="02020609040205080304" pitchFamily="49" charset="-128"/>
                  </a:rPr>
                  <a:t>Tube</a:t>
                </a:r>
                <a:endParaRPr lang="en-US" sz="1600" dirty="0">
                  <a:effectLst/>
                  <a:latin typeface="Times New Roman" panose="02020603050405020304" pitchFamily="18" charset="0"/>
                  <a:ea typeface="MS Mincho" panose="02020609040205080304" pitchFamily="49" charset="-128"/>
                </a:endParaRPr>
              </a:p>
            </p:txBody>
          </p:sp>
        </p:grpSp>
        <p:pic>
          <p:nvPicPr>
            <p:cNvPr id="23" name="Picture 22" descr="C:\Users\matt\Desktop\Oct vent\Input arm cleaning\10th-14th_Dec\DSCF1021.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5525812" y="2209800"/>
              <a:ext cx="3339673" cy="3593397"/>
            </a:xfrm>
            <a:prstGeom prst="rect">
              <a:avLst/>
            </a:prstGeom>
            <a:noFill/>
            <a:ln w="9525">
              <a:noFill/>
              <a:miter lim="800000"/>
              <a:headEnd/>
              <a:tailEnd/>
            </a:ln>
          </p:spPr>
        </p:pic>
      </p:grpSp>
      <p:grpSp>
        <p:nvGrpSpPr>
          <p:cNvPr id="59" name="Group 58"/>
          <p:cNvGrpSpPr/>
          <p:nvPr/>
        </p:nvGrpSpPr>
        <p:grpSpPr>
          <a:xfrm>
            <a:off x="122468" y="1520952"/>
            <a:ext cx="8898308" cy="4736592"/>
            <a:chOff x="122468" y="1520952"/>
            <a:chExt cx="8898308" cy="4736592"/>
          </a:xfrm>
        </p:grpSpPr>
        <p:pic>
          <p:nvPicPr>
            <p:cNvPr id="24" name="Picture 23"/>
            <p:cNvPicPr>
              <a:picLocks noChangeAspect="1"/>
            </p:cNvPicPr>
            <p:nvPr/>
          </p:nvPicPr>
          <p:blipFill rotWithShape="1">
            <a:blip r:embed="rId5" cstate="print">
              <a:extLst>
                <a:ext uri="{28A0092B-C50C-407E-A947-70E740481C1C}">
                  <a14:useLocalDpi xmlns:a14="http://schemas.microsoft.com/office/drawing/2010/main"/>
                </a:ext>
              </a:extLst>
            </a:blip>
            <a:srcRect l="-36" r="-36"/>
            <a:stretch/>
          </p:blipFill>
          <p:spPr>
            <a:xfrm>
              <a:off x="125551" y="1520952"/>
              <a:ext cx="2870466" cy="2289048"/>
            </a:xfrm>
            <a:prstGeom prst="rect">
              <a:avLst/>
            </a:prstGeom>
          </p:spPr>
        </p:pic>
        <p:pic>
          <p:nvPicPr>
            <p:cNvPr id="26" name="Picture 25"/>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22468" y="3962400"/>
              <a:ext cx="2872767" cy="2289048"/>
            </a:xfrm>
            <a:prstGeom prst="rect">
              <a:avLst/>
            </a:prstGeom>
          </p:spPr>
        </p:pic>
        <p:pic>
          <p:nvPicPr>
            <p:cNvPr id="19" name="Picture 18"/>
            <p:cNvPicPr>
              <a:picLocks noChangeAspect="1"/>
            </p:cNvPicPr>
            <p:nvPr/>
          </p:nvPicPr>
          <p:blipFill rotWithShape="1">
            <a:blip r:embed="rId7" cstate="print">
              <a:extLst>
                <a:ext uri="{28A0092B-C50C-407E-A947-70E740481C1C}">
                  <a14:useLocalDpi xmlns:a14="http://schemas.microsoft.com/office/drawing/2010/main"/>
                </a:ext>
              </a:extLst>
            </a:blip>
            <a:srcRect l="-211"/>
            <a:stretch/>
          </p:blipFill>
          <p:spPr>
            <a:xfrm>
              <a:off x="3136392" y="1520952"/>
              <a:ext cx="2871216" cy="2289048"/>
            </a:xfrm>
            <a:prstGeom prst="rect">
              <a:avLst/>
            </a:prstGeom>
          </p:spPr>
        </p:pic>
        <p:pic>
          <p:nvPicPr>
            <p:cNvPr id="21" name="Picture 20"/>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3132469" y="3962400"/>
              <a:ext cx="2871335" cy="2289048"/>
            </a:xfrm>
            <a:prstGeom prst="rect">
              <a:avLst/>
            </a:prstGeom>
          </p:spPr>
        </p:pic>
        <p:pic>
          <p:nvPicPr>
            <p:cNvPr id="29" name="Picture 28"/>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6141794" y="3962400"/>
              <a:ext cx="2878982" cy="2295144"/>
            </a:xfrm>
            <a:prstGeom prst="rect">
              <a:avLst/>
            </a:prstGeom>
          </p:spPr>
        </p:pic>
        <p:pic>
          <p:nvPicPr>
            <p:cNvPr id="55" name="Picture 54"/>
            <p:cNvPicPr/>
            <p:nvPr/>
          </p:nvPicPr>
          <p:blipFill rotWithShape="1">
            <a:blip r:embed="rId10" cstate="print">
              <a:extLst>
                <a:ext uri="{28A0092B-C50C-407E-A947-70E740481C1C}">
                  <a14:useLocalDpi xmlns:a14="http://schemas.microsoft.com/office/drawing/2010/main"/>
                </a:ext>
              </a:extLst>
            </a:blip>
            <a:srcRect l="-1" r="-1"/>
            <a:stretch/>
          </p:blipFill>
          <p:spPr>
            <a:xfrm>
              <a:off x="6147609" y="1520952"/>
              <a:ext cx="2871216" cy="2286000"/>
            </a:xfrm>
            <a:prstGeom prst="rect">
              <a:avLst/>
            </a:prstGeom>
          </p:spPr>
        </p:pic>
      </p:grpSp>
      <p:grpSp>
        <p:nvGrpSpPr>
          <p:cNvPr id="58" name="Group 57"/>
          <p:cNvGrpSpPr/>
          <p:nvPr/>
        </p:nvGrpSpPr>
        <p:grpSpPr>
          <a:xfrm>
            <a:off x="108418" y="3036904"/>
            <a:ext cx="8927163" cy="3220640"/>
            <a:chOff x="108418" y="3036904"/>
            <a:chExt cx="8927163" cy="3220640"/>
          </a:xfrm>
        </p:grpSpPr>
        <p:sp>
          <p:nvSpPr>
            <p:cNvPr id="25" name="Title 6"/>
            <p:cNvSpPr txBox="1">
              <a:spLocks/>
            </p:cNvSpPr>
            <p:nvPr/>
          </p:nvSpPr>
          <p:spPr>
            <a:xfrm>
              <a:off x="110350" y="3039952"/>
              <a:ext cx="2900867" cy="7700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smtClean="0">
                  <a:solidFill>
                    <a:schemeClr val="bg1">
                      <a:lumMod val="95000"/>
                    </a:schemeClr>
                  </a:solidFill>
                  <a:latin typeface="+mn-lt"/>
                </a:rPr>
                <a:t>Stainless Steel</a:t>
              </a:r>
            </a:p>
          </p:txBody>
        </p:sp>
        <p:sp>
          <p:nvSpPr>
            <p:cNvPr id="27" name="Title 6"/>
            <p:cNvSpPr txBox="1">
              <a:spLocks/>
            </p:cNvSpPr>
            <p:nvPr/>
          </p:nvSpPr>
          <p:spPr>
            <a:xfrm>
              <a:off x="108418" y="5483001"/>
              <a:ext cx="2900867" cy="76844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smtClean="0">
                  <a:solidFill>
                    <a:schemeClr val="bg1">
                      <a:lumMod val="95000"/>
                    </a:schemeClr>
                  </a:solidFill>
                  <a:latin typeface="+mn-lt"/>
                </a:rPr>
                <a:t>Glove</a:t>
              </a:r>
            </a:p>
          </p:txBody>
        </p:sp>
        <p:sp>
          <p:nvSpPr>
            <p:cNvPr id="43" name="Title 6"/>
            <p:cNvSpPr txBox="1">
              <a:spLocks/>
            </p:cNvSpPr>
            <p:nvPr/>
          </p:nvSpPr>
          <p:spPr>
            <a:xfrm>
              <a:off x="3121567" y="3039952"/>
              <a:ext cx="2900867" cy="7700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smtClean="0">
                  <a:solidFill>
                    <a:schemeClr val="bg1">
                      <a:lumMod val="95000"/>
                    </a:schemeClr>
                  </a:solidFill>
                  <a:latin typeface="+mn-lt"/>
                </a:rPr>
                <a:t>Silver</a:t>
              </a:r>
            </a:p>
          </p:txBody>
        </p:sp>
        <p:sp>
          <p:nvSpPr>
            <p:cNvPr id="45" name="Title 6"/>
            <p:cNvSpPr txBox="1">
              <a:spLocks/>
            </p:cNvSpPr>
            <p:nvPr/>
          </p:nvSpPr>
          <p:spPr>
            <a:xfrm>
              <a:off x="3117703" y="5481400"/>
              <a:ext cx="2900867" cy="7700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smtClean="0">
                  <a:solidFill>
                    <a:schemeClr val="bg1">
                      <a:lumMod val="95000"/>
                    </a:schemeClr>
                  </a:solidFill>
                  <a:latin typeface="+mn-lt"/>
                </a:rPr>
                <a:t>Sweat</a:t>
              </a:r>
            </a:p>
          </p:txBody>
        </p:sp>
        <p:sp>
          <p:nvSpPr>
            <p:cNvPr id="47" name="Title 6"/>
            <p:cNvSpPr txBox="1">
              <a:spLocks/>
            </p:cNvSpPr>
            <p:nvPr/>
          </p:nvSpPr>
          <p:spPr>
            <a:xfrm>
              <a:off x="6126988" y="5485445"/>
              <a:ext cx="2908593" cy="7720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smtClean="0">
                  <a:solidFill>
                    <a:schemeClr val="bg1">
                      <a:lumMod val="95000"/>
                    </a:schemeClr>
                  </a:solidFill>
                  <a:latin typeface="+mn-lt"/>
                </a:rPr>
                <a:t>Hair</a:t>
              </a:r>
            </a:p>
          </p:txBody>
        </p:sp>
        <p:sp>
          <p:nvSpPr>
            <p:cNvPr id="56" name="Title 6"/>
            <p:cNvSpPr txBox="1">
              <a:spLocks/>
            </p:cNvSpPr>
            <p:nvPr/>
          </p:nvSpPr>
          <p:spPr>
            <a:xfrm>
              <a:off x="6132784" y="3036904"/>
              <a:ext cx="2900867" cy="7700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smtClean="0">
                  <a:solidFill>
                    <a:schemeClr val="bg1">
                      <a:lumMod val="95000"/>
                    </a:schemeClr>
                  </a:solidFill>
                  <a:latin typeface="+mn-lt"/>
                </a:rPr>
                <a:t>C3</a:t>
              </a:r>
            </a:p>
          </p:txBody>
        </p:sp>
      </p:grpSp>
      <p:sp>
        <p:nvSpPr>
          <p:cNvPr id="7" name="Title 6"/>
          <p:cNvSpPr>
            <a:spLocks noGrp="1"/>
          </p:cNvSpPr>
          <p:nvPr>
            <p:ph type="title"/>
          </p:nvPr>
        </p:nvSpPr>
        <p:spPr/>
        <p:txBody>
          <a:bodyPr/>
          <a:lstStyle/>
          <a:p>
            <a:r>
              <a:rPr lang="en-US" dirty="0" smtClean="0"/>
              <a:t>FBI Samples</a:t>
            </a:r>
            <a:endParaRPr lang="en-US" dirty="0"/>
          </a:p>
        </p:txBody>
      </p:sp>
      <p:sp>
        <p:nvSpPr>
          <p:cNvPr id="2" name="Date Placeholder 1"/>
          <p:cNvSpPr>
            <a:spLocks noGrp="1"/>
          </p:cNvSpPr>
          <p:nvPr>
            <p:ph type="dt" sz="half" idx="10"/>
          </p:nvPr>
        </p:nvSpPr>
        <p:spPr/>
        <p:txBody>
          <a:bodyPr/>
          <a:lstStyle/>
          <a:p>
            <a:r>
              <a:rPr lang="en-US" smtClean="0"/>
              <a:t>LIGO-G1301249-v3</a:t>
            </a:r>
            <a:endParaRPr lang="en-US" dirty="0"/>
          </a:p>
        </p:txBody>
      </p:sp>
      <p:sp>
        <p:nvSpPr>
          <p:cNvPr id="3" name="Footer Placeholder 2"/>
          <p:cNvSpPr>
            <a:spLocks noGrp="1"/>
          </p:cNvSpPr>
          <p:nvPr>
            <p:ph type="ftr" sz="quarter" idx="11"/>
          </p:nvPr>
        </p:nvSpPr>
        <p:spPr/>
        <p:txBody>
          <a:bodyPr/>
          <a:lstStyle/>
          <a:p>
            <a:r>
              <a:rPr lang="en-US" smtClean="0"/>
              <a:t>Advanced LIGO</a:t>
            </a:r>
            <a:endParaRPr lang="en-US"/>
          </a:p>
        </p:txBody>
      </p:sp>
      <p:sp>
        <p:nvSpPr>
          <p:cNvPr id="28" name="Slide Number Placeholder 27"/>
          <p:cNvSpPr>
            <a:spLocks noGrp="1"/>
          </p:cNvSpPr>
          <p:nvPr>
            <p:ph type="sldNum" sz="quarter" idx="12"/>
          </p:nvPr>
        </p:nvSpPr>
        <p:spPr/>
        <p:txBody>
          <a:bodyPr/>
          <a:lstStyle/>
          <a:p>
            <a:fld id="{3FF8A0D9-104B-42E1-B207-922617A2DF27}" type="slidenum">
              <a:rPr lang="en-US" smtClean="0"/>
              <a:t>6</a:t>
            </a:fld>
            <a:endParaRPr lang="en-US"/>
          </a:p>
        </p:txBody>
      </p:sp>
    </p:spTree>
    <p:extLst>
      <p:ext uri="{BB962C8B-B14F-4D97-AF65-F5344CB8AC3E}">
        <p14:creationId xmlns:p14="http://schemas.microsoft.com/office/powerpoint/2010/main" val="226292433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8">
                                            <p:txEl>
                                              <p:pRg st="0" end="0"/>
                                            </p:txEl>
                                          </p:spTgt>
                                        </p:tgtEl>
                                      </p:cBhvr>
                                    </p:animEffect>
                                    <p:set>
                                      <p:cBhvr>
                                        <p:cTn id="18" dur="1" fill="hold">
                                          <p:stCondLst>
                                            <p:cond delay="499"/>
                                          </p:stCondLst>
                                        </p:cTn>
                                        <p:tgtEl>
                                          <p:spTgt spid="8">
                                            <p:txEl>
                                              <p:pRg st="0" end="0"/>
                                            </p:txEl>
                                          </p:spTgt>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500"/>
                                        <p:tgtEl>
                                          <p:spTgt spid="8">
                                            <p:txEl>
                                              <p:pRg st="1" end="1"/>
                                            </p:txEl>
                                          </p:spTgt>
                                        </p:tgtEl>
                                      </p:cBhvr>
                                    </p:animEffect>
                                    <p:set>
                                      <p:cBhvr>
                                        <p:cTn id="21" dur="1" fill="hold">
                                          <p:stCondLst>
                                            <p:cond delay="499"/>
                                          </p:stCondLst>
                                        </p:cTn>
                                        <p:tgtEl>
                                          <p:spTgt spid="8">
                                            <p:txEl>
                                              <p:pRg st="1" end="1"/>
                                            </p:txEl>
                                          </p:spTgt>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fade">
                                      <p:cBhvr>
                                        <p:cTn id="24" dur="500"/>
                                        <p:tgtEl>
                                          <p:spTgt spid="59"/>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58"/>
                                        </p:tgtEl>
                                        <p:attrNameLst>
                                          <p:attrName>style.visibility</p:attrName>
                                        </p:attrNameLst>
                                      </p:cBhvr>
                                      <p:to>
                                        <p:strVal val="visible"/>
                                      </p:to>
                                    </p:set>
                                    <p:animEffect transition="in" filter="fade">
                                      <p:cBhvr>
                                        <p:cTn id="28"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8" grpI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1"/>
            <a:ext cx="7924800" cy="1030288"/>
          </a:xfrm>
        </p:spPr>
        <p:txBody>
          <a:bodyPr>
            <a:normAutofit/>
          </a:bodyPr>
          <a:lstStyle/>
          <a:p>
            <a:r>
              <a:rPr lang="en-US" sz="3000" dirty="0" smtClean="0"/>
              <a:t>FBI Samples on Instrument Surfaces</a:t>
            </a:r>
            <a:endParaRPr lang="en-US" sz="3000" dirty="0"/>
          </a:p>
        </p:txBody>
      </p:sp>
      <p:graphicFrame>
        <p:nvGraphicFramePr>
          <p:cNvPr id="7" name="Table 6"/>
          <p:cNvGraphicFramePr>
            <a:graphicFrameLocks noGrp="1"/>
          </p:cNvGraphicFramePr>
          <p:nvPr>
            <p:extLst>
              <p:ext uri="{D42A27DB-BD31-4B8C-83A1-F6EECF244321}">
                <p14:modId xmlns:p14="http://schemas.microsoft.com/office/powerpoint/2010/main" val="1842275948"/>
              </p:ext>
            </p:extLst>
          </p:nvPr>
        </p:nvGraphicFramePr>
        <p:xfrm>
          <a:off x="4724400" y="2182368"/>
          <a:ext cx="4114799" cy="3901440"/>
        </p:xfrm>
        <a:graphic>
          <a:graphicData uri="http://schemas.openxmlformats.org/drawingml/2006/table">
            <a:tbl>
              <a:tblPr>
                <a:tableStyleId>{5C22544A-7EE6-4342-B048-85BDC9FD1C3A}</a:tableStyleId>
              </a:tblPr>
              <a:tblGrid>
                <a:gridCol w="914400"/>
                <a:gridCol w="1752600"/>
                <a:gridCol w="854675"/>
                <a:gridCol w="593124"/>
              </a:tblGrid>
              <a:tr h="349437">
                <a:tc>
                  <a:txBody>
                    <a:bodyPr/>
                    <a:lstStyle/>
                    <a:p>
                      <a:pPr algn="ctr" fontAlgn="b"/>
                      <a:r>
                        <a:rPr lang="en-US" sz="1400" b="1" u="none" strike="noStrike" dirty="0">
                          <a:effectLst/>
                        </a:rPr>
                        <a:t>Group</a:t>
                      </a:r>
                      <a:endParaRPr lang="en-US" sz="1400" b="1"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381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u="none" strike="noStrike" dirty="0">
                          <a:effectLst/>
                        </a:rPr>
                        <a:t>Material</a:t>
                      </a:r>
                      <a:endParaRPr lang="en-US" sz="1400" b="1"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381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u="none" strike="noStrike" dirty="0" smtClean="0">
                          <a:effectLst/>
                        </a:rPr>
                        <a:t>Specimen</a:t>
                      </a:r>
                      <a:endParaRPr lang="en-US" sz="1400" b="1"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381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u="none" strike="noStrike" dirty="0">
                          <a:effectLst/>
                        </a:rPr>
                        <a:t>Total</a:t>
                      </a:r>
                      <a:endParaRPr lang="en-US" sz="1400" b="1"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381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r>
              <a:tr h="273231">
                <a:tc>
                  <a:txBody>
                    <a:bodyPr/>
                    <a:lstStyle/>
                    <a:p>
                      <a:pPr algn="ctr" fontAlgn="ctr"/>
                      <a:r>
                        <a:rPr lang="en-US" sz="1400" b="1" u="none" strike="noStrike" dirty="0">
                          <a:effectLst/>
                        </a:rPr>
                        <a:t>Metals</a:t>
                      </a:r>
                      <a:endParaRPr lang="en-US" sz="1400" b="1"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381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chemeClr val="accent1">
                        <a:alpha val="75000"/>
                      </a:schemeClr>
                    </a:solidFill>
                  </a:tcPr>
                </a:tc>
                <a:tc>
                  <a:txBody>
                    <a:bodyPr/>
                    <a:lstStyle/>
                    <a:p>
                      <a:pPr algn="ctr" fontAlgn="ctr"/>
                      <a:r>
                        <a:rPr lang="en-US" sz="1400" u="none" strike="noStrike" dirty="0">
                          <a:effectLst/>
                        </a:rPr>
                        <a:t>Any Metal</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381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u="none" strike="noStrike" dirty="0">
                          <a:effectLst/>
                        </a:rPr>
                        <a:t>63</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381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u="none" strike="noStrike" dirty="0">
                          <a:effectLst/>
                        </a:rPr>
                        <a:t>63</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381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r>
              <a:tr h="273231">
                <a:tc rowSpan="2">
                  <a:txBody>
                    <a:bodyPr/>
                    <a:lstStyle/>
                    <a:p>
                      <a:pPr algn="ctr" fontAlgn="ctr"/>
                      <a:r>
                        <a:rPr lang="en-US" sz="1400" b="1" u="none" strike="noStrike" dirty="0">
                          <a:effectLst/>
                        </a:rPr>
                        <a:t>Biological</a:t>
                      </a:r>
                      <a:endParaRPr lang="en-US" sz="1400" b="1"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chemeClr val="accent2">
                        <a:alpha val="75000"/>
                      </a:schemeClr>
                    </a:solidFill>
                  </a:tcPr>
                </a:tc>
                <a:tc>
                  <a:txBody>
                    <a:bodyPr/>
                    <a:lstStyle/>
                    <a:p>
                      <a:pPr algn="ctr" fontAlgn="ctr"/>
                      <a:r>
                        <a:rPr lang="en-US" sz="1400" u="none" strike="noStrike" dirty="0">
                          <a:effectLst/>
                        </a:rPr>
                        <a:t>Hair</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u="none" strike="noStrike" dirty="0">
                          <a:effectLst/>
                        </a:rPr>
                        <a:t>1</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fontAlgn="ctr"/>
                      <a:r>
                        <a:rPr lang="en-US" sz="1400" u="none" strike="noStrike" dirty="0">
                          <a:effectLst/>
                        </a:rPr>
                        <a:t>7</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r>
              <a:tr h="273231">
                <a:tc vMerge="1">
                  <a:txBody>
                    <a:bodyPr/>
                    <a:lstStyle/>
                    <a:p>
                      <a:endParaRPr lang="en-US"/>
                    </a:p>
                  </a:txBody>
                  <a:tcPr/>
                </a:tc>
                <a:tc>
                  <a:txBody>
                    <a:bodyPr/>
                    <a:lstStyle/>
                    <a:p>
                      <a:pPr algn="ctr" fontAlgn="ctr"/>
                      <a:r>
                        <a:rPr lang="en-US" sz="1400" u="none" strike="noStrike" dirty="0">
                          <a:effectLst/>
                        </a:rPr>
                        <a:t>Skin, Sweat, Saliva</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u="none" strike="noStrike" dirty="0">
                          <a:effectLst/>
                        </a:rPr>
                        <a:t>6</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r>
              <a:tr h="273231">
                <a:tc rowSpan="5">
                  <a:txBody>
                    <a:bodyPr/>
                    <a:lstStyle/>
                    <a:p>
                      <a:pPr algn="ctr" fontAlgn="ctr"/>
                      <a:r>
                        <a:rPr lang="en-US" sz="1400" b="1" u="none" strike="noStrike" dirty="0">
                          <a:effectLst/>
                        </a:rPr>
                        <a:t>Fibers</a:t>
                      </a:r>
                      <a:endParaRPr lang="en-US" sz="1400" b="1"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chemeClr val="accent3">
                        <a:alpha val="75000"/>
                      </a:schemeClr>
                    </a:solidFill>
                  </a:tcPr>
                </a:tc>
                <a:tc>
                  <a:txBody>
                    <a:bodyPr/>
                    <a:lstStyle/>
                    <a:p>
                      <a:pPr algn="ctr" fontAlgn="ctr"/>
                      <a:r>
                        <a:rPr lang="en-US" sz="1400" u="none" strike="noStrike" dirty="0">
                          <a:effectLst/>
                        </a:rPr>
                        <a:t>C3</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u="none" strike="noStrike" dirty="0">
                          <a:effectLst/>
                        </a:rPr>
                        <a:t>9</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rowSpan="5">
                  <a:txBody>
                    <a:bodyPr/>
                    <a:lstStyle/>
                    <a:p>
                      <a:pPr algn="ctr" fontAlgn="ctr"/>
                      <a:r>
                        <a:rPr lang="en-US" sz="1400" u="none" strike="noStrike" dirty="0">
                          <a:effectLst/>
                        </a:rPr>
                        <a:t>28</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r>
              <a:tr h="273231">
                <a:tc vMerge="1">
                  <a:txBody>
                    <a:bodyPr/>
                    <a:lstStyle/>
                    <a:p>
                      <a:endParaRPr lang="en-US"/>
                    </a:p>
                  </a:txBody>
                  <a:tcPr/>
                </a:tc>
                <a:tc>
                  <a:txBody>
                    <a:bodyPr/>
                    <a:lstStyle/>
                    <a:p>
                      <a:pPr algn="ctr" fontAlgn="ctr"/>
                      <a:r>
                        <a:rPr lang="en-US" sz="1400" u="none" strike="noStrike" dirty="0">
                          <a:effectLst/>
                        </a:rPr>
                        <a:t>Glove Liner</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u="none" strike="noStrike" dirty="0">
                          <a:effectLst/>
                        </a:rPr>
                        <a:t>2</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r>
              <a:tr h="273231">
                <a:tc vMerge="1">
                  <a:txBody>
                    <a:bodyPr/>
                    <a:lstStyle/>
                    <a:p>
                      <a:endParaRPr lang="en-US"/>
                    </a:p>
                  </a:txBody>
                  <a:tcPr/>
                </a:tc>
                <a:tc>
                  <a:txBody>
                    <a:bodyPr/>
                    <a:lstStyle/>
                    <a:p>
                      <a:pPr algn="ctr" fontAlgn="ctr"/>
                      <a:r>
                        <a:rPr lang="en-US" sz="1400" u="none" strike="noStrike" dirty="0">
                          <a:effectLst/>
                        </a:rPr>
                        <a:t>Jeans</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u="none" strike="noStrike" dirty="0">
                          <a:effectLst/>
                        </a:rPr>
                        <a:t>1</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r>
              <a:tr h="273231">
                <a:tc vMerge="1">
                  <a:txBody>
                    <a:bodyPr/>
                    <a:lstStyle/>
                    <a:p>
                      <a:endParaRPr lang="en-US"/>
                    </a:p>
                  </a:txBody>
                  <a:tcPr/>
                </a:tc>
                <a:tc>
                  <a:txBody>
                    <a:bodyPr/>
                    <a:lstStyle/>
                    <a:p>
                      <a:pPr algn="ctr" fontAlgn="ctr"/>
                      <a:r>
                        <a:rPr lang="en-US" sz="1400" u="none" strike="noStrike" dirty="0">
                          <a:effectLst/>
                        </a:rPr>
                        <a:t>Unknown Fiber</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u="none" strike="noStrike" dirty="0">
                          <a:effectLst/>
                        </a:rPr>
                        <a:t>4</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r>
              <a:tr h="273231">
                <a:tc vMerge="1">
                  <a:txBody>
                    <a:bodyPr/>
                    <a:lstStyle/>
                    <a:p>
                      <a:endParaRPr lang="en-US"/>
                    </a:p>
                  </a:txBody>
                  <a:tcPr/>
                </a:tc>
                <a:tc>
                  <a:txBody>
                    <a:bodyPr/>
                    <a:lstStyle/>
                    <a:p>
                      <a:pPr algn="ctr" fontAlgn="ctr"/>
                      <a:r>
                        <a:rPr lang="en-US" sz="1400" u="none" strike="noStrike" dirty="0">
                          <a:effectLst/>
                        </a:rPr>
                        <a:t>Wipe</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u="none" strike="noStrike" dirty="0">
                          <a:effectLst/>
                        </a:rPr>
                        <a:t>12</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r>
              <a:tr h="273231">
                <a:tc rowSpan="4">
                  <a:txBody>
                    <a:bodyPr/>
                    <a:lstStyle/>
                    <a:p>
                      <a:pPr algn="ctr" fontAlgn="ctr"/>
                      <a:r>
                        <a:rPr lang="en-US" sz="1400" b="1" u="none" strike="noStrike" dirty="0">
                          <a:effectLst/>
                        </a:rPr>
                        <a:t>Other</a:t>
                      </a:r>
                      <a:endParaRPr lang="en-US" sz="1400" b="1"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chemeClr val="accent4">
                        <a:alpha val="75000"/>
                      </a:schemeClr>
                    </a:solidFill>
                  </a:tcPr>
                </a:tc>
                <a:tc>
                  <a:txBody>
                    <a:bodyPr/>
                    <a:lstStyle/>
                    <a:p>
                      <a:pPr algn="ctr" fontAlgn="ctr"/>
                      <a:r>
                        <a:rPr lang="en-US" sz="1400" u="none" strike="noStrike" dirty="0">
                          <a:effectLst/>
                        </a:rPr>
                        <a:t>In-Vacuum Cable</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u="none" strike="noStrike" dirty="0">
                          <a:effectLst/>
                        </a:rPr>
                        <a:t>2</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pPr algn="ctr" fontAlgn="ctr"/>
                      <a:r>
                        <a:rPr lang="en-US" sz="1400" u="none" strike="noStrike" dirty="0">
                          <a:effectLst/>
                        </a:rPr>
                        <a:t>42</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r>
              <a:tr h="273231">
                <a:tc vMerge="1">
                  <a:txBody>
                    <a:bodyPr/>
                    <a:lstStyle/>
                    <a:p>
                      <a:endParaRPr lang="en-US"/>
                    </a:p>
                  </a:txBody>
                  <a:tcPr/>
                </a:tc>
                <a:tc>
                  <a:txBody>
                    <a:bodyPr/>
                    <a:lstStyle/>
                    <a:p>
                      <a:pPr algn="ctr" fontAlgn="ctr"/>
                      <a:r>
                        <a:rPr lang="en-US" sz="1400" u="none" strike="noStrike" dirty="0">
                          <a:effectLst/>
                        </a:rPr>
                        <a:t>Carbon</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u="none" strike="noStrike" dirty="0">
                          <a:effectLst/>
                        </a:rPr>
                        <a:t>21</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r>
              <a:tr h="273231">
                <a:tc vMerge="1">
                  <a:txBody>
                    <a:bodyPr/>
                    <a:lstStyle/>
                    <a:p>
                      <a:endParaRPr lang="en-US"/>
                    </a:p>
                  </a:txBody>
                  <a:tcPr/>
                </a:tc>
                <a:tc>
                  <a:txBody>
                    <a:bodyPr/>
                    <a:lstStyle/>
                    <a:p>
                      <a:pPr algn="ctr" fontAlgn="ctr"/>
                      <a:r>
                        <a:rPr lang="en-US" sz="1400" u="none" strike="noStrike" dirty="0">
                          <a:effectLst/>
                        </a:rPr>
                        <a:t>Fused Silica</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u="none" strike="noStrike" dirty="0">
                          <a:effectLst/>
                        </a:rPr>
                        <a:t>4</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r>
              <a:tr h="273231">
                <a:tc vMerge="1">
                  <a:txBody>
                    <a:bodyPr/>
                    <a:lstStyle/>
                    <a:p>
                      <a:endParaRPr lang="en-US"/>
                    </a:p>
                  </a:txBody>
                  <a:tcPr/>
                </a:tc>
                <a:tc>
                  <a:txBody>
                    <a:bodyPr/>
                    <a:lstStyle/>
                    <a:p>
                      <a:pPr algn="ctr" fontAlgn="ctr"/>
                      <a:r>
                        <a:rPr lang="en-US" sz="1400" u="none" strike="noStrike" dirty="0">
                          <a:effectLst/>
                        </a:rPr>
                        <a:t>Glove</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u="none" strike="noStrike" dirty="0">
                          <a:effectLst/>
                        </a:rPr>
                        <a:t>15</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r>
              <a:tr h="273231">
                <a:tc>
                  <a:txBody>
                    <a:bodyPr/>
                    <a:lstStyle/>
                    <a:p>
                      <a:pPr algn="ctr" fontAlgn="ctr"/>
                      <a:r>
                        <a:rPr lang="en-US" sz="1400" b="1" u="none" strike="noStrike" dirty="0">
                          <a:effectLst/>
                        </a:rPr>
                        <a:t>Unknown</a:t>
                      </a:r>
                      <a:endParaRPr lang="en-US" sz="1400" b="1"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chemeClr val="accent5">
                        <a:alpha val="75000"/>
                      </a:schemeClr>
                    </a:solidFill>
                  </a:tcPr>
                </a:tc>
                <a:tc>
                  <a:txBody>
                    <a:bodyPr/>
                    <a:lstStyle/>
                    <a:p>
                      <a:pPr algn="ctr" fontAlgn="ctr"/>
                      <a:r>
                        <a:rPr lang="en-US" sz="1400" u="none" strike="noStrike" dirty="0">
                          <a:effectLst/>
                        </a:rPr>
                        <a:t>Unknown</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u="none" strike="noStrike" dirty="0">
                          <a:effectLst/>
                        </a:rPr>
                        <a:t>25</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u="none" strike="noStrike" dirty="0">
                          <a:effectLst/>
                        </a:rPr>
                        <a:t>25</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17" name="Chart 16"/>
          <p:cNvGraphicFramePr>
            <a:graphicFrameLocks/>
          </p:cNvGraphicFramePr>
          <p:nvPr>
            <p:extLst>
              <p:ext uri="{D42A27DB-BD31-4B8C-83A1-F6EECF244321}">
                <p14:modId xmlns:p14="http://schemas.microsoft.com/office/powerpoint/2010/main" val="1798290030"/>
              </p:ext>
            </p:extLst>
          </p:nvPr>
        </p:nvGraphicFramePr>
        <p:xfrm>
          <a:off x="38100" y="1636776"/>
          <a:ext cx="4572000" cy="4992624"/>
        </p:xfrm>
        <a:graphic>
          <a:graphicData uri="http://schemas.openxmlformats.org/drawingml/2006/chart">
            <c:chart xmlns:c="http://schemas.openxmlformats.org/drawingml/2006/chart" xmlns:r="http://schemas.openxmlformats.org/officeDocument/2006/relationships" r:id="rId3"/>
          </a:graphicData>
        </a:graphic>
      </p:graphicFrame>
      <p:sp>
        <p:nvSpPr>
          <p:cNvPr id="4" name="Date Placeholder 3"/>
          <p:cNvSpPr>
            <a:spLocks noGrp="1"/>
          </p:cNvSpPr>
          <p:nvPr>
            <p:ph type="dt" sz="half" idx="10"/>
          </p:nvPr>
        </p:nvSpPr>
        <p:spPr/>
        <p:txBody>
          <a:bodyPr/>
          <a:lstStyle/>
          <a:p>
            <a:r>
              <a:rPr lang="en-US" smtClean="0"/>
              <a:t>LIGO-G1301249-v3</a:t>
            </a:r>
            <a:endParaRPr lang="en-US" dirty="0"/>
          </a:p>
        </p:txBody>
      </p:sp>
      <p:sp>
        <p:nvSpPr>
          <p:cNvPr id="8" name="Footer Placeholder 7"/>
          <p:cNvSpPr>
            <a:spLocks noGrp="1"/>
          </p:cNvSpPr>
          <p:nvPr>
            <p:ph type="ftr" sz="quarter" idx="11"/>
          </p:nvPr>
        </p:nvSpPr>
        <p:spPr/>
        <p:txBody>
          <a:bodyPr/>
          <a:lstStyle/>
          <a:p>
            <a:r>
              <a:rPr lang="en-US" smtClean="0"/>
              <a:t>Advanced LIGO</a:t>
            </a:r>
            <a:endParaRPr lang="en-US"/>
          </a:p>
        </p:txBody>
      </p:sp>
      <p:sp>
        <p:nvSpPr>
          <p:cNvPr id="9" name="Slide Number Placeholder 8"/>
          <p:cNvSpPr>
            <a:spLocks noGrp="1"/>
          </p:cNvSpPr>
          <p:nvPr>
            <p:ph type="sldNum" sz="quarter" idx="12"/>
          </p:nvPr>
        </p:nvSpPr>
        <p:spPr/>
        <p:txBody>
          <a:bodyPr/>
          <a:lstStyle/>
          <a:p>
            <a:fld id="{3FF8A0D9-104B-42E1-B207-922617A2DF27}" type="slidenum">
              <a:rPr lang="en-US" smtClean="0"/>
              <a:t>7</a:t>
            </a:fld>
            <a:endParaRPr lang="en-US"/>
          </a:p>
        </p:txBody>
      </p:sp>
      <p:sp>
        <p:nvSpPr>
          <p:cNvPr id="10" name="Content Placeholder 2"/>
          <p:cNvSpPr>
            <a:spLocks noGrp="1"/>
          </p:cNvSpPr>
          <p:nvPr>
            <p:ph idx="1"/>
          </p:nvPr>
        </p:nvSpPr>
        <p:spPr>
          <a:xfrm>
            <a:off x="457200" y="1401762"/>
            <a:ext cx="8229600" cy="4846638"/>
          </a:xfrm>
        </p:spPr>
        <p:txBody>
          <a:bodyPr>
            <a:normAutofit/>
          </a:bodyPr>
          <a:lstStyle/>
          <a:p>
            <a:pPr algn="ctr">
              <a:buFont typeface="Wingdings" charset="2"/>
              <a:buChar char="Ø"/>
            </a:pPr>
            <a:r>
              <a:rPr lang="en-US" sz="2800" i="1" dirty="0" smtClean="0"/>
              <a:t>Finding: no smoking gun</a:t>
            </a:r>
            <a:endParaRPr lang="en-US" sz="2800" i="1" dirty="0"/>
          </a:p>
        </p:txBody>
      </p:sp>
    </p:spTree>
    <p:extLst>
      <p:ext uri="{BB962C8B-B14F-4D97-AF65-F5344CB8AC3E}">
        <p14:creationId xmlns:p14="http://schemas.microsoft.com/office/powerpoint/2010/main" val="157426767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1921066" y="1219200"/>
            <a:ext cx="5301868" cy="2666999"/>
            <a:chOff x="2089532" y="1219200"/>
            <a:chExt cx="5301868" cy="2666999"/>
          </a:xfrm>
        </p:grpSpPr>
        <p:pic>
          <p:nvPicPr>
            <p:cNvPr id="12" name="Picture 11" descr="HAM wafer optic placement.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648200" y="1219200"/>
              <a:ext cx="2743200" cy="2554762"/>
            </a:xfrm>
            <a:prstGeom prst="rect">
              <a:avLst/>
            </a:prstGeom>
          </p:spPr>
        </p:pic>
        <p:pic>
          <p:nvPicPr>
            <p:cNvPr id="3" name="Picture 2" descr="BSC wafer optic placement.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089532" y="1219200"/>
              <a:ext cx="2406268" cy="2666999"/>
            </a:xfrm>
            <a:prstGeom prst="rect">
              <a:avLst/>
            </a:prstGeom>
          </p:spPr>
        </p:pic>
      </p:grpSp>
      <p:sp>
        <p:nvSpPr>
          <p:cNvPr id="2" name="Title 1"/>
          <p:cNvSpPr>
            <a:spLocks noGrp="1"/>
          </p:cNvSpPr>
          <p:nvPr>
            <p:ph type="title"/>
          </p:nvPr>
        </p:nvSpPr>
        <p:spPr/>
        <p:txBody>
          <a:bodyPr/>
          <a:lstStyle/>
          <a:p>
            <a:r>
              <a:rPr lang="en-US" dirty="0" smtClean="0"/>
              <a:t>4” Wafers &amp; 1” Optics</a:t>
            </a:r>
            <a:endParaRPr lang="en-US" dirty="0"/>
          </a:p>
        </p:txBody>
      </p:sp>
      <p:sp>
        <p:nvSpPr>
          <p:cNvPr id="4" name="Date Placeholder 3"/>
          <p:cNvSpPr>
            <a:spLocks noGrp="1"/>
          </p:cNvSpPr>
          <p:nvPr>
            <p:ph type="dt" sz="half" idx="10"/>
          </p:nvPr>
        </p:nvSpPr>
        <p:spPr/>
        <p:txBody>
          <a:bodyPr/>
          <a:lstStyle/>
          <a:p>
            <a:r>
              <a:rPr lang="en-US" smtClean="0"/>
              <a:t>LIGO-G1301249-v3</a:t>
            </a:r>
            <a:endParaRPr lang="en-US" dirty="0"/>
          </a:p>
        </p:txBody>
      </p:sp>
      <p:sp>
        <p:nvSpPr>
          <p:cNvPr id="5" name="Footer Placeholder 4"/>
          <p:cNvSpPr>
            <a:spLocks noGrp="1"/>
          </p:cNvSpPr>
          <p:nvPr>
            <p:ph type="ftr" sz="quarter" idx="11"/>
          </p:nvPr>
        </p:nvSpPr>
        <p:spPr/>
        <p:txBody>
          <a:bodyPr/>
          <a:lstStyle/>
          <a:p>
            <a:r>
              <a:rPr lang="en-US" smtClean="0"/>
              <a:t>Advanced LIGO</a:t>
            </a:r>
            <a:endParaRPr lang="en-US"/>
          </a:p>
        </p:txBody>
      </p:sp>
      <p:sp>
        <p:nvSpPr>
          <p:cNvPr id="6" name="Slide Number Placeholder 5"/>
          <p:cNvSpPr>
            <a:spLocks noGrp="1"/>
          </p:cNvSpPr>
          <p:nvPr>
            <p:ph type="sldNum" sz="quarter" idx="12"/>
          </p:nvPr>
        </p:nvSpPr>
        <p:spPr/>
        <p:txBody>
          <a:bodyPr/>
          <a:lstStyle/>
          <a:p>
            <a:fld id="{3FF8A0D9-104B-42E1-B207-922617A2DF27}" type="slidenum">
              <a:rPr lang="en-US" smtClean="0"/>
              <a:t>8</a:t>
            </a:fld>
            <a:endParaRPr lang="en-US"/>
          </a:p>
        </p:txBody>
      </p:sp>
      <p:grpSp>
        <p:nvGrpSpPr>
          <p:cNvPr id="16" name="Group 15"/>
          <p:cNvGrpSpPr/>
          <p:nvPr/>
        </p:nvGrpSpPr>
        <p:grpSpPr>
          <a:xfrm>
            <a:off x="2971800" y="2438400"/>
            <a:ext cx="3893268" cy="990600"/>
            <a:chOff x="2971800" y="2438400"/>
            <a:chExt cx="3893268" cy="990600"/>
          </a:xfrm>
        </p:grpSpPr>
        <p:grpSp>
          <p:nvGrpSpPr>
            <p:cNvPr id="72" name="Group 71"/>
            <p:cNvGrpSpPr/>
            <p:nvPr/>
          </p:nvGrpSpPr>
          <p:grpSpPr>
            <a:xfrm>
              <a:off x="2971800" y="2491861"/>
              <a:ext cx="735540" cy="937139"/>
              <a:chOff x="2972218" y="2491861"/>
              <a:chExt cx="735540" cy="937139"/>
            </a:xfrm>
          </p:grpSpPr>
          <p:sp>
            <p:nvSpPr>
              <p:cNvPr id="9" name="Oval 8"/>
              <p:cNvSpPr>
                <a:spLocks noChangeAspect="1"/>
              </p:cNvSpPr>
              <p:nvPr/>
            </p:nvSpPr>
            <p:spPr>
              <a:xfrm>
                <a:off x="3373154" y="3094396"/>
                <a:ext cx="334604" cy="334604"/>
              </a:xfrm>
              <a:prstGeom prst="ellipse">
                <a:avLst/>
              </a:prstGeom>
              <a:noFill/>
              <a:ln>
                <a:solidFill>
                  <a:srgbClr val="0000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3" name="Oval 32"/>
              <p:cNvSpPr>
                <a:spLocks noChangeAspect="1"/>
              </p:cNvSpPr>
              <p:nvPr/>
            </p:nvSpPr>
            <p:spPr>
              <a:xfrm>
                <a:off x="2972218" y="2491861"/>
                <a:ext cx="334604" cy="334604"/>
              </a:xfrm>
              <a:prstGeom prst="ellipse">
                <a:avLst/>
              </a:prstGeom>
              <a:noFill/>
              <a:ln>
                <a:solidFill>
                  <a:srgbClr val="0000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grpSp>
          <p:nvGrpSpPr>
            <p:cNvPr id="75" name="Group 74"/>
            <p:cNvGrpSpPr/>
            <p:nvPr/>
          </p:nvGrpSpPr>
          <p:grpSpPr>
            <a:xfrm>
              <a:off x="5168370" y="2438400"/>
              <a:ext cx="1696698" cy="791804"/>
              <a:chOff x="5168370" y="2438400"/>
              <a:chExt cx="1696698" cy="791804"/>
            </a:xfrm>
          </p:grpSpPr>
          <p:sp>
            <p:nvSpPr>
              <p:cNvPr id="38" name="Oval 37"/>
              <p:cNvSpPr>
                <a:spLocks noChangeAspect="1"/>
              </p:cNvSpPr>
              <p:nvPr/>
            </p:nvSpPr>
            <p:spPr>
              <a:xfrm>
                <a:off x="5168370" y="2895600"/>
                <a:ext cx="334604" cy="334604"/>
              </a:xfrm>
              <a:prstGeom prst="ellipse">
                <a:avLst/>
              </a:prstGeom>
              <a:noFill/>
              <a:ln>
                <a:solidFill>
                  <a:srgbClr val="0000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2" name="Oval 61"/>
              <p:cNvSpPr>
                <a:spLocks noChangeAspect="1"/>
              </p:cNvSpPr>
              <p:nvPr/>
            </p:nvSpPr>
            <p:spPr>
              <a:xfrm>
                <a:off x="6526740" y="2438400"/>
                <a:ext cx="338328" cy="338328"/>
              </a:xfrm>
              <a:prstGeom prst="ellipse">
                <a:avLst/>
              </a:prstGeom>
              <a:noFill/>
              <a:ln>
                <a:solidFill>
                  <a:srgbClr val="0000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grpSp>
      <p:grpSp>
        <p:nvGrpSpPr>
          <p:cNvPr id="19" name="Group 18"/>
          <p:cNvGrpSpPr/>
          <p:nvPr/>
        </p:nvGrpSpPr>
        <p:grpSpPr>
          <a:xfrm>
            <a:off x="1703732" y="2607564"/>
            <a:ext cx="5713068" cy="1419104"/>
            <a:chOff x="1703732" y="2607564"/>
            <a:chExt cx="5713068" cy="1419104"/>
          </a:xfrm>
        </p:grpSpPr>
        <p:grpSp>
          <p:nvGrpSpPr>
            <p:cNvPr id="73" name="Group 72"/>
            <p:cNvGrpSpPr/>
            <p:nvPr/>
          </p:nvGrpSpPr>
          <p:grpSpPr>
            <a:xfrm>
              <a:off x="1703732" y="2777463"/>
              <a:ext cx="1836306" cy="1111844"/>
              <a:chOff x="1703732" y="2777463"/>
              <a:chExt cx="1836306" cy="1111844"/>
            </a:xfrm>
          </p:grpSpPr>
          <p:cxnSp>
            <p:nvCxnSpPr>
              <p:cNvPr id="15" name="Straight Connector 14"/>
              <p:cNvCxnSpPr>
                <a:stCxn id="9" idx="4"/>
                <a:endCxn id="8" idx="0"/>
              </p:cNvCxnSpPr>
              <p:nvPr/>
            </p:nvCxnSpPr>
            <p:spPr>
              <a:xfrm flipH="1">
                <a:off x="3219187" y="3429000"/>
                <a:ext cx="320851" cy="460307"/>
              </a:xfrm>
              <a:prstGeom prst="line">
                <a:avLst/>
              </a:prstGeom>
              <a:ln>
                <a:solidFill>
                  <a:srgbClr val="0000FF"/>
                </a:solidFill>
              </a:ln>
            </p:spPr>
            <p:style>
              <a:lnRef idx="2">
                <a:schemeClr val="accent3"/>
              </a:lnRef>
              <a:fillRef idx="0">
                <a:schemeClr val="accent3"/>
              </a:fillRef>
              <a:effectRef idx="1">
                <a:schemeClr val="accent3"/>
              </a:effectRef>
              <a:fontRef idx="minor">
                <a:schemeClr val="tx1"/>
              </a:fontRef>
            </p:style>
          </p:cxnSp>
          <p:cxnSp>
            <p:nvCxnSpPr>
              <p:cNvPr id="32" name="Straight Connector 31"/>
              <p:cNvCxnSpPr>
                <a:stCxn id="33" idx="3"/>
                <a:endCxn id="29" idx="7"/>
              </p:cNvCxnSpPr>
              <p:nvPr/>
            </p:nvCxnSpPr>
            <p:spPr>
              <a:xfrm flipH="1">
                <a:off x="1703732" y="2777463"/>
                <a:ext cx="1317070" cy="843066"/>
              </a:xfrm>
              <a:prstGeom prst="line">
                <a:avLst/>
              </a:prstGeom>
              <a:ln>
                <a:solidFill>
                  <a:srgbClr val="0000FF"/>
                </a:solidFill>
              </a:ln>
            </p:spPr>
            <p:style>
              <a:lnRef idx="2">
                <a:schemeClr val="accent3"/>
              </a:lnRef>
              <a:fillRef idx="0">
                <a:schemeClr val="accent3"/>
              </a:fillRef>
              <a:effectRef idx="1">
                <a:schemeClr val="accent3"/>
              </a:effectRef>
              <a:fontRef idx="minor">
                <a:schemeClr val="tx1"/>
              </a:fontRef>
            </p:style>
          </p:cxnSp>
        </p:grpSp>
        <p:grpSp>
          <p:nvGrpSpPr>
            <p:cNvPr id="76" name="Group 75"/>
            <p:cNvGrpSpPr/>
            <p:nvPr/>
          </p:nvGrpSpPr>
          <p:grpSpPr>
            <a:xfrm>
              <a:off x="5335672" y="2607564"/>
              <a:ext cx="2081128" cy="1419104"/>
              <a:chOff x="5335672" y="2607564"/>
              <a:chExt cx="2081128" cy="1419104"/>
            </a:xfrm>
          </p:grpSpPr>
          <p:cxnSp>
            <p:nvCxnSpPr>
              <p:cNvPr id="41" name="Straight Connector 40"/>
              <p:cNvCxnSpPr>
                <a:stCxn id="38" idx="4"/>
                <a:endCxn id="20" idx="0"/>
              </p:cNvCxnSpPr>
              <p:nvPr/>
            </p:nvCxnSpPr>
            <p:spPr>
              <a:xfrm>
                <a:off x="5335672" y="3230204"/>
                <a:ext cx="52986" cy="655996"/>
              </a:xfrm>
              <a:prstGeom prst="line">
                <a:avLst/>
              </a:prstGeom>
              <a:ln>
                <a:solidFill>
                  <a:srgbClr val="0000FF"/>
                </a:solidFill>
              </a:ln>
            </p:spPr>
            <p:style>
              <a:lnRef idx="2">
                <a:schemeClr val="accent3"/>
              </a:lnRef>
              <a:fillRef idx="0">
                <a:schemeClr val="accent3"/>
              </a:fillRef>
              <a:effectRef idx="1">
                <a:schemeClr val="accent3"/>
              </a:effectRef>
              <a:fontRef idx="minor">
                <a:schemeClr val="tx1"/>
              </a:fontRef>
            </p:style>
          </p:cxnSp>
          <p:cxnSp>
            <p:nvCxnSpPr>
              <p:cNvPr id="45" name="Straight Connector 44"/>
              <p:cNvCxnSpPr>
                <a:stCxn id="38" idx="4"/>
                <a:endCxn id="18" idx="1"/>
              </p:cNvCxnSpPr>
              <p:nvPr/>
            </p:nvCxnSpPr>
            <p:spPr>
              <a:xfrm>
                <a:off x="5335672" y="3230204"/>
                <a:ext cx="1570741" cy="796464"/>
              </a:xfrm>
              <a:prstGeom prst="line">
                <a:avLst/>
              </a:prstGeom>
              <a:ln>
                <a:solidFill>
                  <a:srgbClr val="0000FF"/>
                </a:solidFill>
              </a:ln>
            </p:spPr>
            <p:style>
              <a:lnRef idx="2">
                <a:schemeClr val="accent3"/>
              </a:lnRef>
              <a:fillRef idx="0">
                <a:schemeClr val="accent3"/>
              </a:fillRef>
              <a:effectRef idx="1">
                <a:schemeClr val="accent3"/>
              </a:effectRef>
              <a:fontRef idx="minor">
                <a:schemeClr val="tx1"/>
              </a:fontRef>
            </p:style>
          </p:cxnSp>
          <p:cxnSp>
            <p:nvCxnSpPr>
              <p:cNvPr id="63" name="Straight Connector 62"/>
              <p:cNvCxnSpPr>
                <a:stCxn id="62" idx="6"/>
                <a:endCxn id="48" idx="2"/>
              </p:cNvCxnSpPr>
              <p:nvPr/>
            </p:nvCxnSpPr>
            <p:spPr>
              <a:xfrm>
                <a:off x="6865068" y="2607564"/>
                <a:ext cx="551732" cy="268314"/>
              </a:xfrm>
              <a:prstGeom prst="line">
                <a:avLst/>
              </a:prstGeom>
              <a:ln>
                <a:solidFill>
                  <a:srgbClr val="0000FF"/>
                </a:solidFill>
              </a:ln>
            </p:spPr>
            <p:style>
              <a:lnRef idx="2">
                <a:schemeClr val="accent3"/>
              </a:lnRef>
              <a:fillRef idx="0">
                <a:schemeClr val="accent3"/>
              </a:fillRef>
              <a:effectRef idx="1">
                <a:schemeClr val="accent3"/>
              </a:effectRef>
              <a:fontRef idx="minor">
                <a:schemeClr val="tx1"/>
              </a:fontRef>
            </p:style>
          </p:cxnSp>
        </p:grpSp>
      </p:grpSp>
      <p:grpSp>
        <p:nvGrpSpPr>
          <p:cNvPr id="21" name="Group 20"/>
          <p:cNvGrpSpPr/>
          <p:nvPr/>
        </p:nvGrpSpPr>
        <p:grpSpPr>
          <a:xfrm>
            <a:off x="152400" y="2133600"/>
            <a:ext cx="8866026" cy="4276344"/>
            <a:chOff x="152400" y="2133600"/>
            <a:chExt cx="8866026" cy="4276344"/>
          </a:xfrm>
        </p:grpSpPr>
        <p:grpSp>
          <p:nvGrpSpPr>
            <p:cNvPr id="77" name="Group 76"/>
            <p:cNvGrpSpPr/>
            <p:nvPr/>
          </p:nvGrpSpPr>
          <p:grpSpPr>
            <a:xfrm>
              <a:off x="4343400" y="2133600"/>
              <a:ext cx="4675026" cy="4276344"/>
              <a:chOff x="4343400" y="2133600"/>
              <a:chExt cx="4675026" cy="4276344"/>
            </a:xfrm>
          </p:grpSpPr>
          <p:pic>
            <p:nvPicPr>
              <p:cNvPr id="48" name="Picture 47"/>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416800" y="2133600"/>
                <a:ext cx="1601626" cy="1484555"/>
              </a:xfrm>
              <a:prstGeom prst="ellipse">
                <a:avLst/>
              </a:prstGeom>
              <a:ln w="38100" cmpd="sng">
                <a:solidFill>
                  <a:srgbClr val="0000FF"/>
                </a:solidFill>
              </a:ln>
            </p:spPr>
          </p:pic>
          <p:pic>
            <p:nvPicPr>
              <p:cNvPr id="18" name="Picture 17"/>
              <p:cNvPicPr>
                <a:picLocks noChangeAspect="1"/>
              </p:cNvPicPr>
              <p:nvPr/>
            </p:nvPicPr>
            <p:blipFill rotWithShape="1">
              <a:blip r:embed="rId6" cstate="print">
                <a:extLst>
                  <a:ext uri="{28A0092B-C50C-407E-A947-70E740481C1C}">
                    <a14:useLocalDpi xmlns:a14="http://schemas.microsoft.com/office/drawing/2010/main"/>
                  </a:ext>
                </a:extLst>
              </a:blip>
              <a:srcRect l="-37" b="-1093"/>
              <a:stretch/>
            </p:blipFill>
            <p:spPr>
              <a:xfrm>
                <a:off x="6553200" y="3710848"/>
                <a:ext cx="2411887" cy="2156552"/>
              </a:xfrm>
              <a:prstGeom prst="ellipse">
                <a:avLst/>
              </a:prstGeom>
              <a:ln w="38100" cmpd="sng">
                <a:solidFill>
                  <a:srgbClr val="0000FF"/>
                </a:solidFill>
              </a:ln>
            </p:spPr>
          </p:pic>
          <p:pic>
            <p:nvPicPr>
              <p:cNvPr id="20" name="Picture 19"/>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343400" y="3886200"/>
                <a:ext cx="2090516" cy="2523744"/>
              </a:xfrm>
              <a:prstGeom prst="ellipse">
                <a:avLst/>
              </a:prstGeom>
              <a:ln w="38100" cmpd="sng">
                <a:solidFill>
                  <a:srgbClr val="0000FF"/>
                </a:solidFill>
              </a:ln>
            </p:spPr>
          </p:pic>
        </p:grpSp>
        <p:grpSp>
          <p:nvGrpSpPr>
            <p:cNvPr id="10" name="Group 9"/>
            <p:cNvGrpSpPr/>
            <p:nvPr/>
          </p:nvGrpSpPr>
          <p:grpSpPr>
            <a:xfrm>
              <a:off x="152400" y="3352800"/>
              <a:ext cx="4076174" cy="3054037"/>
              <a:chOff x="152400" y="3352800"/>
              <a:chExt cx="4076174" cy="3054037"/>
            </a:xfrm>
          </p:grpSpPr>
          <p:pic>
            <p:nvPicPr>
              <p:cNvPr id="8" name="Picture 7"/>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2209800" y="3889307"/>
                <a:ext cx="2018774" cy="2517530"/>
              </a:xfrm>
              <a:prstGeom prst="ellipse">
                <a:avLst/>
              </a:prstGeom>
              <a:noFill/>
              <a:ln w="38100" cmpd="sng">
                <a:solidFill>
                  <a:srgbClr val="0000FF"/>
                </a:solidFill>
              </a:ln>
            </p:spPr>
          </p:pic>
          <p:pic>
            <p:nvPicPr>
              <p:cNvPr id="29" name="Picture 28" descr="BSC wafer optic placement.jpg"/>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52400" y="3352800"/>
                <a:ext cx="1817499" cy="1828168"/>
              </a:xfrm>
              <a:prstGeom prst="ellipse">
                <a:avLst/>
              </a:prstGeom>
              <a:ln w="38100" cmpd="sng">
                <a:solidFill>
                  <a:srgbClr val="0000FF"/>
                </a:solidFill>
              </a:ln>
            </p:spPr>
          </p:pic>
        </p:grpSp>
      </p:grpSp>
    </p:spTree>
    <p:extLst>
      <p:ext uri="{BB962C8B-B14F-4D97-AF65-F5344CB8AC3E}">
        <p14:creationId xmlns:p14="http://schemas.microsoft.com/office/powerpoint/2010/main" val="18615022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HAM3 Wafers &amp; Optics</a:t>
            </a:r>
            <a:endParaRPr lang="en-US" sz="3200" dirty="0"/>
          </a:p>
        </p:txBody>
      </p:sp>
      <p:sp>
        <p:nvSpPr>
          <p:cNvPr id="8" name="Date Placeholder 7"/>
          <p:cNvSpPr>
            <a:spLocks noGrp="1"/>
          </p:cNvSpPr>
          <p:nvPr>
            <p:ph type="dt" sz="half" idx="10"/>
          </p:nvPr>
        </p:nvSpPr>
        <p:spPr/>
        <p:txBody>
          <a:bodyPr/>
          <a:lstStyle/>
          <a:p>
            <a:r>
              <a:rPr lang="en-US" smtClean="0"/>
              <a:t>LIGO-G1301249-v3</a:t>
            </a:r>
            <a:endParaRPr lang="en-US" dirty="0"/>
          </a:p>
        </p:txBody>
      </p:sp>
      <p:sp>
        <p:nvSpPr>
          <p:cNvPr id="14" name="Footer Placeholder 13"/>
          <p:cNvSpPr>
            <a:spLocks noGrp="1"/>
          </p:cNvSpPr>
          <p:nvPr>
            <p:ph type="ftr" sz="quarter" idx="11"/>
          </p:nvPr>
        </p:nvSpPr>
        <p:spPr/>
        <p:txBody>
          <a:bodyPr/>
          <a:lstStyle/>
          <a:p>
            <a:r>
              <a:rPr lang="en-US" smtClean="0"/>
              <a:t>Advanced LIGO</a:t>
            </a:r>
            <a:endParaRPr lang="en-US"/>
          </a:p>
        </p:txBody>
      </p:sp>
      <p:sp>
        <p:nvSpPr>
          <p:cNvPr id="15" name="Slide Number Placeholder 14"/>
          <p:cNvSpPr>
            <a:spLocks noGrp="1"/>
          </p:cNvSpPr>
          <p:nvPr>
            <p:ph type="sldNum" sz="quarter" idx="12"/>
          </p:nvPr>
        </p:nvSpPr>
        <p:spPr/>
        <p:txBody>
          <a:bodyPr/>
          <a:lstStyle/>
          <a:p>
            <a:fld id="{3FF8A0D9-104B-42E1-B207-922617A2DF27}" type="slidenum">
              <a:rPr lang="en-US" smtClean="0"/>
              <a:t>9</a:t>
            </a:fld>
            <a:endParaRPr lang="en-US"/>
          </a:p>
        </p:txBody>
      </p:sp>
      <p:sp>
        <p:nvSpPr>
          <p:cNvPr id="3" name="Content Placeholder 2"/>
          <p:cNvSpPr>
            <a:spLocks noGrp="1"/>
          </p:cNvSpPr>
          <p:nvPr>
            <p:ph idx="1"/>
          </p:nvPr>
        </p:nvSpPr>
        <p:spPr/>
        <p:txBody>
          <a:bodyPr>
            <a:normAutofit/>
          </a:bodyPr>
          <a:lstStyle/>
          <a:p>
            <a:r>
              <a:rPr lang="en-US" sz="2800" dirty="0" smtClean="0"/>
              <a:t>Molecular &amp; chemical analysis</a:t>
            </a:r>
          </a:p>
          <a:p>
            <a:pPr marL="0" indent="0">
              <a:buNone/>
            </a:pPr>
            <a:endParaRPr lang="en-US" sz="2800" dirty="0" smtClean="0"/>
          </a:p>
        </p:txBody>
      </p:sp>
      <p:pic>
        <p:nvPicPr>
          <p:cNvPr id="6" name="Picture 5" descr="jpl log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43422" y="76200"/>
            <a:ext cx="1673694" cy="1005138"/>
          </a:xfrm>
          <a:prstGeom prst="rect">
            <a:avLst/>
          </a:prstGeom>
        </p:spPr>
      </p:pic>
      <p:grpSp>
        <p:nvGrpSpPr>
          <p:cNvPr id="12" name="Group 11"/>
          <p:cNvGrpSpPr/>
          <p:nvPr/>
        </p:nvGrpSpPr>
        <p:grpSpPr>
          <a:xfrm>
            <a:off x="762000" y="1981200"/>
            <a:ext cx="7772400" cy="4331732"/>
            <a:chOff x="762000" y="1981200"/>
            <a:chExt cx="7772400" cy="4331732"/>
          </a:xfrm>
        </p:grpSpPr>
        <p:pic>
          <p:nvPicPr>
            <p:cNvPr id="4" name="Picture 3" descr="people contamination.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019800" y="1981200"/>
              <a:ext cx="1522359" cy="1508760"/>
            </a:xfrm>
            <a:prstGeom prst="rect">
              <a:avLst/>
            </a:prstGeom>
          </p:spPr>
        </p:pic>
        <p:sp>
          <p:nvSpPr>
            <p:cNvPr id="7" name="TextBox 6"/>
            <p:cNvSpPr txBox="1"/>
            <p:nvPr/>
          </p:nvSpPr>
          <p:spPr>
            <a:xfrm>
              <a:off x="6038558" y="3470992"/>
              <a:ext cx="1423073" cy="374904"/>
            </a:xfrm>
            <a:prstGeom prst="rect">
              <a:avLst/>
            </a:prstGeom>
            <a:noFill/>
          </p:spPr>
          <p:txBody>
            <a:bodyPr wrap="square" rtlCol="0">
              <a:spAutoFit/>
            </a:bodyPr>
            <a:lstStyle/>
            <a:p>
              <a:pPr algn="ctr"/>
              <a:r>
                <a:rPr lang="en-US" dirty="0" smtClean="0"/>
                <a:t>Skin dander</a:t>
              </a:r>
              <a:endParaRPr lang="en-US" dirty="0"/>
            </a:p>
          </p:txBody>
        </p:sp>
        <p:pic>
          <p:nvPicPr>
            <p:cNvPr id="5" name="Picture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2000" y="1981261"/>
              <a:ext cx="3810000" cy="1508638"/>
            </a:xfrm>
            <a:prstGeom prst="rect">
              <a:avLst/>
            </a:prstGeom>
          </p:spPr>
        </p:pic>
        <p:sp>
          <p:nvSpPr>
            <p:cNvPr id="11" name="TextBox 10"/>
            <p:cNvSpPr txBox="1"/>
            <p:nvPr/>
          </p:nvSpPr>
          <p:spPr>
            <a:xfrm>
              <a:off x="924059" y="3476564"/>
              <a:ext cx="3485882" cy="369332"/>
            </a:xfrm>
            <a:prstGeom prst="rect">
              <a:avLst/>
            </a:prstGeom>
            <a:noFill/>
          </p:spPr>
          <p:txBody>
            <a:bodyPr wrap="square" rtlCol="0">
              <a:spAutoFit/>
            </a:bodyPr>
            <a:lstStyle/>
            <a:p>
              <a:pPr algn="ctr"/>
              <a:r>
                <a:rPr lang="en-US" dirty="0" smtClean="0"/>
                <a:t>Complex mix of hydrocarbons</a:t>
              </a:r>
              <a:endParaRPr lang="en-US" dirty="0"/>
            </a:p>
          </p:txBody>
        </p:sp>
        <p:pic>
          <p:nvPicPr>
            <p:cNvPr id="10" name="Picture 9"/>
            <p:cNvPicPr>
              <a:picLocks noChangeAspect="1"/>
            </p:cNvPicPr>
            <p:nvPr/>
          </p:nvPicPr>
          <p:blipFill>
            <a:blip r:embed="rId6"/>
            <a:stretch>
              <a:fillRect/>
            </a:stretch>
          </p:blipFill>
          <p:spPr>
            <a:xfrm>
              <a:off x="5396278" y="3887819"/>
              <a:ext cx="2771044" cy="2096047"/>
            </a:xfrm>
            <a:prstGeom prst="rect">
              <a:avLst/>
            </a:prstGeom>
          </p:spPr>
        </p:pic>
        <p:sp>
          <p:nvSpPr>
            <p:cNvPr id="16" name="TextBox 15"/>
            <p:cNvSpPr txBox="1"/>
            <p:nvPr/>
          </p:nvSpPr>
          <p:spPr>
            <a:xfrm>
              <a:off x="5029200" y="5943600"/>
              <a:ext cx="3505200" cy="369332"/>
            </a:xfrm>
            <a:prstGeom prst="rect">
              <a:avLst/>
            </a:prstGeom>
            <a:noFill/>
          </p:spPr>
          <p:txBody>
            <a:bodyPr wrap="square" rtlCol="0">
              <a:spAutoFit/>
            </a:bodyPr>
            <a:lstStyle/>
            <a:p>
              <a:pPr algn="ctr"/>
              <a:r>
                <a:rPr lang="en-US" dirty="0" smtClean="0"/>
                <a:t>Mixed silicates (soil)</a:t>
              </a:r>
              <a:endParaRPr lang="en-US" dirty="0"/>
            </a:p>
          </p:txBody>
        </p:sp>
        <p:pic>
          <p:nvPicPr>
            <p:cNvPr id="9" name="Picture 8"/>
            <p:cNvPicPr>
              <a:picLocks noChangeAspect="1"/>
            </p:cNvPicPr>
            <p:nvPr/>
          </p:nvPicPr>
          <p:blipFill>
            <a:blip r:embed="rId7"/>
            <a:stretch>
              <a:fillRect/>
            </a:stretch>
          </p:blipFill>
          <p:spPr>
            <a:xfrm>
              <a:off x="1524000" y="3886200"/>
              <a:ext cx="1981200" cy="2099284"/>
            </a:xfrm>
            <a:prstGeom prst="rect">
              <a:avLst/>
            </a:prstGeom>
          </p:spPr>
        </p:pic>
        <p:sp>
          <p:nvSpPr>
            <p:cNvPr id="18" name="TextBox 17"/>
            <p:cNvSpPr txBox="1"/>
            <p:nvPr/>
          </p:nvSpPr>
          <p:spPr>
            <a:xfrm>
              <a:off x="914400" y="5943600"/>
              <a:ext cx="3200400" cy="369332"/>
            </a:xfrm>
            <a:prstGeom prst="rect">
              <a:avLst/>
            </a:prstGeom>
            <a:noFill/>
          </p:spPr>
          <p:txBody>
            <a:bodyPr wrap="square" rtlCol="0">
              <a:spAutoFit/>
            </a:bodyPr>
            <a:lstStyle/>
            <a:p>
              <a:pPr algn="ctr"/>
              <a:r>
                <a:rPr lang="en-US" dirty="0" smtClean="0"/>
                <a:t>Polyester &amp; cotton fibers</a:t>
              </a:r>
              <a:endParaRPr lang="en-US" dirty="0"/>
            </a:p>
          </p:txBody>
        </p:sp>
      </p:grpSp>
    </p:spTree>
    <p:extLst>
      <p:ext uri="{BB962C8B-B14F-4D97-AF65-F5344CB8AC3E}">
        <p14:creationId xmlns:p14="http://schemas.microsoft.com/office/powerpoint/2010/main" val="303808347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Times New Roman">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29994</TotalTime>
  <Words>1730</Words>
  <Application>Microsoft Office PowerPoint</Application>
  <PresentationFormat>On-screen Show (4:3)</PresentationFormat>
  <Paragraphs>386</Paragraphs>
  <Slides>20</Slides>
  <Notes>15</Notes>
  <HiddenSlides>0</HiddenSlides>
  <MMClips>2</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7" baseType="lpstr">
      <vt:lpstr>MS Mincho</vt:lpstr>
      <vt:lpstr>Arial</vt:lpstr>
      <vt:lpstr>Calibri</vt:lpstr>
      <vt:lpstr>Times New Roman</vt:lpstr>
      <vt:lpstr>Wingdings</vt:lpstr>
      <vt:lpstr>Office Theme</vt:lpstr>
      <vt:lpstr>Photo Editor Photo</vt:lpstr>
      <vt:lpstr>Livingston Contamination Control Update</vt:lpstr>
      <vt:lpstr>Outline</vt:lpstr>
      <vt:lpstr>It’s All About Optics</vt:lpstr>
      <vt:lpstr>Defining Clean</vt:lpstr>
      <vt:lpstr>PowerPoint Presentation</vt:lpstr>
      <vt:lpstr>FBI Samples</vt:lpstr>
      <vt:lpstr>FBI Samples on Instrument Surfaces</vt:lpstr>
      <vt:lpstr>4” Wafers &amp; 1” Optics</vt:lpstr>
      <vt:lpstr>HAM3 Wafers &amp; Optics</vt:lpstr>
      <vt:lpstr>LHAM2 Wafer PCLs</vt:lpstr>
      <vt:lpstr>Particle Evaluation Tool (PET) </vt:lpstr>
      <vt:lpstr>MITIGATION &amp; PROTECTION</vt:lpstr>
      <vt:lpstr>Scrubs</vt:lpstr>
      <vt:lpstr>Glove Washing</vt:lpstr>
      <vt:lpstr>“Clean-as-you-go”</vt:lpstr>
      <vt:lpstr>“Clean-as-you-go”</vt:lpstr>
      <vt:lpstr>Optimized Transition Area</vt:lpstr>
      <vt:lpstr>  What you should do next…</vt:lpstr>
      <vt:lpstr>Reminder</vt:lpstr>
      <vt:lpstr>The Human Factor (backup)</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Gushwa</dc:creator>
  <cp:lastModifiedBy>Kate Gushwa</cp:lastModifiedBy>
  <cp:revision>1744</cp:revision>
  <dcterms:created xsi:type="dcterms:W3CDTF">2013-04-23T15:58:15Z</dcterms:created>
  <dcterms:modified xsi:type="dcterms:W3CDTF">2013-12-19T22:46:41Z</dcterms:modified>
</cp:coreProperties>
</file>