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5" r:id="rId4"/>
    <p:sldId id="280" r:id="rId5"/>
    <p:sldId id="308" r:id="rId6"/>
    <p:sldId id="309" r:id="rId7"/>
    <p:sldId id="270" r:id="rId8"/>
    <p:sldId id="259" r:id="rId9"/>
    <p:sldId id="260" r:id="rId10"/>
    <p:sldId id="261" r:id="rId11"/>
    <p:sldId id="271" r:id="rId12"/>
    <p:sldId id="298" r:id="rId13"/>
    <p:sldId id="281" r:id="rId14"/>
    <p:sldId id="282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8F1"/>
    <a:srgbClr val="0B4FBD"/>
    <a:srgbClr val="1449B4"/>
    <a:srgbClr val="FF0000"/>
    <a:srgbClr val="0D5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0" autoAdjust="0"/>
  </p:normalViewPr>
  <p:slideViewPr>
    <p:cSldViewPr>
      <p:cViewPr varScale="1">
        <p:scale>
          <a:sx n="81" d="100"/>
          <a:sy n="81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2A3F2DC8-F322-4675-9D7A-3CC2CF59D6DB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32461F91-6EE4-40EC-A97C-60E030B66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8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1F91-6EE4-40EC-A97C-60E030B669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1F91-6EE4-40EC-A97C-60E030B669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1F91-6EE4-40EC-A97C-60E030B669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0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1F91-6EE4-40EC-A97C-60E030B669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1F91-6EE4-40EC-A97C-60E030B669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1F91-6EE4-40EC-A97C-60E030B669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1F91-6EE4-40EC-A97C-60E030B669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3A6D-9E4D-461F-8CF8-5C9CA84D6980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DAEC-925A-4F7F-B652-04B76AA1E0C5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E567-3F91-4ADF-9B56-E6D284394744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525B-0706-4D58-8F3A-32CCCCAE2F7D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ED6D-04DE-4270-8339-E6884D452179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792F-D1C6-4DBB-92A1-4F0568768D93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39A-D0F1-4011-977A-E0F89940BBD6}" type="datetime1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7FAB-AEA7-495D-92FD-0919A9A1AD8A}" type="datetime1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3995-1D6B-4A31-A70A-C1E6378C0F40}" type="datetime1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2EE3-0EEF-4301-A48D-BF778821B2F1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FC72-23BB-474A-AFF8-E3B3426EC6B1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AA78-3886-46CA-9625-D6B9B0F493FD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E1300860-v2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LIGO Suspensions</a:t>
            </a:r>
            <a:br>
              <a:rPr lang="en-US" dirty="0" smtClean="0"/>
            </a:br>
            <a:r>
              <a:rPr lang="en-US" dirty="0" smtClean="0"/>
              <a:t>Quick Start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Romie, B. Shapiro, M. Barton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E1300860-v2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pic>
        <p:nvPicPr>
          <p:cNvPr id="5" name="Picture 7" descr="HSTS_n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426" y="1524000"/>
            <a:ext cx="29435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 Small Triple Suspension (HSTS)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352800" y="1447800"/>
            <a:ext cx="2819400" cy="5334000"/>
            <a:chOff x="76200" y="1447800"/>
            <a:chExt cx="2819400" cy="5334000"/>
          </a:xfrm>
        </p:grpSpPr>
        <p:grpSp>
          <p:nvGrpSpPr>
            <p:cNvPr id="9" name="Group 36"/>
            <p:cNvGrpSpPr/>
            <p:nvPr/>
          </p:nvGrpSpPr>
          <p:grpSpPr>
            <a:xfrm>
              <a:off x="487680" y="2743200"/>
              <a:ext cx="1872587" cy="4038600"/>
              <a:chOff x="944880" y="2590800"/>
              <a:chExt cx="1872587" cy="403860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20" name="Group 35"/>
              <p:cNvGrpSpPr/>
              <p:nvPr/>
            </p:nvGrpSpPr>
            <p:grpSpPr>
              <a:xfrm>
                <a:off x="944880" y="2819400"/>
                <a:ext cx="1872587" cy="1828800"/>
                <a:chOff x="944880" y="2819400"/>
                <a:chExt cx="1872587" cy="1828800"/>
              </a:xfrm>
            </p:grpSpPr>
            <p:pic>
              <p:nvPicPr>
                <p:cNvPr id="35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4880" y="28194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32004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7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32004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8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4038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9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4038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" name="Group 34"/>
              <p:cNvGrpSpPr/>
              <p:nvPr/>
            </p:nvGrpSpPr>
            <p:grpSpPr>
              <a:xfrm>
                <a:off x="944880" y="4800600"/>
                <a:ext cx="1872587" cy="1828800"/>
                <a:chOff x="944880" y="4800600"/>
                <a:chExt cx="1872587" cy="1828800"/>
              </a:xfrm>
            </p:grpSpPr>
            <p:pic>
              <p:nvPicPr>
                <p:cNvPr id="30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4880" y="48006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5181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2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51816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3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60198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4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6019800"/>
                  <a:ext cx="304800" cy="304800"/>
                </a:xfrm>
                <a:prstGeom prst="ellipse">
                  <a:avLst/>
                </a:prstGeom>
                <a:solidFill>
                  <a:srgbClr val="00B05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 rot="5400000">
                <a:off x="495300" y="3162300"/>
                <a:ext cx="11430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324100" y="3009900"/>
                <a:ext cx="8382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57200" y="3124200"/>
                <a:ext cx="1066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52400" y="4800600"/>
                <a:ext cx="1828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94488" y="4706112"/>
                <a:ext cx="1792224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2316480" y="3045992"/>
                <a:ext cx="914400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2095500" y="4762500"/>
                <a:ext cx="12954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037588" y="4744212"/>
                <a:ext cx="1472184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76200" y="1676400"/>
              <a:ext cx="2819400" cy="1066800"/>
              <a:chOff x="76200" y="1676400"/>
              <a:chExt cx="2819400" cy="10668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76200" y="16764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228600" y="2209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457200" y="16764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2743200" y="20574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286000" y="17526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2133600" y="2209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304800" y="18288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16200000" flipH="1">
              <a:off x="723900" y="15621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943100" y="15621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6200" y="2743200"/>
            <a:ext cx="3505200" cy="4078039"/>
            <a:chOff x="76200" y="2866072"/>
            <a:chExt cx="3505200" cy="4078039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2866072"/>
              <a:ext cx="3505200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3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M2 and M3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L1:SUS-PRM_M1…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T0900435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E1100109</a:t>
              </a:r>
            </a:p>
            <a:p>
              <a:endParaRPr lang="en-US" b="1" dirty="0" smtClean="0"/>
            </a:p>
          </p:txBody>
        </p:sp>
        <p:sp>
          <p:nvSpPr>
            <p:cNvPr id="50" name="Oval 4"/>
            <p:cNvSpPr>
              <a:spLocks noChangeArrowheads="1"/>
            </p:cNvSpPr>
            <p:nvPr/>
          </p:nvSpPr>
          <p:spPr bwMode="auto">
            <a:xfrm>
              <a:off x="304800" y="40090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04800" y="45546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3152" y="1295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PRM, PR2, SRM, SR2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MC1, MC2, MC3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2, 3, 4, 5, (8, 9, 10, 11)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4196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495800" y="36911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958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276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864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912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9718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49040" y="21762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669280" y="21762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050792" y="3310128"/>
            <a:ext cx="1609344" cy="3200400"/>
            <a:chOff x="4029456" y="3276600"/>
            <a:chExt cx="1609344" cy="3200400"/>
          </a:xfrm>
        </p:grpSpPr>
        <p:sp>
          <p:nvSpPr>
            <p:cNvPr id="64" name="TextBox 63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38600" y="5269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05400" y="525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386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054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50992" y="6169223"/>
            <a:ext cx="454152" cy="688777"/>
            <a:chOff x="5650992" y="6169223"/>
            <a:chExt cx="454152" cy="688777"/>
          </a:xfrm>
        </p:grpSpPr>
        <p:grpSp>
          <p:nvGrpSpPr>
            <p:cNvPr id="73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Mode Cleaner Double (OMCS)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E1300860-v2</a:t>
            </a:r>
            <a:endParaRPr lang="en-US" dirty="0"/>
          </a:p>
        </p:txBody>
      </p:sp>
      <p:pic>
        <p:nvPicPr>
          <p:cNvPr id="5" name="Picture 4" descr="G080405_Tobin_1"/>
          <p:cNvPicPr>
            <a:picLocks noChangeAspect="1" noChangeArrowheads="1"/>
          </p:cNvPicPr>
          <p:nvPr/>
        </p:nvPicPr>
        <p:blipFill>
          <a:blip r:embed="rId3" cstate="print"/>
          <a:srcRect l="37112" t="14255" r="18556" b="14255"/>
          <a:stretch>
            <a:fillRect/>
          </a:stretch>
        </p:blipFill>
        <p:spPr bwMode="auto">
          <a:xfrm>
            <a:off x="6170613" y="1796332"/>
            <a:ext cx="29733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1371600"/>
            <a:ext cx="2971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>
              <a:lnSpc>
                <a:spcPct val="90000"/>
              </a:lnSpc>
              <a:buSzTx/>
              <a:defRPr/>
            </a:pPr>
            <a:r>
              <a:rPr lang="en-US" sz="2400" dirty="0" smtClean="0"/>
              <a:t>In use during S6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0" y="1371600"/>
            <a:ext cx="3048000" cy="4103132"/>
            <a:chOff x="0" y="1371600"/>
            <a:chExt cx="3048000" cy="4103132"/>
          </a:xfrm>
        </p:grpSpPr>
        <p:grpSp>
          <p:nvGrpSpPr>
            <p:cNvPr id="48" name="Group 47"/>
            <p:cNvGrpSpPr/>
            <p:nvPr/>
          </p:nvGrpSpPr>
          <p:grpSpPr>
            <a:xfrm>
              <a:off x="76200" y="1371600"/>
              <a:ext cx="2971800" cy="3416320"/>
              <a:chOff x="76200" y="2866072"/>
              <a:chExt cx="2971800" cy="341632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6200" y="2866072"/>
                <a:ext cx="2971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Location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HAM 6, (12)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Control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Local – damping at M1</a:t>
                </a:r>
              </a:p>
              <a:p>
                <a:r>
                  <a:rPr lang="en-US" dirty="0" smtClean="0"/>
                  <a:t>	(true for all SUS’s)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b="1" dirty="0" smtClean="0"/>
                  <a:t>Sensors/Actuators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        BOSEMs at top mass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b="1" dirty="0" smtClean="0"/>
                  <a:t>Top mass naming convention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dirty="0" smtClean="0"/>
                  <a:t>L1:SUS-OMC_M1…</a:t>
                </a:r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304800" y="5075872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0" y="4724400"/>
              <a:ext cx="3048000" cy="750332"/>
              <a:chOff x="0" y="5421868"/>
              <a:chExt cx="3048000" cy="75033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0" y="5574268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site  subsystem  unit  stage</a:t>
                </a:r>
                <a:endParaRPr lang="en-US" dirty="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76200" y="5421868"/>
                <a:ext cx="2362200" cy="750332"/>
                <a:chOff x="76200" y="5410200"/>
                <a:chExt cx="2362200" cy="750332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 rot="5400000" flipH="1" flipV="1">
                  <a:off x="228600" y="5486400"/>
                  <a:ext cx="228600" cy="762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16200000" flipV="1">
                  <a:off x="800100" y="5448300"/>
                  <a:ext cx="228600" cy="1524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rot="10800000">
                  <a:off x="1447800" y="5410200"/>
                  <a:ext cx="304800" cy="2286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rot="10800000">
                  <a:off x="1981200" y="5410200"/>
                  <a:ext cx="304800" cy="22860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762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382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600200" y="5791200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3,4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33600" y="57912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0" y="5562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Documentation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Final design review - T0900060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SUS controls arrangement – E1100109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3200400" y="1720132"/>
            <a:ext cx="2971800" cy="3818930"/>
            <a:chOff x="3200400" y="2133600"/>
            <a:chExt cx="2971800" cy="3818930"/>
          </a:xfrm>
        </p:grpSpPr>
        <p:grpSp>
          <p:nvGrpSpPr>
            <p:cNvPr id="34" name="Group 33"/>
            <p:cNvGrpSpPr/>
            <p:nvPr/>
          </p:nvGrpSpPr>
          <p:grpSpPr>
            <a:xfrm>
              <a:off x="3200400" y="2133600"/>
              <a:ext cx="2819400" cy="3818930"/>
              <a:chOff x="609600" y="2209801"/>
              <a:chExt cx="2819400" cy="3818930"/>
            </a:xfrm>
          </p:grpSpPr>
          <p:sp>
            <p:nvSpPr>
              <p:cNvPr id="25" name="AutoShape 10"/>
              <p:cNvSpPr>
                <a:spLocks noChangeArrowheads="1"/>
              </p:cNvSpPr>
              <p:nvPr/>
            </p:nvSpPr>
            <p:spPr bwMode="auto">
              <a:xfrm>
                <a:off x="609600" y="4648201"/>
                <a:ext cx="2743200" cy="685800"/>
              </a:xfrm>
              <a:prstGeom prst="cube">
                <a:avLst>
                  <a:gd name="adj" fmla="val 5298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2286000" y="41148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876300" y="42291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2209800" y="41148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800100" y="42291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609600" y="2895601"/>
                <a:ext cx="2819400" cy="1066800"/>
                <a:chOff x="685800" y="3733800"/>
                <a:chExt cx="2819400" cy="1066800"/>
              </a:xfrm>
            </p:grpSpPr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685800" y="3733800"/>
                  <a:ext cx="2819400" cy="10668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" name="Oval 4"/>
                <p:cNvSpPr>
                  <a:spLocks noChangeArrowheads="1"/>
                </p:cNvSpPr>
                <p:nvPr/>
              </p:nvSpPr>
              <p:spPr bwMode="auto">
                <a:xfrm>
                  <a:off x="838200" y="42672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" name="Oval 5"/>
                <p:cNvSpPr>
                  <a:spLocks noChangeArrowheads="1"/>
                </p:cNvSpPr>
                <p:nvPr/>
              </p:nvSpPr>
              <p:spPr bwMode="auto">
                <a:xfrm>
                  <a:off x="990600" y="38862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" name="Oval 6"/>
                <p:cNvSpPr>
                  <a:spLocks noChangeArrowheads="1"/>
                </p:cNvSpPr>
                <p:nvPr/>
              </p:nvSpPr>
              <p:spPr bwMode="auto">
                <a:xfrm>
                  <a:off x="3352800" y="4114800"/>
                  <a:ext cx="762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" name="Oval 7"/>
                <p:cNvSpPr>
                  <a:spLocks noChangeArrowheads="1"/>
                </p:cNvSpPr>
                <p:nvPr/>
              </p:nvSpPr>
              <p:spPr bwMode="auto">
                <a:xfrm>
                  <a:off x="2895600" y="38100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" name="Oval 9"/>
                <p:cNvSpPr>
                  <a:spLocks noChangeArrowheads="1"/>
                </p:cNvSpPr>
                <p:nvPr/>
              </p:nvSpPr>
              <p:spPr bwMode="auto">
                <a:xfrm>
                  <a:off x="2743200" y="42672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5"/>
                <p:cNvSpPr>
                  <a:spLocks noChangeArrowheads="1"/>
                </p:cNvSpPr>
                <p:nvPr/>
              </p:nvSpPr>
              <p:spPr bwMode="auto">
                <a:xfrm>
                  <a:off x="1143000" y="3733800"/>
                  <a:ext cx="304800" cy="762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 rot="5400000">
                <a:off x="2438400" y="2362201"/>
                <a:ext cx="838200" cy="5334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1028700" y="2476501"/>
                <a:ext cx="838200" cy="30480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914400" y="5105401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cap="none" spc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rPr>
                  <a:t>Optics</a:t>
                </a:r>
                <a:endParaRPr lang="en-US" sz="5400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114800" y="3352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91000" y="491032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trike="sngStrike" dirty="0" smtClean="0"/>
                <a:t>M2</a:t>
              </a:r>
              <a:endParaRPr lang="en-US" strike="sngStrike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8800" y="2743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3800" y="2819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76600" y="2678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41264" y="3059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SD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19272" y="33192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LF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12080" y="33192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RT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48400" y="5486400"/>
            <a:ext cx="914400" cy="993577"/>
            <a:chOff x="5715000" y="5486400"/>
            <a:chExt cx="914400" cy="993577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5867399" y="6019800"/>
              <a:ext cx="228600" cy="2286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096000" y="6019800"/>
              <a:ext cx="381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943600" y="58674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715000" y="61722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77000" y="58674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19800" y="5486400"/>
              <a:ext cx="152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</a:t>
              </a:r>
              <a:endParaRPr lang="en-US" sz="1400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72390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coordinates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7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7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Cavity Control (LSC)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>
          <a:xfrm>
            <a:off x="152400" y="1490472"/>
            <a:ext cx="4953328" cy="5294376"/>
            <a:chOff x="1524000" y="381000"/>
            <a:chExt cx="4953000" cy="5294375"/>
          </a:xfrm>
        </p:grpSpPr>
        <p:sp>
          <p:nvSpPr>
            <p:cNvPr id="7" name="Rectangle 6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2514601" y="3843527"/>
              <a:ext cx="1727886" cy="4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73552" y="5634988"/>
              <a:ext cx="3203448" cy="30458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5036817" y="4207763"/>
              <a:ext cx="2880359" cy="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6" idx="1"/>
            </p:cNvCxnSpPr>
            <p:nvPr/>
          </p:nvCxnSpPr>
          <p:spPr>
            <a:xfrm rot="10800000">
              <a:off x="5105402" y="4294841"/>
              <a:ext cx="380999" cy="76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960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4864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49" idx="1"/>
              <a:endCxn id="15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5400000" flipH="1" flipV="1">
            <a:off x="3888454" y="3886200"/>
            <a:ext cx="304879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4" idx="1"/>
          </p:cNvCxnSpPr>
          <p:nvPr/>
        </p:nvCxnSpPr>
        <p:spPr>
          <a:xfrm rot="10800000">
            <a:off x="3736849" y="2855386"/>
            <a:ext cx="381024" cy="211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727513" y="2855976"/>
            <a:ext cx="381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17872" y="2590800"/>
            <a:ext cx="60964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4270248" y="3081528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9" idx="1"/>
          </p:cNvCxnSpPr>
          <p:nvPr/>
        </p:nvCxnSpPr>
        <p:spPr>
          <a:xfrm rot="10800000">
            <a:off x="3736759" y="2245786"/>
            <a:ext cx="381024" cy="211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727423" y="2246376"/>
            <a:ext cx="381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117782" y="1981200"/>
            <a:ext cx="60964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86400" y="2540675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stage has limited range, so the control is distributed up the chain with: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Increasing control force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Lower frequency control</a:t>
            </a:r>
          </a:p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24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5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Control of Cavity Length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>
          <a:xfrm>
            <a:off x="149352" y="1490472"/>
            <a:ext cx="4953328" cy="5294376"/>
            <a:chOff x="1524000" y="381000"/>
            <a:chExt cx="4953000" cy="5294375"/>
          </a:xfrm>
        </p:grpSpPr>
        <p:sp>
          <p:nvSpPr>
            <p:cNvPr id="5" name="Rectangle 4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2514601" y="3843527"/>
              <a:ext cx="1727886" cy="4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73552" y="5634988"/>
              <a:ext cx="3203448" cy="30458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036817" y="4207763"/>
              <a:ext cx="2880359" cy="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4" idx="1"/>
            </p:cNvCxnSpPr>
            <p:nvPr/>
          </p:nvCxnSpPr>
          <p:spPr>
            <a:xfrm rot="10800000">
              <a:off x="5105402" y="4294841"/>
              <a:ext cx="380999" cy="76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0960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4864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7" idx="1"/>
              <a:endCxn id="13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953000" y="1541383"/>
            <a:ext cx="403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With parallel feedback, changing one loop requires changing the others to account for changes in gain and stability.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stability of all stages are coupled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-76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00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0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Control of Cavity Length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152400" y="1487425"/>
            <a:ext cx="6324603" cy="5294375"/>
            <a:chOff x="1524000" y="381000"/>
            <a:chExt cx="6324603" cy="5294375"/>
          </a:xfrm>
        </p:grpSpPr>
        <p:sp>
          <p:nvSpPr>
            <p:cNvPr id="49" name="Rectangle 48"/>
            <p:cNvSpPr/>
            <p:nvPr/>
          </p:nvSpPr>
          <p:spPr>
            <a:xfrm>
              <a:off x="46482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46482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46118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4"/>
            <p:cNvSpPr txBox="1">
              <a:spLocks noChangeArrowheads="1"/>
            </p:cNvSpPr>
            <p:nvPr/>
          </p:nvSpPr>
          <p:spPr bwMode="auto">
            <a:xfrm>
              <a:off x="2514600" y="3895318"/>
              <a:ext cx="1524000" cy="36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Cavity Length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587521" y="4984711"/>
              <a:ext cx="1379743" cy="1585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273552" y="5638800"/>
              <a:ext cx="4575048" cy="26646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159845" y="4974336"/>
              <a:ext cx="1377505" cy="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8" idx="1"/>
              <a:endCxn id="49" idx="3"/>
            </p:cNvCxnSpPr>
            <p:nvPr/>
          </p:nvCxnSpPr>
          <p:spPr>
            <a:xfrm rot="10800000">
              <a:off x="5105400" y="4292937"/>
              <a:ext cx="1752600" cy="951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6482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6872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482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46118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7642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118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642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1996441" y="4294841"/>
              <a:ext cx="265176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0" idx="1"/>
            </p:cNvCxnSpPr>
            <p:nvPr/>
          </p:nvCxnSpPr>
          <p:spPr>
            <a:xfrm rot="10800000" flipH="1">
              <a:off x="46482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 flipH="1">
              <a:off x="48006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H="1">
              <a:off x="49530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467600" y="4294841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47642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524000" y="3721851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1524000" y="457145"/>
              <a:ext cx="457200" cy="761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1487626" y="353148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524000" y="2198956"/>
              <a:ext cx="457200" cy="1142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1563032" y="722857"/>
              <a:ext cx="38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1524000" y="1523171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24000" y="914013"/>
              <a:ext cx="457200" cy="3807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 rot="5400000">
              <a:off x="1487626" y="2016525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640026" y="2024458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487626" y="1407367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640026" y="1415299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3" idx="1"/>
            </p:cNvCxnSpPr>
            <p:nvPr/>
          </p:nvCxnSpPr>
          <p:spPr>
            <a:xfrm rot="10800000" flipH="1">
              <a:off x="1524000" y="381000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H="1">
              <a:off x="16764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H="1">
              <a:off x="1828800" y="381001"/>
              <a:ext cx="152400" cy="1142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1640026" y="3539420"/>
              <a:ext cx="380724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6858000" y="4035948"/>
              <a:ext cx="609600" cy="5330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91" idx="1"/>
              <a:endCxn id="57" idx="3"/>
            </p:cNvCxnSpPr>
            <p:nvPr/>
          </p:nvCxnSpPr>
          <p:spPr>
            <a:xfrm rot="10800000">
              <a:off x="5105401" y="2770042"/>
              <a:ext cx="380999" cy="21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6095999" y="2770632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486399" y="2505456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715006" y="3520440"/>
              <a:ext cx="1524000" cy="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4572000" y="1353741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If each stage’s input is the output of the previous stage, any feedback change is automatically registered by the rest of the loop.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 stability at each stage is independent from the others.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Detailed discussion in T1000242 &amp; G1200632.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-762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0480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ETM</a:t>
            </a:r>
            <a:endParaRPr lang="en-US" dirty="0"/>
          </a:p>
        </p:txBody>
      </p:sp>
      <p:sp>
        <p:nvSpPr>
          <p:cNvPr id="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E1300860-v2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4" y="0"/>
            <a:ext cx="862927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pic>
        <p:nvPicPr>
          <p:cNvPr id="13" name="Picture 12" descr="quad_rende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47812"/>
            <a:ext cx="25288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Suspension (Quad)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E1300860-v2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2590800" y="1411069"/>
            <a:ext cx="3200400" cy="5370731"/>
            <a:chOff x="0" y="1411069"/>
            <a:chExt cx="3200400" cy="5370731"/>
          </a:xfrm>
        </p:grpSpPr>
        <p:grpSp>
          <p:nvGrpSpPr>
            <p:cNvPr id="143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/>
          <p:cNvGrpSpPr/>
          <p:nvPr/>
        </p:nvGrpSpPr>
        <p:grpSpPr>
          <a:xfrm>
            <a:off x="5867400" y="3200400"/>
            <a:ext cx="3200400" cy="3323987"/>
            <a:chOff x="76200" y="2866072"/>
            <a:chExt cx="3200400" cy="3323987"/>
          </a:xfrm>
        </p:grpSpPr>
        <p:sp>
          <p:nvSpPr>
            <p:cNvPr id="160" name="TextBox 159"/>
            <p:cNvSpPr txBox="1"/>
            <p:nvPr/>
          </p:nvSpPr>
          <p:spPr>
            <a:xfrm>
              <a:off x="76200" y="2866072"/>
              <a:ext cx="320040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M0, R0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4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M0, R0, L1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L2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IFO signals at L3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Electrostatic drive (ESD) at L3</a:t>
              </a:r>
            </a:p>
            <a:p>
              <a:endParaRPr lang="en-US" dirty="0" smtClean="0"/>
            </a:p>
          </p:txBody>
        </p:sp>
        <p:sp>
          <p:nvSpPr>
            <p:cNvPr id="161" name="Oval 4"/>
            <p:cNvSpPr>
              <a:spLocks noChangeArrowheads="1"/>
            </p:cNvSpPr>
            <p:nvPr/>
          </p:nvSpPr>
          <p:spPr bwMode="auto">
            <a:xfrm>
              <a:off x="304800" y="3996880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2" name="Oval 9"/>
            <p:cNvSpPr>
              <a:spLocks noChangeArrowheads="1"/>
            </p:cNvSpPr>
            <p:nvPr/>
          </p:nvSpPr>
          <p:spPr bwMode="auto">
            <a:xfrm>
              <a:off x="304800" y="4542472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5864352" y="12954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Input Test Mass (ITM, TCP)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End Test Mass (ETM, ERM)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H1 - BSC 1, 3, 9, 10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L1 – BSC 1, 3, 4, 5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4953000" y="2362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R0, M0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9530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9530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49530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MEDM Overview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153"/>
            <a:ext cx="9144000" cy="53520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3"/>
          <p:cNvGrpSpPr/>
          <p:nvPr/>
        </p:nvGrpSpPr>
        <p:grpSpPr>
          <a:xfrm>
            <a:off x="76200" y="1"/>
            <a:ext cx="9067800" cy="1221848"/>
            <a:chOff x="0" y="0"/>
            <a:chExt cx="9144000" cy="1357485"/>
          </a:xfrm>
        </p:grpSpPr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327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Quad MEDM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5" y="1219200"/>
            <a:ext cx="6608934" cy="3868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523" y="1684131"/>
            <a:ext cx="883877" cy="258532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ight Arrow Callout 9"/>
          <p:cNvSpPr/>
          <p:nvPr/>
        </p:nvSpPr>
        <p:spPr>
          <a:xfrm>
            <a:off x="0" y="1692274"/>
            <a:ext cx="1112013" cy="3651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Which suspension</a:t>
            </a:r>
            <a:endParaRPr lang="en-US" sz="800" dirty="0"/>
          </a:p>
        </p:txBody>
      </p:sp>
      <p:sp>
        <p:nvSpPr>
          <p:cNvPr id="11" name="Right Arrow Callout 10"/>
          <p:cNvSpPr/>
          <p:nvPr/>
        </p:nvSpPr>
        <p:spPr>
          <a:xfrm>
            <a:off x="0" y="2168255"/>
            <a:ext cx="1147601" cy="42911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M0=top mass </a:t>
            </a:r>
            <a:r>
              <a:rPr lang="en-US" sz="1100" dirty="0" err="1"/>
              <a:t>B</a:t>
            </a:r>
            <a:r>
              <a:rPr lang="en-US" sz="1100" dirty="0" err="1" smtClean="0"/>
              <a:t>osems</a:t>
            </a:r>
            <a:endParaRPr lang="en-US" sz="1100" dirty="0"/>
          </a:p>
        </p:txBody>
      </p:sp>
      <p:sp>
        <p:nvSpPr>
          <p:cNvPr id="12" name="Right Arrow Callout 11"/>
          <p:cNvSpPr/>
          <p:nvPr/>
        </p:nvSpPr>
        <p:spPr>
          <a:xfrm>
            <a:off x="0" y="3001962"/>
            <a:ext cx="1147601" cy="41966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L1=UIM </a:t>
            </a:r>
            <a:r>
              <a:rPr lang="en-US" sz="1100" dirty="0" err="1" smtClean="0"/>
              <a:t>Bosems</a:t>
            </a:r>
            <a:endParaRPr lang="en-US" sz="1100" dirty="0"/>
          </a:p>
        </p:txBody>
      </p:sp>
      <p:sp>
        <p:nvSpPr>
          <p:cNvPr id="13" name="Right Arrow Callout 12"/>
          <p:cNvSpPr/>
          <p:nvPr/>
        </p:nvSpPr>
        <p:spPr>
          <a:xfrm>
            <a:off x="-2" y="4259825"/>
            <a:ext cx="1147603" cy="31217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ESD</a:t>
            </a:r>
            <a:endParaRPr lang="en-US" sz="1100" dirty="0"/>
          </a:p>
        </p:txBody>
      </p:sp>
      <p:sp>
        <p:nvSpPr>
          <p:cNvPr id="14" name="Right Arrow Callout 13"/>
          <p:cNvSpPr/>
          <p:nvPr/>
        </p:nvSpPr>
        <p:spPr>
          <a:xfrm>
            <a:off x="0" y="3667759"/>
            <a:ext cx="1147601" cy="50323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PenRe</a:t>
            </a:r>
            <a:r>
              <a:rPr lang="en-US" sz="1100" dirty="0" smtClean="0"/>
              <a:t> </a:t>
            </a:r>
            <a:r>
              <a:rPr lang="en-US" sz="1100" dirty="0" err="1"/>
              <a:t>A</a:t>
            </a:r>
            <a:r>
              <a:rPr lang="en-US" sz="1100" dirty="0" err="1" smtClean="0"/>
              <a:t>osems</a:t>
            </a:r>
            <a:endParaRPr lang="en-US" sz="1100" dirty="0"/>
          </a:p>
        </p:txBody>
      </p:sp>
      <p:sp>
        <p:nvSpPr>
          <p:cNvPr id="15" name="Right Arrow Callout 14"/>
          <p:cNvSpPr/>
          <p:nvPr/>
        </p:nvSpPr>
        <p:spPr>
          <a:xfrm>
            <a:off x="-2" y="4697021"/>
            <a:ext cx="1147603" cy="31217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OpLev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2057399"/>
            <a:ext cx="762000" cy="45720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Down Arrow Callout 17"/>
          <p:cNvSpPr/>
          <p:nvPr/>
        </p:nvSpPr>
        <p:spPr>
          <a:xfrm>
            <a:off x="1955669" y="381000"/>
            <a:ext cx="655319" cy="1676399"/>
          </a:xfrm>
          <a:prstGeom prst="downArrowCallout">
            <a:avLst>
              <a:gd name="adj1" fmla="val 4861"/>
              <a:gd name="adj2" fmla="val 25000"/>
              <a:gd name="adj3" fmla="val 25000"/>
              <a:gd name="adj4" fmla="val 42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R0=top mass </a:t>
            </a:r>
            <a:r>
              <a:rPr lang="en-US" sz="1100" dirty="0" err="1" smtClean="0"/>
              <a:t>Bosems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6204" y="1219199"/>
            <a:ext cx="7117196" cy="4730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Left Arrow Callout 19"/>
          <p:cNvSpPr/>
          <p:nvPr/>
        </p:nvSpPr>
        <p:spPr>
          <a:xfrm>
            <a:off x="8242167" y="1045328"/>
            <a:ext cx="863731" cy="979310"/>
          </a:xfrm>
          <a:prstGeom prst="leftArrowCallout">
            <a:avLst>
              <a:gd name="adj1" fmla="val 8731"/>
              <a:gd name="adj2" fmla="val 9822"/>
              <a:gd name="adj3" fmla="val 23909"/>
              <a:gd name="adj4" fmla="val 61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IFO odds and ends</a:t>
            </a:r>
            <a:endParaRPr lang="en-US" sz="1100" dirty="0"/>
          </a:p>
        </p:txBody>
      </p:sp>
      <p:sp>
        <p:nvSpPr>
          <p:cNvPr id="26" name="Left Arrow Callout 25"/>
          <p:cNvSpPr/>
          <p:nvPr/>
        </p:nvSpPr>
        <p:spPr>
          <a:xfrm>
            <a:off x="7327769" y="4739009"/>
            <a:ext cx="1737828" cy="742999"/>
          </a:xfrm>
          <a:prstGeom prst="leftArrowCallout">
            <a:avLst>
              <a:gd name="adj1" fmla="val 0"/>
              <a:gd name="adj2" fmla="val 17227"/>
              <a:gd name="adj3" fmla="val 33613"/>
              <a:gd name="adj4" fmla="val 7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Watchdogs &amp; </a:t>
            </a:r>
            <a:r>
              <a:rPr lang="en-US" sz="1100" dirty="0" err="1" smtClean="0"/>
              <a:t>DACkill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2514600"/>
            <a:ext cx="914400" cy="25853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Up Arrow Callout 28"/>
          <p:cNvSpPr/>
          <p:nvPr/>
        </p:nvSpPr>
        <p:spPr>
          <a:xfrm>
            <a:off x="2075468" y="5099923"/>
            <a:ext cx="1048732" cy="1250870"/>
          </a:xfrm>
          <a:prstGeom prst="upArrowCallout">
            <a:avLst>
              <a:gd name="adj1" fmla="val 1629"/>
              <a:gd name="adj2" fmla="val 14083"/>
              <a:gd name="adj3" fmla="val 25000"/>
              <a:gd name="adj4" fmla="val 7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Local &gt; Cartesian &amp; sensor corrections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4087" y="2362200"/>
            <a:ext cx="888913" cy="3048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Up Arrow Callout 30"/>
          <p:cNvSpPr/>
          <p:nvPr/>
        </p:nvSpPr>
        <p:spPr>
          <a:xfrm>
            <a:off x="4020530" y="5416749"/>
            <a:ext cx="1048732" cy="1365051"/>
          </a:xfrm>
          <a:prstGeom prst="upArrowCallout">
            <a:avLst>
              <a:gd name="adj1" fmla="val 1629"/>
              <a:gd name="adj2" fmla="val 14083"/>
              <a:gd name="adj3" fmla="val 25000"/>
              <a:gd name="adj4" fmla="val 66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Actuator corrections &amp; Cartesian &gt; local</a:t>
            </a:r>
            <a:endParaRPr lang="en-US" sz="1400" dirty="0"/>
          </a:p>
        </p:txBody>
      </p:sp>
      <p:sp>
        <p:nvSpPr>
          <p:cNvPr id="32" name="Up Arrow Callout 31"/>
          <p:cNvSpPr/>
          <p:nvPr/>
        </p:nvSpPr>
        <p:spPr>
          <a:xfrm>
            <a:off x="898296" y="4273417"/>
            <a:ext cx="1048732" cy="2077376"/>
          </a:xfrm>
          <a:prstGeom prst="upArrowCallout">
            <a:avLst>
              <a:gd name="adj1" fmla="val 0"/>
              <a:gd name="adj2" fmla="val 10487"/>
              <a:gd name="adj3" fmla="val 33989"/>
              <a:gd name="adj4" fmla="val 46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Sensor/</a:t>
            </a:r>
          </a:p>
          <a:p>
            <a:pPr algn="ctr"/>
            <a:r>
              <a:rPr lang="en-US" sz="1400" dirty="0" smtClean="0"/>
              <a:t>actuators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971799" y="1760725"/>
            <a:ext cx="731477" cy="38780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Up Arrow Callout 33"/>
          <p:cNvSpPr/>
          <p:nvPr/>
        </p:nvSpPr>
        <p:spPr>
          <a:xfrm>
            <a:off x="2998903" y="5666026"/>
            <a:ext cx="889264" cy="11919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2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Input filters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978922" y="1945391"/>
            <a:ext cx="888477" cy="323620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Up Arrow Callout 35"/>
          <p:cNvSpPr/>
          <p:nvPr/>
        </p:nvSpPr>
        <p:spPr>
          <a:xfrm>
            <a:off x="5094446" y="5225156"/>
            <a:ext cx="772953" cy="1405686"/>
          </a:xfrm>
          <a:prstGeom prst="upArrowCallout">
            <a:avLst>
              <a:gd name="adj1" fmla="val 5487"/>
              <a:gd name="adj2" fmla="val 25000"/>
              <a:gd name="adj3" fmla="val 25000"/>
              <a:gd name="adj4" fmla="val 48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Output filters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67399" y="1669804"/>
            <a:ext cx="1460369" cy="369331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71800" y="24384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7030A0"/>
                </a:solidFill>
              </a:ln>
              <a:noFill/>
            </a:endParaRPr>
          </a:p>
        </p:txBody>
      </p:sp>
      <p:grpSp>
        <p:nvGrpSpPr>
          <p:cNvPr id="7" name="Group 153"/>
          <p:cNvGrpSpPr/>
          <p:nvPr/>
        </p:nvGrpSpPr>
        <p:grpSpPr>
          <a:xfrm>
            <a:off x="27495" y="100986"/>
            <a:ext cx="9067800" cy="1221848"/>
            <a:chOff x="0" y="0"/>
            <a:chExt cx="9144000" cy="1357485"/>
          </a:xfrm>
        </p:grpSpPr>
        <p:pic>
          <p:nvPicPr>
            <p:cNvPr id="8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327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Quad MEDM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1250252"/>
            <a:ext cx="6608934" cy="38682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88168" y="2447041"/>
            <a:ext cx="457200" cy="381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Up Arrow Callout 21"/>
          <p:cNvSpPr/>
          <p:nvPr/>
        </p:nvSpPr>
        <p:spPr>
          <a:xfrm>
            <a:off x="1061735" y="2819400"/>
            <a:ext cx="1910065" cy="3581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23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Damping Filter-click on this for damping loops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74168" y="2743200"/>
            <a:ext cx="381002" cy="152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74168" y="3314222"/>
            <a:ext cx="381002" cy="152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74167" y="3961444"/>
            <a:ext cx="381002" cy="152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025230" y="1468754"/>
            <a:ext cx="381002" cy="152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5" name="Straight Arrow Connector 44"/>
          <p:cNvCxnSpPr>
            <a:endCxn id="23" idx="2"/>
          </p:cNvCxnSpPr>
          <p:nvPr/>
        </p:nvCxnSpPr>
        <p:spPr>
          <a:xfrm flipH="1" flipV="1">
            <a:off x="4264669" y="2895600"/>
            <a:ext cx="1257299" cy="241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302768" y="3513841"/>
            <a:ext cx="1219200" cy="179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8" idx="2"/>
          </p:cNvCxnSpPr>
          <p:nvPr/>
        </p:nvCxnSpPr>
        <p:spPr>
          <a:xfrm flipH="1" flipV="1">
            <a:off x="4264668" y="4113844"/>
            <a:ext cx="1257300" cy="119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1" idx="2"/>
          </p:cNvCxnSpPr>
          <p:nvPr/>
        </p:nvCxnSpPr>
        <p:spPr>
          <a:xfrm flipH="1" flipV="1">
            <a:off x="5215731" y="1621154"/>
            <a:ext cx="342899" cy="3694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21968" y="5301186"/>
            <a:ext cx="22098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1368F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Check state of IFO: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Acquire (locking)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Noise (running)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568" y="1837441"/>
            <a:ext cx="468630" cy="25853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9" name="Left Arrow Callout 58"/>
          <p:cNvSpPr/>
          <p:nvPr/>
        </p:nvSpPr>
        <p:spPr>
          <a:xfrm>
            <a:off x="6380252" y="1970640"/>
            <a:ext cx="2728098" cy="2610155"/>
          </a:xfrm>
          <a:prstGeom prst="leftArrowCallout">
            <a:avLst>
              <a:gd name="adj1" fmla="val 4747"/>
              <a:gd name="adj2" fmla="val 4199"/>
              <a:gd name="adj3" fmla="val 9499"/>
              <a:gd name="adj4" fmla="val 80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Coil/drive: enable or</a:t>
            </a:r>
          </a:p>
          <a:p>
            <a:r>
              <a:rPr lang="en-US" dirty="0"/>
              <a:t>d</a:t>
            </a:r>
            <a:r>
              <a:rPr lang="en-US" dirty="0" smtClean="0"/>
              <a:t>isable</a:t>
            </a:r>
          </a:p>
          <a:p>
            <a:endParaRPr lang="en-US" dirty="0" smtClean="0"/>
          </a:p>
          <a:p>
            <a:r>
              <a:rPr lang="en-US" dirty="0" smtClean="0"/>
              <a:t>Green=enabled</a:t>
            </a:r>
          </a:p>
          <a:p>
            <a:r>
              <a:rPr lang="en-US" dirty="0" smtClean="0"/>
              <a:t>Red=disabled</a:t>
            </a:r>
          </a:p>
          <a:p>
            <a:r>
              <a:rPr lang="en-US" dirty="0" smtClean="0"/>
              <a:t>Yellow=intermediate</a:t>
            </a:r>
            <a:endParaRPr lang="en-US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752" y="1371600"/>
            <a:ext cx="96729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4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Isolation Performance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1910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stage provides 1/f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isolation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3135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126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8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rett\Documents\Lab\All Suspensions\Beamsplitter\D1000392-v2_png2.png"/>
          <p:cNvPicPr>
            <a:picLocks noChangeAspect="1" noChangeArrowheads="1"/>
          </p:cNvPicPr>
          <p:nvPr/>
        </p:nvPicPr>
        <p:blipFill>
          <a:blip r:embed="rId2" cstate="print"/>
          <a:srcRect l="38787" t="3498" r="38714" b="7438"/>
          <a:stretch>
            <a:fillRect/>
          </a:stretch>
        </p:blipFill>
        <p:spPr bwMode="auto">
          <a:xfrm>
            <a:off x="6553200" y="1335508"/>
            <a:ext cx="2590799" cy="5522492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4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44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Beamsplitter/Folding Mirror (BSFM)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581400" y="1447800"/>
            <a:ext cx="2819400" cy="5334000"/>
            <a:chOff x="533400" y="1295400"/>
            <a:chExt cx="2819400" cy="5334000"/>
          </a:xfrm>
        </p:grpSpPr>
        <p:grpSp>
          <p:nvGrpSpPr>
            <p:cNvPr id="37" name="Group 36"/>
            <p:cNvGrpSpPr/>
            <p:nvPr/>
          </p:nvGrpSpPr>
          <p:grpSpPr>
            <a:xfrm>
              <a:off x="944880" y="2590800"/>
              <a:ext cx="1872587" cy="4038600"/>
              <a:chOff x="944880" y="2590800"/>
              <a:chExt cx="1872587" cy="40386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36" name="Group 35"/>
              <p:cNvGrpSpPr/>
              <p:nvPr/>
            </p:nvGrpSpPr>
            <p:grpSpPr>
              <a:xfrm>
                <a:off x="944880" y="2819400"/>
                <a:ext cx="1872587" cy="1828800"/>
                <a:chOff x="944880" y="2819400"/>
                <a:chExt cx="1872587" cy="1828800"/>
              </a:xfrm>
            </p:grpSpPr>
            <p:pic>
              <p:nvPicPr>
                <p:cNvPr id="6" name="Picture 9" descr="C:\Users\Brett\Documents\Lab\All Suspensions\HSTS\HSTS_metal_testmass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4880" y="2819400"/>
                  <a:ext cx="1872587" cy="1828800"/>
                </a:xfrm>
                <a:prstGeom prst="rect">
                  <a:avLst/>
                </a:prstGeom>
                <a:noFill/>
              </p:spPr>
            </p:pic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32004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32004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auto">
                <a:xfrm>
                  <a:off x="2362200" y="40386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9" name="Oval 9"/>
                <p:cNvSpPr>
                  <a:spLocks noChangeArrowheads="1"/>
                </p:cNvSpPr>
                <p:nvPr/>
              </p:nvSpPr>
              <p:spPr bwMode="auto">
                <a:xfrm>
                  <a:off x="1295400" y="4038600"/>
                  <a:ext cx="304800" cy="304800"/>
                </a:xfrm>
                <a:prstGeom prst="ellipse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pic>
            <p:nvPicPr>
              <p:cNvPr id="18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4880" y="4800600"/>
                <a:ext cx="1872587" cy="1828800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Connector 6"/>
              <p:cNvCxnSpPr/>
              <p:nvPr/>
            </p:nvCxnSpPr>
            <p:spPr>
              <a:xfrm rot="5400000">
                <a:off x="495300" y="3162300"/>
                <a:ext cx="11430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2324100" y="3009900"/>
                <a:ext cx="8382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457200" y="3124200"/>
                <a:ext cx="1066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52400" y="4800600"/>
                <a:ext cx="18288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94488" y="4706112"/>
                <a:ext cx="1792224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16480" y="3045992"/>
                <a:ext cx="914400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2095500" y="4762500"/>
                <a:ext cx="1295400" cy="0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037588" y="4744212"/>
                <a:ext cx="1472184" cy="4016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533400" y="1524000"/>
              <a:ext cx="2819400" cy="1066800"/>
              <a:chOff x="533400" y="1524000"/>
              <a:chExt cx="2819400" cy="1066800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533400" y="15240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" name="Oval 4"/>
              <p:cNvSpPr>
                <a:spLocks noChangeArrowheads="1"/>
              </p:cNvSpPr>
              <p:nvPr/>
            </p:nvSpPr>
            <p:spPr bwMode="auto">
              <a:xfrm>
                <a:off x="685800" y="20574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838200" y="1600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3200400" y="19050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2743200" y="1600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590800" y="20574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4"/>
              <p:cNvSpPr>
                <a:spLocks noChangeArrowheads="1"/>
              </p:cNvSpPr>
              <p:nvPr/>
            </p:nvSpPr>
            <p:spPr bwMode="auto">
              <a:xfrm>
                <a:off x="1600200" y="18288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rot="16200000" flipH="1">
              <a:off x="11811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4003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6200" y="2895600"/>
            <a:ext cx="3810000" cy="4124206"/>
            <a:chOff x="76200" y="2866072"/>
            <a:chExt cx="3810000" cy="4124206"/>
          </a:xfrm>
        </p:grpSpPr>
        <p:sp>
          <p:nvSpPr>
            <p:cNvPr id="46" name="TextBox 45"/>
            <p:cNvSpPr txBox="1"/>
            <p:nvPr/>
          </p:nvSpPr>
          <p:spPr>
            <a:xfrm>
              <a:off x="76200" y="2866072"/>
              <a:ext cx="3810000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M2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 and M2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L1:SUS-FMX_M1…</a:t>
              </a:r>
            </a:p>
            <a:p>
              <a:endParaRPr lang="en-US" sz="1200" b="1" dirty="0" smtClean="0"/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- T080218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E1100108</a:t>
              </a:r>
            </a:p>
            <a:p>
              <a:endParaRPr lang="en-US" dirty="0" smtClean="0"/>
            </a:p>
          </p:txBody>
        </p:sp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304800" y="41614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3152" y="1295400"/>
            <a:ext cx="304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BS, (FMX and FMY)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Beamsplitter – BSC 2, (4)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(Fold Mirror – BSC 6, 8)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95800" y="229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M3</a:t>
            </a:r>
            <a:endParaRPr lang="en-US" strike="sngStrike" dirty="0"/>
          </a:p>
        </p:txBody>
      </p:sp>
      <p:grpSp>
        <p:nvGrpSpPr>
          <p:cNvPr id="48" name="Group 47"/>
          <p:cNvGrpSpPr/>
          <p:nvPr/>
        </p:nvGrpSpPr>
        <p:grpSpPr>
          <a:xfrm>
            <a:off x="4050792" y="3310128"/>
            <a:ext cx="1609344" cy="1219200"/>
            <a:chOff x="4029456" y="3276600"/>
            <a:chExt cx="1609344" cy="1219200"/>
          </a:xfrm>
        </p:grpSpPr>
        <p:sp>
          <p:nvSpPr>
            <p:cNvPr id="52" name="TextBox 51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75888" y="1920240"/>
            <a:ext cx="2438400" cy="609600"/>
            <a:chOff x="3657600" y="1905000"/>
            <a:chExt cx="2438400" cy="609600"/>
          </a:xfrm>
        </p:grpSpPr>
        <p:sp>
          <p:nvSpPr>
            <p:cNvPr id="62" name="TextBox 61"/>
            <p:cNvSpPr txBox="1"/>
            <p:nvPr/>
          </p:nvSpPr>
          <p:spPr>
            <a:xfrm>
              <a:off x="4572000" y="1905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57600" y="2145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F2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62600" y="2133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F3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148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150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324600" y="1992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870448" y="6169223"/>
            <a:ext cx="454152" cy="688777"/>
            <a:chOff x="5650992" y="6169223"/>
            <a:chExt cx="454152" cy="688777"/>
          </a:xfrm>
        </p:grpSpPr>
        <p:grpSp>
          <p:nvGrpSpPr>
            <p:cNvPr id="70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8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87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 Large Triple Suspension (HLTS)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048000" y="1447800"/>
            <a:ext cx="2819400" cy="5334000"/>
            <a:chOff x="6096000" y="1295400"/>
            <a:chExt cx="2819400" cy="5334000"/>
          </a:xfrm>
        </p:grpSpPr>
        <p:grpSp>
          <p:nvGrpSpPr>
            <p:cNvPr id="82" name="Group 81"/>
            <p:cNvGrpSpPr/>
            <p:nvPr/>
          </p:nvGrpSpPr>
          <p:grpSpPr>
            <a:xfrm>
              <a:off x="6507480" y="2819400"/>
              <a:ext cx="1872587" cy="1828800"/>
              <a:chOff x="6507480" y="2819400"/>
              <a:chExt cx="1872587" cy="1828800"/>
            </a:xfrm>
          </p:grpSpPr>
          <p:pic>
            <p:nvPicPr>
              <p:cNvPr id="4105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07480" y="2819400"/>
                <a:ext cx="1872587" cy="1828800"/>
              </a:xfrm>
              <a:prstGeom prst="rect">
                <a:avLst/>
              </a:prstGeom>
              <a:noFill/>
            </p:spPr>
          </p:pic>
          <p:sp>
            <p:nvSpPr>
              <p:cNvPr id="73" name="Oval 9"/>
              <p:cNvSpPr>
                <a:spLocks noChangeArrowheads="1"/>
              </p:cNvSpPr>
              <p:nvPr/>
            </p:nvSpPr>
            <p:spPr bwMode="auto">
              <a:xfrm>
                <a:off x="6858000" y="3200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4" name="Oval 9"/>
              <p:cNvSpPr>
                <a:spLocks noChangeArrowheads="1"/>
              </p:cNvSpPr>
              <p:nvPr/>
            </p:nvSpPr>
            <p:spPr bwMode="auto">
              <a:xfrm>
                <a:off x="7924800" y="3200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9"/>
              <p:cNvSpPr>
                <a:spLocks noChangeArrowheads="1"/>
              </p:cNvSpPr>
              <p:nvPr/>
            </p:nvSpPr>
            <p:spPr bwMode="auto">
              <a:xfrm>
                <a:off x="7924800" y="4038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6" name="Oval 9"/>
              <p:cNvSpPr>
                <a:spLocks noChangeArrowheads="1"/>
              </p:cNvSpPr>
              <p:nvPr/>
            </p:nvSpPr>
            <p:spPr bwMode="auto">
              <a:xfrm>
                <a:off x="6858000" y="4038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507480" y="4800600"/>
              <a:ext cx="1872587" cy="1828800"/>
              <a:chOff x="6507480" y="4800600"/>
              <a:chExt cx="1872587" cy="1828800"/>
            </a:xfrm>
          </p:grpSpPr>
          <p:pic>
            <p:nvPicPr>
              <p:cNvPr id="48" name="Picture 9" descr="C:\Users\Brett\Documents\Lab\All Suspensions\HSTS\HSTS_metal_testmass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07480" y="4800600"/>
                <a:ext cx="1872587" cy="1828800"/>
              </a:xfrm>
              <a:prstGeom prst="rect">
                <a:avLst/>
              </a:prstGeom>
              <a:noFill/>
            </p:spPr>
          </p:pic>
          <p:sp>
            <p:nvSpPr>
              <p:cNvPr id="77" name="Oval 9"/>
              <p:cNvSpPr>
                <a:spLocks noChangeArrowheads="1"/>
              </p:cNvSpPr>
              <p:nvPr/>
            </p:nvSpPr>
            <p:spPr bwMode="auto">
              <a:xfrm>
                <a:off x="6858000" y="5181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8" name="Oval 9"/>
              <p:cNvSpPr>
                <a:spLocks noChangeArrowheads="1"/>
              </p:cNvSpPr>
              <p:nvPr/>
            </p:nvSpPr>
            <p:spPr bwMode="auto">
              <a:xfrm>
                <a:off x="7924800" y="5181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9" name="Oval 9"/>
              <p:cNvSpPr>
                <a:spLocks noChangeArrowheads="1"/>
              </p:cNvSpPr>
              <p:nvPr/>
            </p:nvSpPr>
            <p:spPr bwMode="auto">
              <a:xfrm>
                <a:off x="7924800" y="6019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0" name="Oval 9"/>
              <p:cNvSpPr>
                <a:spLocks noChangeArrowheads="1"/>
              </p:cNvSpPr>
              <p:nvPr/>
            </p:nvSpPr>
            <p:spPr bwMode="auto">
              <a:xfrm>
                <a:off x="6858000" y="6019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5400000">
              <a:off x="6057900" y="3162300"/>
              <a:ext cx="11430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886700" y="3009900"/>
              <a:ext cx="8382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019800" y="3124200"/>
              <a:ext cx="10668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096000" y="1524000"/>
              <a:ext cx="2819400" cy="1066800"/>
              <a:chOff x="685800" y="3733800"/>
              <a:chExt cx="2819400" cy="10668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685800" y="3733800"/>
                <a:ext cx="2819400" cy="1066800"/>
              </a:xfrm>
              <a:prstGeom prst="cube">
                <a:avLst>
                  <a:gd name="adj" fmla="val 25000"/>
                </a:avLst>
              </a:prstGeom>
              <a:solidFill>
                <a:srgbClr val="1449B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8382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990600" y="38862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52800" y="4114800"/>
                <a:ext cx="762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2895600" y="38100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2743200" y="4267200"/>
                <a:ext cx="304800" cy="3048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143000" y="3733800"/>
                <a:ext cx="304800" cy="762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rot="5400000">
              <a:off x="5715000" y="4800600"/>
              <a:ext cx="18288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657088" y="4706112"/>
              <a:ext cx="1792224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7879080" y="3045992"/>
              <a:ext cx="914400" cy="401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7658100" y="4762500"/>
              <a:ext cx="1295400" cy="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600188" y="4744212"/>
              <a:ext cx="1472184" cy="401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67437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962900" y="1409700"/>
              <a:ext cx="381000" cy="1524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6" name="Picture 10" descr="C:\Users\Brett\Documents\Lab\All Suspensions\HLTS\D070447-v2 2.png"/>
          <p:cNvPicPr>
            <a:picLocks noChangeAspect="1" noChangeArrowheads="1"/>
          </p:cNvPicPr>
          <p:nvPr/>
        </p:nvPicPr>
        <p:blipFill>
          <a:blip r:embed="rId4" cstate="print"/>
          <a:srcRect l="33205" r="33590"/>
          <a:stretch>
            <a:fillRect/>
          </a:stretch>
        </p:blipFill>
        <p:spPr bwMode="auto">
          <a:xfrm>
            <a:off x="5997550" y="1755648"/>
            <a:ext cx="3146450" cy="5102352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76200" y="2514600"/>
            <a:ext cx="3505200" cy="4078039"/>
            <a:chOff x="76200" y="2866072"/>
            <a:chExt cx="3505200" cy="4078039"/>
          </a:xfrm>
        </p:grpSpPr>
        <p:sp>
          <p:nvSpPr>
            <p:cNvPr id="89" name="TextBox 88"/>
            <p:cNvSpPr txBox="1"/>
            <p:nvPr/>
          </p:nvSpPr>
          <p:spPr>
            <a:xfrm>
              <a:off x="76200" y="2866072"/>
              <a:ext cx="3505200" cy="407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Local   – damping at M1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Global – LSC &amp; ASC at all 3</a:t>
              </a: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M1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M2 and M3</a:t>
              </a:r>
            </a:p>
            <a:p>
              <a:pPr>
                <a:buFont typeface="Arial" pitchFamily="34" charset="0"/>
                <a:buChar char="•"/>
              </a:pPr>
              <a:endParaRPr lang="en-US" sz="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Optical levers and </a:t>
              </a:r>
              <a:r>
                <a:rPr lang="en-US" dirty="0" err="1" smtClean="0"/>
                <a:t>interferometric</a:t>
              </a:r>
              <a:r>
                <a:rPr lang="en-US" dirty="0" smtClean="0"/>
                <a:t> signals on M3</a:t>
              </a:r>
              <a:endParaRPr lang="en-US" sz="1200" dirty="0" smtClean="0"/>
            </a:p>
            <a:p>
              <a:r>
                <a:rPr lang="en-US" b="1" dirty="0" smtClean="0"/>
                <a:t>Naming:</a:t>
              </a:r>
              <a:r>
                <a:rPr lang="en-US" dirty="0" smtClean="0"/>
                <a:t> L1:SUS-SR3_M1…</a:t>
              </a:r>
            </a:p>
            <a:p>
              <a:r>
                <a:rPr lang="en-US" b="1" dirty="0" smtClean="0"/>
                <a:t>Documentation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Final design review – T1000012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Controls arrangement – E1100109</a:t>
              </a:r>
            </a:p>
            <a:p>
              <a:endParaRPr lang="en-US" dirty="0" smtClean="0"/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>
              <a:off x="304800" y="40090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304800" y="45546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3152" y="1371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PR3, SR3</a:t>
            </a:r>
            <a:endParaRPr lang="en-US" sz="1200" dirty="0" smtClean="0"/>
          </a:p>
          <a:p>
            <a:r>
              <a:rPr lang="en-US" b="1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HAM 2, 5, (8, 11)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1148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191000" y="36911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1910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E1300860-v2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733800" y="3310128"/>
            <a:ext cx="1609344" cy="3200400"/>
            <a:chOff x="4029456" y="3276600"/>
            <a:chExt cx="1609344" cy="3200400"/>
          </a:xfrm>
        </p:grpSpPr>
        <p:sp>
          <p:nvSpPr>
            <p:cNvPr id="52" name="TextBox 51"/>
            <p:cNvSpPr txBox="1"/>
            <p:nvPr/>
          </p:nvSpPr>
          <p:spPr>
            <a:xfrm>
              <a:off x="4029456" y="3288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99304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86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05400" y="4126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5269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UL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05400" y="525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386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LL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05400" y="6107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86400" y="6169223"/>
            <a:ext cx="454152" cy="688777"/>
            <a:chOff x="5650992" y="6169223"/>
            <a:chExt cx="454152" cy="688777"/>
          </a:xfrm>
        </p:grpSpPr>
        <p:grpSp>
          <p:nvGrpSpPr>
            <p:cNvPr id="61" name="Group 72"/>
            <p:cNvGrpSpPr/>
            <p:nvPr/>
          </p:nvGrpSpPr>
          <p:grpSpPr>
            <a:xfrm>
              <a:off x="5650992" y="6169223"/>
              <a:ext cx="454152" cy="688777"/>
              <a:chOff x="6031992" y="5638800"/>
              <a:chExt cx="454152" cy="68877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6057899" y="6057899"/>
                <a:ext cx="228600" cy="15240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6178296" y="6019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</a:t>
                </a:r>
                <a:endParaRPr lang="en-US" sz="1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33744" y="58674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</a:t>
                </a:r>
                <a:endParaRPr lang="en-US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31992" y="56388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en-US" sz="1400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rot="5400000" flipH="1" flipV="1">
              <a:off x="5602189" y="6440389"/>
              <a:ext cx="22562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5715000" y="6550226"/>
              <a:ext cx="304800" cy="14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743</Words>
  <Application>Microsoft Office PowerPoint</Application>
  <PresentationFormat>On-screen Show (4:3)</PresentationFormat>
  <Paragraphs>305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Advanced LIGO Suspensions Quick Start Guide</vt:lpstr>
      <vt:lpstr>PowerPoint Presentation</vt:lpstr>
      <vt:lpstr>Quadruple Suspension (Quad)</vt:lpstr>
      <vt:lpstr>Quad MEDM Overview Screen</vt:lpstr>
      <vt:lpstr>Quad MEDM</vt:lpstr>
      <vt:lpstr>Quad MEDM</vt:lpstr>
      <vt:lpstr>Suspension Isolation Performance</vt:lpstr>
      <vt:lpstr>Beamsplitter/Folding Mirror (BSFM)</vt:lpstr>
      <vt:lpstr>HAM Large Triple Suspension (HLTS)</vt:lpstr>
      <vt:lpstr>HAM Small Triple Suspension (HSTS)</vt:lpstr>
      <vt:lpstr>Output Mode Cleaner Double (OMCS)</vt:lpstr>
      <vt:lpstr>Global Cavity Control (LSC)</vt:lpstr>
      <vt:lpstr>Parallel Control of Cavity Length</vt:lpstr>
      <vt:lpstr>Hierarchical Control of Cavity Length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</dc:creator>
  <cp:lastModifiedBy>Janeen Romie</cp:lastModifiedBy>
  <cp:revision>627</cp:revision>
  <cp:lastPrinted>2013-11-08T19:09:16Z</cp:lastPrinted>
  <dcterms:created xsi:type="dcterms:W3CDTF">2006-08-16T00:00:00Z</dcterms:created>
  <dcterms:modified xsi:type="dcterms:W3CDTF">2014-02-26T20:04:39Z</dcterms:modified>
</cp:coreProperties>
</file>