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Default Extension="pdf" ContentType="application/pdf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62" r:id="rId9"/>
    <p:sldId id="263" r:id="rId10"/>
    <p:sldId id="264" r:id="rId11"/>
    <p:sldId id="266" r:id="rId12"/>
    <p:sldId id="277" r:id="rId13"/>
    <p:sldId id="265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5" r:id="rId22"/>
    <p:sldId id="276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AFAF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712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AFDFA-2B76-7E4B-B90B-B8553E032E97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94C2B-D1E0-C544-8C3F-E3E939189E2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F04C4-EA61-A440-96D3-18CDA48B4FDF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9307F-B0A4-5840-A914-2E5AEFEB2E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31, 2013   Bernard Schutz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Violent Universe: Gravitational Wave Astronomy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95DF-4C73-5F41-ABDF-AE8CE2FAD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31, 2013   Bernard Schutz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Violent Universe: Gravitational Wave Astronomy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95DF-4C73-5F41-ABDF-AE8CE2FAD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31, 2013   Bernard Schutz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Violent Universe: Gravitational Wave Astronomy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95DF-4C73-5F41-ABDF-AE8CE2FAD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31, 2013   Bernard Schutz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Violent Universe: Gravitational Wave Astronomy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95DF-4C73-5F41-ABDF-AE8CE2FAD0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31, 2013   Bernard Schutz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Violent Universe: Gravitational Wave Astronomy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95DF-4C73-5F41-ABDF-AE8CE2FAD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31, 2013   Bernard Schutz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Violent Universe: Gravitational Wave Astronomy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95DF-4C73-5F41-ABDF-AE8CE2FAD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31, 2013   Bernard Schutz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Violent Universe: Gravitational Wave Astronomy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95DF-4C73-5F41-ABDF-AE8CE2FAD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31, 2013   Bernard Schutz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Violent Universe: Gravitational Wave Astronomy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95DF-4C73-5F41-ABDF-AE8CE2FAD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31, 2013   Bernard Schutz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Violent Universe: Gravitational Wave Astronomy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95DF-4C73-5F41-ABDF-AE8CE2FAD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31, 2013   Bernard Schutz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Violent Universe: Gravitational Wave Astronomy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95DF-4C73-5F41-ABDF-AE8CE2FAD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31, 2013   Bernard Schutz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Violent Universe: Gravitational Wave Astronomy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95DF-4C73-5F41-ABDF-AE8CE2FAD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13">
              <a:lum bright="9000" contrast="6000"/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creen shot 2011-05-02 at 15.25.41.JPG"/>
          <p:cNvPicPr>
            <a:picLocks noChangeAspect="1"/>
          </p:cNvPicPr>
          <p:nvPr/>
        </p:nvPicPr>
        <p:blipFill>
          <a:blip r:embed="rId14">
            <a:alphaModFix amt="67000"/>
            <a:lum/>
          </a:blip>
          <a:stretch>
            <a:fillRect/>
          </a:stretch>
        </p:blipFill>
        <p:spPr>
          <a:xfrm>
            <a:off x="-17641" y="0"/>
            <a:ext cx="795989" cy="68844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8384" y="274638"/>
            <a:ext cx="76284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8384" y="1600200"/>
            <a:ext cx="76284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172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Oct 31, 2013   Bernard Schutz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97615" y="6356350"/>
            <a:ext cx="4416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The Violent Universe: Gravitational Wave Astronomy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1982" y="6356350"/>
            <a:ext cx="704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595DF-4C73-5F41-ABDF-AE8CE2FAD0B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aei-logo.transparent.tiny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8348" y="6356350"/>
            <a:ext cx="365760" cy="4145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90"/>
          </a:solidFill>
          <a:latin typeface="+mj-lt"/>
          <a:ea typeface="+mj-ea"/>
          <a:cs typeface="Ayuthay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3200" kern="1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"/>
        <a:defRPr sz="2800" kern="12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df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df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df"/><Relationship Id="rId3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4785" y="2130425"/>
            <a:ext cx="7772400" cy="1470025"/>
          </a:xfrm>
        </p:spPr>
        <p:txBody>
          <a:bodyPr/>
          <a:lstStyle/>
          <a:p>
            <a:r>
              <a:rPr lang="en-US" dirty="0" smtClean="0"/>
              <a:t>Gravitational Wave Astronomy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0585" y="3886199"/>
            <a:ext cx="6400800" cy="213224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Bernard Schutz</a:t>
            </a:r>
          </a:p>
          <a:p>
            <a:r>
              <a:rPr lang="en-US" sz="2118" dirty="0" smtClean="0"/>
              <a:t>Albert Einstein Institute (Potsdam)</a:t>
            </a:r>
          </a:p>
          <a:p>
            <a:r>
              <a:rPr lang="en-US" sz="2118" dirty="0" smtClean="0"/>
              <a:t>and</a:t>
            </a:r>
          </a:p>
          <a:p>
            <a:r>
              <a:rPr lang="en-US" sz="2118" dirty="0" smtClean="0"/>
              <a:t>Cardiff University</a:t>
            </a:r>
          </a:p>
          <a:p>
            <a:r>
              <a:rPr lang="en-US" dirty="0" smtClean="0"/>
              <a:t>f</a:t>
            </a:r>
            <a:r>
              <a:rPr lang="en-US" dirty="0" smtClean="0"/>
              <a:t>or the LIGO Scientific Collaboration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4785" y="166045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Institute of Physics</a:t>
            </a:r>
          </a:p>
          <a:p>
            <a:r>
              <a:rPr lang="en-US" dirty="0" smtClean="0"/>
              <a:t>October 2013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92388" y="1807823"/>
            <a:ext cx="2776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The Violent Universe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LIGO-Virgo Searches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other searches have been performed:</a:t>
            </a:r>
          </a:p>
          <a:p>
            <a:pPr lvl="1"/>
            <a:r>
              <a:rPr lang="en-US" dirty="0" smtClean="0"/>
              <a:t>Stochastic background (isotropic and directed)</a:t>
            </a:r>
          </a:p>
          <a:p>
            <a:pPr lvl="1"/>
            <a:r>
              <a:rPr lang="en-US" dirty="0" smtClean="0"/>
              <a:t>Cosmic strings</a:t>
            </a:r>
          </a:p>
          <a:p>
            <a:pPr lvl="1"/>
            <a:r>
              <a:rPr lang="en-US" dirty="0" err="1" smtClean="0"/>
              <a:t>GWs</a:t>
            </a:r>
            <a:r>
              <a:rPr lang="en-US" dirty="0" smtClean="0"/>
              <a:t> from pulsar glitches (NS </a:t>
            </a:r>
            <a:r>
              <a:rPr lang="en-US" dirty="0" err="1" smtClean="0"/>
              <a:t>ringdown</a:t>
            </a:r>
            <a:r>
              <a:rPr lang="en-US" dirty="0" smtClean="0"/>
              <a:t> modes)</a:t>
            </a:r>
          </a:p>
          <a:p>
            <a:pPr lvl="1"/>
            <a:r>
              <a:rPr lang="en-US" dirty="0" err="1" smtClean="0"/>
              <a:t>GWs</a:t>
            </a:r>
            <a:r>
              <a:rPr lang="en-US" dirty="0" smtClean="0"/>
              <a:t> from pulsars near Galactic Center</a:t>
            </a:r>
          </a:p>
          <a:p>
            <a:pPr lvl="1"/>
            <a:r>
              <a:rPr lang="en-US" dirty="0" err="1" smtClean="0"/>
              <a:t>Ringdowns</a:t>
            </a:r>
            <a:r>
              <a:rPr lang="en-US" dirty="0" smtClean="0"/>
              <a:t> of black holes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31, 2013   Bernard Schutz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Violent Universe: Gravitational Wave Astronomy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95DF-4C73-5F41-ABDF-AE8CE2FAD0B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Einstein@Home</a:t>
            </a:r>
            <a:r>
              <a:rPr lang="en-US" dirty="0" smtClean="0"/>
              <a:t> Finds Radio and Gamma-ray Pulsars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Volunteer computing system </a:t>
            </a:r>
            <a:r>
              <a:rPr lang="en-US" dirty="0" err="1" smtClean="0"/>
              <a:t>Einstein@Home</a:t>
            </a:r>
            <a:r>
              <a:rPr lang="en-US" dirty="0" smtClean="0"/>
              <a:t> delivers 470 </a:t>
            </a:r>
            <a:r>
              <a:rPr lang="en-US" dirty="0" err="1" smtClean="0"/>
              <a:t>Tflops</a:t>
            </a:r>
            <a:r>
              <a:rPr lang="en-US" dirty="0" smtClean="0"/>
              <a:t> continuously.</a:t>
            </a:r>
          </a:p>
          <a:p>
            <a:r>
              <a:rPr lang="en-US" dirty="0" smtClean="0"/>
              <a:t>GW software was developed for deep searches for periodic signals.</a:t>
            </a:r>
          </a:p>
          <a:p>
            <a:r>
              <a:rPr lang="en-US" dirty="0" smtClean="0"/>
              <a:t>Bruce Allen and team (AEI) applying similar techniques and finding pulsars in data from </a:t>
            </a:r>
            <a:r>
              <a:rPr lang="en-US" dirty="0" err="1" smtClean="0"/>
              <a:t>Aricebo</a:t>
            </a:r>
            <a:r>
              <a:rPr lang="en-US" dirty="0" smtClean="0"/>
              <a:t> [</a:t>
            </a:r>
            <a:r>
              <a:rPr lang="en-US" dirty="0" err="1" smtClean="0"/>
              <a:t>Astrophys</a:t>
            </a:r>
            <a:r>
              <a:rPr lang="en-US" dirty="0" smtClean="0"/>
              <a:t>. J. </a:t>
            </a:r>
            <a:r>
              <a:rPr lang="en-US" dirty="0" err="1" smtClean="0"/>
              <a:t>Lett</a:t>
            </a:r>
            <a:r>
              <a:rPr lang="en-US" dirty="0" smtClean="0"/>
              <a:t>. 732, </a:t>
            </a:r>
            <a:r>
              <a:rPr lang="en-US" dirty="0" err="1" smtClean="0"/>
              <a:t>i.d</a:t>
            </a:r>
            <a:r>
              <a:rPr lang="en-US" dirty="0" smtClean="0"/>
              <a:t>. </a:t>
            </a:r>
            <a:r>
              <a:rPr lang="en-US" dirty="0" smtClean="0"/>
              <a:t>L1 (</a:t>
            </a:r>
            <a:r>
              <a:rPr lang="en-US" dirty="0" smtClean="0"/>
              <a:t>2011</a:t>
            </a:r>
            <a:r>
              <a:rPr lang="en-US" dirty="0" smtClean="0"/>
              <a:t>)] and Fermi/LAT [</a:t>
            </a:r>
            <a:r>
              <a:rPr lang="en-US" dirty="0" err="1" smtClean="0"/>
              <a:t>Astrophys</a:t>
            </a:r>
            <a:r>
              <a:rPr lang="en-US" dirty="0" smtClean="0"/>
              <a:t>. J. 744</a:t>
            </a:r>
            <a:r>
              <a:rPr lang="en-US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i.d</a:t>
            </a:r>
            <a:r>
              <a:rPr lang="en-US" dirty="0" smtClean="0"/>
              <a:t>. </a:t>
            </a:r>
            <a:r>
              <a:rPr lang="en-US" dirty="0" smtClean="0"/>
              <a:t>105 (</a:t>
            </a:r>
            <a:r>
              <a:rPr lang="en-US" dirty="0" smtClean="0"/>
              <a:t>2012</a:t>
            </a:r>
            <a:r>
              <a:rPr lang="en-US" dirty="0" smtClean="0"/>
              <a:t>)</a:t>
            </a:r>
            <a:r>
              <a:rPr lang="en-US" dirty="0" smtClean="0"/>
              <a:t>]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Recent </a:t>
            </a:r>
            <a:r>
              <a:rPr lang="en-US" dirty="0" err="1" smtClean="0"/>
              <a:t>Parkes</a:t>
            </a:r>
            <a:r>
              <a:rPr lang="en-US" dirty="0" smtClean="0"/>
              <a:t> analysis found 24 pulsars, including 6 in </a:t>
            </a:r>
            <a:r>
              <a:rPr lang="en-US" dirty="0" err="1" smtClean="0"/>
              <a:t>binaries[Astrophys</a:t>
            </a:r>
            <a:r>
              <a:rPr lang="en-US" dirty="0" smtClean="0"/>
              <a:t>. J. </a:t>
            </a:r>
            <a:r>
              <a:rPr lang="en-US" dirty="0" smtClean="0"/>
              <a:t>774,</a:t>
            </a:r>
            <a:r>
              <a:rPr lang="en-US" dirty="0" smtClean="0"/>
              <a:t> </a:t>
            </a:r>
            <a:r>
              <a:rPr lang="en-US" dirty="0" err="1" smtClean="0"/>
              <a:t>i.d</a:t>
            </a:r>
            <a:r>
              <a:rPr lang="en-US" dirty="0" smtClean="0"/>
              <a:t>. 93 </a:t>
            </a:r>
            <a:r>
              <a:rPr lang="en-US" dirty="0" smtClean="0"/>
              <a:t>(2013</a:t>
            </a:r>
            <a:r>
              <a:rPr lang="en-US" dirty="0" smtClean="0"/>
              <a:t>)</a:t>
            </a:r>
            <a:r>
              <a:rPr lang="en-US" dirty="0" smtClean="0"/>
              <a:t>]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31, 2013   Bernard Schutz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Violent Universe: Gravitational Wave Astronomy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95DF-4C73-5F41-ABDF-AE8CE2FAD0B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Detector Observing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From 2015 onward, LIGO will have periods of observing alternating with periods of improving sensitivity. </a:t>
            </a:r>
          </a:p>
          <a:p>
            <a:r>
              <a:rPr lang="en-US" dirty="0" smtClean="0"/>
              <a:t>If all goes well and the “best estimate” rates are correct, first detection should happen 2016-17. (Shoemaker talk)</a:t>
            </a:r>
          </a:p>
          <a:p>
            <a:r>
              <a:rPr lang="en-US" dirty="0" err="1" smtClean="0"/>
              <a:t>Multimessenger</a:t>
            </a:r>
            <a:r>
              <a:rPr lang="en-US" dirty="0" smtClean="0"/>
              <a:t> should be a feature of the observing scenario from the start. </a:t>
            </a:r>
          </a:p>
          <a:p>
            <a:r>
              <a:rPr lang="en-US" dirty="0" smtClean="0"/>
              <a:t>Patrick Sutton reviewed our preparations and expectations.</a:t>
            </a:r>
          </a:p>
          <a:p>
            <a:r>
              <a:rPr lang="en-US" dirty="0" smtClean="0"/>
              <a:t>The promise of GW detection is now very close to being </a:t>
            </a:r>
            <a:r>
              <a:rPr lang="en-US" dirty="0" err="1" smtClean="0"/>
              <a:t>realised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31, 2013   Bernard Schutz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Violent Universe: Gravitational Wave Astronomy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95DF-4C73-5F41-ABDF-AE8CE2FAD0B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3000"/>
          </a:blip>
          <a:stretch>
            <a:fillRect/>
          </a:stretch>
        </p:blipFill>
        <p:spPr>
          <a:xfrm>
            <a:off x="1324140" y="876063"/>
            <a:ext cx="7064284" cy="5509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GW Sources for </a:t>
            </a:r>
            <a:r>
              <a:rPr lang="en-US" dirty="0" err="1" smtClean="0"/>
              <a:t>eLISA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353" y="1600200"/>
            <a:ext cx="7628416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eLISA</a:t>
            </a:r>
            <a:r>
              <a:rPr lang="en-US" dirty="0" smtClean="0"/>
              <a:t> seems likely to be adopted for ESA’s L3 launch around 2034.</a:t>
            </a:r>
          </a:p>
          <a:p>
            <a:r>
              <a:rPr lang="en-US" dirty="0" smtClean="0"/>
              <a:t>Long arms mean high amplitude SNR: 50-1000+.</a:t>
            </a:r>
          </a:p>
          <a:p>
            <a:r>
              <a:rPr lang="en-US" dirty="0" smtClean="0"/>
              <a:t>Important sources include</a:t>
            </a:r>
          </a:p>
          <a:p>
            <a:pPr lvl="1"/>
            <a:r>
              <a:rPr lang="en-US" dirty="0" smtClean="0"/>
              <a:t>MBH binary mergers out to redshifts of 20, tracers of beginning of galaxy formation.</a:t>
            </a:r>
          </a:p>
          <a:p>
            <a:pPr lvl="1"/>
            <a:r>
              <a:rPr lang="en-US" dirty="0" smtClean="0"/>
              <a:t>EMRI: a MBH swallows an “ordinary” BH, strong test of GR, probe of clusters around central </a:t>
            </a:r>
            <a:r>
              <a:rPr lang="en-US" dirty="0" err="1" smtClean="0"/>
              <a:t>BHs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WD-WD binaries: with thousands of systems, mapping the Galaxy and examining a principal end phase of stellar evolution.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31, 2013   Bernard Schutz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Violent Universe: Gravitational Wave Astronomy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95DF-4C73-5F41-ABDF-AE8CE2FAD0B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LISA/</a:t>
            </a:r>
            <a:r>
              <a:rPr lang="en-US" dirty="0" err="1" smtClean="0"/>
              <a:t>eLISA</a:t>
            </a:r>
            <a:r>
              <a:rPr lang="en-US" dirty="0" smtClean="0"/>
              <a:t> Sensitivity</a:t>
            </a:r>
            <a:endParaRPr lang="en-US" dirty="0"/>
          </a:p>
        </p:txBody>
      </p:sp>
      <p:pic>
        <p:nvPicPr>
          <p:cNvPr id="7" name="Content Placeholder 6" descr="Sathya.lisasens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30319" r="-30319"/>
              <a:stretch>
                <a:fillRect/>
              </a:stretch>
            </p:blipFill>
          </mc:Choice>
          <mc:Fallback>
            <p:blipFill>
              <a:blip r:embed="rId3"/>
              <a:srcRect l="-30319" r="-30319"/>
              <a:stretch>
                <a:fillRect/>
              </a:stretch>
            </p:blipFill>
          </mc:Fallback>
        </mc:AlternateContent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31, 2013   Bernard Schutz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Violent Universe: Gravitational Wave Astronomy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95DF-4C73-5F41-ABDF-AE8CE2FAD0B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21197" y="5905185"/>
            <a:ext cx="1696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(B. S. </a:t>
            </a:r>
            <a:r>
              <a:rPr lang="en-US" sz="1400" dirty="0" err="1" smtClean="0"/>
              <a:t>Sathyaprakash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Pulsar 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384" y="1600201"/>
            <a:ext cx="7628416" cy="438392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Worldwide IPTA collaboration of three main groups: EPTA, NANOGRAV, PPTA.</a:t>
            </a:r>
          </a:p>
          <a:p>
            <a:r>
              <a:rPr lang="en-US" dirty="0" smtClean="0"/>
              <a:t>Accumulating good data on more and more millisecond pulsars, closing in on predictions. </a:t>
            </a:r>
          </a:p>
          <a:p>
            <a:r>
              <a:rPr lang="en-US" dirty="0" smtClean="0"/>
              <a:t>First detection of an astrophysical stochastic background due to SMBH binaries could happen as early as 2016. </a:t>
            </a:r>
          </a:p>
          <a:p>
            <a:r>
              <a:rPr lang="en-US" dirty="0" smtClean="0"/>
              <a:t>Pulsar timing comes into its own with SKA: possibility of identifying individual systems.</a:t>
            </a:r>
          </a:p>
          <a:p>
            <a:r>
              <a:rPr lang="en-US" dirty="0" smtClean="0"/>
              <a:t>Remember: at frequencies 1/yr, we only get a few cycles of each waveform. Principal pay-off likely to be the statistics of SMBH systems 10</a:t>
            </a:r>
            <a:r>
              <a:rPr lang="en-US" baseline="30000" dirty="0" smtClean="0"/>
              <a:t>8</a:t>
            </a:r>
            <a:r>
              <a:rPr lang="en-US" dirty="0" smtClean="0"/>
              <a:t>-10</a:t>
            </a:r>
            <a:r>
              <a:rPr lang="en-US" baseline="30000" dirty="0" smtClean="0"/>
              <a:t>10</a:t>
            </a:r>
            <a:r>
              <a:rPr lang="en-US" dirty="0" smtClean="0"/>
              <a:t> M</a:t>
            </a:r>
            <a:r>
              <a:rPr lang="en-US" baseline="-25000" dirty="0" smtClean="0"/>
              <a:t>๏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31, 2013   Bernard Schutz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Violent Universe: Gravitational Wave Astronomy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95DF-4C73-5F41-ABDF-AE8CE2FAD0BF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PTA: Predictions </a:t>
            </a:r>
            <a:r>
              <a:rPr lang="en-US" dirty="0" err="1" smtClean="0"/>
              <a:t>vs</a:t>
            </a:r>
            <a:r>
              <a:rPr lang="en-US" dirty="0" smtClean="0"/>
              <a:t> Sensitivity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31, 2013   Bernard Schutz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Violent Universe: Gravitational Wave Astronomy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95DF-4C73-5F41-ABDF-AE8CE2FAD0B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384" y="2139638"/>
            <a:ext cx="7914897" cy="32194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91019" y="1954972"/>
            <a:ext cx="3331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Sesana</a:t>
            </a:r>
            <a:r>
              <a:rPr lang="en-US" dirty="0" smtClean="0"/>
              <a:t>, MNRAS 433, L1</a:t>
            </a:r>
            <a:r>
              <a:rPr lang="en-US" dirty="0" smtClean="0"/>
              <a:t>-</a:t>
            </a:r>
            <a:r>
              <a:rPr lang="en-US" dirty="0" smtClean="0"/>
              <a:t>L5 (2013)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Expanded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148" y="1600200"/>
            <a:ext cx="7773854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advanced interferometer network will be increased by KAGRA in Japan (2018+) and LIGO-India (after 2020).</a:t>
            </a:r>
          </a:p>
          <a:p>
            <a:r>
              <a:rPr lang="en-US" dirty="0" smtClean="0"/>
              <a:t>Brings many benefits: </a:t>
            </a:r>
          </a:p>
          <a:p>
            <a:pPr lvl="1"/>
            <a:r>
              <a:rPr lang="en-US" dirty="0" smtClean="0"/>
              <a:t>longer baselines leading to better positions, easier follow-up, more counterpart identifications;</a:t>
            </a:r>
          </a:p>
          <a:p>
            <a:pPr lvl="1"/>
            <a:r>
              <a:rPr lang="en-US" dirty="0" smtClean="0"/>
              <a:t>better sky-coverage; </a:t>
            </a:r>
          </a:p>
          <a:p>
            <a:pPr lvl="1"/>
            <a:r>
              <a:rPr lang="en-US" dirty="0" smtClean="0"/>
              <a:t>better time-coverage (duty cycle); </a:t>
            </a:r>
          </a:p>
          <a:p>
            <a:pPr lvl="1"/>
            <a:r>
              <a:rPr lang="en-US" dirty="0" smtClean="0"/>
              <a:t>better vetoes against instrument “glitches” because of redundancy of GW data with 3+ detectors.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31, 2013   Bernard Schutz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Violent Universe: Gravitational Wave Astronomy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95DF-4C73-5F41-ABDF-AE8CE2FAD0BF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720" y="2040817"/>
            <a:ext cx="7555080" cy="4317189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Worldwide Network 2020+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31, 2013   Bernard Schutz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95DF-4C73-5F41-ABDF-AE8CE2FAD0B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Violent Universe: Gravitational Wave Astronomy</a:t>
            </a:r>
            <a:endParaRPr lang="en-US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631" y="1505055"/>
            <a:ext cx="1970215" cy="1711220"/>
          </a:xfrm>
          <a:prstGeom prst="rect">
            <a:avLst/>
          </a:prstGeom>
        </p:spPr>
      </p:pic>
      <p:grpSp>
        <p:nvGrpSpPr>
          <p:cNvPr id="2" name="Group 35"/>
          <p:cNvGrpSpPr/>
          <p:nvPr/>
        </p:nvGrpSpPr>
        <p:grpSpPr>
          <a:xfrm rot="16200000">
            <a:off x="1835450" y="374694"/>
            <a:ext cx="4347610" cy="6024547"/>
            <a:chOff x="666067" y="629289"/>
            <a:chExt cx="4497185" cy="6024544"/>
          </a:xfrm>
        </p:grpSpPr>
        <p:sp>
          <p:nvSpPr>
            <p:cNvPr id="37" name="L-Shape 36"/>
            <p:cNvSpPr/>
            <p:nvPr/>
          </p:nvSpPr>
          <p:spPr>
            <a:xfrm rot="5400000">
              <a:off x="-97612" y="1392968"/>
              <a:ext cx="6024544" cy="4497185"/>
            </a:xfrm>
            <a:prstGeom prst="corner">
              <a:avLst>
                <a:gd name="adj1" fmla="val 46496"/>
                <a:gd name="adj2" fmla="val 93787"/>
              </a:avLst>
            </a:prstGeom>
            <a:solidFill>
              <a:schemeClr val="accent3">
                <a:lumMod val="20000"/>
                <a:lumOff val="80000"/>
                <a:alpha val="32000"/>
              </a:schemeClr>
            </a:solidFill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 rot="5400000">
              <a:off x="2070441" y="3358085"/>
              <a:ext cx="764552" cy="604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800000"/>
                  </a:solidFill>
                </a:rPr>
                <a:t>LSC</a:t>
              </a:r>
              <a:endParaRPr lang="en-US" sz="3200" dirty="0">
                <a:solidFill>
                  <a:srgbClr val="800000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9270" y="1258367"/>
            <a:ext cx="1959623" cy="17112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741" y="1253026"/>
            <a:ext cx="1855977" cy="17165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982" y="3629517"/>
            <a:ext cx="1867736" cy="16660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8668" y="3051893"/>
            <a:ext cx="146050" cy="1460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9270" y="3336332"/>
            <a:ext cx="146050" cy="1460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7201" y="2917825"/>
            <a:ext cx="146050" cy="1460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1985" y="3070225"/>
            <a:ext cx="146050" cy="14605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847366" y="2828611"/>
            <a:ext cx="87130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LIGO/H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293403" y="3421225"/>
            <a:ext cx="82586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LIGO/L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248035" y="3051893"/>
            <a:ext cx="67473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Virgo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028225" y="2682561"/>
            <a:ext cx="94321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GEO600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4408" y="3421225"/>
            <a:ext cx="1669592" cy="169288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5458" y="3228975"/>
            <a:ext cx="146050" cy="1460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5366" y="3717532"/>
            <a:ext cx="146050" cy="1460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601508" y="3063875"/>
            <a:ext cx="84098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KAGRA</a:t>
            </a:r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8893" y="3913640"/>
            <a:ext cx="1942635" cy="179670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145066" y="3677322"/>
            <a:ext cx="119174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LIGO/India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Antenna Amplitude Patterns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31, 2013   Bernard Schutz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Violent Universe: Gravitational Wave Astronomy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95DF-4C73-5F41-ABDF-AE8CE2FAD0B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7" descr="HLV.Amplitu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45" y="1523460"/>
            <a:ext cx="4555646" cy="4555646"/>
          </a:xfrm>
          <a:prstGeom prst="rect">
            <a:avLst/>
          </a:prstGeom>
        </p:spPr>
      </p:pic>
      <p:pic>
        <p:nvPicPr>
          <p:cNvPr id="9" name="Picture 8" descr="HLVJI.Amplitu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23" y="1590122"/>
            <a:ext cx="4378877" cy="437887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63733" y="1523460"/>
            <a:ext cx="2375294" cy="2755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19775" y="2002369"/>
            <a:ext cx="251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Hanford-Livingston-Virgo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93812" y="2025431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Advanced Detectors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60117" y="5427486"/>
            <a:ext cx="14810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Viewpoint over </a:t>
            </a:r>
          </a:p>
          <a:p>
            <a:r>
              <a:rPr lang="en-US" sz="1600" i="1" dirty="0" smtClean="0"/>
              <a:t>North Atlantic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720" y="2040817"/>
            <a:ext cx="7555080" cy="4317189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Gravitational Wave Detection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31, 2013   Bernard Schutz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95DF-4C73-5F41-ABDF-AE8CE2FAD0B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Violent Universe: Gravitational Wave Astronomy</a:t>
            </a:r>
            <a:endParaRPr lang="en-US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631" y="1505055"/>
            <a:ext cx="1970215" cy="171122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916915" y="1192878"/>
            <a:ext cx="4246336" cy="4286908"/>
            <a:chOff x="916915" y="528938"/>
            <a:chExt cx="4246336" cy="4286908"/>
          </a:xfrm>
        </p:grpSpPr>
        <p:sp>
          <p:nvSpPr>
            <p:cNvPr id="37" name="L-Shape 36"/>
            <p:cNvSpPr/>
            <p:nvPr/>
          </p:nvSpPr>
          <p:spPr>
            <a:xfrm rot="5400000">
              <a:off x="896629" y="549224"/>
              <a:ext cx="4286908" cy="4246336"/>
            </a:xfrm>
            <a:prstGeom prst="corner">
              <a:avLst>
                <a:gd name="adj1" fmla="val 55657"/>
                <a:gd name="adj2" fmla="val 43658"/>
              </a:avLst>
            </a:prstGeom>
            <a:solidFill>
              <a:schemeClr val="accent3">
                <a:lumMod val="20000"/>
                <a:lumOff val="80000"/>
                <a:alpha val="32000"/>
              </a:schemeClr>
            </a:solidFill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80865" y="2380004"/>
              <a:ext cx="76455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800000"/>
                  </a:solidFill>
                </a:rPr>
                <a:t>LSC</a:t>
              </a:r>
              <a:endParaRPr lang="en-US" sz="3200" dirty="0">
                <a:solidFill>
                  <a:srgbClr val="800000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9270" y="1258367"/>
            <a:ext cx="1959623" cy="17112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741" y="1253026"/>
            <a:ext cx="1855977" cy="17165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982" y="3629517"/>
            <a:ext cx="1867736" cy="16660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8668" y="3051893"/>
            <a:ext cx="146050" cy="1460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9270" y="3336332"/>
            <a:ext cx="146050" cy="1460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7201" y="2917825"/>
            <a:ext cx="146050" cy="1460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1985" y="3070225"/>
            <a:ext cx="146050" cy="14605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847366" y="2828611"/>
            <a:ext cx="87130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LIGO/H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293403" y="3421225"/>
            <a:ext cx="82586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LIGO/L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248035" y="3051893"/>
            <a:ext cx="67473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Virgo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028225" y="2682561"/>
            <a:ext cx="94321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GEO600</a:t>
            </a:r>
            <a:endParaRPr lang="en-US" dirty="0"/>
          </a:p>
        </p:txBody>
      </p:sp>
      <p:sp>
        <p:nvSpPr>
          <p:cNvPr id="35" name="Horizontal Scroll 34"/>
          <p:cNvSpPr/>
          <p:nvPr/>
        </p:nvSpPr>
        <p:spPr>
          <a:xfrm>
            <a:off x="3926969" y="3482382"/>
            <a:ext cx="3319877" cy="1033272"/>
          </a:xfrm>
          <a:prstGeom prst="horizontalScroll">
            <a:avLst/>
          </a:prstGeom>
          <a:solidFill>
            <a:schemeClr val="accent3">
              <a:lumMod val="40000"/>
              <a:lumOff val="60000"/>
              <a:alpha val="51000"/>
            </a:schemeClr>
          </a:solidFill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LSC and Virgo share data,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do all analysis jointly.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Event Rate</a:t>
            </a:r>
            <a:endParaRPr lang="en-US" dirty="0"/>
          </a:p>
        </p:txBody>
      </p:sp>
      <p:pic>
        <p:nvPicPr>
          <p:cNvPr id="7" name="Content Placeholder 6" descr="Sathya.CumEventRate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5117" r="-15117"/>
              <a:stretch>
                <a:fillRect/>
              </a:stretch>
            </p:blipFill>
          </mc:Choice>
          <mc:Fallback>
            <p:blipFill>
              <a:blip r:embed="rId3"/>
              <a:srcRect l="-15117" r="-15117"/>
              <a:stretch>
                <a:fillRect/>
              </a:stretch>
            </p:blipFill>
          </mc:Fallback>
        </mc:AlternateContent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31, 2013   Bernard Schutz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Violent Universe: Gravitational Wave Astronomy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95DF-4C73-5F41-ABDF-AE8CE2FAD0BF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580671" y="5658605"/>
            <a:ext cx="4233733" cy="430887"/>
            <a:chOff x="3580671" y="5658605"/>
            <a:chExt cx="4233733" cy="430887"/>
          </a:xfrm>
        </p:grpSpPr>
        <p:sp>
          <p:nvSpPr>
            <p:cNvPr id="8" name="TextBox 7"/>
            <p:cNvSpPr txBox="1"/>
            <p:nvPr/>
          </p:nvSpPr>
          <p:spPr>
            <a:xfrm>
              <a:off x="3580671" y="5658605"/>
              <a:ext cx="7745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/>
                  <a:cs typeface="Times New Roman"/>
                </a:rPr>
                <a:t>Horizon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08701" y="5781715"/>
              <a:ext cx="16057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(B S </a:t>
              </a:r>
              <a:r>
                <a:rPr lang="en-US" sz="1400" dirty="0" err="1" smtClean="0"/>
                <a:t>Sathyaprakash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Worldwide Network Science 2023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With 100s of BNS, BBH events per year:</a:t>
            </a:r>
          </a:p>
          <a:p>
            <a:pPr lvl="1"/>
            <a:r>
              <a:rPr lang="en-US" dirty="0" smtClean="0"/>
              <a:t>GRB-BNS association – look directly into engine.</a:t>
            </a:r>
          </a:p>
          <a:p>
            <a:pPr lvl="1"/>
            <a:r>
              <a:rPr lang="en-US" dirty="0" smtClean="0"/>
              <a:t>Statistics of BNS masses, BBH masses &amp; spins</a:t>
            </a:r>
          </a:p>
          <a:p>
            <a:pPr lvl="1"/>
            <a:r>
              <a:rPr lang="en-US" dirty="0" smtClean="0"/>
              <a:t>Strongest signal per year amplitude SNR ~ 60</a:t>
            </a:r>
          </a:p>
          <a:p>
            <a:pPr lvl="2"/>
            <a:r>
              <a:rPr lang="en-US" dirty="0" smtClean="0"/>
              <a:t>Tests of GR, evidence about NS EOS</a:t>
            </a:r>
          </a:p>
          <a:p>
            <a:pPr lvl="1"/>
            <a:r>
              <a:rPr lang="en-US" dirty="0" smtClean="0"/>
              <a:t>Good positions, identifications – precise distances, measure local H</a:t>
            </a:r>
            <a:r>
              <a:rPr lang="en-US" baseline="-25000" dirty="0" smtClean="0"/>
              <a:t>0</a:t>
            </a:r>
            <a:r>
              <a:rPr lang="en-US" dirty="0" smtClean="0"/>
              <a:t> to better than 1%.</a:t>
            </a:r>
          </a:p>
          <a:p>
            <a:r>
              <a:rPr lang="en-US" dirty="0" smtClean="0"/>
              <a:t>Discovery space: enough sensitivity to identify something completely unexpected.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31, 2013   Bernard Schutz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Violent Universe: Gravitational Wave Astronomy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95DF-4C73-5F41-ABDF-AE8CE2FAD0BF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after that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384" y="1600201"/>
            <a:ext cx="7628416" cy="115730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Third generation detectors like ET can finally extend the reach of BNS detection out to cosmological distances, </a:t>
            </a:r>
            <a:r>
              <a:rPr lang="en-US" dirty="0" err="1" smtClean="0"/>
              <a:t>z</a:t>
            </a:r>
            <a:r>
              <a:rPr lang="en-US" dirty="0" smtClean="0"/>
              <a:t> &gt; 1. (Talk by Rowan)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31, 2013   Bernard Schutz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Violent Universe: Gravitational Wave Astronomy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95DF-4C73-5F41-ABDF-AE8CE2FAD0B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2" descr="Artist's impression of the planned Einstein Telesco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8670" y="2939562"/>
            <a:ext cx="5380767" cy="3416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LISA-SNR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349072" y="1451964"/>
            <a:ext cx="5007704" cy="5042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eLISA</a:t>
            </a:r>
            <a:r>
              <a:rPr lang="en-US" dirty="0" smtClean="0"/>
              <a:t> and ET Work Together </a:t>
            </a:r>
            <a:br>
              <a:rPr lang="en-US" dirty="0" smtClean="0"/>
            </a:br>
            <a:r>
              <a:rPr lang="en-US" dirty="0" smtClean="0"/>
              <a:t>at </a:t>
            </a:r>
            <a:r>
              <a:rPr lang="en-US" dirty="0" err="1" smtClean="0"/>
              <a:t>z</a:t>
            </a:r>
            <a:r>
              <a:rPr lang="en-US" dirty="0" smtClean="0"/>
              <a:t> = 0.5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31, 2013   Bernard Schutz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Violent Universe: Gravitational Wave Astronomy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95DF-4C73-5F41-ABDF-AE8CE2FAD0B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Line Callout 1 8"/>
          <p:cNvSpPr/>
          <p:nvPr/>
        </p:nvSpPr>
        <p:spPr>
          <a:xfrm>
            <a:off x="7539438" y="3535553"/>
            <a:ext cx="914400" cy="612648"/>
          </a:xfrm>
          <a:prstGeom prst="borderCallout1">
            <a:avLst>
              <a:gd name="adj1" fmla="val 18750"/>
              <a:gd name="adj2" fmla="val -8333"/>
              <a:gd name="adj3" fmla="val -48115"/>
              <a:gd name="adj4" fmla="val -203488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eLISA</a:t>
            </a:r>
            <a:endParaRPr lang="en-US" dirty="0"/>
          </a:p>
        </p:txBody>
      </p:sp>
      <p:sp>
        <p:nvSpPr>
          <p:cNvPr id="10" name="Line Callout 1 9"/>
          <p:cNvSpPr/>
          <p:nvPr/>
        </p:nvSpPr>
        <p:spPr>
          <a:xfrm>
            <a:off x="1297383" y="4684960"/>
            <a:ext cx="914400" cy="612648"/>
          </a:xfrm>
          <a:prstGeom prst="borderCallout1">
            <a:avLst>
              <a:gd name="adj1" fmla="val 22485"/>
              <a:gd name="adj2" fmla="val 101770"/>
              <a:gd name="adj3" fmla="val 136779"/>
              <a:gd name="adj4" fmla="val 221911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19487" y="5143719"/>
            <a:ext cx="1696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(B. S. </a:t>
            </a:r>
            <a:r>
              <a:rPr lang="en-US" sz="1400" dirty="0" err="1" smtClean="0"/>
              <a:t>Sathyaprakash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Initial detectors (1G)</a:t>
            </a:r>
          </a:p>
          <a:p>
            <a:pPr lvl="1"/>
            <a:r>
              <a:rPr lang="en-US" dirty="0" err="1" smtClean="0"/>
              <a:t>h</a:t>
            </a:r>
            <a:r>
              <a:rPr lang="en-US" baseline="-25000" dirty="0" err="1" smtClean="0"/>
              <a:t>burst</a:t>
            </a:r>
            <a:r>
              <a:rPr lang="en-US" dirty="0" smtClean="0"/>
              <a:t> ~ 10</a:t>
            </a:r>
            <a:r>
              <a:rPr lang="en-US" baseline="30000" dirty="0" smtClean="0"/>
              <a:t>-21</a:t>
            </a:r>
          </a:p>
          <a:p>
            <a:pPr lvl="1"/>
            <a:r>
              <a:rPr lang="en-US" dirty="0" smtClean="0"/>
              <a:t>BNS &lt;mean range&gt; ~ 20 </a:t>
            </a:r>
            <a:r>
              <a:rPr lang="en-US" dirty="0" err="1" smtClean="0"/>
              <a:t>Mpc</a:t>
            </a:r>
            <a:endParaRPr lang="en-US" dirty="0" smtClean="0"/>
          </a:p>
          <a:p>
            <a:r>
              <a:rPr lang="en-US" dirty="0" smtClean="0"/>
              <a:t>Advanced detectors (2G): Shoemaker’s talk</a:t>
            </a:r>
          </a:p>
          <a:p>
            <a:pPr lvl="1"/>
            <a:r>
              <a:rPr lang="en-US" dirty="0" err="1" smtClean="0"/>
              <a:t>h</a:t>
            </a:r>
            <a:r>
              <a:rPr lang="en-US" baseline="-25000" dirty="0" err="1" smtClean="0"/>
              <a:t>burst</a:t>
            </a:r>
            <a:r>
              <a:rPr lang="en-US" dirty="0" smtClean="0"/>
              <a:t> ~ 10</a:t>
            </a:r>
            <a:r>
              <a:rPr lang="en-US" baseline="30000" dirty="0" smtClean="0"/>
              <a:t>-22</a:t>
            </a:r>
          </a:p>
          <a:p>
            <a:pPr lvl="1"/>
            <a:r>
              <a:rPr lang="en-US" dirty="0" smtClean="0"/>
              <a:t>BNS &lt;mean range&gt; ~ 200 </a:t>
            </a:r>
            <a:r>
              <a:rPr lang="en-US" dirty="0" err="1" smtClean="0"/>
              <a:t>Mpc</a:t>
            </a:r>
            <a:endParaRPr lang="en-US" dirty="0" smtClean="0"/>
          </a:p>
          <a:p>
            <a:r>
              <a:rPr lang="en-US" dirty="0" smtClean="0"/>
              <a:t>Beyond advanced (2.5-3G): Rowan’s talk</a:t>
            </a:r>
          </a:p>
          <a:p>
            <a:pPr lvl="1"/>
            <a:r>
              <a:rPr lang="en-US" dirty="0" err="1" smtClean="0"/>
              <a:t>h</a:t>
            </a:r>
            <a:r>
              <a:rPr lang="en-US" baseline="-25000" dirty="0" err="1" smtClean="0"/>
              <a:t>burst</a:t>
            </a:r>
            <a:r>
              <a:rPr lang="en-US" dirty="0" smtClean="0"/>
              <a:t> ~ 10</a:t>
            </a:r>
            <a:r>
              <a:rPr lang="en-US" baseline="30000" dirty="0" smtClean="0"/>
              <a:t>-</a:t>
            </a:r>
            <a:r>
              <a:rPr lang="en-US" baseline="30000" dirty="0" smtClean="0"/>
              <a:t>23</a:t>
            </a:r>
          </a:p>
          <a:p>
            <a:pPr lvl="1"/>
            <a:r>
              <a:rPr lang="en-US" dirty="0" smtClean="0"/>
              <a:t>BNS &lt;mean range</a:t>
            </a:r>
            <a:r>
              <a:rPr lang="en-US" dirty="0" smtClean="0"/>
              <a:t>&gt; ~</a:t>
            </a:r>
            <a:r>
              <a:rPr lang="en-US" dirty="0" smtClean="0"/>
              <a:t> </a:t>
            </a:r>
            <a:r>
              <a:rPr lang="en-US" dirty="0" err="1" smtClean="0"/>
              <a:t>z</a:t>
            </a:r>
            <a:r>
              <a:rPr lang="en-US" dirty="0" smtClean="0"/>
              <a:t> = 1+</a:t>
            </a:r>
            <a:endParaRPr lang="en-US" baseline="30000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31, 2013   Bernard Schutz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95DF-4C73-5F41-ABDF-AE8CE2FAD0B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Violent Universe: Gravitational Wave Astronomy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and now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31, 2013   Bernard Schutz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Violent Universe: Gravitational Wave Astronomy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95DF-4C73-5F41-ABDF-AE8CE2FAD0BF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863651" y="2459818"/>
            <a:ext cx="4141569" cy="1678745"/>
            <a:chOff x="863651" y="2459818"/>
            <a:chExt cx="4141569" cy="1678745"/>
          </a:xfrm>
        </p:grpSpPr>
        <p:pic>
          <p:nvPicPr>
            <p:cNvPr id="10" name="Picture 9" descr="Screen Shot 2013-10-29 at 12.06.19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1720" y="2474863"/>
              <a:ext cx="3873500" cy="1663700"/>
            </a:xfrm>
            <a:prstGeom prst="rect">
              <a:avLst/>
            </a:prstGeom>
          </p:spPr>
        </p:pic>
        <p:sp>
          <p:nvSpPr>
            <p:cNvPr id="13" name="Content Placeholder 6"/>
            <p:cNvSpPr txBox="1">
              <a:spLocks/>
            </p:cNvSpPr>
            <p:nvPr/>
          </p:nvSpPr>
          <p:spPr>
            <a:xfrm>
              <a:off x="863651" y="2459818"/>
              <a:ext cx="4038600" cy="162153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charset="2"/>
                <a:buChar char="§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/>
              </a:r>
              <a:b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/>
              </a:r>
              <a:b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5663159" y="3432576"/>
            <a:ext cx="2574163" cy="6487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6"/>
          <p:cNvSpPr txBox="1">
            <a:spLocks/>
          </p:cNvSpPr>
          <p:nvPr/>
        </p:nvSpPr>
        <p:spPr>
          <a:xfrm>
            <a:off x="5005220" y="1600200"/>
            <a:ext cx="4038600" cy="46741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sz="2000" dirty="0" smtClean="0">
                <a:solidFill>
                  <a:srgbClr val="000090"/>
                </a:solidFill>
              </a:rPr>
              <a:t>LV </a:t>
            </a:r>
            <a:r>
              <a:rPr lang="en-US" sz="2000" dirty="0" smtClean="0">
                <a:solidFill>
                  <a:srgbClr val="000090"/>
                </a:solidFill>
              </a:rPr>
              <a:t>“Observing Scenarios” paper arXiv:1304.0670, </a:t>
            </a:r>
            <a:r>
              <a:rPr lang="en-US" sz="2000" dirty="0" err="1" smtClean="0">
                <a:solidFill>
                  <a:srgbClr val="000090"/>
                </a:solidFill>
              </a:rPr>
              <a:t>subm</a:t>
            </a:r>
            <a:r>
              <a:rPr lang="en-US" sz="2000" dirty="0" smtClean="0">
                <a:solidFill>
                  <a:srgbClr val="000090"/>
                </a:solidFill>
              </a:rPr>
              <a:t>. </a:t>
            </a:r>
            <a:r>
              <a:rPr lang="en-US" sz="2000" i="1" dirty="0" smtClean="0">
                <a:solidFill>
                  <a:srgbClr val="000090"/>
                </a:solidFill>
              </a:rPr>
              <a:t>Living Reviews Relativity</a:t>
            </a:r>
            <a:r>
              <a:rPr lang="en-US" sz="2000" i="1" dirty="0" smtClean="0">
                <a:solidFill>
                  <a:srgbClr val="000090"/>
                </a:solidFill>
              </a:rPr>
              <a:t>.</a:t>
            </a:r>
          </a:p>
          <a:p>
            <a:pPr marL="342900" lvl="0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2000" dirty="0" smtClean="0">
                <a:solidFill>
                  <a:srgbClr val="000090"/>
                </a:solidFill>
              </a:rPr>
              <a:t>Initial detectors made no detections; advanced detectors very likely to do so.</a:t>
            </a:r>
            <a:br>
              <a:rPr lang="en-US" sz="2000" dirty="0" smtClean="0">
                <a:solidFill>
                  <a:srgbClr val="000090"/>
                </a:solidFill>
              </a:rPr>
            </a:br>
            <a:r>
              <a:rPr lang="en-US" sz="2000" dirty="0" smtClean="0">
                <a:solidFill>
                  <a:srgbClr val="000090"/>
                </a:solidFill>
              </a:rPr>
              <a:t/>
            </a:r>
            <a:br>
              <a:rPr lang="en-US" sz="2000" dirty="0" smtClean="0">
                <a:solidFill>
                  <a:srgbClr val="000090"/>
                </a:solidFill>
              </a:rPr>
            </a:br>
            <a:r>
              <a:rPr lang="en-US" sz="2000" dirty="0" smtClean="0">
                <a:solidFill>
                  <a:srgbClr val="000090"/>
                </a:solidFill>
              </a:rPr>
              <a:t/>
            </a:r>
            <a:br>
              <a:rPr lang="en-US" sz="2000" dirty="0" smtClean="0">
                <a:solidFill>
                  <a:srgbClr val="000090"/>
                </a:solidFill>
              </a:rPr>
            </a:br>
            <a:endParaRPr lang="en-US" sz="2000" dirty="0" smtClean="0">
              <a:solidFill>
                <a:srgbClr val="000090"/>
              </a:solidFill>
            </a:endParaRPr>
          </a:p>
          <a:p>
            <a:pPr marL="342900" lvl="0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2000" dirty="0" smtClean="0">
                <a:solidFill>
                  <a:srgbClr val="000090"/>
                </a:solidFill>
              </a:rPr>
              <a:t>Advanced detectors will increase sensitivity in stages. By 2019 the mean range should be 200 </a:t>
            </a:r>
            <a:r>
              <a:rPr lang="en-US" sz="2000" dirty="0" err="1" smtClean="0">
                <a:solidFill>
                  <a:srgbClr val="000090"/>
                </a:solidFill>
              </a:rPr>
              <a:t>Mpc</a:t>
            </a:r>
            <a:r>
              <a:rPr lang="en-US" sz="2000" dirty="0" smtClean="0">
                <a:solidFill>
                  <a:srgbClr val="000090"/>
                </a:solidFill>
              </a:rPr>
              <a:t> and the expected number of binary neutron star detections will be 0.2-200 per year, with a best estimate of 40 per year.</a:t>
            </a:r>
          </a:p>
          <a:p>
            <a:pPr marL="342900" lvl="0" indent="-342900">
              <a:spcBef>
                <a:spcPct val="20000"/>
              </a:spcBef>
              <a:buFont typeface="Wingdings" charset="2"/>
              <a:buChar char="§"/>
            </a:pPr>
            <a:endParaRPr lang="en-US" sz="2000" dirty="0" smtClean="0">
              <a:solidFill>
                <a:srgbClr val="000090"/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863651" y="4142387"/>
            <a:ext cx="4038600" cy="2148936"/>
            <a:chOff x="857635" y="3432576"/>
            <a:chExt cx="4038600" cy="2148936"/>
          </a:xfrm>
        </p:grpSpPr>
        <p:grpSp>
          <p:nvGrpSpPr>
            <p:cNvPr id="16" name="Group 15"/>
            <p:cNvGrpSpPr/>
            <p:nvPr/>
          </p:nvGrpSpPr>
          <p:grpSpPr>
            <a:xfrm>
              <a:off x="857635" y="3432576"/>
              <a:ext cx="4038600" cy="2148936"/>
              <a:chOff x="857635" y="4138563"/>
              <a:chExt cx="4038600" cy="2148936"/>
            </a:xfrm>
          </p:grpSpPr>
          <p:pic>
            <p:nvPicPr>
              <p:cNvPr id="11" name="Picture 10" descr="Screen Shot 2013-10-29 at 12.07.22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2435" y="4230099"/>
                <a:ext cx="3733800" cy="2057400"/>
              </a:xfrm>
              <a:prstGeom prst="rect">
                <a:avLst/>
              </a:prstGeom>
            </p:spPr>
          </p:pic>
          <p:sp>
            <p:nvSpPr>
              <p:cNvPr id="14" name="Content Placeholder 6"/>
              <p:cNvSpPr txBox="1">
                <a:spLocks/>
              </p:cNvSpPr>
              <p:nvPr/>
            </p:nvSpPr>
            <p:spPr>
              <a:xfrm>
                <a:off x="857635" y="4138563"/>
                <a:ext cx="4038600" cy="21489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charset="2"/>
                  <a:buChar char="§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9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/>
                </a:r>
                <a:b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9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9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/>
                </a:r>
                <a:b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9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3748855" y="5331275"/>
              <a:ext cx="1147380" cy="250237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57635" y="1577316"/>
            <a:ext cx="4038600" cy="897547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err="1" smtClean="0"/>
              <a:t>LIGO’s</a:t>
            </a:r>
            <a:r>
              <a:rPr lang="en-US" sz="2000" dirty="0" smtClean="0"/>
              <a:t> 1992 “</a:t>
            </a:r>
            <a:r>
              <a:rPr lang="en-US" sz="2000" dirty="0" err="1" smtClean="0"/>
              <a:t>definition”paper</a:t>
            </a:r>
            <a:r>
              <a:rPr lang="en-US" sz="2000" dirty="0" smtClean="0"/>
              <a:t>: </a:t>
            </a:r>
            <a:r>
              <a:rPr lang="en-US" sz="2000" dirty="0" err="1" smtClean="0"/>
              <a:t>Abramovici</a:t>
            </a:r>
            <a:r>
              <a:rPr lang="en-US" sz="2000" dirty="0" smtClean="0"/>
              <a:t> et al, S</a:t>
            </a:r>
            <a:r>
              <a:rPr lang="en-US" sz="2000" i="1" dirty="0" smtClean="0"/>
              <a:t>cience </a:t>
            </a:r>
            <a:r>
              <a:rPr lang="en-US" sz="2000" b="1" dirty="0" smtClean="0"/>
              <a:t>256</a:t>
            </a:r>
            <a:r>
              <a:rPr lang="en-US" sz="2000" dirty="0" smtClean="0"/>
              <a:t>, 325</a:t>
            </a:r>
            <a:r>
              <a:rPr lang="en-US" sz="2000" dirty="0" smtClean="0"/>
              <a:t>-</a:t>
            </a:r>
            <a:r>
              <a:rPr lang="en-US" sz="2000" dirty="0" smtClean="0"/>
              <a:t>333. (Shoemaker an author!)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GW Spectrum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31, 2013   Bernard Schutz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Violent Universe: Gravitational Wave Astronomy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95DF-4C73-5F41-ABDF-AE8CE2FAD0B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2" name="Picture 11" descr="Sathya.FreqMassLR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14431" y="1257450"/>
            <a:ext cx="6391275" cy="49387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21197" y="5905185"/>
            <a:ext cx="1696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(B. S. </a:t>
            </a:r>
            <a:r>
              <a:rPr lang="en-US" sz="1400" dirty="0" err="1" smtClean="0"/>
              <a:t>Sathyaprakash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Pillars of GW Detection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31, 2013   Bernard Schutz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Violent Universe: Gravitational Wave Astronomy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95DF-4C73-5F41-ABDF-AE8CE2FAD0B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668" y="1417638"/>
            <a:ext cx="6501621" cy="49493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24054" y="3375366"/>
            <a:ext cx="1190350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noFill/>
              </a:rPr>
              <a:t>Signal </a:t>
            </a:r>
          </a:p>
          <a:p>
            <a:pPr algn="ctr"/>
            <a:r>
              <a:rPr lang="en-US" sz="2400" dirty="0" smtClean="0">
                <a:noFill/>
              </a:rPr>
              <a:t>Analysis</a:t>
            </a:r>
            <a:endParaRPr lang="en-US" sz="2400" dirty="0">
              <a:noFill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59411" y="3375366"/>
            <a:ext cx="1372792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noFill/>
              </a:rPr>
              <a:t>Source</a:t>
            </a:r>
          </a:p>
          <a:p>
            <a:pPr algn="ctr"/>
            <a:r>
              <a:rPr lang="en-US" sz="2400" dirty="0" smtClean="0">
                <a:noFill/>
              </a:rPr>
              <a:t>Modeling</a:t>
            </a:r>
            <a:endParaRPr lang="en-US" sz="2400" dirty="0">
              <a:noFill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0061" y="2700288"/>
            <a:ext cx="880169" cy="267765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noFill/>
              </a:rPr>
              <a:t>Data:</a:t>
            </a:r>
          </a:p>
          <a:p>
            <a:pPr algn="ctr"/>
            <a:r>
              <a:rPr lang="en-US" sz="2400" dirty="0" smtClean="0">
                <a:noFill/>
              </a:rPr>
              <a:t>LIGO</a:t>
            </a:r>
          </a:p>
          <a:p>
            <a:pPr algn="ctr"/>
            <a:r>
              <a:rPr lang="en-US" sz="2400" dirty="0" smtClean="0">
                <a:noFill/>
              </a:rPr>
              <a:t>Virgo</a:t>
            </a:r>
          </a:p>
          <a:p>
            <a:pPr algn="ctr"/>
            <a:r>
              <a:rPr lang="en-US" sz="2400" dirty="0" err="1" smtClean="0">
                <a:noFill/>
              </a:rPr>
              <a:t>Kagra</a:t>
            </a:r>
            <a:endParaRPr lang="en-US" sz="2400" dirty="0" smtClean="0">
              <a:noFill/>
            </a:endParaRPr>
          </a:p>
          <a:p>
            <a:pPr algn="ctr"/>
            <a:r>
              <a:rPr lang="en-US" sz="2400" dirty="0" err="1" smtClean="0">
                <a:noFill/>
              </a:rPr>
              <a:t>eLISA</a:t>
            </a:r>
            <a:endParaRPr lang="en-US" sz="2400" dirty="0" smtClean="0">
              <a:noFill/>
            </a:endParaRPr>
          </a:p>
          <a:p>
            <a:pPr algn="ctr"/>
            <a:r>
              <a:rPr lang="en-US" sz="2400" dirty="0" smtClean="0">
                <a:noFill/>
              </a:rPr>
              <a:t>PTA</a:t>
            </a:r>
          </a:p>
          <a:p>
            <a:pPr algn="ctr"/>
            <a:r>
              <a:rPr lang="en-US" sz="2400" dirty="0" smtClean="0">
                <a:noFill/>
              </a:rPr>
              <a:t>ET</a:t>
            </a:r>
            <a:endParaRPr lang="en-US" sz="2400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Binaries with LIGO-Virgo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Binaries all merge within a few minutes</a:t>
            </a:r>
          </a:p>
          <a:p>
            <a:pPr lvl="1"/>
            <a:r>
              <a:rPr lang="en-US" dirty="0" smtClean="0"/>
              <a:t>BNS: best estimate rate 40/yr at 200 </a:t>
            </a:r>
            <a:r>
              <a:rPr lang="en-US" dirty="0" err="1" smtClean="0"/>
              <a:t>Mpc</a:t>
            </a:r>
            <a:endParaRPr lang="en-US" dirty="0" smtClean="0"/>
          </a:p>
          <a:p>
            <a:pPr lvl="1"/>
            <a:r>
              <a:rPr lang="en-US" dirty="0" smtClean="0"/>
              <a:t>BBH: very uncertain, rate maybe 50% of BNS</a:t>
            </a:r>
          </a:p>
          <a:p>
            <a:pPr lvl="1"/>
            <a:r>
              <a:rPr lang="en-US" dirty="0" smtClean="0"/>
              <a:t>NS-BH: maybe rare?</a:t>
            </a:r>
          </a:p>
          <a:p>
            <a:r>
              <a:rPr lang="en-US" dirty="0" smtClean="0"/>
              <a:t>Initial detectors have set upper limits</a:t>
            </a:r>
          </a:p>
          <a:p>
            <a:pPr lvl="1"/>
            <a:r>
              <a:rPr lang="en-US" dirty="0" smtClean="0"/>
              <a:t>BNS: </a:t>
            </a:r>
            <a:r>
              <a:rPr lang="en-US" dirty="0" smtClean="0"/>
              <a:t>none to</a:t>
            </a:r>
            <a:r>
              <a:rPr lang="en-US" dirty="0" smtClean="0"/>
              <a:t> </a:t>
            </a:r>
            <a:r>
              <a:rPr lang="en-US" dirty="0" smtClean="0"/>
              <a:t>2</a:t>
            </a:r>
            <a:r>
              <a:rPr lang="en-US" dirty="0" smtClean="0"/>
              <a:t>0 </a:t>
            </a:r>
            <a:r>
              <a:rPr lang="en-US" dirty="0" err="1" smtClean="0"/>
              <a:t>Mpc</a:t>
            </a:r>
            <a:r>
              <a:rPr lang="en-US" dirty="0" smtClean="0"/>
              <a:t>, rate &lt;</a:t>
            </a:r>
            <a:r>
              <a:rPr lang="en-US" dirty="0" smtClean="0"/>
              <a:t> 1.3x10</a:t>
            </a:r>
            <a:r>
              <a:rPr lang="en-US" baseline="30000" dirty="0" smtClean="0"/>
              <a:t>-4</a:t>
            </a:r>
            <a:r>
              <a:rPr lang="en-US" dirty="0" smtClean="0"/>
              <a:t> </a:t>
            </a:r>
            <a:r>
              <a:rPr lang="en-US" dirty="0" smtClean="0"/>
              <a:t>Mpc</a:t>
            </a:r>
            <a:r>
              <a:rPr lang="en-US" baseline="30000" dirty="0" smtClean="0"/>
              <a:t>-1</a:t>
            </a:r>
            <a:r>
              <a:rPr lang="en-US" dirty="0" smtClean="0"/>
              <a:t> yr</a:t>
            </a:r>
            <a:r>
              <a:rPr lang="en-US" baseline="30000" dirty="0" smtClean="0"/>
              <a:t>-1</a:t>
            </a:r>
            <a:r>
              <a:rPr lang="en-US" dirty="0" smtClean="0"/>
              <a:t>, for Adv LIGO ~ 10</a:t>
            </a:r>
            <a:r>
              <a:rPr lang="en-US" baseline="30000" dirty="0" smtClean="0"/>
              <a:t>3</a:t>
            </a:r>
            <a:r>
              <a:rPr lang="en-US" dirty="0" smtClean="0"/>
              <a:t> yr</a:t>
            </a:r>
            <a:r>
              <a:rPr lang="en-US" baseline="30000" dirty="0" smtClean="0"/>
              <a:t>-1</a:t>
            </a:r>
            <a:r>
              <a:rPr lang="en-US" dirty="0" smtClean="0"/>
              <a:t>. </a:t>
            </a:r>
            <a:r>
              <a:rPr lang="en-US" dirty="0" smtClean="0"/>
              <a:t>[</a:t>
            </a:r>
            <a:r>
              <a:rPr lang="en-US" dirty="0" smtClean="0"/>
              <a:t>Phys. Rev. D 85, 082002 (2012)</a:t>
            </a:r>
            <a:r>
              <a:rPr lang="en-US" dirty="0" smtClean="0"/>
              <a:t>]   </a:t>
            </a:r>
          </a:p>
          <a:p>
            <a:pPr lvl="1"/>
            <a:r>
              <a:rPr lang="en-US" dirty="0" smtClean="0"/>
              <a:t>BBH: none to 300 </a:t>
            </a:r>
            <a:r>
              <a:rPr lang="en-US" dirty="0" err="1" smtClean="0"/>
              <a:t>Mpc</a:t>
            </a:r>
            <a:r>
              <a:rPr lang="en-US" dirty="0" smtClean="0"/>
              <a:t>, rate &lt; 3.3x10</a:t>
            </a:r>
            <a:r>
              <a:rPr lang="en-US" baseline="30000" dirty="0" smtClean="0"/>
              <a:t>-7</a:t>
            </a:r>
            <a:r>
              <a:rPr lang="en-US" dirty="0" smtClean="0"/>
              <a:t> Mpc</a:t>
            </a:r>
            <a:r>
              <a:rPr lang="en-US" baseline="30000" dirty="0" smtClean="0"/>
              <a:t>-1</a:t>
            </a:r>
            <a:r>
              <a:rPr lang="en-US" dirty="0" smtClean="0"/>
              <a:t> yr</a:t>
            </a:r>
            <a:r>
              <a:rPr lang="en-US" baseline="30000" dirty="0" smtClean="0"/>
              <a:t>-1</a:t>
            </a:r>
            <a:r>
              <a:rPr lang="en-US" dirty="0" smtClean="0"/>
              <a:t>, for Adv LIGO ~ 10</a:t>
            </a:r>
            <a:r>
              <a:rPr lang="en-US" baseline="30000" dirty="0" smtClean="0"/>
              <a:t>3</a:t>
            </a:r>
            <a:r>
              <a:rPr lang="en-US" dirty="0" smtClean="0"/>
              <a:t> yr</a:t>
            </a:r>
            <a:r>
              <a:rPr lang="en-US" baseline="30000" dirty="0" smtClean="0"/>
              <a:t>-1</a:t>
            </a:r>
            <a:r>
              <a:rPr lang="en-US" dirty="0" smtClean="0"/>
              <a:t>. [Phys</a:t>
            </a:r>
            <a:r>
              <a:rPr lang="en-US" dirty="0" smtClean="0"/>
              <a:t>. Rev. D 87, 022002 (2013</a:t>
            </a:r>
            <a:r>
              <a:rPr lang="en-US" dirty="0" smtClean="0"/>
              <a:t>)]   </a:t>
            </a:r>
            <a:endParaRPr lang="en-US" baseline="30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31, 2013   Bernard Schutz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Violent Universe: Gravitational Wave Astronomy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95DF-4C73-5F41-ABDF-AE8CE2FAD0B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GW Pulsars with LIGO-Virgo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Spinning </a:t>
            </a:r>
            <a:r>
              <a:rPr lang="en-US" dirty="0" err="1" smtClean="0"/>
              <a:t>NSs</a:t>
            </a:r>
            <a:r>
              <a:rPr lang="en-US" dirty="0" smtClean="0"/>
              <a:t> are long-lived, so </a:t>
            </a:r>
            <a:r>
              <a:rPr lang="en-US" dirty="0" err="1" smtClean="0"/>
              <a:t>GWs</a:t>
            </a:r>
            <a:r>
              <a:rPr lang="en-US" dirty="0" smtClean="0"/>
              <a:t> must be weak. Need to integrate months of data.</a:t>
            </a:r>
          </a:p>
          <a:p>
            <a:r>
              <a:rPr lang="en-US" dirty="0" smtClean="0"/>
              <a:t>Searches for known pulsars use radio timing. See arXiv</a:t>
            </a:r>
            <a:r>
              <a:rPr lang="en-US" dirty="0" smtClean="0"/>
              <a:t>:</a:t>
            </a:r>
            <a:r>
              <a:rPr lang="en-US" dirty="0" smtClean="0"/>
              <a:t>1309.4027.</a:t>
            </a:r>
          </a:p>
          <a:p>
            <a:pPr lvl="1"/>
            <a:r>
              <a:rPr lang="en-US" dirty="0" smtClean="0"/>
              <a:t>Crab: </a:t>
            </a:r>
            <a:r>
              <a:rPr lang="en-US" dirty="0" err="1" smtClean="0"/>
              <a:t>h</a:t>
            </a:r>
            <a:r>
              <a:rPr lang="en-US" dirty="0" smtClean="0"/>
              <a:t> &lt; 2.3x10</a:t>
            </a:r>
            <a:r>
              <a:rPr lang="en-US" baseline="30000" dirty="0" smtClean="0"/>
              <a:t>-25</a:t>
            </a:r>
            <a:r>
              <a:rPr lang="en-US" dirty="0" smtClean="0"/>
              <a:t>, </a:t>
            </a:r>
            <a:r>
              <a:rPr lang="en-US" dirty="0" err="1" smtClean="0"/>
              <a:t>dE/dt</a:t>
            </a:r>
            <a:r>
              <a:rPr lang="en-US" baseline="-25000" dirty="0" err="1" smtClean="0"/>
              <a:t>GW</a:t>
            </a:r>
            <a:r>
              <a:rPr lang="en-US" dirty="0" smtClean="0"/>
              <a:t> &lt; 0.01 </a:t>
            </a:r>
            <a:r>
              <a:rPr lang="en-US" dirty="0" err="1" smtClean="0"/>
              <a:t>dE/dt</a:t>
            </a:r>
            <a:r>
              <a:rPr lang="en-US" baseline="-25000" dirty="0" err="1" smtClean="0"/>
              <a:t>tot</a:t>
            </a:r>
            <a:endParaRPr lang="en-US" dirty="0" smtClean="0"/>
          </a:p>
          <a:p>
            <a:pPr lvl="1"/>
            <a:r>
              <a:rPr lang="en-US" dirty="0" smtClean="0"/>
              <a:t>Vela: </a:t>
            </a:r>
            <a:r>
              <a:rPr lang="en-US" dirty="0" err="1" smtClean="0"/>
              <a:t>h</a:t>
            </a:r>
            <a:r>
              <a:rPr lang="en-US" dirty="0" smtClean="0"/>
              <a:t> &lt; 1.1x10</a:t>
            </a:r>
            <a:r>
              <a:rPr lang="en-US" baseline="30000" dirty="0" smtClean="0"/>
              <a:t>-24</a:t>
            </a:r>
            <a:r>
              <a:rPr lang="en-US" dirty="0" smtClean="0"/>
              <a:t>, </a:t>
            </a:r>
            <a:r>
              <a:rPr lang="en-US" dirty="0" err="1" smtClean="0"/>
              <a:t>dE/dt</a:t>
            </a:r>
            <a:r>
              <a:rPr lang="en-US" baseline="-25000" dirty="0" err="1" smtClean="0"/>
              <a:t>GW</a:t>
            </a:r>
            <a:r>
              <a:rPr lang="en-US" dirty="0" smtClean="0"/>
              <a:t> &lt; </a:t>
            </a:r>
            <a:r>
              <a:rPr lang="en-US" dirty="0" smtClean="0"/>
              <a:t>0.1 </a:t>
            </a:r>
            <a:r>
              <a:rPr lang="en-US" dirty="0" err="1" smtClean="0"/>
              <a:t>dE/</a:t>
            </a:r>
            <a:r>
              <a:rPr lang="en-US" dirty="0" err="1" smtClean="0"/>
              <a:t>dt</a:t>
            </a:r>
            <a:r>
              <a:rPr lang="en-US" baseline="-25000" dirty="0" err="1" smtClean="0"/>
              <a:t>tot</a:t>
            </a:r>
            <a:endParaRPr lang="en-US" dirty="0" smtClean="0"/>
          </a:p>
          <a:p>
            <a:r>
              <a:rPr lang="en-US" dirty="0" smtClean="0"/>
              <a:t>All-sky </a:t>
            </a:r>
            <a:r>
              <a:rPr lang="en-US" dirty="0" err="1" smtClean="0"/>
              <a:t>searches(Einstein@Home</a:t>
            </a:r>
            <a:r>
              <a:rPr lang="en-US" dirty="0" smtClean="0"/>
              <a:t>): no detections, limits around 10</a:t>
            </a:r>
            <a:r>
              <a:rPr lang="en-US" baseline="30000" dirty="0" smtClean="0"/>
              <a:t>-24</a:t>
            </a:r>
            <a:r>
              <a:rPr lang="en-US" dirty="0" smtClean="0"/>
              <a:t>, depends on </a:t>
            </a:r>
            <a:r>
              <a:rPr lang="en-US" dirty="0" err="1" smtClean="0"/>
              <a:t>f</a:t>
            </a:r>
            <a:r>
              <a:rPr lang="en-US" dirty="0" smtClean="0"/>
              <a:t>. [</a:t>
            </a:r>
            <a:r>
              <a:rPr lang="en-US" dirty="0" smtClean="0"/>
              <a:t>Phys. Rev. D 87, 042001 (2013</a:t>
            </a:r>
            <a:r>
              <a:rPr lang="en-US" dirty="0" smtClean="0"/>
              <a:t>)].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31, 2013   Bernard Schutz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Violent Universe: Gravitational Wave Astronomy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95DF-4C73-5F41-ABDF-AE8CE2FAD0B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Burst searches with LIGO-Virgo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There have been many searches with data 2005-10:</a:t>
            </a:r>
          </a:p>
          <a:p>
            <a:pPr lvl="1"/>
            <a:r>
              <a:rPr lang="en-US" dirty="0" err="1" smtClean="0"/>
              <a:t>Untriggered</a:t>
            </a:r>
            <a:r>
              <a:rPr lang="en-US" dirty="0" smtClean="0"/>
              <a:t> all-sky searches set upper limits around 10</a:t>
            </a:r>
            <a:r>
              <a:rPr lang="en-US" baseline="30000" dirty="0" smtClean="0"/>
              <a:t>-21</a:t>
            </a:r>
            <a:r>
              <a:rPr lang="en-US" dirty="0" smtClean="0"/>
              <a:t> in </a:t>
            </a:r>
            <a:r>
              <a:rPr lang="en-US" dirty="0" smtClean="0"/>
              <a:t>1 </a:t>
            </a:r>
            <a:r>
              <a:rPr lang="en-US" dirty="0" smtClean="0"/>
              <a:t>year: Phys. Rev. D 85, 122007 (2012).</a:t>
            </a:r>
          </a:p>
          <a:p>
            <a:pPr lvl="1"/>
            <a:r>
              <a:rPr lang="en-US" dirty="0" smtClean="0"/>
              <a:t>Searches triggered by gamma-ray bursts have found no GW counterparts. </a:t>
            </a:r>
            <a:r>
              <a:rPr lang="en-US" dirty="0" smtClean="0"/>
              <a:t>See arXiv:</a:t>
            </a:r>
            <a:r>
              <a:rPr lang="en-US" dirty="0" smtClean="0"/>
              <a:t>1309.6160, </a:t>
            </a:r>
            <a:r>
              <a:rPr lang="en-US" dirty="0" err="1" smtClean="0"/>
              <a:t>Astrophys</a:t>
            </a:r>
            <a:r>
              <a:rPr lang="en-US" dirty="0" smtClean="0"/>
              <a:t>. J. 760 (2012) </a:t>
            </a:r>
            <a:r>
              <a:rPr lang="en-US" dirty="0" smtClean="0"/>
              <a:t>12</a:t>
            </a:r>
            <a:r>
              <a:rPr lang="en-US" dirty="0" smtClean="0"/>
              <a:t>, </a:t>
            </a:r>
            <a:r>
              <a:rPr lang="en-US" dirty="0" err="1" smtClean="0"/>
              <a:t>Astrophys</a:t>
            </a:r>
            <a:r>
              <a:rPr lang="en-US" dirty="0" smtClean="0"/>
              <a:t>. J. 755 (2012) </a:t>
            </a:r>
            <a:r>
              <a:rPr lang="en-US" dirty="0" smtClean="0"/>
              <a:t>2.</a:t>
            </a:r>
          </a:p>
          <a:p>
            <a:pPr lvl="1"/>
            <a:r>
              <a:rPr lang="en-US" dirty="0" smtClean="0"/>
              <a:t>Swift did searches triggered by GW candidate events, also with no positives</a:t>
            </a:r>
            <a:r>
              <a:rPr lang="en-US" dirty="0" smtClean="0"/>
              <a:t>: </a:t>
            </a:r>
            <a:r>
              <a:rPr lang="en-US" dirty="0" err="1" smtClean="0"/>
              <a:t>Astrophys</a:t>
            </a:r>
            <a:r>
              <a:rPr lang="en-US" dirty="0" smtClean="0"/>
              <a:t>. J. Suppl. </a:t>
            </a:r>
            <a:r>
              <a:rPr lang="en-US" dirty="0" smtClean="0"/>
              <a:t>203 (2012) </a:t>
            </a:r>
            <a:r>
              <a:rPr lang="en-US" dirty="0" smtClean="0"/>
              <a:t>28</a:t>
            </a:r>
          </a:p>
          <a:p>
            <a:pPr lvl="1"/>
            <a:r>
              <a:rPr lang="en-US" dirty="0" smtClean="0"/>
              <a:t>Searches for coincidences between GW and neutrino events with </a:t>
            </a:r>
            <a:r>
              <a:rPr lang="en-US" dirty="0" err="1" smtClean="0"/>
              <a:t>Antares</a:t>
            </a:r>
            <a:r>
              <a:rPr lang="en-US" dirty="0" smtClean="0"/>
              <a:t>: JCAP 1306 (2013) </a:t>
            </a:r>
            <a:r>
              <a:rPr lang="en-US" dirty="0" smtClean="0"/>
              <a:t>008.</a:t>
            </a:r>
          </a:p>
          <a:p>
            <a:pPr lvl="1"/>
            <a:r>
              <a:rPr lang="en-US" dirty="0" smtClean="0"/>
              <a:t>Searches for optical counterparts to GW </a:t>
            </a:r>
            <a:r>
              <a:rPr lang="en-US" dirty="0" smtClean="0"/>
              <a:t>candidate events: arXiv:</a:t>
            </a:r>
            <a:r>
              <a:rPr lang="en-US" dirty="0" smtClean="0"/>
              <a:t>1310.2314</a:t>
            </a:r>
            <a:r>
              <a:rPr lang="en-US" dirty="0" smtClean="0"/>
              <a:t>, </a:t>
            </a:r>
            <a:r>
              <a:rPr lang="en-US" dirty="0" smtClean="0"/>
              <a:t>Astron. </a:t>
            </a:r>
            <a:r>
              <a:rPr lang="en-US" dirty="0" err="1" smtClean="0"/>
              <a:t>Astrophys</a:t>
            </a:r>
            <a:r>
              <a:rPr lang="en-US" dirty="0" smtClean="0"/>
              <a:t>. </a:t>
            </a:r>
            <a:r>
              <a:rPr lang="en-US" dirty="0" smtClean="0"/>
              <a:t>541 (2012) A155</a:t>
            </a:r>
          </a:p>
          <a:p>
            <a:r>
              <a:rPr lang="en-US" dirty="0" smtClean="0"/>
              <a:t>These have prepared software, techniques, protocols for searches with advanced detectors.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31, 2013   Bernard Schutz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Violent Universe: Gravitational Wave Astronomy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95DF-4C73-5F41-ABDF-AE8CE2FAD0B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W.AE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GW.AEI.potx</Template>
  <TotalTime>1959</TotalTime>
  <Words>1652</Words>
  <Application>Microsoft Macintosh PowerPoint</Application>
  <PresentationFormat>On-screen Show (4:3)</PresentationFormat>
  <Paragraphs>208</Paragraphs>
  <Slides>23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GW.AEI</vt:lpstr>
      <vt:lpstr>Gravitational Wave Astronomy</vt:lpstr>
      <vt:lpstr>Gravitational Wave Detection</vt:lpstr>
      <vt:lpstr>Capabilities</vt:lpstr>
      <vt:lpstr>Then and now</vt:lpstr>
      <vt:lpstr>The GW Spectrum</vt:lpstr>
      <vt:lpstr>Three Pillars of GW Detection</vt:lpstr>
      <vt:lpstr>Binaries with LIGO-Virgo</vt:lpstr>
      <vt:lpstr>GW Pulsars with LIGO-Virgo</vt:lpstr>
      <vt:lpstr>Burst searches with LIGO-Virgo</vt:lpstr>
      <vt:lpstr>Other LIGO-Virgo Searches</vt:lpstr>
      <vt:lpstr>Einstein@Home Finds Radio and Gamma-ray Pulsars</vt:lpstr>
      <vt:lpstr>Advanced Detector Observing</vt:lpstr>
      <vt:lpstr>GW Sources for eLISA </vt:lpstr>
      <vt:lpstr>LISA/eLISA Sensitivity</vt:lpstr>
      <vt:lpstr>Pulsar Timing</vt:lpstr>
      <vt:lpstr>PTA: Predictions vs Sensitivity</vt:lpstr>
      <vt:lpstr>Expanded Network</vt:lpstr>
      <vt:lpstr>Worldwide Network 2020+</vt:lpstr>
      <vt:lpstr>Antenna Amplitude Patterns</vt:lpstr>
      <vt:lpstr>Expected Event Rate</vt:lpstr>
      <vt:lpstr>Worldwide Network Science 2023</vt:lpstr>
      <vt:lpstr>And after that …</vt:lpstr>
      <vt:lpstr>eLISA and ET Work Together  at z = 0.5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Gravitational Wave Astronomy</dc:title>
  <dc:creator>Bernard F. Schutz</dc:creator>
  <cp:lastModifiedBy>Bernard F. Schutz</cp:lastModifiedBy>
  <cp:revision>23</cp:revision>
  <dcterms:created xsi:type="dcterms:W3CDTF">2013-10-29T12:28:04Z</dcterms:created>
  <dcterms:modified xsi:type="dcterms:W3CDTF">2013-10-30T21:07:48Z</dcterms:modified>
</cp:coreProperties>
</file>