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63" r:id="rId5"/>
    <p:sldId id="259" r:id="rId6"/>
    <p:sldId id="260" r:id="rId7"/>
    <p:sldId id="270" r:id="rId8"/>
    <p:sldId id="261" r:id="rId9"/>
    <p:sldId id="262" r:id="rId10"/>
    <p:sldId id="264" r:id="rId11"/>
    <p:sldId id="265" r:id="rId12"/>
    <p:sldId id="266" r:id="rId13"/>
    <p:sldId id="268" r:id="rId14"/>
    <p:sldId id="267" r:id="rId15"/>
    <p:sldId id="269" r:id="rId16"/>
    <p:sldId id="271" r:id="rId17"/>
    <p:sldId id="273" r:id="rId18"/>
    <p:sldId id="274"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3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B51478-989B-5444-9DDD-6A0D2BDEF3BF}" type="datetimeFigureOut">
              <a:rPr lang="en-US" smtClean="0"/>
              <a:t>10/29/13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9A2422-B128-0044-B875-CD38D4A31C82}" type="slidenum">
              <a:rPr lang="en-US" smtClean="0"/>
              <a:t>‹#›</a:t>
            </a:fld>
            <a:endParaRPr lang="en-US"/>
          </a:p>
        </p:txBody>
      </p:sp>
    </p:spTree>
    <p:extLst>
      <p:ext uri="{BB962C8B-B14F-4D97-AF65-F5344CB8AC3E}">
        <p14:creationId xmlns:p14="http://schemas.microsoft.com/office/powerpoint/2010/main" val="40759034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025D5-382D-2943-9ABF-1E7BBC1B68B9}" type="datetimeFigureOut">
              <a:rPr lang="en-US" smtClean="0"/>
              <a:t>10/29/13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A4BB6F-DE2D-1847-9392-AE92E46680B7}" type="slidenum">
              <a:rPr lang="en-US" smtClean="0"/>
              <a:t>‹#›</a:t>
            </a:fld>
            <a:endParaRPr lang="en-US"/>
          </a:p>
        </p:txBody>
      </p:sp>
    </p:spTree>
    <p:extLst>
      <p:ext uri="{BB962C8B-B14F-4D97-AF65-F5344CB8AC3E}">
        <p14:creationId xmlns:p14="http://schemas.microsoft.com/office/powerpoint/2010/main" val="111174812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209585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2628883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1893762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215724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156004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G1301192-v3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206544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G1301192-v3</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39279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G1301192-v3</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370041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G1301192-v3</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41371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G1301192-v3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148389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G1301192-v3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EA586-4CA1-5B4F-B1DF-6DDDB3989861}" type="slidenum">
              <a:rPr lang="en-US" smtClean="0"/>
              <a:t>‹#›</a:t>
            </a:fld>
            <a:endParaRPr lang="en-US"/>
          </a:p>
        </p:txBody>
      </p:sp>
    </p:spTree>
    <p:extLst>
      <p:ext uri="{BB962C8B-B14F-4D97-AF65-F5344CB8AC3E}">
        <p14:creationId xmlns:p14="http://schemas.microsoft.com/office/powerpoint/2010/main" val="32880148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753665"/>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0" y="64989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G1301192-v3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10400" y="648494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EA586-4CA1-5B4F-B1DF-6DDDB3989861}" type="slidenum">
              <a:rPr lang="en-US" smtClean="0"/>
              <a:t>‹#›</a:t>
            </a:fld>
            <a:endParaRPr lang="en-US"/>
          </a:p>
        </p:txBody>
      </p:sp>
    </p:spTree>
    <p:extLst>
      <p:ext uri="{BB962C8B-B14F-4D97-AF65-F5344CB8AC3E}">
        <p14:creationId xmlns:p14="http://schemas.microsoft.com/office/powerpoint/2010/main" val="416039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3565"/>
            <a:ext cx="7772400" cy="1470025"/>
          </a:xfrm>
        </p:spPr>
        <p:txBody>
          <a:bodyPr>
            <a:normAutofit fontScale="90000"/>
          </a:bodyPr>
          <a:lstStyle/>
          <a:p>
            <a:r>
              <a:rPr lang="en-US" dirty="0" smtClean="0"/>
              <a:t>Simulink/Front Model &amp; MEDM Screen Mods from ECR E1300578</a:t>
            </a:r>
            <a:br>
              <a:rPr lang="en-US" dirty="0" smtClean="0"/>
            </a:br>
            <a:r>
              <a:rPr lang="en-US" dirty="0" smtClean="0"/>
              <a:t>(For SUS’ in BSC Chambers)</a:t>
            </a:r>
            <a:endParaRPr lang="en-US" dirty="0"/>
          </a:p>
        </p:txBody>
      </p:sp>
      <p:sp>
        <p:nvSpPr>
          <p:cNvPr id="3" name="Subtitle 2"/>
          <p:cNvSpPr>
            <a:spLocks noGrp="1"/>
          </p:cNvSpPr>
          <p:nvPr>
            <p:ph type="subTitle" idx="1"/>
          </p:nvPr>
        </p:nvSpPr>
        <p:spPr>
          <a:xfrm>
            <a:off x="1371600" y="4521290"/>
            <a:ext cx="6400800" cy="1752600"/>
          </a:xfrm>
        </p:spPr>
        <p:txBody>
          <a:bodyPr/>
          <a:lstStyle/>
          <a:p>
            <a:r>
              <a:rPr lang="en-US" dirty="0" smtClean="0"/>
              <a:t>J. Kissel for the SUS and ISC Team</a:t>
            </a:r>
          </a:p>
          <a:p>
            <a:r>
              <a:rPr lang="en-US" b="1" dirty="0" smtClean="0"/>
              <a:t>G1301192-</a:t>
            </a:r>
            <a:r>
              <a:rPr lang="en-US" b="1" dirty="0" smtClean="0"/>
              <a:t>v3</a:t>
            </a:r>
            <a:endParaRPr lang="en-US" b="1" dirty="0" smtClean="0"/>
          </a:p>
          <a:p>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a:t>
            </a:fld>
            <a:endParaRPr lang="en-US"/>
          </a:p>
        </p:txBody>
      </p:sp>
    </p:spTree>
    <p:extLst>
      <p:ext uri="{BB962C8B-B14F-4D97-AF65-F5344CB8AC3E}">
        <p14:creationId xmlns:p14="http://schemas.microsoft.com/office/powerpoint/2010/main" val="97234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Added switch after ISC (internal) OFFLOAD</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10</a:t>
            </a:fld>
            <a:endParaRPr lang="en-US"/>
          </a:p>
        </p:txBody>
      </p:sp>
      <p:pic>
        <p:nvPicPr>
          <p:cNvPr id="6" name="Picture 5" descr="QUAD_OVERVIEW_offloadswitc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9977" y="1232499"/>
            <a:ext cx="4060846" cy="5252446"/>
          </a:xfrm>
          <a:prstGeom prst="rect">
            <a:avLst/>
          </a:prstGeom>
        </p:spPr>
      </p:pic>
      <p:sp>
        <p:nvSpPr>
          <p:cNvPr id="7" name="TextBox 6"/>
          <p:cNvSpPr txBox="1"/>
          <p:nvPr/>
        </p:nvSpPr>
        <p:spPr>
          <a:xfrm>
            <a:off x="247815" y="1553186"/>
            <a:ext cx="4011512" cy="2862323"/>
          </a:xfrm>
          <a:prstGeom prst="rect">
            <a:avLst/>
          </a:prstGeom>
          <a:noFill/>
        </p:spPr>
        <p:txBody>
          <a:bodyPr wrap="square" rtlCol="0">
            <a:spAutoFit/>
          </a:bodyPr>
          <a:lstStyle/>
          <a:p>
            <a:pPr marL="285750" indent="-285750">
              <a:buFont typeface="Arial"/>
              <a:buChar char="•"/>
            </a:pPr>
            <a:r>
              <a:rPr lang="en-US" dirty="0" smtClean="0"/>
              <a:t>Added independent on/off switch between offload to upper stages and the DRIVEALIGN matrix</a:t>
            </a:r>
          </a:p>
          <a:p>
            <a:pPr marL="285750" indent="-285750">
              <a:buFont typeface="Arial"/>
              <a:buChar char="•"/>
            </a:pPr>
            <a:endParaRPr lang="en-US" dirty="0" smtClean="0"/>
          </a:p>
          <a:p>
            <a:pPr marL="285750" indent="-285750">
              <a:buFont typeface="Arial"/>
              <a:buChar char="•"/>
            </a:pPr>
            <a:r>
              <a:rPr lang="en-US" dirty="0" smtClean="0"/>
              <a:t>This is so when we use “offloaded” (as opposed to “distributed”) hierarchy, we can pipe the ASC signals up to only the TOP mass, as opposed to LSC which needs to go to every stage</a:t>
            </a:r>
          </a:p>
        </p:txBody>
      </p:sp>
      <p:sp>
        <p:nvSpPr>
          <p:cNvPr id="8" name="Donut 7"/>
          <p:cNvSpPr/>
          <p:nvPr/>
        </p:nvSpPr>
        <p:spPr>
          <a:xfrm rot="16200000">
            <a:off x="6161286" y="3550492"/>
            <a:ext cx="1309424" cy="1391822"/>
          </a:xfrm>
          <a:prstGeom prst="donut">
            <a:avLst>
              <a:gd name="adj" fmla="val 445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rot="16200000">
            <a:off x="6161286" y="5298316"/>
            <a:ext cx="1309424" cy="1391822"/>
          </a:xfrm>
          <a:prstGeom prst="donut">
            <a:avLst>
              <a:gd name="adj" fmla="val 445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rot="16200000">
            <a:off x="6161286" y="1826160"/>
            <a:ext cx="1309424" cy="1391822"/>
          </a:xfrm>
          <a:prstGeom prst="donut">
            <a:avLst>
              <a:gd name="adj" fmla="val 445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82892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Divided up Commissioning vs. Science Frames</a:t>
            </a:r>
            <a:endParaRPr lang="en-US" sz="3200"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11</a:t>
            </a:fld>
            <a:endParaRPr lang="en-US"/>
          </a:p>
        </p:txBody>
      </p:sp>
      <p:pic>
        <p:nvPicPr>
          <p:cNvPr id="6" name="Picture 5" descr="QUAD_OVERVIEW_sciencefram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886" y="745735"/>
            <a:ext cx="3991296" cy="6104335"/>
          </a:xfrm>
          <a:prstGeom prst="rect">
            <a:avLst/>
          </a:prstGeom>
        </p:spPr>
      </p:pic>
      <p:sp>
        <p:nvSpPr>
          <p:cNvPr id="7" name="TextBox 6"/>
          <p:cNvSpPr txBox="1"/>
          <p:nvPr/>
        </p:nvSpPr>
        <p:spPr>
          <a:xfrm>
            <a:off x="5761707" y="1006821"/>
            <a:ext cx="3382293" cy="5909311"/>
          </a:xfrm>
          <a:prstGeom prst="rect">
            <a:avLst/>
          </a:prstGeom>
          <a:noFill/>
        </p:spPr>
        <p:txBody>
          <a:bodyPr wrap="square" rtlCol="0">
            <a:spAutoFit/>
          </a:bodyPr>
          <a:lstStyle/>
          <a:p>
            <a:r>
              <a:rPr lang="en-US" dirty="0" smtClean="0"/>
              <a:t>Chose to store forever:</a:t>
            </a:r>
          </a:p>
          <a:p>
            <a:pPr marL="285750" indent="-285750">
              <a:buFont typeface="Arial"/>
              <a:buChar char="•"/>
            </a:pPr>
            <a:r>
              <a:rPr lang="en-US" dirty="0" smtClean="0"/>
              <a:t>One SUS/BSC-ISI’s worth of Calibrated Cartesian Basis in [nm / </a:t>
            </a:r>
            <a:r>
              <a:rPr lang="en-US" dirty="0" err="1" smtClean="0"/>
              <a:t>nrad</a:t>
            </a:r>
            <a:r>
              <a:rPr lang="en-US" dirty="0" smtClean="0"/>
              <a:t>] ($(IFO):SUS-$(OPTIC)_$(M0/M1)_ISIINF_$(DOF)_OUT_DQ) i.e. the QUADs and the BSFMs are in charge of storing this</a:t>
            </a:r>
          </a:p>
          <a:p>
            <a:pPr marL="285750" indent="-285750">
              <a:buFont typeface="Arial"/>
              <a:buChar char="•"/>
            </a:pPr>
            <a:r>
              <a:rPr lang="en-US" dirty="0" smtClean="0"/>
              <a:t>Every SUS’ Calibrated suspension point motion [nm / </a:t>
            </a:r>
            <a:r>
              <a:rPr lang="en-US" dirty="0" err="1" smtClean="0"/>
              <a:t>nrad</a:t>
            </a:r>
            <a:r>
              <a:rPr lang="en-US" dirty="0" smtClean="0"/>
              <a:t>]</a:t>
            </a:r>
          </a:p>
          <a:p>
            <a:pPr marL="285750" indent="-285750">
              <a:buFont typeface="Arial"/>
              <a:buChar char="•"/>
            </a:pPr>
            <a:r>
              <a:rPr lang="en-US" dirty="0" smtClean="0"/>
              <a:t>Only one version of OSEM / </a:t>
            </a:r>
            <a:r>
              <a:rPr lang="en-US" dirty="0" err="1" smtClean="0"/>
              <a:t>Oplev</a:t>
            </a:r>
            <a:r>
              <a:rPr lang="en-US" dirty="0" smtClean="0"/>
              <a:t> / ISC sensor signal at each stage – Euler basis, Calibrated into [um / </a:t>
            </a:r>
            <a:r>
              <a:rPr lang="en-US" dirty="0" err="1" smtClean="0"/>
              <a:t>urad</a:t>
            </a:r>
            <a:r>
              <a:rPr lang="en-US" dirty="0" smtClean="0"/>
              <a:t>]</a:t>
            </a:r>
          </a:p>
          <a:p>
            <a:pPr marL="285750" indent="-285750">
              <a:buFont typeface="Arial"/>
              <a:buChar char="•"/>
            </a:pPr>
            <a:r>
              <a:rPr lang="en-US" dirty="0" smtClean="0"/>
              <a:t>Only one version of control signal at each stage – OSEM basis, (</a:t>
            </a:r>
            <a:r>
              <a:rPr lang="en-US" dirty="0" err="1" smtClean="0"/>
              <a:t>uncalibrated</a:t>
            </a:r>
            <a:r>
              <a:rPr lang="en-US" dirty="0" smtClean="0"/>
              <a:t>) DAC counts</a:t>
            </a:r>
          </a:p>
          <a:p>
            <a:pPr marL="285750" indent="-285750">
              <a:buFont typeface="Arial"/>
              <a:buChar char="•"/>
            </a:pPr>
            <a:endParaRPr lang="en-US" dirty="0" smtClean="0"/>
          </a:p>
          <a:p>
            <a:endParaRPr lang="en-US" dirty="0"/>
          </a:p>
        </p:txBody>
      </p:sp>
    </p:spTree>
    <p:extLst>
      <p:ext uri="{BB962C8B-B14F-4D97-AF65-F5344CB8AC3E}">
        <p14:creationId xmlns:p14="http://schemas.microsoft.com/office/powerpoint/2010/main" val="123476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Removed QUAD lower stage damping</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12</a:t>
            </a:fld>
            <a:endParaRPr lang="en-US"/>
          </a:p>
        </p:txBody>
      </p:sp>
      <p:pic>
        <p:nvPicPr>
          <p:cNvPr id="6" name="Picture 5" descr="QUAD_OVERVIE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4240"/>
            <a:ext cx="9144000" cy="5378294"/>
          </a:xfrm>
          <a:prstGeom prst="rect">
            <a:avLst/>
          </a:prstGeom>
        </p:spPr>
      </p:pic>
      <p:sp>
        <p:nvSpPr>
          <p:cNvPr id="7" name="Donut 6"/>
          <p:cNvSpPr/>
          <p:nvPr/>
        </p:nvSpPr>
        <p:spPr>
          <a:xfrm>
            <a:off x="1936057" y="3825934"/>
            <a:ext cx="1967034" cy="588603"/>
          </a:xfrm>
          <a:prstGeom prst="donut">
            <a:avLst>
              <a:gd name="adj" fmla="val 91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1936057" y="4752812"/>
            <a:ext cx="1967034" cy="588603"/>
          </a:xfrm>
          <a:prstGeom prst="donut">
            <a:avLst>
              <a:gd name="adj" fmla="val 91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240361" y="645235"/>
            <a:ext cx="7096815" cy="923330"/>
          </a:xfrm>
          <a:prstGeom prst="rect">
            <a:avLst/>
          </a:prstGeom>
          <a:noFill/>
        </p:spPr>
        <p:txBody>
          <a:bodyPr wrap="none" rtlCol="0">
            <a:spAutoFit/>
          </a:bodyPr>
          <a:lstStyle/>
          <a:p>
            <a:pPr marL="285750" indent="-285750">
              <a:buFont typeface="Arial"/>
              <a:buChar char="•"/>
            </a:pPr>
            <a:r>
              <a:rPr lang="en-US" dirty="0" smtClean="0"/>
              <a:t>No longer needed now that ISIs are commissioned</a:t>
            </a:r>
          </a:p>
          <a:p>
            <a:pPr marL="285750" indent="-285750">
              <a:buFont typeface="Arial"/>
              <a:buChar char="•"/>
            </a:pPr>
            <a:r>
              <a:rPr lang="en-US" dirty="0" smtClean="0"/>
              <a:t>Means $(IFO):SUS-$(OPTIC)_$(L1/L2)_DAMP_$(DOF)_IN1_DQ becomes</a:t>
            </a:r>
          </a:p>
          <a:p>
            <a:r>
              <a:rPr lang="en-US" dirty="0" smtClean="0">
                <a:solidFill>
                  <a:schemeClr val="bg1"/>
                </a:solidFill>
              </a:rPr>
              <a:t>     $(IFO):SUS-$(OPTIC)_$(L1/L2)_WIT_$(DOF)_DQ  </a:t>
            </a:r>
            <a:endParaRPr lang="en-US" dirty="0">
              <a:solidFill>
                <a:schemeClr val="bg1"/>
              </a:solidFill>
            </a:endParaRPr>
          </a:p>
        </p:txBody>
      </p:sp>
    </p:spTree>
    <p:extLst>
      <p:ext uri="{BB962C8B-B14F-4D97-AF65-F5344CB8AC3E}">
        <p14:creationId xmlns:p14="http://schemas.microsoft.com/office/powerpoint/2010/main" val="2465408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13</a:t>
            </a:fld>
            <a:endParaRPr lang="en-US"/>
          </a:p>
        </p:txBody>
      </p:sp>
      <p:sp>
        <p:nvSpPr>
          <p:cNvPr id="6" name="TextBox 5"/>
          <p:cNvSpPr txBox="1"/>
          <p:nvPr/>
        </p:nvSpPr>
        <p:spPr>
          <a:xfrm>
            <a:off x="139396" y="565496"/>
            <a:ext cx="8843911" cy="6186310"/>
          </a:xfrm>
          <a:prstGeom prst="rect">
            <a:avLst/>
          </a:prstGeom>
          <a:noFill/>
        </p:spPr>
        <p:txBody>
          <a:bodyPr wrap="square" rtlCol="0">
            <a:spAutoFit/>
          </a:bodyPr>
          <a:lstStyle/>
          <a:p>
            <a:r>
              <a:rPr lang="en-US" dirty="0"/>
              <a:t>1) drive suspensions longitudinally and minimize the coupling to angle. Should we minimize coupling of M1_L to M1_A or M1_L to M3_A? The latter seems to make sense, but I haven't modeled what the effect will be for both cases.</a:t>
            </a:r>
          </a:p>
          <a:p>
            <a:endParaRPr lang="en-US" dirty="0"/>
          </a:p>
          <a:p>
            <a:r>
              <a:rPr lang="en-US" dirty="0"/>
              <a:t>2) balance the coil gains of all stages. here we want to use the logic of the old f2pRatio script written by </a:t>
            </a:r>
            <a:r>
              <a:rPr lang="en-US" dirty="0" err="1"/>
              <a:t>Vuk</a:t>
            </a:r>
            <a:r>
              <a:rPr lang="en-US" dirty="0"/>
              <a:t>/Matt which makes three measurements to find 3 of 4 coil gains (the remaining one is set to 1). The old way to do this was to use the OL for the readout. Naturally, we cannot do this for the M1/M2 stages anymore. And we can't use the OSEM </a:t>
            </a:r>
            <a:r>
              <a:rPr lang="en-US" dirty="0" err="1"/>
              <a:t>readbacks</a:t>
            </a:r>
            <a:r>
              <a:rPr lang="en-US" dirty="0"/>
              <a:t> at high frequency because of the pickup between the drive coil and the </a:t>
            </a:r>
            <a:r>
              <a:rPr lang="en-US" dirty="0" err="1"/>
              <a:t>osem</a:t>
            </a:r>
            <a:r>
              <a:rPr lang="en-US" dirty="0"/>
              <a:t> sensor.</a:t>
            </a:r>
          </a:p>
          <a:p>
            <a:endParaRPr lang="en-US" dirty="0"/>
          </a:p>
          <a:p>
            <a:r>
              <a:rPr lang="en-US" dirty="0"/>
              <a:t>3) Do a FD balance of P2Y and Y2P using something as the reference sensor. But what's the sensor?</a:t>
            </a:r>
          </a:p>
          <a:p>
            <a:endParaRPr lang="en-US" dirty="0"/>
          </a:p>
          <a:p>
            <a:r>
              <a:rPr lang="en-US" dirty="0"/>
              <a:t>4) Also, how do we do the A2L balancing for low frequencies (below the GW band)? For the GW band, we want to do this in the regular scalar way by just driving angle of each stage and minimizing the IFO readout. What's the harm in just punting on the f &lt; 10 Hz FD part?</a:t>
            </a:r>
          </a:p>
          <a:p>
            <a:endParaRPr lang="en-US" dirty="0"/>
          </a:p>
          <a:p>
            <a:r>
              <a:rPr lang="en-US" dirty="0"/>
              <a:t>5) In cases where we don't have OL on the mirror we can use the WFS DC. In case #4, we want to use the LSC signal. Both require some communication between SUS/ISC. I don't want to add a bunch of IPC to handle this. Perhaps for the cases where we use WFS_DC to balance SUS we can utilize the ASC </a:t>
            </a:r>
            <a:r>
              <a:rPr lang="en-US" dirty="0" err="1"/>
              <a:t>lockins</a:t>
            </a:r>
            <a:r>
              <a:rPr lang="en-US" dirty="0"/>
              <a:t>. Not sure how to do #4.</a:t>
            </a:r>
          </a:p>
        </p:txBody>
      </p:sp>
      <p:sp>
        <p:nvSpPr>
          <p:cNvPr id="8" name="Title 1"/>
          <p:cNvSpPr>
            <a:spLocks noGrp="1"/>
          </p:cNvSpPr>
          <p:nvPr>
            <p:ph type="title"/>
          </p:nvPr>
        </p:nvSpPr>
        <p:spPr>
          <a:xfrm>
            <a:off x="457200" y="0"/>
            <a:ext cx="8229600" cy="753665"/>
          </a:xfrm>
        </p:spPr>
        <p:txBody>
          <a:bodyPr>
            <a:normAutofit fontScale="90000"/>
          </a:bodyPr>
          <a:lstStyle/>
          <a:p>
            <a:r>
              <a:rPr lang="en-US" dirty="0" smtClean="0"/>
              <a:t>Added Optical Lever LOCK-IN</a:t>
            </a:r>
            <a:endParaRPr lang="en-US" dirty="0"/>
          </a:p>
        </p:txBody>
      </p:sp>
    </p:spTree>
    <p:extLst>
      <p:ext uri="{BB962C8B-B14F-4D97-AF65-F5344CB8AC3E}">
        <p14:creationId xmlns:p14="http://schemas.microsoft.com/office/powerpoint/2010/main" val="304542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14</a:t>
            </a:fld>
            <a:endParaRPr lang="en-US"/>
          </a:p>
        </p:txBody>
      </p:sp>
      <p:pic>
        <p:nvPicPr>
          <p:cNvPr id="6" name="Picture 5" descr="QUAD_OVERVIEW_locki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0673" y="535423"/>
            <a:ext cx="6762603" cy="6080764"/>
          </a:xfrm>
          <a:prstGeom prst="rect">
            <a:avLst/>
          </a:prstGeom>
        </p:spPr>
      </p:pic>
      <p:sp>
        <p:nvSpPr>
          <p:cNvPr id="7" name="Donut 6"/>
          <p:cNvSpPr/>
          <p:nvPr/>
        </p:nvSpPr>
        <p:spPr>
          <a:xfrm>
            <a:off x="2313600" y="5824069"/>
            <a:ext cx="4578731" cy="871102"/>
          </a:xfrm>
          <a:prstGeom prst="donut">
            <a:avLst>
              <a:gd name="adj" fmla="val 91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rot="5400000">
            <a:off x="6246259" y="556464"/>
            <a:ext cx="1692574" cy="1323135"/>
          </a:xfrm>
          <a:prstGeom prst="donut">
            <a:avLst>
              <a:gd name="adj" fmla="val 4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rot="5400000">
            <a:off x="6240683" y="2133904"/>
            <a:ext cx="1692574" cy="1323135"/>
          </a:xfrm>
          <a:prstGeom prst="donut">
            <a:avLst>
              <a:gd name="adj" fmla="val 4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rot="5400000">
            <a:off x="6204130" y="3605412"/>
            <a:ext cx="1692574" cy="1323135"/>
          </a:xfrm>
          <a:prstGeom prst="donut">
            <a:avLst>
              <a:gd name="adj" fmla="val 4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Donut 10"/>
          <p:cNvSpPr/>
          <p:nvPr/>
        </p:nvSpPr>
        <p:spPr>
          <a:xfrm rot="5400000">
            <a:off x="6208468" y="5094376"/>
            <a:ext cx="1692574" cy="1323135"/>
          </a:xfrm>
          <a:prstGeom prst="donut">
            <a:avLst>
              <a:gd name="adj" fmla="val 4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Title 1"/>
          <p:cNvSpPr>
            <a:spLocks noGrp="1"/>
          </p:cNvSpPr>
          <p:nvPr>
            <p:ph type="title"/>
          </p:nvPr>
        </p:nvSpPr>
        <p:spPr>
          <a:xfrm>
            <a:off x="457200" y="0"/>
            <a:ext cx="8229600" cy="753665"/>
          </a:xfrm>
        </p:spPr>
        <p:txBody>
          <a:bodyPr>
            <a:normAutofit fontScale="90000"/>
          </a:bodyPr>
          <a:lstStyle/>
          <a:p>
            <a:r>
              <a:rPr lang="en-US" dirty="0" smtClean="0"/>
              <a:t>Added Optical Lever LOCK-IN</a:t>
            </a:r>
            <a:endParaRPr lang="en-US" dirty="0"/>
          </a:p>
        </p:txBody>
      </p:sp>
      <p:sp>
        <p:nvSpPr>
          <p:cNvPr id="16" name="Rectangle 15"/>
          <p:cNvSpPr/>
          <p:nvPr/>
        </p:nvSpPr>
        <p:spPr>
          <a:xfrm>
            <a:off x="0" y="1741153"/>
            <a:ext cx="2313600" cy="2585323"/>
          </a:xfrm>
          <a:prstGeom prst="rect">
            <a:avLst/>
          </a:prstGeom>
        </p:spPr>
        <p:txBody>
          <a:bodyPr wrap="square">
            <a:spAutoFit/>
          </a:bodyPr>
          <a:lstStyle/>
          <a:p>
            <a:pPr marL="285750" indent="-285750">
              <a:buFont typeface="Arial"/>
              <a:buChar char="•"/>
            </a:pPr>
            <a:r>
              <a:rPr lang="en-US" dirty="0" smtClean="0"/>
              <a:t>Sent directly to coil basis, so we can do any configuration we want</a:t>
            </a:r>
          </a:p>
          <a:p>
            <a:pPr marL="285750" indent="-285750">
              <a:buFont typeface="Arial"/>
              <a:buChar char="•"/>
            </a:pPr>
            <a:endParaRPr lang="en-US" dirty="0" smtClean="0"/>
          </a:p>
          <a:p>
            <a:pPr marL="285750" indent="-285750">
              <a:buFont typeface="Arial"/>
              <a:buChar char="•"/>
            </a:pPr>
            <a:r>
              <a:rPr lang="en-US" dirty="0" smtClean="0"/>
              <a:t>Sent to every stage</a:t>
            </a:r>
          </a:p>
          <a:p>
            <a:pPr marL="285750" indent="-285750">
              <a:buFont typeface="Arial"/>
              <a:buChar char="•"/>
            </a:pPr>
            <a:endParaRPr lang="en-US" dirty="0" smtClean="0"/>
          </a:p>
          <a:p>
            <a:pPr marL="285750" indent="-285750">
              <a:buFont typeface="Arial"/>
              <a:buChar char="•"/>
            </a:pPr>
            <a:r>
              <a:rPr lang="en-US" dirty="0" smtClean="0"/>
              <a:t>One for PITCH, and one for YAW</a:t>
            </a:r>
          </a:p>
        </p:txBody>
      </p:sp>
    </p:spTree>
    <p:extLst>
      <p:ext uri="{BB962C8B-B14F-4D97-AF65-F5344CB8AC3E}">
        <p14:creationId xmlns:p14="http://schemas.microsoft.com/office/powerpoint/2010/main" val="422249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15</a:t>
            </a:fld>
            <a:endParaRPr lang="en-US"/>
          </a:p>
        </p:txBody>
      </p:sp>
      <p:sp>
        <p:nvSpPr>
          <p:cNvPr id="6" name="Title 1"/>
          <p:cNvSpPr>
            <a:spLocks noGrp="1"/>
          </p:cNvSpPr>
          <p:nvPr>
            <p:ph type="title"/>
          </p:nvPr>
        </p:nvSpPr>
        <p:spPr>
          <a:xfrm>
            <a:off x="457200" y="0"/>
            <a:ext cx="8229600" cy="753665"/>
          </a:xfrm>
        </p:spPr>
        <p:txBody>
          <a:bodyPr>
            <a:normAutofit fontScale="90000"/>
          </a:bodyPr>
          <a:lstStyle/>
          <a:p>
            <a:r>
              <a:rPr lang="en-US" dirty="0" smtClean="0"/>
              <a:t>Added Optical Lever LOCK-IN</a:t>
            </a:r>
            <a:endParaRPr lang="en-US" dirty="0"/>
          </a:p>
        </p:txBody>
      </p:sp>
      <p:pic>
        <p:nvPicPr>
          <p:cNvPr id="7" name="Picture 6" descr="BS_M1_LKI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3665"/>
            <a:ext cx="2691522" cy="3846733"/>
          </a:xfrm>
          <a:prstGeom prst="rect">
            <a:avLst/>
          </a:prstGeom>
        </p:spPr>
      </p:pic>
      <p:pic>
        <p:nvPicPr>
          <p:cNvPr id="8" name="Picture 7" descr="BS_LKI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1522" y="3251894"/>
            <a:ext cx="6452477" cy="3247008"/>
          </a:xfrm>
          <a:prstGeom prst="rect">
            <a:avLst/>
          </a:prstGeom>
        </p:spPr>
      </p:pic>
      <p:sp>
        <p:nvSpPr>
          <p:cNvPr id="9" name="TextBox 8"/>
          <p:cNvSpPr txBox="1"/>
          <p:nvPr/>
        </p:nvSpPr>
        <p:spPr>
          <a:xfrm>
            <a:off x="3484904" y="943570"/>
            <a:ext cx="4816911" cy="2308324"/>
          </a:xfrm>
          <a:prstGeom prst="rect">
            <a:avLst/>
          </a:prstGeom>
          <a:noFill/>
        </p:spPr>
        <p:txBody>
          <a:bodyPr wrap="square" rtlCol="0">
            <a:spAutoFit/>
          </a:bodyPr>
          <a:lstStyle/>
          <a:p>
            <a:pPr marL="285750" indent="-285750">
              <a:buFont typeface="Arial"/>
              <a:buChar char="•"/>
            </a:pPr>
            <a:r>
              <a:rPr lang="en-US" dirty="0" smtClean="0"/>
              <a:t>Sent directly to coil basis, so we can do any configuration we want</a:t>
            </a:r>
          </a:p>
          <a:p>
            <a:pPr marL="285750" indent="-285750">
              <a:buFont typeface="Arial"/>
              <a:buChar char="•"/>
            </a:pPr>
            <a:endParaRPr lang="en-US" dirty="0" smtClean="0"/>
          </a:p>
          <a:p>
            <a:pPr marL="285750" indent="-285750">
              <a:buFont typeface="Arial"/>
              <a:buChar char="•"/>
            </a:pPr>
            <a:r>
              <a:rPr lang="en-US" dirty="0" smtClean="0"/>
              <a:t>Uses ISC library part</a:t>
            </a:r>
          </a:p>
          <a:p>
            <a:pPr marL="285750" indent="-285750">
              <a:buFont typeface="Arial"/>
              <a:buChar char="•"/>
            </a:pPr>
            <a:endParaRPr lang="en-US" dirty="0" smtClean="0"/>
          </a:p>
          <a:p>
            <a:pPr marL="285750" indent="-285750">
              <a:buFont typeface="Arial"/>
              <a:buChar char="•"/>
            </a:pPr>
            <a:r>
              <a:rPr lang="en-US" b="1" dirty="0" smtClean="0"/>
              <a:t>Needs new $(SUBSYSTEM) and $(INSTANCE) variables in macro files</a:t>
            </a:r>
            <a:endParaRPr lang="en-US" b="1" dirty="0"/>
          </a:p>
          <a:p>
            <a:pPr marL="285750" indent="-285750">
              <a:buFont typeface="Arial"/>
              <a:buChar char="•"/>
            </a:pPr>
            <a:endParaRPr lang="en-US" dirty="0"/>
          </a:p>
        </p:txBody>
      </p:sp>
    </p:spTree>
    <p:extLst>
      <p:ext uri="{BB962C8B-B14F-4D97-AF65-F5344CB8AC3E}">
        <p14:creationId xmlns:p14="http://schemas.microsoft.com/office/powerpoint/2010/main" val="1876267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Added CD State and PUM WD to OVERVIEW</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16</a:t>
            </a:fld>
            <a:endParaRPr lang="en-US"/>
          </a:p>
        </p:txBody>
      </p:sp>
      <p:pic>
        <p:nvPicPr>
          <p:cNvPr id="6" name="Picture 5" descr="PUMW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92300"/>
            <a:ext cx="9144000" cy="3055658"/>
          </a:xfrm>
          <a:prstGeom prst="rect">
            <a:avLst/>
          </a:prstGeom>
        </p:spPr>
      </p:pic>
      <p:cxnSp>
        <p:nvCxnSpPr>
          <p:cNvPr id="7" name="Straight Arrow Connector 6"/>
          <p:cNvCxnSpPr/>
          <p:nvPr/>
        </p:nvCxnSpPr>
        <p:spPr>
          <a:xfrm flipH="1" flipV="1">
            <a:off x="1192613" y="4059508"/>
            <a:ext cx="820887" cy="1470263"/>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7010401" y="4491971"/>
            <a:ext cx="1676399" cy="1239164"/>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943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Added CDS STATE Word and ODC Screen Link</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17</a:t>
            </a:fld>
            <a:endParaRPr lang="en-US"/>
          </a:p>
        </p:txBody>
      </p:sp>
      <p:pic>
        <p:nvPicPr>
          <p:cNvPr id="6" name="Picture 5" descr="QUAD_OVERVIEW_cdspart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7843" y="1666116"/>
            <a:ext cx="6279977" cy="4772783"/>
          </a:xfrm>
          <a:prstGeom prst="rect">
            <a:avLst/>
          </a:prstGeom>
        </p:spPr>
      </p:pic>
      <p:cxnSp>
        <p:nvCxnSpPr>
          <p:cNvPr id="7" name="Straight Arrow Connector 6"/>
          <p:cNvCxnSpPr/>
          <p:nvPr/>
        </p:nvCxnSpPr>
        <p:spPr>
          <a:xfrm flipV="1">
            <a:off x="573073" y="3175360"/>
            <a:ext cx="3376484" cy="588602"/>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457200" y="1951684"/>
            <a:ext cx="3492357" cy="712519"/>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30982" y="1055707"/>
            <a:ext cx="3880802" cy="646331"/>
          </a:xfrm>
          <a:prstGeom prst="rect">
            <a:avLst/>
          </a:prstGeom>
          <a:noFill/>
        </p:spPr>
        <p:txBody>
          <a:bodyPr wrap="none" rtlCol="0">
            <a:spAutoFit/>
          </a:bodyPr>
          <a:lstStyle/>
          <a:p>
            <a:r>
              <a:rPr lang="en-US" dirty="0" smtClean="0"/>
              <a:t>Shows the health of the CDS system</a:t>
            </a:r>
          </a:p>
          <a:p>
            <a:r>
              <a:rPr lang="en-US" dirty="0" smtClean="0"/>
              <a:t>(which is *not* on the GDS_TP screen!)</a:t>
            </a:r>
            <a:endParaRPr lang="en-US" dirty="0"/>
          </a:p>
        </p:txBody>
      </p:sp>
    </p:spTree>
    <p:extLst>
      <p:ext uri="{BB962C8B-B14F-4D97-AF65-F5344CB8AC3E}">
        <p14:creationId xmlns:p14="http://schemas.microsoft.com/office/powerpoint/2010/main" val="3685707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Accumulate Individual Overflows</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18</a:t>
            </a:fld>
            <a:endParaRPr lang="en-US"/>
          </a:p>
        </p:txBody>
      </p:sp>
      <p:pic>
        <p:nvPicPr>
          <p:cNvPr id="6" name="Picture 5" descr="h1sustmsy_accumoverflo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596" y="872579"/>
            <a:ext cx="6131204" cy="5781219"/>
          </a:xfrm>
          <a:prstGeom prst="rect">
            <a:avLst/>
          </a:prstGeom>
        </p:spPr>
      </p:pic>
      <p:cxnSp>
        <p:nvCxnSpPr>
          <p:cNvPr id="7" name="Straight Arrow Connector 6"/>
          <p:cNvCxnSpPr/>
          <p:nvPr/>
        </p:nvCxnSpPr>
        <p:spPr>
          <a:xfrm>
            <a:off x="867353" y="3578088"/>
            <a:ext cx="1812150" cy="495665"/>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174" y="931505"/>
            <a:ext cx="2595770" cy="2031325"/>
          </a:xfrm>
          <a:prstGeom prst="rect">
            <a:avLst/>
          </a:prstGeom>
        </p:spPr>
        <p:txBody>
          <a:bodyPr wrap="square">
            <a:spAutoFit/>
          </a:bodyPr>
          <a:lstStyle/>
          <a:p>
            <a:pPr marL="285750" indent="-285750">
              <a:buFont typeface="Arial"/>
              <a:buChar char="•"/>
            </a:pPr>
            <a:r>
              <a:rPr lang="en-US" dirty="0" smtClean="0"/>
              <a:t>changes the overflow counters for each DAC and ADC channel to accumulate until the reset button is hit (as opposed to clearing once a second)</a:t>
            </a:r>
          </a:p>
        </p:txBody>
      </p:sp>
      <p:sp>
        <p:nvSpPr>
          <p:cNvPr id="10" name="Rectangle 9"/>
          <p:cNvSpPr/>
          <p:nvPr/>
        </p:nvSpPr>
        <p:spPr>
          <a:xfrm>
            <a:off x="133103" y="4744575"/>
            <a:ext cx="3986827" cy="1477328"/>
          </a:xfrm>
          <a:prstGeom prst="rect">
            <a:avLst/>
          </a:prstGeom>
        </p:spPr>
        <p:txBody>
          <a:bodyPr wrap="square">
            <a:spAutoFit/>
          </a:bodyPr>
          <a:lstStyle/>
          <a:p>
            <a:pPr marL="285750" indent="-285750">
              <a:buFont typeface="Arial"/>
              <a:buChar char="•"/>
            </a:pPr>
            <a:r>
              <a:rPr lang="en-US" dirty="0"/>
              <a:t>So can find *which* channel saturated, as opposed to just finding that "there has been a saturation" from the overall counter on the GDS_TP screen.</a:t>
            </a:r>
            <a:endParaRPr lang="en-US" dirty="0"/>
          </a:p>
        </p:txBody>
      </p:sp>
      <p:sp>
        <p:nvSpPr>
          <p:cNvPr id="11" name="TextBox 10"/>
          <p:cNvSpPr txBox="1"/>
          <p:nvPr/>
        </p:nvSpPr>
        <p:spPr>
          <a:xfrm>
            <a:off x="6671411" y="1845675"/>
            <a:ext cx="2056347" cy="369332"/>
          </a:xfrm>
          <a:prstGeom prst="rect">
            <a:avLst/>
          </a:prstGeom>
          <a:noFill/>
        </p:spPr>
        <p:txBody>
          <a:bodyPr wrap="none" rtlCol="0">
            <a:spAutoFit/>
          </a:bodyPr>
          <a:lstStyle/>
          <a:p>
            <a:r>
              <a:rPr lang="en-US" b="1" dirty="0" smtClean="0"/>
              <a:t>Affects top models!</a:t>
            </a:r>
            <a:endParaRPr lang="en-US" b="1" dirty="0"/>
          </a:p>
        </p:txBody>
      </p:sp>
    </p:spTree>
    <p:extLst>
      <p:ext uri="{BB962C8B-B14F-4D97-AF65-F5344CB8AC3E}">
        <p14:creationId xmlns:p14="http://schemas.microsoft.com/office/powerpoint/2010/main" val="1651782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Left to do</a:t>
            </a:r>
            <a:endParaRPr lang="en-US" dirty="0"/>
          </a:p>
        </p:txBody>
      </p:sp>
      <p:sp>
        <p:nvSpPr>
          <p:cNvPr id="3" name="Content Placeholder 2"/>
          <p:cNvSpPr>
            <a:spLocks noGrp="1"/>
          </p:cNvSpPr>
          <p:nvPr>
            <p:ph idx="1"/>
          </p:nvPr>
        </p:nvSpPr>
        <p:spPr/>
        <p:txBody>
          <a:bodyPr/>
          <a:lstStyle/>
          <a:p>
            <a:r>
              <a:rPr lang="en-US" dirty="0" smtClean="0"/>
              <a:t>Fix filter files</a:t>
            </a:r>
          </a:p>
          <a:p>
            <a:r>
              <a:rPr lang="en-US" dirty="0" smtClean="0"/>
              <a:t>Take new </a:t>
            </a:r>
            <a:r>
              <a:rPr lang="en-US" dirty="0" err="1" smtClean="0"/>
              <a:t>safe.snaps</a:t>
            </a:r>
            <a:endParaRPr lang="en-US" dirty="0" smtClean="0"/>
          </a:p>
          <a:p>
            <a:endParaRPr lang="en-US" dirty="0"/>
          </a:p>
          <a:p>
            <a:r>
              <a:rPr lang="en-US" dirty="0" smtClean="0"/>
              <a:t>The HAM SUS.</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19</a:t>
            </a:fld>
            <a:endParaRPr lang="en-US"/>
          </a:p>
        </p:txBody>
      </p:sp>
    </p:spTree>
    <p:extLst>
      <p:ext uri="{BB962C8B-B14F-4D97-AF65-F5344CB8AC3E}">
        <p14:creationId xmlns:p14="http://schemas.microsoft.com/office/powerpoint/2010/main" val="404641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Added SVN $Id$ String to All Parts</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2</a:t>
            </a:fld>
            <a:endParaRPr lang="en-US"/>
          </a:p>
        </p:txBody>
      </p:sp>
      <p:pic>
        <p:nvPicPr>
          <p:cNvPr id="7" name="Picture 6" descr="QUAD_MASTER_TopLeve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1385"/>
            <a:ext cx="4763312" cy="5867518"/>
          </a:xfrm>
          <a:prstGeom prst="rect">
            <a:avLst/>
          </a:prstGeom>
        </p:spPr>
      </p:pic>
      <p:cxnSp>
        <p:nvCxnSpPr>
          <p:cNvPr id="9" name="Straight Arrow Connector 8"/>
          <p:cNvCxnSpPr/>
          <p:nvPr/>
        </p:nvCxnSpPr>
        <p:spPr>
          <a:xfrm flipH="1">
            <a:off x="3531370" y="4677845"/>
            <a:ext cx="1666880" cy="139406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63664" y="1631355"/>
            <a:ext cx="4580336" cy="3416320"/>
          </a:xfrm>
          <a:prstGeom prst="rect">
            <a:avLst/>
          </a:prstGeom>
          <a:noFill/>
        </p:spPr>
        <p:txBody>
          <a:bodyPr wrap="square" rtlCol="0">
            <a:spAutoFit/>
          </a:bodyPr>
          <a:lstStyle/>
          <a:p>
            <a:pPr marL="285750" indent="-285750">
              <a:buFont typeface="Arial"/>
              <a:buChar char="•"/>
            </a:pPr>
            <a:r>
              <a:rPr lang="en-US" dirty="0" smtClean="0"/>
              <a:t>Added to all top level models and library parts</a:t>
            </a:r>
          </a:p>
          <a:p>
            <a:pPr marL="285750" indent="-285750">
              <a:buFont typeface="Arial"/>
              <a:buChar char="•"/>
            </a:pPr>
            <a:endParaRPr lang="en-US" dirty="0"/>
          </a:p>
          <a:p>
            <a:pPr marL="285750" indent="-285750">
              <a:buFont typeface="Arial"/>
              <a:buChar char="•"/>
            </a:pPr>
            <a:r>
              <a:rPr lang="en-US" dirty="0" smtClean="0"/>
              <a:t>Great for visual assessment of version control</a:t>
            </a:r>
          </a:p>
          <a:p>
            <a:pPr marL="285750" indent="-285750">
              <a:buFont typeface="Arial"/>
              <a:buChar char="•"/>
            </a:pPr>
            <a:endParaRPr lang="en-US" dirty="0"/>
          </a:p>
          <a:p>
            <a:pPr marL="285750" indent="-285750">
              <a:buFont typeface="Arial"/>
              <a:buChar char="•"/>
            </a:pPr>
            <a:r>
              <a:rPr lang="en-US" dirty="0" smtClean="0"/>
              <a:t>Must be added to each top-level model (but comes for free with library parts)</a:t>
            </a:r>
          </a:p>
          <a:p>
            <a:pPr marL="285750" indent="-285750">
              <a:buFont typeface="Arial"/>
              <a:buChar char="•"/>
            </a:pPr>
            <a:endParaRPr lang="en-US" dirty="0" smtClean="0"/>
          </a:p>
          <a:p>
            <a:pPr marL="285750" indent="-285750">
              <a:buFont typeface="Arial"/>
              <a:buChar char="•"/>
            </a:pPr>
            <a:r>
              <a:rPr lang="en-US" dirty="0" smtClean="0"/>
              <a:t>See instructions / description here:</a:t>
            </a:r>
          </a:p>
          <a:p>
            <a:r>
              <a:rPr lang="en-US" dirty="0" smtClean="0"/>
              <a:t>&lt;https://</a:t>
            </a:r>
            <a:r>
              <a:rPr lang="en-US" dirty="0" err="1" smtClean="0"/>
              <a:t>awiki.ligo-wa.caltech.edu</a:t>
            </a:r>
            <a:r>
              <a:rPr lang="en-US" dirty="0" smtClean="0"/>
              <a:t>/aLIGO/</a:t>
            </a:r>
            <a:r>
              <a:rPr lang="en-US" dirty="0" err="1" smtClean="0"/>
              <a:t>InsertingSvnVersionStringIntoSimulinkModels</a:t>
            </a:r>
            <a:r>
              <a:rPr lang="en-US" dirty="0" smtClean="0"/>
              <a:t>&gt; </a:t>
            </a:r>
            <a:endParaRPr lang="en-US" dirty="0"/>
          </a:p>
        </p:txBody>
      </p:sp>
    </p:spTree>
    <p:extLst>
      <p:ext uri="{BB962C8B-B14F-4D97-AF65-F5344CB8AC3E}">
        <p14:creationId xmlns:p14="http://schemas.microsoft.com/office/powerpoint/2010/main" val="3518460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Removal of ISI OFFLOAD</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3</a:t>
            </a:fld>
            <a:endParaRPr lang="en-US"/>
          </a:p>
        </p:txBody>
      </p:sp>
      <p:pic>
        <p:nvPicPr>
          <p:cNvPr id="6" name="Picture 5" descr="TMTS_OVERVIE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64663"/>
            <a:ext cx="9144000" cy="3534239"/>
          </a:xfrm>
          <a:prstGeom prst="rect">
            <a:avLst/>
          </a:prstGeom>
        </p:spPr>
      </p:pic>
      <p:sp>
        <p:nvSpPr>
          <p:cNvPr id="7" name="Donut 6"/>
          <p:cNvSpPr/>
          <p:nvPr/>
        </p:nvSpPr>
        <p:spPr>
          <a:xfrm>
            <a:off x="4104442" y="3128890"/>
            <a:ext cx="2905958" cy="697030"/>
          </a:xfrm>
          <a:prstGeom prst="donut">
            <a:avLst>
              <a:gd name="adj" fmla="val 92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338519" y="729823"/>
            <a:ext cx="8348281" cy="2031325"/>
          </a:xfrm>
          <a:prstGeom prst="rect">
            <a:avLst/>
          </a:prstGeom>
          <a:noFill/>
        </p:spPr>
        <p:txBody>
          <a:bodyPr wrap="square" rtlCol="0">
            <a:spAutoFit/>
          </a:bodyPr>
          <a:lstStyle/>
          <a:p>
            <a:pPr marL="285750" indent="-285750">
              <a:buFont typeface="Arial"/>
              <a:buChar char="•"/>
            </a:pPr>
            <a:r>
              <a:rPr lang="en-US" dirty="0" smtClean="0"/>
              <a:t>A part of reducing wasted computation cycles</a:t>
            </a:r>
          </a:p>
          <a:p>
            <a:pPr marL="285750" indent="-285750">
              <a:buFont typeface="Arial"/>
              <a:buChar char="•"/>
            </a:pPr>
            <a:r>
              <a:rPr lang="en-US" dirty="0" smtClean="0"/>
              <a:t>Experience has shown that ISC offloading is only needed up to TOP mass of each suspension</a:t>
            </a:r>
            <a:endParaRPr lang="en-US" dirty="0"/>
          </a:p>
          <a:p>
            <a:pPr marL="285750" indent="-285750">
              <a:buFont typeface="Arial"/>
              <a:buChar char="•"/>
            </a:pPr>
            <a:r>
              <a:rPr lang="en-US" b="1" dirty="0" smtClean="0"/>
              <a:t>Affects top-level of models</a:t>
            </a:r>
            <a:r>
              <a:rPr lang="en-US" dirty="0" smtClean="0"/>
              <a:t>, so every model must be reconnected and IPCs senders removed</a:t>
            </a:r>
          </a:p>
          <a:p>
            <a:pPr marL="285750" indent="-285750">
              <a:buFont typeface="Arial"/>
              <a:buChar char="•"/>
            </a:pPr>
            <a:r>
              <a:rPr lang="en-US" b="1" dirty="0" smtClean="0"/>
              <a:t>SEI needs to get rid of their IPC receivers</a:t>
            </a:r>
            <a:endParaRPr lang="en-US" b="1" dirty="0"/>
          </a:p>
          <a:p>
            <a:pPr marL="285750" indent="-285750">
              <a:buFont typeface="Arial"/>
              <a:buChar char="•"/>
            </a:pPr>
            <a:r>
              <a:rPr lang="en-US" dirty="0" smtClean="0"/>
              <a:t>No longer anything here (for every suspension type)</a:t>
            </a:r>
            <a:endParaRPr lang="en-US" dirty="0"/>
          </a:p>
        </p:txBody>
      </p:sp>
      <p:cxnSp>
        <p:nvCxnSpPr>
          <p:cNvPr id="9" name="Straight Arrow Connector 8"/>
          <p:cNvCxnSpPr>
            <a:endCxn id="7" idx="1"/>
          </p:cNvCxnSpPr>
          <p:nvPr/>
        </p:nvCxnSpPr>
        <p:spPr>
          <a:xfrm>
            <a:off x="2803411" y="2761148"/>
            <a:ext cx="1726599" cy="46982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3030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4</a:t>
            </a:fld>
            <a:endParaRPr lang="en-US"/>
          </a:p>
        </p:txBody>
      </p:sp>
      <p:sp>
        <p:nvSpPr>
          <p:cNvPr id="6" name="Title 1"/>
          <p:cNvSpPr>
            <a:spLocks noGrp="1"/>
          </p:cNvSpPr>
          <p:nvPr>
            <p:ph type="title"/>
          </p:nvPr>
        </p:nvSpPr>
        <p:spPr>
          <a:xfrm>
            <a:off x="457200" y="0"/>
            <a:ext cx="8229600" cy="753665"/>
          </a:xfrm>
        </p:spPr>
        <p:txBody>
          <a:bodyPr>
            <a:normAutofit fontScale="90000"/>
          </a:bodyPr>
          <a:lstStyle/>
          <a:p>
            <a:r>
              <a:rPr lang="en-US" dirty="0" smtClean="0"/>
              <a:t>Removal of ISI OFFLOAD</a:t>
            </a:r>
            <a:endParaRPr lang="en-US" dirty="0"/>
          </a:p>
        </p:txBody>
      </p:sp>
      <p:pic>
        <p:nvPicPr>
          <p:cNvPr id="7" name="Picture 6" descr="h1sustms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3664"/>
            <a:ext cx="8392437" cy="5863209"/>
          </a:xfrm>
          <a:prstGeom prst="rect">
            <a:avLst/>
          </a:prstGeom>
        </p:spPr>
      </p:pic>
      <p:sp>
        <p:nvSpPr>
          <p:cNvPr id="8" name="Donut 7"/>
          <p:cNvSpPr/>
          <p:nvPr/>
        </p:nvSpPr>
        <p:spPr>
          <a:xfrm rot="16200000">
            <a:off x="4011470" y="1471645"/>
            <a:ext cx="1967034" cy="588603"/>
          </a:xfrm>
          <a:prstGeom prst="donut">
            <a:avLst>
              <a:gd name="adj" fmla="val 91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5686138" y="5369551"/>
            <a:ext cx="3320339" cy="923330"/>
          </a:xfrm>
          <a:prstGeom prst="rect">
            <a:avLst/>
          </a:prstGeom>
          <a:noFill/>
        </p:spPr>
        <p:txBody>
          <a:bodyPr wrap="square" rtlCol="0">
            <a:spAutoFit/>
          </a:bodyPr>
          <a:lstStyle/>
          <a:p>
            <a:r>
              <a:rPr lang="en-US" dirty="0" smtClean="0"/>
              <a:t>Nothing up here any more,</a:t>
            </a:r>
          </a:p>
          <a:p>
            <a:r>
              <a:rPr lang="en-US" dirty="0" smtClean="0"/>
              <a:t>So you have to move up and reconnect everything</a:t>
            </a:r>
            <a:endParaRPr lang="en-US" dirty="0"/>
          </a:p>
        </p:txBody>
      </p:sp>
      <p:cxnSp>
        <p:nvCxnSpPr>
          <p:cNvPr id="10" name="Straight Arrow Connector 9"/>
          <p:cNvCxnSpPr/>
          <p:nvPr/>
        </p:nvCxnSpPr>
        <p:spPr>
          <a:xfrm flipH="1" flipV="1">
            <a:off x="5142169" y="2749464"/>
            <a:ext cx="1548847" cy="2620088"/>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465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DRIVEALIGN Mods</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5</a:t>
            </a:fld>
            <a:endParaRPr lang="en-US"/>
          </a:p>
        </p:txBody>
      </p:sp>
      <p:pic>
        <p:nvPicPr>
          <p:cNvPr id="6" name="Picture 5" descr="QUAD_OVERVIEW_zoo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5881" y="1363938"/>
            <a:ext cx="5628119" cy="4828010"/>
          </a:xfrm>
          <a:prstGeom prst="rect">
            <a:avLst/>
          </a:prstGeom>
        </p:spPr>
      </p:pic>
      <p:sp>
        <p:nvSpPr>
          <p:cNvPr id="7" name="Curved Left Arrow 6"/>
          <p:cNvSpPr/>
          <p:nvPr/>
        </p:nvSpPr>
        <p:spPr>
          <a:xfrm rot="9810003" flipH="1">
            <a:off x="7454753" y="2047621"/>
            <a:ext cx="683170" cy="1502486"/>
          </a:xfrm>
          <a:prstGeom prst="curvedLeftArrow">
            <a:avLst/>
          </a:prstGeom>
          <a:solidFill>
            <a:srgbClr val="FF66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108423" y="753665"/>
            <a:ext cx="3299042" cy="5909311"/>
          </a:xfrm>
          <a:prstGeom prst="rect">
            <a:avLst/>
          </a:prstGeom>
          <a:noFill/>
        </p:spPr>
        <p:txBody>
          <a:bodyPr wrap="square" rtlCol="0">
            <a:spAutoFit/>
          </a:bodyPr>
          <a:lstStyle/>
          <a:p>
            <a:pPr marL="285750" indent="-285750">
              <a:buFont typeface="Arial"/>
              <a:buChar char="•"/>
            </a:pPr>
            <a:r>
              <a:rPr lang="en-US" dirty="0" smtClean="0"/>
              <a:t>Move drive align to only affect ISC / “LOCK” Filters</a:t>
            </a:r>
          </a:p>
          <a:p>
            <a:pPr marL="285750" indent="-285750">
              <a:buFont typeface="Arial"/>
              <a:buChar char="•"/>
            </a:pPr>
            <a:endParaRPr lang="en-US" dirty="0" smtClean="0"/>
          </a:p>
          <a:p>
            <a:pPr marL="285750" indent="-285750">
              <a:buFont typeface="Arial"/>
              <a:buChar char="•"/>
            </a:pPr>
            <a:r>
              <a:rPr lang="en-US" dirty="0" smtClean="0"/>
              <a:t>DRIVEALIGN designed to decouple L, P, and Y force and torque at each stage from L of the optic (the main chain on the QUAD), so it doesn’t make sense to include these filters in, say the damping path</a:t>
            </a:r>
          </a:p>
          <a:p>
            <a:pPr marL="285750" indent="-285750">
              <a:buFont typeface="Arial"/>
              <a:buChar char="•"/>
            </a:pPr>
            <a:endParaRPr lang="en-US" dirty="0"/>
          </a:p>
          <a:p>
            <a:pPr marL="285750" indent="-285750">
              <a:buFont typeface="Arial"/>
              <a:buChar char="•"/>
            </a:pPr>
            <a:r>
              <a:rPr lang="en-US" dirty="0" smtClean="0"/>
              <a:t>The means </a:t>
            </a:r>
          </a:p>
          <a:p>
            <a:pPr marL="742950" lvl="1" indent="-285750">
              <a:buFont typeface="Arial"/>
              <a:buChar char="•"/>
            </a:pPr>
            <a:r>
              <a:rPr lang="en-US" dirty="0" smtClean="0"/>
              <a:t>Move it up to only affect LOCK path at every stage</a:t>
            </a:r>
          </a:p>
          <a:p>
            <a:pPr marL="742950" lvl="1" indent="-285750">
              <a:buFont typeface="Arial"/>
              <a:buChar char="•"/>
            </a:pPr>
            <a:r>
              <a:rPr lang="en-US" dirty="0" smtClean="0"/>
              <a:t>Reduce the size of M0 M1 matrix from 6x6 to 3x3</a:t>
            </a:r>
          </a:p>
          <a:p>
            <a:pPr marL="742950" lvl="1" indent="-285750">
              <a:buFont typeface="Arial"/>
              <a:buChar char="•"/>
            </a:pPr>
            <a:r>
              <a:rPr lang="en-US" dirty="0" smtClean="0"/>
              <a:t>Totally removed from R0</a:t>
            </a:r>
          </a:p>
          <a:p>
            <a:pPr marL="742950" lvl="1" indent="-285750">
              <a:buFont typeface="Arial"/>
              <a:buChar char="•"/>
            </a:pPr>
            <a:endParaRPr lang="en-US" dirty="0"/>
          </a:p>
          <a:p>
            <a:pPr marL="285750" indent="-285750">
              <a:buFont typeface="Arial"/>
              <a:buChar char="•"/>
            </a:pPr>
            <a:r>
              <a:rPr lang="en-US" dirty="0" smtClean="0"/>
              <a:t>Only involves library parts =&gt; Comes for free with update</a:t>
            </a:r>
            <a:endParaRPr lang="en-US" dirty="0"/>
          </a:p>
        </p:txBody>
      </p:sp>
    </p:spTree>
    <p:extLst>
      <p:ext uri="{BB962C8B-B14F-4D97-AF65-F5344CB8AC3E}">
        <p14:creationId xmlns:p14="http://schemas.microsoft.com/office/powerpoint/2010/main" val="2656612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Added ODC Bits </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6</a:t>
            </a:fld>
            <a:endParaRPr lang="en-US"/>
          </a:p>
        </p:txBody>
      </p:sp>
      <p:pic>
        <p:nvPicPr>
          <p:cNvPr id="6" name="Picture 5" descr="DAMP_ST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877581"/>
            <a:ext cx="8020544" cy="5731280"/>
          </a:xfrm>
          <a:prstGeom prst="rect">
            <a:avLst/>
          </a:prstGeom>
        </p:spPr>
      </p:pic>
      <p:sp>
        <p:nvSpPr>
          <p:cNvPr id="7" name="TextBox 6"/>
          <p:cNvSpPr txBox="1"/>
          <p:nvPr/>
        </p:nvSpPr>
        <p:spPr>
          <a:xfrm>
            <a:off x="7010400" y="1456018"/>
            <a:ext cx="1364476" cy="1477328"/>
          </a:xfrm>
          <a:prstGeom prst="rect">
            <a:avLst/>
          </a:prstGeom>
          <a:noFill/>
        </p:spPr>
        <p:txBody>
          <a:bodyPr wrap="none" rtlCol="0">
            <a:spAutoFit/>
          </a:bodyPr>
          <a:lstStyle/>
          <a:p>
            <a:r>
              <a:rPr lang="en-US" dirty="0" smtClean="0"/>
              <a:t>Added to all </a:t>
            </a:r>
          </a:p>
          <a:p>
            <a:pPr marL="285750" indent="-285750">
              <a:buFont typeface="Arial"/>
              <a:buChar char="•"/>
            </a:pPr>
            <a:r>
              <a:rPr lang="en-US" dirty="0" smtClean="0"/>
              <a:t>LOCK, </a:t>
            </a:r>
          </a:p>
          <a:p>
            <a:pPr marL="285750" indent="-285750">
              <a:buFont typeface="Arial"/>
              <a:buChar char="•"/>
            </a:pPr>
            <a:r>
              <a:rPr lang="en-US" dirty="0" smtClean="0"/>
              <a:t>DAMP, </a:t>
            </a:r>
          </a:p>
          <a:p>
            <a:pPr marL="285750" indent="-285750">
              <a:buFont typeface="Arial"/>
              <a:buChar char="•"/>
            </a:pPr>
            <a:r>
              <a:rPr lang="en-US" dirty="0" smtClean="0"/>
              <a:t>OLDAMP, </a:t>
            </a:r>
          </a:p>
          <a:p>
            <a:pPr marL="285750" indent="-285750">
              <a:buFont typeface="Arial"/>
              <a:buChar char="•"/>
            </a:pPr>
            <a:r>
              <a:rPr lang="en-US" dirty="0" err="1" smtClean="0"/>
              <a:t>etc</a:t>
            </a:r>
            <a:endParaRPr lang="en-US" dirty="0"/>
          </a:p>
        </p:txBody>
      </p:sp>
      <p:sp>
        <p:nvSpPr>
          <p:cNvPr id="8" name="TextBox 7"/>
          <p:cNvSpPr txBox="1"/>
          <p:nvPr/>
        </p:nvSpPr>
        <p:spPr>
          <a:xfrm>
            <a:off x="139396" y="219272"/>
            <a:ext cx="2472589" cy="369332"/>
          </a:xfrm>
          <a:prstGeom prst="rect">
            <a:avLst/>
          </a:prstGeom>
          <a:noFill/>
        </p:spPr>
        <p:txBody>
          <a:bodyPr wrap="none" rtlCol="0">
            <a:spAutoFit/>
          </a:bodyPr>
          <a:lstStyle/>
          <a:p>
            <a:r>
              <a:rPr lang="en-US" dirty="0" smtClean="0"/>
              <a:t>(Actually ECR E1300740)</a:t>
            </a:r>
            <a:endParaRPr lang="en-US" dirty="0"/>
          </a:p>
        </p:txBody>
      </p:sp>
    </p:spTree>
    <p:extLst>
      <p:ext uri="{BB962C8B-B14F-4D97-AF65-F5344CB8AC3E}">
        <p14:creationId xmlns:p14="http://schemas.microsoft.com/office/powerpoint/2010/main" val="1228327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7</a:t>
            </a:fld>
            <a:endParaRPr lang="en-US"/>
          </a:p>
        </p:txBody>
      </p:sp>
      <p:sp>
        <p:nvSpPr>
          <p:cNvPr id="7" name="Title 1"/>
          <p:cNvSpPr>
            <a:spLocks noGrp="1"/>
          </p:cNvSpPr>
          <p:nvPr>
            <p:ph type="title"/>
          </p:nvPr>
        </p:nvSpPr>
        <p:spPr>
          <a:xfrm>
            <a:off x="457200" y="0"/>
            <a:ext cx="8229600" cy="753665"/>
          </a:xfrm>
        </p:spPr>
        <p:txBody>
          <a:bodyPr>
            <a:normAutofit fontScale="90000"/>
          </a:bodyPr>
          <a:lstStyle/>
          <a:p>
            <a:r>
              <a:rPr lang="en-US" dirty="0" smtClean="0"/>
              <a:t>Added ODC Bits </a:t>
            </a:r>
            <a:endParaRPr lang="en-US" dirty="0"/>
          </a:p>
        </p:txBody>
      </p:sp>
      <p:pic>
        <p:nvPicPr>
          <p:cNvPr id="8" name="Picture 7" descr="QUAD_M0_DAM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801" y="960352"/>
            <a:ext cx="5935236" cy="5262576"/>
          </a:xfrm>
          <a:prstGeom prst="rect">
            <a:avLst/>
          </a:prstGeom>
        </p:spPr>
      </p:pic>
      <p:sp>
        <p:nvSpPr>
          <p:cNvPr id="9" name="Donut 8"/>
          <p:cNvSpPr/>
          <p:nvPr/>
        </p:nvSpPr>
        <p:spPr>
          <a:xfrm rot="16200000">
            <a:off x="2782640" y="2700475"/>
            <a:ext cx="5702515" cy="1866424"/>
          </a:xfrm>
          <a:prstGeom prst="donut">
            <a:avLst>
              <a:gd name="adj" fmla="val 42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6567110" y="1076703"/>
            <a:ext cx="2119690" cy="5355313"/>
          </a:xfrm>
          <a:prstGeom prst="rect">
            <a:avLst/>
          </a:prstGeom>
        </p:spPr>
        <p:txBody>
          <a:bodyPr wrap="square">
            <a:spAutoFit/>
          </a:bodyPr>
          <a:lstStyle/>
          <a:p>
            <a:pPr marL="285750" indent="-285750">
              <a:buFont typeface="Arial"/>
              <a:buChar char="•"/>
            </a:pPr>
            <a:r>
              <a:rPr lang="en-US" dirty="0" smtClean="0"/>
              <a:t>State logic is now on every one of the DAMP, LOCK, OLDAMP filter screens</a:t>
            </a:r>
          </a:p>
          <a:p>
            <a:pPr marL="285750" indent="-285750">
              <a:buFont typeface="Arial"/>
              <a:buChar char="•"/>
            </a:pPr>
            <a:endParaRPr lang="en-US" dirty="0" smtClean="0"/>
          </a:p>
          <a:p>
            <a:pPr marL="285750" indent="-285750">
              <a:buFont typeface="Arial"/>
              <a:buChar char="•"/>
            </a:pPr>
            <a:r>
              <a:rPr lang="en-US" dirty="0" smtClean="0"/>
              <a:t>Only includes filter modules in the state, no gains </a:t>
            </a:r>
            <a:r>
              <a:rPr lang="en-US" dirty="0" smtClean="0">
                <a:sym typeface="Wingdings"/>
              </a:rPr>
              <a:t></a:t>
            </a:r>
          </a:p>
          <a:p>
            <a:pPr marL="285750" indent="-285750">
              <a:buFont typeface="Arial"/>
              <a:buChar char="•"/>
            </a:pPr>
            <a:endParaRPr lang="en-US" dirty="0">
              <a:sym typeface="Wingdings"/>
            </a:endParaRPr>
          </a:p>
          <a:p>
            <a:pPr marL="285750" indent="-285750">
              <a:buFont typeface="Arial"/>
              <a:buChar char="•"/>
            </a:pPr>
            <a:r>
              <a:rPr lang="en-US" dirty="0" smtClean="0">
                <a:sym typeface="Wingdings"/>
              </a:rPr>
              <a:t>Thought about doing this for OSEMINFs, but they need unique gain number for every OSEM, so not compatible with library parts</a:t>
            </a:r>
            <a:endParaRPr lang="en-US" dirty="0" smtClean="0"/>
          </a:p>
        </p:txBody>
      </p:sp>
    </p:spTree>
    <p:extLst>
      <p:ext uri="{BB962C8B-B14F-4D97-AF65-F5344CB8AC3E}">
        <p14:creationId xmlns:p14="http://schemas.microsoft.com/office/powerpoint/2010/main" val="2203689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Added ODC Bits</a:t>
            </a:r>
            <a:endParaRPr lang="en-US" dirty="0"/>
          </a:p>
        </p:txBody>
      </p:sp>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8</a:t>
            </a:fld>
            <a:endParaRPr lang="en-US"/>
          </a:p>
        </p:txBody>
      </p:sp>
      <p:sp>
        <p:nvSpPr>
          <p:cNvPr id="6" name="TextBox 5"/>
          <p:cNvSpPr txBox="1"/>
          <p:nvPr/>
        </p:nvSpPr>
        <p:spPr>
          <a:xfrm>
            <a:off x="139396" y="219272"/>
            <a:ext cx="2472589" cy="369332"/>
          </a:xfrm>
          <a:prstGeom prst="rect">
            <a:avLst/>
          </a:prstGeom>
          <a:noFill/>
        </p:spPr>
        <p:txBody>
          <a:bodyPr wrap="none" rtlCol="0">
            <a:spAutoFit/>
          </a:bodyPr>
          <a:lstStyle/>
          <a:p>
            <a:r>
              <a:rPr lang="en-US" dirty="0" smtClean="0"/>
              <a:t>(Actually ECR E1300740)</a:t>
            </a:r>
            <a:endParaRPr lang="en-US" dirty="0"/>
          </a:p>
        </p:txBody>
      </p:sp>
      <p:pic>
        <p:nvPicPr>
          <p:cNvPr id="10" name="Picture 9" descr="BSFM_MASTER_ODC_zoo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396" y="887255"/>
            <a:ext cx="6825320" cy="5597690"/>
          </a:xfrm>
          <a:prstGeom prst="rect">
            <a:avLst/>
          </a:prstGeom>
        </p:spPr>
      </p:pic>
      <p:sp>
        <p:nvSpPr>
          <p:cNvPr id="11" name="TextBox 10"/>
          <p:cNvSpPr txBox="1"/>
          <p:nvPr/>
        </p:nvSpPr>
        <p:spPr>
          <a:xfrm>
            <a:off x="6800526" y="753665"/>
            <a:ext cx="2180555" cy="4801315"/>
          </a:xfrm>
          <a:prstGeom prst="rect">
            <a:avLst/>
          </a:prstGeom>
          <a:noFill/>
        </p:spPr>
        <p:txBody>
          <a:bodyPr wrap="square" rtlCol="0">
            <a:spAutoFit/>
          </a:bodyPr>
          <a:lstStyle/>
          <a:p>
            <a:r>
              <a:rPr lang="en-US" dirty="0" smtClean="0"/>
              <a:t>All bits get piped into new ODC V2 Block which is much cleaner</a:t>
            </a:r>
          </a:p>
          <a:p>
            <a:endParaRPr lang="en-US" dirty="0"/>
          </a:p>
          <a:p>
            <a:r>
              <a:rPr lang="en-US" dirty="0" smtClean="0"/>
              <a:t>QUADs have 13 bits,</a:t>
            </a:r>
          </a:p>
          <a:p>
            <a:r>
              <a:rPr lang="en-US" dirty="0" smtClean="0"/>
              <a:t>BSFMs have 10 bits,</a:t>
            </a:r>
          </a:p>
          <a:p>
            <a:r>
              <a:rPr lang="en-US" dirty="0" smtClean="0"/>
              <a:t>TMTSs have 5 bits, </a:t>
            </a:r>
          </a:p>
          <a:p>
            <a:r>
              <a:rPr lang="en-US" dirty="0" smtClean="0"/>
              <a:t>Etc. depending on how many stages of </a:t>
            </a:r>
            <a:r>
              <a:rPr lang="en-US" dirty="0" err="1" smtClean="0"/>
              <a:t>LOCKing</a:t>
            </a:r>
            <a:r>
              <a:rPr lang="en-US" dirty="0" smtClean="0"/>
              <a:t> and </a:t>
            </a:r>
            <a:r>
              <a:rPr lang="en-US" dirty="0" err="1" smtClean="0"/>
              <a:t>DAMPing</a:t>
            </a:r>
            <a:endParaRPr lang="en-US" dirty="0" smtClean="0"/>
          </a:p>
          <a:p>
            <a:endParaRPr lang="en-US" dirty="0"/>
          </a:p>
          <a:p>
            <a:r>
              <a:rPr lang="en-US" dirty="0" smtClean="0"/>
              <a:t>Channel is now spit out to the top level to be collected by ODC master</a:t>
            </a:r>
          </a:p>
        </p:txBody>
      </p:sp>
    </p:spTree>
    <p:extLst>
      <p:ext uri="{BB962C8B-B14F-4D97-AF65-F5344CB8AC3E}">
        <p14:creationId xmlns:p14="http://schemas.microsoft.com/office/powerpoint/2010/main" val="2017308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G1301192-v3</a:t>
            </a:r>
            <a:endParaRPr lang="en-US"/>
          </a:p>
        </p:txBody>
      </p:sp>
      <p:sp>
        <p:nvSpPr>
          <p:cNvPr id="5" name="Slide Number Placeholder 4"/>
          <p:cNvSpPr>
            <a:spLocks noGrp="1"/>
          </p:cNvSpPr>
          <p:nvPr>
            <p:ph type="sldNum" sz="quarter" idx="12"/>
          </p:nvPr>
        </p:nvSpPr>
        <p:spPr/>
        <p:txBody>
          <a:bodyPr/>
          <a:lstStyle/>
          <a:p>
            <a:fld id="{52AEA586-4CA1-5B4F-B1DF-6DDDB3989861}" type="slidenum">
              <a:rPr lang="en-US" smtClean="0"/>
              <a:t>9</a:t>
            </a:fld>
            <a:endParaRPr lang="en-US"/>
          </a:p>
        </p:txBody>
      </p:sp>
      <p:sp>
        <p:nvSpPr>
          <p:cNvPr id="6" name="Title 1"/>
          <p:cNvSpPr>
            <a:spLocks noGrp="1"/>
          </p:cNvSpPr>
          <p:nvPr>
            <p:ph type="title"/>
          </p:nvPr>
        </p:nvSpPr>
        <p:spPr>
          <a:xfrm>
            <a:off x="457200" y="0"/>
            <a:ext cx="8229600" cy="753665"/>
          </a:xfrm>
        </p:spPr>
        <p:txBody>
          <a:bodyPr>
            <a:normAutofit fontScale="90000"/>
          </a:bodyPr>
          <a:lstStyle/>
          <a:p>
            <a:r>
              <a:rPr lang="en-US" dirty="0" smtClean="0"/>
              <a:t>Added ODC Bits</a:t>
            </a:r>
            <a:endParaRPr lang="en-US" dirty="0"/>
          </a:p>
        </p:txBody>
      </p:sp>
      <p:sp>
        <p:nvSpPr>
          <p:cNvPr id="7" name="TextBox 6"/>
          <p:cNvSpPr txBox="1"/>
          <p:nvPr/>
        </p:nvSpPr>
        <p:spPr>
          <a:xfrm>
            <a:off x="139396" y="219272"/>
            <a:ext cx="2472589" cy="369332"/>
          </a:xfrm>
          <a:prstGeom prst="rect">
            <a:avLst/>
          </a:prstGeom>
          <a:noFill/>
        </p:spPr>
        <p:txBody>
          <a:bodyPr wrap="none" rtlCol="0">
            <a:spAutoFit/>
          </a:bodyPr>
          <a:lstStyle/>
          <a:p>
            <a:r>
              <a:rPr lang="en-US" dirty="0" smtClean="0"/>
              <a:t>(Actually ECR E1300740)</a:t>
            </a:r>
            <a:endParaRPr lang="en-US" dirty="0"/>
          </a:p>
        </p:txBody>
      </p:sp>
      <p:pic>
        <p:nvPicPr>
          <p:cNvPr id="8" name="Picture 7" descr="h1sustms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3664"/>
            <a:ext cx="8392437" cy="5863209"/>
          </a:xfrm>
          <a:prstGeom prst="rect">
            <a:avLst/>
          </a:prstGeom>
        </p:spPr>
      </p:pic>
      <p:sp>
        <p:nvSpPr>
          <p:cNvPr id="9" name="Donut 8"/>
          <p:cNvSpPr/>
          <p:nvPr/>
        </p:nvSpPr>
        <p:spPr>
          <a:xfrm>
            <a:off x="4600073" y="3438680"/>
            <a:ext cx="1967034" cy="588603"/>
          </a:xfrm>
          <a:prstGeom prst="donut">
            <a:avLst>
              <a:gd name="adj" fmla="val 91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a:off x="6316807" y="4396537"/>
            <a:ext cx="1967034" cy="588603"/>
          </a:xfrm>
          <a:prstGeom prst="donut">
            <a:avLst>
              <a:gd name="adj" fmla="val 91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6112401" y="5421342"/>
            <a:ext cx="3031599" cy="1200329"/>
          </a:xfrm>
          <a:prstGeom prst="rect">
            <a:avLst/>
          </a:prstGeom>
          <a:noFill/>
        </p:spPr>
        <p:txBody>
          <a:bodyPr wrap="none" rtlCol="0">
            <a:spAutoFit/>
          </a:bodyPr>
          <a:lstStyle/>
          <a:p>
            <a:r>
              <a:rPr lang="en-US" dirty="0" smtClean="0"/>
              <a:t>IPC “channel” is</a:t>
            </a:r>
          </a:p>
          <a:p>
            <a:r>
              <a:rPr lang="en-US" dirty="0" smtClean="0"/>
              <a:t>$(IFO):SUS-$(OPTIC)_ODC_IPC</a:t>
            </a:r>
          </a:p>
          <a:p>
            <a:endParaRPr lang="en-US" dirty="0"/>
          </a:p>
          <a:p>
            <a:r>
              <a:rPr lang="en-US" dirty="0" smtClean="0"/>
              <a:t>(one per model)</a:t>
            </a:r>
            <a:endParaRPr lang="en-US" dirty="0"/>
          </a:p>
        </p:txBody>
      </p:sp>
      <p:sp>
        <p:nvSpPr>
          <p:cNvPr id="12" name="TextBox 11"/>
          <p:cNvSpPr txBox="1"/>
          <p:nvPr/>
        </p:nvSpPr>
        <p:spPr>
          <a:xfrm>
            <a:off x="6671411" y="219272"/>
            <a:ext cx="2056347" cy="369332"/>
          </a:xfrm>
          <a:prstGeom prst="rect">
            <a:avLst/>
          </a:prstGeom>
          <a:noFill/>
        </p:spPr>
        <p:txBody>
          <a:bodyPr wrap="none" rtlCol="0">
            <a:spAutoFit/>
          </a:bodyPr>
          <a:lstStyle/>
          <a:p>
            <a:r>
              <a:rPr lang="en-US" b="1" dirty="0" smtClean="0"/>
              <a:t>Affects top models!</a:t>
            </a:r>
            <a:endParaRPr lang="en-US" b="1" dirty="0"/>
          </a:p>
        </p:txBody>
      </p:sp>
    </p:spTree>
    <p:extLst>
      <p:ext uri="{BB962C8B-B14F-4D97-AF65-F5344CB8AC3E}">
        <p14:creationId xmlns:p14="http://schemas.microsoft.com/office/powerpoint/2010/main" val="1222839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246</TotalTime>
  <Words>1262</Words>
  <Application>Microsoft Macintosh PowerPoint</Application>
  <PresentationFormat>On-screen Show (4:3)</PresentationFormat>
  <Paragraphs>149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Simulink/Front Model &amp; MEDM Screen Mods from ECR E1300578 (For SUS’ in BSC Chambers)</vt:lpstr>
      <vt:lpstr>Added SVN $Id$ String to All Parts</vt:lpstr>
      <vt:lpstr>Removal of ISI OFFLOAD</vt:lpstr>
      <vt:lpstr>Removal of ISI OFFLOAD</vt:lpstr>
      <vt:lpstr>DRIVEALIGN Mods</vt:lpstr>
      <vt:lpstr>Added ODC Bits </vt:lpstr>
      <vt:lpstr>Added ODC Bits </vt:lpstr>
      <vt:lpstr>Added ODC Bits</vt:lpstr>
      <vt:lpstr>Added ODC Bits</vt:lpstr>
      <vt:lpstr>Added switch after ISC (internal) OFFLOAD</vt:lpstr>
      <vt:lpstr>Divided up Commissioning vs. Science Frames</vt:lpstr>
      <vt:lpstr>Removed QUAD lower stage damping</vt:lpstr>
      <vt:lpstr>Added Optical Lever LOCK-IN</vt:lpstr>
      <vt:lpstr>Added Optical Lever LOCK-IN</vt:lpstr>
      <vt:lpstr>Added Optical Lever LOCK-IN</vt:lpstr>
      <vt:lpstr>Added CD State and PUM WD to OVERVIEW</vt:lpstr>
      <vt:lpstr>Added CDS STATE Word and ODC Screen Link</vt:lpstr>
      <vt:lpstr>Accumulate Individual Overflows</vt:lpstr>
      <vt:lpstr>Left to do</vt:lpstr>
    </vt:vector>
  </TitlesOfParts>
  <Company>Louisiana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Simulink/Front Model &amp; MEDM Screen Mods from ECR E1300578</dc:title>
  <dc:creator>Jeff Kissel</dc:creator>
  <cp:lastModifiedBy>Jeff Kissel</cp:lastModifiedBy>
  <cp:revision>18</cp:revision>
  <dcterms:created xsi:type="dcterms:W3CDTF">2013-10-29T15:11:16Z</dcterms:created>
  <dcterms:modified xsi:type="dcterms:W3CDTF">2013-10-29T20:46:28Z</dcterms:modified>
</cp:coreProperties>
</file>