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10"/>
  </p:notesMasterIdLst>
  <p:sldIdLst>
    <p:sldId id="258" r:id="rId2"/>
    <p:sldId id="256" r:id="rId3"/>
    <p:sldId id="257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48B3ED-829C-0E4F-AA7C-9DC37D28A2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98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3E620-885A-FE44-8809-AD27D0CE55A8}" type="slidenum">
              <a:rPr lang="en-US"/>
              <a:pPr/>
              <a:t>2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CB82F-025E-FA4B-A972-E2A194BD83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5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1FE46-8B75-5C40-BB17-5E29B3580C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5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467C6-506A-4247-B5EE-1836E91ED7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3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778AA-DC7A-CA4E-A9D6-B465FAC7B8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4B77E-E3F8-FC4B-A79E-BD898438EC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6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E2894-AA97-944E-862E-8729DE8639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A7E1C-889C-C84F-8349-27683E761A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9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159DE-7BA6-A747-A541-20C374A1D0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4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528CB-44AE-5046-8BBC-F552759B22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5CCEE-CA65-F748-87A1-14A0328905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692F3-B607-1C43-AD5F-209709D27D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5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F7496E6-BC4C-2E4E-A85E-8D8DC93555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81000" y="6248400"/>
            <a:ext cx="1126590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" charset="0"/>
              </a:rPr>
              <a:t>LIGO-</a:t>
            </a:r>
            <a:r>
              <a:rPr lang="en-US" sz="1200" dirty="0" smtClean="0">
                <a:solidFill>
                  <a:schemeClr val="tx2"/>
                </a:solidFill>
                <a:latin typeface="Helvetica" charset="0"/>
              </a:rPr>
              <a:t>G1301053-</a:t>
            </a:r>
            <a:r>
              <a:rPr lang="en-US" sz="1200" dirty="0">
                <a:solidFill>
                  <a:schemeClr val="tx2"/>
                </a:solidFill>
                <a:latin typeface="Helvetica" charset="0"/>
              </a:rPr>
              <a:t>v1 </a:t>
            </a:r>
            <a:r>
              <a:rPr lang="en-US" sz="1400" dirty="0">
                <a:solidFill>
                  <a:schemeClr val="tx2"/>
                </a:solidFill>
                <a:latin typeface="Helvetica" charset="0"/>
              </a:rPr>
              <a:t>		                                                     </a:t>
            </a:r>
            <a:r>
              <a:rPr lang="en-US" sz="1400" dirty="0" smtClean="0">
                <a:solidFill>
                  <a:schemeClr val="tx2"/>
                </a:solidFill>
                <a:latin typeface="Helvetica" charset="0"/>
              </a:rPr>
              <a:t>                             </a:t>
            </a:r>
            <a:r>
              <a:rPr lang="en-US" sz="800" dirty="0">
                <a:solidFill>
                  <a:schemeClr val="tx2"/>
                </a:solidFill>
                <a:latin typeface="Helvetica" charset="0"/>
              </a:rPr>
              <a:t>Form F0900040-v1</a:t>
            </a:r>
            <a:r>
              <a:rPr lang="en-US" sz="1400" dirty="0">
                <a:solidFill>
                  <a:schemeClr val="tx2"/>
                </a:solidFill>
                <a:latin typeface="Helvetica" charset="0"/>
              </a:rPr>
              <a:t>				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Photo Editor Photo" r:id="rId14" imgW="4409524" imgH="3219899" progId="MSPhotoEd.3">
                  <p:embed/>
                </p:oleObj>
              </mc:Choice>
              <mc:Fallback>
                <p:oleObj name="Photo Editor Photo" r:id="rId14" imgW="4409524" imgH="3219899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charset="0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charset="0"/>
        <a:buChar char="l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LIGO Characterization</a:t>
            </a:r>
            <a:br>
              <a:rPr lang="en-US" dirty="0" smtClean="0"/>
            </a:br>
            <a:r>
              <a:rPr lang="en-US" dirty="0" smtClean="0"/>
              <a:t>ITM09 AR “milky” appearance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Billingsley &amp; Zhang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Content Placeholder 5" descr="Macistosh:Users:mphelps:Pictures:iPhoto Library:Masters:2013:08:21:20130821-153855:DSC_1063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5" t="35073" r="37914" b="37253"/>
          <a:stretch/>
        </p:blipFill>
        <p:spPr bwMode="auto">
          <a:xfrm>
            <a:off x="990600" y="1752600"/>
            <a:ext cx="6781800" cy="419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99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LIGO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40BC-2AA1-2A46-832A-B86BCED46DC3}" type="slidenum">
              <a:rPr lang="en-US"/>
              <a:pPr/>
              <a:t>2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ITM09 AR Dark Field Examination</a:t>
            </a: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Circular; some are not </a:t>
            </a:r>
            <a:r>
              <a:rPr lang="en-US" sz="2000" dirty="0"/>
              <a:t>resolvable </a:t>
            </a:r>
            <a:r>
              <a:rPr lang="en-US" sz="2000" dirty="0" smtClean="0"/>
              <a:t>by our microscope so ~1 µm or smaller</a:t>
            </a:r>
            <a:endParaRPr lang="en-US" sz="2000" dirty="0"/>
          </a:p>
          <a:p>
            <a:r>
              <a:rPr lang="en-US" sz="2000" dirty="0" smtClean="0"/>
              <a:t>Larger </a:t>
            </a:r>
            <a:r>
              <a:rPr lang="en-US" sz="2000" dirty="0"/>
              <a:t>defects, </a:t>
            </a:r>
            <a:r>
              <a:rPr lang="en-US" sz="2000" dirty="0" smtClean="0"/>
              <a:t>~ </a:t>
            </a:r>
            <a:r>
              <a:rPr lang="en-US" sz="2000" dirty="0"/>
              <a:t>2 to 4 micrometers appeared with a density of roughly 30/</a:t>
            </a:r>
            <a:r>
              <a:rPr lang="en-US" sz="2000" dirty="0" smtClean="0"/>
              <a:t>mm</a:t>
            </a:r>
            <a:r>
              <a:rPr lang="en-US" sz="2000" baseline="30000" dirty="0" smtClean="0"/>
              <a:t>2</a:t>
            </a:r>
            <a:endParaRPr lang="en-US" sz="2000" dirty="0"/>
          </a:p>
          <a:p>
            <a:r>
              <a:rPr lang="en-US" sz="2000" dirty="0" smtClean="0"/>
              <a:t>Smaller defects: density from 50x10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/mm2 to 150x10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/mm</a:t>
            </a:r>
            <a:r>
              <a:rPr lang="en-US" sz="2000" baseline="30000" dirty="0" smtClean="0"/>
              <a:t>2</a:t>
            </a:r>
            <a:endParaRPr lang="en-US" sz="2000" dirty="0"/>
          </a:p>
          <a:p>
            <a:r>
              <a:rPr lang="en-US" sz="2000" dirty="0" smtClean="0"/>
              <a:t>There </a:t>
            </a:r>
            <a:r>
              <a:rPr lang="en-US" sz="2000" dirty="0"/>
              <a:t>were no areas </a:t>
            </a:r>
            <a:r>
              <a:rPr lang="en-US" sz="2000" dirty="0" smtClean="0"/>
              <a:t>observed </a:t>
            </a:r>
            <a:r>
              <a:rPr lang="en-US" sz="2000" dirty="0"/>
              <a:t>to be free of defects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 uncoated edge was not examined.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 Reflection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" t="990" r="3157" b="39084"/>
          <a:stretch/>
        </p:blipFill>
        <p:spPr>
          <a:xfrm>
            <a:off x="1447800" y="1600200"/>
            <a:ext cx="5181600" cy="44958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5" t="63612" r="-353" b="25452"/>
          <a:stretch/>
        </p:blipFill>
        <p:spPr>
          <a:xfrm>
            <a:off x="6629400" y="1676401"/>
            <a:ext cx="2527841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9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a correlation with the milky pattern and AR Reflection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43" r="9986" b="37287"/>
          <a:stretch/>
        </p:blipFill>
        <p:spPr>
          <a:xfrm>
            <a:off x="1981200" y="1447800"/>
            <a:ext cx="4800600" cy="467318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3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 Absorption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93" t="15281" r="11538" b="19908"/>
          <a:stretch/>
        </p:blipFill>
        <p:spPr>
          <a:xfrm>
            <a:off x="1676400" y="1600200"/>
            <a:ext cx="4953000" cy="488335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4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had no schedule opportunity to measure scatter</a:t>
            </a:r>
          </a:p>
          <a:p>
            <a:r>
              <a:rPr lang="en-US" dirty="0" smtClean="0"/>
              <a:t>We have arranged with Joshua Smith to use his imaging system to measure the scatter when ITM06 arrives.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7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Record</a:t>
            </a:r>
            <a:br>
              <a:rPr lang="en-US" dirty="0" smtClean="0"/>
            </a:br>
            <a:r>
              <a:rPr lang="en-US" dirty="0" smtClean="0"/>
              <a:t>HR Absorption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6" t="15747" r="12154" b="19835"/>
          <a:stretch/>
        </p:blipFill>
        <p:spPr>
          <a:xfrm>
            <a:off x="1828800" y="1524000"/>
            <a:ext cx="4985452" cy="4876800"/>
          </a:xfrm>
        </p:spPr>
      </p:pic>
    </p:spTree>
    <p:extLst>
      <p:ext uri="{BB962C8B-B14F-4D97-AF65-F5344CB8AC3E}">
        <p14:creationId xmlns:p14="http://schemas.microsoft.com/office/powerpoint/2010/main" val="1828732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Record</a:t>
            </a:r>
            <a:br>
              <a:rPr lang="en-US" dirty="0" smtClean="0"/>
            </a:br>
            <a:r>
              <a:rPr lang="en-US" dirty="0" smtClean="0"/>
              <a:t>HR Transmission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57" t="3688" r="12313" b="39383"/>
          <a:stretch/>
        </p:blipFill>
        <p:spPr>
          <a:xfrm>
            <a:off x="152400" y="1524000"/>
            <a:ext cx="5185100" cy="4876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39132" y="3074258"/>
            <a:ext cx="5086906" cy="24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36756"/>
      </p:ext>
    </p:extLst>
  </p:cSld>
  <p:clrMapOvr>
    <a:masterClrMapping/>
  </p:clrMapOvr>
</p:sld>
</file>

<file path=ppt/theme/theme1.xml><?xml version="1.0" encoding="utf-8"?>
<a:theme xmlns:a="http://schemas.openxmlformats.org/drawingml/2006/main" name="aLIGO F0900040-v1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aLIGO F0900040-v1.potx</Template>
  <TotalTime>138</TotalTime>
  <Words>132</Words>
  <Application>Microsoft Macintosh PowerPoint</Application>
  <PresentationFormat>On-screen Show (4:3)</PresentationFormat>
  <Paragraphs>26</Paragraphs>
  <Slides>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aLIGO F0900040-v1</vt:lpstr>
      <vt:lpstr>Photo Editor Photo</vt:lpstr>
      <vt:lpstr>LIGO Characterization ITM09 AR “milky” appearance</vt:lpstr>
      <vt:lpstr>ITM09 AR Dark Field Examination</vt:lpstr>
      <vt:lpstr>AR Reflection</vt:lpstr>
      <vt:lpstr>Looking for a correlation with the milky pattern and AR Reflection</vt:lpstr>
      <vt:lpstr>AR Absorption</vt:lpstr>
      <vt:lpstr>Scatter</vt:lpstr>
      <vt:lpstr>For the Record HR Absorption</vt:lpstr>
      <vt:lpstr>For the Record HR Transmission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sanders</dc:creator>
  <cp:lastModifiedBy>GariLynn Billingsley</cp:lastModifiedBy>
  <cp:revision>18</cp:revision>
  <cp:lastPrinted>1999-10-01T21:59:04Z</cp:lastPrinted>
  <dcterms:created xsi:type="dcterms:W3CDTF">1999-10-05T15:28:02Z</dcterms:created>
  <dcterms:modified xsi:type="dcterms:W3CDTF">2013-09-23T20:14:10Z</dcterms:modified>
</cp:coreProperties>
</file>