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5" r:id="rId4"/>
    <p:sldId id="258" r:id="rId5"/>
    <p:sldId id="260" r:id="rId6"/>
    <p:sldId id="259" r:id="rId7"/>
    <p:sldId id="261" r:id="rId8"/>
    <p:sldId id="271" r:id="rId9"/>
    <p:sldId id="262" r:id="rId10"/>
    <p:sldId id="263" r:id="rId11"/>
    <p:sldId id="266" r:id="rId12"/>
    <p:sldId id="267" r:id="rId13"/>
    <p:sldId id="269" r:id="rId14"/>
    <p:sldId id="268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AFFF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B376C-BB38-A24C-9004-B03308AB2BBA}" type="datetimeFigureOut">
              <a:rPr lang="en-US" smtClean="0"/>
              <a:t>9/6/13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0AC9E-1D50-344E-BA81-5AB5480877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F1683-6DE5-414C-8BFD-31C346D1070A}" type="datetimeFigureOut">
              <a:rPr lang="en-US" smtClean="0"/>
              <a:t>9/6/13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86B89-2114-2144-A2D3-22B13F59AC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86B89-2114-2144-A2D3-22B13F59AC5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123F-A0D3-4842-B64C-8D7B6E141AE8}" type="datetime1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D88E-C6CE-9046-AD12-65637DE301C0}" type="datetime1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E551-557E-EE4D-880F-C114DAB937D1}" type="datetime1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A723E-75B1-8042-95C6-D640CE293ACA}" type="datetime1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2B78-F47C-3E40-A2BD-8780BF8ED166}" type="datetime1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4C3F-3DE1-3149-86A6-4B06366DD61F}" type="datetime1">
              <a:rPr lang="en-US" smtClean="0"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E955-9278-6944-A88F-C155A653593B}" type="datetime1">
              <a:rPr lang="en-US" smtClean="0"/>
              <a:t>9/6/13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F2DD-2C42-A04C-B3AE-2A711DC7E684}" type="datetime1">
              <a:rPr lang="en-US" smtClean="0"/>
              <a:t>9/6/13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8C7F-3D4F-F24A-8183-2179EA80CBDA}" type="datetime1">
              <a:rPr lang="en-US" smtClean="0"/>
              <a:t>9/6/13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0240-220A-DC47-8E9B-37AE10CCB415}" type="datetime1">
              <a:rPr lang="en-US" smtClean="0"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C64-4748-164F-803B-5515A38B9C1E}" type="datetime1">
              <a:rPr lang="en-US" smtClean="0"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EA3EE-9544-564D-BCC5-B9257E80B6A1}" type="datetime1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31A22-086A-5F44-8B97-93A99B3D7F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d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log.ligo-la.caltech.edu/aLOG/index.php?callRep=855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 matching investigations </a:t>
            </a:r>
            <a:br>
              <a:rPr lang="en-US" dirty="0" smtClean="0"/>
            </a:br>
            <a:r>
              <a:rPr lang="en-US" dirty="0" smtClean="0"/>
              <a:t>@ LLO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Chris, Lisa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LLO Team, Peter, </a:t>
            </a:r>
            <a:r>
              <a:rPr lang="en-US" dirty="0" err="1" smtClean="0">
                <a:solidFill>
                  <a:schemeClr val="tx1"/>
                </a:solidFill>
              </a:rPr>
              <a:t>Hiro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 descr="OverlapSR3_AsBuil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914400"/>
            <a:ext cx="7691718" cy="5943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21829" y="1374950"/>
            <a:ext cx="1664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Overlap with measured beam profile after SRM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74229" y="3833971"/>
            <a:ext cx="1664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Measured mode matching with OMC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296"/>
            <a:ext cx="8229600" cy="1143000"/>
          </a:xfrm>
        </p:spPr>
        <p:txBody>
          <a:bodyPr/>
          <a:lstStyle/>
          <a:p>
            <a:r>
              <a:rPr lang="en-US" dirty="0" smtClean="0"/>
              <a:t>Where are we?(PR3 ROC as built)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 descr="OverlapSR3_AsBuil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0" y="914400"/>
            <a:ext cx="7691718" cy="5943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21829" y="1374950"/>
            <a:ext cx="1664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Overlap with measured beam profile after SRM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74229" y="3833971"/>
            <a:ext cx="1664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Measured mode matching with OMC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037606" y="1291296"/>
            <a:ext cx="875176" cy="4919725"/>
          </a:xfrm>
          <a:prstGeom prst="ellipse">
            <a:avLst/>
          </a:prstGeom>
          <a:solidFill>
            <a:schemeClr val="accent6">
              <a:lumMod val="60000"/>
              <a:lumOff val="40000"/>
              <a:alpha val="45000"/>
            </a:schemeClr>
          </a:solidFill>
          <a:ln>
            <a:solidFill>
              <a:schemeClr val="accent1">
                <a:shade val="95000"/>
                <a:satMod val="105000"/>
                <a:alpha val="2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50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On the wrong side!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 descr="OverlapSR3PR3_AsBuilt.jpg"/>
          <p:cNvPicPr>
            <a:picLocks noChangeAspect="1"/>
          </p:cNvPicPr>
          <p:nvPr/>
        </p:nvPicPr>
        <p:blipFill>
          <a:blip r:embed="rId2"/>
          <a:srcRect l="4697" t="4005" r="7511" b="9745"/>
          <a:stretch>
            <a:fillRect/>
          </a:stretch>
        </p:blipFill>
        <p:spPr>
          <a:xfrm>
            <a:off x="1857080" y="934502"/>
            <a:ext cx="5187026" cy="5915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</a:t>
            </a:r>
            <a:r>
              <a:rPr lang="en-US" dirty="0" smtClean="0"/>
              <a:t>ith our tolerances </a:t>
            </a:r>
            <a:br>
              <a:rPr lang="en-US" dirty="0" smtClean="0"/>
            </a:br>
            <a:r>
              <a:rPr lang="en-US" dirty="0"/>
              <a:t>w</a:t>
            </a:r>
            <a:r>
              <a:rPr lang="en-US" dirty="0" smtClean="0"/>
              <a:t>e can’t predict correct lengths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 descr="SRCshift.jpg"/>
          <p:cNvPicPr>
            <a:picLocks noChangeAspect="1"/>
          </p:cNvPicPr>
          <p:nvPr/>
        </p:nvPicPr>
        <p:blipFill>
          <a:blip r:embed="rId2"/>
          <a:srcRect l="5000" t="4134" r="11176" b="3805"/>
          <a:stretch>
            <a:fillRect/>
          </a:stretch>
        </p:blipFill>
        <p:spPr>
          <a:xfrm>
            <a:off x="659985" y="1237935"/>
            <a:ext cx="7664871" cy="44197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30118" y="5657672"/>
            <a:ext cx="620095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But “correct lengths” do exist! For instance, we can change relative distances SRM-SR2/ SR2-SR3 (total SRC remain the same)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Unlucky? Not particularly, 50% chance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 descr="ITMX_Monte_Carlo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31914" y="1417638"/>
            <a:ext cx="7954886" cy="4830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</a:t>
            </a:r>
            <a:r>
              <a:rPr lang="en-US" sz="3200" dirty="0" smtClean="0"/>
              <a:t>he current parameters are not optimal for 12.5W, but for higher power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 descr="Pl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07497"/>
            <a:ext cx="8541236" cy="4648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in cold state is much steeper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 descr="Pl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779" y="1599059"/>
            <a:ext cx="6140200" cy="33420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11322" r="10091" b="17361"/>
          <a:stretch>
            <a:fillRect/>
          </a:stretch>
        </p:blipFill>
        <p:spPr>
          <a:xfrm>
            <a:off x="3639455" y="3613149"/>
            <a:ext cx="5114647" cy="310832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 smtClean="0"/>
              <a:t>Our recycling cavities are not what we thought we had..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They have been (not intentionally) tuned for being optimally matched at higher power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They are much more sensitive to changes of the optical parameters in the cold state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Measurements -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/>
              <a:t>M</a:t>
            </a:r>
            <a:r>
              <a:rPr lang="en-US" dirty="0" smtClean="0"/>
              <a:t>ode matching to the OMC (1W):</a:t>
            </a:r>
          </a:p>
          <a:p>
            <a:pPr>
              <a:buNone/>
            </a:pPr>
            <a:r>
              <a:rPr lang="en-US" dirty="0" smtClean="0"/>
              <a:t>    		Bright Michelson: </a:t>
            </a:r>
            <a:r>
              <a:rPr lang="en-US" dirty="0" smtClean="0">
                <a:solidFill>
                  <a:srgbClr val="FF0000"/>
                </a:solidFill>
              </a:rPr>
              <a:t>74%</a:t>
            </a:r>
          </a:p>
          <a:p>
            <a:pPr>
              <a:buNone/>
            </a:pPr>
            <a:r>
              <a:rPr lang="en-US" dirty="0" smtClean="0"/>
              <a:t>			Single Bounce X arm: </a:t>
            </a:r>
            <a:r>
              <a:rPr lang="en-US" dirty="0" smtClean="0">
                <a:solidFill>
                  <a:srgbClr val="FF0000"/>
                </a:solidFill>
              </a:rPr>
              <a:t>79%</a:t>
            </a:r>
          </a:p>
          <a:p>
            <a:pPr>
              <a:buNone/>
            </a:pPr>
            <a:r>
              <a:rPr lang="en-US" dirty="0" smtClean="0"/>
              <a:t>    		Single Bounce Y arm: </a:t>
            </a:r>
            <a:r>
              <a:rPr lang="en-US" dirty="0" smtClean="0">
                <a:solidFill>
                  <a:srgbClr val="FF0000"/>
                </a:solidFill>
              </a:rPr>
              <a:t>71%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charset="2"/>
              <a:buChar char="²"/>
            </a:pPr>
            <a:endParaRPr lang="en-US" dirty="0" smtClean="0"/>
          </a:p>
          <a:p>
            <a:pPr>
              <a:buFont typeface="Wingdings" charset="2"/>
              <a:buChar char="è"/>
            </a:pPr>
            <a:r>
              <a:rPr lang="en-US" dirty="0" smtClean="0"/>
              <a:t>The matching is bad</a:t>
            </a:r>
          </a:p>
          <a:p>
            <a:pPr>
              <a:buFont typeface="Wingdings" charset="2"/>
              <a:buChar char="è"/>
            </a:pPr>
            <a:r>
              <a:rPr lang="en-US" dirty="0" smtClean="0"/>
              <a:t>X and Y Michelson arms are different</a:t>
            </a:r>
            <a:endParaRPr lang="en-US" dirty="0"/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1533407" y="6126163"/>
            <a:ext cx="61148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https://alog.ligo-la.caltech.edu/aLOG/index.php?callRep</a:t>
            </a:r>
            <a:r>
              <a:rPr lang="en-US" dirty="0" smtClean="0"/>
              <a:t>=8559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 - II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01703" y="6165334"/>
            <a:ext cx="6058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https://alog.ligo-la.caltech.edu/aLOG/index.php?callRep</a:t>
            </a:r>
            <a:r>
              <a:rPr lang="en-US" dirty="0" smtClean="0"/>
              <a:t>=8182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1214" y="1542815"/>
            <a:ext cx="80855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charset="2"/>
              <a:buChar char="²"/>
            </a:pPr>
            <a:r>
              <a:rPr lang="en-US" sz="3200" dirty="0" smtClean="0"/>
              <a:t> Direct measurement of the beam profile at 	the AS port, right after SRM (before OMC):</a:t>
            </a:r>
          </a:p>
          <a:p>
            <a:pPr>
              <a:buFont typeface="Wingdings" charset="2"/>
              <a:buChar char="²"/>
            </a:pPr>
            <a:endParaRPr lang="en-US" sz="3200" dirty="0" smtClean="0"/>
          </a:p>
          <a:p>
            <a:pPr lvl="1">
              <a:buFont typeface="Wingdings" charset="2"/>
              <a:buChar char="²"/>
            </a:pPr>
            <a:r>
              <a:rPr lang="en-US" sz="2800" dirty="0" smtClean="0"/>
              <a:t> Indeed X/Y are different</a:t>
            </a:r>
          </a:p>
          <a:p>
            <a:pPr lvl="1">
              <a:buFont typeface="Wingdings" charset="2"/>
              <a:buChar char="²"/>
            </a:pPr>
            <a:r>
              <a:rPr lang="en-US" sz="2800" dirty="0" smtClean="0"/>
              <a:t> Propagation of this beam to the OMC “explains” </a:t>
            </a:r>
          </a:p>
          <a:p>
            <a:pPr lvl="1"/>
            <a:r>
              <a:rPr lang="en-US" sz="2800" dirty="0" smtClean="0"/>
              <a:t>     mode mismatch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57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Confusion…</a:t>
            </a:r>
            <a:br>
              <a:rPr lang="en-US" dirty="0" smtClean="0"/>
            </a:br>
            <a:r>
              <a:rPr lang="en-US" sz="2667" dirty="0" smtClean="0"/>
              <a:t>Isn’t </a:t>
            </a:r>
            <a:r>
              <a:rPr lang="en-US" sz="2667" baseline="0" dirty="0" smtClean="0"/>
              <a:t>T0900043 telling us that we don’t need TCS up to 25W?</a:t>
            </a:r>
            <a:endParaRPr lang="en-US" sz="2667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l="5325" r="2338"/>
          <a:stretch>
            <a:fillRect/>
          </a:stretch>
        </p:blipFill>
        <p:spPr>
          <a:xfrm>
            <a:off x="177842" y="1207577"/>
            <a:ext cx="8765637" cy="54864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6336"/>
            <a:ext cx="902170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of recycling cavities with </a:t>
            </a:r>
            <a:br>
              <a:rPr lang="en-US" dirty="0" smtClean="0"/>
            </a:br>
            <a:r>
              <a:rPr lang="en-US" dirty="0" smtClean="0"/>
              <a:t>as built parameters </a:t>
            </a:r>
            <a:br>
              <a:rPr lang="en-US" dirty="0" smtClean="0"/>
            </a:br>
            <a:r>
              <a:rPr lang="en-US" dirty="0" smtClean="0"/>
              <a:t>(optimized for 12.5W, 50 km lens in </a:t>
            </a:r>
            <a:r>
              <a:rPr lang="en-US" dirty="0" err="1" smtClean="0"/>
              <a:t>ITMs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940" y="2238957"/>
            <a:ext cx="8229600" cy="124177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²"/>
            </a:pPr>
            <a:r>
              <a:rPr lang="en-US" sz="2800" dirty="0" smtClean="0"/>
              <a:t>Predicted mode matching Single Bounce X: </a:t>
            </a:r>
            <a:r>
              <a:rPr lang="en-US" sz="2800" dirty="0" smtClean="0">
                <a:solidFill>
                  <a:srgbClr val="FF0000"/>
                </a:solidFill>
              </a:rPr>
              <a:t>90%</a:t>
            </a:r>
          </a:p>
          <a:p>
            <a:pPr>
              <a:buFont typeface="Wingdings" charset="2"/>
              <a:buChar char="²"/>
            </a:pPr>
            <a:r>
              <a:rPr lang="en-US" sz="2800" dirty="0" smtClean="0"/>
              <a:t>Predicted mode matching Single Bounce Y: </a:t>
            </a:r>
            <a:r>
              <a:rPr lang="en-US" sz="2800" dirty="0" smtClean="0">
                <a:solidFill>
                  <a:srgbClr val="FF0000"/>
                </a:solidFill>
              </a:rPr>
              <a:t>85%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5940" y="3537177"/>
            <a:ext cx="7689615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 Asymmetry understood!</a:t>
            </a:r>
          </a:p>
          <a:p>
            <a:pPr algn="ctr"/>
            <a:r>
              <a:rPr lang="en-US" sz="2400" dirty="0" smtClean="0"/>
              <a:t>It is due to ~ 27 meters difference between </a:t>
            </a:r>
            <a:r>
              <a:rPr lang="en-US" sz="2400" dirty="0" err="1" smtClean="0"/>
              <a:t>ITMs</a:t>
            </a:r>
            <a:r>
              <a:rPr lang="en-US" sz="2400" dirty="0" smtClean="0"/>
              <a:t>: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R_ITMX </a:t>
            </a:r>
            <a:r>
              <a:rPr lang="en-US" sz="2400" dirty="0"/>
              <a:t>= 1934 + </a:t>
            </a:r>
            <a:r>
              <a:rPr lang="en-US" sz="2400" dirty="0" smtClean="0"/>
              <a:t>5.86 </a:t>
            </a:r>
            <a:r>
              <a:rPr lang="en-US" sz="2400" dirty="0" err="1" smtClean="0"/>
              <a:t>m</a:t>
            </a:r>
            <a:endParaRPr lang="en-US" sz="2400" dirty="0"/>
          </a:p>
          <a:p>
            <a:pPr algn="ctr"/>
            <a:r>
              <a:rPr lang="en-US" sz="2400" dirty="0" smtClean="0"/>
              <a:t>R_ITMY </a:t>
            </a:r>
            <a:r>
              <a:rPr lang="en-US" sz="2400" dirty="0"/>
              <a:t>= 1934 - </a:t>
            </a:r>
            <a:r>
              <a:rPr lang="en-US" sz="2400" dirty="0" smtClean="0"/>
              <a:t>21.2 </a:t>
            </a:r>
            <a:r>
              <a:rPr lang="en-US" sz="2400" dirty="0" err="1" smtClean="0"/>
              <a:t>m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5940" y="6000131"/>
            <a:ext cx="76896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…but still, we are looking for X 79%, Y 71%</a:t>
            </a:r>
            <a:endParaRPr lang="en-US" sz="3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With optimal parameters for cold state, </a:t>
            </a:r>
            <a:br>
              <a:rPr lang="en-US" sz="3200" dirty="0" smtClean="0"/>
            </a:br>
            <a:r>
              <a:rPr lang="en-US" sz="3200" dirty="0" smtClean="0"/>
              <a:t>difference in ITMX/ITMY </a:t>
            </a:r>
            <a:r>
              <a:rPr lang="en-US" sz="3200" dirty="0" err="1" smtClean="0"/>
              <a:t>ROCs</a:t>
            </a:r>
            <a:r>
              <a:rPr lang="en-US" sz="3200" dirty="0" smtClean="0"/>
              <a:t> is negligible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 smtClean="0"/>
              <a:t>Because the optimal state for 12.5W is not optimal for cold state, </a:t>
            </a:r>
            <a:r>
              <a:rPr lang="en-US" b="1" dirty="0" smtClean="0"/>
              <a:t>sensitivity to </a:t>
            </a:r>
            <a:r>
              <a:rPr lang="en-US" b="1" dirty="0" err="1" smtClean="0"/>
              <a:t>ROCs</a:t>
            </a:r>
            <a:r>
              <a:rPr lang="en-US" b="1" dirty="0" smtClean="0"/>
              <a:t>/lengths of recycling cavities is much higher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 Measured DRMI lengths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no serious error analysis, but we believe they are right 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   (“not very wrong”)</a:t>
            </a:r>
            <a:endParaRPr lang="en-US" dirty="0" smtClean="0"/>
          </a:p>
          <a:p>
            <a:pPr>
              <a:buFont typeface="Wingdings" charset="2"/>
              <a:buChar char="²"/>
            </a:pPr>
            <a:r>
              <a:rPr lang="en-US" dirty="0" err="1" smtClean="0"/>
              <a:t>ROCs</a:t>
            </a:r>
            <a:r>
              <a:rPr lang="en-US" dirty="0" smtClean="0"/>
              <a:t> of PR3/SR3 becomes critical (ROC~36m), </a:t>
            </a:r>
          </a:p>
          <a:p>
            <a:pPr>
              <a:buNone/>
            </a:pPr>
            <a:r>
              <a:rPr lang="en-US" dirty="0" smtClean="0"/>
              <a:t>    sensitivity at the ~cm level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Tolerances on measured </a:t>
            </a:r>
            <a:r>
              <a:rPr lang="en-US" dirty="0" err="1" smtClean="0"/>
              <a:t>ROCs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1097574" y="1417638"/>
          <a:ext cx="7001085" cy="4445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217"/>
                <a:gridCol w="1400217"/>
                <a:gridCol w="1400217"/>
                <a:gridCol w="1400217"/>
                <a:gridCol w="1400217"/>
              </a:tblGrid>
              <a:tr h="63820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Optic Installed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Measured ROC (m)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ROC Tolerances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Design ROC (</a:t>
                      </a:r>
                      <a:r>
                        <a:rPr lang="en-US" dirty="0" err="1"/>
                        <a:t>m</a:t>
                      </a:r>
                      <a:r>
                        <a:rPr lang="en-US" dirty="0"/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Design Tolerance (m)</a:t>
                      </a:r>
                    </a:p>
                  </a:txBody>
                  <a:tcPr marL="0" marR="0" marT="0" marB="0" anchor="ctr"/>
                </a:tc>
              </a:tr>
              <a:tr h="638204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PRM-02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-11.0086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 +15.9 mm, -15.2 mm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-11.00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0.11</a:t>
                      </a:r>
                    </a:p>
                  </a:txBody>
                  <a:tcPr marL="0" marR="0" marT="0" marB="0" anchor="ctr"/>
                </a:tc>
              </a:tr>
              <a:tr h="431378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PR2-02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-4.5443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 +/- 4.2 mm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-4.56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</a:t>
                      </a:r>
                    </a:p>
                  </a:txBody>
                  <a:tcPr marL="0" marR="0" marT="0" marB="0" anchor="ctr"/>
                </a:tc>
              </a:tr>
              <a:tr h="638204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SRM-08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-5.677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 +6.1 mm, -5.9 mm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-5.69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0.06</a:t>
                      </a:r>
                    </a:p>
                  </a:txBody>
                  <a:tcPr marL="0" marR="0" marT="0" marB="0" anchor="ctr"/>
                </a:tc>
              </a:tr>
              <a:tr h="63820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SR2-04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-6.4057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+5.6 mm, -5.9 mm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-6.43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</a:p>
                  </a:txBody>
                  <a:tcPr marL="0" marR="0" marT="0" marB="0" anchor="ctr"/>
                </a:tc>
              </a:tr>
              <a:tr h="6382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PR3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+36.0276</a:t>
                      </a:r>
                    </a:p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+-15 mm ?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+36.00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0.18</a:t>
                      </a:r>
                    </a:p>
                  </a:txBody>
                  <a:tcPr marL="0" marR="0" marT="0" marB="0" anchor="ctr"/>
                </a:tc>
              </a:tr>
              <a:tr h="6382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SR3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+39.973 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+-15 mm ?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+36.00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0.18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46679" y="6037025"/>
            <a:ext cx="2251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Rodica</a:t>
            </a:r>
            <a:r>
              <a:rPr lang="en-US" sz="2400" dirty="0" smtClean="0"/>
              <a:t>, </a:t>
            </a:r>
            <a:r>
              <a:rPr lang="en-US" sz="2400" dirty="0" err="1" smtClean="0"/>
              <a:t>GariLynn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²"/>
            </a:pPr>
            <a:r>
              <a:rPr lang="en-US" dirty="0" smtClean="0"/>
              <a:t> My model and Chris’s model agree for the </a:t>
            </a:r>
          </a:p>
          <a:p>
            <a:pPr>
              <a:buNone/>
            </a:pPr>
            <a:r>
              <a:rPr lang="en-US" dirty="0" smtClean="0"/>
              <a:t>    “as built” parameters, but they don’t predict the same sensitivity to the </a:t>
            </a:r>
            <a:r>
              <a:rPr lang="en-US" dirty="0" err="1" smtClean="0"/>
              <a:t>ROCs</a:t>
            </a:r>
            <a:r>
              <a:rPr lang="en-US" dirty="0" smtClean="0"/>
              <a:t>/Lengths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/>
              </a:rPr>
              <a:t>I guess this is a proof that we are very 		sensitive!?</a:t>
            </a: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The message of the following slides is correct, but the actual numbers might be slightly different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1A22-086A-5F44-8B97-93A99B3D7F3D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 descr="OverlapSR3PR3_AsBuilt.jpg"/>
          <p:cNvPicPr>
            <a:picLocks noChangeAspect="1"/>
          </p:cNvPicPr>
          <p:nvPr/>
        </p:nvPicPr>
        <p:blipFill>
          <a:blip r:embed="rId2"/>
          <a:srcRect l="4697" t="4005" r="7511" b="9745"/>
          <a:stretch>
            <a:fillRect/>
          </a:stretch>
        </p:blipFill>
        <p:spPr>
          <a:xfrm>
            <a:off x="-10676" y="934502"/>
            <a:ext cx="5187026" cy="5915037"/>
          </a:xfrm>
          <a:prstGeom prst="rect">
            <a:avLst/>
          </a:prstGeom>
        </p:spPr>
      </p:pic>
      <p:pic>
        <p:nvPicPr>
          <p:cNvPr id="9" name="Picture 8" descr="OverlapSR3PR3_MZ.jpg"/>
          <p:cNvPicPr>
            <a:picLocks noChangeAspect="1"/>
          </p:cNvPicPr>
          <p:nvPr/>
        </p:nvPicPr>
        <p:blipFill>
          <a:blip r:embed="rId3"/>
          <a:srcRect l="5306" t="5602" r="8971" b="9590"/>
          <a:stretch>
            <a:fillRect/>
          </a:stretch>
        </p:blipFill>
        <p:spPr>
          <a:xfrm>
            <a:off x="4600399" y="1094317"/>
            <a:ext cx="4543601" cy="566984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304955" y="778345"/>
            <a:ext cx="50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617147" y="820796"/>
            <a:ext cx="50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04955" y="3922819"/>
            <a:ext cx="50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739884" y="3922819"/>
            <a:ext cx="50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35189" y="0"/>
            <a:ext cx="436521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As built parameters</a:t>
            </a:r>
          </a:p>
          <a:p>
            <a:pPr algn="ctr"/>
            <a:r>
              <a:rPr lang="en-US" sz="2400" dirty="0" smtClean="0"/>
              <a:t>Cold state, with optimal at 12.5W</a:t>
            </a:r>
          </a:p>
          <a:p>
            <a:pPr algn="ctr"/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707129" y="245456"/>
            <a:ext cx="4365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Optimal parameters for cold state</a:t>
            </a:r>
          </a:p>
          <a:p>
            <a:pPr algn="ct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687</Words>
  <Application>Microsoft Macintosh PowerPoint</Application>
  <PresentationFormat>On-screen Show (4:3)</PresentationFormat>
  <Paragraphs>120</Paragraphs>
  <Slides>17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Mode matching investigations  @ LLO</vt:lpstr>
      <vt:lpstr>Measurements - I</vt:lpstr>
      <vt:lpstr>Measurements - II</vt:lpstr>
      <vt:lpstr>Confusion… Isn’t T0900043 telling us that we don’t need TCS up to 25W?</vt:lpstr>
      <vt:lpstr>Model of recycling cavities with  as built parameters  (optimized for 12.5W, 50 km lens in ITMs)</vt:lpstr>
      <vt:lpstr>With optimal parameters for cold state,  difference in ITMX/ITMY ROCs is negligible</vt:lpstr>
      <vt:lpstr>Tolerances on measured ROCs</vt:lpstr>
      <vt:lpstr>Caveat</vt:lpstr>
      <vt:lpstr>Slide 9</vt:lpstr>
      <vt:lpstr>Where are we?</vt:lpstr>
      <vt:lpstr>Where are we?(PR3 ROC as built)</vt:lpstr>
      <vt:lpstr>On the wrong side! </vt:lpstr>
      <vt:lpstr>With our tolerances  we can’t predict correct lengths  </vt:lpstr>
      <vt:lpstr>Unlucky? Not particularly, 50% chance </vt:lpstr>
      <vt:lpstr>The current parameters are not optimal for 12.5W, but for higher power</vt:lpstr>
      <vt:lpstr>Slope in cold state is much steeper</vt:lpstr>
      <vt:lpstr>Message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 matching investigations  @ LLO</dc:title>
  <dc:creator>Lisa Barsotti</dc:creator>
  <cp:lastModifiedBy>Lisa Barsotti</cp:lastModifiedBy>
  <cp:revision>9</cp:revision>
  <dcterms:created xsi:type="dcterms:W3CDTF">2013-09-05T22:20:41Z</dcterms:created>
  <dcterms:modified xsi:type="dcterms:W3CDTF">2013-09-06T19:03:42Z</dcterms:modified>
</cp:coreProperties>
</file>