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1158" r:id="rId2"/>
    <p:sldId id="1241" r:id="rId3"/>
    <p:sldId id="1595" r:id="rId4"/>
    <p:sldId id="1546" r:id="rId5"/>
    <p:sldId id="1547" r:id="rId6"/>
    <p:sldId id="1160" r:id="rId7"/>
    <p:sldId id="1161" r:id="rId8"/>
    <p:sldId id="1550" r:id="rId9"/>
    <p:sldId id="1551" r:id="rId10"/>
    <p:sldId id="1592" r:id="rId11"/>
    <p:sldId id="1594" r:id="rId12"/>
    <p:sldId id="1576" r:id="rId13"/>
    <p:sldId id="1577" r:id="rId14"/>
    <p:sldId id="1578" r:id="rId15"/>
    <p:sldId id="1580" r:id="rId16"/>
    <p:sldId id="1579" r:id="rId17"/>
    <p:sldId id="1581" r:id="rId18"/>
    <p:sldId id="1583" r:id="rId19"/>
    <p:sldId id="1582" r:id="rId20"/>
    <p:sldId id="1273" r:id="rId21"/>
    <p:sldId id="1585" r:id="rId22"/>
    <p:sldId id="1162" r:id="rId23"/>
    <p:sldId id="1182" r:id="rId24"/>
    <p:sldId id="1534" r:id="rId25"/>
    <p:sldId id="1535" r:id="rId26"/>
    <p:sldId id="1272" r:id="rId27"/>
    <p:sldId id="1513" r:id="rId28"/>
    <p:sldId id="1275" r:id="rId29"/>
    <p:sldId id="1276" r:id="rId30"/>
    <p:sldId id="1277" r:id="rId31"/>
    <p:sldId id="1398" r:id="rId32"/>
    <p:sldId id="1589" r:id="rId33"/>
    <p:sldId id="1587" r:id="rId34"/>
    <p:sldId id="1514" r:id="rId35"/>
    <p:sldId id="1516" r:id="rId36"/>
    <p:sldId id="1518" r:id="rId37"/>
    <p:sldId id="1519" r:id="rId38"/>
    <p:sldId id="1520" r:id="rId39"/>
    <p:sldId id="1521" r:id="rId40"/>
    <p:sldId id="1522" r:id="rId41"/>
    <p:sldId id="1523" r:id="rId42"/>
    <p:sldId id="1524" r:id="rId43"/>
    <p:sldId id="1586" r:id="rId4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99"/>
    <a:srgbClr val="66FF33"/>
    <a:srgbClr val="00FFFF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534" y="-96"/>
      </p:cViewPr>
      <p:guideLst>
        <p:guide orient="horz" pos="2160"/>
        <p:guide pos="5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2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8827" y="0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algn="r"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4472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8827" y="9114472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algn="r" defTabSz="964935">
              <a:defRPr sz="1300"/>
            </a:lvl1pPr>
          </a:lstStyle>
          <a:p>
            <a:fld id="{F5648C5B-E6E0-46DA-BD5E-114B1C5507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73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783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783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algn="r"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58904"/>
            <a:ext cx="5364480" cy="432220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2807"/>
            <a:ext cx="3169920" cy="4783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2807"/>
            <a:ext cx="3169920" cy="4783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algn="r" defTabSz="964935">
              <a:defRPr sz="1300"/>
            </a:lvl1pPr>
          </a:lstStyle>
          <a:p>
            <a:fld id="{4A9F2192-7BE0-46EA-B0EF-D1EAF2EE0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51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87481-A3E5-4ED7-9262-8F3107D02B6E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13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21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17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7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7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5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40713-403C-4C44-B017-2AF556DF377F}" type="slidenum">
              <a:rPr lang="en-US"/>
              <a:pPr/>
              <a:t>20</a:t>
            </a:fld>
            <a:endParaRPr lang="en-US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27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6BE6E-4F10-404A-92AC-865BC4ADBC4E}" type="slidenum">
              <a:rPr lang="en-US"/>
              <a:pPr/>
              <a:t>22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F3E6-2CBD-4AB5-BDD0-405B177CF453}" type="slidenum">
              <a:rPr lang="en-US"/>
              <a:pPr/>
              <a:t>23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ECE1B-3C7A-4696-B8DB-CC23D66CEE61}" type="slidenum">
              <a:rPr lang="en-US"/>
              <a:pPr/>
              <a:t>24</a:t>
            </a:fld>
            <a:endParaRPr lang="en-US"/>
          </a:p>
        </p:txBody>
      </p:sp>
      <p:sp>
        <p:nvSpPr>
          <p:cNvPr id="108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205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F6E57-7F41-7E41-8AC0-78E3A9CA6B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64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7B5846-07D7-2143-B28F-3BED03BA3F77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/>
              <a:t>The residual GW background</a:t>
            </a:r>
          </a:p>
          <a:p>
            <a:pPr>
              <a:defRPr/>
            </a:pPr>
            <a:r>
              <a:rPr lang="en-US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40713-403C-4C44-B017-2AF556DF377F}" type="slidenum">
              <a:rPr lang="en-US"/>
              <a:pPr/>
              <a:t>27</a:t>
            </a:fld>
            <a:endParaRPr lang="en-US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5B3A6-2FAE-4C4A-A6F1-1264609C1533}" type="slidenum">
              <a:rPr lang="en-US"/>
              <a:pPr/>
              <a:t>28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4241F-AFB5-40AC-87D5-C7E14720ACD7}" type="slidenum">
              <a:rPr lang="en-US"/>
              <a:pPr/>
              <a:t>29</a:t>
            </a:fld>
            <a:endParaRPr lang="en-US"/>
          </a:p>
        </p:txBody>
      </p:sp>
      <p:sp>
        <p:nvSpPr>
          <p:cNvPr id="141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1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205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D17D3-15CB-4EC5-889B-4B44E930B892}" type="slidenum">
              <a:rPr lang="en-US"/>
              <a:pPr/>
              <a:t>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7A7D9-73C6-4A27-885D-02C2D4AC2B69}" type="slidenum">
              <a:rPr lang="en-US"/>
              <a:pPr/>
              <a:t>30</a:t>
            </a:fld>
            <a:endParaRPr lang="en-US"/>
          </a:p>
        </p:txBody>
      </p:sp>
      <p:sp>
        <p:nvSpPr>
          <p:cNvPr id="140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31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31" tIns="48316" rIns="96631" bIns="48316"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DCA4E-8CB1-4621-A5C4-1312695F7B55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 smtClean="0"/>
              <a:t>Coupled observations with GW observations can lead to refined models of the system:</a:t>
            </a:r>
          </a:p>
          <a:p>
            <a:pPr lvl="1"/>
            <a:r>
              <a:rPr lang="en-US" sz="2100" dirty="0" smtClean="0"/>
              <a:t>GW signals directly trace the bulk motion of the mass in the source</a:t>
            </a:r>
          </a:p>
          <a:p>
            <a:pPr lvl="1"/>
            <a:r>
              <a:rPr lang="en-US" sz="2100" dirty="0" smtClean="0"/>
              <a:t>EM signals refine source position from degrees to </a:t>
            </a:r>
            <a:r>
              <a:rPr lang="en-US" sz="2100" dirty="0" err="1" smtClean="0"/>
              <a:t>arcseconds</a:t>
            </a:r>
            <a:r>
              <a:rPr lang="en-US" sz="2100" dirty="0" smtClean="0"/>
              <a:t> and can give redshift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B481-1BBC-054F-82FC-22E05294966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42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F30F6-71CE-4C36-9FD3-F61EC2A541EF}" type="slidenum">
              <a:rPr lang="en-US"/>
              <a:pPr/>
              <a:t>34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62F082-2CEE-4BB7-B71B-B6A13C08E6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31043-C79E-4BA3-B7C4-743FA5E0B128}" type="slidenum">
              <a:rPr lang="en-US"/>
              <a:pPr/>
              <a:t>36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62F082-2CEE-4BB7-B71B-B6A13C08E66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4459C-0510-4FE8-965C-7BA9ABAE2928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8CC5A-C95A-456F-B86E-D92B0EBA7D47}" type="slidenum">
              <a:rPr lang="en-US"/>
              <a:pPr/>
              <a:t>39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930F7-152B-48CC-9F3E-5656908AB523}" type="slidenum">
              <a:rPr lang="en-US"/>
              <a:pPr/>
              <a:t>4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62F082-2CEE-4BB7-B71B-B6A13C08E66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1939"/>
            <a:fld id="{D1252275-22C7-425D-BECD-A2B93C8CE84C}" type="slidenum">
              <a:rPr lang="en-US" smtClean="0">
                <a:latin typeface="Times New Roman" pitchFamily="-105" charset="0"/>
              </a:rPr>
              <a:pPr defTabSz="961939"/>
              <a:t>41</a:t>
            </a:fld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1939"/>
            <a:fld id="{3F215E73-9962-4438-8EB4-9C8E98A40081}" type="slidenum">
              <a:rPr lang="en-US" smtClean="0">
                <a:latin typeface="Times New Roman" pitchFamily="-105" charset="0"/>
              </a:rPr>
              <a:pPr defTabSz="961939"/>
              <a:t>42</a:t>
            </a:fld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62F082-2CEE-4BB7-B71B-B6A13C08E66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7DDD0-2806-4F66-87BD-5FB1DAE56A56}" type="slidenum">
              <a:rPr lang="en-US"/>
              <a:pPr/>
              <a:t>5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CAB3D-EDD2-43CF-A51F-4F9B49188F46}" type="slidenum">
              <a:rPr lang="en-US"/>
              <a:pPr/>
              <a:t>6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F3F3C-4393-4A44-96F1-89A4BD5A73D2}" type="slidenum">
              <a:rPr lang="en-US"/>
              <a:pPr/>
              <a:t>7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4C7982-1943-46B7-ACDE-793CCA62B687}" type="slidenum">
              <a:rPr lang="en-US"/>
              <a:pPr/>
              <a:t>8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0118E-6627-44CB-AA80-4B633346AA01}" type="slidenum">
              <a:rPr lang="en-US"/>
              <a:pPr/>
              <a:t>9</a:t>
            </a:fld>
            <a:endParaRPr lang="en-US"/>
          </a:p>
        </p:txBody>
      </p:sp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fld id="{F33BA4A4-2536-4D83-9DB0-A6EB118A0A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pta4gw.org/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11" Type="http://schemas.openxmlformats.org/officeDocument/2006/relationships/hyperlink" Target="http://www.tapir.caltech.edu/~teviet/Waves/gwave_spectrum.html" TargetMode="External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hyperlink" Target="http://www.elisa-ngo.org/" TargetMode="External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w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8.png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8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4.wmf"/><Relationship Id="rId9" Type="http://schemas.openxmlformats.org/officeDocument/2006/relationships/image" Target="../media/image9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audio" Target="../media/audio2.bin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ea typeface="ＭＳ Ｐゴシック" pitchFamily="-105" charset="-128"/>
              </a:rPr>
              <a:t>Sources of </a:t>
            </a:r>
            <a:br>
              <a:rPr lang="en-US" sz="3200" b="1" dirty="0" smtClean="0">
                <a:ea typeface="ＭＳ Ｐゴシック" pitchFamily="-105" charset="-128"/>
              </a:rPr>
            </a:br>
            <a:r>
              <a:rPr lang="en-US" sz="3200" b="1" dirty="0" smtClean="0">
                <a:ea typeface="ＭＳ Ｐゴシック" pitchFamily="-105" charset="-128"/>
              </a:rPr>
              <a:t>Gravitational Waves</a:t>
            </a:r>
            <a:br>
              <a:rPr lang="en-US" sz="3200" b="1" dirty="0" smtClean="0">
                <a:ea typeface="ＭＳ Ｐゴシック" pitchFamily="-105" charset="-128"/>
              </a:rPr>
            </a:br>
            <a:r>
              <a:rPr lang="en-US" sz="1600" b="1" dirty="0" smtClean="0">
                <a:ea typeface="ＭＳ Ｐゴシック" pitchFamily="-105" charset="-128"/>
              </a:rPr>
              <a:t>TAUP School, September 2013</a:t>
            </a:r>
            <a:endParaRPr lang="en-US" sz="1600" b="1" dirty="0" smtClean="0">
              <a:ea typeface="ＭＳ Ｐゴシック" pitchFamily="-105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8" y="1579578"/>
            <a:ext cx="4419600" cy="4114800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</a:rPr>
              <a:t>Gravitational waves</a:t>
            </a:r>
          </a:p>
          <a:p>
            <a:r>
              <a:rPr lang="en-US" dirty="0" smtClean="0">
                <a:ea typeface="ＭＳ Ｐゴシック" pitchFamily="-105" charset="-128"/>
              </a:rPr>
              <a:t>Survey of </a:t>
            </a:r>
            <a:br>
              <a:rPr lang="en-US" dirty="0" smtClean="0">
                <a:ea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</a:rPr>
              <a:t>astrophysical sources </a:t>
            </a:r>
            <a:br>
              <a:rPr lang="en-US" dirty="0" smtClean="0">
                <a:ea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</a:rPr>
              <a:t>and signal morphologies</a:t>
            </a:r>
          </a:p>
          <a:p>
            <a:r>
              <a:rPr lang="en-US" dirty="0" smtClean="0">
                <a:ea typeface="ＭＳ Ｐゴシック" pitchFamily="-105" charset="-128"/>
              </a:rPr>
              <a:t>Compact Binary Coalescences</a:t>
            </a:r>
            <a:endParaRPr lang="en-US" dirty="0" smtClean="0">
              <a:ea typeface="ＭＳ Ｐゴシック" pitchFamily="-105" charset="-128"/>
            </a:endParaRPr>
          </a:p>
          <a:p>
            <a:r>
              <a:rPr lang="en-US" dirty="0" smtClean="0">
                <a:ea typeface="ＭＳ Ｐゴシック" pitchFamily="-105" charset="-128"/>
              </a:rPr>
              <a:t>What we can learn: </a:t>
            </a:r>
            <a:br>
              <a:rPr lang="en-US" dirty="0" smtClean="0">
                <a:ea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</a:rPr>
              <a:t>physics and astrophysics</a:t>
            </a:r>
          </a:p>
          <a:p>
            <a:endParaRPr lang="en-US" dirty="0" smtClean="0">
              <a:ea typeface="ＭＳ Ｐゴシック" pitchFamily="-105" charset="-128"/>
            </a:endParaRPr>
          </a:p>
        </p:txBody>
      </p:sp>
      <p:pic>
        <p:nvPicPr>
          <p:cNvPr id="20484" name="Picture 4" descr="InterferometerDi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267200"/>
            <a:ext cx="40386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36519" y="5709864"/>
            <a:ext cx="3765326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Arial" charset="0"/>
              </a:rPr>
              <a:t>Alan Weinstein, Caltech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Arial" charset="0"/>
              </a:rPr>
              <a:t>for the LIGO Scientific 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Collaboration</a:t>
            </a:r>
            <a:br>
              <a:rPr lang="en-US" sz="16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LIGO-G1300902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876800" y="3810000"/>
            <a:ext cx="4033838" cy="41116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bIns="0">
            <a:spAutoFit/>
          </a:bodyPr>
          <a:lstStyle/>
          <a:p>
            <a:r>
              <a:rPr lang="en-US" sz="1200" i="1">
                <a:solidFill>
                  <a:schemeClr val="tx2"/>
                </a:solidFill>
                <a:latin typeface="Arial" charset="0"/>
                <a:cs typeface="Times New Roman" pitchFamily="-105" charset="0"/>
              </a:rPr>
              <a:t>“Merging Neutron Stars“ (Price &amp; Rosswog)</a:t>
            </a:r>
            <a:br>
              <a:rPr lang="en-US" sz="1200" i="1">
                <a:solidFill>
                  <a:schemeClr val="tx2"/>
                </a:solidFill>
                <a:latin typeface="Arial" charset="0"/>
                <a:cs typeface="Times New Roman" pitchFamily="-105" charset="0"/>
              </a:rPr>
            </a:br>
            <a:endParaRPr lang="en-US" sz="1200">
              <a:solidFill>
                <a:schemeClr val="tx2"/>
              </a:solidFill>
              <a:latin typeface="Arial" charset="0"/>
              <a:cs typeface="Times New Roman" pitchFamily="-105" charset="0"/>
            </a:endParaRPr>
          </a:p>
        </p:txBody>
      </p:sp>
      <p:pic>
        <p:nvPicPr>
          <p:cNvPr id="20487" name="Picture 9" descr="NS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7725" y="1552575"/>
            <a:ext cx="44862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0800" y="4192588"/>
            <a:ext cx="5283200" cy="2201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939464" name="Text Box 8"/>
          <p:cNvSpPr txBox="1">
            <a:spLocks noChangeArrowheads="1"/>
          </p:cNvSpPr>
          <p:nvPr/>
        </p:nvSpPr>
        <p:spPr bwMode="auto">
          <a:xfrm>
            <a:off x="739775" y="4873625"/>
            <a:ext cx="226695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</a:rPr>
              <a:t>No discovery </a:t>
            </a:r>
            <a:br>
              <a:rPr lang="en-US" b="1">
                <a:solidFill>
                  <a:srgbClr val="FF0000"/>
                </a:solidFill>
                <a:latin typeface="Arial" charset="0"/>
              </a:rPr>
            </a:br>
            <a:r>
              <a:rPr lang="en-US" b="1">
                <a:solidFill>
                  <a:srgbClr val="FF0000"/>
                </a:solidFill>
                <a:latin typeface="Arial" charset="0"/>
              </a:rPr>
              <a:t>to report here!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94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binary pulsars,</a:t>
            </a:r>
            <a:br>
              <a:rPr lang="en-US" dirty="0" smtClean="0"/>
            </a:br>
            <a:r>
              <a:rPr lang="en-US" dirty="0" smtClean="0"/>
              <a:t>and inferred merger rate</a:t>
            </a:r>
            <a:endParaRPr lang="en-US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99" y="1699708"/>
            <a:ext cx="3661811" cy="473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24"/>
            <a:ext cx="4787849" cy="341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2" y="6175568"/>
            <a:ext cx="4695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2" y="5937905"/>
            <a:ext cx="18859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3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BNS formation scenario</a:t>
            </a:r>
            <a:endParaRPr lang="en-US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48" y="1703579"/>
            <a:ext cx="5206702" cy="498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Binary 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4" y="181535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These systems are the progenitors of:</a:t>
            </a:r>
          </a:p>
          <a:p>
            <a:r>
              <a:rPr lang="en-US" dirty="0" smtClean="0"/>
              <a:t>Type-1a </a:t>
            </a:r>
            <a:r>
              <a:rPr lang="en-US" dirty="0" err="1" smtClean="0"/>
              <a:t>SNe</a:t>
            </a:r>
            <a:endParaRPr lang="en-US" dirty="0" smtClean="0"/>
          </a:p>
          <a:p>
            <a:r>
              <a:rPr lang="en-US" dirty="0" smtClean="0"/>
              <a:t>Accretion disks</a:t>
            </a:r>
          </a:p>
          <a:p>
            <a:r>
              <a:rPr lang="en-US" dirty="0"/>
              <a:t>M</a:t>
            </a:r>
            <a:r>
              <a:rPr lang="en-US" dirty="0" smtClean="0"/>
              <a:t>illisecond pulsars</a:t>
            </a:r>
          </a:p>
          <a:p>
            <a:r>
              <a:rPr lang="en-US" dirty="0" smtClean="0"/>
              <a:t>Low-mass X-ray binaries (LMXB)</a:t>
            </a:r>
          </a:p>
          <a:p>
            <a:r>
              <a:rPr lang="en-US" dirty="0" smtClean="0"/>
              <a:t>High-mass </a:t>
            </a:r>
            <a:r>
              <a:rPr lang="en-US" dirty="0"/>
              <a:t>X-ray </a:t>
            </a:r>
            <a:r>
              <a:rPr lang="en-US" dirty="0" smtClean="0"/>
              <a:t>binaries (HMXB)</a:t>
            </a:r>
          </a:p>
          <a:p>
            <a:r>
              <a:rPr lang="en-US" dirty="0" smtClean="0"/>
              <a:t>Binary neutron stars (BNS)</a:t>
            </a:r>
          </a:p>
          <a:p>
            <a:r>
              <a:rPr lang="en-US" dirty="0" smtClean="0"/>
              <a:t>NS-BH</a:t>
            </a:r>
          </a:p>
          <a:p>
            <a:r>
              <a:rPr lang="en-US" dirty="0"/>
              <a:t>B</a:t>
            </a:r>
            <a:r>
              <a:rPr lang="en-US" dirty="0" smtClean="0"/>
              <a:t>inary black holes (BBH)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0290" name="Picture 2" descr="https://www.sciencemag.org/content/340/6131/1233232/F7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71" y="1613965"/>
            <a:ext cx="3559925" cy="49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214" y="6244954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n-lt"/>
              </a:rPr>
              <a:t>A Massive Pulsar in a Compact Relativistic Binary</a:t>
            </a:r>
          </a:p>
          <a:p>
            <a:r>
              <a:rPr lang="en-US" sz="1200" dirty="0">
                <a:solidFill>
                  <a:schemeClr val="tx2"/>
                </a:solidFill>
                <a:latin typeface="+mn-lt"/>
              </a:rPr>
              <a:t>Science 26 April </a:t>
            </a:r>
            <a:r>
              <a:rPr lang="en-US" sz="1200" dirty="0" smtClean="0">
                <a:solidFill>
                  <a:schemeClr val="tx2"/>
                </a:solidFill>
                <a:latin typeface="+mn-lt"/>
              </a:rPr>
              <a:t>2013, vol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. 340 no. 6131</a:t>
            </a:r>
          </a:p>
        </p:txBody>
      </p:sp>
    </p:spTree>
    <p:extLst>
      <p:ext uri="{BB962C8B-B14F-4D97-AF65-F5344CB8AC3E}">
        <p14:creationId xmlns:p14="http://schemas.microsoft.com/office/powerpoint/2010/main" val="26445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 of compact binaries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LMXB                                           HMXB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9669" y="6336702"/>
            <a:ext cx="72672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n-lt"/>
              </a:rPr>
              <a:t>http://www.phys.lsu.edu/~rih/binsim/gallery.html</a:t>
            </a:r>
          </a:p>
        </p:txBody>
      </p:sp>
      <p:pic>
        <p:nvPicPr>
          <p:cNvPr id="141318" name="Picture 6" descr="GRO J1655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2" y="2783362"/>
            <a:ext cx="4436167" cy="33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Cyg X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85" y="2880326"/>
            <a:ext cx="4177598" cy="31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 of binary 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4" name="Picture 2" descr="http://www.robinbarnard.com/web_images/ic10-x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0" y="1825905"/>
            <a:ext cx="8654938" cy="43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9669" y="6336702"/>
            <a:ext cx="72672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n-lt"/>
              </a:rPr>
              <a:t>http://www.robinbarnard.com/web_images/ic10-x-1.jpg</a:t>
            </a:r>
          </a:p>
        </p:txBody>
      </p:sp>
    </p:spTree>
    <p:extLst>
      <p:ext uri="{BB962C8B-B14F-4D97-AF65-F5344CB8AC3E}">
        <p14:creationId xmlns:p14="http://schemas.microsoft.com/office/powerpoint/2010/main" val="19143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double pulsar PSR J0737-3039</a:t>
            </a:r>
            <a:endParaRPr lang="en-US" sz="3200" dirty="0"/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563" y="1692285"/>
            <a:ext cx="6527062" cy="466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7884" y="64409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http://www.jb.man.ac.uk/~pulsar/doublepulsarcd/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15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in the end … binary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C:\Users\ajw\Desktop\cqg269597f1_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7" y="1585930"/>
            <a:ext cx="7757022" cy="49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neutron star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7362" y="1761443"/>
            <a:ext cx="8925367" cy="4596911"/>
            <a:chOff x="147362" y="1761443"/>
            <a:chExt cx="8925367" cy="459691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2720"/>
            <a:stretch>
              <a:fillRect/>
            </a:stretch>
          </p:blipFill>
          <p:spPr bwMode="auto">
            <a:xfrm>
              <a:off x="147362" y="1761443"/>
              <a:ext cx="8925367" cy="459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4343399" y="6019800"/>
              <a:ext cx="40368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Daniel 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Price and Stephan </a:t>
              </a:r>
              <a:r>
                <a:rPr lang="en-US" sz="1600" dirty="0" err="1" smtClean="0">
                  <a:solidFill>
                    <a:schemeClr val="bg1"/>
                  </a:solidFill>
                  <a:latin typeface="+mn-lt"/>
                </a:rPr>
                <a:t>Rosswog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 </a:t>
              </a:r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8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Short-hard and Long-soft GRBs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866" y="2017536"/>
            <a:ext cx="75914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8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neutron star merger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566" y="6581001"/>
            <a:ext cx="6030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http://www.nasa.gov/mission_pages/swift/bursts/short_burst_nsu_multimedia.html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0" y="1612579"/>
            <a:ext cx="7155573" cy="498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21586" y="6095119"/>
            <a:ext cx="2666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Dana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Berry/NASA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0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en-US" b="1" dirty="0" smtClean="0">
                <a:solidFill>
                  <a:srgbClr val="FF0000"/>
                </a:solidFill>
              </a:rPr>
              <a:t>ravitational wave science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07834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Study of gravitational waves </a:t>
            </a:r>
            <a:r>
              <a:rPr lang="en-US" b="1" dirty="0" smtClean="0"/>
              <a:t>is at the </a:t>
            </a:r>
            <a:r>
              <a:rPr lang="en-US" b="1" i="1" dirty="0" smtClean="0"/>
              <a:t>frontiers of science</a:t>
            </a:r>
            <a:r>
              <a:rPr lang="en-US" b="1" dirty="0" smtClean="0"/>
              <a:t> in at least four different fields: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General Relativity (GR) </a:t>
            </a:r>
            <a:r>
              <a:rPr lang="en-US" b="1" dirty="0" smtClean="0"/>
              <a:t>– physics at the extremes: strong (non-linear) gravity, relativistic velocities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Astrophysics of compact sources </a:t>
            </a:r>
            <a:r>
              <a:rPr lang="en-US" b="1" dirty="0" smtClean="0"/>
              <a:t>– neutron stars, black holes, the big bang – the most energetic processes in the universe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Interferometric gravitational wave detectors </a:t>
            </a:r>
            <a:r>
              <a:rPr lang="en-US" b="1" dirty="0" smtClean="0"/>
              <a:t>– the most precise measuring devices ever built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GW data analysis </a:t>
            </a:r>
            <a:r>
              <a:rPr lang="en-US" b="1" dirty="0" smtClean="0"/>
              <a:t>– the </a:t>
            </a:r>
            <a:r>
              <a:rPr lang="en-US" b="1" i="1" dirty="0" smtClean="0"/>
              <a:t>optimal</a:t>
            </a:r>
            <a:r>
              <a:rPr lang="en-US" b="1" dirty="0" smtClean="0"/>
              <a:t> extraction of the weakest signals possible out of noisy data.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4445" y="355971"/>
            <a:ext cx="7239000" cy="1143000"/>
          </a:xfrm>
        </p:spPr>
        <p:txBody>
          <a:bodyPr/>
          <a:lstStyle/>
          <a:p>
            <a:r>
              <a:rPr lang="en-US" sz="3200" b="1" dirty="0"/>
              <a:t>GWs from coalescing compact binaries (NS/NS, BH/BH, NS/BH)</a:t>
            </a:r>
          </a:p>
        </p:txBody>
      </p:sp>
      <p:pic>
        <p:nvPicPr>
          <p:cNvPr id="483334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9761" r="8487" b="68550"/>
          <a:stretch>
            <a:fillRect/>
          </a:stretch>
        </p:blipFill>
        <p:spPr bwMode="auto">
          <a:xfrm>
            <a:off x="3469678" y="1649557"/>
            <a:ext cx="5537687" cy="136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6" name="Picture 1032" descr="GWripples_loop_in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21" y="88265"/>
            <a:ext cx="1807779" cy="14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0" y="4743482"/>
            <a:ext cx="8626475" cy="1974850"/>
            <a:chOff x="196" y="0"/>
            <a:chExt cx="6194" cy="123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0"/>
              <a:ext cx="6194" cy="12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7" y="864"/>
              <a:ext cx="2503" cy="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49" y="1649557"/>
            <a:ext cx="3087687" cy="27017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4259340" y="3037131"/>
            <a:ext cx="3980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Tidal disruption of neutron star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912" y="4671483"/>
            <a:ext cx="8395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Gravitational waveform:</a:t>
            </a:r>
            <a:r>
              <a:rPr lang="en-US" sz="2000" b="1" dirty="0"/>
              <a:t> </a:t>
            </a:r>
            <a:r>
              <a:rPr lang="en-US" sz="2000" b="1" dirty="0" smtClean="0"/>
              <a:t>          </a:t>
            </a:r>
            <a:r>
              <a:rPr lang="en-US" sz="2000" b="1" dirty="0" smtClean="0">
                <a:latin typeface="+mj-lt"/>
              </a:rPr>
              <a:t>  inspiral              merger  BH-</a:t>
            </a:r>
            <a:r>
              <a:rPr lang="en-US" sz="2000" b="1" dirty="0" err="1" smtClean="0">
                <a:latin typeface="+mj-lt"/>
              </a:rPr>
              <a:t>ringdown</a:t>
            </a:r>
            <a:endParaRPr lang="en-US" sz="20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3658" y="3420043"/>
            <a:ext cx="492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 unique and powerful laboratory to study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strong-field, highly dynamical gravity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and the structure of nuclear matter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the most extreme conditions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04" y="6318222"/>
            <a:ext cx="90542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Waveform carries lots of information about binary masses, orbit, merger 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79689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black hole</a:t>
            </a:r>
            <a:br>
              <a:rPr lang="en-US" dirty="0" smtClean="0"/>
            </a:br>
            <a:r>
              <a:rPr lang="en-US" dirty="0" smtClean="0"/>
              <a:t>inspiral, merger, </a:t>
            </a:r>
            <a:r>
              <a:rPr lang="en-US" dirty="0" err="1" smtClean="0"/>
              <a:t>ringdown</a:t>
            </a:r>
            <a:endParaRPr lang="en-US" dirty="0"/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 b="17245"/>
          <a:stretch/>
        </p:blipFill>
        <p:spPr bwMode="auto">
          <a:xfrm>
            <a:off x="260089" y="1613645"/>
            <a:ext cx="8451862" cy="474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4474" y="640079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</a:rPr>
              <a:t>http://www.black-holes.org/explore2.html</a:t>
            </a:r>
          </a:p>
        </p:txBody>
      </p:sp>
    </p:spTree>
    <p:extLst>
      <p:ext uri="{BB962C8B-B14F-4D97-AF65-F5344CB8AC3E}">
        <p14:creationId xmlns:p14="http://schemas.microsoft.com/office/powerpoint/2010/main" val="11952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tx1"/>
                </a:solidFill>
                <a:ea typeface="ＭＳ Ｐゴシック" pitchFamily="-105" charset="-128"/>
              </a:rPr>
              <a:t>A NEW WINDOW</a:t>
            </a:r>
            <a:br>
              <a:rPr lang="en-US" sz="3200" smtClean="0">
                <a:solidFill>
                  <a:schemeClr val="tx1"/>
                </a:solidFill>
                <a:ea typeface="ＭＳ Ｐゴシック" pitchFamily="-105" charset="-128"/>
              </a:rPr>
            </a:br>
            <a:r>
              <a:rPr lang="en-US" sz="3200" smtClean="0">
                <a:solidFill>
                  <a:schemeClr val="tx1"/>
                </a:solidFill>
                <a:ea typeface="ＭＳ Ｐゴシック" pitchFamily="-105" charset="-128"/>
              </a:rPr>
              <a:t>ON THE UNIVERSE</a:t>
            </a:r>
            <a:endParaRPr lang="en-US" sz="3200" smtClean="0">
              <a:ea typeface="ＭＳ Ｐゴシック" pitchFamily="-105" charset="-128"/>
            </a:endParaRPr>
          </a:p>
        </p:txBody>
      </p:sp>
      <p:pic>
        <p:nvPicPr>
          <p:cNvPr id="30723" name="Picture 3" descr="GWripples_loop_in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2495550"/>
            <a:ext cx="3810000" cy="3086100"/>
          </a:xfrm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 l="8478" t="23390" r="21527" b="15202"/>
          <a:stretch>
            <a:fillRect/>
          </a:stretch>
        </p:blipFill>
        <p:spPr bwMode="auto">
          <a:xfrm>
            <a:off x="0" y="1981200"/>
            <a:ext cx="4495800" cy="457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648200" y="1676400"/>
            <a:ext cx="4359275" cy="4600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latin typeface="Helvetica" pitchFamily="-105" charset="0"/>
              </a:rPr>
              <a:t>The history of Astronomy:</a:t>
            </a:r>
          </a:p>
          <a:p>
            <a:pPr>
              <a:lnSpc>
                <a:spcPct val="110000"/>
              </a:lnSpc>
            </a:pPr>
            <a:r>
              <a:rPr lang="en-US" sz="2000">
                <a:latin typeface="Helvetica" pitchFamily="-105" charset="0"/>
              </a:rPr>
              <a:t>new bands of the EM spectrum  opened </a:t>
            </a:r>
            <a:r>
              <a:rPr lang="en-US" sz="2000">
                <a:latin typeface="Helvetica" pitchFamily="-105" charset="0"/>
                <a:sym typeface="Symbol" pitchFamily="-105" charset="2"/>
              </a:rPr>
              <a:t> major discoveries!</a:t>
            </a: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FF0000"/>
                </a:solidFill>
                <a:latin typeface="Helvetica" pitchFamily="-105" charset="0"/>
              </a:rPr>
              <a:t>GWs aren’t just a new band, they’re a new spectrum, with very different and complementary properties to EM waves.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Vibrations </a:t>
            </a:r>
            <a:r>
              <a:rPr lang="en-US" sz="1600" i="1">
                <a:solidFill>
                  <a:schemeClr val="hlink"/>
                </a:solidFill>
                <a:latin typeface="Helvetica" pitchFamily="-105" charset="0"/>
              </a:rPr>
              <a:t>of</a:t>
            </a: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space-time, not </a:t>
            </a:r>
            <a:r>
              <a:rPr lang="en-US" sz="1600" i="1">
                <a:solidFill>
                  <a:schemeClr val="hlink"/>
                </a:solidFill>
                <a:latin typeface="Helvetica" pitchFamily="-105" charset="0"/>
              </a:rPr>
              <a:t>in</a:t>
            </a: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space-time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Emitted by coherent motion of huge masses </a:t>
            </a:r>
            <a:br>
              <a:rPr lang="en-US" sz="1600">
                <a:solidFill>
                  <a:schemeClr val="hlink"/>
                </a:solidFill>
                <a:latin typeface="Helvetica" pitchFamily="-105" charset="0"/>
              </a:rPr>
            </a:b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  moving at near light-speed; </a:t>
            </a:r>
            <a:br>
              <a:rPr lang="en-US" sz="1600">
                <a:solidFill>
                  <a:schemeClr val="hlink"/>
                </a:solidFill>
                <a:latin typeface="Helvetica" pitchFamily="-105" charset="0"/>
              </a:rPr>
            </a:b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  not vibrations of electrons in atoms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>
                <a:solidFill>
                  <a:schemeClr val="hlink"/>
                </a:solidFill>
                <a:latin typeface="Helvetica" pitchFamily="-105" charset="0"/>
              </a:rPr>
              <a:t> Can’t be absorbed, scattered, or shielded.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" pitchFamily="-105" charset="0"/>
              </a:rPr>
              <a:t>GW astronomy is a totally new, unique window on the universe</a:t>
            </a:r>
            <a:endParaRPr lang="en-US" sz="2000">
              <a:latin typeface="Helvetica" pitchFamily="-105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239000" cy="11430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</a:rPr>
              <a:t>What will we see?</a:t>
            </a:r>
          </a:p>
        </p:txBody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4953000" y="2640013"/>
            <a:ext cx="4191000" cy="4124325"/>
          </a:xfrm>
          <a:prstGeom prst="rect">
            <a:avLst/>
          </a:prstGeom>
          <a:noFill/>
          <a:ln w="12700">
            <a:solidFill>
              <a:srgbClr val="99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latin typeface="Helvetica" pitchFamily="-105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Helvetica" pitchFamily="-105" charset="0"/>
              </a:rPr>
              <a:t>GWs from the most energetic processes in the universe!</a:t>
            </a:r>
          </a:p>
          <a:p>
            <a:pPr>
              <a:lnSpc>
                <a:spcPct val="110000"/>
              </a:lnSpc>
            </a:pPr>
            <a:endParaRPr lang="en-US" sz="2000">
              <a:solidFill>
                <a:srgbClr val="FF0000"/>
              </a:solidFill>
              <a:latin typeface="Helvetica" pitchFamily="-105" charset="0"/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000">
                <a:latin typeface="Helvetica" pitchFamily="-105" charset="0"/>
              </a:rPr>
              <a:t> </a:t>
            </a:r>
            <a:r>
              <a:rPr lang="en-US" sz="2000">
                <a:solidFill>
                  <a:srgbClr val="990099"/>
                </a:solidFill>
                <a:latin typeface="Helvetica" pitchFamily="-105" charset="0"/>
              </a:rPr>
              <a:t>Compact Binary Coalescences</a:t>
            </a:r>
            <a:r>
              <a:rPr lang="en-US" sz="2000">
                <a:latin typeface="Helvetica" pitchFamily="-105" charset="0"/>
              </a:rPr>
              <a:t>: </a:t>
            </a:r>
            <a:br>
              <a:rPr lang="en-US" sz="2000">
                <a:latin typeface="Helvetica" pitchFamily="-105" charset="0"/>
              </a:rPr>
            </a:br>
            <a:r>
              <a:rPr lang="en-US" sz="2000">
                <a:latin typeface="Helvetica" pitchFamily="-105" charset="0"/>
              </a:rPr>
              <a:t>   black holes orbiting each other</a:t>
            </a:r>
            <a:br>
              <a:rPr lang="en-US" sz="2000">
                <a:latin typeface="Helvetica" pitchFamily="-105" charset="0"/>
              </a:rPr>
            </a:br>
            <a:r>
              <a:rPr lang="en-US" sz="2000">
                <a:latin typeface="Helvetica" pitchFamily="-105" charset="0"/>
              </a:rPr>
              <a:t>   and then merging together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000">
                <a:latin typeface="Helvetica" pitchFamily="-105" charset="0"/>
              </a:rPr>
              <a:t> </a:t>
            </a:r>
            <a:r>
              <a:rPr lang="en-US" sz="2000">
                <a:solidFill>
                  <a:srgbClr val="990099"/>
                </a:solidFill>
                <a:latin typeface="Helvetica" pitchFamily="-105" charset="0"/>
              </a:rPr>
              <a:t>GW bursts of unknown waveform</a:t>
            </a:r>
            <a:r>
              <a:rPr lang="en-US" sz="2000">
                <a:latin typeface="Helvetica" pitchFamily="-105" charset="0"/>
              </a:rPr>
              <a:t>:</a:t>
            </a:r>
            <a:br>
              <a:rPr lang="en-US" sz="2000">
                <a:latin typeface="Helvetica" pitchFamily="-105" charset="0"/>
              </a:rPr>
            </a:br>
            <a:r>
              <a:rPr lang="en-US" sz="2000">
                <a:latin typeface="Helvetica" pitchFamily="-105" charset="0"/>
              </a:rPr>
              <a:t>  Supernovas, SGRs, GRB engines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000">
                <a:latin typeface="Helvetica" pitchFamily="-105" charset="0"/>
              </a:rPr>
              <a:t> </a:t>
            </a:r>
            <a:r>
              <a:rPr lang="en-US" sz="2000">
                <a:solidFill>
                  <a:srgbClr val="990099"/>
                </a:solidFill>
                <a:latin typeface="Helvetica" pitchFamily="-105" charset="0"/>
              </a:rPr>
              <a:t>Continuous waves</a:t>
            </a:r>
            <a:r>
              <a:rPr lang="en-US" sz="2000">
                <a:latin typeface="Helvetica" pitchFamily="-105" charset="0"/>
              </a:rPr>
              <a:t> from pulsars,</a:t>
            </a:r>
            <a:br>
              <a:rPr lang="en-US" sz="2000">
                <a:latin typeface="Helvetica" pitchFamily="-105" charset="0"/>
              </a:rPr>
            </a:br>
            <a:r>
              <a:rPr lang="en-US" sz="2000">
                <a:latin typeface="Helvetica" pitchFamily="-105" charset="0"/>
              </a:rPr>
              <a:t>   rapidly spinning neutron stars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000">
                <a:latin typeface="Helvetica" pitchFamily="-105" charset="0"/>
              </a:rPr>
              <a:t> </a:t>
            </a:r>
            <a:r>
              <a:rPr lang="en-US" sz="2000">
                <a:solidFill>
                  <a:srgbClr val="990099"/>
                </a:solidFill>
                <a:latin typeface="Helvetica" pitchFamily="-105" charset="0"/>
              </a:rPr>
              <a:t>Stochastic GW background</a:t>
            </a:r>
            <a:r>
              <a:rPr lang="en-US" sz="2000">
                <a:latin typeface="Helvetica" pitchFamily="-105" charset="0"/>
              </a:rPr>
              <a:t> from</a:t>
            </a:r>
            <a:br>
              <a:rPr lang="en-US" sz="2000">
                <a:latin typeface="Helvetica" pitchFamily="-105" charset="0"/>
              </a:rPr>
            </a:br>
            <a:r>
              <a:rPr lang="en-US" sz="2000">
                <a:latin typeface="Helvetica" pitchFamily="-105" charset="0"/>
              </a:rPr>
              <a:t>  vibrations from the Big Bang</a:t>
            </a:r>
          </a:p>
        </p:txBody>
      </p:sp>
      <p:pic>
        <p:nvPicPr>
          <p:cNvPr id="63493" name="Picture 4" descr="sn1987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3500" y="4038600"/>
            <a:ext cx="2041525" cy="2251075"/>
          </a:xfrm>
        </p:spPr>
      </p:pic>
      <p:pic>
        <p:nvPicPr>
          <p:cNvPr id="63494" name="Picture 5" descr="wobbl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970088"/>
            <a:ext cx="2365375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495" name="Group 6"/>
          <p:cNvGrpSpPr>
            <a:grpSpLocks/>
          </p:cNvGrpSpPr>
          <p:nvPr/>
        </p:nvGrpSpPr>
        <p:grpSpPr bwMode="auto">
          <a:xfrm>
            <a:off x="2528888" y="3829050"/>
            <a:ext cx="2065337" cy="2235200"/>
            <a:chOff x="3792" y="432"/>
            <a:chExt cx="1968" cy="2689"/>
          </a:xfrm>
        </p:grpSpPr>
        <p:sp>
          <p:nvSpPr>
            <p:cNvPr id="63498" name="Text Box 7"/>
            <p:cNvSpPr txBox="1">
              <a:spLocks noChangeArrowheads="1"/>
            </p:cNvSpPr>
            <p:nvPr/>
          </p:nvSpPr>
          <p:spPr bwMode="auto">
            <a:xfrm>
              <a:off x="3792" y="2352"/>
              <a:ext cx="1968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008000"/>
                  </a:solidFill>
                  <a:latin typeface="Arial" charset="0"/>
                </a:rPr>
                <a:t>Analog from cosmic microwave background -- WMAP 2003</a:t>
              </a:r>
            </a:p>
          </p:txBody>
        </p:sp>
        <p:pic>
          <p:nvPicPr>
            <p:cNvPr id="63499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0" y="432"/>
              <a:ext cx="1920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3490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1985963"/>
          <a:ext cx="2590800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2" name="Artwork" r:id="rId7" imgW="7188200" imgH="4572000" progId="">
                  <p:embed/>
                </p:oleObj>
              </mc:Choice>
              <mc:Fallback>
                <p:oleObj name="Artwork" r:id="rId7" imgW="7188200" imgH="4572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5963"/>
                        <a:ext cx="2590800" cy="162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6988" y="0"/>
            <a:ext cx="2767012" cy="2593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:\Users\ajw\Desktop\gwspec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81" y="1772790"/>
            <a:ext cx="6452359" cy="47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1500"/>
            <a:ext cx="82296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B9FF5B"/>
                </a:solidFill>
              </a14:hiddenFill>
            </a:ext>
            <a:ext uri="{91240B29-F687-4F45-9708-019B960494DF}">
              <a14:hiddenLine xmlns:a14="http://schemas.microsoft.com/office/drawing/2010/main" w="19050" cmpd="sng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Arial" charset="0"/>
              </a:rPr>
              <a:t>Frequency range of GW Astronomy</a:t>
            </a:r>
            <a:endParaRPr lang="en-US" b="1" i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85445" name="Line 5"/>
          <p:cNvSpPr>
            <a:spLocks noChangeShapeType="1"/>
          </p:cNvSpPr>
          <p:nvPr/>
        </p:nvSpPr>
        <p:spPr bwMode="auto">
          <a:xfrm>
            <a:off x="6462841" y="6341850"/>
            <a:ext cx="990600" cy="0"/>
          </a:xfrm>
          <a:prstGeom prst="line">
            <a:avLst/>
          </a:prstGeom>
          <a:noFill/>
          <a:ln w="76200">
            <a:solidFill>
              <a:srgbClr val="F9134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6" name="Text Box 6"/>
          <p:cNvSpPr txBox="1">
            <a:spLocks noChangeArrowheads="1"/>
          </p:cNvSpPr>
          <p:nvPr/>
        </p:nvSpPr>
        <p:spPr bwMode="auto">
          <a:xfrm>
            <a:off x="6174392" y="6367533"/>
            <a:ext cx="1582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9134F"/>
                </a:solidFill>
                <a:latin typeface="Arial" charset="0"/>
              </a:rPr>
              <a:t>Audio band</a:t>
            </a:r>
            <a:endParaRPr lang="en-US" sz="2000" b="1" i="1" dirty="0">
              <a:latin typeface="Arial" charset="0"/>
            </a:endParaRPr>
          </a:p>
        </p:txBody>
      </p:sp>
      <p:sp>
        <p:nvSpPr>
          <p:cNvPr id="1085448" name="Text Box 8"/>
          <p:cNvSpPr txBox="1">
            <a:spLocks noChangeArrowheads="1"/>
          </p:cNvSpPr>
          <p:nvPr/>
        </p:nvSpPr>
        <p:spPr bwMode="auto">
          <a:xfrm>
            <a:off x="5275784" y="2864894"/>
            <a:ext cx="1596398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</a:rPr>
              <a:t>Space</a:t>
            </a:r>
            <a:br>
              <a:rPr lang="en-US" sz="2000" b="1" dirty="0" smtClean="0">
                <a:latin typeface="Arial" charset="0"/>
              </a:rPr>
            </a:br>
            <a:r>
              <a:rPr lang="en-US" sz="1400" dirty="0" smtClean="0">
                <a:hlinkClick r:id="rId4"/>
              </a:rPr>
              <a:t>www.elisa-ngo.org</a:t>
            </a:r>
            <a:r>
              <a:rPr lang="en-US" sz="1400" dirty="0">
                <a:hlinkClick r:id="rId4"/>
              </a:rPr>
              <a:t>/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085449" name="Text Box 9"/>
          <p:cNvSpPr txBox="1">
            <a:spLocks noChangeArrowheads="1"/>
          </p:cNvSpPr>
          <p:nvPr/>
        </p:nvSpPr>
        <p:spPr bwMode="auto">
          <a:xfrm>
            <a:off x="6602142" y="3842883"/>
            <a:ext cx="1497172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/>
          <a:p>
            <a:r>
              <a:rPr lang="en-US" sz="2000" b="1" dirty="0">
                <a:latin typeface="Arial" charset="0"/>
              </a:rPr>
              <a:t>Terrestrial</a:t>
            </a:r>
          </a:p>
        </p:txBody>
      </p:sp>
      <p:sp>
        <p:nvSpPr>
          <p:cNvPr id="1085450" name="Oval 10"/>
          <p:cNvSpPr>
            <a:spLocks noChangeArrowheads="1"/>
          </p:cNvSpPr>
          <p:nvPr/>
        </p:nvSpPr>
        <p:spPr bwMode="auto">
          <a:xfrm>
            <a:off x="4957850" y="2811620"/>
            <a:ext cx="2104400" cy="762000"/>
          </a:xfrm>
          <a:prstGeom prst="ellipse">
            <a:avLst/>
          </a:prstGeom>
          <a:noFill/>
          <a:ln w="76200">
            <a:solidFill>
              <a:srgbClr val="CEFA1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1085451" name="Oval 11"/>
          <p:cNvSpPr>
            <a:spLocks noChangeArrowheads="1"/>
          </p:cNvSpPr>
          <p:nvPr/>
        </p:nvSpPr>
        <p:spPr bwMode="auto">
          <a:xfrm>
            <a:off x="6550005" y="3616313"/>
            <a:ext cx="1497172" cy="807084"/>
          </a:xfrm>
          <a:prstGeom prst="ellipse">
            <a:avLst/>
          </a:prstGeom>
          <a:noFill/>
          <a:ln w="76200">
            <a:solidFill>
              <a:srgbClr val="CEFA1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1085452" name="Line 12"/>
          <p:cNvSpPr>
            <a:spLocks noChangeShapeType="1"/>
          </p:cNvSpPr>
          <p:nvPr/>
        </p:nvSpPr>
        <p:spPr bwMode="auto">
          <a:xfrm flipH="1">
            <a:off x="5626247" y="3616313"/>
            <a:ext cx="347637" cy="944929"/>
          </a:xfrm>
          <a:prstGeom prst="line">
            <a:avLst/>
          </a:prstGeom>
          <a:noFill/>
          <a:ln w="76200">
            <a:solidFill>
              <a:srgbClr val="CEFA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1085453" name="Line 13"/>
          <p:cNvSpPr>
            <a:spLocks noChangeShapeType="1"/>
          </p:cNvSpPr>
          <p:nvPr/>
        </p:nvSpPr>
        <p:spPr bwMode="auto">
          <a:xfrm flipH="1">
            <a:off x="6825908" y="4423397"/>
            <a:ext cx="472684" cy="379743"/>
          </a:xfrm>
          <a:prstGeom prst="line">
            <a:avLst/>
          </a:prstGeom>
          <a:noFill/>
          <a:ln w="76200">
            <a:solidFill>
              <a:srgbClr val="CEFA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pic>
        <p:nvPicPr>
          <p:cNvPr id="25" name="Picture 3" descr="form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97" y="1779775"/>
            <a:ext cx="1081433" cy="83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45" descr="uLHOaerialCropp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0605" y="4561241"/>
            <a:ext cx="1323550" cy="95743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93028" name="Picture 4" descr="LIS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73" y="1802780"/>
            <a:ext cx="953733" cy="7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11"/>
          <p:cNvSpPr>
            <a:spLocks noChangeArrowheads="1"/>
          </p:cNvSpPr>
          <p:nvPr/>
        </p:nvSpPr>
        <p:spPr bwMode="auto">
          <a:xfrm>
            <a:off x="1615428" y="4096645"/>
            <a:ext cx="2214881" cy="1137285"/>
          </a:xfrm>
          <a:prstGeom prst="ellipse">
            <a:avLst/>
          </a:prstGeom>
          <a:noFill/>
          <a:ln w="76200">
            <a:solidFill>
              <a:srgbClr val="CEFA1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1746158" y="4334427"/>
            <a:ext cx="195342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</a:rPr>
              <a:t>Pulsar timing</a:t>
            </a:r>
            <a:br>
              <a:rPr lang="en-US" sz="2000" b="1" dirty="0" smtClean="0">
                <a:latin typeface="Arial" charset="0"/>
              </a:rPr>
            </a:br>
            <a:r>
              <a:rPr lang="en-US" sz="1400" dirty="0" smtClean="0">
                <a:hlinkClick r:id="rId8"/>
              </a:rPr>
              <a:t>http</a:t>
            </a:r>
            <a:r>
              <a:rPr lang="en-US" sz="1400" dirty="0">
                <a:hlinkClick r:id="rId8"/>
              </a:rPr>
              <a:t>://www.ipta4gw.org</a:t>
            </a:r>
            <a:r>
              <a:rPr lang="en-US" sz="2000" dirty="0">
                <a:hlinkClick r:id="rId8"/>
              </a:rPr>
              <a:t>/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6" name="Line 12"/>
          <p:cNvSpPr>
            <a:spLocks noChangeShapeType="1"/>
          </p:cNvSpPr>
          <p:nvPr/>
        </p:nvSpPr>
        <p:spPr bwMode="auto">
          <a:xfrm flipV="1">
            <a:off x="3049270" y="3750570"/>
            <a:ext cx="995007" cy="346075"/>
          </a:xfrm>
          <a:prstGeom prst="line">
            <a:avLst/>
          </a:prstGeom>
          <a:noFill/>
          <a:ln w="76200">
            <a:solidFill>
              <a:srgbClr val="CEFA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4025012" y="6398190"/>
            <a:ext cx="6559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F9134F"/>
                </a:solidFill>
                <a:latin typeface="Arial" charset="0"/>
              </a:rPr>
              <a:t>nHz</a:t>
            </a:r>
            <a:endParaRPr lang="en-US" sz="2000" b="1" i="1" dirty="0">
              <a:latin typeface="Arial" charset="0"/>
            </a:endParaRPr>
          </a:p>
        </p:txBody>
      </p:sp>
      <p:pic>
        <p:nvPicPr>
          <p:cNvPr id="49" name="Picture 2" descr="http://1.bp.blogspot.com/-XEliS_Kibzw/T9TjnlNT7DI/AAAAAAAACK0/jBbhB2iBAr8/s1600/TimingArra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35" y="4996147"/>
            <a:ext cx="1180148" cy="8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val 7"/>
          <p:cNvSpPr>
            <a:spLocks noChangeArrowheads="1"/>
          </p:cNvSpPr>
          <p:nvPr/>
        </p:nvSpPr>
        <p:spPr bwMode="auto">
          <a:xfrm>
            <a:off x="58777" y="1749724"/>
            <a:ext cx="1546502" cy="460057"/>
          </a:xfrm>
          <a:prstGeom prst="ellipse">
            <a:avLst/>
          </a:prstGeom>
          <a:noFill/>
          <a:ln w="76200">
            <a:solidFill>
              <a:srgbClr val="CEFA1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84067" y="1802780"/>
            <a:ext cx="1495922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r>
              <a:rPr lang="en-US" sz="2000" b="1" dirty="0" smtClean="0">
                <a:latin typeface="Arial" charset="0"/>
              </a:rPr>
              <a:t>CMB B-pol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 flipV="1">
            <a:off x="1189699" y="2118806"/>
            <a:ext cx="886526" cy="41148"/>
          </a:xfrm>
          <a:prstGeom prst="line">
            <a:avLst/>
          </a:prstGeom>
          <a:noFill/>
          <a:ln w="76200">
            <a:solidFill>
              <a:srgbClr val="CEFA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pic>
        <p:nvPicPr>
          <p:cNvPr id="54" name="Picture 2" descr="b-mode and e-mod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4"/>
          <a:stretch/>
        </p:blipFill>
        <p:spPr bwMode="auto">
          <a:xfrm>
            <a:off x="189355" y="2366879"/>
            <a:ext cx="922026" cy="66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354101" y="6364626"/>
            <a:ext cx="7264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F9134F"/>
                </a:solidFill>
                <a:latin typeface="Arial" charset="0"/>
              </a:rPr>
              <a:t>m</a:t>
            </a:r>
            <a:r>
              <a:rPr lang="en-US" sz="2000" b="1" i="1" dirty="0" err="1" smtClean="0">
                <a:solidFill>
                  <a:srgbClr val="F9134F"/>
                </a:solidFill>
                <a:latin typeface="Arial" charset="0"/>
              </a:rPr>
              <a:t>Hz</a:t>
            </a:r>
            <a:endParaRPr lang="en-US" sz="2000" b="1" i="1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91" y="6384881"/>
            <a:ext cx="35157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+mn-lt"/>
                <a:hlinkClick r:id="rId11"/>
              </a:rPr>
              <a:t>http://www.tapir.caltech.edu/~teviet/Waves/gwave_spectrum.html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6774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8"/>
            <a:ext cx="7581901" cy="730622"/>
          </a:xfrm>
        </p:spPr>
        <p:txBody>
          <a:bodyPr/>
          <a:lstStyle/>
          <a:p>
            <a:r>
              <a:rPr lang="en-US" dirty="0" smtClean="0"/>
              <a:t>The GW Spectrum</a:t>
            </a:r>
            <a:endParaRPr lang="en-US" dirty="0"/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315" y="4567425"/>
            <a:ext cx="2840355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913416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8848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13" name="Group 11"/>
          <p:cNvGrpSpPr/>
          <p:nvPr/>
        </p:nvGrpSpPr>
        <p:grpSpPr>
          <a:xfrm>
            <a:off x="170090" y="1253837"/>
            <a:ext cx="2454233" cy="1717963"/>
            <a:chOff x="288967" y="1253837"/>
            <a:chExt cx="2454233" cy="1717963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460076" y="1348499"/>
              <a:ext cx="1319592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216" name="Group 14"/>
          <p:cNvGrpSpPr/>
          <p:nvPr/>
        </p:nvGrpSpPr>
        <p:grpSpPr>
          <a:xfrm>
            <a:off x="2124995" y="1079808"/>
            <a:ext cx="1913056" cy="1434792"/>
            <a:chOff x="2243872" y="1079808"/>
            <a:chExt cx="1913056" cy="1434792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244675" y="1099948"/>
              <a:ext cx="139012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219" name="Group 17"/>
          <p:cNvGrpSpPr/>
          <p:nvPr/>
        </p:nvGrpSpPr>
        <p:grpSpPr>
          <a:xfrm>
            <a:off x="3202390" y="2026968"/>
            <a:ext cx="2599134" cy="1412465"/>
            <a:chOff x="3039666" y="1808367"/>
            <a:chExt cx="2599134" cy="1412465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039666" y="2878149"/>
              <a:ext cx="231666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222" name="Group 20"/>
          <p:cNvGrpSpPr/>
          <p:nvPr/>
        </p:nvGrpSpPr>
        <p:grpSpPr>
          <a:xfrm>
            <a:off x="5683953" y="947098"/>
            <a:ext cx="1857145" cy="1219200"/>
            <a:chOff x="4315055" y="990600"/>
            <a:chExt cx="1857145" cy="121920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315055" y="1009945"/>
              <a:ext cx="177965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225" name="Group 23"/>
          <p:cNvGrpSpPr/>
          <p:nvPr/>
        </p:nvGrpSpPr>
        <p:grpSpPr>
          <a:xfrm>
            <a:off x="6997250" y="2200724"/>
            <a:ext cx="1830368" cy="1238709"/>
            <a:chOff x="5408632" y="2133981"/>
            <a:chExt cx="1830368" cy="1238709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408632" y="3064913"/>
              <a:ext cx="182774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Binary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coalescences</a:t>
              </a:r>
            </a:p>
          </p:txBody>
        </p:sp>
      </p:grpSp>
      <p:grpSp>
        <p:nvGrpSpPr>
          <p:cNvPr id="228" name="Group 26"/>
          <p:cNvGrpSpPr/>
          <p:nvPr/>
        </p:nvGrpSpPr>
        <p:grpSpPr>
          <a:xfrm>
            <a:off x="3775953" y="886537"/>
            <a:ext cx="1920025" cy="1388659"/>
            <a:chOff x="6016975" y="1049741"/>
            <a:chExt cx="1920025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016975" y="1855704"/>
              <a:ext cx="17972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231" name="Group 29"/>
          <p:cNvGrpSpPr/>
          <p:nvPr/>
        </p:nvGrpSpPr>
        <p:grpSpPr>
          <a:xfrm>
            <a:off x="7544625" y="838200"/>
            <a:ext cx="1436996" cy="1436996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847956" y="930671"/>
              <a:ext cx="114967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234" name="Group 32"/>
          <p:cNvGrpSpPr/>
          <p:nvPr/>
        </p:nvGrpSpPr>
        <p:grpSpPr>
          <a:xfrm>
            <a:off x="5907920" y="1919465"/>
            <a:ext cx="1235599" cy="1230004"/>
            <a:chOff x="7451201" y="2117315"/>
            <a:chExt cx="1235599" cy="12300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451201" y="3024153"/>
              <a:ext cx="118173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4952999"/>
            <a:ext cx="1455347" cy="1032827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789" y="4258965"/>
            <a:ext cx="1744523" cy="12192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47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Inflation Probe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248" name="Group 46"/>
          <p:cNvGrpSpPr/>
          <p:nvPr/>
        </p:nvGrpSpPr>
        <p:grpSpPr>
          <a:xfrm>
            <a:off x="1991570" y="3954147"/>
            <a:ext cx="3073871" cy="2434758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991570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253" name="Group 51"/>
          <p:cNvGrpSpPr/>
          <p:nvPr/>
        </p:nvGrpSpPr>
        <p:grpSpPr>
          <a:xfrm>
            <a:off x="6636924" y="3960265"/>
            <a:ext cx="2488776" cy="235274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576" y="4245756"/>
              <a:ext cx="1588911" cy="842287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grpSp>
        <p:nvGrpSpPr>
          <p:cNvPr id="258" name="Group 53"/>
          <p:cNvGrpSpPr>
            <a:grpSpLocks noChangeAspect="1"/>
          </p:cNvGrpSpPr>
          <p:nvPr/>
        </p:nvGrpSpPr>
        <p:grpSpPr bwMode="auto">
          <a:xfrm>
            <a:off x="-228603" y="3465532"/>
            <a:ext cx="9601251" cy="192088"/>
            <a:chOff x="-144" y="2183"/>
            <a:chExt cx="6048" cy="121"/>
          </a:xfrm>
          <a:solidFill>
            <a:schemeClr val="tx1"/>
          </a:solidFill>
        </p:grpSpPr>
        <p:sp>
          <p:nvSpPr>
            <p:cNvPr id="259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4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333" y="77118"/>
            <a:ext cx="7239000" cy="1538322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/>
              <a:t>GW sources for ground-based detectors:</a:t>
            </a:r>
            <a:br>
              <a:rPr lang="en-US" sz="2800" dirty="0" smtClean="0"/>
            </a:br>
            <a:r>
              <a:rPr lang="en-US" sz="2800" dirty="0" smtClean="0"/>
              <a:t>The most energetic processes </a:t>
            </a:r>
            <a:br>
              <a:rPr lang="en-US" sz="2800" dirty="0" smtClean="0"/>
            </a:br>
            <a:r>
              <a:rPr lang="en-US" sz="2800" dirty="0" smtClean="0"/>
              <a:t>in the universe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723" name="Group 17"/>
          <p:cNvGrpSpPr>
            <a:grpSpLocks/>
          </p:cNvGrpSpPr>
          <p:nvPr/>
        </p:nvGrpSpPr>
        <p:grpSpPr bwMode="auto">
          <a:xfrm>
            <a:off x="252414" y="4301490"/>
            <a:ext cx="2230438" cy="2397126"/>
            <a:chOff x="3662" y="844"/>
            <a:chExt cx="1405" cy="1510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44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677" y="2153"/>
              <a:ext cx="139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400" b="0" dirty="0">
                  <a:solidFill>
                    <a:schemeClr val="bg1"/>
                  </a:solidFill>
                  <a:latin typeface="+mj-lt"/>
                </a:rPr>
                <a:t>Casey Reed, Penn State </a:t>
              </a:r>
            </a:p>
          </p:txBody>
        </p:sp>
      </p:grpSp>
      <p:grpSp>
        <p:nvGrpSpPr>
          <p:cNvPr id="30724" name="Group 13"/>
          <p:cNvGrpSpPr>
            <a:grpSpLocks/>
          </p:cNvGrpSpPr>
          <p:nvPr/>
        </p:nvGrpSpPr>
        <p:grpSpPr bwMode="auto">
          <a:xfrm>
            <a:off x="234951" y="1574165"/>
            <a:ext cx="2403475" cy="2508250"/>
            <a:chOff x="624" y="933"/>
            <a:chExt cx="1514" cy="158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655" y="2289"/>
              <a:ext cx="138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solidFill>
                    <a:schemeClr val="bg1"/>
                  </a:solidFill>
                  <a:latin typeface="+mj-lt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80515"/>
            <a:ext cx="179546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+mj-lt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(effectively) transient</a:t>
            </a:r>
          </a:p>
        </p:txBody>
      </p:sp>
      <p:grpSp>
        <p:nvGrpSpPr>
          <p:cNvPr id="30726" name="Group 15"/>
          <p:cNvGrpSpPr>
            <a:grpSpLocks/>
          </p:cNvGrpSpPr>
          <p:nvPr/>
        </p:nvGrpSpPr>
        <p:grpSpPr bwMode="auto">
          <a:xfrm>
            <a:off x="4516438" y="1621791"/>
            <a:ext cx="2381250" cy="2417763"/>
            <a:chOff x="3557" y="2371"/>
            <a:chExt cx="1500" cy="1523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6" y="3564"/>
              <a:ext cx="139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400" b="0" dirty="0">
                  <a:solidFill>
                    <a:schemeClr val="bg1"/>
                  </a:solidFill>
                  <a:latin typeface="+mj-lt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551940"/>
            <a:ext cx="19018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symmetric Core Collapse 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Weak emitters, not well-modeled (‘bursts’), transient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Cosmic strings, soft gamma repeaters, pulsar glitches also in ‘burst’ class </a:t>
            </a:r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425950" y="4558666"/>
            <a:ext cx="2501900" cy="1628776"/>
            <a:chOff x="767" y="2880"/>
            <a:chExt cx="1576" cy="1026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767" y="3712"/>
              <a:ext cx="157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400" b="0" dirty="0">
                  <a:solidFill>
                    <a:schemeClr val="bg1"/>
                  </a:solidFill>
                  <a:latin typeface="+mj-lt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6889750" y="4615815"/>
            <a:ext cx="232251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Residue of the Big Bang, long duration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2351088" y="4747578"/>
            <a:ext cx="2205037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(effectively) 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Long duration</a:t>
            </a:r>
          </a:p>
        </p:txBody>
      </p:sp>
    </p:spTree>
    <p:extLst>
      <p:ext uri="{BB962C8B-B14F-4D97-AF65-F5344CB8AC3E}">
        <p14:creationId xmlns:p14="http://schemas.microsoft.com/office/powerpoint/2010/main" val="13016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4445" y="355971"/>
            <a:ext cx="7239000" cy="1143000"/>
          </a:xfrm>
        </p:spPr>
        <p:txBody>
          <a:bodyPr/>
          <a:lstStyle/>
          <a:p>
            <a:r>
              <a:rPr lang="en-US" sz="3200" b="1" dirty="0"/>
              <a:t>GWs from coalescing compact binaries (NS/NS, BH/BH, NS/BH)</a:t>
            </a:r>
          </a:p>
        </p:txBody>
      </p:sp>
      <p:pic>
        <p:nvPicPr>
          <p:cNvPr id="483334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9761" r="8487" b="68550"/>
          <a:stretch>
            <a:fillRect/>
          </a:stretch>
        </p:blipFill>
        <p:spPr bwMode="auto">
          <a:xfrm>
            <a:off x="3469678" y="1649557"/>
            <a:ext cx="5537687" cy="136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6" name="Picture 1032" descr="GWripples_loop_in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21" y="88265"/>
            <a:ext cx="1807779" cy="14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0" y="4743482"/>
            <a:ext cx="8626475" cy="1974850"/>
            <a:chOff x="196" y="0"/>
            <a:chExt cx="6194" cy="123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0"/>
              <a:ext cx="6194" cy="12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7" y="864"/>
              <a:ext cx="2503" cy="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49" y="1649557"/>
            <a:ext cx="3087687" cy="27017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4259340" y="3037131"/>
            <a:ext cx="3980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Tidal disruption of neutron star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912" y="4671483"/>
            <a:ext cx="797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Gravitational waveform:</a:t>
            </a:r>
            <a:r>
              <a:rPr lang="en-US" sz="2000" b="1" dirty="0"/>
              <a:t> </a:t>
            </a:r>
            <a:r>
              <a:rPr lang="en-US" sz="2000" b="1" dirty="0" smtClean="0"/>
              <a:t>          </a:t>
            </a:r>
            <a:r>
              <a:rPr lang="en-US" sz="2000" b="1" dirty="0" smtClean="0">
                <a:latin typeface="+mj-lt"/>
              </a:rPr>
              <a:t>  inspiral        merger  BH-</a:t>
            </a:r>
            <a:r>
              <a:rPr lang="en-US" sz="2000" b="1" dirty="0" err="1" smtClean="0">
                <a:latin typeface="+mj-lt"/>
              </a:rPr>
              <a:t>ringdown</a:t>
            </a:r>
            <a:endParaRPr lang="en-US" sz="20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3658" y="3420043"/>
            <a:ext cx="492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 unique and powerful laboratory to study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strong-field, highly dynamical gravity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and the structure of nuclear matter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the most extreme conditions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14069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Unmodeled</a:t>
            </a:r>
            <a:r>
              <a:rPr lang="en-US" sz="3200" dirty="0" smtClean="0"/>
              <a:t>, short-duration </a:t>
            </a:r>
            <a:br>
              <a:rPr lang="en-US" sz="3200" dirty="0" smtClean="0"/>
            </a:br>
            <a:r>
              <a:rPr lang="en-US" sz="3200" dirty="0" smtClean="0"/>
              <a:t>(&lt;~ 1 s) GW Bursts</a:t>
            </a:r>
            <a:endParaRPr lang="en-US" sz="3200" dirty="0"/>
          </a:p>
        </p:txBody>
      </p:sp>
      <p:pic>
        <p:nvPicPr>
          <p:cNvPr id="489475" name="Picture 1027" descr="sn_seq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399"/>
            <a:ext cx="3632200" cy="29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477" name="AutoShape 1029"/>
          <p:cNvSpPr>
            <a:spLocks noChangeArrowheads="1"/>
          </p:cNvSpPr>
          <p:nvPr/>
        </p:nvSpPr>
        <p:spPr bwMode="auto">
          <a:xfrm>
            <a:off x="2225040" y="1758749"/>
            <a:ext cx="1656080" cy="990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>
            <a:solidFill>
              <a:srgbClr val="EB562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9478" name="Text Box 1030"/>
          <p:cNvSpPr txBox="1">
            <a:spLocks noChangeArrowheads="1"/>
          </p:cNvSpPr>
          <p:nvPr/>
        </p:nvSpPr>
        <p:spPr bwMode="auto">
          <a:xfrm>
            <a:off x="1959417" y="2101649"/>
            <a:ext cx="2133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EB562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EB5621"/>
                </a:solidFill>
                <a:latin typeface="Arial" charset="0"/>
              </a:rPr>
              <a:t>Gravitational waves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73258" y="4635558"/>
            <a:ext cx="33827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2000" b="1">
                <a:latin typeface="Arial" charset="0"/>
              </a:defRPr>
            </a:lvl1pPr>
            <a:lvl2pPr marL="742950" indent="-285750">
              <a:defRPr>
                <a:latin typeface="Arial" charset="0"/>
              </a:defRPr>
            </a:lvl2pPr>
            <a:lvl3pPr marL="1143000" indent="-228600">
              <a:defRPr>
                <a:latin typeface="Arial" charset="0"/>
              </a:defRPr>
            </a:lvl3pPr>
            <a:lvl4pPr marL="1600200" indent="-228600">
              <a:defRPr>
                <a:latin typeface="Arial" charset="0"/>
              </a:defRPr>
            </a:lvl4pPr>
            <a:lvl5pPr marL="2057400" indent="-22860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dirty="0"/>
              <a:t>Core </a:t>
            </a:r>
            <a:r>
              <a:rPr lang="en-US" dirty="0" smtClean="0"/>
              <a:t>collapse supernova </a:t>
            </a:r>
            <a:endParaRPr lang="en-US" dirty="0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152938" y="5135854"/>
            <a:ext cx="1635222" cy="1583078"/>
            <a:chOff x="3557" y="2376"/>
            <a:chExt cx="1500" cy="156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6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576" y="3516"/>
              <a:ext cx="1393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j-lt"/>
                </a:rPr>
                <a:t>Credit: Chandra </a:t>
              </a:r>
              <a:r>
                <a:rPr lang="en-US" sz="1050" b="1" dirty="0" smtClean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sz="1050" b="1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050" b="1" dirty="0" smtClean="0">
                  <a:solidFill>
                    <a:schemeClr val="bg1"/>
                  </a:solidFill>
                  <a:latin typeface="+mj-lt"/>
                </a:rPr>
                <a:t>X-ray </a:t>
              </a:r>
              <a:r>
                <a:rPr lang="en-US" sz="1050" b="1" dirty="0">
                  <a:solidFill>
                    <a:schemeClr val="bg1"/>
                  </a:solidFill>
                  <a:latin typeface="+mj-lt"/>
                </a:rPr>
                <a:t>Observatory 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6851" y="1676399"/>
            <a:ext cx="3424989" cy="230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29349" y="4024027"/>
            <a:ext cx="31438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2000" b="1">
                <a:latin typeface="Arial" charset="0"/>
              </a:defRPr>
            </a:lvl1pPr>
            <a:lvl2pPr marL="742950" indent="-285750">
              <a:defRPr>
                <a:latin typeface="Arial" charset="0"/>
              </a:defRPr>
            </a:lvl2pPr>
            <a:lvl3pPr marL="1143000" indent="-228600">
              <a:defRPr>
                <a:latin typeface="Arial" charset="0"/>
              </a:defRPr>
            </a:lvl3pPr>
            <a:lvl4pPr marL="1600200" indent="-228600">
              <a:defRPr>
                <a:latin typeface="Arial" charset="0"/>
              </a:defRPr>
            </a:lvl4pPr>
            <a:lvl5pPr marL="2057400" indent="-22860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dirty="0"/>
              <a:t>Magnetar flares / storms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093017" y="4897683"/>
            <a:ext cx="30784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/>
              <a:t>High-mass </a:t>
            </a:r>
            <a:br>
              <a:rPr lang="en-US" sz="2000" b="1" dirty="0" smtClean="0"/>
            </a:br>
            <a:r>
              <a:rPr lang="en-US" sz="2000" b="1" dirty="0" smtClean="0"/>
              <a:t>binary merger </a:t>
            </a:r>
            <a:br>
              <a:rPr lang="en-US" sz="2000" b="1" dirty="0" smtClean="0"/>
            </a:br>
            <a:r>
              <a:rPr lang="en-US" sz="2000" b="1" dirty="0" smtClean="0"/>
              <a:t>and </a:t>
            </a:r>
            <a:r>
              <a:rPr lang="en-US" sz="2000" b="1" dirty="0" err="1" smtClean="0"/>
              <a:t>ringdown</a:t>
            </a:r>
            <a:endParaRPr lang="en-US" sz="2000" b="1" dirty="0"/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4781984"/>
            <a:ext cx="2623751" cy="191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5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5045984"/>
            <a:ext cx="1529396" cy="168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6780" y="6441640"/>
            <a:ext cx="10583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Credit: </a:t>
            </a:r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C. </a:t>
            </a:r>
            <a:r>
              <a:rPr lang="en-US" sz="1100" b="1" dirty="0" err="1" smtClean="0">
                <a:solidFill>
                  <a:schemeClr val="bg1"/>
                </a:solidFill>
                <a:latin typeface="+mj-lt"/>
              </a:rPr>
              <a:t>Ott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6919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239000" cy="1143000"/>
          </a:xfrm>
        </p:spPr>
        <p:txBody>
          <a:bodyPr/>
          <a:lstStyle/>
          <a:p>
            <a:r>
              <a:rPr lang="en-US"/>
              <a:t>Gravitational waves from Big Bang</a:t>
            </a:r>
          </a:p>
        </p:txBody>
      </p:sp>
      <p:sp>
        <p:nvSpPr>
          <p:cNvPr id="1411075" name="Text Box 3"/>
          <p:cNvSpPr txBox="1">
            <a:spLocks noChangeArrowheads="1"/>
          </p:cNvSpPr>
          <p:nvPr/>
        </p:nvSpPr>
        <p:spPr bwMode="auto">
          <a:xfrm>
            <a:off x="4479925" y="-338138"/>
            <a:ext cx="184150" cy="100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6000" b="1" i="1">
              <a:latin typeface="Playbill" pitchFamily="82" charset="0"/>
            </a:endParaRPr>
          </a:p>
        </p:txBody>
      </p:sp>
      <p:pic>
        <p:nvPicPr>
          <p:cNvPr id="1411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3438"/>
            <a:ext cx="609600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11079" name="Group 7"/>
          <p:cNvGrpSpPr>
            <a:grpSpLocks/>
          </p:cNvGrpSpPr>
          <p:nvPr/>
        </p:nvGrpSpPr>
        <p:grpSpPr bwMode="auto">
          <a:xfrm>
            <a:off x="6629400" y="4284663"/>
            <a:ext cx="2065338" cy="2420937"/>
            <a:chOff x="3792" y="432"/>
            <a:chExt cx="1968" cy="2913"/>
          </a:xfrm>
        </p:grpSpPr>
        <p:sp>
          <p:nvSpPr>
            <p:cNvPr id="1411080" name="Text Box 8"/>
            <p:cNvSpPr txBox="1">
              <a:spLocks noChangeArrowheads="1"/>
            </p:cNvSpPr>
            <p:nvPr/>
          </p:nvSpPr>
          <p:spPr bwMode="auto">
            <a:xfrm>
              <a:off x="3792" y="2352"/>
              <a:ext cx="1968" cy="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8000"/>
                  </a:solidFill>
                </a:rPr>
                <a:t>cosmic microwave background -- WMAP 2003</a:t>
              </a:r>
            </a:p>
          </p:txBody>
        </p:sp>
        <p:pic>
          <p:nvPicPr>
            <p:cNvPr id="141108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432"/>
              <a:ext cx="1920" cy="1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11082" name="Text Box 10"/>
          <p:cNvSpPr txBox="1">
            <a:spLocks noChangeArrowheads="1"/>
          </p:cNvSpPr>
          <p:nvPr/>
        </p:nvSpPr>
        <p:spPr bwMode="auto">
          <a:xfrm>
            <a:off x="4100513" y="3711575"/>
            <a:ext cx="823912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" charset="0"/>
              </a:rPr>
              <a:t>380,000</a:t>
            </a:r>
          </a:p>
          <a:p>
            <a:r>
              <a:rPr lang="en-US" sz="1400">
                <a:solidFill>
                  <a:schemeClr val="tx2"/>
                </a:solidFill>
                <a:latin typeface="Arial" charset="0"/>
              </a:rPr>
              <a:t>YEARS</a:t>
            </a:r>
            <a:br>
              <a:rPr lang="en-US" sz="1400">
                <a:solidFill>
                  <a:schemeClr val="tx2"/>
                </a:solidFill>
                <a:latin typeface="Arial" charset="0"/>
              </a:rPr>
            </a:br>
            <a:endParaRPr lang="en-US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411083" name="Text Box 11"/>
          <p:cNvSpPr txBox="1">
            <a:spLocks noChangeArrowheads="1"/>
          </p:cNvSpPr>
          <p:nvPr/>
        </p:nvSpPr>
        <p:spPr bwMode="auto">
          <a:xfrm>
            <a:off x="5135563" y="3590925"/>
            <a:ext cx="10318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Arial" charset="0"/>
              </a:rPr>
              <a:t>13.7 billion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Arial" charset="0"/>
              </a:rPr>
              <a:t>YEARS</a:t>
            </a:r>
          </a:p>
        </p:txBody>
      </p:sp>
      <p:sp>
        <p:nvSpPr>
          <p:cNvPr id="1411084" name="Text Box 12"/>
          <p:cNvSpPr txBox="1">
            <a:spLocks noChangeArrowheads="1"/>
          </p:cNvSpPr>
          <p:nvPr/>
        </p:nvSpPr>
        <p:spPr bwMode="auto">
          <a:xfrm>
            <a:off x="609600" y="1600200"/>
            <a:ext cx="3733800" cy="581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i="1">
                <a:solidFill>
                  <a:srgbClr val="CC0000"/>
                </a:solidFill>
                <a:latin typeface="Helvetica" pitchFamily="80" charset="0"/>
              </a:rPr>
              <a:t>Waves now in the LIGO band were produced 10</a:t>
            </a:r>
            <a:r>
              <a:rPr lang="en-US" sz="1600" i="1" baseline="30000">
                <a:solidFill>
                  <a:srgbClr val="CC0000"/>
                </a:solidFill>
                <a:latin typeface="Helvetica" pitchFamily="80" charset="0"/>
              </a:rPr>
              <a:t>-22</a:t>
            </a:r>
            <a:r>
              <a:rPr lang="en-US" sz="1600" i="1">
                <a:solidFill>
                  <a:srgbClr val="CC0000"/>
                </a:solidFill>
                <a:latin typeface="Helvetica" pitchFamily="80" charset="0"/>
              </a:rPr>
              <a:t> sec after the big bang</a:t>
            </a:r>
          </a:p>
        </p:txBody>
      </p:sp>
      <p:sp>
        <p:nvSpPr>
          <p:cNvPr id="1411085" name="Line 13"/>
          <p:cNvSpPr>
            <a:spLocks noChangeShapeType="1"/>
          </p:cNvSpPr>
          <p:nvPr/>
        </p:nvSpPr>
        <p:spPr bwMode="auto">
          <a:xfrm>
            <a:off x="762000" y="2133600"/>
            <a:ext cx="228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1108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630363"/>
            <a:ext cx="3228975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108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60638"/>
            <a:ext cx="29527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1089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363913"/>
            <a:ext cx="2962275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11096" name="Group 24"/>
          <p:cNvGrpSpPr>
            <a:grpSpLocks/>
          </p:cNvGrpSpPr>
          <p:nvPr/>
        </p:nvGrpSpPr>
        <p:grpSpPr bwMode="auto">
          <a:xfrm>
            <a:off x="1901825" y="4300538"/>
            <a:ext cx="4565650" cy="2508250"/>
            <a:chOff x="1104" y="2585"/>
            <a:chExt cx="2876" cy="1580"/>
          </a:xfrm>
        </p:grpSpPr>
        <p:pic>
          <p:nvPicPr>
            <p:cNvPr id="1411078" name="Picture 6" descr="Nick_early Universe_lis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5" b="15967"/>
            <a:stretch>
              <a:fillRect/>
            </a:stretch>
          </p:blipFill>
          <p:spPr bwMode="auto">
            <a:xfrm>
              <a:off x="1104" y="2585"/>
              <a:ext cx="2736" cy="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1090" name="Text Box 18"/>
            <p:cNvSpPr txBox="1">
              <a:spLocks noChangeArrowheads="1"/>
            </p:cNvSpPr>
            <p:nvPr/>
          </p:nvSpPr>
          <p:spPr bwMode="auto">
            <a:xfrm>
              <a:off x="1565" y="3388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GUT</a:t>
              </a:r>
            </a:p>
          </p:txBody>
        </p:sp>
        <p:sp>
          <p:nvSpPr>
            <p:cNvPr id="1411091" name="Text Box 19"/>
            <p:cNvSpPr txBox="1">
              <a:spLocks noChangeArrowheads="1"/>
            </p:cNvSpPr>
            <p:nvPr/>
          </p:nvSpPr>
          <p:spPr bwMode="auto">
            <a:xfrm>
              <a:off x="1255" y="3224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GWs</a:t>
              </a:r>
            </a:p>
          </p:txBody>
        </p:sp>
        <p:sp>
          <p:nvSpPr>
            <p:cNvPr id="1411092" name="Text Box 20"/>
            <p:cNvSpPr txBox="1">
              <a:spLocks noChangeArrowheads="1"/>
            </p:cNvSpPr>
            <p:nvPr/>
          </p:nvSpPr>
          <p:spPr bwMode="auto">
            <a:xfrm>
              <a:off x="2423" y="3725"/>
              <a:ext cx="3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</a:t>
              </a:r>
              <a:r>
                <a:rPr lang="en-US" sz="2800" b="1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</a:t>
              </a:r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411093" name="Text Box 21"/>
            <p:cNvSpPr txBox="1">
              <a:spLocks noChangeArrowheads="1"/>
            </p:cNvSpPr>
            <p:nvPr/>
          </p:nvSpPr>
          <p:spPr bwMode="auto">
            <a:xfrm>
              <a:off x="3512" y="3934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NOW</a:t>
              </a:r>
            </a:p>
          </p:txBody>
        </p:sp>
        <p:sp>
          <p:nvSpPr>
            <p:cNvPr id="1411094" name="Text Box 22"/>
            <p:cNvSpPr txBox="1">
              <a:spLocks noChangeArrowheads="1"/>
            </p:cNvSpPr>
            <p:nvPr/>
          </p:nvSpPr>
          <p:spPr bwMode="auto">
            <a:xfrm>
              <a:off x="1986" y="3530"/>
              <a:ext cx="34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</a:t>
              </a:r>
              <a:r>
                <a:rPr lang="en-US" sz="2800" b="1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</a:t>
              </a:r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411095" name="Text Box 23"/>
            <p:cNvSpPr txBox="1">
              <a:spLocks noChangeArrowheads="1"/>
            </p:cNvSpPr>
            <p:nvPr/>
          </p:nvSpPr>
          <p:spPr bwMode="auto">
            <a:xfrm>
              <a:off x="2813" y="3897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DM,DE</a:t>
              </a:r>
            </a:p>
          </p:txBody>
        </p:sp>
      </p:grpSp>
      <p:sp>
        <p:nvSpPr>
          <p:cNvPr id="1411077" name="Line 5"/>
          <p:cNvSpPr>
            <a:spLocks noChangeShapeType="1"/>
          </p:cNvSpPr>
          <p:nvPr/>
        </p:nvSpPr>
        <p:spPr bwMode="auto">
          <a:xfrm flipH="1" flipV="1">
            <a:off x="4876800" y="4025900"/>
            <a:ext cx="1752600" cy="850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311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</a:rPr>
              <a:t>Gravitational Waves</a:t>
            </a: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3429000" y="1752600"/>
            <a:ext cx="5715000" cy="1520825"/>
            <a:chOff x="1728" y="3072"/>
            <a:chExt cx="3600" cy="958"/>
          </a:xfrm>
        </p:grpSpPr>
        <p:pic>
          <p:nvPicPr>
            <p:cNvPr id="22538" name="Picture 4" descr="curvatur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8" y="3072"/>
              <a:ext cx="3600" cy="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9" name="Oval 5"/>
            <p:cNvSpPr>
              <a:spLocks noChangeArrowheads="1"/>
            </p:cNvSpPr>
            <p:nvPr/>
          </p:nvSpPr>
          <p:spPr bwMode="auto">
            <a:xfrm>
              <a:off x="3168" y="3312"/>
              <a:ext cx="96" cy="9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2976" y="3408"/>
              <a:ext cx="170" cy="96"/>
            </a:xfrm>
            <a:custGeom>
              <a:avLst/>
              <a:gdLst>
                <a:gd name="T0" fmla="*/ 45 w 266"/>
                <a:gd name="T1" fmla="*/ 0 h 330"/>
                <a:gd name="T2" fmla="*/ 0 w 266"/>
                <a:gd name="T3" fmla="*/ 2 h 330"/>
                <a:gd name="T4" fmla="*/ 0 60000 65536"/>
                <a:gd name="T5" fmla="*/ 0 60000 65536"/>
                <a:gd name="T6" fmla="*/ 0 w 266"/>
                <a:gd name="T7" fmla="*/ 0 h 330"/>
                <a:gd name="T8" fmla="*/ 266 w 266"/>
                <a:gd name="T9" fmla="*/ 330 h 3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6" h="330">
                  <a:moveTo>
                    <a:pt x="266" y="0"/>
                  </a:moveTo>
                  <a:lnTo>
                    <a:pt x="0" y="330"/>
                  </a:ln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 type="none" w="sm" len="sm"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122238" y="1660525"/>
            <a:ext cx="3810000" cy="1739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>
                <a:latin typeface="Helvetica" pitchFamily="-105" charset="0"/>
              </a:rPr>
              <a:t> Static gravitational fields are described in General Relativity as a curvature or warpage of space-time, changing the distance between space-time events.</a:t>
            </a:r>
          </a:p>
        </p:txBody>
      </p:sp>
      <p:pic>
        <p:nvPicPr>
          <p:cNvPr id="22533" name="Picture 8" descr="binary_inspir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6638" y="4008438"/>
            <a:ext cx="40386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0" y="4294188"/>
            <a:ext cx="4495800" cy="2014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chemeClr val="hlink"/>
                </a:solidFill>
                <a:latin typeface="Helvetica" pitchFamily="-105" charset="0"/>
              </a:rPr>
              <a:t>If the source is moving </a:t>
            </a:r>
          </a:p>
          <a:p>
            <a:r>
              <a:rPr lang="en-US" sz="1800" b="1">
                <a:solidFill>
                  <a:schemeClr val="hlink"/>
                </a:solidFill>
                <a:latin typeface="Helvetica" pitchFamily="-105" charset="0"/>
              </a:rPr>
              <a:t>(at speeds close to c), </a:t>
            </a:r>
          </a:p>
          <a:p>
            <a:r>
              <a:rPr lang="en-US" sz="1800" b="1" i="1">
                <a:solidFill>
                  <a:schemeClr val="hlink"/>
                </a:solidFill>
                <a:latin typeface="Helvetica" pitchFamily="-105" charset="0"/>
              </a:rPr>
              <a:t>eg,</a:t>
            </a:r>
            <a:r>
              <a:rPr lang="en-US" sz="1800" b="1">
                <a:solidFill>
                  <a:schemeClr val="hlink"/>
                </a:solidFill>
                <a:latin typeface="Helvetica" pitchFamily="-105" charset="0"/>
              </a:rPr>
              <a:t> because it’s orbiting a companion, the “news” of the changing gravitational field propagates outward as gravitational radiation – </a:t>
            </a:r>
          </a:p>
          <a:p>
            <a:r>
              <a:rPr lang="en-US" sz="1800" b="1">
                <a:solidFill>
                  <a:schemeClr val="hlink"/>
                </a:solidFill>
                <a:latin typeface="Helvetica" pitchFamily="-105" charset="0"/>
              </a:rPr>
              <a:t>a wave of spacetime curvature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0" y="3505200"/>
            <a:ext cx="4816475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Helvetica" pitchFamily="-105" charset="0"/>
              </a:rPr>
              <a:t>Shortest straight-line path of a nearby test-mass is a ~Keplerian orbit.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5294313" y="3192463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400">
                <a:latin typeface="Arial" charset="0"/>
              </a:rPr>
              <a:t>G</a:t>
            </a:r>
            <a:r>
              <a:rPr lang="en-US" sz="4400" baseline="-25000">
                <a:latin typeface="Symbol" pitchFamily="-105" charset="2"/>
              </a:rPr>
              <a:t>mn</a:t>
            </a:r>
            <a:r>
              <a:rPr lang="en-US" sz="4400">
                <a:latin typeface="Arial" charset="0"/>
              </a:rPr>
              <a:t>= 8</a:t>
            </a:r>
            <a:r>
              <a:rPr lang="en-US" sz="4400">
                <a:latin typeface="Symbol" pitchFamily="-105" charset="2"/>
              </a:rPr>
              <a:t>pT</a:t>
            </a:r>
            <a:r>
              <a:rPr lang="en-US" sz="4400" baseline="-25000">
                <a:latin typeface="Symbol" pitchFamily="-105" charset="2"/>
              </a:rPr>
              <a:t>mn</a:t>
            </a:r>
          </a:p>
        </p:txBody>
      </p:sp>
    </p:spTree>
    <p:extLst>
      <p:ext uri="{BB962C8B-B14F-4D97-AF65-F5344CB8AC3E}">
        <p14:creationId xmlns:p14="http://schemas.microsoft.com/office/powerpoint/2010/main" val="18583151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/>
            </a:r>
            <a:br>
              <a:rPr lang="en-US" b="1"/>
            </a:br>
            <a:r>
              <a:rPr lang="en-US" sz="3200" i="1">
                <a:solidFill>
                  <a:srgbClr val="037C03"/>
                </a:solidFill>
              </a:rPr>
              <a:t>Pulsars and continuous wave sources</a:t>
            </a:r>
          </a:p>
        </p:txBody>
      </p:sp>
      <p:sp>
        <p:nvSpPr>
          <p:cNvPr id="1404931" name="Rectangle 3"/>
          <p:cNvSpPr>
            <a:spLocks noChangeArrowheads="1"/>
          </p:cNvSpPr>
          <p:nvPr/>
        </p:nvSpPr>
        <p:spPr bwMode="auto">
          <a:xfrm>
            <a:off x="685800" y="4894263"/>
            <a:ext cx="7772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>
              <a:latin typeface="Helvetica" pitchFamily="80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i="1">
              <a:latin typeface="Helvetica" pitchFamily="80" charset="0"/>
            </a:endParaRPr>
          </a:p>
        </p:txBody>
      </p:sp>
      <p:pic>
        <p:nvPicPr>
          <p:cNvPr id="1404932" name="Picture 4" descr="CWSensitiv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735388"/>
            <a:ext cx="3043238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4933" name="Text Box 5"/>
          <p:cNvSpPr txBox="1">
            <a:spLocks noChangeArrowheads="1"/>
          </p:cNvSpPr>
          <p:nvPr/>
        </p:nvSpPr>
        <p:spPr bwMode="auto">
          <a:xfrm>
            <a:off x="4343400" y="1676400"/>
            <a:ext cx="404653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>
                <a:latin typeface="Helvetica" pitchFamily="80" charset="0"/>
              </a:rPr>
              <a:t>  </a:t>
            </a:r>
            <a:r>
              <a:rPr lang="en-US" sz="2000" b="1" u="sng">
                <a:latin typeface="Helvetica" pitchFamily="80" charset="0"/>
              </a:rPr>
              <a:t>Pulsars in our galaxy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»"/>
            </a:pPr>
            <a:r>
              <a:rPr lang="en-US" sz="1600">
                <a:solidFill>
                  <a:schemeClr val="tx2"/>
                </a:solidFill>
                <a:latin typeface="Helvetica" pitchFamily="80" charset="0"/>
              </a:rPr>
              <a:t>non axisymmetric:     10-4 &lt; </a:t>
            </a:r>
            <a:r>
              <a:rPr lang="en-US" sz="1600">
                <a:solidFill>
                  <a:schemeClr val="tx2"/>
                </a:solidFill>
                <a:latin typeface="Symbol" pitchFamily="18" charset="2"/>
              </a:rPr>
              <a:t>e</a:t>
            </a:r>
            <a:r>
              <a:rPr lang="en-US" sz="1600">
                <a:solidFill>
                  <a:schemeClr val="tx2"/>
                </a:solidFill>
                <a:latin typeface="Helvetica" pitchFamily="80" charset="0"/>
              </a:rPr>
              <a:t> &lt; 10-6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»"/>
            </a:pPr>
            <a:r>
              <a:rPr lang="en-US" sz="1600">
                <a:solidFill>
                  <a:schemeClr val="tx2"/>
                </a:solidFill>
                <a:latin typeface="Helvetica" pitchFamily="80" charset="0"/>
              </a:rPr>
              <a:t>science: EOS; precession; interiors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»"/>
            </a:pPr>
            <a:r>
              <a:rPr lang="en-US" sz="1600">
                <a:solidFill>
                  <a:schemeClr val="tx2"/>
                </a:solidFill>
                <a:latin typeface="Helvetica" pitchFamily="80" charset="0"/>
              </a:rPr>
              <a:t>“R-mode” instabilities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»"/>
            </a:pPr>
            <a:r>
              <a:rPr lang="en-US" sz="1600">
                <a:solidFill>
                  <a:schemeClr val="tx2"/>
                </a:solidFill>
                <a:latin typeface="Helvetica" pitchFamily="80" charset="0"/>
              </a:rPr>
              <a:t>narrow band searches best</a:t>
            </a:r>
          </a:p>
          <a:p>
            <a:endParaRPr lang="en-US" sz="1600" b="1"/>
          </a:p>
        </p:txBody>
      </p:sp>
      <p:grpSp>
        <p:nvGrpSpPr>
          <p:cNvPr id="1404935" name="Group 7"/>
          <p:cNvGrpSpPr>
            <a:grpSpLocks/>
          </p:cNvGrpSpPr>
          <p:nvPr/>
        </p:nvGrpSpPr>
        <p:grpSpPr bwMode="auto">
          <a:xfrm>
            <a:off x="7658100" y="3162300"/>
            <a:ext cx="1201738" cy="1439863"/>
            <a:chOff x="4721" y="3024"/>
            <a:chExt cx="757" cy="907"/>
          </a:xfrm>
        </p:grpSpPr>
        <p:pic>
          <p:nvPicPr>
            <p:cNvPr id="140493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" y="3125"/>
              <a:ext cx="757" cy="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4937" name="Line 9"/>
            <p:cNvSpPr>
              <a:spLocks noChangeAspect="1" noChangeShapeType="1"/>
            </p:cNvSpPr>
            <p:nvPr/>
          </p:nvSpPr>
          <p:spPr bwMode="auto">
            <a:xfrm flipV="1">
              <a:off x="5090" y="3064"/>
              <a:ext cx="0" cy="3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04938" name="AutoShape 10"/>
            <p:cNvSpPr>
              <a:spLocks noChangeAspect="1" noChangeArrowheads="1"/>
            </p:cNvSpPr>
            <p:nvPr/>
          </p:nvSpPr>
          <p:spPr bwMode="auto">
            <a:xfrm>
              <a:off x="4983" y="3024"/>
              <a:ext cx="189" cy="163"/>
            </a:xfrm>
            <a:prstGeom prst="curvedRightArrow">
              <a:avLst>
                <a:gd name="adj1" fmla="val 21856"/>
                <a:gd name="adj2" fmla="val 35032"/>
                <a:gd name="adj3" fmla="val 3877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04939" name="Group 11"/>
          <p:cNvGrpSpPr>
            <a:grpSpLocks/>
          </p:cNvGrpSpPr>
          <p:nvPr/>
        </p:nvGrpSpPr>
        <p:grpSpPr bwMode="auto">
          <a:xfrm>
            <a:off x="7000875" y="4810125"/>
            <a:ext cx="1716088" cy="1666875"/>
            <a:chOff x="4560" y="3078"/>
            <a:chExt cx="1081" cy="1050"/>
          </a:xfrm>
        </p:grpSpPr>
        <p:pic>
          <p:nvPicPr>
            <p:cNvPr id="1404940" name="Picture 12" descr="RMOD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078"/>
              <a:ext cx="1081" cy="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4941" name="Text Box 13"/>
            <p:cNvSpPr txBox="1">
              <a:spLocks noChangeAspect="1" noChangeArrowheads="1"/>
            </p:cNvSpPr>
            <p:nvPr/>
          </p:nvSpPr>
          <p:spPr bwMode="auto">
            <a:xfrm>
              <a:off x="4741" y="3916"/>
              <a:ext cx="6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>
                  <a:solidFill>
                    <a:srgbClr val="CC0000"/>
                  </a:solidFill>
                  <a:latin typeface="Helvetica" pitchFamily="80" charset="0"/>
                </a:rPr>
                <a:t>R-modes</a:t>
              </a:r>
            </a:p>
          </p:txBody>
        </p:sp>
      </p:grpSp>
      <p:pic>
        <p:nvPicPr>
          <p:cNvPr id="1404942" name="Picture 14" descr="puls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5200650"/>
            <a:ext cx="161607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4943" name="Group 15"/>
          <p:cNvGrpSpPr>
            <a:grpSpLocks/>
          </p:cNvGrpSpPr>
          <p:nvPr/>
        </p:nvGrpSpPr>
        <p:grpSpPr bwMode="auto">
          <a:xfrm>
            <a:off x="1038225" y="1438275"/>
            <a:ext cx="2924175" cy="2206625"/>
            <a:chOff x="4032" y="1584"/>
            <a:chExt cx="1590" cy="1200"/>
          </a:xfrm>
        </p:grpSpPr>
        <p:pic>
          <p:nvPicPr>
            <p:cNvPr id="1404944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584"/>
              <a:ext cx="1590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04945" name="Text Box 17"/>
            <p:cNvSpPr txBox="1">
              <a:spLocks noChangeArrowheads="1"/>
            </p:cNvSpPr>
            <p:nvPr/>
          </p:nvSpPr>
          <p:spPr bwMode="auto">
            <a:xfrm>
              <a:off x="4038" y="2640"/>
              <a:ext cx="26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800">
                  <a:solidFill>
                    <a:srgbClr val="FFFFFF"/>
                  </a:solidFill>
                </a:rPr>
                <a:t>NASA </a:t>
              </a:r>
            </a:p>
          </p:txBody>
        </p:sp>
      </p:grpSp>
      <p:grpSp>
        <p:nvGrpSpPr>
          <p:cNvPr id="1404946" name="Group 18"/>
          <p:cNvGrpSpPr>
            <a:grpSpLocks/>
          </p:cNvGrpSpPr>
          <p:nvPr/>
        </p:nvGrpSpPr>
        <p:grpSpPr bwMode="auto">
          <a:xfrm>
            <a:off x="3533775" y="5387975"/>
            <a:ext cx="1438275" cy="1133475"/>
            <a:chOff x="2832" y="2884"/>
            <a:chExt cx="1680" cy="1427"/>
          </a:xfrm>
        </p:grpSpPr>
        <p:pic>
          <p:nvPicPr>
            <p:cNvPr id="1404947" name="Picture 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4"/>
              <a:ext cx="1680" cy="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04948" name="Text Box 20"/>
            <p:cNvSpPr txBox="1">
              <a:spLocks noChangeArrowheads="1"/>
            </p:cNvSpPr>
            <p:nvPr/>
          </p:nvSpPr>
          <p:spPr bwMode="auto">
            <a:xfrm>
              <a:off x="2832" y="4041"/>
              <a:ext cx="564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800">
                  <a:solidFill>
                    <a:srgbClr val="FFFFFF"/>
                  </a:solidFill>
                </a:rPr>
                <a:t>NASA </a:t>
              </a:r>
            </a:p>
          </p:txBody>
        </p:sp>
      </p:grpSp>
      <p:grpSp>
        <p:nvGrpSpPr>
          <p:cNvPr id="1404949" name="Group 21"/>
          <p:cNvGrpSpPr>
            <a:grpSpLocks/>
          </p:cNvGrpSpPr>
          <p:nvPr/>
        </p:nvGrpSpPr>
        <p:grpSpPr bwMode="auto">
          <a:xfrm>
            <a:off x="3495675" y="3765550"/>
            <a:ext cx="1263650" cy="1360488"/>
            <a:chOff x="1008" y="2784"/>
            <a:chExt cx="1378" cy="1485"/>
          </a:xfrm>
        </p:grpSpPr>
        <p:pic>
          <p:nvPicPr>
            <p:cNvPr id="1404950" name="Picture 2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2784"/>
              <a:ext cx="1344" cy="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04951" name="Text Box 23"/>
            <p:cNvSpPr txBox="1">
              <a:spLocks noChangeArrowheads="1"/>
            </p:cNvSpPr>
            <p:nvPr/>
          </p:nvSpPr>
          <p:spPr bwMode="auto">
            <a:xfrm>
              <a:off x="1008" y="4052"/>
              <a:ext cx="994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700">
                  <a:solidFill>
                    <a:srgbClr val="FFFFFF"/>
                  </a:solidFill>
                </a:rPr>
                <a:t>(NASA/CXC/SAO) </a:t>
              </a:r>
            </a:p>
          </p:txBody>
        </p:sp>
      </p:grpSp>
      <p:graphicFrame>
        <p:nvGraphicFramePr>
          <p:cNvPr id="1404952" name="Object 24"/>
          <p:cNvGraphicFramePr>
            <a:graphicFrameLocks noGrp="1" noChangeAspect="1"/>
          </p:cNvGraphicFramePr>
          <p:nvPr>
            <p:ph idx="1"/>
          </p:nvPr>
        </p:nvGraphicFramePr>
        <p:xfrm>
          <a:off x="5006975" y="3381375"/>
          <a:ext cx="2505075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15" name="Equation" r:id="rId11" imgW="1054080" imgH="419040" progId="Equation.DSMT4">
                  <p:embed/>
                </p:oleObj>
              </mc:Choice>
              <mc:Fallback>
                <p:oleObj name="Equation" r:id="rId11" imgW="10540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75" y="3381375"/>
                        <a:ext cx="2505075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4956" name="Object 28"/>
          <p:cNvGraphicFramePr>
            <a:graphicFrameLocks noChangeAspect="1"/>
          </p:cNvGraphicFramePr>
          <p:nvPr/>
        </p:nvGraphicFramePr>
        <p:xfrm>
          <a:off x="4924425" y="4484688"/>
          <a:ext cx="203835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16" name="Equation" r:id="rId13" imgW="787320" imgH="228600" progId="Equation.3">
                  <p:embed/>
                </p:oleObj>
              </mc:Choice>
              <mc:Fallback>
                <p:oleObj name="Equation" r:id="rId13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4484688"/>
                        <a:ext cx="2038350" cy="5826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33477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</a:rPr>
              <a:t>Frequency-Time </a:t>
            </a:r>
            <a:br>
              <a:rPr lang="en-US" smtClean="0">
                <a:ea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22944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859338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945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7287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403028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</a:rPr>
              <a:t>Astrophysics with joint </a:t>
            </a:r>
            <a:br>
              <a:rPr lang="en-US" dirty="0" smtClean="0">
                <a:ea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</a:rPr>
              <a:t>GW – EM observations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531182"/>
            <a:ext cx="8610600" cy="4724400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</a:rPr>
              <a:t>Short-hard GRBs, with or without the GRB </a:t>
            </a:r>
            <a:endParaRPr lang="en-US" dirty="0" smtClean="0">
              <a:ea typeface="ＭＳ Ｐゴシック" pitchFamily="-105" charset="-128"/>
            </a:endParaRP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Confirm (or rule out) merger progenitor </a:t>
            </a: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Study progenitor systems, including </a:t>
            </a:r>
            <a:r>
              <a:rPr lang="en-US" sz="2400" dirty="0" smtClean="0">
                <a:ea typeface="ＭＳ Ｐゴシック" pitchFamily="-105" charset="-128"/>
              </a:rPr>
              <a:t/>
            </a:r>
            <a:br>
              <a:rPr lang="en-US" sz="2400" dirty="0" smtClean="0">
                <a:ea typeface="ＭＳ Ｐゴシック" pitchFamily="-105" charset="-128"/>
              </a:rPr>
            </a:br>
            <a:r>
              <a:rPr lang="en-US" sz="2400" dirty="0" smtClean="0">
                <a:ea typeface="ＭＳ Ｐゴシック" pitchFamily="-105" charset="-128"/>
              </a:rPr>
              <a:t>orientation </a:t>
            </a:r>
            <a:r>
              <a:rPr lang="en-US" sz="2400" dirty="0" smtClean="0">
                <a:ea typeface="ＭＳ Ｐゴシック" pitchFamily="-105" charset="-128"/>
              </a:rPr>
              <a:t>and beaming</a:t>
            </a: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Relate GW and EM energy release</a:t>
            </a: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Relate merger parameters to hosts </a:t>
            </a:r>
            <a:r>
              <a:rPr lang="en-US" sz="2400" dirty="0" smtClean="0">
                <a:ea typeface="ＭＳ Ｐゴシック" pitchFamily="-105" charset="-128"/>
              </a:rPr>
              <a:t/>
            </a:r>
            <a:br>
              <a:rPr lang="en-US" sz="2400" dirty="0" smtClean="0">
                <a:ea typeface="ＭＳ Ｐゴシック" pitchFamily="-105" charset="-128"/>
              </a:rPr>
            </a:br>
            <a:r>
              <a:rPr lang="en-US" sz="2400" dirty="0" smtClean="0">
                <a:ea typeface="ＭＳ Ｐゴシック" pitchFamily="-105" charset="-128"/>
              </a:rPr>
              <a:t>(</a:t>
            </a:r>
            <a:r>
              <a:rPr lang="en-US" sz="2400" dirty="0" err="1" smtClean="0">
                <a:ea typeface="ＭＳ Ｐゴシック" pitchFamily="-105" charset="-128"/>
              </a:rPr>
              <a:t>metallicity</a:t>
            </a:r>
            <a:r>
              <a:rPr lang="en-US" sz="2400" dirty="0" smtClean="0">
                <a:ea typeface="ＭＳ Ｐゴシック" pitchFamily="-105" charset="-128"/>
              </a:rPr>
              <a:t>, SFR, </a:t>
            </a:r>
            <a:r>
              <a:rPr lang="en-US" sz="2400" dirty="0" smtClean="0">
                <a:ea typeface="ＭＳ Ｐゴシック" pitchFamily="-105" charset="-128"/>
              </a:rPr>
              <a:t>…)</a:t>
            </a:r>
            <a:endParaRPr lang="en-US" dirty="0" smtClean="0">
              <a:ea typeface="ＭＳ Ｐゴシック" pitchFamily="-105" charset="-128"/>
            </a:endParaRPr>
          </a:p>
          <a:p>
            <a:r>
              <a:rPr lang="en-US" dirty="0" smtClean="0">
                <a:ea typeface="ＭＳ Ｐゴシック" pitchFamily="-105" charset="-128"/>
              </a:rPr>
              <a:t>Follow-ups: detect optical afterglow, host galaxy, </a:t>
            </a:r>
            <a:r>
              <a:rPr lang="en-US" dirty="0" err="1" smtClean="0">
                <a:ea typeface="ＭＳ Ｐゴシック" pitchFamily="-105" charset="-128"/>
              </a:rPr>
              <a:t>redshift</a:t>
            </a:r>
            <a:r>
              <a:rPr lang="en-US" dirty="0" smtClean="0">
                <a:ea typeface="ＭＳ Ｐゴシック" pitchFamily="-105" charset="-128"/>
              </a:rPr>
              <a:t>…</a:t>
            </a: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Low latency pipeline, sky localization</a:t>
            </a:r>
          </a:p>
          <a:p>
            <a:r>
              <a:rPr lang="en-US" dirty="0" smtClean="0">
                <a:ea typeface="ＭＳ Ｐゴシック" pitchFamily="-105" charset="-128"/>
              </a:rPr>
              <a:t>CBC mergers as cosmological standard sirens.</a:t>
            </a: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Independent measurement </a:t>
            </a:r>
            <a:r>
              <a:rPr lang="en-US" sz="2400" dirty="0" smtClean="0">
                <a:ea typeface="ＭＳ Ｐゴシック" pitchFamily="-105" charset="-128"/>
              </a:rPr>
              <a:t>of Hubble constant</a:t>
            </a:r>
          </a:p>
          <a:p>
            <a:pPr lvl="1"/>
            <a:r>
              <a:rPr lang="en-US" sz="2400" dirty="0" smtClean="0">
                <a:ea typeface="ＭＳ Ｐゴシック" pitchFamily="-105" charset="-128"/>
              </a:rPr>
              <a:t>a(z), dark energy </a:t>
            </a:r>
            <a:r>
              <a:rPr lang="en-US" sz="2400" dirty="0" err="1" smtClean="0">
                <a:ea typeface="ＭＳ Ｐゴシック" pitchFamily="-105" charset="-128"/>
              </a:rPr>
              <a:t>EoS</a:t>
            </a:r>
            <a:endParaRPr lang="en-US" sz="2400" dirty="0" smtClean="0">
              <a:ea typeface="ＭＳ Ｐゴシック" pitchFamily="-105" charset="-128"/>
            </a:endParaRPr>
          </a:p>
          <a:p>
            <a:pPr>
              <a:buFont typeface="Wingdings" pitchFamily="-105" charset="2"/>
              <a:buNone/>
            </a:pPr>
            <a:endParaRPr lang="en-US" dirty="0" smtClean="0">
              <a:ea typeface="ＭＳ Ｐゴシック" pitchFamily="-105" charset="-128"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725" y="722189"/>
            <a:ext cx="1757979" cy="1494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043" y="2404951"/>
            <a:ext cx="2650725" cy="2137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9" name="Rectangle 13"/>
          <p:cNvSpPr>
            <a:spLocks noChangeArrowheads="1"/>
          </p:cNvSpPr>
          <p:nvPr/>
        </p:nvSpPr>
        <p:spPr bwMode="auto">
          <a:xfrm>
            <a:off x="4876800" y="4419600"/>
            <a:ext cx="1676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http://astro.hi.is/grb.php</a:t>
            </a:r>
          </a:p>
        </p:txBody>
      </p:sp>
      <p:pic>
        <p:nvPicPr>
          <p:cNvPr id="256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5181600"/>
            <a:ext cx="1352550" cy="1325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57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497550"/>
            <a:ext cx="8534400" cy="887931"/>
          </a:xfrm>
        </p:spPr>
        <p:txBody>
          <a:bodyPr/>
          <a:lstStyle/>
          <a:p>
            <a:r>
              <a:rPr lang="en-US" sz="3200" b="1" dirty="0" smtClean="0"/>
              <a:t>GW and EM </a:t>
            </a:r>
            <a:br>
              <a:rPr lang="en-US" sz="3200" b="1" dirty="0" smtClean="0"/>
            </a:br>
            <a:r>
              <a:rPr lang="en-US" sz="3200" b="1" dirty="0" smtClean="0"/>
              <a:t>Multi-messenger Astronomy</a:t>
            </a:r>
            <a:endParaRPr lang="en-US" sz="3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83944" y="1595633"/>
            <a:ext cx="4259179" cy="2743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Gravitational Waves:</a:t>
            </a:r>
          </a:p>
          <a:p>
            <a:pPr lvl="1"/>
            <a:r>
              <a:rPr lang="en-US" sz="2000" dirty="0" smtClean="0"/>
              <a:t>Bulk motion dynamics</a:t>
            </a:r>
          </a:p>
          <a:p>
            <a:pPr lvl="1"/>
            <a:r>
              <a:rPr lang="en-US" sz="2000" dirty="0" smtClean="0"/>
              <a:t>Binary parameters</a:t>
            </a:r>
          </a:p>
          <a:p>
            <a:pPr lvl="1"/>
            <a:r>
              <a:rPr lang="en-US" sz="2000" dirty="0" smtClean="0"/>
              <a:t>Direct probe of central engine</a:t>
            </a:r>
          </a:p>
          <a:p>
            <a:pPr lvl="1"/>
            <a:r>
              <a:rPr lang="en-US" sz="2000" dirty="0" smtClean="0"/>
              <a:t>Progenitor mass</a:t>
            </a:r>
          </a:p>
          <a:p>
            <a:pPr lvl="1"/>
            <a:r>
              <a:rPr lang="en-US" sz="2000" dirty="0" smtClean="0"/>
              <a:t>GW </a:t>
            </a:r>
            <a:r>
              <a:rPr lang="en-US" sz="2000" dirty="0" err="1" smtClean="0"/>
              <a:t>energetics</a:t>
            </a:r>
            <a:endParaRPr lang="en-US" sz="2000" dirty="0" smtClean="0"/>
          </a:p>
          <a:p>
            <a:pPr lvl="1"/>
            <a:r>
              <a:rPr lang="en-US" sz="2000" dirty="0" smtClean="0"/>
              <a:t>Luminosity distance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78679" y="1576382"/>
            <a:ext cx="4191000" cy="2514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Light Curve &amp; Spectrum: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Precise sky location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Host galaxy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Gas environment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Progenitor star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EM </a:t>
            </a:r>
            <a:r>
              <a:rPr lang="en-US" sz="2000" dirty="0" err="1" smtClean="0">
                <a:solidFill>
                  <a:srgbClr val="FF0000"/>
                </a:solidFill>
              </a:rPr>
              <a:t>energetics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Red shift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458" y="5012601"/>
            <a:ext cx="74462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latin typeface="+mn-lt"/>
              </a:rPr>
              <a:t>Combining these observations will also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increase detection confidence,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allow a measurement of the local Hubble constant.  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83" y="4319840"/>
            <a:ext cx="8880957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more complete picture of progenitor physics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401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sound of a chirp</a:t>
            </a:r>
          </a:p>
        </p:txBody>
      </p:sp>
      <p:pic>
        <p:nvPicPr>
          <p:cNvPr id="77828" name="Picture 3" descr="bh-600kpc">
            <a:hlinkClick r:id="" action="ppaction://noaction">
              <a:snd r:embed="rId3" name="NS-600.WAV"/>
            </a:hlinkClick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114800"/>
            <a:ext cx="69580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 Box 4">
            <a:hlinkClick r:id="" action="ppaction://noaction">
              <a:snd r:embed="rId5" name="ns-no.wav"/>
            </a:hlinkClick>
          </p:cNvPr>
          <p:cNvSpPr txBox="1">
            <a:spLocks noChangeArrowheads="1"/>
          </p:cNvSpPr>
          <p:nvPr/>
        </p:nvSpPr>
        <p:spPr bwMode="auto">
          <a:xfrm>
            <a:off x="1981200" y="19812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3300"/>
                </a:solidFill>
              </a:rPr>
              <a:t>BH-BH collision, no noise</a:t>
            </a:r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457200" y="2667000"/>
            <a:ext cx="5791200" cy="13239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The sound of a BH-BH collision, </a:t>
            </a:r>
          </a:p>
          <a:p>
            <a:pPr algn="ctr"/>
            <a:r>
              <a:rPr lang="en-US" sz="2000"/>
              <a:t>Fourier transformed over 5 one-second intervals </a:t>
            </a:r>
          </a:p>
          <a:p>
            <a:pPr algn="ctr"/>
            <a:r>
              <a:rPr lang="en-US" sz="2000"/>
              <a:t>(</a:t>
            </a:r>
            <a:r>
              <a:rPr lang="en-US" sz="2000">
                <a:solidFill>
                  <a:srgbClr val="FF0000"/>
                </a:solidFill>
              </a:rPr>
              <a:t>red</a:t>
            </a:r>
            <a:r>
              <a:rPr lang="en-US" sz="2000"/>
              <a:t>, blue, </a:t>
            </a:r>
            <a:r>
              <a:rPr lang="en-US" sz="2000">
                <a:solidFill>
                  <a:srgbClr val="FD0FD0"/>
                </a:solidFill>
              </a:rPr>
              <a:t>magenta</a:t>
            </a:r>
            <a:r>
              <a:rPr lang="en-US" sz="2000"/>
              <a:t>, </a:t>
            </a:r>
            <a:r>
              <a:rPr lang="en-US" sz="2000">
                <a:solidFill>
                  <a:srgbClr val="11FB27"/>
                </a:solidFill>
              </a:rPr>
              <a:t>green</a:t>
            </a:r>
            <a:r>
              <a:rPr lang="en-US" sz="2000"/>
              <a:t>, </a:t>
            </a:r>
            <a:r>
              <a:rPr lang="en-US" sz="2000">
                <a:solidFill>
                  <a:srgbClr val="660066"/>
                </a:solidFill>
              </a:rPr>
              <a:t>purple</a:t>
            </a:r>
            <a:r>
              <a:rPr lang="en-US" sz="2000"/>
              <a:t>)</a:t>
            </a:r>
          </a:p>
          <a:p>
            <a:pPr algn="ctr"/>
            <a:r>
              <a:rPr lang="en-US" sz="2000"/>
              <a:t>along with expected IFO noise (black)</a:t>
            </a:r>
          </a:p>
        </p:txBody>
      </p:sp>
      <p:pic>
        <p:nvPicPr>
          <p:cNvPr id="77831" name="Picture 6">
            <a:hlinkClick r:id="" action="ppaction://noaction">
              <a:snd r:embed="rId5" name="ns-no.wav"/>
            </a:hlinkClick>
          </p:cNvPr>
          <p:cNvPicPr>
            <a:picLocks noChangeAspect="1" noChangeArrowheads="1"/>
          </p:cNvPicPr>
          <p:nvPr/>
        </p:nvPicPr>
        <p:blipFill>
          <a:blip r:embed="rId6"/>
          <a:srcRect r="46913"/>
          <a:stretch>
            <a:fillRect/>
          </a:stretch>
        </p:blipFill>
        <p:spPr bwMode="auto">
          <a:xfrm>
            <a:off x="6400800" y="1600200"/>
            <a:ext cx="2514600" cy="2403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92160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 distance</a:t>
            </a:r>
            <a:br>
              <a:rPr lang="en-US" dirty="0" smtClean="0"/>
            </a:br>
            <a:r>
              <a:rPr lang="en-US" dirty="0" smtClean="0"/>
              <a:t>for compact binary mergers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83" y="1600917"/>
            <a:ext cx="3982453" cy="4724400"/>
          </a:xfrm>
        </p:spPr>
        <p:txBody>
          <a:bodyPr/>
          <a:lstStyle/>
          <a:p>
            <a:r>
              <a:rPr lang="en-US" sz="1800" b="1" dirty="0" smtClean="0"/>
              <a:t>Horizon distance: Distance in </a:t>
            </a:r>
            <a:r>
              <a:rPr lang="en-US" sz="1800" b="1" dirty="0" err="1" smtClean="0"/>
              <a:t>Mpc</a:t>
            </a:r>
            <a:r>
              <a:rPr lang="en-US" sz="1800" b="1" dirty="0" smtClean="0"/>
              <a:t> at which one Advanced LIGO detector can see an optimally-located, optimally oriented binary merger with an SNR=8, as a function of total mass.</a:t>
            </a:r>
          </a:p>
          <a:p>
            <a:r>
              <a:rPr lang="en-US" sz="1800" b="1" dirty="0" smtClean="0"/>
              <a:t>Averaging over sky location and orientation degrades this by ~2.26.</a:t>
            </a:r>
          </a:p>
          <a:p>
            <a:r>
              <a:rPr lang="en-US" sz="1800" b="1" dirty="0" smtClean="0"/>
              <a:t>Important to use the right templates, including IMR, and spin effects!</a:t>
            </a:r>
          </a:p>
          <a:p>
            <a:r>
              <a:rPr lang="en-US" sz="1800" b="1" dirty="0" smtClean="0"/>
              <a:t>Experience from Initial LIGO-Virgo suggests that reliable detection is possible with an average SNR/detector ~ 8.</a:t>
            </a:r>
          </a:p>
          <a:p>
            <a:endParaRPr lang="en-US" sz="1800" b="1" dirty="0" smtClean="0"/>
          </a:p>
          <a:p>
            <a:endParaRPr lang="en-US" sz="1800" b="1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607" y="1386038"/>
            <a:ext cx="4673393" cy="43912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-5400000">
            <a:off x="3411280" y="3638350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Horizon distance (</a:t>
            </a:r>
            <a:r>
              <a:rPr lang="en-US" sz="1400" dirty="0" err="1" smtClean="0">
                <a:solidFill>
                  <a:schemeClr val="tx2"/>
                </a:solidFill>
              </a:rPr>
              <a:t>Mpc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5587" y="4483771"/>
            <a:ext cx="2492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Inspiral-only template (ISCO)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4894" y="2921423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EOB template (light-ring)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3319" y="3293755"/>
            <a:ext cx="1646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C00CC"/>
                </a:solidFill>
              </a:rPr>
              <a:t>ringdown</a:t>
            </a:r>
            <a:r>
              <a:rPr lang="en-US" sz="1400" dirty="0" smtClean="0">
                <a:solidFill>
                  <a:srgbClr val="CC00CC"/>
                </a:solidFill>
              </a:rPr>
              <a:t> template</a:t>
            </a:r>
            <a:endParaRPr lang="en-US" sz="1400" dirty="0">
              <a:solidFill>
                <a:srgbClr val="CC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2412" y="2114350"/>
            <a:ext cx="217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Inspiral-merger-</a:t>
            </a:r>
            <a:r>
              <a:rPr lang="en-US" sz="1400" dirty="0" err="1" smtClean="0">
                <a:solidFill>
                  <a:srgbClr val="C00000"/>
                </a:solidFill>
              </a:rPr>
              <a:t>ringdown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8306" y="5678906"/>
            <a:ext cx="128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P. </a:t>
            </a:r>
            <a:r>
              <a:rPr lang="en-US" sz="1400" dirty="0" err="1" smtClean="0">
                <a:solidFill>
                  <a:schemeClr val="tx2"/>
                </a:solidFill>
              </a:rPr>
              <a:t>Ajith</a:t>
            </a:r>
            <a:r>
              <a:rPr lang="en-US" sz="1400" dirty="0" smtClean="0">
                <a:solidFill>
                  <a:schemeClr val="tx2"/>
                </a:solidFill>
              </a:rPr>
              <a:t> (2009)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839" y="5571424"/>
            <a:ext cx="10182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M  (</a:t>
            </a:r>
            <a:r>
              <a:rPr lang="en-US" sz="1400" b="1" dirty="0" err="1" smtClean="0">
                <a:solidFill>
                  <a:schemeClr val="tx2"/>
                </a:solidFill>
              </a:rPr>
              <a:t>Msun</a:t>
            </a:r>
            <a:r>
              <a:rPr lang="en-US" sz="1400" b="1" dirty="0" smtClean="0">
                <a:solidFill>
                  <a:schemeClr val="tx2"/>
                </a:solidFill>
              </a:rPr>
              <a:t>)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ea typeface="ＭＳ Ｐゴシック" pitchFamily="-105" charset="-128"/>
              </a:rPr>
              <a:t>Expected detection rate:</a:t>
            </a:r>
            <a:br>
              <a:rPr lang="en-US" sz="3200" smtClean="0">
                <a:ea typeface="ＭＳ Ｐゴシック" pitchFamily="-105" charset="-128"/>
              </a:rPr>
            </a:br>
            <a:r>
              <a:rPr lang="en-US" sz="3200" smtClean="0">
                <a:ea typeface="ＭＳ Ｐゴシック" pitchFamily="-105" charset="-128"/>
              </a:rPr>
              <a:t>How many sources can we see?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11313"/>
            <a:ext cx="4122738" cy="5076825"/>
          </a:xfrm>
        </p:spPr>
        <p:txBody>
          <a:bodyPr/>
          <a:lstStyle/>
          <a:p>
            <a:r>
              <a:rPr lang="en-US" sz="1800" smtClean="0">
                <a:ea typeface="ＭＳ Ｐゴシック" pitchFamily="-105" charset="-128"/>
              </a:rPr>
              <a:t>CBC waveforms have known amplitude </a:t>
            </a:r>
            <a:br>
              <a:rPr lang="en-US" sz="1800" smtClean="0">
                <a:ea typeface="ＭＳ Ｐゴシック" pitchFamily="-105" charset="-128"/>
              </a:rPr>
            </a:br>
            <a:r>
              <a:rPr lang="en-US" sz="1800" i="1" smtClean="0">
                <a:solidFill>
                  <a:srgbClr val="FF0000"/>
                </a:solidFill>
                <a:ea typeface="ＭＳ Ｐゴシック" pitchFamily="-105" charset="-128"/>
              </a:rPr>
              <a:t>h ~ (GM/c</a:t>
            </a:r>
            <a:r>
              <a:rPr lang="en-US" sz="1800" i="1" baseline="30000" smtClean="0">
                <a:solidFill>
                  <a:srgbClr val="FF0000"/>
                </a:solidFill>
                <a:ea typeface="ＭＳ Ｐゴシック" pitchFamily="-105" charset="-128"/>
              </a:rPr>
              <a:t>2</a:t>
            </a:r>
            <a:r>
              <a:rPr lang="en-US" sz="1800" i="1" smtClean="0">
                <a:solidFill>
                  <a:srgbClr val="FF0000"/>
                </a:solidFill>
                <a:ea typeface="ＭＳ Ｐゴシック" pitchFamily="-105" charset="-128"/>
              </a:rPr>
              <a:t>r) </a:t>
            </a:r>
            <a:r>
              <a:rPr lang="en-US" sz="1800" i="1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 F(,,)</a:t>
            </a:r>
          </a:p>
          <a:p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Measured detector sensitivity defines a </a:t>
            </a:r>
            <a:r>
              <a:rPr lang="en-US" sz="1800" i="1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horizon distance</a:t>
            </a:r>
          </a:p>
          <a:p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This encloses a known number of sources: </a:t>
            </a:r>
            <a:br>
              <a:rPr lang="en-US" sz="1800" smtClean="0">
                <a:ea typeface="ＭＳ Ｐゴシック" pitchFamily="-105" charset="-128"/>
                <a:sym typeface="Symbol" pitchFamily="-105" charset="2"/>
              </a:rPr>
            </a:b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MWEG = 1.710</a:t>
            </a:r>
            <a:r>
              <a:rPr lang="en-US" sz="1800" baseline="300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10</a:t>
            </a: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 L</a:t>
            </a:r>
            <a:r>
              <a:rPr lang="en-US" sz="1800" baseline="-250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s </a:t>
            </a: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=1.7 L</a:t>
            </a:r>
            <a:r>
              <a:rPr lang="en-US" sz="1800" baseline="-250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10</a:t>
            </a:r>
            <a:endParaRPr lang="en-US" sz="1800" smtClean="0">
              <a:solidFill>
                <a:srgbClr val="FF0000"/>
              </a:solidFill>
              <a:ea typeface="ＭＳ Ｐゴシック" pitchFamily="-105" charset="-128"/>
              <a:sym typeface="Symbol" pitchFamily="-105" charset="2"/>
            </a:endParaRPr>
          </a:p>
          <a:p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From galactic binary pulsars:</a:t>
            </a:r>
            <a:br>
              <a:rPr lang="en-US" sz="1800" smtClean="0">
                <a:ea typeface="ＭＳ Ｐゴシック" pitchFamily="-105" charset="-128"/>
                <a:sym typeface="Symbol" pitchFamily="-105" charset="2"/>
              </a:rPr>
            </a:b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R(BNSC) ~10-170 /Myr/L</a:t>
            </a:r>
            <a:r>
              <a:rPr lang="en-US" sz="1800" baseline="-250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10</a:t>
            </a:r>
          </a:p>
          <a:p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From population synthesis:</a:t>
            </a:r>
            <a:br>
              <a:rPr lang="en-US" sz="1800" smtClean="0">
                <a:ea typeface="ＭＳ Ｐゴシック" pitchFamily="-105" charset="-128"/>
                <a:sym typeface="Symbol" pitchFamily="-105" charset="2"/>
              </a:rPr>
            </a:br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 </a:t>
            </a:r>
            <a:r>
              <a:rPr lang="en-US" sz="1800" smtClean="0">
                <a:solidFill>
                  <a:srgbClr val="990099"/>
                </a:solidFill>
                <a:ea typeface="ＭＳ Ｐゴシック" pitchFamily="-105" charset="-128"/>
                <a:sym typeface="Symbol" pitchFamily="-105" charset="2"/>
              </a:rPr>
              <a:t>R(BBHC) ~0.1 - 15 /Myr/L</a:t>
            </a:r>
            <a:r>
              <a:rPr lang="en-US" sz="1800" baseline="-25000" smtClean="0">
                <a:solidFill>
                  <a:srgbClr val="990099"/>
                </a:solidFill>
                <a:ea typeface="ＭＳ Ｐゴシック" pitchFamily="-105" charset="-128"/>
                <a:sym typeface="Symbol" pitchFamily="-105" charset="2"/>
              </a:rPr>
              <a:t>10</a:t>
            </a:r>
          </a:p>
          <a:p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To see more than 10 events/yr,</a:t>
            </a:r>
            <a:br>
              <a:rPr lang="en-US" sz="1800" smtClean="0">
                <a:ea typeface="ＭＳ Ｐゴシック" pitchFamily="-105" charset="-128"/>
                <a:sym typeface="Symbol" pitchFamily="-105" charset="2"/>
              </a:rPr>
            </a:br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we need to be sensitive to </a:t>
            </a:r>
            <a:br>
              <a:rPr lang="en-US" sz="1800" smtClean="0">
                <a:ea typeface="ＭＳ Ｐゴシック" pitchFamily="-105" charset="-128"/>
                <a:sym typeface="Symbol" pitchFamily="-105" charset="2"/>
              </a:rPr>
            </a:br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 </a:t>
            </a: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10</a:t>
            </a:r>
            <a:r>
              <a:rPr lang="en-US" sz="1800" baseline="300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5  </a:t>
            </a: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-</a:t>
            </a:r>
            <a:r>
              <a:rPr lang="en-US" sz="1800" baseline="300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 </a:t>
            </a:r>
            <a:r>
              <a:rPr lang="en-US" sz="1800" smtClean="0">
                <a:solidFill>
                  <a:srgbClr val="990099"/>
                </a:solidFill>
                <a:ea typeface="ＭＳ Ｐゴシック" pitchFamily="-105" charset="-128"/>
                <a:sym typeface="Symbol" pitchFamily="-105" charset="2"/>
              </a:rPr>
              <a:t>10</a:t>
            </a:r>
            <a:r>
              <a:rPr lang="en-US" sz="1800" baseline="30000" smtClean="0">
                <a:solidFill>
                  <a:srgbClr val="990099"/>
                </a:solidFill>
                <a:ea typeface="ＭＳ Ｐゴシック" pitchFamily="-105" charset="-128"/>
                <a:sym typeface="Symbol" pitchFamily="-105" charset="2"/>
              </a:rPr>
              <a:t>7</a:t>
            </a:r>
            <a:r>
              <a:rPr lang="en-US" sz="1800" smtClean="0">
                <a:solidFill>
                  <a:srgbClr val="FF0000"/>
                </a:solidFill>
                <a:ea typeface="ＭＳ Ｐゴシック" pitchFamily="-105" charset="-128"/>
                <a:sym typeface="Symbol" pitchFamily="-105" charset="2"/>
              </a:rPr>
              <a:t> galaxies</a:t>
            </a:r>
            <a:r>
              <a:rPr lang="en-US" sz="1800" smtClean="0">
                <a:ea typeface="ＭＳ Ｐゴシック" pitchFamily="-105" charset="-128"/>
                <a:sym typeface="Symbol" pitchFamily="-105" charset="2"/>
              </a:rPr>
              <a:t>!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0" y="1619250"/>
            <a:ext cx="4921250" cy="3854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6313488" y="4454525"/>
            <a:ext cx="0" cy="130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6843713" y="4086225"/>
            <a:ext cx="11112" cy="1665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6672263" y="4213225"/>
            <a:ext cx="9525" cy="1546225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7461250" y="3552825"/>
            <a:ext cx="15875" cy="2214563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8266113" y="2805113"/>
            <a:ext cx="20637" cy="2963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9031288" y="1749425"/>
            <a:ext cx="28575" cy="4011613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6213475" y="5835650"/>
            <a:ext cx="4953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S4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6915150" y="5846763"/>
            <a:ext cx="4953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S5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8183563" y="5838825"/>
            <a:ext cx="946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aLIGO</a:t>
            </a:r>
          </a:p>
        </p:txBody>
      </p:sp>
      <p:sp>
        <p:nvSpPr>
          <p:cNvPr id="75790" name="AutoShape 14"/>
          <p:cNvSpPr>
            <a:spLocks/>
          </p:cNvSpPr>
          <p:nvPr/>
        </p:nvSpPr>
        <p:spPr bwMode="auto">
          <a:xfrm rot="5400000" flipV="1">
            <a:off x="6405563" y="5657850"/>
            <a:ext cx="176212" cy="395288"/>
          </a:xfrm>
          <a:prstGeom prst="rightBrace">
            <a:avLst>
              <a:gd name="adj1" fmla="val 1869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91" name="AutoShape 15"/>
          <p:cNvSpPr>
            <a:spLocks/>
          </p:cNvSpPr>
          <p:nvPr/>
        </p:nvSpPr>
        <p:spPr bwMode="auto">
          <a:xfrm rot="5400000" flipV="1">
            <a:off x="7069138" y="5549900"/>
            <a:ext cx="190500" cy="619125"/>
          </a:xfrm>
          <a:prstGeom prst="rightBrace">
            <a:avLst>
              <a:gd name="adj1" fmla="val 2708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92" name="AutoShape 16"/>
          <p:cNvSpPr>
            <a:spLocks/>
          </p:cNvSpPr>
          <p:nvPr/>
        </p:nvSpPr>
        <p:spPr bwMode="auto">
          <a:xfrm rot="5400000" flipV="1">
            <a:off x="8566944" y="5485607"/>
            <a:ext cx="203200" cy="766762"/>
          </a:xfrm>
          <a:prstGeom prst="rightBrace">
            <a:avLst>
              <a:gd name="adj1" fmla="val 3144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599113" y="6203950"/>
            <a:ext cx="33845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" charset="0"/>
              </a:rPr>
              <a:t>Kopparapu etal ApJ 675 (2008) 1459 </a:t>
            </a:r>
          </a:p>
        </p:txBody>
      </p:sp>
    </p:spTree>
    <p:extLst>
      <p:ext uri="{BB962C8B-B14F-4D97-AF65-F5344CB8AC3E}">
        <p14:creationId xmlns:p14="http://schemas.microsoft.com/office/powerpoint/2010/main" val="37012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50" y="378274"/>
            <a:ext cx="7239000" cy="1143000"/>
          </a:xfrm>
        </p:spPr>
        <p:txBody>
          <a:bodyPr/>
          <a:lstStyle/>
          <a:p>
            <a:r>
              <a:rPr lang="en-US" dirty="0" smtClean="0"/>
              <a:t>Expected ranges of </a:t>
            </a:r>
            <a:br>
              <a:rPr lang="en-US" dirty="0" smtClean="0"/>
            </a:br>
            <a:r>
              <a:rPr lang="en-US" dirty="0" smtClean="0"/>
              <a:t>binary merger rates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0886" y="1521274"/>
            <a:ext cx="5478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b="0" dirty="0" smtClean="0">
                <a:latin typeface="+mj-lt"/>
                <a:ea typeface="ＭＳ Ｐゴシック" pitchFamily="-105" charset="-128"/>
              </a:rPr>
              <a:t>Estimates of astrophysical event rate </a:t>
            </a:r>
            <a:br>
              <a:rPr lang="en-US" sz="1800" b="0" dirty="0" smtClean="0">
                <a:latin typeface="+mj-lt"/>
                <a:ea typeface="ＭＳ Ｐゴシック" pitchFamily="-105" charset="-128"/>
              </a:rPr>
            </a:br>
            <a:r>
              <a:rPr lang="en-US" sz="1800" b="0" dirty="0" smtClean="0">
                <a:latin typeface="+mj-lt"/>
                <a:ea typeface="ＭＳ Ｐゴシック" pitchFamily="-105" charset="-128"/>
              </a:rPr>
              <a:t>(</a:t>
            </a:r>
            <a:r>
              <a:rPr lang="en-US" sz="1800" dirty="0" smtClean="0">
                <a:latin typeface="+mj-lt"/>
                <a:ea typeface="ＭＳ Ｐゴシック" pitchFamily="-105" charset="-128"/>
              </a:rPr>
              <a:t>mergers /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 Mpc</a:t>
            </a:r>
            <a:r>
              <a:rPr lang="en-US" sz="1800" b="0" baseline="30000" dirty="0" smtClean="0">
                <a:latin typeface="+mj-lt"/>
                <a:ea typeface="ＭＳ Ｐゴシック" pitchFamily="-105" charset="-128"/>
              </a:rPr>
              <a:t>3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 / </a:t>
            </a:r>
            <a:r>
              <a:rPr lang="en-US" sz="1800" b="0" dirty="0" err="1" smtClean="0">
                <a:latin typeface="+mj-lt"/>
                <a:ea typeface="ＭＳ Ｐゴシック" pitchFamily="-105" charset="-128"/>
              </a:rPr>
              <a:t>yr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) from known NS-NS </a:t>
            </a:r>
            <a:br>
              <a:rPr lang="en-US" sz="1800" b="0" dirty="0" smtClean="0">
                <a:latin typeface="+mj-lt"/>
                <a:ea typeface="ＭＳ Ｐゴシック" pitchFamily="-105" charset="-128"/>
              </a:rPr>
            </a:br>
            <a:r>
              <a:rPr lang="en-US" sz="1800" b="0" dirty="0" smtClean="0">
                <a:latin typeface="+mj-lt"/>
                <a:ea typeface="ＭＳ Ｐゴシック" pitchFamily="-105" charset="-128"/>
              </a:rPr>
              <a:t>close binaries in our galaxy, and population synthesis models.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800" b="0" dirty="0" smtClean="0">
                <a:solidFill>
                  <a:schemeClr val="tx2"/>
                </a:solidFill>
                <a:latin typeface="+mj-lt"/>
              </a:rPr>
              <a:t>LVC</a:t>
            </a:r>
            <a:r>
              <a:rPr lang="pt-BR" sz="1800" b="0" dirty="0">
                <a:solidFill>
                  <a:schemeClr val="tx2"/>
                </a:solidFill>
                <a:latin typeface="+mj-lt"/>
              </a:rPr>
              <a:t>, Class. </a:t>
            </a:r>
            <a:r>
              <a:rPr lang="pt-BR" sz="1800" b="0" dirty="0" smtClean="0">
                <a:solidFill>
                  <a:schemeClr val="tx2"/>
                </a:solidFill>
                <a:latin typeface="+mj-lt"/>
              </a:rPr>
              <a:t>Quant. </a:t>
            </a:r>
            <a:r>
              <a:rPr lang="pt-BR" sz="1800" b="0" dirty="0">
                <a:solidFill>
                  <a:schemeClr val="tx2"/>
                </a:solidFill>
                <a:latin typeface="+mj-lt"/>
              </a:rPr>
              <a:t>Grav. 27 (2010) </a:t>
            </a:r>
            <a:r>
              <a:rPr lang="pt-BR" sz="1800" b="0" dirty="0" smtClean="0">
                <a:solidFill>
                  <a:schemeClr val="tx2"/>
                </a:solidFill>
                <a:latin typeface="+mj-lt"/>
              </a:rPr>
              <a:t>173001</a:t>
            </a:r>
            <a:endParaRPr lang="en-US" sz="1800" b="0" dirty="0" smtClean="0">
              <a:latin typeface="+mj-lt"/>
              <a:ea typeface="ＭＳ Ｐゴシック" pitchFamily="-105" charset="-128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800" b="0" dirty="0" smtClean="0">
              <a:latin typeface="+mj-lt"/>
              <a:ea typeface="ＭＳ Ｐゴシック" pitchFamily="-105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dirty="0" smtClean="0">
                <a:latin typeface="+mj-lt"/>
                <a:ea typeface="ＭＳ Ｐゴシック" pitchFamily="-105" charset="-128"/>
              </a:rPr>
              <a:t>Detection range in </a:t>
            </a:r>
            <a:r>
              <a:rPr lang="en-US" sz="1800" b="0" dirty="0" err="1" smtClean="0">
                <a:latin typeface="+mj-lt"/>
                <a:ea typeface="ＭＳ Ｐゴシック" pitchFamily="-105" charset="-128"/>
              </a:rPr>
              <a:t>Mpc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 (SNR = 8 in one detector, averaged over source sky location and orientation) </a:t>
            </a:r>
            <a:r>
              <a:rPr lang="en-US" sz="1800" b="0" dirty="0">
                <a:latin typeface="+mj-lt"/>
                <a:ea typeface="ＭＳ Ｐゴシック" pitchFamily="-105" charset="-128"/>
              </a:rPr>
              <a:t>b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ased on </a:t>
            </a:r>
            <a:r>
              <a:rPr lang="en-US" sz="1800" b="0" dirty="0" err="1" smtClean="0">
                <a:latin typeface="+mj-lt"/>
                <a:ea typeface="ＭＳ Ｐゴシック" pitchFamily="-105" charset="-128"/>
              </a:rPr>
              <a:t>aLIGO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 Mode 1b noise model  (P=125 W, T</a:t>
            </a:r>
            <a:r>
              <a:rPr lang="en-US" sz="1800" b="0" baseline="-25000" dirty="0" smtClean="0">
                <a:latin typeface="+mj-lt"/>
                <a:ea typeface="ＭＳ Ｐゴシック" pitchFamily="-105" charset="-128"/>
              </a:rPr>
              <a:t>SRM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=20%, F</a:t>
            </a:r>
            <a:r>
              <a:rPr lang="en-US" sz="1800" b="0" baseline="-25000" dirty="0" smtClean="0">
                <a:latin typeface="+mj-lt"/>
                <a:ea typeface="ＭＳ Ｐゴシック" pitchFamily="-105" charset="-128"/>
              </a:rPr>
              <a:t>SRM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=0</a:t>
            </a:r>
            <a:r>
              <a:rPr lang="en-US" sz="1800" b="0" dirty="0" smtClean="0">
                <a:latin typeface="+mj-lt"/>
                <a:ea typeface="ＭＳ Ｐゴシック" pitchFamily="-105" charset="-128"/>
                <a:sym typeface="Symbol" pitchFamily="-105" charset="2"/>
              </a:rPr>
              <a:t></a:t>
            </a:r>
            <a:r>
              <a:rPr lang="en-US" sz="1800" b="0" dirty="0" smtClean="0">
                <a:latin typeface="+mj-lt"/>
                <a:ea typeface="ＭＳ Ｐゴシック" pitchFamily="-105" charset="-128"/>
              </a:rPr>
              <a:t> 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25533"/>
              </p:ext>
            </p:extLst>
          </p:nvPr>
        </p:nvGraphicFramePr>
        <p:xfrm>
          <a:off x="376164" y="4348479"/>
          <a:ext cx="8158236" cy="22030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4005"/>
                <a:gridCol w="1231698"/>
                <a:gridCol w="1221082"/>
                <a:gridCol w="1486532"/>
                <a:gridCol w="1454679"/>
                <a:gridCol w="1550240"/>
              </a:tblGrid>
              <a:tr h="7857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Masses (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Range (</a:t>
                      </a:r>
                      <a:r>
                        <a:rPr lang="en-US" dirty="0" err="1" smtClean="0"/>
                        <a:t>Mpc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rate est.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(yr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Realistic rate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(yr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rate est. (yr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</a:tr>
              <a:tr h="4295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NS-NS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1.4/1.4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</a:tr>
              <a:tr h="4295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NS-BH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1.4/10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295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BH-BH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10/10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27"/>
          <a:stretch/>
        </p:blipFill>
        <p:spPr bwMode="auto">
          <a:xfrm>
            <a:off x="5792483" y="1804520"/>
            <a:ext cx="3278780" cy="237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459" y="1835693"/>
            <a:ext cx="2787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Limits from Initial LIGO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2383" y="2865890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Expected range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0504" y="3958892"/>
            <a:ext cx="293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NS-NS  NS-BH   BH-BH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6736" y="1834307"/>
            <a:ext cx="430887" cy="2333331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1600" b="1" dirty="0" smtClean="0">
                <a:latin typeface="+mj-lt"/>
                <a:ea typeface="ＭＳ Ｐゴシック" pitchFamily="-105" charset="-128"/>
              </a:rPr>
              <a:t>10</a:t>
            </a:r>
            <a:r>
              <a:rPr lang="en-US" sz="1600" b="1" baseline="30000" dirty="0" smtClean="0">
                <a:latin typeface="+mj-lt"/>
                <a:ea typeface="ＭＳ Ｐゴシック" pitchFamily="-105" charset="-128"/>
              </a:rPr>
              <a:t>-7</a:t>
            </a:r>
            <a:r>
              <a:rPr lang="en-US" sz="1600" b="1" dirty="0" smtClean="0">
                <a:latin typeface="+mj-lt"/>
                <a:ea typeface="ＭＳ Ｐゴシック" pitchFamily="-105" charset="-128"/>
              </a:rPr>
              <a:t> mergers </a:t>
            </a:r>
            <a:r>
              <a:rPr lang="en-US" sz="1600" b="1" dirty="0">
                <a:latin typeface="+mj-lt"/>
                <a:ea typeface="ＭＳ Ｐゴシック" pitchFamily="-105" charset="-128"/>
              </a:rPr>
              <a:t>/ Mpc</a:t>
            </a:r>
            <a:r>
              <a:rPr lang="en-US" sz="1600" b="1" baseline="30000" dirty="0">
                <a:latin typeface="+mj-lt"/>
                <a:ea typeface="ＭＳ Ｐゴシック" pitchFamily="-105" charset="-128"/>
              </a:rPr>
              <a:t>3</a:t>
            </a:r>
            <a:r>
              <a:rPr lang="en-US" sz="1600" b="1" dirty="0">
                <a:latin typeface="+mj-lt"/>
                <a:ea typeface="ＭＳ Ｐゴシック" pitchFamily="-105" charset="-128"/>
              </a:rPr>
              <a:t> / </a:t>
            </a:r>
            <a:r>
              <a:rPr lang="en-US" sz="1600" b="1" dirty="0" err="1">
                <a:latin typeface="+mj-lt"/>
                <a:ea typeface="ＭＳ Ｐゴシック" pitchFamily="-105" charset="-128"/>
              </a:rPr>
              <a:t>yr</a:t>
            </a:r>
            <a:endParaRPr lang="en-US" sz="1600" b="1" dirty="0">
              <a:latin typeface="+mj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017623" y="2991927"/>
            <a:ext cx="2377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256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5" charset="-128"/>
              </a:rPr>
              <a:t>Astrophysical science </a:t>
            </a:r>
            <a:br>
              <a:rPr lang="en-US" dirty="0" smtClean="0">
                <a:ea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</a:rPr>
              <a:t>with binary mergers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737360"/>
            <a:ext cx="8610600" cy="4724400"/>
          </a:xfrm>
        </p:spPr>
        <p:txBody>
          <a:bodyPr/>
          <a:lstStyle/>
          <a:p>
            <a:r>
              <a:rPr lang="en-US" sz="2000" b="1" dirty="0" smtClean="0">
                <a:ea typeface="ＭＳ Ｐゴシック" pitchFamily="-105" charset="-128"/>
              </a:rPr>
              <a:t>Merger rates as function of mass, mass ratio, spin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Establish existence of black hole binaries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Neutron star mass distribution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Black hole number, mass, spin and location distribution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Search for intermediate-mass black holes</a:t>
            </a:r>
          </a:p>
          <a:p>
            <a:r>
              <a:rPr lang="en-US" sz="2000" b="1" dirty="0" smtClean="0">
                <a:ea typeface="ＭＳ Ｐゴシック" pitchFamily="-105" charset="-128"/>
              </a:rPr>
              <a:t>Inform / constrain astrophysical source distribution models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Extract population synthesis model parameters.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Binary formation and evolution history</a:t>
            </a:r>
          </a:p>
          <a:p>
            <a:pPr lvl="1"/>
            <a:r>
              <a:rPr lang="en-US" sz="1600" b="1" dirty="0" smtClean="0">
                <a:ea typeface="ＭＳ Ｐゴシック" pitchFamily="-105" charset="-128"/>
              </a:rPr>
              <a:t>Explore hierarchical merger scenarios</a:t>
            </a:r>
          </a:p>
          <a:p>
            <a:r>
              <a:rPr lang="en-US" sz="2000" b="1" dirty="0" smtClean="0">
                <a:ea typeface="ＭＳ Ｐゴシック" pitchFamily="-105" charset="-128"/>
              </a:rPr>
              <a:t>Study matter effects in waveform: tidal disruption, NS EOS.</a:t>
            </a:r>
          </a:p>
        </p:txBody>
      </p:sp>
      <p:pic>
        <p:nvPicPr>
          <p:cNvPr id="21508" name="Picture 12"/>
          <p:cNvPicPr>
            <a:picLocks noChangeAspect="1" noChangeArrowheads="1"/>
          </p:cNvPicPr>
          <p:nvPr/>
        </p:nvPicPr>
        <p:blipFill>
          <a:blip r:embed="rId3" cstate="print"/>
          <a:srcRect l="1115" t="9761" r="8487" b="68550"/>
          <a:stretch>
            <a:fillRect/>
          </a:stretch>
        </p:blipFill>
        <p:spPr bwMode="auto">
          <a:xfrm>
            <a:off x="304800" y="5105400"/>
            <a:ext cx="4478338" cy="1106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4" cstate="print"/>
          <a:srcRect l="2438" t="6757" r="2438" b="2124"/>
          <a:stretch>
            <a:fillRect/>
          </a:stretch>
        </p:blipFill>
        <p:spPr bwMode="auto">
          <a:xfrm>
            <a:off x="4904740" y="5054283"/>
            <a:ext cx="1739900" cy="1316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print"/>
          <a:srcRect l="6923" t="7039" r="3407" b="3555"/>
          <a:stretch>
            <a:fillRect/>
          </a:stretch>
        </p:blipFill>
        <p:spPr bwMode="auto">
          <a:xfrm>
            <a:off x="6781800" y="4963478"/>
            <a:ext cx="2057400" cy="155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4900" y="2514600"/>
            <a:ext cx="16891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6858000" y="43434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ciera.northwestern.edu/rasio</a:t>
            </a:r>
          </a:p>
        </p:txBody>
      </p:sp>
    </p:spTree>
    <p:extLst>
      <p:ext uri="{BB962C8B-B14F-4D97-AF65-F5344CB8AC3E}">
        <p14:creationId xmlns:p14="http://schemas.microsoft.com/office/powerpoint/2010/main" val="3782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Wripples_loop_in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2925" y="0"/>
            <a:ext cx="22510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5372100" cy="1143000"/>
          </a:xfrm>
        </p:spPr>
        <p:txBody>
          <a:bodyPr/>
          <a:lstStyle/>
          <a:p>
            <a:r>
              <a:rPr lang="en-US" sz="3200" smtClean="0">
                <a:ea typeface="ＭＳ Ｐゴシック" pitchFamily="-105" charset="-128"/>
              </a:rPr>
              <a:t>Understanding </a:t>
            </a:r>
            <a:br>
              <a:rPr lang="en-US" sz="3200" smtClean="0">
                <a:ea typeface="ＭＳ Ｐゴシック" pitchFamily="-105" charset="-128"/>
              </a:rPr>
            </a:br>
            <a:r>
              <a:rPr lang="en-US" sz="3200" smtClean="0">
                <a:ea typeface="ＭＳ Ｐゴシック" pitchFamily="-105" charset="-128"/>
              </a:rPr>
              <a:t>Inspiral-Merger-Ringdown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585913"/>
            <a:ext cx="4906963" cy="3341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ea typeface="ＭＳ Ｐゴシック" pitchFamily="-105" charset="-128"/>
              </a:rPr>
              <a:t>The key to optimal detection is a well-modeled waveform, especially the phase evolution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ea typeface="ＭＳ Ｐゴシック" pitchFamily="-105" charset="-128"/>
              </a:rPr>
              <a:t>Low-mass systems (BNS) merge above ~1500 Hz, where LIGO noise is high - we see the inspiral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ea typeface="ＭＳ Ｐゴシック" pitchFamily="-105" charset="-128"/>
              </a:rPr>
              <a:t>Higher-mass systems (BBH) merge or ring down</a:t>
            </a:r>
            <a:br>
              <a:rPr lang="en-US" sz="1400" b="1" dirty="0" smtClean="0">
                <a:ea typeface="ＭＳ Ｐゴシック" pitchFamily="-105" charset="-128"/>
              </a:rPr>
            </a:br>
            <a:r>
              <a:rPr lang="en-US" sz="1400" b="1" dirty="0" smtClean="0">
                <a:ea typeface="ＭＳ Ｐゴシック" pitchFamily="-105" charset="-128"/>
              </a:rPr>
              <a:t> in-band.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ea typeface="ＭＳ Ｐゴシック" pitchFamily="-105" charset="-128"/>
              </a:rPr>
              <a:t>These systems are unique: highly relativistic, dynamical, strong-field gravity – exactly where Einstein’s equations are most non-linear, intractable, interesting, and poorly-tested.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ea typeface="ＭＳ Ｐゴシック" pitchFamily="-105" charset="-128"/>
              </a:rPr>
              <a:t>Numerical relativity is devoted to deriving waveforms for such systems, to aid in detection and to test our understanding of strong-field gravity.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ea typeface="ＭＳ Ｐゴシック" pitchFamily="-105" charset="-128"/>
              </a:rPr>
              <a:t>HUGE progress in the last few years!</a:t>
            </a:r>
          </a:p>
        </p:txBody>
      </p:sp>
      <p:grpSp>
        <p:nvGrpSpPr>
          <p:cNvPr id="69637" name="Group 5"/>
          <p:cNvGrpSpPr>
            <a:grpSpLocks/>
          </p:cNvGrpSpPr>
          <p:nvPr/>
        </p:nvGrpSpPr>
        <p:grpSpPr bwMode="auto">
          <a:xfrm>
            <a:off x="385763" y="4883150"/>
            <a:ext cx="8626475" cy="1974850"/>
            <a:chOff x="196" y="0"/>
            <a:chExt cx="6194" cy="1238"/>
          </a:xfrm>
        </p:grpSpPr>
        <p:pic>
          <p:nvPicPr>
            <p:cNvPr id="6964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" y="0"/>
              <a:ext cx="6194" cy="12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69642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97" y="864"/>
              <a:ext cx="2503" cy="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6963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9838" y="1631950"/>
            <a:ext cx="3924300" cy="3433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69639" name="Picture 9" descr="inspwave"/>
          <p:cNvPicPr>
            <a:picLocks noChangeAspect="1" noChangeArrowheads="1"/>
          </p:cNvPicPr>
          <p:nvPr/>
        </p:nvPicPr>
        <p:blipFill>
          <a:blip r:embed="rId7"/>
          <a:srcRect l="38680"/>
          <a:stretch>
            <a:fillRect/>
          </a:stretch>
        </p:blipFill>
        <p:spPr bwMode="auto">
          <a:xfrm>
            <a:off x="0" y="0"/>
            <a:ext cx="19272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9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latin typeface="Arial" charset="0"/>
              </a:rPr>
              <a:t>Einstein’s Theory of Gravitation</a:t>
            </a:r>
            <a:r>
              <a:rPr lang="en-US" sz="2800" b="1" i="1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800" b="1" i="1">
                <a:solidFill>
                  <a:schemeClr val="tx1"/>
                </a:solidFill>
                <a:latin typeface="Arial" charset="0"/>
              </a:rPr>
            </a:br>
            <a:r>
              <a:rPr lang="en-US" sz="2400" b="1" i="1">
                <a:solidFill>
                  <a:srgbClr val="F9134F"/>
                </a:solidFill>
                <a:latin typeface="Arial" charset="0"/>
              </a:rPr>
              <a:t>experimental tests</a:t>
            </a:r>
          </a:p>
        </p:txBody>
      </p:sp>
      <p:pic>
        <p:nvPicPr>
          <p:cNvPr id="331779" name="Picture 3" descr="EinsteinCross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87801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6324600" y="3886200"/>
            <a:ext cx="2667000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Arial" charset="0"/>
              </a:rPr>
              <a:t>“Einstein Cross”</a:t>
            </a:r>
          </a:p>
          <a:p>
            <a:pPr algn="ctr"/>
            <a:r>
              <a:rPr lang="en-US" sz="1600" b="1">
                <a:latin typeface="Arial" charset="0"/>
              </a:rPr>
              <a:t>The bending of light rays</a:t>
            </a:r>
            <a:endParaRPr lang="en-US" sz="1600" b="1" i="1">
              <a:latin typeface="Arial" charset="0"/>
            </a:endParaRPr>
          </a:p>
          <a:p>
            <a:pPr algn="ctr"/>
            <a:r>
              <a:rPr lang="en-US" sz="1600" b="1" i="1">
                <a:solidFill>
                  <a:srgbClr val="F9134F"/>
                </a:solidFill>
                <a:latin typeface="Arial" charset="0"/>
              </a:rPr>
              <a:t>gravitational lensing</a:t>
            </a:r>
          </a:p>
          <a:p>
            <a:pPr algn="ctr"/>
            <a:endParaRPr lang="en-US" sz="1600" b="1" i="1">
              <a:solidFill>
                <a:srgbClr val="F9134F"/>
              </a:solidFill>
              <a:latin typeface="Arial" charset="0"/>
            </a:endParaRPr>
          </a:p>
          <a:p>
            <a:pPr algn="ctr"/>
            <a:r>
              <a:rPr lang="en-US" sz="1200" b="1">
                <a:latin typeface="Arial" charset="0"/>
              </a:rPr>
              <a:t>Quasar image appears around the central glow formed by nearby galaxy. Such gravitational lensing images are used to detect a ‘dark matter’ body as the central object</a:t>
            </a:r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2917825" y="3886200"/>
            <a:ext cx="355917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Arial" charset="0"/>
              </a:rPr>
              <a:t>Mercury’s orbit</a:t>
            </a:r>
          </a:p>
          <a:p>
            <a:pPr algn="ctr"/>
            <a:r>
              <a:rPr lang="en-US" sz="1600" b="1" i="1">
                <a:solidFill>
                  <a:srgbClr val="F9134F"/>
                </a:solidFill>
                <a:latin typeface="Arial" charset="0"/>
              </a:rPr>
              <a:t>perihelion shifts forward</a:t>
            </a:r>
          </a:p>
          <a:p>
            <a:pPr algn="ctr"/>
            <a:r>
              <a:rPr lang="en-US" sz="1600" b="1" i="1">
                <a:solidFill>
                  <a:srgbClr val="F9134F"/>
                </a:solidFill>
                <a:latin typeface="Arial" charset="0"/>
              </a:rPr>
              <a:t>twice Post-Newton theory</a:t>
            </a:r>
          </a:p>
          <a:p>
            <a:pPr algn="ctr"/>
            <a:endParaRPr lang="en-US" sz="1600" b="1" i="1">
              <a:solidFill>
                <a:srgbClr val="F9134F"/>
              </a:solidFill>
              <a:latin typeface="Arial" charset="0"/>
            </a:endParaRPr>
          </a:p>
          <a:p>
            <a:pPr algn="ctr"/>
            <a:r>
              <a:rPr lang="en-US" sz="1200" b="1">
                <a:latin typeface="Arial" charset="0"/>
              </a:rPr>
              <a:t>Mercury's elliptical path around the Sun</a:t>
            </a:r>
          </a:p>
          <a:p>
            <a:pPr algn="ctr"/>
            <a:r>
              <a:rPr lang="en-US" sz="1200" b="1">
                <a:latin typeface="Arial" charset="0"/>
              </a:rPr>
              <a:t> shifts slightly with each orbit</a:t>
            </a:r>
          </a:p>
          <a:p>
            <a:pPr algn="ctr"/>
            <a:r>
              <a:rPr lang="en-US" sz="1200" b="1">
                <a:latin typeface="Arial" charset="0"/>
              </a:rPr>
              <a:t> such that its closest point to the Sun </a:t>
            </a:r>
          </a:p>
          <a:p>
            <a:pPr algn="ctr"/>
            <a:r>
              <a:rPr lang="en-US" sz="1200" b="1">
                <a:latin typeface="Arial" charset="0"/>
              </a:rPr>
              <a:t>(or "perihelion") shifts forward</a:t>
            </a:r>
          </a:p>
          <a:p>
            <a:pPr algn="ctr"/>
            <a:r>
              <a:rPr lang="en-US" sz="1200" b="1">
                <a:latin typeface="Arial" charset="0"/>
              </a:rPr>
              <a:t> with each pass.</a:t>
            </a:r>
          </a:p>
        </p:txBody>
      </p:sp>
      <p:pic>
        <p:nvPicPr>
          <p:cNvPr id="331782" name="Picture 6" descr="mercu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35814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3" name="Picture 7" descr="b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514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152400" y="3886200"/>
            <a:ext cx="28194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Arial" charset="0"/>
              </a:rPr>
              <a:t>bending of light</a:t>
            </a:r>
            <a:r>
              <a:rPr lang="en-US" sz="1400" b="1">
                <a:latin typeface="Arial" charset="0"/>
              </a:rPr>
              <a:t> </a:t>
            </a:r>
          </a:p>
          <a:p>
            <a:pPr algn="ctr"/>
            <a:r>
              <a:rPr lang="en-US" sz="1600" b="1" i="1">
                <a:solidFill>
                  <a:srgbClr val="FF3300"/>
                </a:solidFill>
                <a:latin typeface="Arial" charset="0"/>
              </a:rPr>
              <a:t>As it passes in the vicinity of massive objects</a:t>
            </a:r>
          </a:p>
          <a:p>
            <a:pPr algn="ctr"/>
            <a:endParaRPr lang="en-US" sz="1400" b="1">
              <a:latin typeface="Arial" charset="0"/>
            </a:endParaRPr>
          </a:p>
          <a:p>
            <a:pPr algn="ctr"/>
            <a:r>
              <a:rPr lang="en-US" sz="1200" b="1">
                <a:latin typeface="Arial" charset="0"/>
              </a:rPr>
              <a:t>First observed during the solar eclipse of 1919 by Sir Arthur Eddington, when the Sun was silhouetted against the Hyades star cluster</a:t>
            </a:r>
          </a:p>
        </p:txBody>
      </p:sp>
    </p:spTree>
    <p:extLst>
      <p:ext uri="{BB962C8B-B14F-4D97-AF65-F5344CB8AC3E}">
        <p14:creationId xmlns:p14="http://schemas.microsoft.com/office/powerpoint/2010/main" val="4436657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826" y="477936"/>
            <a:ext cx="6675152" cy="1143000"/>
          </a:xfrm>
        </p:spPr>
        <p:txBody>
          <a:bodyPr/>
          <a:lstStyle/>
          <a:p>
            <a:r>
              <a:rPr lang="en-US" dirty="0" smtClean="0"/>
              <a:t>Effects of tidal disruption of </a:t>
            </a:r>
            <a:br>
              <a:rPr lang="en-US" dirty="0" smtClean="0"/>
            </a:br>
            <a:r>
              <a:rPr lang="en-US" dirty="0" smtClean="0"/>
              <a:t>neutron stars near merger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0872"/>
            <a:ext cx="6986127" cy="43585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2976" y="673808"/>
            <a:ext cx="2796889" cy="1679097"/>
            <a:chOff x="6347111" y="1189231"/>
            <a:chExt cx="2796889" cy="167909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2720"/>
            <a:stretch>
              <a:fillRect/>
            </a:stretch>
          </p:blipFill>
          <p:spPr bwMode="auto">
            <a:xfrm>
              <a:off x="6347111" y="1189231"/>
              <a:ext cx="2796889" cy="167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612555" y="2646948"/>
              <a:ext cx="234525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Credit: Daniel Price and Stephan </a:t>
              </a:r>
              <a:r>
                <a:rPr lang="en-US" sz="700" dirty="0" err="1" smtClean="0">
                  <a:solidFill>
                    <a:schemeClr val="bg1"/>
                  </a:solidFill>
                </a:rPr>
                <a:t>Rosswog</a:t>
              </a:r>
              <a:r>
                <a:rPr lang="en-US" sz="700" dirty="0" smtClean="0">
                  <a:solidFill>
                    <a:schemeClr val="bg1"/>
                  </a:solidFill>
                </a:rPr>
                <a:t> 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05261" y="2512193"/>
            <a:ext cx="853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iLIGO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1788" y="3396113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</a:rPr>
              <a:t>a</a:t>
            </a:r>
            <a:r>
              <a:rPr lang="en-US" sz="2000" dirty="0" err="1" smtClean="0">
                <a:solidFill>
                  <a:schemeClr val="tx2"/>
                </a:solidFill>
              </a:rPr>
              <a:t>LIGO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0337" y="433778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ET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99922"/>
            <a:ext cx="8232882" cy="46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343400"/>
            <a:ext cx="2447925" cy="2057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Testing General Relativity</a:t>
            </a:r>
            <a:br>
              <a:rPr lang="en-US" sz="3200" dirty="0" smtClean="0"/>
            </a:br>
            <a:r>
              <a:rPr lang="en-US" sz="3200" dirty="0" smtClean="0"/>
              <a:t>in the strong-field, dynamical regime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26736" y="1722120"/>
            <a:ext cx="8893743" cy="2802371"/>
          </a:xfrm>
        </p:spPr>
        <p:txBody>
          <a:bodyPr/>
          <a:lstStyle/>
          <a:p>
            <a:r>
              <a:rPr lang="en-US" sz="2000" b="1" dirty="0" smtClean="0"/>
              <a:t>Test post-Newtonian expansion of inspiral phase. 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2000" b="1" dirty="0" smtClean="0"/>
              <a:t>Test Numerical Relativity waveform prediction </a:t>
            </a:r>
            <a:br>
              <a:rPr lang="en-US" sz="2000" b="1" dirty="0" smtClean="0"/>
            </a:br>
            <a:r>
              <a:rPr lang="en-US" sz="2000" b="1" dirty="0" smtClean="0"/>
              <a:t>for merger phase.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en-US" sz="2000" b="1" dirty="0" smtClean="0"/>
              <a:t>Test association of inspiral and </a:t>
            </a:r>
            <a:r>
              <a:rPr lang="en-US" sz="2000" b="1" dirty="0" err="1" smtClean="0"/>
              <a:t>ringdown</a:t>
            </a:r>
            <a:r>
              <a:rPr lang="en-US" sz="2000" b="1" dirty="0" smtClean="0"/>
              <a:t> phases: </a:t>
            </a:r>
            <a:br>
              <a:rPr lang="en-US" sz="2000" b="1" dirty="0" smtClean="0"/>
            </a:br>
            <a:r>
              <a:rPr lang="en-US" sz="2000" b="1" dirty="0" smtClean="0"/>
              <a:t>BH perturbation theory, no-hair theorem. 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796" y="2079659"/>
            <a:ext cx="4114800" cy="6667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/>
          <a:srcRect r="5556"/>
          <a:stretch>
            <a:fillRect/>
          </a:stretch>
        </p:blipFill>
        <p:spPr bwMode="auto">
          <a:xfrm>
            <a:off x="6530205" y="1630680"/>
            <a:ext cx="2590800" cy="2057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 l="5490" t="14528" r="9019" b="7022"/>
          <a:stretch>
            <a:fillRect/>
          </a:stretch>
        </p:blipFill>
        <p:spPr bwMode="auto">
          <a:xfrm>
            <a:off x="6425932" y="4402571"/>
            <a:ext cx="2494547" cy="18531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6858000" y="2057400"/>
            <a:ext cx="1095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EOB-NR</a:t>
            </a: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3886200" y="6324600"/>
            <a:ext cx="1766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tx2"/>
                </a:solidFill>
              </a:rPr>
              <a:t>nonlocal.com/hbar/blackholes.html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464" y="4349572"/>
            <a:ext cx="2373153" cy="20765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4346" name="TextBox 10"/>
          <p:cNvSpPr txBox="1">
            <a:spLocks noChangeArrowheads="1"/>
          </p:cNvSpPr>
          <p:nvPr/>
        </p:nvSpPr>
        <p:spPr bwMode="auto">
          <a:xfrm>
            <a:off x="351322" y="4299819"/>
            <a:ext cx="248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www.black-holes.org</a:t>
            </a:r>
          </a:p>
        </p:txBody>
      </p:sp>
    </p:spTree>
    <p:extLst>
      <p:ext uri="{BB962C8B-B14F-4D97-AF65-F5344CB8AC3E}">
        <p14:creationId xmlns:p14="http://schemas.microsoft.com/office/powerpoint/2010/main" val="18159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525689" cy="1143000"/>
          </a:xfrm>
        </p:spPr>
        <p:txBody>
          <a:bodyPr/>
          <a:lstStyle/>
          <a:p>
            <a:r>
              <a:rPr lang="en-US" dirty="0" smtClean="0"/>
              <a:t>Testing beyond-GR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0800" y="1788160"/>
            <a:ext cx="8610600" cy="4724400"/>
          </a:xfrm>
        </p:spPr>
        <p:txBody>
          <a:bodyPr/>
          <a:lstStyle/>
          <a:p>
            <a:r>
              <a:rPr lang="en-US" sz="2000" b="1" dirty="0" smtClean="0"/>
              <a:t>Constrain beyond-GR parameters (Will, 2006)</a:t>
            </a:r>
          </a:p>
          <a:p>
            <a:r>
              <a:rPr lang="en-US" sz="2000" b="1" dirty="0" smtClean="0"/>
              <a:t>Directly measure </a:t>
            </a:r>
            <a:r>
              <a:rPr lang="en-US" sz="2000" b="1" dirty="0" smtClean="0">
                <a:solidFill>
                  <a:srgbClr val="FF0000"/>
                </a:solidFill>
              </a:rPr>
              <a:t>speed of gravitational waves</a:t>
            </a:r>
            <a:r>
              <a:rPr lang="en-US" sz="2000" b="1" dirty="0" smtClean="0"/>
              <a:t>, </a:t>
            </a:r>
            <a:br>
              <a:rPr lang="en-US" sz="2000" b="1" dirty="0" smtClean="0"/>
            </a:br>
            <a:r>
              <a:rPr lang="en-US" sz="2000" b="1" dirty="0" smtClean="0"/>
              <a:t>constrain (or measure) the </a:t>
            </a:r>
            <a:r>
              <a:rPr lang="en-US" sz="2000" b="1" dirty="0" smtClean="0">
                <a:solidFill>
                  <a:srgbClr val="FF0000"/>
                </a:solidFill>
              </a:rPr>
              <a:t>mass of the graviton</a:t>
            </a:r>
            <a:r>
              <a:rPr lang="en-US" sz="2000" b="1" dirty="0" smtClean="0"/>
              <a:t>. </a:t>
            </a:r>
          </a:p>
          <a:p>
            <a:r>
              <a:rPr lang="en-US" sz="2000" b="1" dirty="0" smtClean="0"/>
              <a:t>Constrain (or measure) </a:t>
            </a:r>
            <a:r>
              <a:rPr lang="en-US" sz="2000" b="1" dirty="0" smtClean="0">
                <a:solidFill>
                  <a:srgbClr val="FF0000"/>
                </a:solidFill>
              </a:rPr>
              <a:t>longitudinal or other polarizations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Constrain (or measure) </a:t>
            </a:r>
            <a:r>
              <a:rPr lang="en-US" sz="2000" b="1" dirty="0" smtClean="0">
                <a:solidFill>
                  <a:srgbClr val="FF0000"/>
                </a:solidFill>
              </a:rPr>
              <a:t>parity-violating effects </a:t>
            </a:r>
            <a:r>
              <a:rPr lang="en-US" sz="2000" b="1" dirty="0" smtClean="0"/>
              <a:t>in wave generation/propagation (</a:t>
            </a:r>
            <a:r>
              <a:rPr lang="en-US" sz="2000" b="1" dirty="0" err="1" smtClean="0"/>
              <a:t>Yunes</a:t>
            </a:r>
            <a:r>
              <a:rPr lang="en-US" sz="2000" b="1" dirty="0" smtClean="0"/>
              <a:t> et al, </a:t>
            </a:r>
            <a:r>
              <a:rPr lang="en-US" sz="1800" b="1" dirty="0" smtClean="0"/>
              <a:t>2010).</a:t>
            </a:r>
            <a:endParaRPr lang="en-US" sz="2000" b="1" dirty="0" smtClean="0"/>
          </a:p>
          <a:p>
            <a:r>
              <a:rPr lang="en-US" sz="2000" b="1" dirty="0" smtClean="0"/>
              <a:t>Constrain “parameterized post-</a:t>
            </a:r>
            <a:r>
              <a:rPr lang="en-US" sz="2000" b="1" dirty="0" err="1" smtClean="0"/>
              <a:t>Einsteinian</a:t>
            </a:r>
            <a:r>
              <a:rPr lang="en-US" sz="2000" b="1" dirty="0" smtClean="0"/>
              <a:t> framework”</a:t>
            </a:r>
            <a:br>
              <a:rPr lang="en-US" sz="2000" b="1" dirty="0" smtClean="0"/>
            </a:br>
            <a:r>
              <a:rPr lang="en-US" sz="2000" b="1" dirty="0" smtClean="0"/>
              <a:t>(</a:t>
            </a:r>
            <a:r>
              <a:rPr lang="en-US" sz="2000" b="1" dirty="0" err="1" smtClean="0"/>
              <a:t>Yunes</a:t>
            </a:r>
            <a:r>
              <a:rPr lang="en-US" sz="2000" b="1" dirty="0" smtClean="0"/>
              <a:t> &amp; Pretorius, 2009)</a:t>
            </a:r>
          </a:p>
          <a:p>
            <a:r>
              <a:rPr lang="en-US" sz="2000" b="1" dirty="0" smtClean="0"/>
              <a:t>Test specifically for </a:t>
            </a:r>
            <a:r>
              <a:rPr lang="en-US" sz="2000" b="1" dirty="0" smtClean="0">
                <a:solidFill>
                  <a:srgbClr val="FF0000"/>
                </a:solidFill>
              </a:rPr>
              <a:t>scalar-tensor and other alternative-gravity theories 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5889" y="736416"/>
            <a:ext cx="2018109" cy="217950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242877" y="3298608"/>
            <a:ext cx="1663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Beyond Einstein</a:t>
            </a:r>
          </a:p>
        </p:txBody>
      </p:sp>
    </p:spTree>
    <p:extLst>
      <p:ext uri="{BB962C8B-B14F-4D97-AF65-F5344CB8AC3E}">
        <p14:creationId xmlns:p14="http://schemas.microsoft.com/office/powerpoint/2010/main" val="26280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383821"/>
            <a:ext cx="7239000" cy="1143000"/>
          </a:xfrm>
        </p:spPr>
        <p:txBody>
          <a:bodyPr/>
          <a:lstStyle/>
          <a:p>
            <a:r>
              <a:rPr lang="en-US" dirty="0" smtClean="0"/>
              <a:t>… Fin 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0337" y="1526821"/>
            <a:ext cx="8747393" cy="47244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We look forward to the coming advanced detector era:</a:t>
            </a:r>
          </a:p>
          <a:p>
            <a:r>
              <a:rPr lang="en-US" b="1" dirty="0" smtClean="0"/>
              <a:t>the discovery and exploration of the GW sky; </a:t>
            </a:r>
          </a:p>
          <a:p>
            <a:r>
              <a:rPr lang="en-US" b="1" dirty="0" smtClean="0"/>
              <a:t>unique tests of General Relativity in the strong-field, highly non-linear and dynamical regime;</a:t>
            </a:r>
          </a:p>
          <a:p>
            <a:r>
              <a:rPr lang="en-US" b="1" dirty="0" smtClean="0"/>
              <a:t>joint observations and discoveries with EM and neutrino telescopes</a:t>
            </a:r>
            <a:r>
              <a:rPr lang="en-US" b="1" dirty="0"/>
              <a:t>;</a:t>
            </a:r>
            <a:endParaRPr lang="en-US" b="1" dirty="0" smtClean="0"/>
          </a:p>
          <a:p>
            <a:r>
              <a:rPr lang="en-US" b="1" dirty="0" smtClean="0"/>
              <a:t>and a rich new branch of astrophysics.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But most of all, we look forward to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9484" y="5220532"/>
            <a:ext cx="3526928" cy="615553"/>
          </a:xfrm>
          <a:prstGeom prst="rect">
            <a:avLst/>
          </a:prstGeom>
          <a:solidFill>
            <a:srgbClr val="FF0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glow" dir="tl">
              <a:rot lat="0" lon="0" rev="5400000"/>
            </a:lightRig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b="1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unexpected</a:t>
            </a:r>
            <a:r>
              <a:rPr lang="en-US" b="1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b="1" dirty="0">
              <a:ln w="11430">
                <a:solidFill>
                  <a:schemeClr val="tx1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Strong-field</a:t>
            </a:r>
          </a:p>
        </p:txBody>
      </p:sp>
      <p:pic>
        <p:nvPicPr>
          <p:cNvPr id="332803" name="Picture 3" descr="bh_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419600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4" name="Text Box 4"/>
          <p:cNvSpPr txBox="1">
            <a:spLocks noChangeArrowheads="1"/>
          </p:cNvSpPr>
          <p:nvPr/>
        </p:nvSpPr>
        <p:spPr bwMode="auto">
          <a:xfrm>
            <a:off x="152400" y="1752600"/>
            <a:ext cx="43434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150000"/>
              <a:buFontTx/>
              <a:buChar char="•"/>
            </a:pPr>
            <a:r>
              <a:rPr lang="en-US" sz="1800" dirty="0">
                <a:latin typeface="Helvetica" pitchFamily="80" charset="0"/>
              </a:rPr>
              <a:t>Most tests of GR focus on small deviations from Newtonian dynamics                     </a:t>
            </a:r>
            <a:br>
              <a:rPr lang="en-US" sz="1800" dirty="0">
                <a:latin typeface="Helvetica" pitchFamily="80" charset="0"/>
              </a:rPr>
            </a:br>
            <a:r>
              <a:rPr lang="en-US" sz="1800" dirty="0">
                <a:latin typeface="Helvetica" pitchFamily="80" charset="0"/>
              </a:rPr>
              <a:t>(post-Newtonian weak-field approximation)</a:t>
            </a:r>
          </a:p>
          <a:p>
            <a:pPr>
              <a:spcBef>
                <a:spcPct val="50000"/>
              </a:spcBef>
              <a:buSzPct val="150000"/>
              <a:buFontTx/>
              <a:buChar char="•"/>
            </a:pPr>
            <a:r>
              <a:rPr lang="en-US" sz="1800" dirty="0">
                <a:latin typeface="Helvetica" pitchFamily="80" charset="0"/>
              </a:rPr>
              <a:t>Space-time curvature is a </a:t>
            </a:r>
            <a:r>
              <a:rPr lang="en-US" sz="1800" i="1" dirty="0">
                <a:latin typeface="Helvetica" pitchFamily="80" charset="0"/>
              </a:rPr>
              <a:t>tiny</a:t>
            </a:r>
            <a:r>
              <a:rPr lang="en-US" sz="1800" dirty="0">
                <a:latin typeface="Helvetica" pitchFamily="80" charset="0"/>
              </a:rPr>
              <a:t> effect everywhere except:</a:t>
            </a:r>
          </a:p>
          <a:p>
            <a:pPr marL="742950" lvl="1" indent="-285750"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Helvetica" pitchFamily="80" charset="0"/>
              </a:rPr>
              <a:t>The universe in the early moments of the big bang</a:t>
            </a:r>
          </a:p>
          <a:p>
            <a:pPr marL="742950" lvl="1" indent="-285750"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Helvetica" pitchFamily="80" charset="0"/>
              </a:rPr>
              <a:t>Near/in the horizon of black holes</a:t>
            </a:r>
          </a:p>
          <a:p>
            <a:pPr>
              <a:spcBef>
                <a:spcPct val="50000"/>
              </a:spcBef>
              <a:buSzPct val="150000"/>
              <a:buFontTx/>
              <a:buChar char="•"/>
            </a:pPr>
            <a:r>
              <a:rPr lang="en-US" sz="1800" dirty="0">
                <a:latin typeface="Helvetica" pitchFamily="80" charset="0"/>
              </a:rPr>
              <a:t>This is where GR gets </a:t>
            </a:r>
            <a:r>
              <a:rPr lang="en-US" sz="1800" i="1" dirty="0">
                <a:solidFill>
                  <a:srgbClr val="FF0000"/>
                </a:solidFill>
                <a:latin typeface="Helvetica" pitchFamily="80" charset="0"/>
              </a:rPr>
              <a:t>non-linear</a:t>
            </a:r>
            <a:r>
              <a:rPr lang="en-US" sz="1800" dirty="0">
                <a:solidFill>
                  <a:srgbClr val="FF0000"/>
                </a:solidFill>
                <a:latin typeface="Helvetica" pitchFamily="80" charset="0"/>
              </a:rPr>
              <a:t> and interesting!</a:t>
            </a:r>
          </a:p>
          <a:p>
            <a:pPr>
              <a:spcBef>
                <a:spcPct val="50000"/>
              </a:spcBef>
              <a:buSzPct val="150000"/>
              <a:buFontTx/>
              <a:buChar char="•"/>
            </a:pPr>
            <a:r>
              <a:rPr lang="en-US" sz="1800" dirty="0">
                <a:latin typeface="Helvetica" pitchFamily="80" charset="0"/>
              </a:rPr>
              <a:t>We aren’t very close to any black holes (fortunately!), and can’t see them with </a:t>
            </a:r>
            <a:r>
              <a:rPr lang="en-US" sz="1800" dirty="0" smtClean="0">
                <a:latin typeface="Helvetica" pitchFamily="80" charset="0"/>
              </a:rPr>
              <a:t>light or other EM radiation…</a:t>
            </a:r>
            <a:endParaRPr lang="en-US" sz="1800" dirty="0">
              <a:latin typeface="Helvetica" pitchFamily="80" charset="0"/>
            </a:endParaRPr>
          </a:p>
        </p:txBody>
      </p:sp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4495800" y="5395866"/>
            <a:ext cx="4419600" cy="944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150000"/>
            </a:pPr>
            <a:r>
              <a:rPr lang="en-US" sz="1800" b="1">
                <a:solidFill>
                  <a:srgbClr val="FD260F"/>
                </a:solidFill>
                <a:latin typeface="+mn-lt"/>
              </a:rPr>
              <a:t>But we can search for (</a:t>
            </a:r>
            <a:r>
              <a:rPr lang="en-US" sz="1800" b="1" i="1">
                <a:solidFill>
                  <a:srgbClr val="FD260F"/>
                </a:solidFill>
                <a:latin typeface="+mn-lt"/>
              </a:rPr>
              <a:t>weak-field</a:t>
            </a:r>
            <a:r>
              <a:rPr lang="en-US" sz="1800" b="1">
                <a:solidFill>
                  <a:srgbClr val="FD260F"/>
                </a:solidFill>
                <a:latin typeface="+mn-lt"/>
              </a:rPr>
              <a:t>) gravitational waves as a signal of their presence and dynamics</a:t>
            </a:r>
            <a:endParaRPr lang="en-US" b="1">
              <a:solidFill>
                <a:srgbClr val="FD260F"/>
              </a:solidFill>
              <a:latin typeface="+mn-lt"/>
            </a:endParaRPr>
          </a:p>
        </p:txBody>
      </p:sp>
      <p:pic>
        <p:nvPicPr>
          <p:cNvPr id="3328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57200"/>
            <a:ext cx="476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2275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1676400"/>
            <a:ext cx="4572000" cy="4057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800">
                <a:solidFill>
                  <a:srgbClr val="7300D2"/>
                </a:solidFill>
                <a:latin typeface="Arial" charset="0"/>
              </a:rPr>
              <a:t>General Relativity</a:t>
            </a:r>
            <a:r>
              <a:rPr lang="en-US" sz="1800">
                <a:solidFill>
                  <a:srgbClr val="000066"/>
                </a:solidFill>
                <a:latin typeface="Arial" charset="0"/>
              </a:rPr>
              <a:t> predicts that rapidly changing gravitational fields produce </a:t>
            </a:r>
            <a:r>
              <a:rPr lang="en-US" sz="1800">
                <a:solidFill>
                  <a:srgbClr val="AD33AD"/>
                </a:solidFill>
                <a:latin typeface="Arial" charset="0"/>
              </a:rPr>
              <a:t>ripples of curvature in fabric of spacetime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1600">
                <a:latin typeface="Arial" charset="0"/>
              </a:rPr>
              <a:t> Stretches and squeezes space between </a:t>
            </a:r>
          </a:p>
          <a:p>
            <a:pPr>
              <a:spcBef>
                <a:spcPct val="30000"/>
              </a:spcBef>
            </a:pPr>
            <a:r>
              <a:rPr lang="en-US" sz="1600">
                <a:latin typeface="Arial" charset="0"/>
              </a:rPr>
              <a:t>  “test masses”</a:t>
            </a:r>
            <a:r>
              <a:rPr lang="en-US" sz="1600">
                <a:solidFill>
                  <a:srgbClr val="FF0000"/>
                </a:solidFill>
                <a:latin typeface="Arial" charset="0"/>
              </a:rPr>
              <a:t> – strain</a:t>
            </a:r>
            <a:r>
              <a:rPr lang="en-US" sz="1600">
                <a:solidFill>
                  <a:srgbClr val="FF0000"/>
                </a:solidFill>
              </a:rPr>
              <a:t>   </a:t>
            </a:r>
            <a:r>
              <a:rPr lang="en-US" sz="1800" i="1">
                <a:solidFill>
                  <a:srgbClr val="FF0000"/>
                </a:solidFill>
                <a:latin typeface="Arial" charset="0"/>
              </a:rPr>
              <a:t>h = </a:t>
            </a:r>
            <a:r>
              <a:rPr lang="en-US" sz="1800" i="1">
                <a:solidFill>
                  <a:srgbClr val="FF0000"/>
                </a:solidFill>
                <a:latin typeface="Arial" charset="0"/>
                <a:sym typeface="Symbol" pitchFamily="-105" charset="2"/>
              </a:rPr>
              <a:t></a:t>
            </a:r>
            <a:r>
              <a:rPr lang="en-US" sz="1800" i="1">
                <a:solidFill>
                  <a:srgbClr val="FF0000"/>
                </a:solidFill>
                <a:latin typeface="Arial" charset="0"/>
              </a:rPr>
              <a:t>L / L</a:t>
            </a:r>
            <a:endParaRPr lang="en-US" sz="1600" i="1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1600">
                <a:solidFill>
                  <a:srgbClr val="FF0000"/>
                </a:solidFill>
                <a:latin typeface="Arial" charset="0"/>
              </a:rPr>
              <a:t> propagating at speed of light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sz="1600">
                <a:solidFill>
                  <a:srgbClr val="7300D2"/>
                </a:solidFill>
                <a:latin typeface="Arial" charset="0"/>
              </a:rPr>
              <a:t> </a:t>
            </a:r>
            <a:r>
              <a:rPr lang="en-US" sz="1600" i="1">
                <a:solidFill>
                  <a:srgbClr val="7300D2"/>
                </a:solidFill>
                <a:latin typeface="Arial" charset="0"/>
              </a:rPr>
              <a:t>mass of graviton = 0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1600">
                <a:latin typeface="Arial" charset="0"/>
              </a:rPr>
              <a:t> space-time distortions are </a:t>
            </a:r>
            <a:r>
              <a:rPr lang="en-US" sz="1600">
                <a:solidFill>
                  <a:srgbClr val="FF0000"/>
                </a:solidFill>
                <a:latin typeface="Arial" charset="0"/>
              </a:rPr>
              <a:t>transverse </a:t>
            </a:r>
            <a:br>
              <a:rPr lang="en-US" sz="1600">
                <a:solidFill>
                  <a:srgbClr val="FF0000"/>
                </a:solidFill>
                <a:latin typeface="Arial" charset="0"/>
              </a:rPr>
            </a:br>
            <a:r>
              <a:rPr lang="en-US" sz="160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en-US" sz="1600">
                <a:latin typeface="Arial" charset="0"/>
              </a:rPr>
              <a:t>to direction of propagation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1600"/>
              <a:t> </a:t>
            </a:r>
            <a:r>
              <a:rPr lang="en-US" sz="1600">
                <a:latin typeface="Arial" charset="0"/>
              </a:rPr>
              <a:t>GW are tensor fields (EM: vector fields)</a:t>
            </a:r>
          </a:p>
          <a:p>
            <a:pPr>
              <a:spcBef>
                <a:spcPct val="30000"/>
              </a:spcBef>
            </a:pPr>
            <a:r>
              <a:rPr lang="en-US" sz="1600">
                <a:latin typeface="Arial" charset="0"/>
              </a:rPr>
              <a:t>   </a:t>
            </a:r>
            <a:r>
              <a:rPr lang="en-US" sz="1600">
                <a:solidFill>
                  <a:srgbClr val="FF0000"/>
                </a:solidFill>
                <a:latin typeface="Arial" charset="0"/>
              </a:rPr>
              <a:t>two polarizations:</a:t>
            </a:r>
            <a:r>
              <a:rPr lang="en-US" sz="1600">
                <a:latin typeface="Arial" charset="0"/>
              </a:rPr>
              <a:t> plus (</a:t>
            </a:r>
            <a:r>
              <a:rPr lang="en-US" sz="1600">
                <a:solidFill>
                  <a:srgbClr val="FF3300"/>
                </a:solidFill>
                <a:sym typeface="Symbol" pitchFamily="-105" charset="2"/>
              </a:rPr>
              <a:t></a:t>
            </a:r>
            <a:r>
              <a:rPr lang="en-US" sz="1600"/>
              <a:t>) </a:t>
            </a:r>
            <a:r>
              <a:rPr lang="en-US" sz="1600">
                <a:latin typeface="Arial" charset="0"/>
              </a:rPr>
              <a:t>and cross</a:t>
            </a:r>
            <a:r>
              <a:rPr lang="en-US" sz="1600"/>
              <a:t> (</a:t>
            </a:r>
            <a:r>
              <a:rPr lang="en-US" sz="1600">
                <a:solidFill>
                  <a:srgbClr val="FF3300"/>
                </a:solidFill>
                <a:sym typeface="Symbol" pitchFamily="-105" charset="2"/>
              </a:rPr>
              <a:t></a:t>
            </a:r>
            <a:r>
              <a:rPr lang="en-US" sz="1600"/>
              <a:t>)</a:t>
            </a:r>
          </a:p>
          <a:p>
            <a:pPr>
              <a:spcBef>
                <a:spcPct val="30000"/>
              </a:spcBef>
            </a:pPr>
            <a:r>
              <a:rPr lang="en-US" sz="1600"/>
              <a:t>  </a:t>
            </a:r>
            <a:r>
              <a:rPr lang="en-US" sz="1600">
                <a:latin typeface="Arial" charset="0"/>
              </a:rPr>
              <a:t>(EM: two polarizations, </a:t>
            </a:r>
            <a:r>
              <a:rPr lang="en-US" sz="1600" i="1">
                <a:solidFill>
                  <a:srgbClr val="FF0000"/>
                </a:solidFill>
                <a:latin typeface="Arial" charset="0"/>
              </a:rPr>
              <a:t>x</a:t>
            </a:r>
            <a:r>
              <a:rPr lang="en-US" sz="1600">
                <a:latin typeface="Arial" charset="0"/>
              </a:rPr>
              <a:t> and </a:t>
            </a:r>
            <a:r>
              <a:rPr lang="en-US" sz="1600" i="1">
                <a:solidFill>
                  <a:srgbClr val="FF0000"/>
                </a:solidFill>
                <a:latin typeface="Arial" charset="0"/>
              </a:rPr>
              <a:t>y </a:t>
            </a:r>
            <a:r>
              <a:rPr lang="en-US" sz="1600">
                <a:latin typeface="Arial" charset="0"/>
              </a:rPr>
              <a:t>)</a:t>
            </a:r>
            <a:endParaRPr lang="en-US" sz="1600" i="1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30000"/>
              </a:spcBef>
            </a:pPr>
            <a:r>
              <a:rPr lang="en-US" sz="1600" i="1">
                <a:solidFill>
                  <a:srgbClr val="7300D2"/>
                </a:solidFill>
                <a:latin typeface="Arial" charset="0"/>
              </a:rPr>
              <a:t>           Spin of graviton = 2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rial" charset="0"/>
                <a:ea typeface="ＭＳ Ｐゴシック" pitchFamily="-105" charset="-128"/>
              </a:rPr>
              <a:t>Nature of Gravitational Radiation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4506913" y="4657725"/>
            <a:ext cx="4495800" cy="15716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/>
              <a:t>Contrast with EM dipole radiation: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5421313" y="5572125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116513" y="5343525"/>
            <a:ext cx="387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((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6335713" y="5343525"/>
            <a:ext cx="387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))</a:t>
            </a:r>
          </a:p>
        </p:txBody>
      </p:sp>
      <p:sp>
        <p:nvSpPr>
          <p:cNvPr id="24584" name="Text Box 12"/>
          <p:cNvSpPr txBox="1">
            <a:spLocks noChangeArrowheads="1"/>
          </p:cNvSpPr>
          <p:nvPr/>
        </p:nvSpPr>
        <p:spPr bwMode="auto">
          <a:xfrm rot="5400000">
            <a:off x="7589838" y="5765800"/>
            <a:ext cx="387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))</a:t>
            </a:r>
          </a:p>
        </p:txBody>
      </p:sp>
      <p:sp>
        <p:nvSpPr>
          <p:cNvPr id="24585" name="Text Box 13"/>
          <p:cNvSpPr txBox="1">
            <a:spLocks noChangeArrowheads="1"/>
          </p:cNvSpPr>
          <p:nvPr/>
        </p:nvSpPr>
        <p:spPr bwMode="auto">
          <a:xfrm rot="-5400000">
            <a:off x="7513638" y="4927600"/>
            <a:ext cx="387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))</a:t>
            </a:r>
          </a:p>
        </p:txBody>
      </p:sp>
      <p:sp>
        <p:nvSpPr>
          <p:cNvPr id="24586" name="Line 15"/>
          <p:cNvSpPr>
            <a:spLocks noChangeShapeType="1"/>
          </p:cNvSpPr>
          <p:nvPr/>
        </p:nvSpPr>
        <p:spPr bwMode="auto">
          <a:xfrm rot="5400000">
            <a:off x="7402513" y="5572125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4587" name="Picture 16" descr="Polariz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4363" y="2840038"/>
            <a:ext cx="4719637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105400" y="1752600"/>
            <a:ext cx="3162300" cy="569913"/>
            <a:chOff x="3276" y="1248"/>
            <a:chExt cx="1992" cy="359"/>
          </a:xfrm>
        </p:grpSpPr>
        <p:sp>
          <p:nvSpPr>
            <p:cNvPr id="24592" name="AutoShape 18"/>
            <p:cNvSpPr>
              <a:spLocks noChangeArrowheads="1"/>
            </p:cNvSpPr>
            <p:nvPr/>
          </p:nvSpPr>
          <p:spPr bwMode="auto">
            <a:xfrm>
              <a:off x="3276" y="1248"/>
              <a:ext cx="180" cy="18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3" name="AutoShape 19"/>
            <p:cNvSpPr>
              <a:spLocks noChangeArrowheads="1"/>
            </p:cNvSpPr>
            <p:nvPr/>
          </p:nvSpPr>
          <p:spPr bwMode="auto">
            <a:xfrm>
              <a:off x="5088" y="1274"/>
              <a:ext cx="180" cy="18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Line 20"/>
            <p:cNvSpPr>
              <a:spLocks noChangeShapeType="1"/>
            </p:cNvSpPr>
            <p:nvPr/>
          </p:nvSpPr>
          <p:spPr bwMode="auto">
            <a:xfrm>
              <a:off x="3504" y="1344"/>
              <a:ext cx="1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1"/>
            <p:cNvSpPr txBox="1">
              <a:spLocks noChangeArrowheads="1"/>
            </p:cNvSpPr>
            <p:nvPr/>
          </p:nvSpPr>
          <p:spPr bwMode="auto">
            <a:xfrm>
              <a:off x="3913" y="1357"/>
              <a:ext cx="78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h</a:t>
              </a:r>
              <a:r>
                <a:rPr lang="en-US" sz="2000">
                  <a:solidFill>
                    <a:srgbClr val="FF0000"/>
                  </a:solidFill>
                  <a:latin typeface="Symbol" pitchFamily="-105" charset="2"/>
                </a:rPr>
                <a:t> = D</a:t>
              </a:r>
              <a:r>
                <a:rPr lang="en-US" sz="2000">
                  <a:solidFill>
                    <a:srgbClr val="FF0000"/>
                  </a:solidFill>
                </a:rPr>
                <a:t>L / L</a:t>
              </a:r>
            </a:p>
          </p:txBody>
        </p:sp>
      </p:grpSp>
      <p:pic>
        <p:nvPicPr>
          <p:cNvPr id="24589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5050" y="5389563"/>
            <a:ext cx="266700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4590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1525" y="5411788"/>
            <a:ext cx="266700" cy="393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</a:rPr>
              <a:t>Sources of  GWs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9385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Accelerating charge </a:t>
            </a:r>
            <a:r>
              <a:rPr lang="en-US" sz="1400" smtClean="0">
                <a:ea typeface="ＭＳ Ｐゴシック" pitchFamily="-105" charset="-128"/>
                <a:sym typeface="Symbol" pitchFamily="-105" charset="2"/>
              </a:rPr>
              <a:t></a:t>
            </a:r>
            <a:r>
              <a:rPr lang="en-US" sz="1400" smtClean="0">
                <a:ea typeface="ＭＳ Ｐゴシック" pitchFamily="-105" charset="-128"/>
              </a:rPr>
              <a:t> electromagnetic radiation (dipole)</a:t>
            </a:r>
          </a:p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Accelerating mass   </a:t>
            </a:r>
            <a:r>
              <a:rPr lang="en-US" sz="1400" smtClean="0">
                <a:ea typeface="ＭＳ Ｐゴシック" pitchFamily="-105" charset="-128"/>
                <a:sym typeface="Symbol" pitchFamily="-105" charset="2"/>
              </a:rPr>
              <a:t></a:t>
            </a:r>
            <a:r>
              <a:rPr lang="en-US" sz="1400" smtClean="0">
                <a:ea typeface="ＭＳ Ｐゴシック" pitchFamily="-105" charset="-128"/>
              </a:rPr>
              <a:t> gravitational radiation (quadrupole)</a:t>
            </a:r>
          </a:p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Amplitude of the gravitational wave (dimensional analysis):</a:t>
            </a:r>
          </a:p>
          <a:p>
            <a:pPr>
              <a:lnSpc>
                <a:spcPct val="90000"/>
              </a:lnSpc>
              <a:buFont typeface="Wingdings" pitchFamily="-105" charset="2"/>
              <a:buNone/>
            </a:pPr>
            <a:r>
              <a:rPr lang="en-US" sz="1400" smtClean="0">
                <a:ea typeface="ＭＳ Ｐゴシック" pitchFamily="-105" charset="-128"/>
              </a:rPr>
              <a:t>  </a:t>
            </a:r>
          </a:p>
          <a:p>
            <a:pPr>
              <a:lnSpc>
                <a:spcPct val="90000"/>
              </a:lnSpc>
            </a:pPr>
            <a:endParaRPr lang="en-US" sz="1400" smtClean="0">
              <a:ea typeface="ＭＳ Ｐゴシック" pitchFamily="-105" charset="-128"/>
            </a:endParaRPr>
          </a:p>
          <a:p>
            <a:pPr>
              <a:lnSpc>
                <a:spcPct val="90000"/>
              </a:lnSpc>
            </a:pPr>
            <a:endParaRPr lang="en-US" sz="1400" smtClean="0">
              <a:ea typeface="ＭＳ Ｐゴシック" pitchFamily="-105" charset="-128"/>
            </a:endParaRPr>
          </a:p>
          <a:p>
            <a:pPr>
              <a:lnSpc>
                <a:spcPct val="90000"/>
              </a:lnSpc>
            </a:pPr>
            <a:endParaRPr lang="en-US" sz="1400" smtClean="0">
              <a:ea typeface="ＭＳ Ｐゴシック" pitchFamily="-105" charset="-128"/>
            </a:endParaRPr>
          </a:p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           = second derivative </a:t>
            </a:r>
          </a:p>
          <a:p>
            <a:pPr>
              <a:lnSpc>
                <a:spcPct val="90000"/>
              </a:lnSpc>
              <a:buFont typeface="Wingdings" pitchFamily="-105" charset="2"/>
              <a:buNone/>
            </a:pPr>
            <a:r>
              <a:rPr lang="en-US" sz="1400" smtClean="0">
                <a:ea typeface="ＭＳ Ｐゴシック" pitchFamily="-105" charset="-128"/>
              </a:rPr>
              <a:t>     of mass quadrupole moment</a:t>
            </a:r>
          </a:p>
          <a:p>
            <a:pPr>
              <a:lnSpc>
                <a:spcPct val="90000"/>
              </a:lnSpc>
              <a:buFont typeface="Wingdings" pitchFamily="-105" charset="2"/>
              <a:buNone/>
            </a:pPr>
            <a:r>
              <a:rPr lang="en-US" sz="1400" smtClean="0">
                <a:ea typeface="ＭＳ Ｐゴシック" pitchFamily="-105" charset="-128"/>
              </a:rPr>
              <a:t>     (non-spherical part of kinetic energy </a:t>
            </a:r>
          </a:p>
          <a:p>
            <a:pPr>
              <a:lnSpc>
                <a:spcPct val="90000"/>
              </a:lnSpc>
              <a:buFont typeface="Wingdings" pitchFamily="-105" charset="2"/>
              <a:buNone/>
            </a:pPr>
            <a:r>
              <a:rPr lang="en-US" sz="1400" smtClean="0">
                <a:ea typeface="ＭＳ Ｐゴシック" pitchFamily="-105" charset="-128"/>
              </a:rPr>
              <a:t>      – tumbling dumb-bell)</a:t>
            </a:r>
          </a:p>
          <a:p>
            <a:pPr>
              <a:lnSpc>
                <a:spcPct val="90000"/>
              </a:lnSpc>
            </a:pPr>
            <a:r>
              <a:rPr lang="en-US" sz="1400" i="1" smtClean="0">
                <a:solidFill>
                  <a:srgbClr val="FF0000"/>
                </a:solidFill>
                <a:latin typeface="Times New Roman" pitchFamily="-105" charset="0"/>
                <a:ea typeface="ＭＳ Ｐゴシック" pitchFamily="-105" charset="-128"/>
              </a:rPr>
              <a:t>G</a:t>
            </a:r>
            <a:r>
              <a:rPr lang="en-US" sz="1400" i="1" smtClean="0">
                <a:solidFill>
                  <a:srgbClr val="FF0000"/>
                </a:solidFill>
                <a:ea typeface="ＭＳ Ｐゴシック" pitchFamily="-105" charset="-128"/>
              </a:rPr>
              <a:t> </a:t>
            </a:r>
            <a:r>
              <a:rPr lang="en-US" sz="1400" smtClean="0">
                <a:ea typeface="ＭＳ Ｐゴシック" pitchFamily="-105" charset="-128"/>
              </a:rPr>
              <a:t>is a small number!</a:t>
            </a:r>
            <a:br>
              <a:rPr lang="en-US" sz="1400" smtClean="0">
                <a:ea typeface="ＭＳ Ｐゴシック" pitchFamily="-105" charset="-128"/>
              </a:rPr>
            </a:br>
            <a:r>
              <a:rPr lang="en-US" sz="1400" smtClean="0">
                <a:ea typeface="ＭＳ Ｐゴシック" pitchFamily="-105" charset="-128"/>
              </a:rPr>
              <a:t>(space-time is </a:t>
            </a:r>
            <a:r>
              <a:rPr lang="en-US" sz="1400" i="1" smtClean="0">
                <a:ea typeface="ＭＳ Ｐゴシック" pitchFamily="-105" charset="-128"/>
              </a:rPr>
              <a:t>stiff</a:t>
            </a:r>
            <a:r>
              <a:rPr lang="en-US" sz="1400" smtClean="0">
                <a:ea typeface="ＭＳ Ｐゴシック" pitchFamily="-105" charset="-128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Waves can carry huge energy </a:t>
            </a:r>
            <a:br>
              <a:rPr lang="en-US" sz="1400" smtClean="0">
                <a:ea typeface="ＭＳ Ｐゴシック" pitchFamily="-105" charset="-128"/>
              </a:rPr>
            </a:br>
            <a:r>
              <a:rPr lang="en-US" sz="1400" smtClean="0">
                <a:ea typeface="ＭＳ Ｐゴシック" pitchFamily="-105" charset="-128"/>
              </a:rPr>
              <a:t>with minimal amplitude</a:t>
            </a:r>
          </a:p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Need huge mass, </a:t>
            </a:r>
            <a:br>
              <a:rPr lang="en-US" sz="1400" smtClean="0">
                <a:ea typeface="ＭＳ Ｐゴシック" pitchFamily="-105" charset="-128"/>
              </a:rPr>
            </a:br>
            <a:r>
              <a:rPr lang="en-US" sz="1400" smtClean="0">
                <a:ea typeface="ＭＳ Ｐゴシック" pitchFamily="-105" charset="-128"/>
              </a:rPr>
              <a:t>relativistic velocities, nearby.</a:t>
            </a:r>
          </a:p>
          <a:p>
            <a:pPr>
              <a:lnSpc>
                <a:spcPct val="90000"/>
              </a:lnSpc>
            </a:pPr>
            <a:r>
              <a:rPr lang="en-US" sz="1400" smtClean="0">
                <a:ea typeface="ＭＳ Ｐゴシック" pitchFamily="-105" charset="-128"/>
              </a:rPr>
              <a:t>For a binary neutron star pair,</a:t>
            </a:r>
          </a:p>
          <a:p>
            <a:pPr>
              <a:lnSpc>
                <a:spcPct val="90000"/>
              </a:lnSpc>
              <a:buFont typeface="Wingdings" pitchFamily="-105" charset="2"/>
              <a:buNone/>
            </a:pPr>
            <a:r>
              <a:rPr lang="en-US" sz="1400" smtClean="0">
                <a:ea typeface="ＭＳ Ｐゴシック" pitchFamily="-105" charset="-128"/>
              </a:rPr>
              <a:t>      10m light-years away, solar masses </a:t>
            </a:r>
          </a:p>
          <a:p>
            <a:pPr>
              <a:lnSpc>
                <a:spcPct val="90000"/>
              </a:lnSpc>
              <a:buFont typeface="Wingdings" pitchFamily="-105" charset="2"/>
              <a:buNone/>
            </a:pPr>
            <a:r>
              <a:rPr lang="en-US" sz="1400" smtClean="0">
                <a:ea typeface="ＭＳ Ｐゴシック" pitchFamily="-105" charset="-128"/>
              </a:rPr>
              <a:t>       moving at 15% of speed of light: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 l="9244" t="39474" r="17612" b="20569"/>
          <a:stretch>
            <a:fillRect/>
          </a:stretch>
        </p:blipFill>
        <p:spPr bwMode="auto">
          <a:xfrm>
            <a:off x="4800600" y="2819400"/>
            <a:ext cx="4343400" cy="2895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4025900" y="5789613"/>
            <a:ext cx="4819650" cy="485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Terrestrial sources </a:t>
            </a:r>
            <a:r>
              <a:rPr lang="en-US" b="1" i="1">
                <a:latin typeface="Arial" charset="0"/>
              </a:rPr>
              <a:t>TOO WEAK</a:t>
            </a:r>
            <a:r>
              <a:rPr lang="en-US" b="1">
                <a:latin typeface="Arial" charset="0"/>
              </a:rPr>
              <a:t>!</a:t>
            </a: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5654675" y="4603750"/>
            <a:ext cx="444500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km</a:t>
            </a:r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5648325" y="1789113"/>
            <a:ext cx="3444875" cy="942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 Energy-momentum conservation:</a:t>
            </a:r>
          </a:p>
          <a:p>
            <a:r>
              <a:rPr lang="en-US" sz="1400">
                <a:latin typeface="Arial" charset="0"/>
              </a:rPr>
              <a:t>energy cons </a:t>
            </a:r>
            <a:r>
              <a:rPr lang="en-US" sz="1400">
                <a:latin typeface="Arial" charset="0"/>
                <a:sym typeface="Symbol" pitchFamily="-105" charset="2"/>
              </a:rPr>
              <a:t></a:t>
            </a:r>
            <a:r>
              <a:rPr lang="en-US" sz="1400">
                <a:latin typeface="Arial" charset="0"/>
              </a:rPr>
              <a:t>  no monopole radiation</a:t>
            </a:r>
          </a:p>
          <a:p>
            <a:r>
              <a:rPr lang="en-US" sz="1400">
                <a:latin typeface="Arial" charset="0"/>
              </a:rPr>
              <a:t>momentum cons </a:t>
            </a:r>
            <a:r>
              <a:rPr lang="en-US" sz="1400">
                <a:latin typeface="Arial" charset="0"/>
                <a:sym typeface="Symbol" pitchFamily="-105" charset="2"/>
              </a:rPr>
              <a:t></a:t>
            </a:r>
            <a:r>
              <a:rPr lang="en-US" sz="1400">
                <a:latin typeface="Arial" charset="0"/>
              </a:rPr>
              <a:t> no dipole radiation</a:t>
            </a:r>
          </a:p>
          <a:p>
            <a:r>
              <a:rPr lang="en-US" sz="1400">
                <a:latin typeface="Arial" charset="0"/>
              </a:rPr>
              <a:t> </a:t>
            </a:r>
            <a:r>
              <a:rPr lang="en-US" sz="1400">
                <a:latin typeface="Arial" charset="0"/>
                <a:sym typeface="Symbol" pitchFamily="-105" charset="2"/>
              </a:rPr>
              <a:t></a:t>
            </a:r>
            <a:r>
              <a:rPr lang="en-US" sz="1400">
                <a:latin typeface="Arial" charset="0"/>
              </a:rPr>
              <a:t> lowest multipole is quadrupole wave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4724400" y="4264025"/>
            <a:ext cx="1560513" cy="13112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M ~ 10</a:t>
            </a:r>
            <a:r>
              <a:rPr lang="en-US" sz="2000" baseline="30000">
                <a:latin typeface="Arial" charset="0"/>
              </a:rPr>
              <a:t>30</a:t>
            </a:r>
            <a:r>
              <a:rPr lang="en-US" sz="2000">
                <a:latin typeface="Arial" charset="0"/>
              </a:rPr>
              <a:t> kg</a:t>
            </a:r>
          </a:p>
          <a:p>
            <a:r>
              <a:rPr lang="en-US" sz="2000">
                <a:latin typeface="Arial" charset="0"/>
              </a:rPr>
              <a:t>R  ~ 20 km</a:t>
            </a:r>
          </a:p>
          <a:p>
            <a:r>
              <a:rPr lang="en-US" sz="2000">
                <a:latin typeface="Arial" charset="0"/>
              </a:rPr>
              <a:t>f   ~  400 Hz</a:t>
            </a:r>
          </a:p>
          <a:p>
            <a:r>
              <a:rPr lang="en-US" sz="2000">
                <a:latin typeface="Arial" charset="0"/>
              </a:rPr>
              <a:t>r   ~  10</a:t>
            </a:r>
            <a:r>
              <a:rPr lang="en-US" sz="2000" baseline="30000">
                <a:latin typeface="Arial" charset="0"/>
              </a:rPr>
              <a:t>23</a:t>
            </a:r>
            <a:r>
              <a:rPr lang="en-US" sz="2000">
                <a:latin typeface="Arial" charset="0"/>
              </a:rPr>
              <a:t> m</a:t>
            </a:r>
          </a:p>
        </p:txBody>
      </p:sp>
      <p:pic>
        <p:nvPicPr>
          <p:cNvPr id="26633" name="Picture 11" descr="Inspir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2438" y="325438"/>
            <a:ext cx="160972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2349500"/>
            <a:ext cx="3911600" cy="660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3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3065463"/>
            <a:ext cx="406400" cy="431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Hulse-Taylor binary pulsar</a:t>
            </a:r>
          </a:p>
        </p:txBody>
      </p:sp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4343400" y="1905000"/>
            <a:ext cx="4495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80" charset="2"/>
              <a:buNone/>
            </a:pPr>
            <a:r>
              <a:rPr lang="en-US" sz="2000" u="sng">
                <a:latin typeface="Helvetica" pitchFamily="80" charset="0"/>
              </a:rPr>
              <a:t>Neutron Binary System</a:t>
            </a:r>
            <a:endParaRPr lang="en-US" sz="2000">
              <a:latin typeface="Helvetica" pitchFamily="8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80" charset="2"/>
              <a:buNone/>
            </a:pPr>
            <a:r>
              <a:rPr lang="en-US" sz="1800">
                <a:solidFill>
                  <a:srgbClr val="F9134F"/>
                </a:solidFill>
                <a:latin typeface="Helvetica" pitchFamily="80" charset="0"/>
              </a:rPr>
              <a:t>PSR 1913 + 16  -- Timing of pulsars</a:t>
            </a:r>
            <a:endParaRPr lang="en-US" sz="1800">
              <a:latin typeface="Helvetica" pitchFamily="80" charset="0"/>
            </a:endParaRPr>
          </a:p>
        </p:txBody>
      </p:sp>
      <p:pic>
        <p:nvPicPr>
          <p:cNvPr id="481284" name="Picture 4" descr="2viewc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505200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285" name="Group 5"/>
          <p:cNvGrpSpPr>
            <a:grpSpLocks/>
          </p:cNvGrpSpPr>
          <p:nvPr/>
        </p:nvGrpSpPr>
        <p:grpSpPr bwMode="auto">
          <a:xfrm>
            <a:off x="5410200" y="3048000"/>
            <a:ext cx="3327400" cy="2482850"/>
            <a:chOff x="2832" y="2208"/>
            <a:chExt cx="2096" cy="1564"/>
          </a:xfrm>
        </p:grpSpPr>
        <p:sp>
          <p:nvSpPr>
            <p:cNvPr id="481286" name="Rectangle 6"/>
            <p:cNvSpPr>
              <a:spLocks noChangeArrowheads="1"/>
            </p:cNvSpPr>
            <p:nvPr/>
          </p:nvSpPr>
          <p:spPr bwMode="auto">
            <a:xfrm>
              <a:off x="3072" y="2304"/>
              <a:ext cx="27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4400">
                  <a:latin typeface="Symbol" pitchFamily="80" charset="2"/>
                </a:rPr>
                <a:t>·</a:t>
              </a:r>
              <a:endParaRPr lang="en-US" sz="2800">
                <a:latin typeface="Symbol" pitchFamily="80" charset="2"/>
              </a:endParaRPr>
            </a:p>
          </p:txBody>
        </p:sp>
        <p:sp>
          <p:nvSpPr>
            <p:cNvPr id="481287" name="Rectangle 7"/>
            <p:cNvSpPr>
              <a:spLocks noChangeArrowheads="1"/>
            </p:cNvSpPr>
            <p:nvPr/>
          </p:nvSpPr>
          <p:spPr bwMode="auto">
            <a:xfrm>
              <a:off x="4416" y="3216"/>
              <a:ext cx="37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4400">
                  <a:latin typeface="Symbol" pitchFamily="80" charset="2"/>
                </a:rPr>
                <a:t>·</a:t>
              </a:r>
              <a:endParaRPr lang="en-US" sz="2800">
                <a:latin typeface="Symbol" pitchFamily="80" charset="2"/>
              </a:endParaRPr>
            </a:p>
          </p:txBody>
        </p:sp>
        <p:sp>
          <p:nvSpPr>
            <p:cNvPr id="481288" name="Arc 8"/>
            <p:cNvSpPr>
              <a:spLocks/>
            </p:cNvSpPr>
            <p:nvPr/>
          </p:nvSpPr>
          <p:spPr bwMode="auto">
            <a:xfrm>
              <a:off x="3216" y="2448"/>
              <a:ext cx="144" cy="192"/>
            </a:xfrm>
            <a:custGeom>
              <a:avLst/>
              <a:gdLst>
                <a:gd name="G0" fmla="+- 225 0 0"/>
                <a:gd name="G1" fmla="+- 21600 0 0"/>
                <a:gd name="G2" fmla="+- 21600 0 0"/>
                <a:gd name="T0" fmla="*/ 0 w 21825"/>
                <a:gd name="T1" fmla="*/ 1 h 21600"/>
                <a:gd name="T2" fmla="*/ 21825 w 21825"/>
                <a:gd name="T3" fmla="*/ 21600 h 21600"/>
                <a:gd name="T4" fmla="*/ 225 w 2182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25" h="21600" fill="none" extrusionOk="0">
                  <a:moveTo>
                    <a:pt x="0" y="1"/>
                  </a:moveTo>
                  <a:cubicBezTo>
                    <a:pt x="74" y="0"/>
                    <a:pt x="149" y="-1"/>
                    <a:pt x="225" y="0"/>
                  </a:cubicBezTo>
                  <a:cubicBezTo>
                    <a:pt x="12154" y="0"/>
                    <a:pt x="21825" y="9670"/>
                    <a:pt x="21825" y="21600"/>
                  </a:cubicBezTo>
                </a:path>
                <a:path w="21825" h="21600" stroke="0" extrusionOk="0">
                  <a:moveTo>
                    <a:pt x="0" y="1"/>
                  </a:moveTo>
                  <a:cubicBezTo>
                    <a:pt x="74" y="0"/>
                    <a:pt x="149" y="-1"/>
                    <a:pt x="225" y="0"/>
                  </a:cubicBezTo>
                  <a:cubicBezTo>
                    <a:pt x="12154" y="0"/>
                    <a:pt x="21825" y="9670"/>
                    <a:pt x="21825" y="21600"/>
                  </a:cubicBezTo>
                  <a:lnTo>
                    <a:pt x="225" y="21600"/>
                  </a:lnTo>
                  <a:close/>
                </a:path>
              </a:pathLst>
            </a:custGeom>
            <a:noFill/>
            <a:ln w="38100" cap="rnd">
              <a:solidFill>
                <a:srgbClr val="F9134F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89" name="Rectangle 9"/>
            <p:cNvSpPr>
              <a:spLocks noChangeArrowheads="1"/>
            </p:cNvSpPr>
            <p:nvPr/>
          </p:nvSpPr>
          <p:spPr bwMode="auto">
            <a:xfrm>
              <a:off x="4032" y="2208"/>
              <a:ext cx="712" cy="26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latin typeface="Helvetica" pitchFamily="80" charset="0"/>
                </a:rPr>
                <a:t>17 / sec</a:t>
              </a:r>
              <a:endParaRPr lang="en-US" sz="2000">
                <a:latin typeface="Helvetica" pitchFamily="80" charset="0"/>
              </a:endParaRPr>
            </a:p>
          </p:txBody>
        </p:sp>
        <p:sp>
          <p:nvSpPr>
            <p:cNvPr id="481290" name="Rectangle 10"/>
            <p:cNvSpPr>
              <a:spLocks noChangeArrowheads="1"/>
            </p:cNvSpPr>
            <p:nvPr/>
          </p:nvSpPr>
          <p:spPr bwMode="auto">
            <a:xfrm>
              <a:off x="2832" y="3504"/>
              <a:ext cx="960" cy="26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latin typeface="Helvetica" pitchFamily="80" charset="0"/>
                </a:rPr>
                <a:t>~ 8 hr</a:t>
              </a:r>
              <a:endParaRPr lang="en-US" sz="2000" b="1">
                <a:latin typeface="Helvetica" pitchFamily="80" charset="0"/>
              </a:endParaRPr>
            </a:p>
          </p:txBody>
        </p:sp>
        <p:sp>
          <p:nvSpPr>
            <p:cNvPr id="481291" name="Oval 11"/>
            <p:cNvSpPr>
              <a:spLocks noChangeArrowheads="1"/>
            </p:cNvSpPr>
            <p:nvPr/>
          </p:nvSpPr>
          <p:spPr bwMode="auto">
            <a:xfrm rot="1440000">
              <a:off x="2832" y="2448"/>
              <a:ext cx="2096" cy="896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0F97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92" name="Line 12"/>
            <p:cNvSpPr>
              <a:spLocks noChangeShapeType="1"/>
            </p:cNvSpPr>
            <p:nvPr/>
          </p:nvSpPr>
          <p:spPr bwMode="auto">
            <a:xfrm flipV="1">
              <a:off x="3456" y="2208"/>
              <a:ext cx="576" cy="28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93" name="Line 13"/>
            <p:cNvSpPr>
              <a:spLocks noChangeShapeType="1"/>
            </p:cNvSpPr>
            <p:nvPr/>
          </p:nvSpPr>
          <p:spPr bwMode="auto">
            <a:xfrm flipV="1">
              <a:off x="3792" y="3552"/>
              <a:ext cx="480" cy="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94" name="Arc 14"/>
            <p:cNvSpPr>
              <a:spLocks/>
            </p:cNvSpPr>
            <p:nvPr/>
          </p:nvSpPr>
          <p:spPr bwMode="auto">
            <a:xfrm>
              <a:off x="4416" y="3504"/>
              <a:ext cx="384" cy="96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rgbClr val="F9134F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295" name="Rectangle 15"/>
          <p:cNvSpPr>
            <a:spLocks noChangeArrowheads="1"/>
          </p:cNvSpPr>
          <p:nvPr/>
        </p:nvSpPr>
        <p:spPr bwMode="auto">
          <a:xfrm>
            <a:off x="380999" y="3962400"/>
            <a:ext cx="45137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600" b="1" dirty="0">
                <a:latin typeface="Arial" charset="0"/>
              </a:rPr>
              <a:t> A rapidly spinning pulsar (neutron star beaming EM radiation at us 17 x / sec)</a:t>
            </a:r>
          </a:p>
          <a:p>
            <a:pPr>
              <a:buFontTx/>
              <a:buChar char="•"/>
            </a:pPr>
            <a:r>
              <a:rPr lang="en-US" sz="1600" b="1" dirty="0">
                <a:latin typeface="Arial" charset="0"/>
              </a:rPr>
              <a:t> </a:t>
            </a:r>
            <a:r>
              <a:rPr lang="en-US" sz="1600" b="1" dirty="0" smtClean="0">
                <a:latin typeface="Arial" charset="0"/>
              </a:rPr>
              <a:t>Orbiting </a:t>
            </a:r>
            <a:r>
              <a:rPr lang="en-US" sz="1600" b="1" dirty="0">
                <a:latin typeface="Arial" charset="0"/>
              </a:rPr>
              <a:t>around an ordinary star with   </a:t>
            </a:r>
            <a:r>
              <a:rPr lang="en-US" sz="1600" b="1" dirty="0" smtClean="0">
                <a:latin typeface="Arial" charset="0"/>
              </a:rPr>
              <a:t/>
            </a:r>
            <a:br>
              <a:rPr lang="en-US" sz="1600" b="1" dirty="0" smtClean="0">
                <a:latin typeface="Arial" charset="0"/>
              </a:rPr>
            </a:br>
            <a:r>
              <a:rPr lang="en-US" sz="1600" b="1" dirty="0" smtClean="0">
                <a:latin typeface="Arial" charset="0"/>
              </a:rPr>
              <a:t>   8 </a:t>
            </a:r>
            <a:r>
              <a:rPr lang="en-US" sz="1600" b="1" dirty="0">
                <a:latin typeface="Arial" charset="0"/>
              </a:rPr>
              <a:t>hour period </a:t>
            </a:r>
          </a:p>
          <a:p>
            <a:pPr>
              <a:buFontTx/>
              <a:buChar char="•"/>
            </a:pPr>
            <a:r>
              <a:rPr lang="en-US" sz="1600" b="1" dirty="0">
                <a:latin typeface="Arial" charset="0"/>
              </a:rPr>
              <a:t> </a:t>
            </a:r>
            <a:r>
              <a:rPr lang="en-US" sz="1600" b="1" dirty="0" smtClean="0">
                <a:latin typeface="Arial" charset="0"/>
              </a:rPr>
              <a:t>Only </a:t>
            </a:r>
            <a:r>
              <a:rPr lang="en-US" sz="1600" b="1" dirty="0">
                <a:latin typeface="Arial" charset="0"/>
              </a:rPr>
              <a:t>7 </a:t>
            </a:r>
            <a:r>
              <a:rPr lang="en-US" sz="1600" b="1" dirty="0" err="1">
                <a:latin typeface="Arial" charset="0"/>
              </a:rPr>
              <a:t>kpc</a:t>
            </a:r>
            <a:r>
              <a:rPr lang="en-US" sz="1600" b="1" dirty="0">
                <a:latin typeface="Arial" charset="0"/>
              </a:rPr>
              <a:t> away</a:t>
            </a:r>
          </a:p>
          <a:p>
            <a:pPr>
              <a:buFontTx/>
              <a:buChar char="•"/>
            </a:pPr>
            <a:r>
              <a:rPr lang="en-US" sz="1600" b="1" dirty="0">
                <a:latin typeface="Arial" charset="0"/>
              </a:rPr>
              <a:t> </a:t>
            </a:r>
            <a:r>
              <a:rPr lang="en-US" sz="1600" b="1" dirty="0" smtClean="0">
                <a:latin typeface="Arial" charset="0"/>
              </a:rPr>
              <a:t>Discovered </a:t>
            </a:r>
            <a:r>
              <a:rPr lang="en-US" sz="1600" b="1" dirty="0">
                <a:latin typeface="Arial" charset="0"/>
              </a:rPr>
              <a:t>in 1975, orbital parameters </a:t>
            </a:r>
            <a:r>
              <a:rPr lang="en-US" sz="1600" b="1" dirty="0" smtClean="0">
                <a:latin typeface="Arial" charset="0"/>
              </a:rPr>
              <a:t>measured </a:t>
            </a:r>
            <a:r>
              <a:rPr lang="en-US" sz="1600" b="1" dirty="0">
                <a:latin typeface="Arial" charset="0"/>
              </a:rPr>
              <a:t>continuously </a:t>
            </a:r>
            <a:r>
              <a:rPr lang="en-US" sz="1600" b="1" dirty="0" smtClean="0">
                <a:latin typeface="Arial" charset="0"/>
              </a:rPr>
              <a:t>over </a:t>
            </a:r>
            <a:r>
              <a:rPr lang="en-US" sz="1600" b="1" dirty="0">
                <a:latin typeface="Arial" charset="0"/>
              </a:rPr>
              <a:t>25 years!</a:t>
            </a:r>
          </a:p>
        </p:txBody>
      </p:sp>
    </p:spTree>
    <p:extLst>
      <p:ext uri="{BB962C8B-B14F-4D97-AF65-F5344CB8AC3E}">
        <p14:creationId xmlns:p14="http://schemas.microsoft.com/office/powerpoint/2010/main" val="178819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GWs from Hulse-Taylor binary</a:t>
            </a:r>
          </a:p>
        </p:txBody>
      </p:sp>
      <p:sp>
        <p:nvSpPr>
          <p:cNvPr id="482307" name="Text Box 3"/>
          <p:cNvSpPr txBox="1">
            <a:spLocks noChangeArrowheads="1"/>
          </p:cNvSpPr>
          <p:nvPr/>
        </p:nvSpPr>
        <p:spPr bwMode="auto">
          <a:xfrm>
            <a:off x="152400" y="2514600"/>
            <a:ext cx="4572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80" charset="2"/>
              <a:buChar char="§"/>
            </a:pPr>
            <a:r>
              <a:rPr lang="en-US" sz="1600" b="1" dirty="0" smtClean="0">
                <a:latin typeface="+mn-lt"/>
              </a:rPr>
              <a:t> Period </a:t>
            </a:r>
            <a:r>
              <a:rPr lang="en-US" sz="1600" b="1" dirty="0">
                <a:latin typeface="+mn-lt"/>
              </a:rPr>
              <a:t>speeds up 14 sec from 1975-94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Measured </a:t>
            </a:r>
            <a:r>
              <a:rPr lang="en-US" sz="1600" b="1" dirty="0">
                <a:latin typeface="+mn-lt"/>
              </a:rPr>
              <a:t>to ~50 </a:t>
            </a:r>
            <a:r>
              <a:rPr lang="en-US" sz="1600" b="1" dirty="0" err="1">
                <a:latin typeface="+mn-lt"/>
              </a:rPr>
              <a:t>msec</a:t>
            </a:r>
            <a:r>
              <a:rPr lang="en-US" sz="1600" b="1" dirty="0">
                <a:latin typeface="+mn-lt"/>
              </a:rPr>
              <a:t> accuracy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Deviation </a:t>
            </a:r>
            <a:r>
              <a:rPr lang="en-US" sz="1600" b="1" dirty="0">
                <a:latin typeface="+mn-lt"/>
              </a:rPr>
              <a:t>grows </a:t>
            </a:r>
            <a:r>
              <a:rPr lang="en-US" sz="1600" b="1" dirty="0" err="1">
                <a:latin typeface="+mn-lt"/>
              </a:rPr>
              <a:t>quadratically</a:t>
            </a:r>
            <a:r>
              <a:rPr lang="en-US" sz="1600" b="1" dirty="0">
                <a:latin typeface="+mn-lt"/>
              </a:rPr>
              <a:t> with time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Merger in about 300M years </a:t>
            </a:r>
          </a:p>
          <a:p>
            <a:pPr lvl="1"/>
            <a:r>
              <a:rPr lang="en-US" sz="1600" b="1" dirty="0" smtClean="0">
                <a:latin typeface="+mn-lt"/>
              </a:rPr>
              <a:t>(&lt;&lt; </a:t>
            </a:r>
            <a:r>
              <a:rPr lang="en-US" sz="1600" b="1" dirty="0">
                <a:latin typeface="+mn-lt"/>
              </a:rPr>
              <a:t>age of universe!)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shortening of period </a:t>
            </a:r>
            <a:r>
              <a:rPr lang="en-US" sz="1600" b="1" dirty="0">
                <a:latin typeface="+mn-lt"/>
                <a:sym typeface="Symbol" pitchFamily="80" charset="2"/>
              </a:rPr>
              <a:t> </a:t>
            </a:r>
            <a:r>
              <a:rPr lang="en-US" sz="1600" b="1" dirty="0">
                <a:latin typeface="+mn-lt"/>
              </a:rPr>
              <a:t>orbital energy loss 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Compact system: </a:t>
            </a:r>
            <a:r>
              <a:rPr lang="en-US" sz="1600" b="1" dirty="0" smtClean="0">
                <a:latin typeface="+mn-lt"/>
              </a:rPr>
              <a:t/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   negligible </a:t>
            </a:r>
            <a:r>
              <a:rPr lang="en-US" sz="1600" b="1" dirty="0">
                <a:latin typeface="+mn-lt"/>
              </a:rPr>
              <a:t>loss from friction, material flow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Beautiful </a:t>
            </a:r>
            <a:r>
              <a:rPr lang="en-US" sz="1600" b="1" dirty="0">
                <a:latin typeface="+mn-lt"/>
              </a:rPr>
              <a:t>agreement with GR prediction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Apparently, loss is due to GWs!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 smtClean="0">
                <a:latin typeface="+mn-lt"/>
              </a:rPr>
              <a:t>GW </a:t>
            </a:r>
            <a:r>
              <a:rPr lang="en-US" sz="1600" b="1" dirty="0">
                <a:latin typeface="+mn-lt"/>
              </a:rPr>
              <a:t>emission will be strongest near the </a:t>
            </a:r>
            <a:r>
              <a:rPr lang="en-US" sz="1600" b="1" dirty="0" smtClean="0">
                <a:latin typeface="+mn-lt"/>
              </a:rPr>
              <a:t>end:</a:t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   </a:t>
            </a:r>
            <a:r>
              <a:rPr lang="en-US" sz="1600" b="1" dirty="0">
                <a:latin typeface="+mn-lt"/>
              </a:rPr>
              <a:t>– </a:t>
            </a:r>
            <a:r>
              <a:rPr lang="en-US" sz="1600" b="1" dirty="0" smtClean="0">
                <a:latin typeface="+mn-lt"/>
              </a:rPr>
              <a:t> Coalescence </a:t>
            </a:r>
            <a:r>
              <a:rPr lang="en-US" sz="1600" b="1" dirty="0">
                <a:latin typeface="+mn-lt"/>
              </a:rPr>
              <a:t>of </a:t>
            </a:r>
            <a:r>
              <a:rPr lang="en-US" sz="1600" b="1" dirty="0" smtClean="0">
                <a:latin typeface="+mn-lt"/>
              </a:rPr>
              <a:t>neutron stars!</a:t>
            </a:r>
            <a:endParaRPr lang="en-US" sz="1600" b="1" dirty="0">
              <a:latin typeface="+mn-lt"/>
            </a:endParaRPr>
          </a:p>
          <a:p>
            <a:pPr>
              <a:buFont typeface="Wingdings" pitchFamily="80" charset="2"/>
              <a:buChar char="§"/>
            </a:pPr>
            <a:r>
              <a:rPr lang="en-US" sz="1600" b="1" dirty="0" smtClean="0">
                <a:latin typeface="+mn-lt"/>
              </a:rPr>
              <a:t> Nobel Prize, </a:t>
            </a:r>
            <a:r>
              <a:rPr lang="en-US" sz="1600" b="1" dirty="0" smtClean="0">
                <a:latin typeface="+mn-lt"/>
              </a:rPr>
              <a:t>1993</a:t>
            </a:r>
          </a:p>
          <a:p>
            <a:pPr>
              <a:buFont typeface="Wingdings" pitchFamily="80" charset="2"/>
              <a:buChar char="§"/>
            </a:pP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By 2013, there are ~8</a:t>
            </a:r>
            <a:endParaRPr lang="en-US" sz="1600" b="1" dirty="0" smtClean="0">
              <a:latin typeface="+mn-lt"/>
            </a:endParaRPr>
          </a:p>
          <a:p>
            <a:pPr>
              <a:buFont typeface="Wingdings" pitchFamily="80" charset="2"/>
              <a:buChar char="§"/>
            </a:pPr>
            <a:endParaRPr lang="en-US" sz="1600" b="1" dirty="0">
              <a:latin typeface="+mn-lt"/>
            </a:endParaRPr>
          </a:p>
        </p:txBody>
      </p:sp>
      <p:sp>
        <p:nvSpPr>
          <p:cNvPr id="48230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734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u="sng">
                <a:solidFill>
                  <a:srgbClr val="F9134F"/>
                </a:solidFill>
                <a:latin typeface="Arial" charset="0"/>
              </a:rPr>
              <a:t>emission of gravitational waves by compact binary system</a:t>
            </a:r>
            <a:r>
              <a:rPr lang="en-US" sz="2000" b="1">
                <a:latin typeface="Arial" charset="0"/>
              </a:rPr>
              <a:t> </a:t>
            </a:r>
            <a:endParaRPr lang="en-US" b="1">
              <a:latin typeface="Arial" charset="0"/>
            </a:endParaRPr>
          </a:p>
        </p:txBody>
      </p:sp>
      <p:pic>
        <p:nvPicPr>
          <p:cNvPr id="482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r="11765"/>
          <a:stretch>
            <a:fillRect/>
          </a:stretch>
        </p:blipFill>
        <p:spPr bwMode="auto">
          <a:xfrm>
            <a:off x="4724400" y="2209800"/>
            <a:ext cx="41910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570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33323</TotalTime>
  <Words>1941</Words>
  <Application>Microsoft Office PowerPoint</Application>
  <PresentationFormat>On-screen Show (4:3)</PresentationFormat>
  <Paragraphs>457</Paragraphs>
  <Slides>43</Slides>
  <Notes>43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LIGO_II</vt:lpstr>
      <vt:lpstr>Photo Editor Photo</vt:lpstr>
      <vt:lpstr>Artwork</vt:lpstr>
      <vt:lpstr>Equation</vt:lpstr>
      <vt:lpstr>Sources of  Gravitational Waves TAUP School, September 2013</vt:lpstr>
      <vt:lpstr>Gravitational wave science </vt:lpstr>
      <vt:lpstr>Gravitational Waves</vt:lpstr>
      <vt:lpstr>Einstein’s Theory of Gravitation experimental tests</vt:lpstr>
      <vt:lpstr>Strong-field</vt:lpstr>
      <vt:lpstr>Nature of Gravitational Radiation</vt:lpstr>
      <vt:lpstr>Sources of  GWs</vt:lpstr>
      <vt:lpstr>Hulse-Taylor binary pulsar</vt:lpstr>
      <vt:lpstr>GWs from Hulse-Taylor binary</vt:lpstr>
      <vt:lpstr>Galactic binary pulsars, and inferred merger rate</vt:lpstr>
      <vt:lpstr>BNS formation scenario</vt:lpstr>
      <vt:lpstr>Massive Binary Evolution </vt:lpstr>
      <vt:lpstr>Progenitors of compact binaries</vt:lpstr>
      <vt:lpstr>Progenitors of binary black holes</vt:lpstr>
      <vt:lpstr>The double pulsar PSR J0737-3039</vt:lpstr>
      <vt:lpstr>And in the end … binary mergers</vt:lpstr>
      <vt:lpstr>Binary neutron star mergers</vt:lpstr>
      <vt:lpstr>Short-hard and Long-soft GRBs</vt:lpstr>
      <vt:lpstr>Binary neutron star merger</vt:lpstr>
      <vt:lpstr>GWs from coalescing compact binaries (NS/NS, BH/BH, NS/BH)</vt:lpstr>
      <vt:lpstr>Binary black hole inspiral, merger, ringdown</vt:lpstr>
      <vt:lpstr>A NEW WINDOW ON THE UNIVERSE</vt:lpstr>
      <vt:lpstr>What will we see?</vt:lpstr>
      <vt:lpstr>Frequency range of GW Astronomy</vt:lpstr>
      <vt:lpstr>The GW Spectrum</vt:lpstr>
      <vt:lpstr>GW sources for ground-based detectors: The most energetic processes  in the universe</vt:lpstr>
      <vt:lpstr>GWs from coalescing compact binaries (NS/NS, BH/BH, NS/BH)</vt:lpstr>
      <vt:lpstr>Unmodeled, short-duration  (&lt;~ 1 s) GW Bursts</vt:lpstr>
      <vt:lpstr>Gravitational waves from Big Bang</vt:lpstr>
      <vt:lpstr> Pulsars and continuous wave sources</vt:lpstr>
      <vt:lpstr>Frequency-Time  Characteristics of GW Sources</vt:lpstr>
      <vt:lpstr>Astrophysics with joint  GW – EM observations</vt:lpstr>
      <vt:lpstr>GW and EM  Multi-messenger Astronomy</vt:lpstr>
      <vt:lpstr>The sound of a chirp</vt:lpstr>
      <vt:lpstr>Horizon distance for compact binary mergers </vt:lpstr>
      <vt:lpstr>Expected detection rate: How many sources can we see?</vt:lpstr>
      <vt:lpstr>Expected ranges of  binary merger rates</vt:lpstr>
      <vt:lpstr>Astrophysical science  with binary mergers</vt:lpstr>
      <vt:lpstr>Understanding  Inspiral-Merger-Ringdown</vt:lpstr>
      <vt:lpstr>Effects of tidal disruption of  neutron stars near merger</vt:lpstr>
      <vt:lpstr>Testing General Relativity in the strong-field, dynamical regime</vt:lpstr>
      <vt:lpstr>Testing beyond-GR</vt:lpstr>
      <vt:lpstr>… Fin …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SURF 2006 Lecture 1</dc:title>
  <dc:creator>Alan Weinstein</dc:creator>
  <cp:lastModifiedBy>Alan Weinstein</cp:lastModifiedBy>
  <cp:revision>416</cp:revision>
  <cp:lastPrinted>2008-09-08T18:43:18Z</cp:lastPrinted>
  <dcterms:created xsi:type="dcterms:W3CDTF">2011-10-20T18:20:14Z</dcterms:created>
  <dcterms:modified xsi:type="dcterms:W3CDTF">2013-09-04T17:21:21Z</dcterms:modified>
</cp:coreProperties>
</file>