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</p:sldMasterIdLst>
  <p:notesMasterIdLst>
    <p:notesMasterId r:id="rId21"/>
  </p:notesMasterIdLst>
  <p:sldIdLst>
    <p:sldId id="256" r:id="rId2"/>
    <p:sldId id="257" r:id="rId3"/>
    <p:sldId id="258" r:id="rId4"/>
    <p:sldId id="271" r:id="rId5"/>
    <p:sldId id="261" r:id="rId6"/>
    <p:sldId id="284" r:id="rId7"/>
    <p:sldId id="270" r:id="rId8"/>
    <p:sldId id="272" r:id="rId9"/>
    <p:sldId id="265" r:id="rId10"/>
    <p:sldId id="275" r:id="rId11"/>
    <p:sldId id="279" r:id="rId12"/>
    <p:sldId id="264" r:id="rId13"/>
    <p:sldId id="280" r:id="rId14"/>
    <p:sldId id="266" r:id="rId15"/>
    <p:sldId id="267" r:id="rId16"/>
    <p:sldId id="283" r:id="rId17"/>
    <p:sldId id="276" r:id="rId18"/>
    <p:sldId id="282" r:id="rId19"/>
    <p:sldId id="281" r:id="rId20"/>
  </p:sldIdLst>
  <p:sldSz cx="9144000" cy="6858000" type="screen4x3"/>
  <p:notesSz cx="7102475" cy="89916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79" d="100"/>
          <a:sy n="79" d="100"/>
        </p:scale>
        <p:origin x="-110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8162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03338" y="674688"/>
            <a:ext cx="4495800" cy="3371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270375"/>
            <a:ext cx="5207000" cy="404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42338"/>
            <a:ext cx="3078163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8542338"/>
            <a:ext cx="3078162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8E2EFD9-2195-4BD2-810C-D33A4DF35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395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421FBA8-7EE8-4073-A7D1-F559DDEE61DD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Laboratory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11F61-3DE9-49CE-8E04-1FF5E1FB52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47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Laboratory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A51FC-17EC-41E5-9E91-02FF77495A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59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0383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626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Laboratory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94DCD-6CA0-43FF-ABB0-DFE0922FC9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88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Laboratory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C2FFD-3819-4A93-9240-F892DF043B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81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Laboratory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F4C58-D89B-49E7-82EB-329A7AE556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27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Laboratory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F5F92-1A01-4557-A194-A9F49C176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61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Laboratory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38800-611E-44A1-8DC2-CD54E847A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Laboratory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61741-545D-4F45-B38C-41E9A92103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27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Laboratory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3EA67-FED2-4CEB-BBC3-7F77889C63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669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Laboratory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AB82E-90D5-4232-8CBF-D02D26FC96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956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Laboratory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DD8BC-C6F1-4624-90F3-A88B20C8BD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12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1" i="1" smtClean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LIGO Laboratory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BA20886C-9FC5-44DD-B74E-929B00300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28600"/>
            <a:ext cx="7239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762000" y="6232045"/>
            <a:ext cx="14035894" cy="49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Helvetica" pitchFamily="34" charset="0"/>
              </a:rPr>
              <a:t>LIGO-G1300868-v1</a:t>
            </a:r>
            <a:endParaRPr lang="en-US" sz="1200" dirty="0">
              <a:solidFill>
                <a:schemeClr val="tx2"/>
              </a:solidFill>
              <a:latin typeface="Helvetica" pitchFamily="34" charset="0"/>
            </a:endParaRPr>
          </a:p>
          <a:p>
            <a:r>
              <a:rPr lang="en-US" sz="1200" dirty="0">
                <a:solidFill>
                  <a:schemeClr val="tx2"/>
                </a:solidFill>
                <a:latin typeface="Helvetica" pitchFamily="34" charset="0"/>
              </a:rPr>
              <a:t>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solidFill>
                  <a:schemeClr val="tx2"/>
                </a:solidFill>
                <a:latin typeface="Helvetica" pitchFamily="34" charset="0"/>
              </a:rPr>
              <a:t>Form F0900043-v1</a:t>
            </a:r>
            <a:r>
              <a:rPr lang="en-US" sz="1200" dirty="0">
                <a:solidFill>
                  <a:schemeClr val="tx2"/>
                </a:solidFill>
                <a:latin typeface="Helvetica" pitchFamily="34" charset="0"/>
              </a:rPr>
              <a:t> </a:t>
            </a:r>
            <a:r>
              <a:rPr lang="en-US" sz="1400" dirty="0">
                <a:solidFill>
                  <a:schemeClr val="tx2"/>
                </a:solidFill>
                <a:latin typeface="Helvetica" pitchFamily="34" charset="0"/>
              </a:rPr>
              <a:t>			 				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36" name="Object 14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Photo Editor Photo" r:id="rId14" imgW="4409524" imgH="3219899" progId="MSPhotoEd.3">
                  <p:embed/>
                </p:oleObj>
              </mc:Choice>
              <mc:Fallback>
                <p:oleObj name="Photo Editor Photo" r:id="rId14" imgW="4409524" imgH="3219899" progId="MSPhotoEd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Monotype Sorts" pitchFamily="2" charset="2"/>
        <a:buChar char="l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pitchFamily="2" charset="2"/>
        <a:buChar char="l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3.pd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g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d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Controlling Transient Thermal Effects in High-Power Gravitational-Wave Detectors</a:t>
            </a: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Arnaldo</a:t>
            </a:r>
            <a:r>
              <a:rPr lang="en-US" dirty="0" smtClean="0"/>
              <a:t> Rodríguez</a:t>
            </a:r>
          </a:p>
          <a:p>
            <a:r>
              <a:rPr lang="en-US" dirty="0" smtClean="0"/>
              <a:t>Mentor: Dr. Aidan Brooks</a:t>
            </a:r>
          </a:p>
          <a:p>
            <a:r>
              <a:rPr lang="en-US" dirty="0" smtClean="0"/>
              <a:t>California Institute of Technology</a:t>
            </a:r>
          </a:p>
          <a:p>
            <a:r>
              <a:rPr lang="en-US" dirty="0" smtClean="0"/>
              <a:t>LIGO Scientific Collaboration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 Laboratory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4B55DF-601C-45E4-A095-2BB7CF091B33}" type="slidenum">
              <a:rPr lang="en-US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Controlling optical aberrations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Combining the controller model with the finite element heating model allows for a dynamic simulation of transient thermal effects in the test mass.</a:t>
            </a:r>
          </a:p>
          <a:p>
            <a:pPr lvl="1"/>
            <a:r>
              <a:rPr lang="en-US" dirty="0" smtClean="0"/>
              <a:t>COMSOL model simulates thermal effects in the test mass.</a:t>
            </a:r>
          </a:p>
          <a:p>
            <a:pPr lvl="1"/>
            <a:r>
              <a:rPr lang="en-US" dirty="0" smtClean="0"/>
              <a:t>MATLAB controller model calculates defocus &amp; actuation.</a:t>
            </a:r>
          </a:p>
          <a:p>
            <a:pPr lvl="1"/>
            <a:r>
              <a:rPr lang="en-US" dirty="0" smtClean="0"/>
              <a:t>Actuation power passed to the COMSOL model; cycle repeats.</a:t>
            </a:r>
          </a:p>
          <a:p>
            <a:r>
              <a:rPr lang="en-US" dirty="0" smtClean="0"/>
              <a:t>However, communication overhead between MATLAB and COMSOL limits applicability; other methods should be tried.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1C2FFD-3819-4A93-9240-F892DF043B9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7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Controlling optical aberrations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1C2FFD-3819-4A93-9240-F892DF043B9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52" y="1752600"/>
            <a:ext cx="776287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15" y="1695450"/>
            <a:ext cx="75533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51" y="1752600"/>
            <a:ext cx="7458075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69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Wavefront</a:t>
            </a:r>
            <a:r>
              <a:rPr lang="en-US" dirty="0" smtClean="0"/>
              <a:t> predictor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dirty="0" smtClean="0"/>
              <a:t>The predictor uses the principle of superposition and the digital nature of the actuation to recreate a digital signal response from unit rectangle signal response data.</a:t>
            </a:r>
          </a:p>
          <a:p>
            <a:pPr>
              <a:defRPr/>
            </a:pPr>
            <a:r>
              <a:rPr lang="en-US" dirty="0" smtClean="0"/>
              <a:t>It does not require finite element analysis, and is extremely time-efficient       (~ 300 times faster than COMSOL+MATLAB model!)</a:t>
            </a:r>
          </a:p>
          <a:p>
            <a:pPr>
              <a:defRPr/>
            </a:pPr>
            <a:r>
              <a:rPr lang="en-US" i="1" dirty="0" smtClean="0"/>
              <a:t>It approximates nonlinear thermal behavior, namely radiation, as linear.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LIGO Laboratory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E5EA5-64E4-4974-98AE-C70CD00D61A1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cxnSp>
        <p:nvCxnSpPr>
          <p:cNvPr id="10246" name="Straight Arrow Connector 21"/>
          <p:cNvCxnSpPr>
            <a:cxnSpLocks noChangeShapeType="1"/>
          </p:cNvCxnSpPr>
          <p:nvPr/>
        </p:nvCxnSpPr>
        <p:spPr bwMode="auto">
          <a:xfrm flipV="1">
            <a:off x="5562600" y="2133600"/>
            <a:ext cx="0" cy="1295400"/>
          </a:xfrm>
          <a:prstGeom prst="straightConnector1">
            <a:avLst/>
          </a:prstGeom>
          <a:noFill/>
          <a:ln w="12700" algn="ctr">
            <a:solidFill>
              <a:schemeClr val="tx2"/>
            </a:solidFill>
            <a:round/>
            <a:headEnd type="none" w="sm" len="sm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47" name="Straight Arrow Connector 23"/>
          <p:cNvCxnSpPr>
            <a:cxnSpLocks noChangeShapeType="1"/>
          </p:cNvCxnSpPr>
          <p:nvPr/>
        </p:nvCxnSpPr>
        <p:spPr bwMode="auto">
          <a:xfrm>
            <a:off x="5562600" y="3429000"/>
            <a:ext cx="1676400" cy="0"/>
          </a:xfrm>
          <a:prstGeom prst="straightConnector1">
            <a:avLst/>
          </a:prstGeom>
          <a:noFill/>
          <a:ln w="12700" algn="ctr">
            <a:solidFill>
              <a:schemeClr val="tx2"/>
            </a:solidFill>
            <a:round/>
            <a:headEnd type="none" w="sm" len="sm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48" name="Rectangle 25"/>
          <p:cNvSpPr>
            <a:spLocks noChangeArrowheads="1"/>
          </p:cNvSpPr>
          <p:nvPr/>
        </p:nvSpPr>
        <p:spPr bwMode="auto">
          <a:xfrm>
            <a:off x="5562600" y="2590800"/>
            <a:ext cx="228600" cy="8382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9" name="Rectangle 38"/>
          <p:cNvSpPr>
            <a:spLocks noChangeArrowheads="1"/>
          </p:cNvSpPr>
          <p:nvPr/>
        </p:nvSpPr>
        <p:spPr bwMode="auto">
          <a:xfrm>
            <a:off x="5791200" y="2438400"/>
            <a:ext cx="228600" cy="9906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" name="Rectangle 39"/>
          <p:cNvSpPr>
            <a:spLocks noChangeArrowheads="1"/>
          </p:cNvSpPr>
          <p:nvPr/>
        </p:nvSpPr>
        <p:spPr bwMode="auto">
          <a:xfrm>
            <a:off x="6019800" y="2781300"/>
            <a:ext cx="228600" cy="6477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1" name="Rectangle 40"/>
          <p:cNvSpPr>
            <a:spLocks noChangeArrowheads="1"/>
          </p:cNvSpPr>
          <p:nvPr/>
        </p:nvSpPr>
        <p:spPr bwMode="auto">
          <a:xfrm>
            <a:off x="6248400" y="2590800"/>
            <a:ext cx="228600" cy="8382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2" name="Rectangle 42"/>
          <p:cNvSpPr>
            <a:spLocks noChangeArrowheads="1"/>
          </p:cNvSpPr>
          <p:nvPr/>
        </p:nvSpPr>
        <p:spPr bwMode="auto">
          <a:xfrm>
            <a:off x="6477000" y="2514600"/>
            <a:ext cx="228600" cy="9144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3" name="Rectangle 43"/>
          <p:cNvSpPr>
            <a:spLocks noChangeArrowheads="1"/>
          </p:cNvSpPr>
          <p:nvPr/>
        </p:nvSpPr>
        <p:spPr bwMode="auto">
          <a:xfrm>
            <a:off x="6705600" y="2933700"/>
            <a:ext cx="228600" cy="4953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0254" name="Straight Arrow Connector 45"/>
          <p:cNvCxnSpPr>
            <a:cxnSpLocks noChangeShapeType="1"/>
          </p:cNvCxnSpPr>
          <p:nvPr/>
        </p:nvCxnSpPr>
        <p:spPr bwMode="auto">
          <a:xfrm flipV="1">
            <a:off x="5562600" y="4191000"/>
            <a:ext cx="0" cy="1295400"/>
          </a:xfrm>
          <a:prstGeom prst="straightConnector1">
            <a:avLst/>
          </a:prstGeom>
          <a:noFill/>
          <a:ln w="12700" algn="ctr">
            <a:solidFill>
              <a:schemeClr val="tx2"/>
            </a:solidFill>
            <a:round/>
            <a:headEnd type="none" w="sm" len="sm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55" name="Straight Arrow Connector 46"/>
          <p:cNvCxnSpPr>
            <a:cxnSpLocks noChangeShapeType="1"/>
          </p:cNvCxnSpPr>
          <p:nvPr/>
        </p:nvCxnSpPr>
        <p:spPr bwMode="auto">
          <a:xfrm>
            <a:off x="5562600" y="5486400"/>
            <a:ext cx="1676400" cy="0"/>
          </a:xfrm>
          <a:prstGeom prst="straightConnector1">
            <a:avLst/>
          </a:prstGeom>
          <a:noFill/>
          <a:ln w="12700" algn="ctr">
            <a:solidFill>
              <a:schemeClr val="tx2"/>
            </a:solidFill>
            <a:round/>
            <a:headEnd type="none" w="sm" len="sm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Freeform 6"/>
          <p:cNvSpPr/>
          <p:nvPr/>
        </p:nvSpPr>
        <p:spPr bwMode="auto">
          <a:xfrm>
            <a:off x="5566229" y="5167086"/>
            <a:ext cx="1458685" cy="312057"/>
          </a:xfrm>
          <a:custGeom>
            <a:avLst/>
            <a:gdLst>
              <a:gd name="connsiteX0" fmla="*/ 0 w 1458685"/>
              <a:gd name="connsiteY0" fmla="*/ 0 h 312057"/>
              <a:gd name="connsiteX1" fmla="*/ 283028 w 1458685"/>
              <a:gd name="connsiteY1" fmla="*/ 181428 h 312057"/>
              <a:gd name="connsiteX2" fmla="*/ 1458685 w 1458685"/>
              <a:gd name="connsiteY2" fmla="*/ 312057 h 31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8685" h="312057">
                <a:moveTo>
                  <a:pt x="0" y="0"/>
                </a:moveTo>
                <a:cubicBezTo>
                  <a:pt x="19957" y="64709"/>
                  <a:pt x="39914" y="129419"/>
                  <a:pt x="283028" y="181428"/>
                </a:cubicBezTo>
                <a:cubicBezTo>
                  <a:pt x="526142" y="233437"/>
                  <a:pt x="1165980" y="299962"/>
                  <a:pt x="1458685" y="312057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5566229" y="5130800"/>
            <a:ext cx="1458685" cy="348343"/>
          </a:xfrm>
          <a:custGeom>
            <a:avLst/>
            <a:gdLst>
              <a:gd name="connsiteX0" fmla="*/ 0 w 1458685"/>
              <a:gd name="connsiteY0" fmla="*/ 0 h 348343"/>
              <a:gd name="connsiteX1" fmla="*/ 290285 w 1458685"/>
              <a:gd name="connsiteY1" fmla="*/ 101600 h 348343"/>
              <a:gd name="connsiteX2" fmla="*/ 1458685 w 1458685"/>
              <a:gd name="connsiteY2" fmla="*/ 348343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8685" h="348343">
                <a:moveTo>
                  <a:pt x="0" y="0"/>
                </a:moveTo>
                <a:cubicBezTo>
                  <a:pt x="23585" y="21771"/>
                  <a:pt x="47171" y="43543"/>
                  <a:pt x="290285" y="101600"/>
                </a:cubicBezTo>
                <a:cubicBezTo>
                  <a:pt x="533399" y="159657"/>
                  <a:pt x="1188961" y="312057"/>
                  <a:pt x="1458685" y="348343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Freeform 12"/>
          <p:cNvSpPr/>
          <p:nvPr/>
        </p:nvSpPr>
        <p:spPr bwMode="auto">
          <a:xfrm>
            <a:off x="5558971" y="5026684"/>
            <a:ext cx="1451429" cy="453161"/>
          </a:xfrm>
          <a:custGeom>
            <a:avLst/>
            <a:gdLst>
              <a:gd name="connsiteX0" fmla="*/ 0 w 1451429"/>
              <a:gd name="connsiteY0" fmla="*/ 89602 h 453161"/>
              <a:gd name="connsiteX1" fmla="*/ 159658 w 1451429"/>
              <a:gd name="connsiteY1" fmla="*/ 2516 h 453161"/>
              <a:gd name="connsiteX2" fmla="*/ 391886 w 1451429"/>
              <a:gd name="connsiteY2" fmla="*/ 176687 h 453161"/>
              <a:gd name="connsiteX3" fmla="*/ 834572 w 1451429"/>
              <a:gd name="connsiteY3" fmla="*/ 271030 h 453161"/>
              <a:gd name="connsiteX4" fmla="*/ 1451429 w 1451429"/>
              <a:gd name="connsiteY4" fmla="*/ 452459 h 453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1429" h="453161">
                <a:moveTo>
                  <a:pt x="0" y="89602"/>
                </a:moveTo>
                <a:cubicBezTo>
                  <a:pt x="47172" y="38802"/>
                  <a:pt x="94344" y="-11998"/>
                  <a:pt x="159658" y="2516"/>
                </a:cubicBezTo>
                <a:cubicBezTo>
                  <a:pt x="224972" y="17030"/>
                  <a:pt x="279400" y="131935"/>
                  <a:pt x="391886" y="176687"/>
                </a:cubicBezTo>
                <a:cubicBezTo>
                  <a:pt x="504372" y="221439"/>
                  <a:pt x="657982" y="225068"/>
                  <a:pt x="834572" y="271030"/>
                </a:cubicBezTo>
                <a:cubicBezTo>
                  <a:pt x="1011163" y="316992"/>
                  <a:pt x="1297820" y="464554"/>
                  <a:pt x="1451429" y="452459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5558971" y="4811405"/>
            <a:ext cx="1465943" cy="674995"/>
          </a:xfrm>
          <a:custGeom>
            <a:avLst/>
            <a:gdLst>
              <a:gd name="connsiteX0" fmla="*/ 0 w 1465943"/>
              <a:gd name="connsiteY0" fmla="*/ 290366 h 674995"/>
              <a:gd name="connsiteX1" fmla="*/ 137886 w 1465943"/>
              <a:gd name="connsiteY1" fmla="*/ 81 h 674995"/>
              <a:gd name="connsiteX2" fmla="*/ 290286 w 1465943"/>
              <a:gd name="connsiteY2" fmla="*/ 261338 h 674995"/>
              <a:gd name="connsiteX3" fmla="*/ 689429 w 1465943"/>
              <a:gd name="connsiteY3" fmla="*/ 319395 h 674995"/>
              <a:gd name="connsiteX4" fmla="*/ 1465943 w 1465943"/>
              <a:gd name="connsiteY4" fmla="*/ 674995 h 67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5943" h="674995">
                <a:moveTo>
                  <a:pt x="0" y="290366"/>
                </a:moveTo>
                <a:cubicBezTo>
                  <a:pt x="44752" y="147642"/>
                  <a:pt x="89505" y="4919"/>
                  <a:pt x="137886" y="81"/>
                </a:cubicBezTo>
                <a:cubicBezTo>
                  <a:pt x="186267" y="-4757"/>
                  <a:pt x="198362" y="208119"/>
                  <a:pt x="290286" y="261338"/>
                </a:cubicBezTo>
                <a:cubicBezTo>
                  <a:pt x="382210" y="314557"/>
                  <a:pt x="493486" y="250452"/>
                  <a:pt x="689429" y="319395"/>
                </a:cubicBezTo>
                <a:cubicBezTo>
                  <a:pt x="885372" y="388338"/>
                  <a:pt x="1303867" y="597586"/>
                  <a:pt x="1465943" y="674995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Freeform 17"/>
          <p:cNvSpPr/>
          <p:nvPr/>
        </p:nvSpPr>
        <p:spPr bwMode="auto">
          <a:xfrm>
            <a:off x="5558971" y="4547818"/>
            <a:ext cx="1465943" cy="938582"/>
          </a:xfrm>
          <a:custGeom>
            <a:avLst/>
            <a:gdLst>
              <a:gd name="connsiteX0" fmla="*/ 0 w 1451429"/>
              <a:gd name="connsiteY0" fmla="*/ 336239 h 916811"/>
              <a:gd name="connsiteX1" fmla="*/ 137886 w 1451429"/>
              <a:gd name="connsiteY1" fmla="*/ 2411 h 916811"/>
              <a:gd name="connsiteX2" fmla="*/ 268515 w 1451429"/>
              <a:gd name="connsiteY2" fmla="*/ 488639 h 916811"/>
              <a:gd name="connsiteX3" fmla="*/ 537029 w 1451429"/>
              <a:gd name="connsiteY3" fmla="*/ 553953 h 916811"/>
              <a:gd name="connsiteX4" fmla="*/ 1451429 w 1451429"/>
              <a:gd name="connsiteY4" fmla="*/ 916811 h 916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1429" h="916811">
                <a:moveTo>
                  <a:pt x="0" y="336239"/>
                </a:moveTo>
                <a:cubicBezTo>
                  <a:pt x="46567" y="156625"/>
                  <a:pt x="93134" y="-22989"/>
                  <a:pt x="137886" y="2411"/>
                </a:cubicBezTo>
                <a:cubicBezTo>
                  <a:pt x="182638" y="27811"/>
                  <a:pt x="201991" y="396715"/>
                  <a:pt x="268515" y="488639"/>
                </a:cubicBezTo>
                <a:cubicBezTo>
                  <a:pt x="335039" y="580563"/>
                  <a:pt x="339877" y="482591"/>
                  <a:pt x="537029" y="553953"/>
                </a:cubicBezTo>
                <a:cubicBezTo>
                  <a:pt x="734181" y="625315"/>
                  <a:pt x="1195010" y="787392"/>
                  <a:pt x="1451429" y="916811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Freeform 26"/>
          <p:cNvSpPr/>
          <p:nvPr/>
        </p:nvSpPr>
        <p:spPr bwMode="auto">
          <a:xfrm>
            <a:off x="5552303" y="4686635"/>
            <a:ext cx="1472611" cy="799765"/>
          </a:xfrm>
          <a:custGeom>
            <a:avLst/>
            <a:gdLst>
              <a:gd name="connsiteX0" fmla="*/ 0 w 1466335"/>
              <a:gd name="connsiteY0" fmla="*/ 297257 h 775051"/>
              <a:gd name="connsiteX1" fmla="*/ 156519 w 1466335"/>
              <a:gd name="connsiteY1" fmla="*/ 695 h 775051"/>
              <a:gd name="connsiteX2" fmla="*/ 263611 w 1466335"/>
              <a:gd name="connsiteY2" fmla="*/ 371397 h 775051"/>
              <a:gd name="connsiteX3" fmla="*/ 477794 w 1466335"/>
              <a:gd name="connsiteY3" fmla="*/ 404349 h 775051"/>
              <a:gd name="connsiteX4" fmla="*/ 1466335 w 1466335"/>
              <a:gd name="connsiteY4" fmla="*/ 775051 h 775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6335" h="775051">
                <a:moveTo>
                  <a:pt x="0" y="297257"/>
                </a:moveTo>
                <a:cubicBezTo>
                  <a:pt x="56292" y="142797"/>
                  <a:pt x="112584" y="-11662"/>
                  <a:pt x="156519" y="695"/>
                </a:cubicBezTo>
                <a:cubicBezTo>
                  <a:pt x="200454" y="13052"/>
                  <a:pt x="210065" y="304121"/>
                  <a:pt x="263611" y="371397"/>
                </a:cubicBezTo>
                <a:cubicBezTo>
                  <a:pt x="317157" y="438673"/>
                  <a:pt x="277340" y="337073"/>
                  <a:pt x="477794" y="404349"/>
                </a:cubicBezTo>
                <a:cubicBezTo>
                  <a:pt x="678248" y="471625"/>
                  <a:pt x="1278238" y="663840"/>
                  <a:pt x="1466335" y="775051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10200" y="1779375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From a rectangle signal…</a:t>
            </a:r>
            <a:endParaRPr lang="en-US" sz="1200" dirty="0">
              <a:solidFill>
                <a:schemeClr val="tx2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31328" y="3571103"/>
            <a:ext cx="1262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+mj-lt"/>
              </a:rPr>
              <a:t>To a digital one!</a:t>
            </a:r>
            <a:endParaRPr lang="en-US" sz="1200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 animBg="1"/>
      <p:bldP spid="10250" grpId="0" animBg="1"/>
      <p:bldP spid="10251" grpId="0" animBg="1"/>
      <p:bldP spid="10252" grpId="0" animBg="1"/>
      <p:bldP spid="10253" grpId="0" animBg="1"/>
      <p:bldP spid="7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8" grpId="0" animBg="1"/>
      <p:bldP spid="27" grpId="0" animBg="1"/>
      <p:bldP spid="27" grpId="1" animBg="1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Active vs. passive correction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1C2FFD-3819-4A93-9240-F892DF043B9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2200"/>
            <a:ext cx="8484018" cy="3274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 bwMode="auto">
          <a:xfrm flipH="1">
            <a:off x="1219200" y="3505200"/>
            <a:ext cx="762000" cy="3810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 bwMode="auto">
          <a:xfrm>
            <a:off x="1981200" y="3243590"/>
            <a:ext cx="129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Settles ~15 times faster!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7696200" y="3243590"/>
            <a:ext cx="76200" cy="18541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22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Experiment vs. Models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 Laboratory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1BAB09-E8DE-4B76-8E24-AB6AB19C5259}" type="slidenum">
              <a:rPr lang="en-US"/>
              <a:pPr>
                <a:defRPr/>
              </a:pPr>
              <a:t>14</a:t>
            </a:fld>
            <a:endParaRPr lang="en-US"/>
          </a:p>
        </p:txBody>
      </p:sp>
      <p:pic>
        <p:nvPicPr>
          <p:cNvPr id="10" name="Picture 9" descr="analyze_2DAxSymOAT_rh_recalibrated_HWS_at_ETM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5379" t="4005" r="9074" b="5103"/>
              <a:stretch>
                <a:fillRect/>
              </a:stretch>
            </p:blipFill>
          </mc:Choice>
          <mc:Fallback>
            <p:blipFill>
              <a:blip r:embed="rId3"/>
              <a:srcRect l="5379" t="4005" r="9074" b="5103"/>
              <a:stretch>
                <a:fillRect/>
              </a:stretch>
            </p:blipFill>
          </mc:Fallback>
        </mc:AlternateContent>
        <p:spPr>
          <a:xfrm>
            <a:off x="381000" y="1905000"/>
            <a:ext cx="3712517" cy="304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TextBox 15"/>
          <p:cNvSpPr txBox="1"/>
          <p:nvPr/>
        </p:nvSpPr>
        <p:spPr bwMode="auto">
          <a:xfrm>
            <a:off x="559554" y="5016844"/>
            <a:ext cx="33554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Aidan’s model…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5029200" y="5037438"/>
            <a:ext cx="33554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…and my model!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1525738" y="5561111"/>
            <a:ext cx="6019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Both models show a similar deviation from experiment.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071" y="1738405"/>
            <a:ext cx="4165666" cy="3381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057400"/>
            <a:ext cx="5132832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Experiments vs. Models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103604" cy="4114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In an attempt to diagnose the problem, a thermal parameter study was conducted to trace the root of the discrepancy.</a:t>
            </a:r>
          </a:p>
          <a:p>
            <a:r>
              <a:rPr lang="en-US" dirty="0" smtClean="0"/>
              <a:t>By adding a turn-on time constant of ~1200 s to the ring heater and lowering the thermal conductivity ~5%, we get…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 Laboratory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DC8735-E7B3-4A56-A058-7047296BFD5E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2" name="Oval 1"/>
          <p:cNvSpPr/>
          <p:nvPr/>
        </p:nvSpPr>
        <p:spPr bwMode="auto">
          <a:xfrm>
            <a:off x="8001000" y="2895600"/>
            <a:ext cx="762000" cy="609600"/>
          </a:xfrm>
          <a:prstGeom prst="ellips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4" name="Straight Arrow Connector 3"/>
          <p:cNvCxnSpPr>
            <a:stCxn id="12" idx="0"/>
          </p:cNvCxnSpPr>
          <p:nvPr/>
        </p:nvCxnSpPr>
        <p:spPr bwMode="auto">
          <a:xfrm flipV="1">
            <a:off x="7683843" y="3505202"/>
            <a:ext cx="469557" cy="30891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 bwMode="auto">
          <a:xfrm>
            <a:off x="6693243" y="3814119"/>
            <a:ext cx="19812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Non-trivial discrepancy unrelated to material thermal properties!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Experiments vs. Models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685800" y="2032202"/>
            <a:ext cx="2743200" cy="4114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 full comparison was done for a controller-active case.</a:t>
            </a:r>
          </a:p>
          <a:p>
            <a:r>
              <a:rPr lang="en-US" dirty="0" smtClean="0"/>
              <a:t>Experiment appears to react quicker than the altered COMSOL model; some data corrupted from earthquake.</a:t>
            </a:r>
          </a:p>
          <a:p>
            <a:r>
              <a:rPr lang="en-US" dirty="0" smtClean="0"/>
              <a:t>Clear discrepancy: needs to be further studied.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 Laboratory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FF5F92-1A01-4557-A194-A9F49C1760E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676400"/>
            <a:ext cx="5638799" cy="447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>
            <a:stCxn id="11" idx="0"/>
          </p:cNvCxnSpPr>
          <p:nvPr/>
        </p:nvCxnSpPr>
        <p:spPr bwMode="auto">
          <a:xfrm flipV="1">
            <a:off x="5600700" y="4191000"/>
            <a:ext cx="419100" cy="3199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 bwMode="auto">
          <a:xfrm>
            <a:off x="5029200" y="4510916"/>
            <a:ext cx="1143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M 6.2 earthquake!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71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5800" y="1828800"/>
            <a:ext cx="5486400" cy="4114800"/>
          </a:xfrm>
        </p:spPr>
        <p:txBody>
          <a:bodyPr/>
          <a:lstStyle/>
          <a:p>
            <a:r>
              <a:rPr lang="en-US" dirty="0" smtClean="0"/>
              <a:t>Conclusively identify source of model/experiment discrepancy.</a:t>
            </a:r>
          </a:p>
          <a:p>
            <a:r>
              <a:rPr lang="en-US" dirty="0" smtClean="0"/>
              <a:t>Include </a:t>
            </a:r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laser </a:t>
            </a:r>
            <a:r>
              <a:rPr lang="en-US" dirty="0" smtClean="0"/>
              <a:t>projector &amp; compensation plate into heating model; simulate full TCS.</a:t>
            </a:r>
          </a:p>
          <a:p>
            <a:r>
              <a:rPr lang="en-US" dirty="0" smtClean="0"/>
              <a:t>Quantify higher-order mode losses and compare to experiment.</a:t>
            </a:r>
          </a:p>
          <a:p>
            <a:r>
              <a:rPr lang="en-US" dirty="0" smtClean="0"/>
              <a:t>Investigate how TCS affects other control systems’ performance (ACS, etc.).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 Laboratory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FF5F92-1A01-4557-A194-A9F49C1760E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1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Dr. Aidan Brooks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My fellow SURFs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Caltech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LIGO Scientific Collaboration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NSF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1C2FFD-3819-4A93-9240-F892DF043B9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8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Brooks, A., Thermal Compensation for Advanced LIGO, </a:t>
            </a:r>
            <a:r>
              <a:rPr lang="en-US" dirty="0" smtClean="0"/>
              <a:t>LIGOG1300218-v1</a:t>
            </a:r>
            <a:r>
              <a:rPr lang="en-US" dirty="0"/>
              <a:t>, 2013</a:t>
            </a:r>
            <a:r>
              <a:rPr lang="en-US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Arain</a:t>
            </a:r>
            <a:r>
              <a:rPr lang="en-US" dirty="0"/>
              <a:t>, M., </a:t>
            </a:r>
            <a:r>
              <a:rPr lang="en-US" dirty="0" err="1"/>
              <a:t>Quetschke</a:t>
            </a:r>
            <a:r>
              <a:rPr lang="en-US" dirty="0"/>
              <a:t>, V., Gleason, J., Williams, L., </a:t>
            </a:r>
            <a:r>
              <a:rPr lang="en-US" dirty="0" err="1"/>
              <a:t>Rakhmanov</a:t>
            </a:r>
            <a:r>
              <a:rPr lang="en-US" dirty="0"/>
              <a:t>, M., </a:t>
            </a:r>
            <a:r>
              <a:rPr lang="en-US" dirty="0" smtClean="0"/>
              <a:t>Lee, J</a:t>
            </a:r>
            <a:r>
              <a:rPr lang="en-US" dirty="0"/>
              <a:t>., Cruz, R., Mueller, G., Tanner, D., </a:t>
            </a:r>
            <a:r>
              <a:rPr lang="en-US" dirty="0" err="1"/>
              <a:t>Reitze</a:t>
            </a:r>
            <a:r>
              <a:rPr lang="en-US" dirty="0"/>
              <a:t>, D., Adaptive beam shaping </a:t>
            </a:r>
            <a:r>
              <a:rPr lang="en-US" dirty="0" smtClean="0"/>
              <a:t>by controlled </a:t>
            </a:r>
            <a:r>
              <a:rPr lang="en-US" dirty="0"/>
              <a:t>thermal lensing in optical elements, Optical Society of </a:t>
            </a:r>
            <a:r>
              <a:rPr lang="en-US" dirty="0" smtClean="0"/>
              <a:t>America, United </a:t>
            </a:r>
            <a:r>
              <a:rPr lang="en-US" dirty="0"/>
              <a:t>States of America, 2007</a:t>
            </a:r>
            <a:r>
              <a:rPr lang="en-US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Hello, P., </a:t>
            </a:r>
            <a:r>
              <a:rPr lang="en-US" dirty="0" err="1"/>
              <a:t>Vinet</a:t>
            </a:r>
            <a:r>
              <a:rPr lang="en-US" dirty="0"/>
              <a:t>, J., Analytical models of thermal aberrations in </a:t>
            </a:r>
            <a:r>
              <a:rPr lang="en-US" dirty="0" smtClean="0"/>
              <a:t>massive mirrors </a:t>
            </a:r>
            <a:r>
              <a:rPr lang="en-US" dirty="0"/>
              <a:t>heated by high power laser beams, </a:t>
            </a:r>
            <a:r>
              <a:rPr lang="en-US" dirty="0" err="1"/>
              <a:t>Université</a:t>
            </a:r>
            <a:r>
              <a:rPr lang="en-US" dirty="0"/>
              <a:t> Paris-</a:t>
            </a:r>
            <a:r>
              <a:rPr lang="en-US" dirty="0" err="1"/>
              <a:t>Sud</a:t>
            </a:r>
            <a:r>
              <a:rPr lang="en-US" dirty="0"/>
              <a:t>, France, </a:t>
            </a:r>
            <a:r>
              <a:rPr lang="en-US" dirty="0" smtClean="0"/>
              <a:t>1990.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1C2FFD-3819-4A93-9240-F892DF043B9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3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Outline</a:t>
            </a:r>
          </a:p>
        </p:txBody>
      </p:sp>
      <p:sp>
        <p:nvSpPr>
          <p:cNvPr id="3075" name="Content Placeholder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Why high power?</a:t>
            </a:r>
          </a:p>
          <a:p>
            <a:r>
              <a:rPr lang="en-US" dirty="0" smtClean="0"/>
              <a:t>Transient thermal effects</a:t>
            </a:r>
          </a:p>
          <a:p>
            <a:r>
              <a:rPr lang="en-US" dirty="0" smtClean="0"/>
              <a:t>The TCS</a:t>
            </a:r>
          </a:p>
          <a:p>
            <a:r>
              <a:rPr lang="en-US" dirty="0" smtClean="0"/>
              <a:t>Controlling thermal effects</a:t>
            </a:r>
          </a:p>
          <a:p>
            <a:r>
              <a:rPr lang="en-US" dirty="0" smtClean="0"/>
              <a:t>Models</a:t>
            </a:r>
          </a:p>
          <a:p>
            <a:r>
              <a:rPr lang="en-US" dirty="0" smtClean="0"/>
              <a:t>Results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 Laboratory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4F1B31-AC3F-46F5-BB62-A25A457DCEE9}" type="slidenum">
              <a:rPr lang="en-US"/>
              <a:pPr>
                <a:defRPr/>
              </a:pPr>
              <a:t>2</a:t>
            </a:fld>
            <a:endParaRPr lang="en-US"/>
          </a:p>
        </p:txBody>
      </p:sp>
      <p:pic>
        <p:nvPicPr>
          <p:cNvPr id="3082" name="Picture 10" descr="http://www.ligo.caltech.edu/LIGO_web/0209news/livaeria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09800"/>
            <a:ext cx="3990975" cy="358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high-powered laser operation?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10000" cy="4495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endParaRPr lang="en-US" sz="2000" dirty="0" smtClean="0"/>
          </a:p>
          <a:p>
            <a:pPr>
              <a:defRPr/>
            </a:pPr>
            <a:r>
              <a:rPr lang="en-US" sz="2400" dirty="0" smtClean="0"/>
              <a:t>High-frequency gravitational-wave emitters (like compact binary mergers) could reveal interesting physics </a:t>
            </a:r>
            <a:r>
              <a:rPr lang="en-US" sz="2400" dirty="0"/>
              <a:t>we don’t fully understand </a:t>
            </a:r>
            <a:r>
              <a:rPr lang="en-US" sz="2400" dirty="0" smtClean="0"/>
              <a:t>yet.</a:t>
            </a:r>
          </a:p>
          <a:p>
            <a:pPr>
              <a:defRPr/>
            </a:pPr>
            <a:r>
              <a:rPr lang="en-US" sz="2400" dirty="0" smtClean="0"/>
              <a:t>However, detecting high-frequency waves requires overcoming fundamental noise sources that affect the signal.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 Laboratory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227E5F-ED2F-4312-BD29-C307115C913F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4102" name="TextBox 9"/>
          <p:cNvSpPr txBox="1">
            <a:spLocks noChangeArrowheads="1"/>
          </p:cNvSpPr>
          <p:nvPr/>
        </p:nvSpPr>
        <p:spPr bwMode="auto">
          <a:xfrm>
            <a:off x="5181600" y="5189249"/>
            <a:ext cx="27432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100" dirty="0">
                <a:solidFill>
                  <a:schemeClr val="tx2"/>
                </a:solidFill>
              </a:rPr>
              <a:t>Credit: NASA / Goddard Space Flight Center</a:t>
            </a:r>
          </a:p>
        </p:txBody>
      </p:sp>
      <p:pic>
        <p:nvPicPr>
          <p:cNvPr id="20" name="WhtDwrfCollid_MPG1_720x486.mpg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5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4400" y="2514600"/>
            <a:ext cx="3810000" cy="25971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3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high-powered laser operation?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 Laboratory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FF5F92-1A01-4557-A194-A9F49C1760E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7" name="Content Placeholder 11" descr="earlyComm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4495" t="3333" r="8788" b="4444"/>
              <a:stretch>
                <a:fillRect/>
              </a:stretch>
            </p:blipFill>
          </mc:Choice>
          <mc:Fallback>
            <p:blipFill>
              <a:blip r:embed="rId3"/>
              <a:srcRect l="4495" t="3333" r="8788" b="4444"/>
              <a:stretch>
                <a:fillRect/>
              </a:stretch>
            </p:blipFill>
          </mc:Fallback>
        </mc:AlternateContent>
        <p:spPr bwMode="auto">
          <a:xfrm>
            <a:off x="283460" y="1985319"/>
            <a:ext cx="5007114" cy="411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562600" y="2248355"/>
            <a:ext cx="3200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Above ~150 Hz, Advanced LIGO’s noise floor is dominated by quantum shot noise.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Increasing the laser power increases strain sensitivity, but causes self-heating in the test masses that must be addressed &amp; controlled. </a:t>
            </a:r>
            <a:endParaRPr lang="en-US" sz="20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100172" y="3596801"/>
                <a:ext cx="1092800" cy="365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h</m:t>
                      </m:r>
                      <m:r>
                        <a:rPr lang="en-US" sz="1600" b="0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∝1/</m:t>
                      </m:r>
                      <m:rad>
                        <m:radPr>
                          <m:degHide m:val="on"/>
                          <m:ctrlPr>
                            <a:rPr lang="en-US" sz="1600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1600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</m:ra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172" y="3596801"/>
                <a:ext cx="1092800" cy="365998"/>
              </a:xfrm>
              <a:prstGeom prst="rect">
                <a:avLst/>
              </a:prstGeom>
              <a:blipFill rotWithShape="1">
                <a:blip r:embed="rId4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/>
          <p:cNvCxnSpPr/>
          <p:nvPr/>
        </p:nvCxnSpPr>
        <p:spPr bwMode="auto">
          <a:xfrm>
            <a:off x="3581400" y="3987293"/>
            <a:ext cx="152400" cy="50850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7668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Transient thermal effects</a:t>
            </a:r>
          </a:p>
        </p:txBody>
      </p:sp>
      <p:sp>
        <p:nvSpPr>
          <p:cNvPr id="6147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Thermoelastic effects</a:t>
            </a:r>
          </a:p>
        </p:txBody>
      </p:sp>
      <p:sp>
        <p:nvSpPr>
          <p:cNvPr id="6148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Occur as a result of thermal expansion.</a:t>
            </a:r>
          </a:p>
          <a:p>
            <a:r>
              <a:rPr lang="en-US" dirty="0" smtClean="0"/>
              <a:t>These lead to surface deformations in the test-mass.</a:t>
            </a:r>
          </a:p>
        </p:txBody>
      </p:sp>
      <p:sp>
        <p:nvSpPr>
          <p:cNvPr id="6149" name="Text Placeholder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mtClean="0"/>
              <a:t>Thermorefractive effects</a:t>
            </a:r>
          </a:p>
        </p:txBody>
      </p:sp>
      <p:sp>
        <p:nvSpPr>
          <p:cNvPr id="6150" name="Content Placeholder 1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mtClean="0"/>
              <a:t>Occur as a result of the thermo-optic effect.</a:t>
            </a:r>
          </a:p>
          <a:p>
            <a:r>
              <a:rPr lang="en-US" smtClean="0"/>
              <a:t>These lead to spatially-dependent refractive indices.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 Laboratory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1CD68B-5041-4D5E-AF46-332D019124E6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6153" name="Rectangle 12"/>
          <p:cNvSpPr>
            <a:spLocks noChangeArrowheads="1"/>
          </p:cNvSpPr>
          <p:nvPr/>
        </p:nvSpPr>
        <p:spPr bwMode="auto">
          <a:xfrm>
            <a:off x="2057400" y="4648200"/>
            <a:ext cx="457200" cy="838200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Flowchart: Delay 13"/>
          <p:cNvSpPr>
            <a:spLocks noChangeArrowheads="1"/>
          </p:cNvSpPr>
          <p:nvPr/>
        </p:nvSpPr>
        <p:spPr bwMode="auto">
          <a:xfrm>
            <a:off x="2514600" y="4648200"/>
            <a:ext cx="152400" cy="838200"/>
          </a:xfrm>
          <a:prstGeom prst="flowChartDelay">
            <a:avLst/>
          </a:prstGeom>
          <a:solidFill>
            <a:schemeClr val="bg1"/>
          </a:solidFill>
          <a:ln w="12700" algn="ctr">
            <a:solidFill>
              <a:schemeClr val="tx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55" name="Rectangle 15"/>
          <p:cNvSpPr>
            <a:spLocks noChangeArrowheads="1"/>
          </p:cNvSpPr>
          <p:nvPr/>
        </p:nvSpPr>
        <p:spPr bwMode="auto">
          <a:xfrm>
            <a:off x="6324600" y="4648200"/>
            <a:ext cx="457200" cy="838200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H="1">
            <a:off x="6134100" y="4800600"/>
            <a:ext cx="838200" cy="0"/>
          </a:xfrm>
          <a:prstGeom prst="straightConnector1">
            <a:avLst/>
          </a:prstGeom>
          <a:noFill/>
          <a:ln w="12700" algn="ctr">
            <a:solidFill>
              <a:srgbClr val="C00000"/>
            </a:solidFill>
            <a:round/>
            <a:headEnd type="none" w="sm" len="sm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57" name="Straight Arrow Connector 22"/>
          <p:cNvCxnSpPr>
            <a:cxnSpLocks noChangeShapeType="1"/>
          </p:cNvCxnSpPr>
          <p:nvPr/>
        </p:nvCxnSpPr>
        <p:spPr bwMode="auto">
          <a:xfrm flipH="1">
            <a:off x="6134100" y="5070475"/>
            <a:ext cx="838200" cy="0"/>
          </a:xfrm>
          <a:prstGeom prst="straightConnector1">
            <a:avLst/>
          </a:prstGeom>
          <a:noFill/>
          <a:ln w="12700" algn="ctr">
            <a:solidFill>
              <a:srgbClr val="C00000"/>
            </a:solidFill>
            <a:round/>
            <a:headEnd type="none" w="sm" len="sm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>
            <a:cxnSpLocks noChangeShapeType="1"/>
          </p:cNvCxnSpPr>
          <p:nvPr/>
        </p:nvCxnSpPr>
        <p:spPr bwMode="auto">
          <a:xfrm flipH="1">
            <a:off x="6134100" y="5334000"/>
            <a:ext cx="838200" cy="0"/>
          </a:xfrm>
          <a:prstGeom prst="straightConnector1">
            <a:avLst/>
          </a:prstGeom>
          <a:noFill/>
          <a:ln w="12700" algn="ctr">
            <a:solidFill>
              <a:srgbClr val="C00000"/>
            </a:solidFill>
            <a:round/>
            <a:headEnd type="none" w="sm" len="sm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Curved Connector 25"/>
          <p:cNvCxnSpPr>
            <a:cxnSpLocks noChangeShapeType="1"/>
          </p:cNvCxnSpPr>
          <p:nvPr/>
        </p:nvCxnSpPr>
        <p:spPr bwMode="auto">
          <a:xfrm rot="10800000" flipV="1">
            <a:off x="6134100" y="4800600"/>
            <a:ext cx="838200" cy="152400"/>
          </a:xfrm>
          <a:prstGeom prst="curvedConnector3">
            <a:avLst>
              <a:gd name="adj1" fmla="val 50000"/>
            </a:avLst>
          </a:prstGeom>
          <a:noFill/>
          <a:ln w="12700" algn="ctr">
            <a:solidFill>
              <a:srgbClr val="C00000"/>
            </a:solidFill>
            <a:round/>
            <a:headEnd type="none" w="sm" len="sm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Curved Connector 27"/>
          <p:cNvCxnSpPr>
            <a:cxnSpLocks noChangeShapeType="1"/>
          </p:cNvCxnSpPr>
          <p:nvPr/>
        </p:nvCxnSpPr>
        <p:spPr bwMode="auto">
          <a:xfrm rot="10800000">
            <a:off x="6134100" y="5181600"/>
            <a:ext cx="838200" cy="152400"/>
          </a:xfrm>
          <a:prstGeom prst="curvedConnector3">
            <a:avLst>
              <a:gd name="adj1" fmla="val 50000"/>
            </a:avLst>
          </a:prstGeom>
          <a:noFill/>
          <a:ln w="12700" algn="ctr">
            <a:solidFill>
              <a:srgbClr val="C00000"/>
            </a:solidFill>
            <a:round/>
            <a:headEnd type="none" w="sm" len="sm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3200400" y="4608810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Helvetica" pitchFamily="34" charset="0"/>
                <a:cs typeface="Helvetica" pitchFamily="34" charset="0"/>
              </a:rPr>
              <a:t>Both induce optical </a:t>
            </a:r>
            <a:r>
              <a:rPr lang="en-US" sz="1800" b="1" dirty="0" err="1" smtClean="0">
                <a:latin typeface="Helvetica" pitchFamily="34" charset="0"/>
                <a:cs typeface="Helvetica" pitchFamily="34" charset="0"/>
              </a:rPr>
              <a:t>wavefront</a:t>
            </a:r>
            <a:r>
              <a:rPr lang="en-US" sz="1800" b="1" dirty="0" smtClean="0">
                <a:latin typeface="Helvetica" pitchFamily="34" charset="0"/>
                <a:cs typeface="Helvetica" pitchFamily="34" charset="0"/>
              </a:rPr>
              <a:t> aberrations.</a:t>
            </a:r>
            <a:endParaRPr lang="en-US" sz="1800" b="1" dirty="0">
              <a:latin typeface="Helvetica" pitchFamily="34" charset="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Characterizing optical aberrations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 Laboratory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C38800-611E-44A1-8DC2-CD54E847A85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99" y="1676401"/>
            <a:ext cx="5812721" cy="453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 bwMode="auto">
          <a:xfrm flipH="1" flipV="1">
            <a:off x="4528617" y="2971800"/>
            <a:ext cx="381000" cy="3810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 bwMode="auto">
          <a:xfrm>
            <a:off x="4608095" y="3372877"/>
            <a:ext cx="18588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Gaussian distortion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>
            <a:off x="4114801" y="4500974"/>
            <a:ext cx="391758" cy="14722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 bwMode="auto">
          <a:xfrm>
            <a:off x="4506559" y="4290898"/>
            <a:ext cx="22752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Mostly parabolic distortion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0863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TCS: A Diagram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LIGO Laboratory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FF5F92-1A01-4557-A194-A9F49C1760E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pSp>
        <p:nvGrpSpPr>
          <p:cNvPr id="9" name="Group 161"/>
          <p:cNvGrpSpPr>
            <a:grpSpLocks/>
          </p:cNvGrpSpPr>
          <p:nvPr/>
        </p:nvGrpSpPr>
        <p:grpSpPr bwMode="auto">
          <a:xfrm>
            <a:off x="1962149" y="1951650"/>
            <a:ext cx="6334125" cy="3240598"/>
            <a:chOff x="533400" y="1981200"/>
            <a:chExt cx="8445500" cy="4320066"/>
          </a:xfrm>
        </p:grpSpPr>
        <p:grpSp>
          <p:nvGrpSpPr>
            <p:cNvPr id="10" name="Group 64"/>
            <p:cNvGrpSpPr>
              <a:grpSpLocks/>
            </p:cNvGrpSpPr>
            <p:nvPr/>
          </p:nvGrpSpPr>
          <p:grpSpPr bwMode="auto">
            <a:xfrm rot="-5400000">
              <a:off x="1102519" y="3921919"/>
              <a:ext cx="842962" cy="762000"/>
              <a:chOff x="4267200" y="1828800"/>
              <a:chExt cx="842962" cy="762000"/>
            </a:xfrm>
          </p:grpSpPr>
          <p:sp>
            <p:nvSpPr>
              <p:cNvPr id="41" name="Rounded Rectangle 40"/>
              <p:cNvSpPr/>
              <p:nvPr/>
            </p:nvSpPr>
            <p:spPr bwMode="auto">
              <a:xfrm>
                <a:off x="4282481" y="1890183"/>
                <a:ext cx="838058" cy="53340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tx2">
                      <a:lumMod val="85000"/>
                      <a:lumOff val="15000"/>
                    </a:schemeClr>
                  </a:gs>
                  <a:gs pos="100000">
                    <a:schemeClr val="tx2">
                      <a:lumMod val="65000"/>
                      <a:lumOff val="35000"/>
                    </a:schemeClr>
                  </a:gs>
                  <a:gs pos="50000">
                    <a:schemeClr val="tx2">
                      <a:lumMod val="75000"/>
                      <a:lumOff val="25000"/>
                    </a:schemeClr>
                  </a:gs>
                  <a:gs pos="75000">
                    <a:schemeClr val="tx2">
                      <a:lumMod val="95000"/>
                      <a:lumOff val="5000"/>
                    </a:schemeClr>
                  </a:gs>
                </a:gsLst>
                <a:lin ang="16500000" scaled="0"/>
                <a:tileRect/>
              </a:gra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 bwMode="auto">
              <a:xfrm>
                <a:off x="4267666" y="2514599"/>
                <a:ext cx="838058" cy="76200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 bwMode="auto">
              <a:xfrm>
                <a:off x="4496227" y="2438399"/>
                <a:ext cx="76187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 bwMode="auto">
              <a:xfrm>
                <a:off x="4343853" y="2438399"/>
                <a:ext cx="76187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4648601" y="2438399"/>
                <a:ext cx="76187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 bwMode="auto">
              <a:xfrm>
                <a:off x="4815790" y="2438399"/>
                <a:ext cx="76187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 bwMode="auto">
              <a:xfrm>
                <a:off x="4968164" y="2438399"/>
                <a:ext cx="76187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cxnSp>
            <p:nvCxnSpPr>
              <p:cNvPr id="48" name="Straight Connector 62"/>
              <p:cNvCxnSpPr>
                <a:cxnSpLocks noChangeShapeType="1"/>
              </p:cNvCxnSpPr>
              <p:nvPr/>
            </p:nvCxnSpPr>
            <p:spPr bwMode="auto">
              <a:xfrm>
                <a:off x="4267200" y="2362200"/>
                <a:ext cx="838200" cy="158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</p:cxnSp>
          <p:sp>
            <p:nvSpPr>
              <p:cNvPr id="49" name="Rectangle 63"/>
              <p:cNvSpPr>
                <a:spLocks noChangeArrowheads="1"/>
              </p:cNvSpPr>
              <p:nvPr/>
            </p:nvSpPr>
            <p:spPr bwMode="auto">
              <a:xfrm>
                <a:off x="4572000" y="1828800"/>
                <a:ext cx="228600" cy="76200"/>
              </a:xfrm>
              <a:prstGeom prst="rect">
                <a:avLst/>
              </a:prstGeom>
              <a:solidFill>
                <a:srgbClr val="BF686A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</p:grpSp>
        <p:sp>
          <p:nvSpPr>
            <p:cNvPr id="11" name="TextBox 97"/>
            <p:cNvSpPr txBox="1">
              <a:spLocks noChangeArrowheads="1"/>
            </p:cNvSpPr>
            <p:nvPr/>
          </p:nvSpPr>
          <p:spPr bwMode="auto">
            <a:xfrm>
              <a:off x="533400" y="3200400"/>
              <a:ext cx="1371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  <a:latin typeface="Helvetica" pitchFamily="-1" charset="0"/>
                </a:rPr>
                <a:t>Hartmann </a:t>
              </a:r>
            </a:p>
            <a:p>
              <a:r>
                <a:rPr lang="en-US" sz="1400" dirty="0">
                  <a:solidFill>
                    <a:schemeClr val="tx2"/>
                  </a:solidFill>
                  <a:latin typeface="Helvetica" pitchFamily="-1" charset="0"/>
                </a:rPr>
                <a:t>Sensor</a:t>
              </a:r>
            </a:p>
          </p:txBody>
        </p:sp>
        <p:grpSp>
          <p:nvGrpSpPr>
            <p:cNvPr id="12" name="Group 160"/>
            <p:cNvGrpSpPr>
              <a:grpSpLocks/>
            </p:cNvGrpSpPr>
            <p:nvPr/>
          </p:nvGrpSpPr>
          <p:grpSpPr bwMode="auto">
            <a:xfrm>
              <a:off x="1905000" y="1981200"/>
              <a:ext cx="7073900" cy="4320066"/>
              <a:chOff x="0" y="2057400"/>
              <a:chExt cx="7073900" cy="4320066"/>
            </a:xfrm>
          </p:grpSpPr>
          <p:grpSp>
            <p:nvGrpSpPr>
              <p:cNvPr id="13" name="Group 159"/>
              <p:cNvGrpSpPr>
                <a:grpSpLocks/>
              </p:cNvGrpSpPr>
              <p:nvPr/>
            </p:nvGrpSpPr>
            <p:grpSpPr bwMode="auto">
              <a:xfrm>
                <a:off x="152400" y="2057400"/>
                <a:ext cx="1371600" cy="2743200"/>
                <a:chOff x="6858000" y="2971800"/>
                <a:chExt cx="1371600" cy="2743200"/>
              </a:xfrm>
            </p:grpSpPr>
            <p:sp>
              <p:nvSpPr>
                <p:cNvPr id="32" name="TextBox 31"/>
                <p:cNvSpPr txBox="1"/>
                <p:nvPr/>
              </p:nvSpPr>
              <p:spPr bwMode="auto">
                <a:xfrm rot="16200000">
                  <a:off x="6928993" y="3313557"/>
                  <a:ext cx="990432" cy="306916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US" sz="1400" dirty="0">
                      <a:solidFill>
                        <a:schemeClr val="tx2"/>
                      </a:solidFill>
                      <a:latin typeface="+mj-lt"/>
                    </a:rPr>
                    <a:t>SLED</a:t>
                  </a:r>
                </a:p>
              </p:txBody>
            </p:sp>
            <p:grpSp>
              <p:nvGrpSpPr>
                <p:cNvPr id="33" name="Group 158"/>
                <p:cNvGrpSpPr>
                  <a:grpSpLocks/>
                </p:cNvGrpSpPr>
                <p:nvPr/>
              </p:nvGrpSpPr>
              <p:grpSpPr bwMode="auto">
                <a:xfrm>
                  <a:off x="6858000" y="4343400"/>
                  <a:ext cx="1371600" cy="1371600"/>
                  <a:chOff x="6858000" y="4343400"/>
                  <a:chExt cx="1371600" cy="1371600"/>
                </a:xfrm>
              </p:grpSpPr>
              <p:sp>
                <p:nvSpPr>
                  <p:cNvPr id="39" name="Rectangle 38"/>
                  <p:cNvSpPr/>
                  <p:nvPr/>
                </p:nvSpPr>
                <p:spPr bwMode="auto">
                  <a:xfrm>
                    <a:off x="7315200" y="4647915"/>
                    <a:ext cx="685800" cy="8380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rgbClr val="FFFFFF">
                          <a:alpha val="0"/>
                        </a:srgbClr>
                      </a:gs>
                      <a:gs pos="50000">
                        <a:srgbClr val="FF6600"/>
                      </a:gs>
                    </a:gsLst>
                    <a:lin ang="0" scaled="1"/>
                    <a:tileRect/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1400">
                      <a:latin typeface="Times New Roman" charset="0"/>
                    </a:endParaRPr>
                  </a:p>
                </p:txBody>
              </p:sp>
              <p:sp>
                <p:nvSpPr>
                  <p:cNvPr id="40" name="Right Tri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6858000" y="4343400"/>
                    <a:ext cx="1371600" cy="1371600"/>
                  </a:xfrm>
                  <a:prstGeom prst="rtTriangle">
                    <a:avLst/>
                  </a:prstGeom>
                  <a:solidFill>
                    <a:schemeClr val="bg1"/>
                  </a:solidFill>
                  <a:ln w="12700">
                    <a:noFill/>
                    <a:round/>
                    <a:headEnd type="none" w="sm" len="sm"/>
                    <a:tailEnd type="non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1400"/>
                  </a:p>
                </p:txBody>
              </p:sp>
            </p:grpSp>
            <p:grpSp>
              <p:nvGrpSpPr>
                <p:cNvPr id="34" name="Group 156"/>
                <p:cNvGrpSpPr>
                  <a:grpSpLocks/>
                </p:cNvGrpSpPr>
                <p:nvPr/>
              </p:nvGrpSpPr>
              <p:grpSpPr bwMode="auto">
                <a:xfrm>
                  <a:off x="7239000" y="3429000"/>
                  <a:ext cx="838200" cy="1219200"/>
                  <a:chOff x="7239000" y="2057400"/>
                  <a:chExt cx="838200" cy="1828800"/>
                </a:xfrm>
              </p:grpSpPr>
              <p:sp>
                <p:nvSpPr>
                  <p:cNvPr id="35" name="Isosceles Triangle 34"/>
                  <p:cNvSpPr/>
                  <p:nvPr/>
                </p:nvSpPr>
                <p:spPr bwMode="auto">
                  <a:xfrm>
                    <a:off x="7315200" y="2285845"/>
                    <a:ext cx="685800" cy="1523742"/>
                  </a:xfrm>
                  <a:prstGeom prst="triangle">
                    <a:avLst>
                      <a:gd name="adj" fmla="val 48148"/>
                    </a:avLst>
                  </a:prstGeom>
                  <a:gradFill flip="none"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rgbClr val="FFFFFF">
                          <a:alpha val="0"/>
                        </a:srgbClr>
                      </a:gs>
                      <a:gs pos="50000">
                        <a:srgbClr val="FF6600"/>
                      </a:gs>
                    </a:gsLst>
                    <a:lin ang="0" scaled="1"/>
                    <a:tileRect/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1400">
                      <a:latin typeface="Times New Roman" charset="0"/>
                    </a:endParaRPr>
                  </a:p>
                </p:txBody>
              </p:sp>
              <p:sp>
                <p:nvSpPr>
                  <p:cNvPr id="36" name="Oval 71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7620000" y="3429000"/>
                    <a:ext cx="76200" cy="8382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1400"/>
                  </a:p>
                </p:txBody>
              </p:sp>
              <p:sp>
                <p:nvSpPr>
                  <p:cNvPr id="37" name="Rectangle 72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7505700" y="2171700"/>
                    <a:ext cx="304800" cy="7620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1400"/>
                  </a:p>
                </p:txBody>
              </p:sp>
              <p:cxnSp>
                <p:nvCxnSpPr>
                  <p:cNvPr id="38" name="Straight Arrow Connector 7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7196932" y="3199606"/>
                    <a:ext cx="914400" cy="1587"/>
                  </a:xfrm>
                  <a:prstGeom prst="straightConnector1">
                    <a:avLst/>
                  </a:prstGeom>
                  <a:noFill/>
                  <a:ln w="12700">
                    <a:solidFill>
                      <a:srgbClr val="800000"/>
                    </a:solidFill>
                    <a:round/>
                    <a:headEnd type="none" w="sm" len="sm"/>
                    <a:tailEnd type="arrow" w="med" len="med"/>
                  </a:ln>
                </p:spPr>
              </p:cxnSp>
            </p:grpSp>
          </p:grpSp>
          <p:sp>
            <p:nvSpPr>
              <p:cNvPr id="14" name="Rounded Rectangle 45"/>
              <p:cNvSpPr>
                <a:spLocks noChangeArrowheads="1"/>
              </p:cNvSpPr>
              <p:nvPr/>
            </p:nvSpPr>
            <p:spPr bwMode="auto">
              <a:xfrm>
                <a:off x="2057400" y="3821113"/>
                <a:ext cx="628650" cy="11430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5" name="Rounded Rectangle 47"/>
              <p:cNvSpPr>
                <a:spLocks noChangeArrowheads="1"/>
              </p:cNvSpPr>
              <p:nvPr/>
            </p:nvSpPr>
            <p:spPr bwMode="auto">
              <a:xfrm>
                <a:off x="2741613" y="3821113"/>
                <a:ext cx="628650" cy="11430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6" name="Rounded Rectangle 51"/>
              <p:cNvSpPr>
                <a:spLocks noChangeArrowheads="1"/>
              </p:cNvSpPr>
              <p:nvPr/>
            </p:nvSpPr>
            <p:spPr bwMode="auto">
              <a:xfrm>
                <a:off x="2741613" y="3821113"/>
                <a:ext cx="628650" cy="1143000"/>
              </a:xfrm>
              <a:prstGeom prst="roundRect">
                <a:avLst>
                  <a:gd name="adj" fmla="val 16667"/>
                </a:avLst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7" name="TextBox 16"/>
              <p:cNvSpPr txBox="1"/>
              <p:nvPr/>
            </p:nvSpPr>
            <p:spPr bwMode="auto">
              <a:xfrm>
                <a:off x="2362200" y="4963090"/>
                <a:ext cx="1371600" cy="3089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400" dirty="0">
                    <a:solidFill>
                      <a:srgbClr val="000000"/>
                    </a:solidFill>
                    <a:latin typeface="+mj-lt"/>
                  </a:rPr>
                  <a:t>ITM</a:t>
                </a:r>
              </a:p>
            </p:txBody>
          </p:sp>
          <p:sp>
            <p:nvSpPr>
              <p:cNvPr id="18" name="Rounded Rectangle 56"/>
              <p:cNvSpPr>
                <a:spLocks noChangeArrowheads="1"/>
              </p:cNvSpPr>
              <p:nvPr/>
            </p:nvSpPr>
            <p:spPr bwMode="auto">
              <a:xfrm>
                <a:off x="2057400" y="3821113"/>
                <a:ext cx="628650" cy="1143000"/>
              </a:xfrm>
              <a:prstGeom prst="roundRect">
                <a:avLst>
                  <a:gd name="adj" fmla="val 16667"/>
                </a:avLst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9" name="TextBox 18"/>
              <p:cNvSpPr txBox="1"/>
              <p:nvPr/>
            </p:nvSpPr>
            <p:spPr bwMode="auto">
              <a:xfrm>
                <a:off x="1676400" y="4963090"/>
                <a:ext cx="1371600" cy="3089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400" dirty="0">
                    <a:solidFill>
                      <a:srgbClr val="000000"/>
                    </a:solidFill>
                    <a:latin typeface="+mj-lt"/>
                  </a:rPr>
                  <a:t>CP</a:t>
                </a:r>
              </a:p>
            </p:txBody>
          </p:sp>
          <p:sp>
            <p:nvSpPr>
              <p:cNvPr id="20" name="Rounded Rectangle 19"/>
              <p:cNvSpPr/>
              <p:nvPr/>
            </p:nvSpPr>
            <p:spPr bwMode="auto">
              <a:xfrm>
                <a:off x="3657600" y="5498516"/>
                <a:ext cx="2209800" cy="457122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cxnSp>
            <p:nvCxnSpPr>
              <p:cNvPr id="21" name="Straight Connector 20"/>
              <p:cNvCxnSpPr/>
              <p:nvPr/>
            </p:nvCxnSpPr>
            <p:spPr bwMode="auto">
              <a:xfrm rot="10800000">
                <a:off x="990600" y="5574704"/>
                <a:ext cx="2667000" cy="152374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sp>
            <p:nvSpPr>
              <p:cNvPr id="22" name="Rectangle 21"/>
              <p:cNvSpPr/>
              <p:nvPr/>
            </p:nvSpPr>
            <p:spPr bwMode="auto">
              <a:xfrm rot="19560000">
                <a:off x="980017" y="5403282"/>
                <a:ext cx="76200" cy="60949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cxnSp>
            <p:nvCxnSpPr>
              <p:cNvPr id="23" name="Straight Connector 22"/>
              <p:cNvCxnSpPr>
                <a:stCxn id="20" idx="1"/>
              </p:cNvCxnSpPr>
              <p:nvPr/>
            </p:nvCxnSpPr>
            <p:spPr bwMode="auto">
              <a:xfrm rot="10800000" flipV="1">
                <a:off x="1143000" y="5727078"/>
                <a:ext cx="2514600" cy="76187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sp>
            <p:nvSpPr>
              <p:cNvPr id="24" name="TextBox 23"/>
              <p:cNvSpPr txBox="1"/>
              <p:nvPr/>
            </p:nvSpPr>
            <p:spPr bwMode="auto">
              <a:xfrm>
                <a:off x="3619500" y="5967166"/>
                <a:ext cx="3454400" cy="4103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rgbClr val="000000"/>
                    </a:solidFill>
                    <a:latin typeface="+mj-lt"/>
                  </a:rPr>
                  <a:t>CO2 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+mj-lt"/>
                  </a:rPr>
                  <a:t>laser projector</a:t>
                </a:r>
              </a:p>
            </p:txBody>
          </p:sp>
          <p:sp>
            <p:nvSpPr>
              <p:cNvPr id="25" name="Rounded Rectangle 24"/>
              <p:cNvSpPr/>
              <p:nvPr/>
            </p:nvSpPr>
            <p:spPr bwMode="auto">
              <a:xfrm>
                <a:off x="2819400" y="3667910"/>
                <a:ext cx="76200" cy="144755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bg2">
                      <a:lumMod val="75000"/>
                    </a:schemeClr>
                  </a:gs>
                  <a:gs pos="100000">
                    <a:schemeClr val="bg2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sp>
            <p:nvSpPr>
              <p:cNvPr id="26" name="Rectangle 31"/>
              <p:cNvSpPr/>
              <p:nvPr/>
            </p:nvSpPr>
            <p:spPr bwMode="auto">
              <a:xfrm rot="5400000">
                <a:off x="1333558" y="2704706"/>
                <a:ext cx="685684" cy="33528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FFFFFF">
                      <a:alpha val="0"/>
                    </a:srgbClr>
                  </a:gs>
                  <a:gs pos="50000">
                    <a:srgbClr val="FF6600"/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 bwMode="auto">
              <a:xfrm>
                <a:off x="2257124" y="3286975"/>
                <a:ext cx="1981200" cy="3089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rgbClr val="000000"/>
                    </a:solidFill>
                    <a:latin typeface="+mj-lt"/>
                  </a:rPr>
                  <a:t>ring heater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 rot="18900000">
                <a:off x="994833" y="3748329"/>
                <a:ext cx="69851" cy="11131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cxnSp>
            <p:nvCxnSpPr>
              <p:cNvPr id="29" name="Straight Arrow Connector 76"/>
              <p:cNvCxnSpPr>
                <a:cxnSpLocks noChangeShapeType="1"/>
              </p:cNvCxnSpPr>
              <p:nvPr/>
            </p:nvCxnSpPr>
            <p:spPr bwMode="auto">
              <a:xfrm rot="10800000">
                <a:off x="1447800" y="4379913"/>
                <a:ext cx="1905000" cy="1587"/>
              </a:xfrm>
              <a:prstGeom prst="straightConnector1">
                <a:avLst/>
              </a:prstGeom>
              <a:noFill/>
              <a:ln w="12700">
                <a:solidFill>
                  <a:srgbClr val="800000"/>
                </a:solidFill>
                <a:round/>
                <a:headEnd type="arrow" w="med" len="med"/>
                <a:tailEnd type="arrow" w="med" len="med"/>
              </a:ln>
            </p:spPr>
          </p:cxnSp>
          <p:cxnSp>
            <p:nvCxnSpPr>
              <p:cNvPr id="30" name="Straight Connector 29"/>
              <p:cNvCxnSpPr/>
              <p:nvPr/>
            </p:nvCxnSpPr>
            <p:spPr bwMode="auto">
              <a:xfrm rot="5400000">
                <a:off x="761071" y="4278374"/>
                <a:ext cx="1525859" cy="106680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31" name="Straight Connector 30"/>
              <p:cNvCxnSpPr/>
              <p:nvPr/>
            </p:nvCxnSpPr>
            <p:spPr bwMode="auto">
              <a:xfrm rot="5400000">
                <a:off x="1027738" y="4773603"/>
                <a:ext cx="1144923" cy="91440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</p:grpSp>
      <p:sp>
        <p:nvSpPr>
          <p:cNvPr id="92" name="TextBox 9"/>
          <p:cNvSpPr txBox="1">
            <a:spLocks noChangeArrowheads="1"/>
          </p:cNvSpPr>
          <p:nvPr/>
        </p:nvSpPr>
        <p:spPr bwMode="auto">
          <a:xfrm>
            <a:off x="3702844" y="5529262"/>
            <a:ext cx="167457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100" dirty="0" smtClean="0">
                <a:solidFill>
                  <a:schemeClr val="tx2"/>
                </a:solidFill>
              </a:rPr>
              <a:t>Credit: Dr. Aidan Brooks</a:t>
            </a:r>
            <a:endParaRPr lang="en-US" sz="1100" dirty="0">
              <a:solidFill>
                <a:schemeClr val="tx2"/>
              </a:solidFill>
            </a:endParaRPr>
          </a:p>
        </p:txBody>
      </p:sp>
      <p:cxnSp>
        <p:nvCxnSpPr>
          <p:cNvPr id="94" name="Straight Arrow Connector 93"/>
          <p:cNvCxnSpPr/>
          <p:nvPr/>
        </p:nvCxnSpPr>
        <p:spPr bwMode="auto">
          <a:xfrm flipH="1">
            <a:off x="6562725" y="4132054"/>
            <a:ext cx="371475" cy="3525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7" name="TextBox 96"/>
          <p:cNvSpPr txBox="1"/>
          <p:nvPr/>
        </p:nvSpPr>
        <p:spPr bwMode="auto">
          <a:xfrm>
            <a:off x="5734049" y="3824277"/>
            <a:ext cx="33554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Corrects </a:t>
            </a:r>
            <a:r>
              <a:rPr lang="en-US" sz="1400" dirty="0" err="1" smtClean="0">
                <a:solidFill>
                  <a:srgbClr val="000000"/>
                </a:solidFill>
                <a:latin typeface="+mj-lt"/>
              </a:rPr>
              <a:t>thermorefractive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aberrations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99" name="Straight Arrow Connector 98"/>
          <p:cNvCxnSpPr/>
          <p:nvPr/>
        </p:nvCxnSpPr>
        <p:spPr bwMode="auto">
          <a:xfrm flipH="1">
            <a:off x="5162550" y="2945342"/>
            <a:ext cx="1162050" cy="50966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1" name="TextBox 100"/>
          <p:cNvSpPr txBox="1"/>
          <p:nvPr/>
        </p:nvSpPr>
        <p:spPr bwMode="auto">
          <a:xfrm>
            <a:off x="5943600" y="2637565"/>
            <a:ext cx="33554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Corrects </a:t>
            </a:r>
            <a:r>
              <a:rPr lang="en-US" sz="1400" dirty="0" err="1" smtClean="0">
                <a:solidFill>
                  <a:srgbClr val="000000"/>
                </a:solidFill>
                <a:latin typeface="+mj-lt"/>
              </a:rPr>
              <a:t>thermoelastic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aberrations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6" name="TextBox 105"/>
          <p:cNvSpPr txBox="1"/>
          <p:nvPr/>
        </p:nvSpPr>
        <p:spPr bwMode="auto">
          <a:xfrm>
            <a:off x="808319" y="4406159"/>
            <a:ext cx="23076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Senses optical </a:t>
            </a:r>
            <a:r>
              <a:rPr lang="en-US" sz="1400" dirty="0" err="1" smtClean="0">
                <a:solidFill>
                  <a:srgbClr val="000000"/>
                </a:solidFill>
                <a:latin typeface="+mj-lt"/>
              </a:rPr>
              <a:t>wavefront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aberrations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108" name="Straight Arrow Connector 107"/>
          <p:cNvCxnSpPr>
            <a:stCxn id="106" idx="0"/>
          </p:cNvCxnSpPr>
          <p:nvPr/>
        </p:nvCxnSpPr>
        <p:spPr bwMode="auto">
          <a:xfrm flipV="1">
            <a:off x="1962149" y="4017779"/>
            <a:ext cx="400051" cy="3883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2007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101" grpId="0"/>
      <p:bldP spid="10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TCS controller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>
              <a:xfrm>
                <a:off x="1841152" y="3715167"/>
                <a:ext cx="5715000" cy="1066800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𝑢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𝑒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nary>
                        <m:nary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𝑡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𝑒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𝑑𝑡</m:t>
                          </m:r>
                        </m:e>
                      </m:nary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</m:sSub>
                      <m:f>
                        <m:f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𝑒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41152" y="3715167"/>
                <a:ext cx="5715000" cy="1066800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LIGO Laboratory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FF5F92-1A01-4557-A194-A9F49C1760E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 bwMode="auto">
          <a:xfrm>
            <a:off x="2228327" y="5078877"/>
            <a:ext cx="1904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Contributes the bulk of output change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12" name="Straight Arrow Connector 11"/>
          <p:cNvCxnSpPr>
            <a:stCxn id="10" idx="0"/>
          </p:cNvCxnSpPr>
          <p:nvPr/>
        </p:nvCxnSpPr>
        <p:spPr bwMode="auto">
          <a:xfrm flipV="1">
            <a:off x="3180827" y="4467846"/>
            <a:ext cx="38101" cy="61103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 bwMode="auto">
          <a:xfrm>
            <a:off x="323328" y="5114742"/>
            <a:ext cx="19049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Power to be emitted 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16" name="Straight Arrow Connector 15"/>
          <p:cNvCxnSpPr>
            <a:stCxn id="13" idx="0"/>
          </p:cNvCxnSpPr>
          <p:nvPr/>
        </p:nvCxnSpPr>
        <p:spPr bwMode="auto">
          <a:xfrm flipV="1">
            <a:off x="1275828" y="4449191"/>
            <a:ext cx="571500" cy="66555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 bwMode="auto">
          <a:xfrm>
            <a:off x="4285728" y="5114743"/>
            <a:ext cx="16702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Corrects steady-state error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flipV="1">
            <a:off x="5010144" y="4467846"/>
            <a:ext cx="221391" cy="66555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Box 26"/>
          <p:cNvSpPr txBox="1"/>
          <p:nvPr/>
        </p:nvSpPr>
        <p:spPr bwMode="auto">
          <a:xfrm>
            <a:off x="6343128" y="5160909"/>
            <a:ext cx="16702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Decreases settling time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29" name="Straight Arrow Connector 28"/>
          <p:cNvCxnSpPr>
            <a:stCxn id="27" idx="0"/>
          </p:cNvCxnSpPr>
          <p:nvPr/>
        </p:nvCxnSpPr>
        <p:spPr bwMode="auto">
          <a:xfrm flipH="1" flipV="1">
            <a:off x="6952728" y="4633229"/>
            <a:ext cx="225512" cy="527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TextBox 40"/>
          <p:cNvSpPr txBox="1"/>
          <p:nvPr/>
        </p:nvSpPr>
        <p:spPr>
          <a:xfrm>
            <a:off x="465221" y="1832462"/>
            <a:ext cx="838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A PID (proportional-integral-derivative) controller model was developed in MATLAB using finite difference methods to minimize optical aberrations.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The controller reads an error signal (the defocus) and calculates an actuation (emitted power) which is determined by the given controller gains.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dirty="0" smtClean="0">
              <a:latin typeface="+mn-lt"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923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20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Finite element model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en-US" dirty="0" smtClean="0"/>
              <a:t>A finite element model was developed in COMSOL to simulate the thermal effects in the ITM/ETM.</a:t>
            </a:r>
          </a:p>
          <a:p>
            <a:pPr>
              <a:defRPr/>
            </a:pPr>
            <a:r>
              <a:rPr lang="en-US" dirty="0" smtClean="0"/>
              <a:t>The model includes self-heating and ring heater thermal effects.</a:t>
            </a:r>
          </a:p>
          <a:p>
            <a:pPr>
              <a:defRPr/>
            </a:pPr>
            <a:endParaRPr lang="en-US" dirty="0" smtClean="0"/>
          </a:p>
        </p:txBody>
      </p:sp>
      <p:pic>
        <p:nvPicPr>
          <p:cNvPr id="922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2209800"/>
            <a:ext cx="4572000" cy="34290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 Laboratory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BDED38-2E0D-46FB-80D0-1AF374B8BAFF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10789</TotalTime>
  <Words>870</Words>
  <Application>Microsoft Office PowerPoint</Application>
  <PresentationFormat>On-screen Show (4:3)</PresentationFormat>
  <Paragraphs>139</Paragraphs>
  <Slides>19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Default Design</vt:lpstr>
      <vt:lpstr>Photo Editor Photo</vt:lpstr>
      <vt:lpstr>Controlling Transient Thermal Effects in High-Power Gravitational-Wave Detectors</vt:lpstr>
      <vt:lpstr>Presentation Outline</vt:lpstr>
      <vt:lpstr>Why high-powered laser operation?</vt:lpstr>
      <vt:lpstr>Why high-powered laser operation?</vt:lpstr>
      <vt:lpstr>Transient thermal effects</vt:lpstr>
      <vt:lpstr>Characterizing optical aberrations</vt:lpstr>
      <vt:lpstr>The TCS: A Diagram</vt:lpstr>
      <vt:lpstr>TCS controller model</vt:lpstr>
      <vt:lpstr>Finite element model</vt:lpstr>
      <vt:lpstr>Controlling optical aberrations</vt:lpstr>
      <vt:lpstr>Controlling optical aberrations</vt:lpstr>
      <vt:lpstr>Wavefront predictor</vt:lpstr>
      <vt:lpstr>Results: Active vs. passive correction</vt:lpstr>
      <vt:lpstr>Results: Experiment vs. Models</vt:lpstr>
      <vt:lpstr>Results: Experiments vs. Models</vt:lpstr>
      <vt:lpstr>Results: Experiments vs. Models</vt:lpstr>
      <vt:lpstr>Future Work</vt:lpstr>
      <vt:lpstr>Acknowledgements</vt:lpstr>
      <vt:lpstr>References</vt:lpstr>
    </vt:vector>
  </TitlesOfParts>
  <Company>California Institute of Technology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Gary H. Sanders</dc:creator>
  <cp:lastModifiedBy>Arnaldo Rodriguez</cp:lastModifiedBy>
  <cp:revision>121</cp:revision>
  <cp:lastPrinted>1999-10-01T21:59:04Z</cp:lastPrinted>
  <dcterms:created xsi:type="dcterms:W3CDTF">2002-09-05T00:08:29Z</dcterms:created>
  <dcterms:modified xsi:type="dcterms:W3CDTF">2013-08-23T05:01:22Z</dcterms:modified>
</cp:coreProperties>
</file>