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68" r:id="rId3"/>
    <p:sldId id="257" r:id="rId4"/>
    <p:sldId id="258" r:id="rId5"/>
    <p:sldId id="259" r:id="rId6"/>
    <p:sldId id="260" r:id="rId7"/>
    <p:sldId id="262" r:id="rId8"/>
    <p:sldId id="261" r:id="rId9"/>
    <p:sldId id="263" r:id="rId10"/>
    <p:sldId id="265" r:id="rId11"/>
    <p:sldId id="266"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05" autoAdjust="0"/>
  </p:normalViewPr>
  <p:slideViewPr>
    <p:cSldViewPr>
      <p:cViewPr varScale="1">
        <p:scale>
          <a:sx n="80" d="100"/>
          <a:sy n="80" d="100"/>
        </p:scale>
        <p:origin x="-1435" y="-82"/>
      </p:cViewPr>
      <p:guideLst>
        <p:guide orient="horz" pos="2160"/>
        <p:guide pos="2880"/>
      </p:guideLst>
    </p:cSldViewPr>
  </p:slideViewPr>
  <p:outlineViewPr>
    <p:cViewPr>
      <p:scale>
        <a:sx n="33" d="100"/>
        <a:sy n="33" d="100"/>
      </p:scale>
      <p:origin x="1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4C128-CF0F-4CCA-87FB-E5E279B282D1}" type="datetimeFigureOut">
              <a:rPr lang="en-US" smtClean="0"/>
              <a:t>8/19/2013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5488B-EEB1-47F7-99D2-A10102FD6917}" type="slidenum">
              <a:rPr lang="en-US" smtClean="0"/>
              <a:t>‹#›</a:t>
            </a:fld>
            <a:endParaRPr lang="en-US"/>
          </a:p>
        </p:txBody>
      </p:sp>
    </p:spTree>
    <p:extLst>
      <p:ext uri="{BB962C8B-B14F-4D97-AF65-F5344CB8AC3E}">
        <p14:creationId xmlns:p14="http://schemas.microsoft.com/office/powerpoint/2010/main" val="220370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40ED94D-137C-46CE-BAF2-5CB532396EBB}" type="datetime1">
              <a:rPr lang="en-US" smtClean="0"/>
              <a:t>8/19/2013</a:t>
            </a:fld>
            <a:endParaRPr lang="en-US"/>
          </a:p>
        </p:txBody>
      </p:sp>
      <p:sp>
        <p:nvSpPr>
          <p:cNvPr id="8" name="Slide Number Placeholder 7"/>
          <p:cNvSpPr>
            <a:spLocks noGrp="1"/>
          </p:cNvSpPr>
          <p:nvPr>
            <p:ph type="sldNum" sz="quarter" idx="11"/>
          </p:nvPr>
        </p:nvSpPr>
        <p:spPr/>
        <p:txBody>
          <a:bodyPr/>
          <a:lstStyle/>
          <a:p>
            <a:fld id="{0AD5035A-3BCE-4F59-B045-778EFF5C028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AD5A97-66ED-4CE0-9F6D-C10A6DEECF7B}" type="datetime1">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EFF41-5B07-4F14-88D9-830E62C7B397}" type="datetime1">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21A4FE-FB50-2C4C-800B-D4543D2634D9}"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40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AF320-B7C0-9D46-80CA-883D655EFBF3}"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563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D075E-2DC6-654B-9B40-25968F645104}"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0963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07629-B5EF-C648-A508-950F04BF6732}"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949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73F51-F1CA-E343-98E3-1160EFA66DC7}" type="datetime1">
              <a:rPr lang="en-US" smtClean="0">
                <a:solidFill>
                  <a:prstClr val="black">
                    <a:tint val="75000"/>
                  </a:prstClr>
                </a:solidFill>
              </a:rPr>
              <a:pPr/>
              <a:t>8/19/2013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289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86293-7014-DC4E-AB68-7D09F709408B}" type="datetime1">
              <a:rPr lang="en-US" smtClean="0">
                <a:solidFill>
                  <a:prstClr val="black">
                    <a:tint val="75000"/>
                  </a:prstClr>
                </a:solidFill>
              </a:rPr>
              <a:pPr/>
              <a:t>8/19/2013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241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18DAA-3A7E-D843-9CA9-98E2A9B9F6BE}" type="datetime1">
              <a:rPr lang="en-US" smtClean="0">
                <a:solidFill>
                  <a:prstClr val="black">
                    <a:tint val="75000"/>
                  </a:prstClr>
                </a:solidFill>
              </a:rPr>
              <a:pPr/>
              <a:t>8/19/2013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159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1D1C7-6C6D-274B-AC2B-E91575DB1E89}"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332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0956958-48DD-4D35-8444-4D0E6A263EC7}" type="datetime1">
              <a:rPr lang="en-US" smtClean="0"/>
              <a:t>8/19/2013</a:t>
            </a:fld>
            <a:endParaRPr lang="en-US"/>
          </a:p>
        </p:txBody>
      </p:sp>
      <p:sp>
        <p:nvSpPr>
          <p:cNvPr id="10" name="Slide Number Placeholder 9"/>
          <p:cNvSpPr>
            <a:spLocks noGrp="1"/>
          </p:cNvSpPr>
          <p:nvPr>
            <p:ph type="sldNum" sz="quarter" idx="15"/>
          </p:nvPr>
        </p:nvSpPr>
        <p:spPr/>
        <p:txBody>
          <a:bodyPr/>
          <a:lstStyle/>
          <a:p>
            <a:fld id="{0AD5035A-3BCE-4F59-B045-778EFF5C0280}"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380F2-8FA0-3440-953A-3C0E2156279F}" type="datetime1">
              <a:rPr lang="en-US" smtClean="0">
                <a:solidFill>
                  <a:prstClr val="black">
                    <a:tint val="75000"/>
                  </a:prstClr>
                </a:solidFill>
              </a:rPr>
              <a:pPr/>
              <a:t>8/19/2013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707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489A0-E8AD-A441-A30E-CA71CDB94017}"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323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768A4-3920-714A-80B1-F4EB85302B27}" type="datetime1">
              <a:rPr lang="en-US" smtClean="0">
                <a:solidFill>
                  <a:prstClr val="black">
                    <a:tint val="75000"/>
                  </a:prstClr>
                </a:solidFill>
              </a:rPr>
              <a:pPr/>
              <a:t>8/19/2013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525B76-8DDE-6848-A8E3-B5919171F3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602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9EBF01F-B8EB-4E0C-A032-7DCDA0F08C05}" type="datetime1">
              <a:rPr lang="en-US" smtClean="0"/>
              <a:t>8/19/2013</a:t>
            </a:fld>
            <a:endParaRPr lang="en-US"/>
          </a:p>
        </p:txBody>
      </p:sp>
      <p:sp>
        <p:nvSpPr>
          <p:cNvPr id="8" name="Slide Number Placeholder 7"/>
          <p:cNvSpPr>
            <a:spLocks noGrp="1"/>
          </p:cNvSpPr>
          <p:nvPr>
            <p:ph type="sldNum" sz="quarter" idx="11"/>
          </p:nvPr>
        </p:nvSpPr>
        <p:spPr/>
        <p:txBody>
          <a:bodyPr/>
          <a:lstStyle/>
          <a:p>
            <a:fld id="{0AD5035A-3BCE-4F59-B045-778EFF5C028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A0542F62-C063-44F6-9250-AF710E6F85EF}" type="datetime1">
              <a:rPr lang="en-US" smtClean="0"/>
              <a:t>8/19/2013</a:t>
            </a:fld>
            <a:endParaRPr lang="en-US"/>
          </a:p>
        </p:txBody>
      </p:sp>
      <p:sp>
        <p:nvSpPr>
          <p:cNvPr id="10" name="Slide Number Placeholder 9"/>
          <p:cNvSpPr>
            <a:spLocks noGrp="1"/>
          </p:cNvSpPr>
          <p:nvPr>
            <p:ph type="sldNum" sz="quarter" idx="11"/>
          </p:nvPr>
        </p:nvSpPr>
        <p:spPr/>
        <p:txBody>
          <a:bodyPr/>
          <a:lstStyle/>
          <a:p>
            <a:fld id="{0AD5035A-3BCE-4F59-B045-778EFF5C0280}" type="slidenum">
              <a:rPr lang="en-US" smtClean="0"/>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5EB1DC9F-91B2-4ABA-9680-0D835EDF80CA}" type="datetime1">
              <a:rPr lang="en-US" smtClean="0"/>
              <a:t>8/19/2013</a:t>
            </a:fld>
            <a:endParaRPr lang="en-US"/>
          </a:p>
        </p:txBody>
      </p:sp>
      <p:sp>
        <p:nvSpPr>
          <p:cNvPr id="11" name="Slide Number Placeholder 10"/>
          <p:cNvSpPr>
            <a:spLocks noGrp="1"/>
          </p:cNvSpPr>
          <p:nvPr>
            <p:ph type="sldNum" sz="quarter" idx="11"/>
          </p:nvPr>
        </p:nvSpPr>
        <p:spPr/>
        <p:txBody>
          <a:bodyPr/>
          <a:lstStyle/>
          <a:p>
            <a:fld id="{0AD5035A-3BCE-4F59-B045-778EFF5C0280}" type="slidenum">
              <a:rPr lang="en-US" smtClean="0"/>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76BE38B6-E95C-49CC-B82E-D2F7461FF143}" type="datetime1">
              <a:rPr lang="en-US" smtClean="0"/>
              <a:t>8/19/2013</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0AD5035A-3BCE-4F59-B045-778EFF5C0280}"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0FDD3-7F47-4ECE-B176-5D1D281FF25C}" type="datetime1">
              <a:rPr lang="en-US" smtClean="0"/>
              <a:t>8/19/2013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5035A-3BCE-4F59-B045-778EFF5C02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720AC57-81EF-48EE-AA47-EA81D9320681}" type="datetime1">
              <a:rPr lang="en-US" smtClean="0"/>
              <a:t>8/19/2013</a:t>
            </a:fld>
            <a:endParaRPr lang="en-US"/>
          </a:p>
        </p:txBody>
      </p:sp>
      <p:sp>
        <p:nvSpPr>
          <p:cNvPr id="9" name="Slide Number Placeholder 8"/>
          <p:cNvSpPr>
            <a:spLocks noGrp="1"/>
          </p:cNvSpPr>
          <p:nvPr>
            <p:ph type="sldNum" sz="quarter" idx="11"/>
          </p:nvPr>
        </p:nvSpPr>
        <p:spPr/>
        <p:txBody>
          <a:bodyPr/>
          <a:lstStyle/>
          <a:p>
            <a:fld id="{0AD5035A-3BCE-4F59-B045-778EFF5C0280}"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F33B59B-2BE9-4E16-B756-DB14E9FE6667}" type="datetime1">
              <a:rPr lang="en-US" smtClean="0"/>
              <a:t>8/19/2013</a:t>
            </a:fld>
            <a:endParaRPr lang="en-US"/>
          </a:p>
        </p:txBody>
      </p:sp>
      <p:sp>
        <p:nvSpPr>
          <p:cNvPr id="9" name="Slide Number Placeholder 8"/>
          <p:cNvSpPr>
            <a:spLocks noGrp="1"/>
          </p:cNvSpPr>
          <p:nvPr>
            <p:ph type="sldNum" sz="quarter" idx="11"/>
          </p:nvPr>
        </p:nvSpPr>
        <p:spPr/>
        <p:txBody>
          <a:bodyPr/>
          <a:lstStyle/>
          <a:p>
            <a:fld id="{0AD5035A-3BCE-4F59-B045-778EFF5C0280}"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0201949B-C409-4CB2-967C-B9D95E09FBF7}" type="datetime1">
              <a:rPr lang="en-US" smtClean="0"/>
              <a:t>8/19/2013</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0AD5035A-3BCE-4F59-B045-778EFF5C028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05B5229-3677-3747-9309-8CA4905B6C4E}" type="datetime1">
              <a:rPr lang="en-US" smtClean="0">
                <a:solidFill>
                  <a:prstClr val="black">
                    <a:tint val="75000"/>
                  </a:prstClr>
                </a:solidFill>
              </a:rPr>
              <a:pPr defTabSz="457200"/>
              <a:t>8/19/2013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6525B76-8DDE-6848-A8E3-B5919171F3C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209815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2251579"/>
          </a:xfrm>
        </p:spPr>
        <p:txBody>
          <a:bodyPr/>
          <a:lstStyle/>
          <a:p>
            <a:pPr algn="ctr"/>
            <a:r>
              <a:rPr lang="en-US" sz="4000" dirty="0" smtClean="0"/>
              <a:t>Modeling the Calibrated Response of the Advanced </a:t>
            </a:r>
            <a:r>
              <a:rPr lang="en-US" sz="4000" dirty="0" err="1" smtClean="0"/>
              <a:t>Ligo</a:t>
            </a:r>
            <a:r>
              <a:rPr lang="en-US" sz="4000" dirty="0" smtClean="0"/>
              <a:t> Detectors</a:t>
            </a:r>
            <a:endParaRPr lang="en-US" sz="4000" dirty="0"/>
          </a:p>
        </p:txBody>
      </p:sp>
      <p:sp>
        <p:nvSpPr>
          <p:cNvPr id="3" name="Subtitle 2"/>
          <p:cNvSpPr>
            <a:spLocks noGrp="1"/>
          </p:cNvSpPr>
          <p:nvPr>
            <p:ph type="subTitle" idx="1"/>
          </p:nvPr>
        </p:nvSpPr>
        <p:spPr>
          <a:xfrm>
            <a:off x="0" y="3124200"/>
            <a:ext cx="9144000" cy="1809136"/>
          </a:xfrm>
        </p:spPr>
        <p:txBody>
          <a:bodyPr>
            <a:noAutofit/>
          </a:bodyPr>
          <a:lstStyle/>
          <a:p>
            <a:pPr algn="ctr"/>
            <a:r>
              <a:rPr lang="en-US" sz="2400" dirty="0" smtClean="0"/>
              <a:t>Luke Burks</a:t>
            </a:r>
          </a:p>
          <a:p>
            <a:pPr algn="ctr"/>
            <a:r>
              <a:rPr lang="en-US" sz="2400" dirty="0" smtClean="0"/>
              <a:t>2013 LIGO Caltech SURF</a:t>
            </a:r>
          </a:p>
          <a:p>
            <a:pPr algn="ctr"/>
            <a:r>
              <a:rPr lang="en-US" sz="2400" dirty="0" smtClean="0"/>
              <a:t>Mentors: Alan Weinstein, Jameson Rollins</a:t>
            </a:r>
          </a:p>
          <a:p>
            <a:pPr algn="ctr"/>
            <a:r>
              <a:rPr lang="en-US" sz="2400" dirty="0" smtClean="0"/>
              <a:t>Final Presentation</a:t>
            </a:r>
            <a:endParaRPr lang="en-US" sz="2400" dirty="0"/>
          </a:p>
        </p:txBody>
      </p:sp>
      <p:sp>
        <p:nvSpPr>
          <p:cNvPr id="4" name="Slide Number Placeholder 3"/>
          <p:cNvSpPr>
            <a:spLocks noGrp="1"/>
          </p:cNvSpPr>
          <p:nvPr>
            <p:ph type="sldNum" sz="quarter" idx="11"/>
          </p:nvPr>
        </p:nvSpPr>
        <p:spPr/>
        <p:txBody>
          <a:bodyPr/>
          <a:lstStyle/>
          <a:p>
            <a:fld id="{0AD5035A-3BCE-4F59-B045-778EFF5C0280}" type="slidenum">
              <a:rPr lang="en-US" smtClean="0"/>
              <a:t>1</a:t>
            </a:fld>
            <a:endParaRPr lang="en-US"/>
          </a:p>
        </p:txBody>
      </p:sp>
    </p:spTree>
    <p:extLst>
      <p:ext uri="{BB962C8B-B14F-4D97-AF65-F5344CB8AC3E}">
        <p14:creationId xmlns:p14="http://schemas.microsoft.com/office/powerpoint/2010/main" val="72074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8534400" cy="6324599"/>
          </a:xfrm>
        </p:spPr>
      </p:pic>
      <p:sp>
        <p:nvSpPr>
          <p:cNvPr id="3" name="Slide Number Placeholder 2"/>
          <p:cNvSpPr>
            <a:spLocks noGrp="1"/>
          </p:cNvSpPr>
          <p:nvPr>
            <p:ph type="sldNum" sz="quarter" idx="15"/>
          </p:nvPr>
        </p:nvSpPr>
        <p:spPr>
          <a:xfrm>
            <a:off x="7772400" y="6324600"/>
            <a:ext cx="1137684" cy="365125"/>
          </a:xfrm>
        </p:spPr>
        <p:txBody>
          <a:bodyPr/>
          <a:lstStyle/>
          <a:p>
            <a:pPr algn="r"/>
            <a:fld id="{0AD5035A-3BCE-4F59-B045-778EFF5C0280}" type="slidenum">
              <a:rPr lang="en-US" smtClean="0"/>
              <a:pPr algn="r"/>
              <a:t>10</a:t>
            </a:fld>
            <a:endParaRPr lang="en-US" dirty="0"/>
          </a:p>
        </p:txBody>
      </p:sp>
      <p:sp>
        <p:nvSpPr>
          <p:cNvPr id="6" name="TextBox 5"/>
          <p:cNvSpPr txBox="1"/>
          <p:nvPr/>
        </p:nvSpPr>
        <p:spPr>
          <a:xfrm>
            <a:off x="0" y="6400800"/>
            <a:ext cx="7924800" cy="400110"/>
          </a:xfrm>
          <a:prstGeom prst="rect">
            <a:avLst/>
          </a:prstGeom>
          <a:noFill/>
        </p:spPr>
        <p:txBody>
          <a:bodyPr wrap="square" rtlCol="0">
            <a:spAutoFit/>
          </a:bodyPr>
          <a:lstStyle/>
          <a:p>
            <a:r>
              <a:rPr lang="en-US" sz="2000" dirty="0" smtClean="0">
                <a:solidFill>
                  <a:schemeClr val="bg1">
                    <a:lumMod val="50000"/>
                  </a:schemeClr>
                </a:solidFill>
              </a:rPr>
              <a:t>Delays currently lose effectiveness at higher frequencies than 1000 Hz.</a:t>
            </a:r>
            <a:endParaRPr lang="en-US" sz="2000" dirty="0">
              <a:solidFill>
                <a:schemeClr val="bg1">
                  <a:lumMod val="50000"/>
                </a:schemeClr>
              </a:solidFill>
            </a:endParaRPr>
          </a:p>
        </p:txBody>
      </p:sp>
    </p:spTree>
    <p:extLst>
      <p:ext uri="{BB962C8B-B14F-4D97-AF65-F5344CB8AC3E}">
        <p14:creationId xmlns:p14="http://schemas.microsoft.com/office/powerpoint/2010/main" val="1501434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34352"/>
            <a:ext cx="9144000" cy="5923648"/>
          </a:xfrm>
          <a:prstGeom prst="rect">
            <a:avLst/>
          </a:prstGeom>
        </p:spPr>
        <p:txBody>
          <a:bodyPr>
            <a:normAutofit/>
          </a:bodyPr>
          <a:lstStyle/>
          <a:p>
            <a:r>
              <a:rPr lang="en-US" sz="2800" dirty="0" smtClean="0"/>
              <a:t>Further improvements on high frequency strain reconstruction are </a:t>
            </a:r>
            <a:r>
              <a:rPr lang="en-US" sz="2800" dirty="0" smtClean="0"/>
              <a:t>needed. </a:t>
            </a:r>
            <a:endParaRPr lang="en-US" sz="2800" dirty="0" smtClean="0"/>
          </a:p>
          <a:p>
            <a:r>
              <a:rPr lang="en-US" sz="2800" dirty="0" smtClean="0"/>
              <a:t>The next phase of this project is to input calibration lines into the model, demodulate at those frequencies, and use the output to track changes in the optical gain, cavity pole, etc. </a:t>
            </a:r>
          </a:p>
          <a:p>
            <a:r>
              <a:rPr lang="en-US" sz="2800" dirty="0" smtClean="0"/>
              <a:t>The next step would be to take </a:t>
            </a:r>
            <a:r>
              <a:rPr lang="en-US" sz="2800" dirty="0" smtClean="0"/>
              <a:t>this model and put it into the front end Real-time Code Generator (RCG) at the 40 </a:t>
            </a:r>
            <a:r>
              <a:rPr lang="en-US" sz="2800" dirty="0" smtClean="0"/>
              <a:t>meter laboratory </a:t>
            </a:r>
            <a:r>
              <a:rPr lang="en-US" sz="2800" dirty="0" smtClean="0"/>
              <a:t>at Caltech.</a:t>
            </a:r>
          </a:p>
          <a:p>
            <a:pPr marL="0" indent="0">
              <a:buNone/>
            </a:pPr>
            <a:r>
              <a:rPr lang="en-US" sz="2800" dirty="0" smtClean="0"/>
              <a:t> </a:t>
            </a:r>
            <a:endParaRPr lang="en-US" sz="2800" dirty="0"/>
          </a:p>
        </p:txBody>
      </p:sp>
      <p:sp>
        <p:nvSpPr>
          <p:cNvPr id="5" name="Title 1"/>
          <p:cNvSpPr txBox="1">
            <a:spLocks/>
          </p:cNvSpPr>
          <p:nvPr/>
        </p:nvSpPr>
        <p:spPr>
          <a:xfrm>
            <a:off x="457200" y="0"/>
            <a:ext cx="8229600" cy="93435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Conclusion</a:t>
            </a:r>
            <a:endParaRPr lang="en-US" dirty="0"/>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E6525B76-8DDE-6848-A8E3-B5919171F3C5}" type="slidenum">
              <a:rPr lang="en-US" smtClean="0"/>
              <a:t>11</a:t>
            </a:fld>
            <a:endParaRPr lang="en-US"/>
          </a:p>
        </p:txBody>
      </p:sp>
    </p:spTree>
    <p:extLst>
      <p:ext uri="{BB962C8B-B14F-4D97-AF65-F5344CB8AC3E}">
        <p14:creationId xmlns:p14="http://schemas.microsoft.com/office/powerpoint/2010/main" val="3847906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Thanks to:</a:t>
            </a:r>
          </a:p>
          <a:p>
            <a:pPr marL="0" indent="0" algn="ctr">
              <a:buNone/>
            </a:pPr>
            <a:r>
              <a:rPr lang="en-US" dirty="0" smtClean="0"/>
              <a:t>Professor Alan Weinstein</a:t>
            </a:r>
          </a:p>
          <a:p>
            <a:pPr marL="0" indent="0" algn="ctr">
              <a:buNone/>
            </a:pPr>
            <a:r>
              <a:rPr lang="en-US" dirty="0" smtClean="0"/>
              <a:t>Jameson </a:t>
            </a:r>
            <a:r>
              <a:rPr lang="en-US" dirty="0" smtClean="0"/>
              <a:t>Rollins</a:t>
            </a:r>
          </a:p>
          <a:p>
            <a:pPr marL="0" indent="0" algn="ctr">
              <a:buNone/>
            </a:pPr>
            <a:r>
              <a:rPr lang="en-US" dirty="0" smtClean="0"/>
              <a:t>2013 Caltech LIGO SURF</a:t>
            </a:r>
            <a:endParaRPr lang="en-US" dirty="0"/>
          </a:p>
          <a:p>
            <a:pPr marL="0" indent="0" algn="ctr">
              <a:buNone/>
            </a:pPr>
            <a:endParaRPr lang="en-US" dirty="0"/>
          </a:p>
        </p:txBody>
      </p:sp>
      <p:sp>
        <p:nvSpPr>
          <p:cNvPr id="4" name="Slide Number Placeholder 3"/>
          <p:cNvSpPr>
            <a:spLocks noGrp="1"/>
          </p:cNvSpPr>
          <p:nvPr>
            <p:ph type="sldNum" sz="quarter" idx="12"/>
          </p:nvPr>
        </p:nvSpPr>
        <p:spPr/>
        <p:txBody>
          <a:bodyPr/>
          <a:lstStyle/>
          <a:p>
            <a:fld id="{E6525B76-8DDE-6848-A8E3-B5919171F3C5}"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44227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86200" y="304800"/>
            <a:ext cx="4224528" cy="2209800"/>
          </a:xfrm>
        </p:spPr>
        <p:txBody>
          <a:bodyPr>
            <a:normAutofit lnSpcReduction="10000"/>
          </a:bodyPr>
          <a:lstStyle/>
          <a:p>
            <a:r>
              <a:rPr lang="en-US" sz="2400" dirty="0">
                <a:solidFill>
                  <a:schemeClr val="bg1">
                    <a:lumMod val="50000"/>
                  </a:schemeClr>
                </a:solidFill>
              </a:rPr>
              <a:t>Reproduce the GW strain </a:t>
            </a:r>
            <a:r>
              <a:rPr lang="en-US" sz="2400" dirty="0" smtClean="0">
                <a:solidFill>
                  <a:schemeClr val="bg1">
                    <a:lumMod val="50000"/>
                  </a:schemeClr>
                </a:solidFill>
              </a:rPr>
              <a:t>with </a:t>
            </a:r>
            <a:r>
              <a:rPr lang="en-US" sz="2400" dirty="0">
                <a:solidFill>
                  <a:schemeClr val="bg1">
                    <a:lumMod val="50000"/>
                  </a:schemeClr>
                </a:solidFill>
              </a:rPr>
              <a:t>noise signal as accurately as possible from the error (</a:t>
            </a:r>
            <a:r>
              <a:rPr lang="en-US" sz="2400" dirty="0" err="1">
                <a:solidFill>
                  <a:schemeClr val="bg1">
                    <a:lumMod val="50000"/>
                  </a:schemeClr>
                </a:solidFill>
              </a:rPr>
              <a:t>e</a:t>
            </a:r>
            <a:r>
              <a:rPr lang="en-US" sz="1400" dirty="0" err="1">
                <a:solidFill>
                  <a:schemeClr val="bg1">
                    <a:lumMod val="50000"/>
                  </a:schemeClr>
                </a:solidFill>
              </a:rPr>
              <a:t>D</a:t>
            </a:r>
            <a:r>
              <a:rPr lang="en-US" sz="2400" dirty="0">
                <a:solidFill>
                  <a:schemeClr val="bg1">
                    <a:lumMod val="50000"/>
                  </a:schemeClr>
                </a:solidFill>
              </a:rPr>
              <a:t>) and control (</a:t>
            </a:r>
            <a:r>
              <a:rPr lang="en-US" sz="2400" dirty="0" err="1" smtClean="0">
                <a:solidFill>
                  <a:schemeClr val="bg1">
                    <a:lumMod val="50000"/>
                  </a:schemeClr>
                </a:solidFill>
              </a:rPr>
              <a:t>s</a:t>
            </a:r>
            <a:r>
              <a:rPr lang="en-US" sz="1400" dirty="0" err="1" smtClean="0">
                <a:solidFill>
                  <a:schemeClr val="bg1">
                    <a:lumMod val="50000"/>
                  </a:schemeClr>
                </a:solidFill>
              </a:rPr>
              <a:t>D</a:t>
            </a:r>
            <a:r>
              <a:rPr lang="en-US" sz="2400" dirty="0">
                <a:solidFill>
                  <a:schemeClr val="bg1">
                    <a:lumMod val="50000"/>
                  </a:schemeClr>
                </a:solidFill>
              </a:rPr>
              <a:t>) </a:t>
            </a:r>
            <a:r>
              <a:rPr lang="en-US" sz="2400" dirty="0" smtClean="0">
                <a:solidFill>
                  <a:schemeClr val="bg1">
                    <a:lumMod val="50000"/>
                  </a:schemeClr>
                </a:solidFill>
              </a:rPr>
              <a:t>signals.</a:t>
            </a:r>
            <a:endParaRPr lang="en-US" sz="2400" dirty="0">
              <a:solidFill>
                <a:schemeClr val="bg1">
                  <a:lumMod val="50000"/>
                </a:schemeClr>
              </a:solidFill>
            </a:endParaRPr>
          </a:p>
          <a:p>
            <a:r>
              <a:rPr lang="en-US" sz="2400" dirty="0">
                <a:solidFill>
                  <a:schemeClr val="bg1">
                    <a:lumMod val="50000"/>
                  </a:schemeClr>
                </a:solidFill>
              </a:rPr>
              <a:t>    Our Project: Construct R-1, the Inverse Response Function</a:t>
            </a:r>
          </a:p>
          <a:p>
            <a:endParaRPr lang="en-US" dirty="0"/>
          </a:p>
        </p:txBody>
      </p:sp>
      <p:sp>
        <p:nvSpPr>
          <p:cNvPr id="3" name="Title 2"/>
          <p:cNvSpPr>
            <a:spLocks noGrp="1"/>
          </p:cNvSpPr>
          <p:nvPr>
            <p:ph type="title"/>
          </p:nvPr>
        </p:nvSpPr>
        <p:spPr>
          <a:xfrm>
            <a:off x="685800" y="381000"/>
            <a:ext cx="2073348" cy="1979466"/>
          </a:xfrm>
        </p:spPr>
        <p:txBody>
          <a:bodyPr>
            <a:normAutofit/>
          </a:bodyPr>
          <a:lstStyle/>
          <a:p>
            <a:pPr algn="ctr"/>
            <a:r>
              <a:rPr lang="en-US" sz="2800" u="sng" dirty="0" smtClean="0"/>
              <a:t>Project Goals</a:t>
            </a:r>
            <a:endParaRPr lang="en-US" sz="2800" u="sng" dirty="0"/>
          </a:p>
        </p:txBody>
      </p:sp>
      <p:pic>
        <p:nvPicPr>
          <p:cNvPr id="4" name="Picture 3"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62350"/>
            <a:ext cx="9144000" cy="2810536"/>
          </a:xfrm>
          <a:prstGeom prst="rect">
            <a:avLst/>
          </a:prstGeom>
        </p:spPr>
      </p:pic>
      <p:cxnSp>
        <p:nvCxnSpPr>
          <p:cNvPr id="6" name="Straight Arrow Connector 5"/>
          <p:cNvCxnSpPr/>
          <p:nvPr/>
        </p:nvCxnSpPr>
        <p:spPr>
          <a:xfrm>
            <a:off x="6705600" y="2438400"/>
            <a:ext cx="914400" cy="104775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7" name="Slide Number Placeholder 6"/>
          <p:cNvSpPr>
            <a:spLocks noGrp="1"/>
          </p:cNvSpPr>
          <p:nvPr>
            <p:ph type="sldNum" sz="quarter" idx="15"/>
          </p:nvPr>
        </p:nvSpPr>
        <p:spPr/>
        <p:txBody>
          <a:bodyPr/>
          <a:lstStyle/>
          <a:p>
            <a:fld id="{0AD5035A-3BCE-4F59-B045-778EFF5C0280}" type="slidenum">
              <a:rPr lang="en-US" smtClean="0"/>
              <a:t>2</a:t>
            </a:fld>
            <a:endParaRPr lang="en-US"/>
          </a:p>
        </p:txBody>
      </p:sp>
      <p:cxnSp>
        <p:nvCxnSpPr>
          <p:cNvPr id="10" name="Straight Connector 9"/>
          <p:cNvCxnSpPr/>
          <p:nvPr/>
        </p:nvCxnSpPr>
        <p:spPr>
          <a:xfrm flipV="1">
            <a:off x="3581400" y="4724400"/>
            <a:ext cx="0" cy="106680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581400" y="4714875"/>
            <a:ext cx="3200400" cy="9525"/>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10375" y="4414837"/>
            <a:ext cx="0" cy="300038"/>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810375" y="4414837"/>
            <a:ext cx="428625" cy="0"/>
          </a:xfrm>
          <a:prstGeom prst="straightConnector1">
            <a:avLst/>
          </a:prstGeom>
          <a:ln w="571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573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r"/>
            <a:fld id="{0AD5035A-3BCE-4F59-B045-778EFF5C0280}" type="slidenum">
              <a:rPr lang="en-US" smtClean="0"/>
              <a:pPr algn="r"/>
              <a:t>3</a:t>
            </a:fld>
            <a:endParaRPr lang="en-US"/>
          </a:p>
        </p:txBody>
      </p:sp>
      <p:grpSp>
        <p:nvGrpSpPr>
          <p:cNvPr id="3" name="Group 2"/>
          <p:cNvGrpSpPr/>
          <p:nvPr/>
        </p:nvGrpSpPr>
        <p:grpSpPr>
          <a:xfrm>
            <a:off x="0" y="674906"/>
            <a:ext cx="9144000" cy="4506694"/>
            <a:chOff x="0" y="674906"/>
            <a:chExt cx="9144000" cy="4572000"/>
          </a:xfrm>
        </p:grpSpPr>
        <p:pic>
          <p:nvPicPr>
            <p:cNvPr id="1028" name="Picture 4" descr="C:\Users\Luke Burks\Desktop\Luke\College Stuff\Research\CalTech\LIGO Stuff\Current\Model-Rana-L.png"/>
            <p:cNvPicPr>
              <a:picLocks noChangeAspect="1" noChangeArrowheads="1"/>
            </p:cNvPicPr>
            <p:nvPr/>
          </p:nvPicPr>
          <p:blipFill rotWithShape="1">
            <a:blip r:embed="rId2">
              <a:extLst>
                <a:ext uri="{28A0092B-C50C-407E-A947-70E740481C1C}">
                  <a14:useLocalDpi xmlns:a14="http://schemas.microsoft.com/office/drawing/2010/main" val="0"/>
                </a:ext>
              </a:extLst>
            </a:blip>
            <a:srcRect t="4768" b="30852"/>
            <a:stretch/>
          </p:blipFill>
          <p:spPr bwMode="auto">
            <a:xfrm>
              <a:off x="0" y="674906"/>
              <a:ext cx="9144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62800" y="3886200"/>
              <a:ext cx="1981200" cy="1295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8229600" y="2032575"/>
              <a:ext cx="0" cy="1600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Rectangle 10"/>
            <p:cNvSpPr/>
            <p:nvPr/>
          </p:nvSpPr>
          <p:spPr>
            <a:xfrm>
              <a:off x="304800" y="914400"/>
              <a:ext cx="6781800" cy="3200400"/>
            </a:xfrm>
            <a:prstGeom prst="rect">
              <a:avLst/>
            </a:prstGeom>
            <a:noFill/>
            <a:ln w="762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p:cNvSpPr txBox="1"/>
                <p:nvPr/>
              </p:nvSpPr>
              <p:spPr>
                <a:xfrm>
                  <a:off x="7877175" y="1447800"/>
                  <a:ext cx="76200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200" i="1" smtClean="0">
                                <a:latin typeface="Cambria Math"/>
                              </a:rPr>
                            </m:ctrlPr>
                          </m:sSupPr>
                          <m:e>
                            <m:r>
                              <a:rPr lang="en-US" sz="3200" b="0" i="1" smtClean="0">
                                <a:latin typeface="Cambria Math"/>
                              </a:rPr>
                              <m:t>𝑅</m:t>
                            </m:r>
                          </m:e>
                          <m:sup>
                            <m:r>
                              <a:rPr lang="en-US" sz="3200" b="0" i="1" smtClean="0">
                                <a:latin typeface="Cambria Math"/>
                              </a:rPr>
                              <m:t>−1</m:t>
                            </m:r>
                          </m:sup>
                        </m:sSup>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877175" y="1447800"/>
                  <a:ext cx="762000" cy="584775"/>
                </a:xfrm>
                <a:prstGeom prst="rect">
                  <a:avLst/>
                </a:prstGeom>
                <a:blipFill rotWithShape="1">
                  <a:blip r:embed="rId3"/>
                  <a:stretch>
                    <a:fillRect/>
                  </a:stretch>
                </a:blipFill>
              </p:spPr>
              <p:txBody>
                <a:bodyPr/>
                <a:lstStyle/>
                <a:p>
                  <a:r>
                    <a:rPr lang="en-US">
                      <a:noFill/>
                    </a:rPr>
                    <a:t> </a:t>
                  </a:r>
                </a:p>
              </p:txBody>
            </p:sp>
          </mc:Fallback>
        </mc:AlternateContent>
      </p:grpSp>
      <p:sp>
        <p:nvSpPr>
          <p:cNvPr id="16" name="TextBox 15"/>
          <p:cNvSpPr txBox="1"/>
          <p:nvPr/>
        </p:nvSpPr>
        <p:spPr>
          <a:xfrm>
            <a:off x="0" y="28575"/>
            <a:ext cx="9144000" cy="646331"/>
          </a:xfrm>
          <a:prstGeom prst="rect">
            <a:avLst/>
          </a:prstGeom>
          <a:noFill/>
        </p:spPr>
        <p:txBody>
          <a:bodyPr wrap="square" rtlCol="0">
            <a:spAutoFit/>
          </a:bodyPr>
          <a:lstStyle/>
          <a:p>
            <a:pPr algn="ctr"/>
            <a:r>
              <a:rPr lang="en-US" sz="3600" dirty="0" smtClean="0"/>
              <a:t>Simulink Model</a:t>
            </a:r>
            <a:endParaRPr lang="en-US" sz="3600" dirty="0"/>
          </a:p>
        </p:txBody>
      </p:sp>
      <mc:AlternateContent xmlns:mc="http://schemas.openxmlformats.org/markup-compatibility/2006" xmlns:a14="http://schemas.microsoft.com/office/drawing/2010/main">
        <mc:Choice Requires="a14">
          <p:sp>
            <p:nvSpPr>
              <p:cNvPr id="5" name="TextBox 4"/>
              <p:cNvSpPr txBox="1"/>
              <p:nvPr/>
            </p:nvSpPr>
            <p:spPr>
              <a:xfrm>
                <a:off x="304800" y="5257800"/>
                <a:ext cx="5562600" cy="1631216"/>
              </a:xfrm>
              <a:prstGeom prst="rect">
                <a:avLst/>
              </a:prstGeom>
              <a:noFill/>
            </p:spPr>
            <p:txBody>
              <a:bodyPr wrap="square" rtlCol="0">
                <a:spAutoFit/>
              </a:bodyPr>
              <a:lstStyle/>
              <a:p>
                <a:r>
                  <a:rPr lang="en-US" sz="2000" dirty="0" smtClean="0">
                    <a:solidFill>
                      <a:schemeClr val="bg1">
                        <a:lumMod val="50000"/>
                      </a:schemeClr>
                    </a:solidFill>
                  </a:rPr>
                  <a:t>Essentially we treated the existing model as a black box. We put in waves, and signals came out. Formulas for the strain were explained in the previous presentation. These formulas are adapted to Simulink in the </a:t>
                </a:r>
                <a14:m>
                  <m:oMath xmlns:m="http://schemas.openxmlformats.org/officeDocument/2006/math">
                    <m:sSup>
                      <m:sSupPr>
                        <m:ctrlPr>
                          <a:rPr lang="en-US" sz="2000" i="1">
                            <a:solidFill>
                              <a:schemeClr val="bg1">
                                <a:lumMod val="50000"/>
                              </a:schemeClr>
                            </a:solidFill>
                            <a:latin typeface="Cambria Math"/>
                          </a:rPr>
                        </m:ctrlPr>
                      </m:sSupPr>
                      <m:e>
                        <m:r>
                          <a:rPr lang="en-US" sz="2000" i="1">
                            <a:solidFill>
                              <a:schemeClr val="bg1">
                                <a:lumMod val="50000"/>
                              </a:schemeClr>
                            </a:solidFill>
                            <a:latin typeface="Cambria Math"/>
                          </a:rPr>
                          <m:t>𝑅</m:t>
                        </m:r>
                      </m:e>
                      <m:sup>
                        <m:r>
                          <a:rPr lang="en-US" sz="2000" i="1">
                            <a:solidFill>
                              <a:schemeClr val="bg1">
                                <a:lumMod val="50000"/>
                              </a:schemeClr>
                            </a:solidFill>
                            <a:latin typeface="Cambria Math"/>
                          </a:rPr>
                          <m:t>−1</m:t>
                        </m:r>
                      </m:sup>
                    </m:sSup>
                  </m:oMath>
                </a14:m>
                <a:r>
                  <a:rPr lang="en-US" sz="2000" dirty="0" smtClean="0">
                    <a:solidFill>
                      <a:schemeClr val="bg1">
                        <a:lumMod val="50000"/>
                      </a:schemeClr>
                    </a:solidFill>
                  </a:rPr>
                  <a:t> block.</a:t>
                </a:r>
                <a:endParaRPr lang="en-US" sz="2000" dirty="0">
                  <a:solidFill>
                    <a:schemeClr val="bg1">
                      <a:lumMod val="50000"/>
                    </a:schemeClr>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04800" y="5257800"/>
                <a:ext cx="5562600" cy="1631216"/>
              </a:xfrm>
              <a:prstGeom prst="rect">
                <a:avLst/>
              </a:prstGeom>
              <a:blipFill rotWithShape="1">
                <a:blip r:embed="rId4"/>
                <a:stretch>
                  <a:fillRect l="-1095" t="-1873" r="-1205" b="-5618"/>
                </a:stretch>
              </a:blipFill>
            </p:spPr>
            <p:txBody>
              <a:bodyPr/>
              <a:lstStyle/>
              <a:p>
                <a:r>
                  <a:rPr lang="en-US">
                    <a:noFill/>
                  </a:rPr>
                  <a:t> </a:t>
                </a:r>
              </a:p>
            </p:txBody>
          </p:sp>
        </mc:Fallback>
      </mc:AlternateContent>
    </p:spTree>
    <p:extLst>
      <p:ext uri="{BB962C8B-B14F-4D97-AF65-F5344CB8AC3E}">
        <p14:creationId xmlns:p14="http://schemas.microsoft.com/office/powerpoint/2010/main" val="154707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rotWithShape="1">
          <a:blip r:embed="rId2" cstate="print">
            <a:extLst>
              <a:ext uri="{28A0092B-C50C-407E-A947-70E740481C1C}">
                <a14:useLocalDpi xmlns:a14="http://schemas.microsoft.com/office/drawing/2010/main" val="0"/>
              </a:ext>
            </a:extLst>
          </a:blip>
          <a:srcRect l="4752" t="8606" r="39670" b="51776"/>
          <a:stretch/>
        </p:blipFill>
        <p:spPr>
          <a:xfrm>
            <a:off x="9525" y="1143000"/>
            <a:ext cx="9182100" cy="3085144"/>
          </a:xfrm>
        </p:spPr>
      </p:pic>
      <p:sp>
        <p:nvSpPr>
          <p:cNvPr id="3" name="Slide Number Placeholder 2"/>
          <p:cNvSpPr>
            <a:spLocks noGrp="1"/>
          </p:cNvSpPr>
          <p:nvPr>
            <p:ph type="sldNum" sz="quarter" idx="15"/>
          </p:nvPr>
        </p:nvSpPr>
        <p:spPr/>
        <p:txBody>
          <a:bodyPr/>
          <a:lstStyle/>
          <a:p>
            <a:fld id="{0AD5035A-3BCE-4F59-B045-778EFF5C0280}" type="slidenum">
              <a:rPr lang="en-US" smtClean="0"/>
              <a:t>4</a:t>
            </a:fld>
            <a:endParaRPr lang="en-US"/>
          </a:p>
        </p:txBody>
      </p:sp>
      <p:sp>
        <p:nvSpPr>
          <p:cNvPr id="4" name="Title 3"/>
          <p:cNvSpPr>
            <a:spLocks noGrp="1"/>
          </p:cNvSpPr>
          <p:nvPr>
            <p:ph type="title"/>
          </p:nvPr>
        </p:nvSpPr>
        <p:spPr>
          <a:xfrm>
            <a:off x="304800" y="304800"/>
            <a:ext cx="3352800" cy="1036320"/>
          </a:xfrm>
        </p:spPr>
        <p:txBody>
          <a:bodyPr>
            <a:normAutofit/>
          </a:bodyPr>
          <a:lstStyle/>
          <a:p>
            <a:r>
              <a:rPr lang="en-US" sz="2000" u="sng" dirty="0" smtClean="0"/>
              <a:t>Inside The inverse Response Block</a:t>
            </a:r>
            <a:endParaRPr lang="en-US" sz="2000" u="sng" dirty="0"/>
          </a:p>
        </p:txBody>
      </p:sp>
      <mc:AlternateContent xmlns:mc="http://schemas.openxmlformats.org/markup-compatibility/2006" xmlns:a14="http://schemas.microsoft.com/office/drawing/2010/main">
        <mc:Choice Requires="a14">
          <p:sp>
            <p:nvSpPr>
              <p:cNvPr id="6" name="TextBox 5"/>
              <p:cNvSpPr txBox="1"/>
              <p:nvPr/>
            </p:nvSpPr>
            <p:spPr>
              <a:xfrm>
                <a:off x="76200" y="4362450"/>
                <a:ext cx="5410200" cy="2375650"/>
              </a:xfrm>
              <a:prstGeom prst="rect">
                <a:avLst/>
              </a:prstGeom>
              <a:noFill/>
            </p:spPr>
            <p:txBody>
              <a:bodyPr wrap="square" rtlCol="0">
                <a:spAutoFit/>
              </a:bodyPr>
              <a:lstStyle/>
              <a:p>
                <a:r>
                  <a:rPr lang="en-US" sz="2000" dirty="0" smtClean="0">
                    <a:solidFill>
                      <a:schemeClr val="bg1">
                        <a:lumMod val="50000"/>
                      </a:schemeClr>
                    </a:solidFill>
                  </a:rPr>
                  <a:t>As in the formulas, the error and control signals are combined with the inverse sensing and actuation functions as per: </a:t>
                </a:r>
              </a:p>
              <a:p>
                <a:r>
                  <a:rPr lang="en-US" sz="2000" dirty="0" smtClean="0">
                    <a:solidFill>
                      <a:schemeClr val="bg1">
                        <a:lumMod val="50000"/>
                      </a:schemeClr>
                    </a:solidFill>
                  </a:rPr>
                  <a:t>h = </a:t>
                </a:r>
                <a14:m>
                  <m:oMath xmlns:m="http://schemas.openxmlformats.org/officeDocument/2006/math">
                    <m:f>
                      <m:fPr>
                        <m:ctrlPr>
                          <a:rPr lang="en-US" sz="2000" i="1" smtClean="0">
                            <a:solidFill>
                              <a:schemeClr val="bg1">
                                <a:lumMod val="50000"/>
                              </a:schemeClr>
                            </a:solidFill>
                            <a:latin typeface="Cambria Math"/>
                          </a:rPr>
                        </m:ctrlPr>
                      </m:fPr>
                      <m:num>
                        <m:r>
                          <a:rPr lang="en-US" sz="2000" b="0" i="1" smtClean="0">
                            <a:solidFill>
                              <a:schemeClr val="bg1">
                                <a:lumMod val="50000"/>
                              </a:schemeClr>
                            </a:solidFill>
                            <a:latin typeface="Cambria Math"/>
                          </a:rPr>
                          <m:t>1</m:t>
                        </m:r>
                      </m:num>
                      <m:den>
                        <m:r>
                          <a:rPr lang="en-US" sz="2000" b="0" i="1" smtClean="0">
                            <a:solidFill>
                              <a:schemeClr val="bg1">
                                <a:lumMod val="50000"/>
                              </a:schemeClr>
                            </a:solidFill>
                            <a:latin typeface="Cambria Math"/>
                          </a:rPr>
                          <m:t>𝐶</m:t>
                        </m:r>
                      </m:den>
                    </m:f>
                  </m:oMath>
                </a14:m>
                <a:r>
                  <a:rPr lang="en-US" sz="2000" dirty="0" smtClean="0">
                    <a:solidFill>
                      <a:schemeClr val="bg1">
                        <a:lumMod val="50000"/>
                      </a:schemeClr>
                    </a:solidFill>
                  </a:rPr>
                  <a:t>e + As .</a:t>
                </a:r>
              </a:p>
              <a:p>
                <a:r>
                  <a:rPr lang="en-US" sz="2000" dirty="0" smtClean="0">
                    <a:solidFill>
                      <a:schemeClr val="bg1">
                        <a:lumMod val="50000"/>
                      </a:schemeClr>
                    </a:solidFill>
                  </a:rPr>
                  <a:t>The sensing and actuation functions take the form of transfer functions and thus act as operators on the two signals. </a:t>
                </a:r>
                <a:endParaRPr lang="en-US" sz="2000" dirty="0">
                  <a:solidFill>
                    <a:schemeClr val="bg1">
                      <a:lumMod val="50000"/>
                    </a:schemeClr>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76200" y="4362450"/>
                <a:ext cx="5410200" cy="2375650"/>
              </a:xfrm>
              <a:prstGeom prst="rect">
                <a:avLst/>
              </a:prstGeom>
              <a:blipFill rotWithShape="1">
                <a:blip r:embed="rId3"/>
                <a:stretch>
                  <a:fillRect l="-1240" t="-1285" b="-3856"/>
                </a:stretch>
              </a:blipFill>
            </p:spPr>
            <p:txBody>
              <a:bodyPr/>
              <a:lstStyle/>
              <a:p>
                <a:r>
                  <a:rPr lang="en-US">
                    <a:noFill/>
                  </a:rPr>
                  <a:t> </a:t>
                </a:r>
              </a:p>
            </p:txBody>
          </p:sp>
        </mc:Fallback>
      </mc:AlternateContent>
    </p:spTree>
    <p:extLst>
      <p:ext uri="{BB962C8B-B14F-4D97-AF65-F5344CB8AC3E}">
        <p14:creationId xmlns:p14="http://schemas.microsoft.com/office/powerpoint/2010/main" val="143045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rotWithShape="1">
          <a:blip r:embed="rId2" cstate="print">
            <a:extLst>
              <a:ext uri="{28A0092B-C50C-407E-A947-70E740481C1C}">
                <a14:useLocalDpi xmlns:a14="http://schemas.microsoft.com/office/drawing/2010/main" val="0"/>
              </a:ext>
            </a:extLst>
          </a:blip>
          <a:srcRect l="4752" t="8606" r="39670" b="51776"/>
          <a:stretch/>
        </p:blipFill>
        <p:spPr>
          <a:xfrm>
            <a:off x="9525" y="1143000"/>
            <a:ext cx="9182100" cy="3085144"/>
          </a:xfrm>
        </p:spPr>
      </p:pic>
      <p:sp>
        <p:nvSpPr>
          <p:cNvPr id="3" name="Slide Number Placeholder 2"/>
          <p:cNvSpPr>
            <a:spLocks noGrp="1"/>
          </p:cNvSpPr>
          <p:nvPr>
            <p:ph type="sldNum" sz="quarter" idx="15"/>
          </p:nvPr>
        </p:nvSpPr>
        <p:spPr/>
        <p:txBody>
          <a:bodyPr/>
          <a:lstStyle/>
          <a:p>
            <a:fld id="{0AD5035A-3BCE-4F59-B045-778EFF5C0280}" type="slidenum">
              <a:rPr lang="en-US" smtClean="0"/>
              <a:t>5</a:t>
            </a:fld>
            <a:endParaRPr lang="en-US"/>
          </a:p>
        </p:txBody>
      </p:sp>
      <p:sp>
        <p:nvSpPr>
          <p:cNvPr id="4" name="Title 3"/>
          <p:cNvSpPr>
            <a:spLocks noGrp="1"/>
          </p:cNvSpPr>
          <p:nvPr>
            <p:ph type="title"/>
          </p:nvPr>
        </p:nvSpPr>
        <p:spPr>
          <a:xfrm>
            <a:off x="304800" y="304800"/>
            <a:ext cx="3352800" cy="1036320"/>
          </a:xfrm>
        </p:spPr>
        <p:txBody>
          <a:bodyPr>
            <a:normAutofit/>
          </a:bodyPr>
          <a:lstStyle/>
          <a:p>
            <a:r>
              <a:rPr lang="en-US" sz="2000" u="sng" dirty="0" smtClean="0"/>
              <a:t>Two points of interest</a:t>
            </a:r>
            <a:endParaRPr lang="en-US" sz="2000" u="sng" dirty="0"/>
          </a:p>
        </p:txBody>
      </p:sp>
      <p:sp>
        <p:nvSpPr>
          <p:cNvPr id="2" name="Rectangle 1"/>
          <p:cNvSpPr/>
          <p:nvPr/>
        </p:nvSpPr>
        <p:spPr>
          <a:xfrm>
            <a:off x="4038600" y="2657475"/>
            <a:ext cx="1219200" cy="9906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Elbow Connector 7"/>
          <p:cNvCxnSpPr/>
          <p:nvPr/>
        </p:nvCxnSpPr>
        <p:spPr>
          <a:xfrm flipV="1">
            <a:off x="2438400" y="3581400"/>
            <a:ext cx="1524000" cy="1219200"/>
          </a:xfrm>
          <a:prstGeom prst="bentConnector3">
            <a:avLst>
              <a:gd name="adj1" fmla="val 50000"/>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981200"/>
            <a:ext cx="12985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Elbow Connector 15"/>
          <p:cNvCxnSpPr/>
          <p:nvPr/>
        </p:nvCxnSpPr>
        <p:spPr>
          <a:xfrm rot="16200000" flipV="1">
            <a:off x="6504385" y="3529411"/>
            <a:ext cx="1638299" cy="599280"/>
          </a:xfrm>
          <a:prstGeom prst="bentConnector3">
            <a:avLst>
              <a:gd name="adj1" fmla="val 50000"/>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4800600"/>
            <a:ext cx="3733800" cy="1938992"/>
          </a:xfrm>
          <a:prstGeom prst="rect">
            <a:avLst/>
          </a:prstGeom>
          <a:noFill/>
        </p:spPr>
        <p:txBody>
          <a:bodyPr wrap="square" rtlCol="0">
            <a:spAutoFit/>
          </a:bodyPr>
          <a:lstStyle/>
          <a:p>
            <a:r>
              <a:rPr lang="en-US" sz="2000" dirty="0" smtClean="0">
                <a:solidFill>
                  <a:schemeClr val="bg1">
                    <a:lumMod val="50000"/>
                  </a:schemeClr>
                </a:solidFill>
              </a:rPr>
              <a:t>The control signal is delayed due to the Digital Filters, so a compensating delay had to be input to properly set the phase of the two signals before they are combined. </a:t>
            </a:r>
            <a:endParaRPr lang="en-US" sz="2000" dirty="0">
              <a:solidFill>
                <a:schemeClr val="bg1">
                  <a:lumMod val="50000"/>
                </a:schemeClr>
              </a:solidFill>
            </a:endParaRPr>
          </a:p>
        </p:txBody>
      </p:sp>
      <mc:AlternateContent xmlns:mc="http://schemas.openxmlformats.org/markup-compatibility/2006" xmlns:a14="http://schemas.microsoft.com/office/drawing/2010/main">
        <mc:Choice Requires="a14">
          <p:sp>
            <p:nvSpPr>
              <p:cNvPr id="24" name="TextBox 23"/>
              <p:cNvSpPr txBox="1"/>
              <p:nvPr/>
            </p:nvSpPr>
            <p:spPr>
              <a:xfrm>
                <a:off x="4800600" y="4800600"/>
                <a:ext cx="4038600" cy="1452321"/>
              </a:xfrm>
              <a:prstGeom prst="rect">
                <a:avLst/>
              </a:prstGeom>
              <a:noFill/>
            </p:spPr>
            <p:txBody>
              <a:bodyPr wrap="square" rtlCol="0">
                <a:spAutoFit/>
              </a:bodyPr>
              <a:lstStyle/>
              <a:p>
                <a:r>
                  <a:rPr lang="en-US" sz="2000" dirty="0" smtClean="0">
                    <a:solidFill>
                      <a:schemeClr val="bg1">
                        <a:lumMod val="50000"/>
                      </a:schemeClr>
                    </a:solidFill>
                  </a:rPr>
                  <a:t>The control signal also becomes inverted with respect to the error signal, so the strain formula becomes: h </a:t>
                </a:r>
                <a:r>
                  <a:rPr lang="en-US" sz="2000" dirty="0">
                    <a:solidFill>
                      <a:schemeClr val="bg1">
                        <a:lumMod val="50000"/>
                      </a:schemeClr>
                    </a:solidFill>
                  </a:rPr>
                  <a:t>= </a:t>
                </a:r>
                <a14:m>
                  <m:oMath xmlns:m="http://schemas.openxmlformats.org/officeDocument/2006/math">
                    <m:f>
                      <m:fPr>
                        <m:ctrlPr>
                          <a:rPr lang="en-US" sz="2000" i="1">
                            <a:solidFill>
                              <a:schemeClr val="bg1">
                                <a:lumMod val="50000"/>
                              </a:schemeClr>
                            </a:solidFill>
                            <a:latin typeface="Cambria Math"/>
                          </a:rPr>
                        </m:ctrlPr>
                      </m:fPr>
                      <m:num>
                        <m:r>
                          <a:rPr lang="en-US" sz="2000" i="1">
                            <a:solidFill>
                              <a:schemeClr val="bg1">
                                <a:lumMod val="50000"/>
                              </a:schemeClr>
                            </a:solidFill>
                            <a:latin typeface="Cambria Math"/>
                          </a:rPr>
                          <m:t>1</m:t>
                        </m:r>
                      </m:num>
                      <m:den>
                        <m:r>
                          <a:rPr lang="en-US" sz="2000" i="1">
                            <a:solidFill>
                              <a:schemeClr val="bg1">
                                <a:lumMod val="50000"/>
                              </a:schemeClr>
                            </a:solidFill>
                            <a:latin typeface="Cambria Math"/>
                          </a:rPr>
                          <m:t>𝐶</m:t>
                        </m:r>
                      </m:den>
                    </m:f>
                  </m:oMath>
                </a14:m>
                <a:r>
                  <a:rPr lang="en-US" sz="2000" dirty="0">
                    <a:solidFill>
                      <a:schemeClr val="bg1">
                        <a:lumMod val="50000"/>
                      </a:schemeClr>
                    </a:solidFill>
                  </a:rPr>
                  <a:t>e </a:t>
                </a:r>
                <a:r>
                  <a:rPr lang="en-US" sz="2000" dirty="0" smtClean="0">
                    <a:solidFill>
                      <a:schemeClr val="bg1">
                        <a:lumMod val="50000"/>
                      </a:schemeClr>
                    </a:solidFill>
                  </a:rPr>
                  <a:t>– (-As) </a:t>
                </a:r>
                <a:endParaRPr lang="en-US" sz="2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800600" y="4800600"/>
                <a:ext cx="4038600" cy="1452321"/>
              </a:xfrm>
              <a:prstGeom prst="rect">
                <a:avLst/>
              </a:prstGeom>
              <a:blipFill rotWithShape="1">
                <a:blip r:embed="rId4"/>
                <a:stretch>
                  <a:fillRect l="-1662" t="-2101" b="-2101"/>
                </a:stretch>
              </a:blipFill>
            </p:spPr>
            <p:txBody>
              <a:bodyPr/>
              <a:lstStyle/>
              <a:p>
                <a:r>
                  <a:rPr lang="en-US">
                    <a:noFill/>
                  </a:rPr>
                  <a:t> </a:t>
                </a:r>
              </a:p>
            </p:txBody>
          </p:sp>
        </mc:Fallback>
      </mc:AlternateContent>
    </p:spTree>
    <p:extLst>
      <p:ext uri="{BB962C8B-B14F-4D97-AF65-F5344CB8AC3E}">
        <p14:creationId xmlns:p14="http://schemas.microsoft.com/office/powerpoint/2010/main" val="412043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762000"/>
            <a:ext cx="9144000" cy="5334000"/>
          </a:xfrm>
        </p:spPr>
      </p:pic>
      <p:sp>
        <p:nvSpPr>
          <p:cNvPr id="3" name="Slide Number Placeholder 2"/>
          <p:cNvSpPr>
            <a:spLocks noGrp="1"/>
          </p:cNvSpPr>
          <p:nvPr>
            <p:ph type="sldNum" sz="quarter" idx="15"/>
          </p:nvPr>
        </p:nvSpPr>
        <p:spPr/>
        <p:txBody>
          <a:bodyPr/>
          <a:lstStyle/>
          <a:p>
            <a:fld id="{0AD5035A-3BCE-4F59-B045-778EFF5C0280}" type="slidenum">
              <a:rPr lang="en-US" smtClean="0"/>
              <a:t>6</a:t>
            </a:fld>
            <a:endParaRPr lang="en-US"/>
          </a:p>
        </p:txBody>
      </p:sp>
      <p:sp>
        <p:nvSpPr>
          <p:cNvPr id="4" name="Title 3"/>
          <p:cNvSpPr>
            <a:spLocks noGrp="1"/>
          </p:cNvSpPr>
          <p:nvPr>
            <p:ph type="title"/>
          </p:nvPr>
        </p:nvSpPr>
        <p:spPr>
          <a:xfrm>
            <a:off x="304800" y="304800"/>
            <a:ext cx="4419600" cy="1979466"/>
          </a:xfrm>
        </p:spPr>
        <p:txBody>
          <a:bodyPr/>
          <a:lstStyle/>
          <a:p>
            <a:r>
              <a:rPr lang="en-US" u="sng" dirty="0" smtClean="0"/>
              <a:t>Addition of two sine waves</a:t>
            </a:r>
            <a:endParaRPr lang="en-US" u="sng" dirty="0"/>
          </a:p>
        </p:txBody>
      </p:sp>
    </p:spTree>
    <p:extLst>
      <p:ext uri="{BB962C8B-B14F-4D97-AF65-F5344CB8AC3E}">
        <p14:creationId xmlns:p14="http://schemas.microsoft.com/office/powerpoint/2010/main" val="255882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0AD5035A-3BCE-4F59-B045-778EFF5C0280}" type="slidenum">
              <a:rPr lang="en-US" smtClean="0"/>
              <a:t>7</a:t>
            </a:fld>
            <a:endParaRPr lang="en-US"/>
          </a:p>
        </p:txBody>
      </p:sp>
      <p:sp>
        <p:nvSpPr>
          <p:cNvPr id="4" name="Title 3"/>
          <p:cNvSpPr>
            <a:spLocks noGrp="1"/>
          </p:cNvSpPr>
          <p:nvPr>
            <p:ph type="title"/>
          </p:nvPr>
        </p:nvSpPr>
        <p:spPr>
          <a:xfrm>
            <a:off x="0" y="0"/>
            <a:ext cx="8915400" cy="1979466"/>
          </a:xfrm>
        </p:spPr>
        <p:txBody>
          <a:bodyPr/>
          <a:lstStyle/>
          <a:p>
            <a:r>
              <a:rPr lang="en-US" u="sng" dirty="0" smtClean="0"/>
              <a:t>Comparison of strain </a:t>
            </a:r>
            <a:r>
              <a:rPr lang="en-US" u="sng" dirty="0" smtClean="0"/>
              <a:t>reconstructions in the frequency domain</a:t>
            </a:r>
            <a:endParaRPr lang="en-US" u="sng"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533400"/>
            <a:ext cx="9220200" cy="589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9150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algn="r"/>
            <a:fld id="{0AD5035A-3BCE-4F59-B045-778EFF5C0280}" type="slidenum">
              <a:rPr lang="en-US" smtClean="0"/>
              <a:pPr algn="r"/>
              <a:t>8</a:t>
            </a:fld>
            <a:endParaRPr lang="en-US"/>
          </a:p>
        </p:txBody>
      </p:sp>
      <p:sp>
        <p:nvSpPr>
          <p:cNvPr id="4" name="Title 3"/>
          <p:cNvSpPr>
            <a:spLocks noGrp="1"/>
          </p:cNvSpPr>
          <p:nvPr>
            <p:ph type="title"/>
          </p:nvPr>
        </p:nvSpPr>
        <p:spPr>
          <a:xfrm>
            <a:off x="0" y="-9525"/>
            <a:ext cx="9144000" cy="1979466"/>
          </a:xfrm>
        </p:spPr>
        <p:txBody>
          <a:bodyPr>
            <a:normAutofit/>
          </a:bodyPr>
          <a:lstStyle/>
          <a:p>
            <a:r>
              <a:rPr lang="en-US" u="sng" dirty="0" smtClean="0"/>
              <a:t>Comparison of Input and output </a:t>
            </a:r>
            <a:r>
              <a:rPr lang="en-US" u="sng" dirty="0" smtClean="0"/>
              <a:t>Strain in the time domain </a:t>
            </a:r>
            <a:endParaRPr lang="en-US" u="sng" dirty="0"/>
          </a:p>
        </p:txBody>
      </p:sp>
      <p:pic>
        <p:nvPicPr>
          <p:cNvPr id="1026" name="Picture 2"/>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l="7673" r="7952" b="4546"/>
          <a:stretch/>
        </p:blipFill>
        <p:spPr bwMode="auto">
          <a:xfrm>
            <a:off x="-23586" y="438150"/>
            <a:ext cx="5890986"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3683" t="6224" r="28537" b="4253"/>
          <a:stretch/>
        </p:blipFill>
        <p:spPr bwMode="auto">
          <a:xfrm>
            <a:off x="5867400" y="447675"/>
            <a:ext cx="4124325" cy="4813803"/>
          </a:xfrm>
          <a:prstGeom prst="rect">
            <a:avLst/>
          </a:prstGeom>
          <a:noFill/>
          <a:ln w="57150">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V="1">
            <a:off x="4114800" y="442913"/>
            <a:ext cx="1695450" cy="302417"/>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14800" y="1054893"/>
            <a:ext cx="1752600" cy="4206585"/>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14800" y="745330"/>
            <a:ext cx="304800" cy="30956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0" y="5943600"/>
            <a:ext cx="6096000" cy="646331"/>
          </a:xfrm>
          <a:prstGeom prst="rect">
            <a:avLst/>
          </a:prstGeom>
          <a:noFill/>
        </p:spPr>
        <p:txBody>
          <a:bodyPr wrap="square" rtlCol="0">
            <a:spAutoFit/>
          </a:bodyPr>
          <a:lstStyle/>
          <a:p>
            <a:r>
              <a:rPr lang="en-US" dirty="0" smtClean="0">
                <a:solidFill>
                  <a:schemeClr val="bg1">
                    <a:lumMod val="50000"/>
                  </a:schemeClr>
                </a:solidFill>
              </a:rPr>
              <a:t>The reconstruction differs from the input strain by less than 1 or 2 percent in the lower frequencies of the LIGO band. </a:t>
            </a:r>
            <a:endParaRPr lang="en-US" dirty="0">
              <a:solidFill>
                <a:schemeClr val="bg1">
                  <a:lumMod val="50000"/>
                </a:schemeClr>
              </a:solidFill>
            </a:endParaRPr>
          </a:p>
        </p:txBody>
      </p:sp>
    </p:spTree>
    <p:extLst>
      <p:ext uri="{BB962C8B-B14F-4D97-AF65-F5344CB8AC3E}">
        <p14:creationId xmlns:p14="http://schemas.microsoft.com/office/powerpoint/2010/main" val="3017816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3810000" cy="1979466"/>
          </a:xfrm>
        </p:spPr>
        <p:txBody>
          <a:bodyPr>
            <a:normAutofit/>
          </a:bodyPr>
          <a:lstStyle/>
          <a:p>
            <a:r>
              <a:rPr lang="en-US" sz="2800" u="sng" dirty="0" smtClean="0"/>
              <a:t>Varying </a:t>
            </a:r>
            <a:r>
              <a:rPr lang="en-US" sz="2800" u="sng" dirty="0" smtClean="0"/>
              <a:t>delays according to frequency</a:t>
            </a:r>
            <a:endParaRPr lang="en-US" sz="2800" u="sng" dirty="0"/>
          </a:p>
        </p:txBody>
      </p:sp>
      <p:sp>
        <p:nvSpPr>
          <p:cNvPr id="3" name="Content Placeholder 2"/>
          <p:cNvSpPr>
            <a:spLocks noGrp="1"/>
          </p:cNvSpPr>
          <p:nvPr>
            <p:ph idx="4294967295"/>
          </p:nvPr>
        </p:nvSpPr>
        <p:spPr>
          <a:xfrm>
            <a:off x="0" y="1447800"/>
            <a:ext cx="8229600" cy="1626234"/>
          </a:xfrm>
          <a:prstGeom prst="rect">
            <a:avLst/>
          </a:prstGeom>
        </p:spPr>
        <p:txBody>
          <a:bodyPr>
            <a:noAutofit/>
          </a:bodyPr>
          <a:lstStyle/>
          <a:p>
            <a:r>
              <a:rPr lang="en-US" sz="2800" dirty="0" smtClean="0">
                <a:solidFill>
                  <a:schemeClr val="bg1">
                    <a:lumMod val="50000"/>
                  </a:schemeClr>
                </a:solidFill>
              </a:rPr>
              <a:t>Optimal delay times are independent of both the amplitude and phase of the incoming wave. This allows for the possibility for a variable delay to be implemented that would give better than 1% error for any given frequency. </a:t>
            </a:r>
          </a:p>
        </p:txBody>
      </p:sp>
      <p:graphicFrame>
        <p:nvGraphicFramePr>
          <p:cNvPr id="4" name="Table 3"/>
          <p:cNvGraphicFramePr>
            <a:graphicFrameLocks noGrp="1"/>
          </p:cNvGraphicFramePr>
          <p:nvPr>
            <p:extLst>
              <p:ext uri="{D42A27DB-BD31-4B8C-83A1-F6EECF244321}">
                <p14:modId xmlns:p14="http://schemas.microsoft.com/office/powerpoint/2010/main" val="1202518473"/>
              </p:ext>
            </p:extLst>
          </p:nvPr>
        </p:nvGraphicFramePr>
        <p:xfrm>
          <a:off x="0" y="3962400"/>
          <a:ext cx="9007139" cy="1949001"/>
        </p:xfrm>
        <a:graphic>
          <a:graphicData uri="http://schemas.openxmlformats.org/drawingml/2006/table">
            <a:tbl>
              <a:tblPr firstRow="1" bandRow="1">
                <a:tableStyleId>{5C22544A-7EE6-4342-B048-85BDC9FD1C3A}</a:tableStyleId>
              </a:tblPr>
              <a:tblGrid>
                <a:gridCol w="1521185"/>
                <a:gridCol w="1033513"/>
                <a:gridCol w="1109469"/>
                <a:gridCol w="729914"/>
                <a:gridCol w="705575"/>
                <a:gridCol w="681262"/>
                <a:gridCol w="817504"/>
                <a:gridCol w="744513"/>
                <a:gridCol w="618966"/>
                <a:gridCol w="1045238"/>
              </a:tblGrid>
              <a:tr h="834413">
                <a:tc>
                  <a:txBody>
                    <a:bodyPr/>
                    <a:lstStyle/>
                    <a:p>
                      <a:r>
                        <a:rPr lang="en-US" dirty="0" smtClean="0"/>
                        <a:t>Frequency</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c>
                  <a:txBody>
                    <a:bodyPr/>
                    <a:lstStyle/>
                    <a:p>
                      <a:r>
                        <a:rPr lang="en-US" dirty="0" smtClean="0"/>
                        <a:t>200</a:t>
                      </a:r>
                      <a:endParaRPr lang="en-US" dirty="0"/>
                    </a:p>
                  </a:txBody>
                  <a:tcPr/>
                </a:tc>
                <a:tc>
                  <a:txBody>
                    <a:bodyPr/>
                    <a:lstStyle/>
                    <a:p>
                      <a:r>
                        <a:rPr lang="en-US" dirty="0" smtClean="0"/>
                        <a:t>300</a:t>
                      </a:r>
                      <a:endParaRPr lang="en-US" dirty="0"/>
                    </a:p>
                  </a:txBody>
                  <a:tcPr/>
                </a:tc>
                <a:tc>
                  <a:txBody>
                    <a:bodyPr/>
                    <a:lstStyle/>
                    <a:p>
                      <a:r>
                        <a:rPr lang="en-US" dirty="0" smtClean="0"/>
                        <a:t>400</a:t>
                      </a:r>
                      <a:endParaRPr lang="en-US" dirty="0"/>
                    </a:p>
                  </a:txBody>
                  <a:tcPr/>
                </a:tc>
                <a:tc>
                  <a:txBody>
                    <a:bodyPr/>
                    <a:lstStyle/>
                    <a:p>
                      <a:r>
                        <a:rPr lang="en-US" dirty="0" smtClean="0"/>
                        <a:t>500</a:t>
                      </a:r>
                      <a:endParaRPr lang="en-US" dirty="0"/>
                    </a:p>
                  </a:txBody>
                  <a:tcPr/>
                </a:tc>
                <a:tc>
                  <a:txBody>
                    <a:bodyPr/>
                    <a:lstStyle/>
                    <a:p>
                      <a:r>
                        <a:rPr lang="en-US" dirty="0" smtClean="0"/>
                        <a:t>600</a:t>
                      </a:r>
                      <a:endParaRPr lang="en-US" dirty="0"/>
                    </a:p>
                  </a:txBody>
                  <a:tcPr/>
                </a:tc>
                <a:tc>
                  <a:txBody>
                    <a:bodyPr/>
                    <a:lstStyle/>
                    <a:p>
                      <a:r>
                        <a:rPr lang="en-US" dirty="0" smtClean="0"/>
                        <a:t>800</a:t>
                      </a:r>
                      <a:endParaRPr lang="en-US" dirty="0"/>
                    </a:p>
                  </a:txBody>
                  <a:tcPr/>
                </a:tc>
                <a:tc>
                  <a:txBody>
                    <a:bodyPr/>
                    <a:lstStyle/>
                    <a:p>
                      <a:r>
                        <a:rPr lang="en-US" dirty="0" smtClean="0"/>
                        <a:t>1000</a:t>
                      </a:r>
                      <a:endParaRPr lang="en-US" dirty="0"/>
                    </a:p>
                  </a:txBody>
                  <a:tcPr/>
                </a:tc>
              </a:tr>
              <a:tr h="557294">
                <a:tc>
                  <a:txBody>
                    <a:bodyPr/>
                    <a:lstStyle/>
                    <a:p>
                      <a:r>
                        <a:rPr lang="en-US" dirty="0" smtClean="0"/>
                        <a:t>Delay time</a:t>
                      </a:r>
                      <a:endParaRPr lang="en-US" dirty="0"/>
                    </a:p>
                  </a:txBody>
                  <a:tcPr/>
                </a:tc>
                <a:tc>
                  <a:txBody>
                    <a:bodyPr/>
                    <a:lstStyle/>
                    <a:p>
                      <a:r>
                        <a:rPr lang="en-US" sz="1800" dirty="0" smtClean="0"/>
                        <a:t>2.015e-8</a:t>
                      </a:r>
                      <a:endParaRPr lang="en-US" sz="1800" dirty="0"/>
                    </a:p>
                  </a:txBody>
                  <a:tcPr/>
                </a:tc>
                <a:tc>
                  <a:txBody>
                    <a:bodyPr/>
                    <a:lstStyle/>
                    <a:p>
                      <a:r>
                        <a:rPr lang="en-US" sz="1800" dirty="0" smtClean="0"/>
                        <a:t>2.015e-8</a:t>
                      </a:r>
                      <a:endParaRPr lang="en-US" sz="1800"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2.5e-8</a:t>
                      </a:r>
                      <a:endParaRPr lang="en-US" dirty="0"/>
                    </a:p>
                  </a:txBody>
                  <a:tcPr/>
                </a:tc>
                <a:tc>
                  <a:txBody>
                    <a:bodyPr/>
                    <a:lstStyle/>
                    <a:p>
                      <a:r>
                        <a:rPr lang="en-US" dirty="0" smtClean="0"/>
                        <a:t>0</a:t>
                      </a:r>
                      <a:endParaRPr lang="en-US" dirty="0"/>
                    </a:p>
                  </a:txBody>
                  <a:tcPr/>
                </a:tc>
                <a:tc>
                  <a:txBody>
                    <a:bodyPr/>
                    <a:lstStyle/>
                    <a:p>
                      <a:r>
                        <a:rPr lang="en-US" dirty="0" smtClean="0"/>
                        <a:t>4e-8</a:t>
                      </a:r>
                      <a:endParaRPr lang="en-US" dirty="0"/>
                    </a:p>
                  </a:txBody>
                  <a:tcPr/>
                </a:tc>
                <a:tc>
                  <a:txBody>
                    <a:bodyPr/>
                    <a:lstStyle/>
                    <a:p>
                      <a:r>
                        <a:rPr lang="en-US" dirty="0" smtClean="0"/>
                        <a:t>5e-8</a:t>
                      </a:r>
                      <a:endParaRPr lang="en-US" dirty="0"/>
                    </a:p>
                  </a:txBody>
                  <a:tcPr/>
                </a:tc>
              </a:tr>
              <a:tr h="557294">
                <a:tc>
                  <a:txBody>
                    <a:bodyPr/>
                    <a:lstStyle/>
                    <a:p>
                      <a:r>
                        <a:rPr lang="en-US" dirty="0" smtClean="0"/>
                        <a:t>Percent Error</a:t>
                      </a:r>
                      <a:endParaRPr lang="en-US" dirty="0"/>
                    </a:p>
                  </a:txBody>
                  <a:tcPr/>
                </a:tc>
                <a:tc>
                  <a:txBody>
                    <a:bodyPr/>
                    <a:lstStyle/>
                    <a:p>
                      <a:r>
                        <a:rPr lang="en-US" sz="1800" dirty="0" smtClean="0"/>
                        <a:t>.017%</a:t>
                      </a:r>
                      <a:endParaRPr lang="en-US" sz="1800" dirty="0"/>
                    </a:p>
                  </a:txBody>
                  <a:tcPr/>
                </a:tc>
                <a:tc>
                  <a:txBody>
                    <a:bodyPr/>
                    <a:lstStyle/>
                    <a:p>
                      <a:r>
                        <a:rPr lang="en-US" sz="1800" dirty="0" smtClean="0"/>
                        <a:t>.15%</a:t>
                      </a:r>
                      <a:endParaRPr lang="en-US" sz="1800" dirty="0"/>
                    </a:p>
                  </a:txBody>
                  <a:tcPr/>
                </a:tc>
                <a:tc>
                  <a:txBody>
                    <a:bodyPr/>
                    <a:lstStyle/>
                    <a:p>
                      <a:r>
                        <a:rPr lang="en-US" dirty="0" smtClean="0"/>
                        <a:t>.6%</a:t>
                      </a:r>
                      <a:endParaRPr lang="en-US" dirty="0"/>
                    </a:p>
                  </a:txBody>
                  <a:tcPr/>
                </a:tc>
                <a:tc>
                  <a:txBody>
                    <a:bodyPr/>
                    <a:lstStyle/>
                    <a:p>
                      <a:r>
                        <a:rPr lang="en-US" dirty="0" smtClean="0"/>
                        <a:t>.34%</a:t>
                      </a:r>
                      <a:endParaRPr lang="en-US" dirty="0"/>
                    </a:p>
                  </a:txBody>
                  <a:tcPr/>
                </a:tc>
                <a:tc>
                  <a:txBody>
                    <a:bodyPr/>
                    <a:lstStyle/>
                    <a:p>
                      <a:r>
                        <a:rPr lang="en-US" dirty="0" smtClean="0"/>
                        <a:t>1%</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r>
            </a:tbl>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E6525B76-8DDE-6848-A8E3-B5919171F3C5}" type="slidenum">
              <a:rPr lang="en-US" smtClean="0"/>
              <a:t>9</a:t>
            </a:fld>
            <a:endParaRPr lang="en-US"/>
          </a:p>
        </p:txBody>
      </p:sp>
    </p:spTree>
    <p:extLst>
      <p:ext uri="{BB962C8B-B14F-4D97-AF65-F5344CB8AC3E}">
        <p14:creationId xmlns:p14="http://schemas.microsoft.com/office/powerpoint/2010/main" val="2027665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413</TotalTime>
  <Words>500</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Tradeshow</vt:lpstr>
      <vt:lpstr>Office Theme</vt:lpstr>
      <vt:lpstr>Modeling the Calibrated Response of the Advanced Ligo Detectors</vt:lpstr>
      <vt:lpstr>Project Goals</vt:lpstr>
      <vt:lpstr>PowerPoint Presentation</vt:lpstr>
      <vt:lpstr>Inside The inverse Response Block</vt:lpstr>
      <vt:lpstr>Two points of interest</vt:lpstr>
      <vt:lpstr>Addition of two sine waves</vt:lpstr>
      <vt:lpstr>Comparison of strain reconstructions in the frequency domain</vt:lpstr>
      <vt:lpstr>Comparison of Input and output Strain in the time domain </vt:lpstr>
      <vt:lpstr>Varying delays according to frequency</vt:lpstr>
      <vt:lpstr>PowerPoint Presentation</vt:lpstr>
      <vt:lpstr>PowerPoint Presentation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Calibrated Response of the Advanced LIGO Detectors</dc:title>
  <dc:creator>Luke Burks</dc:creator>
  <cp:lastModifiedBy>Luke Burks</cp:lastModifiedBy>
  <cp:revision>15</cp:revision>
  <dcterms:created xsi:type="dcterms:W3CDTF">2013-08-16T22:57:07Z</dcterms:created>
  <dcterms:modified xsi:type="dcterms:W3CDTF">2013-08-19T10:00:15Z</dcterms:modified>
</cp:coreProperties>
</file>