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256" r:id="rId2"/>
    <p:sldId id="257" r:id="rId3"/>
    <p:sldId id="259" r:id="rId4"/>
    <p:sldId id="262" r:id="rId5"/>
    <p:sldId id="261" r:id="rId6"/>
    <p:sldId id="258" r:id="rId7"/>
    <p:sldId id="263" r:id="rId8"/>
    <p:sldId id="260" r:id="rId9"/>
    <p:sldId id="264" r:id="rId10"/>
    <p:sldId id="266" r:id="rId11"/>
    <p:sldId id="265" r:id="rId12"/>
    <p:sldId id="267" r:id="rId13"/>
    <p:sldId id="268" r:id="rId14"/>
    <p:sldId id="269" r:id="rId15"/>
    <p:sldId id="270" r:id="rId16"/>
    <p:sldId id="272" r:id="rId17"/>
    <p:sldId id="273" r:id="rId18"/>
    <p:sldId id="274" r:id="rId19"/>
    <p:sldId id="275" r:id="rId20"/>
    <p:sldId id="277" r:id="rId21"/>
    <p:sldId id="271" r:id="rId22"/>
    <p:sldId id="278"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7" d="100"/>
          <a:sy n="87" d="100"/>
        </p:scale>
        <p:origin x="-172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 Id="rId2" Type="http://schemas.openxmlformats.org/officeDocument/2006/relationships/image" Target="../media/image8.emf"/><Relationship Id="rId3"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F2FE014-A20A-5741-BEF4-BD449DD40CF7}" type="datetime1">
              <a:rPr lang="en-US" smtClean="0"/>
              <a:t>8/13/13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6E6F79-2967-D941-B03D-0B40BFB2E8B1}" type="slidenum">
              <a:rPr lang="en-US" smtClean="0"/>
              <a:t>‹#›</a:t>
            </a:fld>
            <a:endParaRPr lang="en-US"/>
          </a:p>
        </p:txBody>
      </p:sp>
    </p:spTree>
    <p:extLst>
      <p:ext uri="{BB962C8B-B14F-4D97-AF65-F5344CB8AC3E}">
        <p14:creationId xmlns:p14="http://schemas.microsoft.com/office/powerpoint/2010/main" val="26459413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D0A311-99AB-064B-AD03-DB142B288EC1}" type="datetime1">
              <a:rPr lang="en-US" smtClean="0"/>
              <a:t>8/13/13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FC0C75-8430-7C4F-B9ED-000F7F868897}" type="slidenum">
              <a:rPr lang="en-US" smtClean="0"/>
              <a:t>‹#›</a:t>
            </a:fld>
            <a:endParaRPr lang="en-US"/>
          </a:p>
        </p:txBody>
      </p:sp>
    </p:spTree>
    <p:extLst>
      <p:ext uri="{BB962C8B-B14F-4D97-AF65-F5344CB8AC3E}">
        <p14:creationId xmlns:p14="http://schemas.microsoft.com/office/powerpoint/2010/main" val="83661780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FC0C75-8430-7C4F-B9ED-000F7F868897}" type="slidenum">
              <a:rPr lang="en-US" smtClean="0"/>
              <a:t>1</a:t>
            </a:fld>
            <a:endParaRPr lang="en-US"/>
          </a:p>
        </p:txBody>
      </p:sp>
    </p:spTree>
    <p:extLst>
      <p:ext uri="{BB962C8B-B14F-4D97-AF65-F5344CB8AC3E}">
        <p14:creationId xmlns:p14="http://schemas.microsoft.com/office/powerpoint/2010/main" val="90655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1FC0C75-8430-7C4F-B9ED-000F7F868897}" type="slidenum">
              <a:rPr lang="en-US" smtClean="0"/>
              <a:t>9</a:t>
            </a:fld>
            <a:endParaRPr lang="en-US"/>
          </a:p>
        </p:txBody>
      </p:sp>
    </p:spTree>
    <p:extLst>
      <p:ext uri="{BB962C8B-B14F-4D97-AF65-F5344CB8AC3E}">
        <p14:creationId xmlns:p14="http://schemas.microsoft.com/office/powerpoint/2010/main" val="2864219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21A4FE-FB50-2C4C-800B-D4543D2634D9}"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3375012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B489A0-E8AD-A441-A30E-CA71CDB94017}"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419983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768A4-3920-714A-80B1-F4EB85302B27}"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31007398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CAF320-B7C0-9D46-80CA-883D655EFBF3}"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236329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D075E-2DC6-654B-9B40-25968F645104}" type="datetime1">
              <a:rPr lang="en-US" smtClean="0"/>
              <a:t>8/13/13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22907109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207629-B5EF-C648-A508-950F04BF6732}"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4285599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173F51-F1CA-E343-98E3-1160EFA66DC7}" type="datetime1">
              <a:rPr lang="en-US" smtClean="0"/>
              <a:t>8/13/13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2258506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186293-7014-DC4E-AB68-7D09F709408B}" type="datetime1">
              <a:rPr lang="en-US" smtClean="0"/>
              <a:t>8/13/13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74547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B18DAA-3A7E-D843-9CA9-98E2A9B9F6BE}" type="datetime1">
              <a:rPr lang="en-US" smtClean="0"/>
              <a:t>8/13/13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2892483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B81D1C7-6C6D-274B-AC2B-E91575DB1E89}"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2470776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2380F2-8FA0-3440-953A-3C0E2156279F}" type="datetime1">
              <a:rPr lang="en-US" smtClean="0"/>
              <a:t>8/13/13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525B76-8DDE-6848-A8E3-B5919171F3C5}" type="slidenum">
              <a:rPr lang="en-US" smtClean="0"/>
              <a:t>‹#›</a:t>
            </a:fld>
            <a:endParaRPr lang="en-US"/>
          </a:p>
        </p:txBody>
      </p:sp>
    </p:spTree>
    <p:extLst>
      <p:ext uri="{BB962C8B-B14F-4D97-AF65-F5344CB8AC3E}">
        <p14:creationId xmlns:p14="http://schemas.microsoft.com/office/powerpoint/2010/main" val="177591096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5B5229-3677-3747-9309-8CA4905B6C4E}" type="datetime1">
              <a:rPr lang="en-US" smtClean="0"/>
              <a:t>8/13/13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525B76-8DDE-6848-A8E3-B5919171F3C5}" type="slidenum">
              <a:rPr lang="en-US" smtClean="0"/>
              <a:t>‹#›</a:t>
            </a:fld>
            <a:endParaRPr lang="en-US"/>
          </a:p>
        </p:txBody>
      </p:sp>
    </p:spTree>
    <p:extLst>
      <p:ext uri="{BB962C8B-B14F-4D97-AF65-F5344CB8AC3E}">
        <p14:creationId xmlns:p14="http://schemas.microsoft.com/office/powerpoint/2010/main" val="1698209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 Id="rId3" Type="http://schemas.openxmlformats.org/officeDocument/2006/relationships/image" Target="../media/image1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oleObject" Target="../embeddings/oleObject1.bin"/><Relationship Id="rId5" Type="http://schemas.openxmlformats.org/officeDocument/2006/relationships/image" Target="../media/image7.emf"/><Relationship Id="rId6" Type="http://schemas.openxmlformats.org/officeDocument/2006/relationships/oleObject" Target="../embeddings/oleObject2.bin"/><Relationship Id="rId7" Type="http://schemas.openxmlformats.org/officeDocument/2006/relationships/image" Target="../media/image8.emf"/><Relationship Id="rId8" Type="http://schemas.openxmlformats.org/officeDocument/2006/relationships/oleObject" Target="../embeddings/oleObject3.bin"/><Relationship Id="rId9" Type="http://schemas.openxmlformats.org/officeDocument/2006/relationships/image" Target="../media/image9.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Calibration in the Front End Controls</a:t>
            </a:r>
            <a:endParaRPr lang="en-US" dirty="0"/>
          </a:p>
        </p:txBody>
      </p:sp>
      <p:sp>
        <p:nvSpPr>
          <p:cNvPr id="3" name="Subtitle 2"/>
          <p:cNvSpPr>
            <a:spLocks noGrp="1"/>
          </p:cNvSpPr>
          <p:nvPr>
            <p:ph type="subTitle" idx="1"/>
          </p:nvPr>
        </p:nvSpPr>
        <p:spPr>
          <a:xfrm>
            <a:off x="1371600" y="3886200"/>
            <a:ext cx="6400800" cy="2143292"/>
          </a:xfrm>
        </p:spPr>
        <p:txBody>
          <a:bodyPr>
            <a:normAutofit fontScale="70000" lnSpcReduction="20000"/>
          </a:bodyPr>
          <a:lstStyle/>
          <a:p>
            <a:r>
              <a:rPr lang="en-US" dirty="0" smtClean="0"/>
              <a:t>Craig Cahillane</a:t>
            </a:r>
          </a:p>
          <a:p>
            <a:r>
              <a:rPr lang="en-US" dirty="0" smtClean="0"/>
              <a:t>Luke Burks</a:t>
            </a:r>
          </a:p>
          <a:p>
            <a:r>
              <a:rPr lang="en-US" dirty="0" smtClean="0"/>
              <a:t>LIGO Caltech SURF 2013</a:t>
            </a:r>
          </a:p>
          <a:p>
            <a:r>
              <a:rPr lang="en-US" dirty="0" smtClean="0"/>
              <a:t>Mentors: Alan Weinstein, Jamie Rollins</a:t>
            </a:r>
          </a:p>
          <a:p>
            <a:r>
              <a:rPr lang="en-US" dirty="0" smtClean="0"/>
              <a:t>Presentation to Calibration Group</a:t>
            </a:r>
          </a:p>
          <a:p>
            <a:r>
              <a:rPr lang="en-US" dirty="0" smtClean="0"/>
              <a:t>8/13/2013</a:t>
            </a:r>
          </a:p>
        </p:txBody>
      </p:sp>
      <p:sp>
        <p:nvSpPr>
          <p:cNvPr id="4" name="Slide Number Placeholder 3"/>
          <p:cNvSpPr>
            <a:spLocks noGrp="1"/>
          </p:cNvSpPr>
          <p:nvPr>
            <p:ph type="sldNum" sz="quarter" idx="12"/>
          </p:nvPr>
        </p:nvSpPr>
        <p:spPr/>
        <p:txBody>
          <a:bodyPr/>
          <a:lstStyle/>
          <a:p>
            <a:fld id="{E6525B76-8DDE-6848-A8E3-B5919171F3C5}" type="slidenum">
              <a:rPr lang="en-US" smtClean="0"/>
              <a:t>1</a:t>
            </a:fld>
            <a:endParaRPr lang="en-US"/>
          </a:p>
        </p:txBody>
      </p:sp>
    </p:spTree>
    <p:extLst>
      <p:ext uri="{BB962C8B-B14F-4D97-AF65-F5344CB8AC3E}">
        <p14:creationId xmlns:p14="http://schemas.microsoft.com/office/powerpoint/2010/main" val="3651791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050"/>
            <a:ext cx="8229600" cy="864104"/>
          </a:xfrm>
        </p:spPr>
        <p:txBody>
          <a:bodyPr/>
          <a:lstStyle/>
          <a:p>
            <a:r>
              <a:rPr lang="en-US" dirty="0" smtClean="0"/>
              <a:t>Problems: Exponential Growth </a:t>
            </a:r>
            <a:endParaRPr lang="en-US" dirty="0"/>
          </a:p>
        </p:txBody>
      </p:sp>
      <p:sp>
        <p:nvSpPr>
          <p:cNvPr id="3" name="Content Placeholder 2"/>
          <p:cNvSpPr>
            <a:spLocks noGrp="1"/>
          </p:cNvSpPr>
          <p:nvPr>
            <p:ph idx="1"/>
          </p:nvPr>
        </p:nvSpPr>
        <p:spPr>
          <a:xfrm>
            <a:off x="0" y="905154"/>
            <a:ext cx="9144000" cy="5952846"/>
          </a:xfrm>
        </p:spPr>
        <p:txBody>
          <a:bodyPr/>
          <a:lstStyle/>
          <a:p>
            <a:r>
              <a:rPr lang="en-US" dirty="0"/>
              <a:t>T</a:t>
            </a:r>
            <a:r>
              <a:rPr lang="en-US" dirty="0" smtClean="0"/>
              <a:t>he inverse sensing function blows up with every simulation we run in Simulink</a:t>
            </a:r>
          </a:p>
          <a:p>
            <a:r>
              <a:rPr lang="en-US" dirty="0" smtClean="0"/>
              <a:t>Cause of Problem: The inverse sensing function has poles with positive real parts.  This causes exponential growth rather than decay.</a:t>
            </a:r>
          </a:p>
          <a:p>
            <a:r>
              <a:rPr lang="en-US" b="1" dirty="0" smtClean="0"/>
              <a:t>Solution</a:t>
            </a:r>
            <a:r>
              <a:rPr lang="en-US" dirty="0" smtClean="0"/>
              <a:t>: I just removed the offending poles.</a:t>
            </a:r>
          </a:p>
          <a:p>
            <a:pPr marL="0" indent="0">
              <a:buNone/>
            </a:pPr>
            <a:endParaRPr lang="en-US" dirty="0" smtClean="0"/>
          </a:p>
          <a:p>
            <a:r>
              <a:rPr lang="en-US" dirty="0" smtClean="0"/>
              <a:t>Implications: Our inverse sensing function is now only an approximation.  Let’s see how close:</a:t>
            </a:r>
            <a:endParaRPr lang="en-US" dirty="0"/>
          </a:p>
        </p:txBody>
      </p:sp>
      <p:sp>
        <p:nvSpPr>
          <p:cNvPr id="4" name="Slide Number Placeholder 3"/>
          <p:cNvSpPr>
            <a:spLocks noGrp="1"/>
          </p:cNvSpPr>
          <p:nvPr>
            <p:ph type="sldNum" sz="quarter" idx="12"/>
          </p:nvPr>
        </p:nvSpPr>
        <p:spPr/>
        <p:txBody>
          <a:bodyPr/>
          <a:lstStyle/>
          <a:p>
            <a:fld id="{E6525B76-8DDE-6848-A8E3-B5919171F3C5}" type="slidenum">
              <a:rPr lang="en-US" smtClean="0"/>
              <a:t>10</a:t>
            </a:fld>
            <a:endParaRPr lang="en-US"/>
          </a:p>
        </p:txBody>
      </p:sp>
    </p:spTree>
    <p:extLst>
      <p:ext uri="{BB962C8B-B14F-4D97-AF65-F5344CB8AC3E}">
        <p14:creationId xmlns:p14="http://schemas.microsoft.com/office/powerpoint/2010/main" val="20073487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ison_original_inverted_SensFunc_vs_invSensFunc_with_extra_pole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3128" y="-145993"/>
            <a:ext cx="8277227" cy="7120787"/>
          </a:xfrm>
          <a:prstGeom prst="rect">
            <a:avLst/>
          </a:prstGeom>
        </p:spPr>
      </p:pic>
      <p:cxnSp>
        <p:nvCxnSpPr>
          <p:cNvPr id="6" name="Straight Arrow Connector 5"/>
          <p:cNvCxnSpPr/>
          <p:nvPr/>
        </p:nvCxnSpPr>
        <p:spPr>
          <a:xfrm flipH="1" flipV="1">
            <a:off x="6437843" y="1824908"/>
            <a:ext cx="627726" cy="277385"/>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065569" y="2102293"/>
            <a:ext cx="2078432" cy="2554545"/>
          </a:xfrm>
          <a:prstGeom prst="rect">
            <a:avLst/>
          </a:prstGeom>
          <a:noFill/>
        </p:spPr>
        <p:txBody>
          <a:bodyPr wrap="square" rtlCol="0">
            <a:spAutoFit/>
          </a:bodyPr>
          <a:lstStyle/>
          <a:p>
            <a:r>
              <a:rPr lang="en-US" sz="3200" dirty="0" smtClean="0"/>
              <a:t>Downturn Due to Extra Poles</a:t>
            </a:r>
          </a:p>
          <a:p>
            <a:r>
              <a:rPr lang="en-US" sz="3200" dirty="0" smtClean="0"/>
              <a:t>Outside of LIGO band </a:t>
            </a:r>
            <a:endParaRPr lang="en-US" sz="3200" dirty="0"/>
          </a:p>
        </p:txBody>
      </p:sp>
      <p:sp>
        <p:nvSpPr>
          <p:cNvPr id="2" name="Slide Number Placeholder 1"/>
          <p:cNvSpPr>
            <a:spLocks noGrp="1"/>
          </p:cNvSpPr>
          <p:nvPr>
            <p:ph type="sldNum" sz="quarter" idx="12"/>
          </p:nvPr>
        </p:nvSpPr>
        <p:spPr/>
        <p:txBody>
          <a:bodyPr/>
          <a:lstStyle/>
          <a:p>
            <a:fld id="{E6525B76-8DDE-6848-A8E3-B5919171F3C5}" type="slidenum">
              <a:rPr lang="en-US" smtClean="0"/>
              <a:t>11</a:t>
            </a:fld>
            <a:endParaRPr lang="en-US"/>
          </a:p>
        </p:txBody>
      </p:sp>
    </p:spTree>
    <p:extLst>
      <p:ext uri="{BB962C8B-B14F-4D97-AF65-F5344CB8AC3E}">
        <p14:creationId xmlns:p14="http://schemas.microsoft.com/office/powerpoint/2010/main" val="176112541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omparison_Orig_SensFunc_vs_invSensFunc3.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896" y="-306585"/>
            <a:ext cx="10420532" cy="7270429"/>
          </a:xfrm>
          <a:prstGeom prst="rect">
            <a:avLst/>
          </a:prstGeom>
        </p:spPr>
      </p:pic>
      <p:sp>
        <p:nvSpPr>
          <p:cNvPr id="2" name="Slide Number Placeholder 1"/>
          <p:cNvSpPr>
            <a:spLocks noGrp="1"/>
          </p:cNvSpPr>
          <p:nvPr>
            <p:ph type="sldNum" sz="quarter" idx="12"/>
          </p:nvPr>
        </p:nvSpPr>
        <p:spPr/>
        <p:txBody>
          <a:bodyPr/>
          <a:lstStyle/>
          <a:p>
            <a:fld id="{E6525B76-8DDE-6848-A8E3-B5919171F3C5}" type="slidenum">
              <a:rPr lang="en-US" smtClean="0"/>
              <a:t>12</a:t>
            </a:fld>
            <a:endParaRPr lang="en-US"/>
          </a:p>
        </p:txBody>
      </p:sp>
    </p:spTree>
    <p:extLst>
      <p:ext uri="{BB962C8B-B14F-4D97-AF65-F5344CB8AC3E}">
        <p14:creationId xmlns:p14="http://schemas.microsoft.com/office/powerpoint/2010/main" val="2827722702"/>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4000" cy="948952"/>
          </a:xfrm>
        </p:spPr>
        <p:txBody>
          <a:bodyPr>
            <a:normAutofit/>
          </a:bodyPr>
          <a:lstStyle/>
          <a:p>
            <a:r>
              <a:rPr lang="en-US" dirty="0" smtClean="0"/>
              <a:t>Compare MATLAB and Simulink models</a:t>
            </a:r>
            <a:endParaRPr lang="en-US" dirty="0"/>
          </a:p>
        </p:txBody>
      </p:sp>
      <p:pic>
        <p:nvPicPr>
          <p:cNvPr id="4" name="Picture 3" descr="Simulink_Error_Control_Stra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9486" y="2694911"/>
            <a:ext cx="5196989" cy="4382077"/>
          </a:xfrm>
          <a:prstGeom prst="rect">
            <a:avLst/>
          </a:prstGeom>
        </p:spPr>
      </p:pic>
      <p:sp>
        <p:nvSpPr>
          <p:cNvPr id="3" name="Content Placeholder 2"/>
          <p:cNvSpPr>
            <a:spLocks noGrp="1"/>
          </p:cNvSpPr>
          <p:nvPr>
            <p:ph idx="1"/>
          </p:nvPr>
        </p:nvSpPr>
        <p:spPr>
          <a:xfrm>
            <a:off x="0" y="948953"/>
            <a:ext cx="9144000" cy="1745957"/>
          </a:xfrm>
        </p:spPr>
        <p:txBody>
          <a:bodyPr>
            <a:normAutofit/>
          </a:bodyPr>
          <a:lstStyle/>
          <a:p>
            <a:r>
              <a:rPr lang="en-US" dirty="0" smtClean="0"/>
              <a:t>Finally, let’s look at how well the inverse sensing function reconstructs GW strain:</a:t>
            </a:r>
          </a:p>
          <a:p>
            <a:r>
              <a:rPr lang="en-US" dirty="0" smtClean="0"/>
              <a:t>Here, the strain (red line) looks good in LIGO band</a:t>
            </a:r>
          </a:p>
        </p:txBody>
      </p:sp>
      <p:pic>
        <p:nvPicPr>
          <p:cNvPr id="5" name="Picture 4" descr="Error_Control_Strain_Ori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6327" y="2697323"/>
            <a:ext cx="5374342" cy="4379665"/>
          </a:xfrm>
          <a:prstGeom prst="rect">
            <a:avLst/>
          </a:prstGeom>
        </p:spPr>
      </p:pic>
      <p:sp>
        <p:nvSpPr>
          <p:cNvPr id="6" name="TextBox 5"/>
          <p:cNvSpPr txBox="1"/>
          <p:nvPr/>
        </p:nvSpPr>
        <p:spPr>
          <a:xfrm>
            <a:off x="759648" y="4542279"/>
            <a:ext cx="3375769" cy="400110"/>
          </a:xfrm>
          <a:prstGeom prst="rect">
            <a:avLst/>
          </a:prstGeom>
          <a:noFill/>
        </p:spPr>
        <p:txBody>
          <a:bodyPr wrap="none" rtlCol="0">
            <a:spAutoFit/>
          </a:bodyPr>
          <a:lstStyle/>
          <a:p>
            <a:r>
              <a:rPr lang="en-US" sz="2000" dirty="0" smtClean="0"/>
              <a:t>MATLAB Strain Reconstruction</a:t>
            </a:r>
            <a:endParaRPr lang="en-US" sz="2000" dirty="0"/>
          </a:p>
        </p:txBody>
      </p:sp>
      <p:sp>
        <p:nvSpPr>
          <p:cNvPr id="7" name="TextBox 6"/>
          <p:cNvSpPr txBox="1"/>
          <p:nvPr/>
        </p:nvSpPr>
        <p:spPr>
          <a:xfrm>
            <a:off x="5554304" y="4542279"/>
            <a:ext cx="3372763" cy="400110"/>
          </a:xfrm>
          <a:prstGeom prst="rect">
            <a:avLst/>
          </a:prstGeom>
          <a:noFill/>
        </p:spPr>
        <p:txBody>
          <a:bodyPr wrap="none" rtlCol="0">
            <a:spAutoFit/>
          </a:bodyPr>
          <a:lstStyle/>
          <a:p>
            <a:r>
              <a:rPr lang="en-US" sz="2000" dirty="0" smtClean="0"/>
              <a:t>Simulink Strain Reconstruction</a:t>
            </a:r>
            <a:endParaRPr lang="en-US" sz="2000" dirty="0"/>
          </a:p>
        </p:txBody>
      </p:sp>
      <p:sp>
        <p:nvSpPr>
          <p:cNvPr id="8" name="Slide Number Placeholder 7"/>
          <p:cNvSpPr>
            <a:spLocks noGrp="1"/>
          </p:cNvSpPr>
          <p:nvPr>
            <p:ph type="sldNum" sz="quarter" idx="12"/>
          </p:nvPr>
        </p:nvSpPr>
        <p:spPr/>
        <p:txBody>
          <a:bodyPr/>
          <a:lstStyle/>
          <a:p>
            <a:fld id="{E6525B76-8DDE-6848-A8E3-B5919171F3C5}" type="slidenum">
              <a:rPr lang="en-US" smtClean="0"/>
              <a:t>13</a:t>
            </a:fld>
            <a:endParaRPr lang="en-US"/>
          </a:p>
        </p:txBody>
      </p:sp>
    </p:spTree>
    <p:extLst>
      <p:ext uri="{BB962C8B-B14F-4D97-AF65-F5344CB8AC3E}">
        <p14:creationId xmlns:p14="http://schemas.microsoft.com/office/powerpoint/2010/main" val="1070517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isons_between_Strain_Reproductions.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154" y="0"/>
            <a:ext cx="9507154" cy="6857999"/>
          </a:xfrm>
          <a:prstGeom prst="rect">
            <a:avLst/>
          </a:prstGeom>
        </p:spPr>
      </p:pic>
      <p:sp>
        <p:nvSpPr>
          <p:cNvPr id="5" name="TextBox 4"/>
          <p:cNvSpPr txBox="1"/>
          <p:nvPr/>
        </p:nvSpPr>
        <p:spPr>
          <a:xfrm>
            <a:off x="1036479" y="963550"/>
            <a:ext cx="4049005" cy="461665"/>
          </a:xfrm>
          <a:prstGeom prst="rect">
            <a:avLst/>
          </a:prstGeom>
          <a:noFill/>
        </p:spPr>
        <p:txBody>
          <a:bodyPr wrap="none" rtlCol="0">
            <a:spAutoFit/>
          </a:bodyPr>
          <a:lstStyle/>
          <a:p>
            <a:r>
              <a:rPr lang="en-US" sz="2400" dirty="0" smtClean="0"/>
              <a:t>A closer look at the differences</a:t>
            </a:r>
            <a:endParaRPr lang="en-US" sz="2400" dirty="0"/>
          </a:p>
        </p:txBody>
      </p:sp>
      <p:sp>
        <p:nvSpPr>
          <p:cNvPr id="2" name="Slide Number Placeholder 1"/>
          <p:cNvSpPr>
            <a:spLocks noGrp="1"/>
          </p:cNvSpPr>
          <p:nvPr>
            <p:ph type="sldNum" sz="quarter" idx="12"/>
          </p:nvPr>
        </p:nvSpPr>
        <p:spPr/>
        <p:txBody>
          <a:bodyPr/>
          <a:lstStyle/>
          <a:p>
            <a:fld id="{E6525B76-8DDE-6848-A8E3-B5919171F3C5}" type="slidenum">
              <a:rPr lang="en-US" smtClean="0"/>
              <a:t>14</a:t>
            </a:fld>
            <a:endParaRPr lang="en-US"/>
          </a:p>
        </p:txBody>
      </p:sp>
    </p:spTree>
    <p:extLst>
      <p:ext uri="{BB962C8B-B14F-4D97-AF65-F5344CB8AC3E}">
        <p14:creationId xmlns:p14="http://schemas.microsoft.com/office/powerpoint/2010/main" val="217970799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5294"/>
          </a:xfrm>
        </p:spPr>
        <p:txBody>
          <a:bodyPr/>
          <a:lstStyle/>
          <a:p>
            <a:r>
              <a:rPr lang="en-US" dirty="0" smtClean="0"/>
              <a:t>Next Step</a:t>
            </a:r>
            <a:endParaRPr lang="en-US" dirty="0"/>
          </a:p>
        </p:txBody>
      </p:sp>
      <p:sp>
        <p:nvSpPr>
          <p:cNvPr id="3" name="Content Placeholder 2"/>
          <p:cNvSpPr>
            <a:spLocks noGrp="1"/>
          </p:cNvSpPr>
          <p:nvPr>
            <p:ph idx="1"/>
          </p:nvPr>
        </p:nvSpPr>
        <p:spPr>
          <a:xfrm>
            <a:off x="0" y="1494118"/>
            <a:ext cx="9144000" cy="5363882"/>
          </a:xfrm>
        </p:spPr>
        <p:txBody>
          <a:bodyPr>
            <a:normAutofit/>
          </a:bodyPr>
          <a:lstStyle/>
          <a:p>
            <a:r>
              <a:rPr lang="en-US" dirty="0" smtClean="0"/>
              <a:t>The approximated inverse sensing function seems to produce an error in amplitude with a peak at ≈ 200 Hz, and falls off above the LIGO band</a:t>
            </a:r>
          </a:p>
          <a:p>
            <a:r>
              <a:rPr lang="en-US" dirty="0" smtClean="0"/>
              <a:t>Professor Weinstein has advised us to look into working with delays to bring down this error in amplitude.</a:t>
            </a:r>
          </a:p>
          <a:p>
            <a:pPr marL="0" indent="0">
              <a:buNone/>
            </a:pPr>
            <a:endParaRPr lang="en-US" dirty="0" smtClean="0"/>
          </a:p>
        </p:txBody>
      </p:sp>
      <p:sp>
        <p:nvSpPr>
          <p:cNvPr id="4" name="Slide Number Placeholder 3"/>
          <p:cNvSpPr>
            <a:spLocks noGrp="1"/>
          </p:cNvSpPr>
          <p:nvPr>
            <p:ph type="sldNum" sz="quarter" idx="12"/>
          </p:nvPr>
        </p:nvSpPr>
        <p:spPr/>
        <p:txBody>
          <a:bodyPr/>
          <a:lstStyle/>
          <a:p>
            <a:fld id="{E6525B76-8DDE-6848-A8E3-B5919171F3C5}" type="slidenum">
              <a:rPr lang="en-US" smtClean="0"/>
              <a:t>15</a:t>
            </a:fld>
            <a:endParaRPr lang="en-US"/>
          </a:p>
        </p:txBody>
      </p:sp>
    </p:spTree>
    <p:extLst>
      <p:ext uri="{BB962C8B-B14F-4D97-AF65-F5344CB8AC3E}">
        <p14:creationId xmlns:p14="http://schemas.microsoft.com/office/powerpoint/2010/main" val="23198857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049"/>
            <a:ext cx="8229600" cy="860891"/>
          </a:xfrm>
        </p:spPr>
        <p:txBody>
          <a:bodyPr>
            <a:normAutofit/>
          </a:bodyPr>
          <a:lstStyle/>
          <a:p>
            <a:r>
              <a:rPr lang="en-US" dirty="0" smtClean="0"/>
              <a:t>Delays</a:t>
            </a:r>
            <a:endParaRPr lang="en-US" dirty="0"/>
          </a:p>
        </p:txBody>
      </p:sp>
      <p:pic>
        <p:nvPicPr>
          <p:cNvPr id="6" name="Picture 5" descr="Inverse Response-L.png"/>
          <p:cNvPicPr>
            <a:picLocks noChangeAspect="1"/>
          </p:cNvPicPr>
          <p:nvPr/>
        </p:nvPicPr>
        <p:blipFill rotWithShape="1">
          <a:blip r:embed="rId2">
            <a:extLst>
              <a:ext uri="{28A0092B-C50C-407E-A947-70E740481C1C}">
                <a14:useLocalDpi xmlns:a14="http://schemas.microsoft.com/office/drawing/2010/main" val="0"/>
              </a:ext>
            </a:extLst>
          </a:blip>
          <a:srcRect l="5706" t="13645" r="41072" b="59563"/>
          <a:stretch/>
        </p:blipFill>
        <p:spPr>
          <a:xfrm>
            <a:off x="0" y="4288118"/>
            <a:ext cx="9144000" cy="2569882"/>
          </a:xfrm>
          <a:prstGeom prst="rect">
            <a:avLst/>
          </a:prstGeom>
        </p:spPr>
      </p:pic>
      <p:sp>
        <p:nvSpPr>
          <p:cNvPr id="7" name="TextBox 6"/>
          <p:cNvSpPr txBox="1"/>
          <p:nvPr/>
        </p:nvSpPr>
        <p:spPr>
          <a:xfrm>
            <a:off x="268940" y="1329764"/>
            <a:ext cx="8576235" cy="2554545"/>
          </a:xfrm>
          <a:prstGeom prst="rect">
            <a:avLst/>
          </a:prstGeom>
          <a:noFill/>
        </p:spPr>
        <p:txBody>
          <a:bodyPr wrap="square" rtlCol="0">
            <a:spAutoFit/>
          </a:bodyPr>
          <a:lstStyle/>
          <a:p>
            <a:pPr marL="457200" indent="-457200">
              <a:buFont typeface="Arial"/>
              <a:buChar char="•"/>
            </a:pPr>
            <a:r>
              <a:rPr lang="en-US" sz="3200" dirty="0" smtClean="0"/>
              <a:t>We input delays on the Control Signal to try and produce a better strain reconstruction.</a:t>
            </a:r>
          </a:p>
          <a:p>
            <a:pPr marL="457200" indent="-457200">
              <a:buFont typeface="Arial"/>
              <a:buChar char="•"/>
            </a:pPr>
            <a:r>
              <a:rPr lang="en-US" sz="3200" dirty="0" smtClean="0"/>
              <a:t>This works by basic addition of sine waves</a:t>
            </a:r>
          </a:p>
          <a:p>
            <a:pPr marL="457200" indent="-457200">
              <a:buFont typeface="Arial"/>
              <a:buChar char="•"/>
            </a:pPr>
            <a:r>
              <a:rPr lang="en-US" sz="3200" dirty="0" smtClean="0"/>
              <a:t>Error ranges from .18% to 4.02% from 10 Hz to 800 Hz</a:t>
            </a:r>
            <a:endParaRPr lang="en-US" sz="3200" dirty="0"/>
          </a:p>
        </p:txBody>
      </p:sp>
      <p:sp>
        <p:nvSpPr>
          <p:cNvPr id="3" name="Slide Number Placeholder 2"/>
          <p:cNvSpPr>
            <a:spLocks noGrp="1"/>
          </p:cNvSpPr>
          <p:nvPr>
            <p:ph type="sldNum" sz="quarter" idx="12"/>
          </p:nvPr>
        </p:nvSpPr>
        <p:spPr/>
        <p:txBody>
          <a:bodyPr/>
          <a:lstStyle/>
          <a:p>
            <a:fld id="{E6525B76-8DDE-6848-A8E3-B5919171F3C5}" type="slidenum">
              <a:rPr lang="en-US" smtClean="0"/>
              <a:t>16</a:t>
            </a:fld>
            <a:endParaRPr lang="en-US"/>
          </a:p>
        </p:txBody>
      </p:sp>
    </p:spTree>
    <p:extLst>
      <p:ext uri="{BB962C8B-B14F-4D97-AF65-F5344CB8AC3E}">
        <p14:creationId xmlns:p14="http://schemas.microsoft.com/office/powerpoint/2010/main" val="196662963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Delay_vs_NoDelay_Zoome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5900" y="239059"/>
            <a:ext cx="8690846" cy="6858000"/>
          </a:xfrm>
          <a:prstGeom prst="rect">
            <a:avLst/>
          </a:prstGeom>
        </p:spPr>
      </p:pic>
      <p:sp>
        <p:nvSpPr>
          <p:cNvPr id="9" name="TextBox 8"/>
          <p:cNvSpPr txBox="1"/>
          <p:nvPr/>
        </p:nvSpPr>
        <p:spPr>
          <a:xfrm>
            <a:off x="2166471" y="129099"/>
            <a:ext cx="4625711" cy="369332"/>
          </a:xfrm>
          <a:prstGeom prst="rect">
            <a:avLst/>
          </a:prstGeom>
          <a:noFill/>
        </p:spPr>
        <p:txBody>
          <a:bodyPr wrap="none" rtlCol="0">
            <a:spAutoFit/>
          </a:bodyPr>
          <a:lstStyle/>
          <a:p>
            <a:r>
              <a:rPr lang="en-US" dirty="0" smtClean="0"/>
              <a:t>Strain Reconstructions with and without Delays</a:t>
            </a:r>
            <a:endParaRPr lang="en-US" dirty="0"/>
          </a:p>
        </p:txBody>
      </p:sp>
      <p:sp>
        <p:nvSpPr>
          <p:cNvPr id="2" name="Slide Number Placeholder 1"/>
          <p:cNvSpPr>
            <a:spLocks noGrp="1"/>
          </p:cNvSpPr>
          <p:nvPr>
            <p:ph type="sldNum" sz="quarter" idx="12"/>
          </p:nvPr>
        </p:nvSpPr>
        <p:spPr/>
        <p:txBody>
          <a:bodyPr/>
          <a:lstStyle/>
          <a:p>
            <a:fld id="{E6525B76-8DDE-6848-A8E3-B5919171F3C5}" type="slidenum">
              <a:rPr lang="en-US" smtClean="0"/>
              <a:t>17</a:t>
            </a:fld>
            <a:endParaRPr lang="en-US"/>
          </a:p>
        </p:txBody>
      </p:sp>
    </p:spTree>
    <p:extLst>
      <p:ext uri="{BB962C8B-B14F-4D97-AF65-F5344CB8AC3E}">
        <p14:creationId xmlns:p14="http://schemas.microsoft.com/office/powerpoint/2010/main" val="416425021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ison of Strain Dat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4089" y="1434353"/>
            <a:ext cx="11007827" cy="5423648"/>
          </a:xfrm>
          <a:prstGeom prst="rect">
            <a:avLst/>
          </a:prstGeom>
        </p:spPr>
      </p:pic>
      <p:sp>
        <p:nvSpPr>
          <p:cNvPr id="6" name="TextBox 5"/>
          <p:cNvSpPr txBox="1"/>
          <p:nvPr/>
        </p:nvSpPr>
        <p:spPr>
          <a:xfrm>
            <a:off x="0" y="343648"/>
            <a:ext cx="9144000" cy="646331"/>
          </a:xfrm>
          <a:prstGeom prst="rect">
            <a:avLst/>
          </a:prstGeom>
          <a:noFill/>
        </p:spPr>
        <p:txBody>
          <a:bodyPr wrap="square" rtlCol="0">
            <a:spAutoFit/>
          </a:bodyPr>
          <a:lstStyle/>
          <a:p>
            <a:r>
              <a:rPr lang="en-US" sz="3600" dirty="0" smtClean="0"/>
              <a:t>Input + (Delayed) Output Strain Superimposed</a:t>
            </a:r>
            <a:endParaRPr lang="en-US" sz="3600" dirty="0"/>
          </a:p>
        </p:txBody>
      </p:sp>
      <p:sp>
        <p:nvSpPr>
          <p:cNvPr id="7" name="TextBox 6"/>
          <p:cNvSpPr txBox="1"/>
          <p:nvPr/>
        </p:nvSpPr>
        <p:spPr>
          <a:xfrm>
            <a:off x="6529295" y="3795059"/>
            <a:ext cx="2420471" cy="646331"/>
          </a:xfrm>
          <a:prstGeom prst="rect">
            <a:avLst/>
          </a:prstGeom>
          <a:noFill/>
          <a:ln>
            <a:solidFill>
              <a:srgbClr val="FF0000"/>
            </a:solidFill>
          </a:ln>
        </p:spPr>
        <p:txBody>
          <a:bodyPr wrap="square" rtlCol="0">
            <a:spAutoFit/>
          </a:bodyPr>
          <a:lstStyle/>
          <a:p>
            <a:r>
              <a:rPr lang="en-US" dirty="0" smtClean="0"/>
              <a:t>The input and output at 50 Hz is almost identical</a:t>
            </a:r>
            <a:endParaRPr lang="en-US" dirty="0"/>
          </a:p>
        </p:txBody>
      </p:sp>
      <p:sp>
        <p:nvSpPr>
          <p:cNvPr id="2" name="Slide Number Placeholder 1"/>
          <p:cNvSpPr>
            <a:spLocks noGrp="1"/>
          </p:cNvSpPr>
          <p:nvPr>
            <p:ph type="sldNum" sz="quarter" idx="12"/>
          </p:nvPr>
        </p:nvSpPr>
        <p:spPr/>
        <p:txBody>
          <a:bodyPr/>
          <a:lstStyle/>
          <a:p>
            <a:fld id="{E6525B76-8DDE-6848-A8E3-B5919171F3C5}" type="slidenum">
              <a:rPr lang="en-US" smtClean="0"/>
              <a:t>18</a:t>
            </a:fld>
            <a:endParaRPr lang="en-US"/>
          </a:p>
        </p:txBody>
      </p:sp>
    </p:spTree>
    <p:extLst>
      <p:ext uri="{BB962C8B-B14F-4D97-AF65-F5344CB8AC3E}">
        <p14:creationId xmlns:p14="http://schemas.microsoft.com/office/powerpoint/2010/main" val="3833329727"/>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mparison of Strain Data zoo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3051" y="1773424"/>
            <a:ext cx="11018345" cy="5428830"/>
          </a:xfrm>
          <a:prstGeom prst="rect">
            <a:avLst/>
          </a:prstGeom>
        </p:spPr>
      </p:pic>
      <p:sp>
        <p:nvSpPr>
          <p:cNvPr id="5" name="TextBox 4"/>
          <p:cNvSpPr txBox="1"/>
          <p:nvPr/>
        </p:nvSpPr>
        <p:spPr>
          <a:xfrm>
            <a:off x="0" y="343648"/>
            <a:ext cx="9144000" cy="1200329"/>
          </a:xfrm>
          <a:prstGeom prst="rect">
            <a:avLst/>
          </a:prstGeom>
          <a:noFill/>
        </p:spPr>
        <p:txBody>
          <a:bodyPr wrap="square" rtlCol="0">
            <a:spAutoFit/>
          </a:bodyPr>
          <a:lstStyle/>
          <a:p>
            <a:pPr algn="ctr"/>
            <a:r>
              <a:rPr lang="en-US" sz="3600" dirty="0" smtClean="0"/>
              <a:t>Input + (Delayed) Output Strain Superimposed (Zoomed)</a:t>
            </a:r>
            <a:endParaRPr lang="en-US" sz="3600" dirty="0"/>
          </a:p>
        </p:txBody>
      </p:sp>
      <p:sp>
        <p:nvSpPr>
          <p:cNvPr id="6" name="TextBox 5"/>
          <p:cNvSpPr txBox="1"/>
          <p:nvPr/>
        </p:nvSpPr>
        <p:spPr>
          <a:xfrm>
            <a:off x="1150471" y="2620246"/>
            <a:ext cx="2076824" cy="646331"/>
          </a:xfrm>
          <a:prstGeom prst="rect">
            <a:avLst/>
          </a:prstGeom>
          <a:noFill/>
          <a:ln>
            <a:solidFill>
              <a:srgbClr val="FF0000"/>
            </a:solidFill>
          </a:ln>
        </p:spPr>
        <p:txBody>
          <a:bodyPr wrap="square" rtlCol="0">
            <a:spAutoFit/>
          </a:bodyPr>
          <a:lstStyle/>
          <a:p>
            <a:r>
              <a:rPr lang="en-US" dirty="0" smtClean="0"/>
              <a:t>You can see the two separate lines here</a:t>
            </a:r>
          </a:p>
        </p:txBody>
      </p:sp>
      <p:cxnSp>
        <p:nvCxnSpPr>
          <p:cNvPr id="8" name="Straight Arrow Connector 7"/>
          <p:cNvCxnSpPr/>
          <p:nvPr/>
        </p:nvCxnSpPr>
        <p:spPr>
          <a:xfrm>
            <a:off x="3227295" y="2823882"/>
            <a:ext cx="582705" cy="119530"/>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sp>
        <p:nvSpPr>
          <p:cNvPr id="2" name="Slide Number Placeholder 1"/>
          <p:cNvSpPr>
            <a:spLocks noGrp="1"/>
          </p:cNvSpPr>
          <p:nvPr>
            <p:ph type="sldNum" sz="quarter" idx="12"/>
          </p:nvPr>
        </p:nvSpPr>
        <p:spPr/>
        <p:txBody>
          <a:bodyPr/>
          <a:lstStyle/>
          <a:p>
            <a:fld id="{E6525B76-8DDE-6848-A8E3-B5919171F3C5}" type="slidenum">
              <a:rPr lang="en-US" smtClean="0"/>
              <a:t>19</a:t>
            </a:fld>
            <a:endParaRPr lang="en-US"/>
          </a:p>
        </p:txBody>
      </p:sp>
    </p:spTree>
    <p:extLst>
      <p:ext uri="{BB962C8B-B14F-4D97-AF65-F5344CB8AC3E}">
        <p14:creationId xmlns:p14="http://schemas.microsoft.com/office/powerpoint/2010/main" val="53714637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8646"/>
            <a:ext cx="8229600" cy="1143000"/>
          </a:xfrm>
        </p:spPr>
        <p:txBody>
          <a:bodyPr/>
          <a:lstStyle/>
          <a:p>
            <a:r>
              <a:rPr lang="en-US" dirty="0" smtClean="0"/>
              <a:t>Calibration Goals</a:t>
            </a:r>
            <a:endParaRPr lang="en-US" dirty="0"/>
          </a:p>
        </p:txBody>
      </p:sp>
      <p:sp>
        <p:nvSpPr>
          <p:cNvPr id="3" name="Content Placeholder 2"/>
          <p:cNvSpPr>
            <a:spLocks noGrp="1"/>
          </p:cNvSpPr>
          <p:nvPr>
            <p:ph idx="1"/>
          </p:nvPr>
        </p:nvSpPr>
        <p:spPr>
          <a:xfrm>
            <a:off x="457200" y="1417637"/>
            <a:ext cx="8229600" cy="2262867"/>
          </a:xfrm>
        </p:spPr>
        <p:txBody>
          <a:bodyPr>
            <a:normAutofit fontScale="92500" lnSpcReduction="10000"/>
          </a:bodyPr>
          <a:lstStyle/>
          <a:p>
            <a:r>
              <a:rPr lang="en-US" dirty="0" smtClean="0"/>
              <a:t>Reproduce the GW strain + noise signal as accurately as possible from the error (</a:t>
            </a:r>
            <a:r>
              <a:rPr lang="en-US" dirty="0" err="1" smtClean="0"/>
              <a:t>e</a:t>
            </a:r>
            <a:r>
              <a:rPr lang="en-US" baseline="-25000" dirty="0" err="1" smtClean="0"/>
              <a:t>D</a:t>
            </a:r>
            <a:r>
              <a:rPr lang="en-US" dirty="0" smtClean="0"/>
              <a:t>) and control (</a:t>
            </a:r>
            <a:r>
              <a:rPr lang="en-US" dirty="0" err="1" smtClean="0"/>
              <a:t>s</a:t>
            </a:r>
            <a:r>
              <a:rPr lang="en-US" baseline="-25000" dirty="0" err="1" smtClean="0"/>
              <a:t>D</a:t>
            </a:r>
            <a:r>
              <a:rPr lang="en-US" dirty="0" smtClean="0"/>
              <a:t>) signals</a:t>
            </a:r>
          </a:p>
          <a:p>
            <a:pPr marL="0" indent="0" algn="ctr">
              <a:buNone/>
            </a:pPr>
            <a:r>
              <a:rPr lang="en-US" dirty="0" smtClean="0"/>
              <a:t>    Our Project: Construct R</a:t>
            </a:r>
            <a:r>
              <a:rPr lang="en-US" baseline="30000" dirty="0" smtClean="0"/>
              <a:t>-1</a:t>
            </a:r>
            <a:r>
              <a:rPr lang="en-US" dirty="0" smtClean="0"/>
              <a:t>, the Inverse Response Function</a:t>
            </a:r>
            <a:endParaRPr lang="en-US" baseline="30000" dirty="0" smtClean="0"/>
          </a:p>
        </p:txBody>
      </p:sp>
      <p:pic>
        <p:nvPicPr>
          <p:cNvPr id="6" name="Picture 5"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7464"/>
            <a:ext cx="9144000" cy="2810536"/>
          </a:xfrm>
          <a:prstGeom prst="rect">
            <a:avLst/>
          </a:prstGeom>
        </p:spPr>
      </p:pic>
      <p:cxnSp>
        <p:nvCxnSpPr>
          <p:cNvPr id="10" name="Straight Arrow Connector 9"/>
          <p:cNvCxnSpPr/>
          <p:nvPr/>
        </p:nvCxnSpPr>
        <p:spPr>
          <a:xfrm>
            <a:off x="6904988" y="3430825"/>
            <a:ext cx="686120" cy="696691"/>
          </a:xfrm>
          <a:prstGeom prst="straightConnector1">
            <a:avLst/>
          </a:prstGeom>
          <a:ln>
            <a:solidFill>
              <a:srgbClr val="FF0000"/>
            </a:solidFill>
            <a:tailEnd type="arrow"/>
          </a:ln>
        </p:spPr>
        <p:style>
          <a:lnRef idx="3">
            <a:schemeClr val="accent2"/>
          </a:lnRef>
          <a:fillRef idx="0">
            <a:schemeClr val="accent2"/>
          </a:fillRef>
          <a:effectRef idx="2">
            <a:schemeClr val="accent2"/>
          </a:effectRef>
          <a:fontRef idx="minor">
            <a:schemeClr val="tx1"/>
          </a:fontRef>
        </p:style>
      </p:cxnSp>
      <p:sp>
        <p:nvSpPr>
          <p:cNvPr id="4" name="Slide Number Placeholder 3"/>
          <p:cNvSpPr>
            <a:spLocks noGrp="1"/>
          </p:cNvSpPr>
          <p:nvPr>
            <p:ph type="sldNum" sz="quarter" idx="12"/>
          </p:nvPr>
        </p:nvSpPr>
        <p:spPr/>
        <p:txBody>
          <a:bodyPr/>
          <a:lstStyle/>
          <a:p>
            <a:fld id="{E6525B76-8DDE-6848-A8E3-B5919171F3C5}" type="slidenum">
              <a:rPr lang="en-US" smtClean="0"/>
              <a:t>2</a:t>
            </a:fld>
            <a:endParaRPr lang="en-US"/>
          </a:p>
        </p:txBody>
      </p:sp>
    </p:spTree>
    <p:extLst>
      <p:ext uri="{BB962C8B-B14F-4D97-AF65-F5344CB8AC3E}">
        <p14:creationId xmlns:p14="http://schemas.microsoft.com/office/powerpoint/2010/main" val="123727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Varying delays according to frequency</a:t>
            </a:r>
            <a:endParaRPr lang="en-US" dirty="0"/>
          </a:p>
        </p:txBody>
      </p:sp>
      <p:sp>
        <p:nvSpPr>
          <p:cNvPr id="3" name="Content Placeholder 2"/>
          <p:cNvSpPr>
            <a:spLocks noGrp="1"/>
          </p:cNvSpPr>
          <p:nvPr>
            <p:ph idx="1"/>
          </p:nvPr>
        </p:nvSpPr>
        <p:spPr>
          <a:xfrm>
            <a:off x="457200" y="1600201"/>
            <a:ext cx="8229600" cy="1626234"/>
          </a:xfrm>
        </p:spPr>
        <p:txBody>
          <a:bodyPr>
            <a:noAutofit/>
          </a:bodyPr>
          <a:lstStyle/>
          <a:p>
            <a:r>
              <a:rPr lang="en-US" sz="2800" dirty="0" smtClean="0"/>
              <a:t>Optimal delay times are independent of both the amplitude and phase of the incoming wave. This allows for the possibility for a variable delay to be implemented that would give better than 1% error for any given frequency. </a:t>
            </a:r>
          </a:p>
        </p:txBody>
      </p:sp>
      <p:graphicFrame>
        <p:nvGraphicFramePr>
          <p:cNvPr id="4" name="Table 3"/>
          <p:cNvGraphicFramePr>
            <a:graphicFrameLocks noGrp="1"/>
          </p:cNvGraphicFramePr>
          <p:nvPr>
            <p:extLst>
              <p:ext uri="{D42A27DB-BD31-4B8C-83A1-F6EECF244321}">
                <p14:modId xmlns:p14="http://schemas.microsoft.com/office/powerpoint/2010/main" val="161049051"/>
              </p:ext>
            </p:extLst>
          </p:nvPr>
        </p:nvGraphicFramePr>
        <p:xfrm>
          <a:off x="102190" y="4160788"/>
          <a:ext cx="9007139" cy="1949001"/>
        </p:xfrm>
        <a:graphic>
          <a:graphicData uri="http://schemas.openxmlformats.org/drawingml/2006/table">
            <a:tbl>
              <a:tblPr firstRow="1" bandRow="1">
                <a:tableStyleId>{5C22544A-7EE6-4342-B048-85BDC9FD1C3A}</a:tableStyleId>
              </a:tblPr>
              <a:tblGrid>
                <a:gridCol w="1521185"/>
                <a:gridCol w="1033513"/>
                <a:gridCol w="1109469"/>
                <a:gridCol w="729914"/>
                <a:gridCol w="705575"/>
                <a:gridCol w="681262"/>
                <a:gridCol w="817504"/>
                <a:gridCol w="744513"/>
                <a:gridCol w="618966"/>
                <a:gridCol w="1045238"/>
              </a:tblGrid>
              <a:tr h="834413">
                <a:tc>
                  <a:txBody>
                    <a:bodyPr/>
                    <a:lstStyle/>
                    <a:p>
                      <a:r>
                        <a:rPr lang="en-US" dirty="0" smtClean="0"/>
                        <a:t>Frequency</a:t>
                      </a:r>
                      <a:endParaRPr lang="en-US" dirty="0"/>
                    </a:p>
                  </a:txBody>
                  <a:tcPr/>
                </a:tc>
                <a:tc>
                  <a:txBody>
                    <a:bodyPr/>
                    <a:lstStyle/>
                    <a:p>
                      <a:r>
                        <a:rPr lang="en-US" dirty="0" smtClean="0"/>
                        <a:t>50</a:t>
                      </a:r>
                      <a:endParaRPr lang="en-US" dirty="0"/>
                    </a:p>
                  </a:txBody>
                  <a:tcPr/>
                </a:tc>
                <a:tc>
                  <a:txBody>
                    <a:bodyPr/>
                    <a:lstStyle/>
                    <a:p>
                      <a:r>
                        <a:rPr lang="en-US" dirty="0" smtClean="0"/>
                        <a:t>100</a:t>
                      </a:r>
                      <a:endParaRPr lang="en-US" dirty="0"/>
                    </a:p>
                  </a:txBody>
                  <a:tcPr/>
                </a:tc>
                <a:tc>
                  <a:txBody>
                    <a:bodyPr/>
                    <a:lstStyle/>
                    <a:p>
                      <a:r>
                        <a:rPr lang="en-US" dirty="0" smtClean="0"/>
                        <a:t>200</a:t>
                      </a:r>
                      <a:endParaRPr lang="en-US" dirty="0"/>
                    </a:p>
                  </a:txBody>
                  <a:tcPr/>
                </a:tc>
                <a:tc>
                  <a:txBody>
                    <a:bodyPr/>
                    <a:lstStyle/>
                    <a:p>
                      <a:r>
                        <a:rPr lang="en-US" dirty="0" smtClean="0"/>
                        <a:t>300</a:t>
                      </a:r>
                      <a:endParaRPr lang="en-US" dirty="0"/>
                    </a:p>
                  </a:txBody>
                  <a:tcPr/>
                </a:tc>
                <a:tc>
                  <a:txBody>
                    <a:bodyPr/>
                    <a:lstStyle/>
                    <a:p>
                      <a:r>
                        <a:rPr lang="en-US" dirty="0" smtClean="0"/>
                        <a:t>400</a:t>
                      </a:r>
                      <a:endParaRPr lang="en-US" dirty="0"/>
                    </a:p>
                  </a:txBody>
                  <a:tcPr/>
                </a:tc>
                <a:tc>
                  <a:txBody>
                    <a:bodyPr/>
                    <a:lstStyle/>
                    <a:p>
                      <a:r>
                        <a:rPr lang="en-US" dirty="0" smtClean="0"/>
                        <a:t>500</a:t>
                      </a:r>
                      <a:endParaRPr lang="en-US" dirty="0"/>
                    </a:p>
                  </a:txBody>
                  <a:tcPr/>
                </a:tc>
                <a:tc>
                  <a:txBody>
                    <a:bodyPr/>
                    <a:lstStyle/>
                    <a:p>
                      <a:r>
                        <a:rPr lang="en-US" dirty="0" smtClean="0"/>
                        <a:t>600</a:t>
                      </a:r>
                      <a:endParaRPr lang="en-US" dirty="0"/>
                    </a:p>
                  </a:txBody>
                  <a:tcPr/>
                </a:tc>
                <a:tc>
                  <a:txBody>
                    <a:bodyPr/>
                    <a:lstStyle/>
                    <a:p>
                      <a:r>
                        <a:rPr lang="en-US" dirty="0" smtClean="0"/>
                        <a:t>800</a:t>
                      </a:r>
                      <a:endParaRPr lang="en-US" dirty="0"/>
                    </a:p>
                  </a:txBody>
                  <a:tcPr/>
                </a:tc>
                <a:tc>
                  <a:txBody>
                    <a:bodyPr/>
                    <a:lstStyle/>
                    <a:p>
                      <a:r>
                        <a:rPr lang="en-US" dirty="0" smtClean="0"/>
                        <a:t>1000</a:t>
                      </a:r>
                      <a:endParaRPr lang="en-US" dirty="0"/>
                    </a:p>
                  </a:txBody>
                  <a:tcPr/>
                </a:tc>
              </a:tr>
              <a:tr h="557294">
                <a:tc>
                  <a:txBody>
                    <a:bodyPr/>
                    <a:lstStyle/>
                    <a:p>
                      <a:r>
                        <a:rPr lang="en-US" dirty="0" smtClean="0"/>
                        <a:t>Delay time</a:t>
                      </a:r>
                      <a:endParaRPr lang="en-US" dirty="0"/>
                    </a:p>
                  </a:txBody>
                  <a:tcPr/>
                </a:tc>
                <a:tc>
                  <a:txBody>
                    <a:bodyPr/>
                    <a:lstStyle/>
                    <a:p>
                      <a:r>
                        <a:rPr lang="en-US" sz="1800" dirty="0" smtClean="0"/>
                        <a:t>2.015e-8</a:t>
                      </a:r>
                      <a:endParaRPr lang="en-US" sz="1800" dirty="0"/>
                    </a:p>
                  </a:txBody>
                  <a:tcPr/>
                </a:tc>
                <a:tc>
                  <a:txBody>
                    <a:bodyPr/>
                    <a:lstStyle/>
                    <a:p>
                      <a:r>
                        <a:rPr lang="en-US" sz="1800" dirty="0" smtClean="0"/>
                        <a:t>2.015e-8</a:t>
                      </a:r>
                      <a:endParaRPr lang="en-US" sz="1800"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2e-8</a:t>
                      </a:r>
                      <a:endParaRPr lang="en-US" dirty="0"/>
                    </a:p>
                  </a:txBody>
                  <a:tcPr/>
                </a:tc>
                <a:tc>
                  <a:txBody>
                    <a:bodyPr/>
                    <a:lstStyle/>
                    <a:p>
                      <a:r>
                        <a:rPr lang="en-US" dirty="0" smtClean="0"/>
                        <a:t>2.5e-8</a:t>
                      </a:r>
                      <a:endParaRPr lang="en-US" dirty="0"/>
                    </a:p>
                  </a:txBody>
                  <a:tcPr/>
                </a:tc>
                <a:tc>
                  <a:txBody>
                    <a:bodyPr/>
                    <a:lstStyle/>
                    <a:p>
                      <a:r>
                        <a:rPr lang="en-US" dirty="0" smtClean="0"/>
                        <a:t>0</a:t>
                      </a:r>
                      <a:endParaRPr lang="en-US" dirty="0"/>
                    </a:p>
                  </a:txBody>
                  <a:tcPr/>
                </a:tc>
                <a:tc>
                  <a:txBody>
                    <a:bodyPr/>
                    <a:lstStyle/>
                    <a:p>
                      <a:r>
                        <a:rPr lang="en-US" dirty="0" smtClean="0"/>
                        <a:t>4e-8</a:t>
                      </a:r>
                      <a:endParaRPr lang="en-US" dirty="0"/>
                    </a:p>
                  </a:txBody>
                  <a:tcPr/>
                </a:tc>
                <a:tc>
                  <a:txBody>
                    <a:bodyPr/>
                    <a:lstStyle/>
                    <a:p>
                      <a:r>
                        <a:rPr lang="en-US" dirty="0" smtClean="0"/>
                        <a:t>5e-8</a:t>
                      </a:r>
                      <a:endParaRPr lang="en-US" dirty="0"/>
                    </a:p>
                  </a:txBody>
                  <a:tcPr/>
                </a:tc>
              </a:tr>
              <a:tr h="557294">
                <a:tc>
                  <a:txBody>
                    <a:bodyPr/>
                    <a:lstStyle/>
                    <a:p>
                      <a:r>
                        <a:rPr lang="en-US" dirty="0" smtClean="0"/>
                        <a:t>Percent Error</a:t>
                      </a:r>
                      <a:endParaRPr lang="en-US" dirty="0"/>
                    </a:p>
                  </a:txBody>
                  <a:tcPr/>
                </a:tc>
                <a:tc>
                  <a:txBody>
                    <a:bodyPr/>
                    <a:lstStyle/>
                    <a:p>
                      <a:r>
                        <a:rPr lang="en-US" sz="1800" dirty="0" smtClean="0"/>
                        <a:t>.017%</a:t>
                      </a:r>
                      <a:endParaRPr lang="en-US" sz="1800" dirty="0"/>
                    </a:p>
                  </a:txBody>
                  <a:tcPr/>
                </a:tc>
                <a:tc>
                  <a:txBody>
                    <a:bodyPr/>
                    <a:lstStyle/>
                    <a:p>
                      <a:r>
                        <a:rPr lang="en-US" sz="1800" dirty="0" smtClean="0"/>
                        <a:t>.15%</a:t>
                      </a:r>
                      <a:endParaRPr lang="en-US" sz="1800" dirty="0"/>
                    </a:p>
                  </a:txBody>
                  <a:tcPr/>
                </a:tc>
                <a:tc>
                  <a:txBody>
                    <a:bodyPr/>
                    <a:lstStyle/>
                    <a:p>
                      <a:r>
                        <a:rPr lang="en-US" dirty="0" smtClean="0"/>
                        <a:t>.6%</a:t>
                      </a:r>
                      <a:endParaRPr lang="en-US" dirty="0"/>
                    </a:p>
                  </a:txBody>
                  <a:tcPr/>
                </a:tc>
                <a:tc>
                  <a:txBody>
                    <a:bodyPr/>
                    <a:lstStyle/>
                    <a:p>
                      <a:r>
                        <a:rPr lang="en-US" dirty="0" smtClean="0"/>
                        <a:t>.34%</a:t>
                      </a:r>
                      <a:endParaRPr lang="en-US" dirty="0"/>
                    </a:p>
                  </a:txBody>
                  <a:tcPr/>
                </a:tc>
                <a:tc>
                  <a:txBody>
                    <a:bodyPr/>
                    <a:lstStyle/>
                    <a:p>
                      <a:r>
                        <a:rPr lang="en-US" dirty="0" smtClean="0"/>
                        <a:t>1%</a:t>
                      </a:r>
                      <a:endParaRPr lang="en-US" dirty="0"/>
                    </a:p>
                  </a:txBody>
                  <a:tcPr/>
                </a:tc>
                <a:tc>
                  <a:txBody>
                    <a:bodyPr/>
                    <a:lstStyle/>
                    <a:p>
                      <a:r>
                        <a:rPr lang="en-US" dirty="0" smtClean="0"/>
                        <a:t>.15%</a:t>
                      </a:r>
                      <a:endParaRPr lang="en-US" dirty="0"/>
                    </a:p>
                  </a:txBody>
                  <a:tcPr/>
                </a:tc>
                <a:tc>
                  <a:txBody>
                    <a:bodyPr/>
                    <a:lstStyle/>
                    <a:p>
                      <a:r>
                        <a:rPr lang="en-US" dirty="0" smtClean="0"/>
                        <a:t>.2%</a:t>
                      </a:r>
                      <a:endParaRPr lang="en-US" dirty="0"/>
                    </a:p>
                  </a:txBody>
                  <a:tcPr/>
                </a:tc>
                <a:tc>
                  <a:txBody>
                    <a:bodyPr/>
                    <a:lstStyle/>
                    <a:p>
                      <a:r>
                        <a:rPr lang="en-US" dirty="0" smtClean="0"/>
                        <a:t>.3%</a:t>
                      </a:r>
                      <a:endParaRPr lang="en-US" dirty="0"/>
                    </a:p>
                  </a:txBody>
                  <a:tcPr/>
                </a:tc>
                <a:tc>
                  <a:txBody>
                    <a:bodyPr/>
                    <a:lstStyle/>
                    <a:p>
                      <a:r>
                        <a:rPr lang="en-US" dirty="0" smtClean="0"/>
                        <a:t>.6%</a:t>
                      </a:r>
                      <a:endParaRPr lang="en-US" dirty="0"/>
                    </a:p>
                  </a:txBody>
                  <a:tcPr/>
                </a:tc>
              </a:tr>
            </a:tbl>
          </a:graphicData>
        </a:graphic>
      </p:graphicFrame>
      <p:sp>
        <p:nvSpPr>
          <p:cNvPr id="5" name="Slide Number Placeholder 4"/>
          <p:cNvSpPr>
            <a:spLocks noGrp="1"/>
          </p:cNvSpPr>
          <p:nvPr>
            <p:ph type="sldNum" sz="quarter" idx="12"/>
          </p:nvPr>
        </p:nvSpPr>
        <p:spPr/>
        <p:txBody>
          <a:bodyPr/>
          <a:lstStyle/>
          <a:p>
            <a:fld id="{E6525B76-8DDE-6848-A8E3-B5919171F3C5}" type="slidenum">
              <a:rPr lang="en-US" smtClean="0"/>
              <a:t>20</a:t>
            </a:fld>
            <a:endParaRPr lang="en-US"/>
          </a:p>
        </p:txBody>
      </p:sp>
    </p:spTree>
    <p:extLst>
      <p:ext uri="{BB962C8B-B14F-4D97-AF65-F5344CB8AC3E}">
        <p14:creationId xmlns:p14="http://schemas.microsoft.com/office/powerpoint/2010/main" val="3193350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34352"/>
            <a:ext cx="9144000" cy="5923648"/>
          </a:xfrm>
        </p:spPr>
        <p:txBody>
          <a:bodyPr>
            <a:normAutofit/>
          </a:bodyPr>
          <a:lstStyle/>
          <a:p>
            <a:r>
              <a:rPr lang="en-US" dirty="0" smtClean="0"/>
              <a:t>Further improvements on high frequency strain reconstruction </a:t>
            </a:r>
            <a:r>
              <a:rPr lang="en-US" smtClean="0"/>
              <a:t>are needed.</a:t>
            </a:r>
            <a:endParaRPr lang="en-US" dirty="0" smtClean="0"/>
          </a:p>
          <a:p>
            <a:r>
              <a:rPr lang="en-US" dirty="0" smtClean="0"/>
              <a:t>The next phase of this project is to input calibration lines into the model, demodulate at those frequencies, and use the output to track changes in the optical gain, cavity pole, etc. </a:t>
            </a:r>
          </a:p>
          <a:p>
            <a:r>
              <a:rPr lang="en-US" dirty="0" smtClean="0"/>
              <a:t>Next, we want to take this model and put it into the front end Real-time Code Generator (RCG) at the 40 meter at Caltech.</a:t>
            </a:r>
          </a:p>
          <a:p>
            <a:r>
              <a:rPr lang="en-US" dirty="0" smtClean="0"/>
              <a:t>Possibly implement such a front end calibrator at the Livingston and Hanford sites. </a:t>
            </a:r>
            <a:endParaRPr lang="en-US" dirty="0"/>
          </a:p>
        </p:txBody>
      </p:sp>
      <p:sp>
        <p:nvSpPr>
          <p:cNvPr id="5" name="Title 1"/>
          <p:cNvSpPr txBox="1">
            <a:spLocks/>
          </p:cNvSpPr>
          <p:nvPr/>
        </p:nvSpPr>
        <p:spPr>
          <a:xfrm>
            <a:off x="457200" y="0"/>
            <a:ext cx="8229600" cy="93435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Conclusion</a:t>
            </a:r>
            <a:endParaRPr lang="en-US" dirty="0"/>
          </a:p>
        </p:txBody>
      </p:sp>
      <p:sp>
        <p:nvSpPr>
          <p:cNvPr id="2" name="Slide Number Placeholder 1"/>
          <p:cNvSpPr>
            <a:spLocks noGrp="1"/>
          </p:cNvSpPr>
          <p:nvPr>
            <p:ph type="sldNum" sz="quarter" idx="12"/>
          </p:nvPr>
        </p:nvSpPr>
        <p:spPr/>
        <p:txBody>
          <a:bodyPr/>
          <a:lstStyle/>
          <a:p>
            <a:fld id="{E6525B76-8DDE-6848-A8E3-B5919171F3C5}" type="slidenum">
              <a:rPr lang="en-US" smtClean="0"/>
              <a:t>21</a:t>
            </a:fld>
            <a:endParaRPr lang="en-US"/>
          </a:p>
        </p:txBody>
      </p:sp>
    </p:spTree>
    <p:extLst>
      <p:ext uri="{BB962C8B-B14F-4D97-AF65-F5344CB8AC3E}">
        <p14:creationId xmlns:p14="http://schemas.microsoft.com/office/powerpoint/2010/main" val="3663557501"/>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Thanks to:</a:t>
            </a:r>
          </a:p>
          <a:p>
            <a:pPr marL="0" indent="0" algn="ctr">
              <a:buNone/>
            </a:pPr>
            <a:r>
              <a:rPr lang="en-US" dirty="0" smtClean="0"/>
              <a:t>Professor Alan Weinstein</a:t>
            </a:r>
          </a:p>
          <a:p>
            <a:pPr marL="0" indent="0" algn="ctr">
              <a:buNone/>
            </a:pPr>
            <a:r>
              <a:rPr lang="en-US" dirty="0" smtClean="0"/>
              <a:t>Jamie Rollins</a:t>
            </a:r>
          </a:p>
          <a:p>
            <a:pPr marL="0" indent="0" algn="ctr">
              <a:buNone/>
            </a:pPr>
            <a:r>
              <a:rPr lang="en-US" dirty="0" smtClean="0"/>
              <a:t>2013 Caltech LIGO SURF</a:t>
            </a:r>
            <a:endParaRPr lang="en-US" dirty="0"/>
          </a:p>
          <a:p>
            <a:pPr marL="0" indent="0" algn="ctr">
              <a:buNone/>
            </a:pPr>
            <a:endParaRPr lang="en-US" dirty="0"/>
          </a:p>
        </p:txBody>
      </p:sp>
      <p:sp>
        <p:nvSpPr>
          <p:cNvPr id="4" name="Slide Number Placeholder 3"/>
          <p:cNvSpPr>
            <a:spLocks noGrp="1"/>
          </p:cNvSpPr>
          <p:nvPr>
            <p:ph type="sldNum" sz="quarter" idx="12"/>
          </p:nvPr>
        </p:nvSpPr>
        <p:spPr/>
        <p:txBody>
          <a:bodyPr/>
          <a:lstStyle/>
          <a:p>
            <a:fld id="{E6525B76-8DDE-6848-A8E3-B5919171F3C5}" type="slidenum">
              <a:rPr lang="en-US" smtClean="0"/>
              <a:t>22</a:t>
            </a:fld>
            <a:endParaRPr lang="en-US"/>
          </a:p>
        </p:txBody>
      </p:sp>
    </p:spTree>
    <p:extLst>
      <p:ext uri="{BB962C8B-B14F-4D97-AF65-F5344CB8AC3E}">
        <p14:creationId xmlns:p14="http://schemas.microsoft.com/office/powerpoint/2010/main" val="1114582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Method of Calibration</a:t>
            </a:r>
            <a:endParaRPr lang="en-US" dirty="0"/>
          </a:p>
        </p:txBody>
      </p:sp>
      <p:pic>
        <p:nvPicPr>
          <p:cNvPr id="4" name="Picture 3"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7464"/>
            <a:ext cx="9144000" cy="2810536"/>
          </a:xfrm>
          <a:prstGeom prst="rect">
            <a:avLst/>
          </a:prstGeom>
        </p:spPr>
      </p:pic>
      <p:pic>
        <p:nvPicPr>
          <p:cNvPr id="5" name="Picture 4" descr="Pres_Tex_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03501"/>
            <a:ext cx="9144000" cy="2943963"/>
          </a:xfrm>
          <a:prstGeom prst="rect">
            <a:avLst/>
          </a:prstGeom>
        </p:spPr>
      </p:pic>
      <p:sp>
        <p:nvSpPr>
          <p:cNvPr id="3" name="Slide Number Placeholder 2"/>
          <p:cNvSpPr>
            <a:spLocks noGrp="1"/>
          </p:cNvSpPr>
          <p:nvPr>
            <p:ph type="sldNum" sz="quarter" idx="12"/>
          </p:nvPr>
        </p:nvSpPr>
        <p:spPr/>
        <p:txBody>
          <a:bodyPr/>
          <a:lstStyle/>
          <a:p>
            <a:fld id="{E6525B76-8DDE-6848-A8E3-B5919171F3C5}" type="slidenum">
              <a:rPr lang="en-US" smtClean="0"/>
              <a:t>3</a:t>
            </a:fld>
            <a:endParaRPr lang="en-US"/>
          </a:p>
        </p:txBody>
      </p:sp>
    </p:spTree>
    <p:extLst>
      <p:ext uri="{BB962C8B-B14F-4D97-AF65-F5344CB8AC3E}">
        <p14:creationId xmlns:p14="http://schemas.microsoft.com/office/powerpoint/2010/main" val="135016485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Method of Calibration</a:t>
            </a:r>
            <a:endParaRPr lang="en-US" dirty="0"/>
          </a:p>
        </p:txBody>
      </p:sp>
      <p:pic>
        <p:nvPicPr>
          <p:cNvPr id="6" name="Picture 5"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7096" y="5036283"/>
            <a:ext cx="5926904" cy="1821717"/>
          </a:xfrm>
          <a:prstGeom prst="rect">
            <a:avLst/>
          </a:prstGeom>
        </p:spPr>
      </p:pic>
      <p:sp>
        <p:nvSpPr>
          <p:cNvPr id="7" name="TextBox 6"/>
          <p:cNvSpPr txBox="1"/>
          <p:nvPr/>
        </p:nvSpPr>
        <p:spPr>
          <a:xfrm>
            <a:off x="0" y="5401724"/>
            <a:ext cx="3198336" cy="1200329"/>
          </a:xfrm>
          <a:prstGeom prst="rect">
            <a:avLst/>
          </a:prstGeom>
          <a:noFill/>
        </p:spPr>
        <p:txBody>
          <a:bodyPr wrap="none" rtlCol="0">
            <a:spAutoFit/>
          </a:bodyPr>
          <a:lstStyle/>
          <a:p>
            <a:r>
              <a:rPr lang="en-US" sz="3600" dirty="0" smtClean="0"/>
              <a:t>Open Loop Gain</a:t>
            </a:r>
          </a:p>
          <a:p>
            <a:r>
              <a:rPr lang="en-US" sz="3600" dirty="0" smtClean="0"/>
              <a:t>G = C*D*A</a:t>
            </a:r>
            <a:endParaRPr lang="en-US" sz="3600" dirty="0"/>
          </a:p>
        </p:txBody>
      </p:sp>
      <p:pic>
        <p:nvPicPr>
          <p:cNvPr id="8" name="Picture 7" descr="Pres_Tex_2.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43000"/>
            <a:ext cx="9144000" cy="3854574"/>
          </a:xfrm>
          <a:prstGeom prst="rect">
            <a:avLst/>
          </a:prstGeom>
        </p:spPr>
      </p:pic>
      <p:sp>
        <p:nvSpPr>
          <p:cNvPr id="3" name="Slide Number Placeholder 2"/>
          <p:cNvSpPr>
            <a:spLocks noGrp="1"/>
          </p:cNvSpPr>
          <p:nvPr>
            <p:ph type="sldNum" sz="quarter" idx="12"/>
          </p:nvPr>
        </p:nvSpPr>
        <p:spPr/>
        <p:txBody>
          <a:bodyPr/>
          <a:lstStyle/>
          <a:p>
            <a:fld id="{E6525B76-8DDE-6848-A8E3-B5919171F3C5}" type="slidenum">
              <a:rPr lang="en-US" smtClean="0"/>
              <a:t>4</a:t>
            </a:fld>
            <a:endParaRPr lang="en-US"/>
          </a:p>
        </p:txBody>
      </p:sp>
    </p:spTree>
    <p:extLst>
      <p:ext uri="{BB962C8B-B14F-4D97-AF65-F5344CB8AC3E}">
        <p14:creationId xmlns:p14="http://schemas.microsoft.com/office/powerpoint/2010/main" val="373433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946"/>
            <a:ext cx="8229600" cy="1143000"/>
          </a:xfrm>
        </p:spPr>
        <p:txBody>
          <a:bodyPr/>
          <a:lstStyle/>
          <a:p>
            <a:r>
              <a:rPr lang="en-US" dirty="0" smtClean="0"/>
              <a:t>Method of Calibration</a:t>
            </a:r>
            <a:endParaRPr lang="en-US" dirty="0"/>
          </a:p>
        </p:txBody>
      </p:sp>
      <p:pic>
        <p:nvPicPr>
          <p:cNvPr id="4" name="Picture 3" descr="InvResp_Block_Diagram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047464"/>
            <a:ext cx="9144000" cy="2810536"/>
          </a:xfrm>
          <a:prstGeom prst="rect">
            <a:avLst/>
          </a:prstGeom>
        </p:spPr>
      </p:pic>
      <p:cxnSp>
        <p:nvCxnSpPr>
          <p:cNvPr id="5" name="Elbow Connector 4"/>
          <p:cNvCxnSpPr/>
          <p:nvPr/>
        </p:nvCxnSpPr>
        <p:spPr>
          <a:xfrm rot="5400000" flipH="1" flipV="1">
            <a:off x="3496238" y="4854298"/>
            <a:ext cx="1503724" cy="1313845"/>
          </a:xfrm>
          <a:prstGeom prst="bentConnector3">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4905023" y="4759358"/>
            <a:ext cx="2306529"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7" name="TextBox 6"/>
          <p:cNvSpPr txBox="1"/>
          <p:nvPr/>
        </p:nvSpPr>
        <p:spPr>
          <a:xfrm>
            <a:off x="5576544" y="5119866"/>
            <a:ext cx="2421306" cy="646331"/>
          </a:xfrm>
          <a:prstGeom prst="rect">
            <a:avLst/>
          </a:prstGeom>
          <a:noFill/>
          <a:ln>
            <a:solidFill>
              <a:srgbClr val="FF0000"/>
            </a:solidFill>
          </a:ln>
        </p:spPr>
        <p:txBody>
          <a:bodyPr wrap="none" rtlCol="0">
            <a:spAutoFit/>
          </a:bodyPr>
          <a:lstStyle/>
          <a:p>
            <a:r>
              <a:rPr lang="en-US" dirty="0" smtClean="0"/>
              <a:t>Need to connect both</a:t>
            </a:r>
          </a:p>
          <a:p>
            <a:r>
              <a:rPr lang="en-US" dirty="0" smtClean="0"/>
              <a:t>Error and Control Signal</a:t>
            </a:r>
            <a:endParaRPr lang="en-US" dirty="0"/>
          </a:p>
        </p:txBody>
      </p:sp>
      <p:cxnSp>
        <p:nvCxnSpPr>
          <p:cNvPr id="9" name="Straight Arrow Connector 8"/>
          <p:cNvCxnSpPr/>
          <p:nvPr/>
        </p:nvCxnSpPr>
        <p:spPr>
          <a:xfrm flipV="1">
            <a:off x="6204271" y="4759358"/>
            <a:ext cx="0" cy="360508"/>
          </a:xfrm>
          <a:prstGeom prst="straightConnector1">
            <a:avLst/>
          </a:prstGeom>
          <a:ln>
            <a:solidFill>
              <a:srgbClr val="FF0000"/>
            </a:solidFill>
            <a:tailEnd type="arrow"/>
          </a:ln>
        </p:spPr>
        <p:style>
          <a:lnRef idx="2">
            <a:schemeClr val="accent1"/>
          </a:lnRef>
          <a:fillRef idx="0">
            <a:schemeClr val="accent1"/>
          </a:fillRef>
          <a:effectRef idx="1">
            <a:schemeClr val="accent1"/>
          </a:effectRef>
          <a:fontRef idx="minor">
            <a:schemeClr val="tx1"/>
          </a:fontRef>
        </p:style>
      </p:cxnSp>
      <p:pic>
        <p:nvPicPr>
          <p:cNvPr id="10" name="Picture 9" descr="Pres_Tex_3.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37967"/>
            <a:ext cx="9144000" cy="2319993"/>
          </a:xfrm>
          <a:prstGeom prst="rect">
            <a:avLst/>
          </a:prstGeom>
        </p:spPr>
      </p:pic>
      <p:sp>
        <p:nvSpPr>
          <p:cNvPr id="3" name="Slide Number Placeholder 2"/>
          <p:cNvSpPr>
            <a:spLocks noGrp="1"/>
          </p:cNvSpPr>
          <p:nvPr>
            <p:ph type="sldNum" sz="quarter" idx="12"/>
          </p:nvPr>
        </p:nvSpPr>
        <p:spPr/>
        <p:txBody>
          <a:bodyPr/>
          <a:lstStyle/>
          <a:p>
            <a:fld id="{E6525B76-8DDE-6848-A8E3-B5919171F3C5}" type="slidenum">
              <a:rPr lang="en-US" smtClean="0"/>
              <a:t>5</a:t>
            </a:fld>
            <a:endParaRPr lang="en-US"/>
          </a:p>
        </p:txBody>
      </p:sp>
    </p:spTree>
    <p:extLst>
      <p:ext uri="{BB962C8B-B14F-4D97-AF65-F5344CB8AC3E}">
        <p14:creationId xmlns:p14="http://schemas.microsoft.com/office/powerpoint/2010/main" val="310762256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21"/>
          <p:cNvSpPr>
            <a:spLocks noGrp="1"/>
          </p:cNvSpPr>
          <p:nvPr>
            <p:ph type="title"/>
          </p:nvPr>
        </p:nvSpPr>
        <p:spPr>
          <a:xfrm>
            <a:off x="457200" y="11851"/>
            <a:ext cx="8229600" cy="980898"/>
          </a:xfrm>
        </p:spPr>
        <p:txBody>
          <a:bodyPr/>
          <a:lstStyle/>
          <a:p>
            <a:r>
              <a:rPr lang="en-US" dirty="0" smtClean="0"/>
              <a:t>Our Project</a:t>
            </a:r>
            <a:endParaRPr lang="en-US" dirty="0"/>
          </a:p>
        </p:txBody>
      </p:sp>
      <p:sp>
        <p:nvSpPr>
          <p:cNvPr id="23" name="Content Placeholder 22"/>
          <p:cNvSpPr>
            <a:spLocks noGrp="1"/>
          </p:cNvSpPr>
          <p:nvPr>
            <p:ph idx="1"/>
          </p:nvPr>
        </p:nvSpPr>
        <p:spPr>
          <a:xfrm>
            <a:off x="0" y="987031"/>
            <a:ext cx="9144000" cy="1929084"/>
          </a:xfrm>
        </p:spPr>
        <p:txBody>
          <a:bodyPr/>
          <a:lstStyle/>
          <a:p>
            <a:r>
              <a:rPr lang="en-US" dirty="0" smtClean="0"/>
              <a:t>Build such a calibrator in MATLAB and Simulink</a:t>
            </a:r>
          </a:p>
          <a:p>
            <a:r>
              <a:rPr lang="en-US" dirty="0" smtClean="0"/>
              <a:t>Began with </a:t>
            </a:r>
            <a:r>
              <a:rPr lang="en-US" dirty="0" err="1" smtClean="0"/>
              <a:t>Rana</a:t>
            </a:r>
            <a:r>
              <a:rPr lang="en-US" dirty="0"/>
              <a:t> </a:t>
            </a:r>
            <a:r>
              <a:rPr lang="en-US" dirty="0" err="1" smtClean="0"/>
              <a:t>Adhikari’s</a:t>
            </a:r>
            <a:r>
              <a:rPr lang="en-US" dirty="0" smtClean="0"/>
              <a:t> model + added R</a:t>
            </a:r>
            <a:r>
              <a:rPr lang="en-US" baseline="30000" dirty="0" smtClean="0"/>
              <a:t>-1</a:t>
            </a:r>
            <a:r>
              <a:rPr lang="en-US" dirty="0" smtClean="0"/>
              <a:t> block</a:t>
            </a:r>
          </a:p>
          <a:p>
            <a:r>
              <a:rPr lang="en-US" dirty="0" smtClean="0"/>
              <a:t>R</a:t>
            </a:r>
            <a:r>
              <a:rPr lang="en-US" baseline="30000" dirty="0" smtClean="0"/>
              <a:t>-1</a:t>
            </a:r>
            <a:r>
              <a:rPr lang="en-US" dirty="0" smtClean="0"/>
              <a:t> block shown boxed in yellow</a:t>
            </a:r>
            <a:endParaRPr lang="en-US" dirty="0"/>
          </a:p>
        </p:txBody>
      </p:sp>
      <p:pic>
        <p:nvPicPr>
          <p:cNvPr id="24" name="Picture 23" descr="DARM_Model_Reconstructio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916115"/>
            <a:ext cx="9144000" cy="3941885"/>
          </a:xfrm>
          <a:prstGeom prst="rect">
            <a:avLst/>
          </a:prstGeom>
        </p:spPr>
      </p:pic>
      <p:sp>
        <p:nvSpPr>
          <p:cNvPr id="25" name="TextBox 24"/>
          <p:cNvSpPr txBox="1"/>
          <p:nvPr/>
        </p:nvSpPr>
        <p:spPr>
          <a:xfrm>
            <a:off x="3853947" y="5795904"/>
            <a:ext cx="3240819" cy="948952"/>
          </a:xfrm>
          <a:prstGeom prst="rect">
            <a:avLst/>
          </a:prstGeom>
          <a:noFill/>
          <a:ln w="28575" cmpd="sng">
            <a:solidFill>
              <a:srgbClr val="FFF500"/>
            </a:solidFill>
          </a:ln>
        </p:spPr>
        <p:txBody>
          <a:bodyPr wrap="square" rtlCol="0">
            <a:spAutoFit/>
          </a:bodyPr>
          <a:lstStyle/>
          <a:p>
            <a:endParaRPr lang="en-US" dirty="0"/>
          </a:p>
        </p:txBody>
      </p:sp>
      <p:sp>
        <p:nvSpPr>
          <p:cNvPr id="2" name="Slide Number Placeholder 1"/>
          <p:cNvSpPr>
            <a:spLocks noGrp="1"/>
          </p:cNvSpPr>
          <p:nvPr>
            <p:ph type="sldNum" sz="quarter" idx="12"/>
          </p:nvPr>
        </p:nvSpPr>
        <p:spPr/>
        <p:txBody>
          <a:bodyPr/>
          <a:lstStyle/>
          <a:p>
            <a:fld id="{E6525B76-8DDE-6848-A8E3-B5919171F3C5}" type="slidenum">
              <a:rPr lang="en-US" smtClean="0"/>
              <a:t>6</a:t>
            </a:fld>
            <a:endParaRPr lang="en-US"/>
          </a:p>
        </p:txBody>
      </p:sp>
    </p:spTree>
    <p:extLst>
      <p:ext uri="{BB962C8B-B14F-4D97-AF65-F5344CB8AC3E}">
        <p14:creationId xmlns:p14="http://schemas.microsoft.com/office/powerpoint/2010/main" val="392491698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1"/>
            <a:ext cx="8229600" cy="1143000"/>
          </a:xfrm>
        </p:spPr>
        <p:txBody>
          <a:bodyPr/>
          <a:lstStyle/>
          <a:p>
            <a:r>
              <a:rPr lang="en-US" dirty="0" smtClean="0"/>
              <a:t>Method of Calibration</a:t>
            </a:r>
            <a:endParaRPr lang="en-US" dirty="0"/>
          </a:p>
        </p:txBody>
      </p:sp>
      <p:sp>
        <p:nvSpPr>
          <p:cNvPr id="3" name="Content Placeholder 2"/>
          <p:cNvSpPr>
            <a:spLocks noGrp="1"/>
          </p:cNvSpPr>
          <p:nvPr>
            <p:ph idx="1"/>
          </p:nvPr>
        </p:nvSpPr>
        <p:spPr/>
        <p:txBody>
          <a:bodyPr/>
          <a:lstStyle/>
          <a:p>
            <a:endParaRPr lang="en-US"/>
          </a:p>
        </p:txBody>
      </p:sp>
      <p:pic>
        <p:nvPicPr>
          <p:cNvPr id="4" name="Picture 3" descr="OpenLoopGai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34352"/>
            <a:ext cx="9144000" cy="5923648"/>
          </a:xfrm>
          <a:prstGeom prst="rect">
            <a:avLst/>
          </a:prstGeom>
        </p:spPr>
      </p:pic>
      <p:sp>
        <p:nvSpPr>
          <p:cNvPr id="5" name="Slide Number Placeholder 4"/>
          <p:cNvSpPr>
            <a:spLocks noGrp="1"/>
          </p:cNvSpPr>
          <p:nvPr>
            <p:ph type="sldNum" sz="quarter" idx="12"/>
          </p:nvPr>
        </p:nvSpPr>
        <p:spPr/>
        <p:txBody>
          <a:bodyPr/>
          <a:lstStyle/>
          <a:p>
            <a:fld id="{E6525B76-8DDE-6848-A8E3-B5919171F3C5}" type="slidenum">
              <a:rPr lang="en-US" smtClean="0"/>
              <a:t>7</a:t>
            </a:fld>
            <a:endParaRPr lang="en-US"/>
          </a:p>
        </p:txBody>
      </p:sp>
    </p:spTree>
    <p:extLst>
      <p:ext uri="{BB962C8B-B14F-4D97-AF65-F5344CB8AC3E}">
        <p14:creationId xmlns:p14="http://schemas.microsoft.com/office/powerpoint/2010/main" val="90611102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Error_Control_Strain_Orig.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5561" y="-386937"/>
            <a:ext cx="9217301" cy="7511373"/>
          </a:xfrm>
          <a:prstGeom prst="rect">
            <a:avLst/>
          </a:prstGeom>
        </p:spPr>
      </p:pic>
      <p:graphicFrame>
        <p:nvGraphicFramePr>
          <p:cNvPr id="7" name="Object 6"/>
          <p:cNvGraphicFramePr>
            <a:graphicFrameLocks noChangeAspect="1"/>
          </p:cNvGraphicFramePr>
          <p:nvPr>
            <p:extLst>
              <p:ext uri="{D42A27DB-BD31-4B8C-83A1-F6EECF244321}">
                <p14:modId xmlns:p14="http://schemas.microsoft.com/office/powerpoint/2010/main" val="3225854485"/>
              </p:ext>
            </p:extLst>
          </p:nvPr>
        </p:nvGraphicFramePr>
        <p:xfrm>
          <a:off x="4514850" y="3346450"/>
          <a:ext cx="114300" cy="165100"/>
        </p:xfrm>
        <a:graphic>
          <a:graphicData uri="http://schemas.openxmlformats.org/presentationml/2006/ole">
            <mc:AlternateContent xmlns:mc="http://schemas.openxmlformats.org/markup-compatibility/2006">
              <mc:Choice xmlns:v="urn:schemas-microsoft-com:vml" Requires="v">
                <p:oleObj spid="_x0000_s1042" name="Equation" r:id="rId4" imgW="114300" imgH="165100" progId="Equation.3">
                  <p:embed/>
                </p:oleObj>
              </mc:Choice>
              <mc:Fallback>
                <p:oleObj name="Equation" r:id="rId4" imgW="114300" imgH="165100" progId="Equation.3">
                  <p:embed/>
                  <p:pic>
                    <p:nvPicPr>
                      <p:cNvPr id="0" name=""/>
                      <p:cNvPicPr/>
                      <p:nvPr/>
                    </p:nvPicPr>
                    <p:blipFill>
                      <a:blip r:embed="rId5"/>
                      <a:stretch>
                        <a:fillRect/>
                      </a:stretch>
                    </p:blipFill>
                    <p:spPr>
                      <a:xfrm>
                        <a:off x="4514850" y="3346450"/>
                        <a:ext cx="114300" cy="1651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357579789"/>
              </p:ext>
            </p:extLst>
          </p:nvPr>
        </p:nvGraphicFramePr>
        <p:xfrm>
          <a:off x="1781338" y="2565630"/>
          <a:ext cx="1536452" cy="780820"/>
        </p:xfrm>
        <a:graphic>
          <a:graphicData uri="http://schemas.openxmlformats.org/presentationml/2006/ole">
            <mc:AlternateContent xmlns:mc="http://schemas.openxmlformats.org/markup-compatibility/2006">
              <mc:Choice xmlns:v="urn:schemas-microsoft-com:vml" Requires="v">
                <p:oleObj spid="_x0000_s1043" name="Equation" r:id="rId6" imgW="774700" imgH="393700" progId="Equation.3">
                  <p:embed/>
                </p:oleObj>
              </mc:Choice>
              <mc:Fallback>
                <p:oleObj name="Equation" r:id="rId6" imgW="774700" imgH="393700" progId="Equation.3">
                  <p:embed/>
                  <p:pic>
                    <p:nvPicPr>
                      <p:cNvPr id="0" name=""/>
                      <p:cNvPicPr/>
                      <p:nvPr/>
                    </p:nvPicPr>
                    <p:blipFill>
                      <a:blip r:embed="rId7"/>
                      <a:stretch>
                        <a:fillRect/>
                      </a:stretch>
                    </p:blipFill>
                    <p:spPr>
                      <a:xfrm>
                        <a:off x="1781338" y="2565630"/>
                        <a:ext cx="1536452" cy="780820"/>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1413597785"/>
              </p:ext>
            </p:extLst>
          </p:nvPr>
        </p:nvGraphicFramePr>
        <p:xfrm>
          <a:off x="5918048" y="2558570"/>
          <a:ext cx="1824659" cy="857037"/>
        </p:xfrm>
        <a:graphic>
          <a:graphicData uri="http://schemas.openxmlformats.org/presentationml/2006/ole">
            <mc:AlternateContent xmlns:mc="http://schemas.openxmlformats.org/markup-compatibility/2006">
              <mc:Choice xmlns:v="urn:schemas-microsoft-com:vml" Requires="v">
                <p:oleObj spid="_x0000_s1044" name="Equation" r:id="rId8" imgW="838200" imgH="393700" progId="Equation.3">
                  <p:embed/>
                </p:oleObj>
              </mc:Choice>
              <mc:Fallback>
                <p:oleObj name="Equation" r:id="rId8" imgW="838200" imgH="393700" progId="Equation.3">
                  <p:embed/>
                  <p:pic>
                    <p:nvPicPr>
                      <p:cNvPr id="0" name=""/>
                      <p:cNvPicPr/>
                      <p:nvPr/>
                    </p:nvPicPr>
                    <p:blipFill>
                      <a:blip r:embed="rId9"/>
                      <a:stretch>
                        <a:fillRect/>
                      </a:stretch>
                    </p:blipFill>
                    <p:spPr>
                      <a:xfrm>
                        <a:off x="5918048" y="2558570"/>
                        <a:ext cx="1824659" cy="857037"/>
                      </a:xfrm>
                      <a:prstGeom prst="rect">
                        <a:avLst/>
                      </a:prstGeom>
                    </p:spPr>
                  </p:pic>
                </p:oleObj>
              </mc:Fallback>
            </mc:AlternateContent>
          </a:graphicData>
        </a:graphic>
      </p:graphicFrame>
      <p:sp>
        <p:nvSpPr>
          <p:cNvPr id="10" name="TextBox 9"/>
          <p:cNvSpPr txBox="1"/>
          <p:nvPr/>
        </p:nvSpPr>
        <p:spPr>
          <a:xfrm>
            <a:off x="8095620" y="481775"/>
            <a:ext cx="1038165" cy="954107"/>
          </a:xfrm>
          <a:prstGeom prst="rect">
            <a:avLst/>
          </a:prstGeom>
          <a:noFill/>
        </p:spPr>
        <p:txBody>
          <a:bodyPr wrap="none" rtlCol="0">
            <a:spAutoFit/>
          </a:bodyPr>
          <a:lstStyle/>
          <a:p>
            <a:pPr algn="ctr"/>
            <a:r>
              <a:rPr lang="en-US" sz="2800" dirty="0" smtClean="0"/>
              <a:t>Strain </a:t>
            </a:r>
          </a:p>
          <a:p>
            <a:pPr algn="ctr"/>
            <a:r>
              <a:rPr lang="en-US" sz="2800" dirty="0" smtClean="0"/>
              <a:t>h</a:t>
            </a:r>
            <a:endParaRPr lang="en-US" sz="2800" dirty="0"/>
          </a:p>
        </p:txBody>
      </p:sp>
      <p:sp>
        <p:nvSpPr>
          <p:cNvPr id="2" name="Slide Number Placeholder 1"/>
          <p:cNvSpPr>
            <a:spLocks noGrp="1"/>
          </p:cNvSpPr>
          <p:nvPr>
            <p:ph type="sldNum" sz="quarter" idx="12"/>
          </p:nvPr>
        </p:nvSpPr>
        <p:spPr/>
        <p:txBody>
          <a:bodyPr/>
          <a:lstStyle/>
          <a:p>
            <a:fld id="{E6525B76-8DDE-6848-A8E3-B5919171F3C5}" type="slidenum">
              <a:rPr lang="en-US" smtClean="0"/>
              <a:t>8</a:t>
            </a:fld>
            <a:endParaRPr lang="en-US"/>
          </a:p>
        </p:txBody>
      </p:sp>
    </p:spTree>
    <p:extLst>
      <p:ext uri="{BB962C8B-B14F-4D97-AF65-F5344CB8AC3E}">
        <p14:creationId xmlns:p14="http://schemas.microsoft.com/office/powerpoint/2010/main" val="3886136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793"/>
            <a:ext cx="8229600" cy="877465"/>
          </a:xfrm>
        </p:spPr>
        <p:txBody>
          <a:bodyPr/>
          <a:lstStyle/>
          <a:p>
            <a:r>
              <a:rPr lang="en-US" dirty="0" smtClean="0"/>
              <a:t>Problems: Unphysical Systems</a:t>
            </a:r>
            <a:endParaRPr lang="en-US" dirty="0"/>
          </a:p>
        </p:txBody>
      </p:sp>
      <p:sp>
        <p:nvSpPr>
          <p:cNvPr id="3" name="Content Placeholder 2"/>
          <p:cNvSpPr>
            <a:spLocks noGrp="1"/>
          </p:cNvSpPr>
          <p:nvPr>
            <p:ph idx="1"/>
          </p:nvPr>
        </p:nvSpPr>
        <p:spPr>
          <a:xfrm>
            <a:off x="0" y="1032338"/>
            <a:ext cx="9144000" cy="5825662"/>
          </a:xfrm>
        </p:spPr>
        <p:txBody>
          <a:bodyPr/>
          <a:lstStyle/>
          <a:p>
            <a:r>
              <a:rPr lang="en-US" dirty="0" smtClean="0"/>
              <a:t>Simulink refuses to simulate unphysical systems, i.e. systems with more zeros than poles.  </a:t>
            </a:r>
          </a:p>
          <a:p>
            <a:r>
              <a:rPr lang="en-US" dirty="0" smtClean="0"/>
              <a:t>The sensing function C is a physical system, but the inverse sensing function 1/C is not a physical system</a:t>
            </a:r>
          </a:p>
          <a:p>
            <a:r>
              <a:rPr lang="en-US" b="1" dirty="0" smtClean="0"/>
              <a:t>Solution</a:t>
            </a:r>
            <a:r>
              <a:rPr lang="en-US" dirty="0" smtClean="0"/>
              <a:t>:  Add poles at frequencies outside the LIGO band (8000 Hz) to make 1/C physical</a:t>
            </a:r>
          </a:p>
          <a:p>
            <a:endParaRPr lang="en-US" dirty="0"/>
          </a:p>
          <a:p>
            <a:r>
              <a:rPr lang="en-US" dirty="0" smtClean="0"/>
              <a:t>Implication:  Additional high frequency poles changes inverse sensing function</a:t>
            </a:r>
          </a:p>
        </p:txBody>
      </p:sp>
      <p:sp>
        <p:nvSpPr>
          <p:cNvPr id="4" name="Slide Number Placeholder 3"/>
          <p:cNvSpPr>
            <a:spLocks noGrp="1"/>
          </p:cNvSpPr>
          <p:nvPr>
            <p:ph type="sldNum" sz="quarter" idx="12"/>
          </p:nvPr>
        </p:nvSpPr>
        <p:spPr/>
        <p:txBody>
          <a:bodyPr/>
          <a:lstStyle/>
          <a:p>
            <a:fld id="{E6525B76-8DDE-6848-A8E3-B5919171F3C5}" type="slidenum">
              <a:rPr lang="en-US" smtClean="0"/>
              <a:t>9</a:t>
            </a:fld>
            <a:endParaRPr lang="en-US"/>
          </a:p>
        </p:txBody>
      </p:sp>
    </p:spTree>
    <p:extLst>
      <p:ext uri="{BB962C8B-B14F-4D97-AF65-F5344CB8AC3E}">
        <p14:creationId xmlns:p14="http://schemas.microsoft.com/office/powerpoint/2010/main" val="262900435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6227</TotalTime>
  <Words>692</Words>
  <Application>Microsoft Macintosh PowerPoint</Application>
  <PresentationFormat>On-screen Show (4:3)</PresentationFormat>
  <Paragraphs>123</Paragraphs>
  <Slides>22</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Office Theme</vt:lpstr>
      <vt:lpstr>Equation</vt:lpstr>
      <vt:lpstr>Calibration in the Front End Controls</vt:lpstr>
      <vt:lpstr>Calibration Goals</vt:lpstr>
      <vt:lpstr>Method of Calibration</vt:lpstr>
      <vt:lpstr>Method of Calibration</vt:lpstr>
      <vt:lpstr>Method of Calibration</vt:lpstr>
      <vt:lpstr>Our Project</vt:lpstr>
      <vt:lpstr>Method of Calibration</vt:lpstr>
      <vt:lpstr>PowerPoint Presentation</vt:lpstr>
      <vt:lpstr>Problems: Unphysical Systems</vt:lpstr>
      <vt:lpstr>Problems: Exponential Growth </vt:lpstr>
      <vt:lpstr>PowerPoint Presentation</vt:lpstr>
      <vt:lpstr>PowerPoint Presentation</vt:lpstr>
      <vt:lpstr>Compare MATLAB and Simulink models</vt:lpstr>
      <vt:lpstr>PowerPoint Presentation</vt:lpstr>
      <vt:lpstr>Next Step</vt:lpstr>
      <vt:lpstr>Delays</vt:lpstr>
      <vt:lpstr>PowerPoint Presentation</vt:lpstr>
      <vt:lpstr>PowerPoint Presentation</vt:lpstr>
      <vt:lpstr>PowerPoint Presentation</vt:lpstr>
      <vt:lpstr>Varying delays according to frequency</vt:lpstr>
      <vt:lpstr>PowerPoint Presentation</vt:lpstr>
      <vt:lpstr>Acknowledgements</vt:lpstr>
    </vt:vector>
  </TitlesOfParts>
  <Company>University of Notre Dame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 System Calibration</dc:title>
  <dc:creator>Craig Cahillane</dc:creator>
  <cp:lastModifiedBy>Craig Cahillane</cp:lastModifiedBy>
  <cp:revision>44</cp:revision>
  <dcterms:created xsi:type="dcterms:W3CDTF">2013-08-08T21:22:32Z</dcterms:created>
  <dcterms:modified xsi:type="dcterms:W3CDTF">2013-08-13T18:11:07Z</dcterms:modified>
</cp:coreProperties>
</file>