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261" r:id="rId4"/>
    <p:sldId id="283" r:id="rId5"/>
    <p:sldId id="258" r:id="rId6"/>
    <p:sldId id="284" r:id="rId7"/>
    <p:sldId id="285" r:id="rId8"/>
    <p:sldId id="286" r:id="rId9"/>
    <p:sldId id="287" r:id="rId10"/>
    <p:sldId id="278" r:id="rId11"/>
    <p:sldId id="291" r:id="rId12"/>
    <p:sldId id="279" r:id="rId13"/>
    <p:sldId id="290" r:id="rId14"/>
    <p:sldId id="259" r:id="rId15"/>
    <p:sldId id="288" r:id="rId16"/>
    <p:sldId id="289" r:id="rId17"/>
    <p:sldId id="260" r:id="rId18"/>
    <p:sldId id="292" r:id="rId19"/>
    <p:sldId id="293" r:id="rId20"/>
    <p:sldId id="263" r:id="rId21"/>
    <p:sldId id="281" r:id="rId22"/>
    <p:sldId id="282" r:id="rId23"/>
    <p:sldId id="264" r:id="rId24"/>
    <p:sldId id="265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83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3F789-7D26-6041-8CB0-3371905CD5BB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8F63-7B77-C641-A4B2-9424422C6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04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8B393-8EB4-8548-96AF-156FC79EB575}" type="datetimeFigureOut">
              <a:rPr lang="en-US" smtClean="0"/>
              <a:t>8/22/13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2DADB-C09A-5B40-BAC0-23A6A931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76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2DADB-C09A-5B40-BAC0-23A6A93159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56D4-382C-764A-A8A2-A13D837CB176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2A83-473E-5748-85F1-C3021B2F0FD2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1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9C3A-4600-C249-9E85-8F56B98FDFD9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DB66B-FE0C-5349-A6D6-CC0316DC52FA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AE96-8947-0E4D-A2F2-026D9FFBF360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54F2-C4DA-F84B-8196-8A18740DF1E2}" type="datetime1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5F1D-7043-5F4D-A115-2ABC5A76B660}" type="datetime1">
              <a:rPr lang="en-US" smtClean="0"/>
              <a:t>8/22/13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1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02C0-02C3-4A49-97CF-5F2EAA31D000}" type="datetime1">
              <a:rPr lang="en-US" smtClean="0"/>
              <a:t>8/22/13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D9E9-7E73-964F-9FA4-ED5DCBC26A09}" type="datetime1">
              <a:rPr lang="en-US" smtClean="0"/>
              <a:t>8/22/13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FEBA-AFCD-D649-B79B-8B9631A31F32}" type="datetime1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3B1-2C49-5F46-A55C-881EFD944A74}" type="datetime1">
              <a:rPr lang="en-US" smtClean="0"/>
              <a:t>8/22/13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7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A396-1B9C-4245-A2F8-302895885FF0}" type="datetime1">
              <a:rPr lang="en-US" smtClean="0"/>
              <a:t>8/22/13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56F7-91CA-5A47-9369-EDFCDBAA9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9.23.31 AM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20" y="0"/>
            <a:ext cx="6849960" cy="684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8273"/>
            <a:ext cx="7772400" cy="177454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Searching for Binary Black Holes with Spin Aligned with Orbital Angular Momentum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7692" y="3572933"/>
            <a:ext cx="472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Deborah L. Hamm – Northern Arizona University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LIGO SURF 2013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Mentors: Stephen </a:t>
            </a:r>
            <a:r>
              <a:rPr lang="en-US" dirty="0" err="1" smtClean="0">
                <a:solidFill>
                  <a:srgbClr val="FFFFFF"/>
                </a:solidFill>
              </a:rPr>
              <a:t>Privitera</a:t>
            </a:r>
            <a:r>
              <a:rPr lang="en-US" dirty="0" smtClean="0">
                <a:solidFill>
                  <a:srgbClr val="FFFFFF"/>
                </a:solidFill>
              </a:rPr>
              <a:t>, Alan Weinstein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DCC# </a:t>
            </a:r>
            <a:r>
              <a:rPr lang="en-US" dirty="0">
                <a:solidFill>
                  <a:schemeClr val="bg1"/>
                </a:solidFill>
              </a:rPr>
              <a:t>LIGO-G1300854-x0 </a:t>
            </a:r>
          </a:p>
        </p:txBody>
      </p:sp>
    </p:spTree>
    <p:extLst>
      <p:ext uri="{BB962C8B-B14F-4D97-AF65-F5344CB8AC3E}">
        <p14:creationId xmlns:p14="http://schemas.microsoft.com/office/powerpoint/2010/main" val="157905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Non-Spinning Bank vs. Spinning Injections</a:t>
            </a:r>
            <a:endParaRPr lang="en-US" sz="3200" dirty="0"/>
          </a:p>
        </p:txBody>
      </p:sp>
      <p:pic>
        <p:nvPicPr>
          <p:cNvPr id="5" name="Picture 4" descr="Screen Shot 2013-08-20 at 9.5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1953431"/>
            <a:ext cx="5273374" cy="396943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1905" y="1854195"/>
            <a:ext cx="3413425" cy="3993903"/>
          </a:xfrm>
        </p:spPr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egative spin matches with higher-mass non-spinning templates.</a:t>
            </a:r>
          </a:p>
          <a:p>
            <a:endParaRPr lang="en-US" sz="2000" dirty="0" smtClean="0"/>
          </a:p>
          <a:p>
            <a:r>
              <a:rPr lang="en-US" sz="2000" dirty="0" smtClean="0"/>
              <a:t>Spin matters less for higher-mass positive spinning injections due to their shorter waveforms.</a:t>
            </a:r>
          </a:p>
          <a:p>
            <a:endParaRPr lang="en-US" sz="2000" dirty="0" smtClean="0"/>
          </a:p>
          <a:p>
            <a:r>
              <a:rPr lang="en-US" sz="2000" dirty="0" smtClean="0"/>
              <a:t>Significant loss in sensitivity to lower mass injections with positive spin.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396" y="5867885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40                                                                 125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662" y="2034865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4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Non-Spinning Bank vs. Spinning Injections</a:t>
            </a:r>
            <a:endParaRPr lang="en-US" sz="3200" dirty="0"/>
          </a:p>
        </p:txBody>
      </p:sp>
      <p:pic>
        <p:nvPicPr>
          <p:cNvPr id="6" name="Picture 5" descr="Screen Shot 2013-08-20 at 9.5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1953431"/>
            <a:ext cx="5273374" cy="3969439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1905" y="1854195"/>
            <a:ext cx="3413425" cy="3993903"/>
          </a:xfrm>
        </p:spPr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egative spin matches with higher-mass non-spinning templates.</a:t>
            </a:r>
          </a:p>
          <a:p>
            <a:endParaRPr lang="en-US" sz="2000" dirty="0" smtClean="0"/>
          </a:p>
          <a:p>
            <a:r>
              <a:rPr lang="en-US" sz="2000" dirty="0" smtClean="0"/>
              <a:t>Spin matters less for higher-mass positive spinning injections due to their shorter waveforms.</a:t>
            </a:r>
          </a:p>
          <a:p>
            <a:endParaRPr lang="en-US" sz="2000" dirty="0" smtClean="0"/>
          </a:p>
          <a:p>
            <a:r>
              <a:rPr lang="en-US" sz="2000" dirty="0" smtClean="0"/>
              <a:t>Significant loss in sensitivity to lower mass injections with positive spin.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396" y="5867885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40                                                                 125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62" y="2034865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31323" y="2235200"/>
            <a:ext cx="3572944" cy="1540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1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1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pic>
        <p:nvPicPr>
          <p:cNvPr id="4" name="Picture 3" descr="Screen Shot 2013-08-21 at 11.4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017932"/>
            <a:ext cx="5435600" cy="40976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Non-Spinning Bank vs. Spinning Injections</a:t>
            </a:r>
            <a:endParaRPr lang="en-US" sz="3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1905" y="1854195"/>
            <a:ext cx="3413425" cy="3993903"/>
          </a:xfrm>
        </p:spPr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egative spin matches with higher-mass non-spinning templates.</a:t>
            </a:r>
          </a:p>
          <a:p>
            <a:endParaRPr lang="en-US" sz="2000" dirty="0" smtClean="0"/>
          </a:p>
          <a:p>
            <a:r>
              <a:rPr lang="en-US" sz="2000" dirty="0" smtClean="0"/>
              <a:t>Spin matters less for higher-mass positive spinning injections due to their shorter waveforms.</a:t>
            </a:r>
          </a:p>
          <a:p>
            <a:endParaRPr lang="en-US" sz="2000" dirty="0" smtClean="0"/>
          </a:p>
          <a:p>
            <a:r>
              <a:rPr lang="en-US" sz="2000" dirty="0" smtClean="0"/>
              <a:t>Significant loss in sensitivity to lower mass injections with positive spin.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63" y="1933267"/>
            <a:ext cx="8466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0396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7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2 at 7.20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82" y="0"/>
            <a:ext cx="67924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30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Parallel Pipeline Runs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782" y="1837262"/>
            <a:ext cx="6792436" cy="341207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Non-spin matched filter template bank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Positive aligned-spin matched filter template bank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Gaussian distributed background noise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_vs_sn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66" y="1580073"/>
            <a:ext cx="5931228" cy="4448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3457" y="1600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Background Triggers </a:t>
            </a:r>
            <a:r>
              <a:rPr lang="en-US" dirty="0" err="1" smtClean="0"/>
              <a:t>vs</a:t>
            </a:r>
            <a:r>
              <a:rPr lang="en-US" dirty="0" smtClean="0"/>
              <a:t> SNR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3283"/>
            <a:ext cx="2133600" cy="365125"/>
          </a:xfrm>
        </p:spPr>
        <p:txBody>
          <a:bodyPr/>
          <a:lstStyle/>
          <a:p>
            <a:fld id="{D1CC56F7-91CA-5A47-9369-EDFCDBAA977F}" type="slidenum">
              <a:rPr lang="en-US" smtClean="0"/>
              <a:t>14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20643"/>
            <a:ext cx="9093200" cy="1147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Templates – More False Alarm Triggers</a:t>
            </a:r>
            <a:endParaRPr lang="en-US" sz="3600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8533" y="1253068"/>
            <a:ext cx="3454400" cy="5468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SNR not the whole story.</a:t>
            </a:r>
          </a:p>
          <a:p>
            <a:endParaRPr lang="en-US" dirty="0" smtClean="0"/>
          </a:p>
          <a:p>
            <a:r>
              <a:rPr lang="en-US" dirty="0" smtClean="0"/>
              <a:t>Spin increases the number of templates in the bank by ~5.</a:t>
            </a:r>
          </a:p>
          <a:p>
            <a:endParaRPr lang="en-US" dirty="0"/>
          </a:p>
          <a:p>
            <a:r>
              <a:rPr lang="en-US" dirty="0" smtClean="0"/>
              <a:t>Number of triggers proportional to the FAR.</a:t>
            </a:r>
          </a:p>
          <a:p>
            <a:endParaRPr lang="en-US" dirty="0"/>
          </a:p>
          <a:p>
            <a:r>
              <a:rPr lang="en-US" dirty="0"/>
              <a:t>At fixed FAR must increase SNR threshold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Gains in SNR offset by losses through increased false alarm triggers.</a:t>
            </a:r>
          </a:p>
        </p:txBody>
      </p:sp>
      <p:pic>
        <p:nvPicPr>
          <p:cNvPr id="18" name="Picture 17" descr="Screen Shot 2013-08-21 at 10.5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7" y="5821731"/>
            <a:ext cx="2349500" cy="73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5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r_vs_sn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66" y="1580073"/>
            <a:ext cx="5931228" cy="44484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53457" y="1600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Background Triggers </a:t>
            </a:r>
            <a:r>
              <a:rPr lang="en-US" dirty="0" err="1" smtClean="0"/>
              <a:t>vs</a:t>
            </a:r>
            <a:r>
              <a:rPr lang="en-US" dirty="0" smtClean="0"/>
              <a:t> SNR</a:t>
            </a:r>
            <a:endParaRPr lang="en-US" dirty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" y="20643"/>
            <a:ext cx="9093200" cy="1147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Templates – More False Alarm Triggers</a:t>
            </a:r>
            <a:endParaRPr lang="en-US" sz="3600" dirty="0"/>
          </a:p>
        </p:txBody>
      </p:sp>
      <p:pic>
        <p:nvPicPr>
          <p:cNvPr id="21" name="Picture 20" descr="Screen Shot 2013-08-21 at 10.5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7" y="5821731"/>
            <a:ext cx="2349500" cy="7304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8533" y="1253068"/>
            <a:ext cx="3454400" cy="5468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SNR not the whole story.</a:t>
            </a:r>
          </a:p>
          <a:p>
            <a:endParaRPr lang="en-US" dirty="0" smtClean="0"/>
          </a:p>
          <a:p>
            <a:r>
              <a:rPr lang="en-US" dirty="0" smtClean="0"/>
              <a:t>Spin increases the number of templates in the bank by ~5.</a:t>
            </a:r>
          </a:p>
          <a:p>
            <a:endParaRPr lang="en-US" dirty="0"/>
          </a:p>
          <a:p>
            <a:r>
              <a:rPr lang="en-US" dirty="0" smtClean="0"/>
              <a:t>Number of triggers proportional to the FAR.</a:t>
            </a:r>
          </a:p>
          <a:p>
            <a:endParaRPr lang="en-US" dirty="0"/>
          </a:p>
          <a:p>
            <a:r>
              <a:rPr lang="en-US" dirty="0"/>
              <a:t>At fixed FAR must increase SNR threshold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Gains in SNR offset by losses through increased false alarm triggers.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03333" y="3251200"/>
            <a:ext cx="1236134" cy="846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3336" y="2861744"/>
            <a:ext cx="1236134" cy="846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1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ar_vs_sn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66" y="1580073"/>
            <a:ext cx="5931228" cy="44484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20643"/>
            <a:ext cx="9093200" cy="1147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Templates – More False Alarm Triggers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53457" y="160020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Background Triggers </a:t>
            </a:r>
            <a:r>
              <a:rPr lang="en-US" dirty="0" err="1" smtClean="0"/>
              <a:t>vs</a:t>
            </a:r>
            <a:r>
              <a:rPr lang="en-US" dirty="0" smtClean="0"/>
              <a:t> SNR</a:t>
            </a:r>
            <a:endParaRPr lang="en-US" dirty="0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0406" y="3386668"/>
            <a:ext cx="508000" cy="2065865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3-08-21 at 10.55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17" y="5821731"/>
            <a:ext cx="2349500" cy="73041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18533" y="1253068"/>
            <a:ext cx="3454400" cy="5468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SNR not the whole story.</a:t>
            </a:r>
          </a:p>
          <a:p>
            <a:endParaRPr lang="en-US" dirty="0" smtClean="0"/>
          </a:p>
          <a:p>
            <a:r>
              <a:rPr lang="en-US" dirty="0" smtClean="0"/>
              <a:t>Spin increases the number of templates in the bank by ~5.</a:t>
            </a:r>
          </a:p>
          <a:p>
            <a:endParaRPr lang="en-US" dirty="0"/>
          </a:p>
          <a:p>
            <a:r>
              <a:rPr lang="en-US" dirty="0" smtClean="0"/>
              <a:t>Number of triggers proportional to the FAR.</a:t>
            </a:r>
          </a:p>
          <a:p>
            <a:endParaRPr lang="en-US" dirty="0"/>
          </a:p>
          <a:p>
            <a:r>
              <a:rPr lang="en-US" dirty="0"/>
              <a:t>At fixed FAR must increase SNR threshold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Gains in SNR offset by losses through increased false alarm triggers.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503333" y="3251200"/>
            <a:ext cx="1236134" cy="846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3336" y="2861744"/>
            <a:ext cx="1236134" cy="84666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20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in_gstlal-966384015-966988815_3_chi2_vs_rho_H1_closed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5" y="3036741"/>
            <a:ext cx="4573108" cy="34298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126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pic>
        <p:nvPicPr>
          <p:cNvPr id="14" name="Picture 13" descr="nonspin_gstlal-966384015-966988815_3_chi2_vs_rho_H1_closed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3036741"/>
            <a:ext cx="4573108" cy="3429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6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Methods for BG Rejection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417638"/>
            <a:ext cx="8229600" cy="16340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Auto-correlation signal consistency test - tells us how consistent our data is with Gaussian distributed noise plus signal.</a:t>
            </a:r>
          </a:p>
          <a:p>
            <a:endParaRPr lang="en-US" dirty="0" smtClean="0"/>
          </a:p>
          <a:p>
            <a:r>
              <a:rPr lang="en-US" dirty="0" smtClean="0"/>
              <a:t>Exact mass and spin coincidence between detectors – same template must be rung up in both detectors to be considered a possible detection.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37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97786" y="4621959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1466" y="2899308"/>
            <a:ext cx="2319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6533" y="2916241"/>
            <a:ext cx="2438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205991" y="4659843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15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pin_gstlal-966384015-966988815_3_chi2_vs_rho_H1_closed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5" y="3036741"/>
            <a:ext cx="4573108" cy="34298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9126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pic>
        <p:nvPicPr>
          <p:cNvPr id="22" name="Picture 21" descr="nonspin_gstlal-966384015-966988815_3_chi2_vs_rho_H1_closed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3036741"/>
            <a:ext cx="4573108" cy="3429831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91066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Methods for BG Rejection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91066" y="1417638"/>
            <a:ext cx="8229600" cy="16340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Auto-correlation signal consistency test - tells us how consistent our data is with Gaussian distributed noise plus signal.</a:t>
            </a:r>
          </a:p>
          <a:p>
            <a:endParaRPr lang="en-US" dirty="0" smtClean="0"/>
          </a:p>
          <a:p>
            <a:r>
              <a:rPr lang="en-US" dirty="0" smtClean="0"/>
              <a:t>Exact mass and spin coincidence between detectors – same template must be rung up in both detectors to be considered a possible detection.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37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397786" y="4621959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1466" y="2899308"/>
            <a:ext cx="2319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706533" y="2916241"/>
            <a:ext cx="2438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205991" y="4659843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113867">
            <a:off x="1584484" y="3616225"/>
            <a:ext cx="2605461" cy="120122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pin_gstlal-966384015-966988815_3_chi2_vs_rho_H1_closed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5" y="3036741"/>
            <a:ext cx="4573108" cy="34298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9126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pic>
        <p:nvPicPr>
          <p:cNvPr id="24" name="Picture 23" descr="nonspin_gstlal-966384015-966988815_3_chi2_vs_rho_H1_closed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3036741"/>
            <a:ext cx="4573108" cy="3429831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91066" y="274638"/>
            <a:ext cx="8229600" cy="1143000"/>
          </a:xfrm>
        </p:spPr>
        <p:txBody>
          <a:bodyPr/>
          <a:lstStyle/>
          <a:p>
            <a:r>
              <a:rPr lang="en-US" dirty="0" smtClean="0"/>
              <a:t>Methods for BG Rejection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91066" y="1417638"/>
            <a:ext cx="8229600" cy="16340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Auto-correlation signal consistency test - tells us how consistent our data is with Gaussian distributed noise plus signal.</a:t>
            </a:r>
          </a:p>
          <a:p>
            <a:endParaRPr lang="en-US" dirty="0" smtClean="0"/>
          </a:p>
          <a:p>
            <a:r>
              <a:rPr lang="en-US" dirty="0" smtClean="0"/>
              <a:t>Exact mass and spin coincidence between detectors – same template must be rung up in both detectors to be considered a possible detection.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5377" y="6375430"/>
            <a:ext cx="417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SNR                         1000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397786" y="4621959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51466" y="2899308"/>
            <a:ext cx="23198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06533" y="2916241"/>
            <a:ext cx="2438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3205991" y="4659843"/>
            <a:ext cx="3136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0.1                                          1000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 rot="19113867">
            <a:off x="6173327" y="3616225"/>
            <a:ext cx="2605461" cy="1201227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7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40"/>
            <a:ext cx="7897300" cy="1831018"/>
          </a:xfrm>
        </p:spPr>
        <p:txBody>
          <a:bodyPr>
            <a:noAutofit/>
          </a:bodyPr>
          <a:lstStyle/>
          <a:p>
            <a:r>
              <a:rPr lang="en-US" sz="3600" dirty="0" smtClean="0"/>
              <a:t>Gravitational Wave Detection </a:t>
            </a:r>
            <a:br>
              <a:rPr lang="en-US" sz="3600" dirty="0" smtClean="0"/>
            </a:br>
            <a:r>
              <a:rPr lang="en-US" sz="3600" dirty="0" smtClean="0"/>
              <a:t>from Binary Black Holes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9095"/>
            <a:ext cx="4121066" cy="47423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Coalescing BBHs are a promising source of GWs.</a:t>
            </a:r>
          </a:p>
          <a:p>
            <a:endParaRPr lang="en-US" dirty="0" smtClean="0"/>
          </a:p>
          <a:p>
            <a:r>
              <a:rPr lang="en-US" dirty="0" smtClean="0"/>
              <a:t>The core technique in GW searches of compact binaries is the use of matched filtering. </a:t>
            </a:r>
          </a:p>
          <a:p>
            <a:endParaRPr lang="en-US" dirty="0"/>
          </a:p>
          <a:p>
            <a:r>
              <a:rPr lang="en-US" dirty="0" smtClean="0"/>
              <a:t>BBHs are expected to have significant spin. </a:t>
            </a:r>
          </a:p>
          <a:p>
            <a:endParaRPr lang="en-US" dirty="0"/>
          </a:p>
          <a:p>
            <a:r>
              <a:rPr lang="en-US" dirty="0" smtClean="0"/>
              <a:t>No previous searches of LIGO data have included the effects of spin. </a:t>
            </a:r>
            <a:endParaRPr lang="en-US" dirty="0"/>
          </a:p>
        </p:txBody>
      </p:sp>
      <p:pic>
        <p:nvPicPr>
          <p:cNvPr id="4" name="Picture 3" descr="Screen Shot 2013-08-20 at 9.25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64" y="2322906"/>
            <a:ext cx="3880178" cy="38976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3-08-21 at 11.2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2" y="1236172"/>
            <a:ext cx="8465816" cy="457200"/>
          </a:xfrm>
          <a:prstGeom prst="rect">
            <a:avLst/>
          </a:prstGeom>
        </p:spPr>
      </p:pic>
      <p:pic>
        <p:nvPicPr>
          <p:cNvPr id="16" name="Picture 15" descr="H1L1-RELATIVE_VOLUME_VS_FAR_BINNED_BY_MTOTAL_CHI_SEMILOG_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" y="1601030"/>
            <a:ext cx="6740042" cy="534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4"/>
            <a:ext cx="8229600" cy="842962"/>
          </a:xfrm>
        </p:spPr>
        <p:txBody>
          <a:bodyPr/>
          <a:lstStyle/>
          <a:p>
            <a:r>
              <a:rPr lang="en-US" dirty="0" smtClean="0"/>
              <a:t>Volume Sensitivity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82119" y="3327271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82119" y="3480359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82119" y="3633447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82119" y="2729451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782119" y="4384355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82119" y="4537443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782119" y="4690532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2119" y="3786535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82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8-21 at 11.2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1221641"/>
            <a:ext cx="8467344" cy="452396"/>
          </a:xfrm>
          <a:prstGeom prst="rect">
            <a:avLst/>
          </a:prstGeom>
        </p:spPr>
      </p:pic>
      <p:pic>
        <p:nvPicPr>
          <p:cNvPr id="11" name="Picture 10" descr="H1L1-RELATIVE_VOLUME_VS_FAR_BINNED_BY_MTOTAL_CHI_SEMILOG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" y="1601030"/>
            <a:ext cx="6740042" cy="53492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21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3834"/>
            <a:ext cx="8229600" cy="842962"/>
          </a:xfrm>
        </p:spPr>
        <p:txBody>
          <a:bodyPr/>
          <a:lstStyle/>
          <a:p>
            <a:r>
              <a:rPr lang="en-US" dirty="0" smtClean="0"/>
              <a:t>Volume Sensitivity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82119" y="3327271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82119" y="3480359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82119" y="3633447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2119" y="2729451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82119" y="4384355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82119" y="4537443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2119" y="4690532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2119" y="3786535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9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8-21 at 11.2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4" y="1236172"/>
            <a:ext cx="8369713" cy="457200"/>
          </a:xfrm>
          <a:prstGeom prst="rect">
            <a:avLst/>
          </a:prstGeom>
        </p:spPr>
      </p:pic>
      <p:pic>
        <p:nvPicPr>
          <p:cNvPr id="11" name="Picture 10" descr="H1L1-RELATIVE_VOLUME_VS_FAR_BINNED_BY_MTOTAL_CHI_SEMILOG_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" y="1601030"/>
            <a:ext cx="6740042" cy="53492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3834"/>
            <a:ext cx="8229600" cy="842962"/>
          </a:xfrm>
        </p:spPr>
        <p:txBody>
          <a:bodyPr/>
          <a:lstStyle/>
          <a:p>
            <a:r>
              <a:rPr lang="en-US" dirty="0" smtClean="0"/>
              <a:t>Volume Sensitivity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82119" y="3327271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82119" y="3480359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82119" y="3633447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2119" y="2729451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782119" y="4384355"/>
            <a:ext cx="1506755" cy="16933"/>
          </a:xfrm>
          <a:prstGeom prst="line">
            <a:avLst/>
          </a:prstGeom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82119" y="4537443"/>
            <a:ext cx="1506755" cy="16933"/>
          </a:xfrm>
          <a:prstGeom prst="line">
            <a:avLst/>
          </a:prstGeom>
          <a:ln w="31750">
            <a:solidFill>
              <a:srgbClr val="0000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2119" y="4690532"/>
            <a:ext cx="1506755" cy="16933"/>
          </a:xfrm>
          <a:prstGeom prst="line">
            <a:avLst/>
          </a:prstGeom>
          <a:ln w="31750">
            <a:solidFill>
              <a:srgbClr val="008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2119" y="3786535"/>
            <a:ext cx="1506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04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onspin_gstlal-966384015-966988815_2_mchirp_acc_frac_IMRPhenomBpseudoFourPN_L1_closed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282174"/>
            <a:ext cx="4690534" cy="3517901"/>
          </a:xfrm>
          <a:prstGeom prst="rect">
            <a:avLst/>
          </a:prstGeom>
        </p:spPr>
      </p:pic>
      <p:pic>
        <p:nvPicPr>
          <p:cNvPr id="11" name="Picture 10" descr="spin_gstlal-966384015-966988815_2_mchirp_acc_frac_IMRPhenomBpseudoFourPN_L1_closed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5" y="1282173"/>
            <a:ext cx="4656667" cy="349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Parameter Recovery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9928" y="6023028"/>
            <a:ext cx="635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accurate parameter recovery when spin is included.</a:t>
            </a:r>
            <a:endParaRPr lang="en-US" dirty="0"/>
          </a:p>
        </p:txBody>
      </p:sp>
      <p:pic>
        <p:nvPicPr>
          <p:cNvPr id="4" name="Picture 3" descr="Screen Shot 2013-08-20 at 10.29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79" y="5086352"/>
            <a:ext cx="2684860" cy="713780"/>
          </a:xfrm>
          <a:prstGeom prst="rect">
            <a:avLst/>
          </a:prstGeom>
        </p:spPr>
      </p:pic>
      <p:pic>
        <p:nvPicPr>
          <p:cNvPr id="5" name="Picture 4" descr="Screen Shot 2013-08-20 at 10.29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05" y="5150678"/>
            <a:ext cx="1821173" cy="79586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8400" y="1146710"/>
            <a:ext cx="206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Non-Spin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1131377"/>
            <a:ext cx="206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89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cess_t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35" y="2573876"/>
            <a:ext cx="5977466" cy="3081844"/>
          </a:xfrm>
          <a:prstGeom prst="rect">
            <a:avLst/>
          </a:prstGeom>
        </p:spPr>
      </p:pic>
      <p:pic>
        <p:nvPicPr>
          <p:cNvPr id="4" name="Picture 3" descr="Screen Shot 2013-08-20 at 9.24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3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5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57381"/>
            <a:ext cx="3437466" cy="447887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Non-Gaussian noise</a:t>
            </a:r>
          </a:p>
          <a:p>
            <a:endParaRPr lang="en-US" sz="2800" dirty="0" smtClean="0"/>
          </a:p>
          <a:p>
            <a:r>
              <a:rPr lang="en-US" sz="2800" dirty="0" smtClean="0"/>
              <a:t>Waveforms that cover the total mass range 10-40 solar masses</a:t>
            </a:r>
          </a:p>
          <a:p>
            <a:endParaRPr lang="en-US" sz="2800" dirty="0" smtClean="0"/>
          </a:p>
          <a:p>
            <a:r>
              <a:rPr lang="en-US" sz="2800" dirty="0" smtClean="0"/>
              <a:t>Holy grail: templates with spin not aligned with orbital angular momentum.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77733" y="2438412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Not Aligned with Orbital Angular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7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2 at 7.2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21116" y="1821115"/>
            <a:ext cx="6858000" cy="32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767" y="575722"/>
            <a:ext cx="5962099" cy="1143000"/>
          </a:xfrm>
        </p:spPr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Gracias!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5766" y="2115234"/>
            <a:ext cx="592823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Special thanks to my mentors Stephen </a:t>
            </a:r>
            <a:r>
              <a:rPr lang="en-US" sz="2800" dirty="0" err="1" smtClean="0"/>
              <a:t>Privitera</a:t>
            </a:r>
            <a:r>
              <a:rPr lang="en-US" sz="2800" dirty="0" smtClean="0"/>
              <a:t> and Alan Weinstein.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Thanks to NAU mentors David Trilling, Cathy Eastwood, Mark James. </a:t>
            </a:r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Thanks to NSF for funding, the LIGO SURF Program, and Caltech.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37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0 at 9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17" y="1356129"/>
            <a:ext cx="3328773" cy="1194600"/>
          </a:xfrm>
          <a:prstGeom prst="rect">
            <a:avLst/>
          </a:prstGeom>
        </p:spPr>
      </p:pic>
      <p:pic>
        <p:nvPicPr>
          <p:cNvPr id="6" name="Picture 5" descr="phenm_t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70" y="2703126"/>
            <a:ext cx="4489730" cy="3646884"/>
          </a:xfrm>
          <a:prstGeom prst="rect">
            <a:avLst/>
          </a:prstGeom>
        </p:spPr>
      </p:pic>
      <p:pic>
        <p:nvPicPr>
          <p:cNvPr id="4" name="Picture 3" descr="Screen Shot 2013-08-20 at 9.40.28 AM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15" y="93856"/>
            <a:ext cx="9742881" cy="6625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Waveforms with Spin – </a:t>
            </a:r>
            <a:r>
              <a:rPr lang="en-US" dirty="0" err="1" smtClean="0"/>
              <a:t>IMRPhenom</a:t>
            </a:r>
            <a:r>
              <a:rPr lang="en-US" dirty="0" err="1"/>
              <a:t>B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364"/>
            <a:ext cx="5077656" cy="4957560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/>
              <a:t>Phenomenological fit to post-Newtonian and numerical relativity hybrid waveforms.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/>
              <a:t>Includes all three phases of coalescence: </a:t>
            </a:r>
            <a:r>
              <a:rPr lang="en-US" dirty="0" err="1" smtClean="0"/>
              <a:t>inspiral</a:t>
            </a:r>
            <a:r>
              <a:rPr lang="en-US" dirty="0" smtClean="0"/>
              <a:t>, merger, </a:t>
            </a:r>
            <a:r>
              <a:rPr lang="en-US" dirty="0" err="1" smtClean="0"/>
              <a:t>ringdown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Spin aligned with orbital angular momentum.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13871" y="2550729"/>
            <a:ext cx="401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IMRPhenomB</a:t>
            </a:r>
            <a:r>
              <a:rPr lang="en-US" dirty="0"/>
              <a:t> </a:t>
            </a:r>
            <a:r>
              <a:rPr lang="en-US" dirty="0" smtClean="0"/>
              <a:t>with m1 = m2 = 10 </a:t>
            </a:r>
            <a:r>
              <a:rPr lang="en-US" dirty="0" err="1" smtClean="0"/>
              <a:t>Msun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8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0 at 9.38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17" y="1356129"/>
            <a:ext cx="3328773" cy="1194600"/>
          </a:xfrm>
          <a:prstGeom prst="rect">
            <a:avLst/>
          </a:prstGeom>
        </p:spPr>
      </p:pic>
      <p:pic>
        <p:nvPicPr>
          <p:cNvPr id="10" name="Picture 9" descr="Screen Shot 2013-08-21 at 10.0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65" y="2910947"/>
            <a:ext cx="4348334" cy="3318933"/>
          </a:xfrm>
          <a:prstGeom prst="rect">
            <a:avLst/>
          </a:prstGeom>
        </p:spPr>
      </p:pic>
      <p:pic>
        <p:nvPicPr>
          <p:cNvPr id="4" name="Picture 3" descr="Screen Shot 2013-08-20 at 9.40.28 AM.png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315" y="93856"/>
            <a:ext cx="9742881" cy="6625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Waveforms with Spin – </a:t>
            </a:r>
            <a:r>
              <a:rPr lang="en-US" dirty="0" err="1" smtClean="0"/>
              <a:t>IMRPhenom</a:t>
            </a:r>
            <a:r>
              <a:rPr lang="en-US" dirty="0" err="1"/>
              <a:t>B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13871" y="2550729"/>
            <a:ext cx="401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IMRPhenomB</a:t>
            </a:r>
            <a:r>
              <a:rPr lang="en-US" dirty="0"/>
              <a:t> </a:t>
            </a:r>
            <a:r>
              <a:rPr lang="en-US" dirty="0" smtClean="0"/>
              <a:t>with m1 = m2 = 10 </a:t>
            </a:r>
            <a:r>
              <a:rPr lang="en-US" dirty="0" err="1" smtClean="0"/>
              <a:t>Msun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1265364"/>
            <a:ext cx="5077656" cy="4957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Phenomenological fit to post-Newtonian and numerical relativity hybrid waveforms.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Includes all three phases of coalescence: </a:t>
            </a:r>
            <a:r>
              <a:rPr lang="en-US" dirty="0" err="1" smtClean="0"/>
              <a:t>inspiral</a:t>
            </a:r>
            <a:r>
              <a:rPr lang="en-US" dirty="0" smtClean="0"/>
              <a:t>, merger, </a:t>
            </a:r>
            <a:r>
              <a:rPr lang="en-US" dirty="0" err="1" smtClean="0"/>
              <a:t>ringdown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Spin aligned with orbital angular momentum.</a:t>
            </a:r>
          </a:p>
        </p:txBody>
      </p:sp>
    </p:spTree>
    <p:extLst>
      <p:ext uri="{BB962C8B-B14F-4D97-AF65-F5344CB8AC3E}">
        <p14:creationId xmlns:p14="http://schemas.microsoft.com/office/powerpoint/2010/main" val="254227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7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Non-Spinning Bank vs. Spinning Injections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905" y="1854195"/>
            <a:ext cx="3413425" cy="3993903"/>
          </a:xfrm>
        </p:spPr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egative spin matches with higher-mass non-spinning templates.</a:t>
            </a:r>
          </a:p>
          <a:p>
            <a:endParaRPr lang="en-US" sz="2000" dirty="0" smtClean="0"/>
          </a:p>
          <a:p>
            <a:r>
              <a:rPr lang="en-US" sz="2000" dirty="0" smtClean="0"/>
              <a:t>Spin matters less for higher-mass positive spinning injections due to their shorter waveforms.</a:t>
            </a:r>
          </a:p>
          <a:p>
            <a:endParaRPr lang="en-US" sz="2000" dirty="0" smtClean="0"/>
          </a:p>
          <a:p>
            <a:r>
              <a:rPr lang="en-US" sz="2000" dirty="0" smtClean="0"/>
              <a:t>Significant loss in sensitivity to lower mass injections with positive spin.</a:t>
            </a:r>
          </a:p>
        </p:txBody>
      </p:sp>
      <p:pic>
        <p:nvPicPr>
          <p:cNvPr id="4" name="Picture 3" descr="Effectual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" y="1938860"/>
            <a:ext cx="5009174" cy="40073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CC56F7-91CA-5A47-9369-EDFCDBAA977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262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40                                                                 350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662" y="1950200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1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Non-Spinning Bank vs. Spinning Injections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1905" y="1854195"/>
            <a:ext cx="3413425" cy="399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Negative spin matches with higher-mass non-spinning templates.</a:t>
            </a:r>
          </a:p>
          <a:p>
            <a:endParaRPr lang="en-US" sz="2000" smtClean="0"/>
          </a:p>
          <a:p>
            <a:r>
              <a:rPr lang="en-US" sz="2000" smtClean="0"/>
              <a:t>Spin matters less for higher-mass positive spinning injections due to their shorter waveforms.</a:t>
            </a:r>
          </a:p>
          <a:p>
            <a:endParaRPr lang="en-US" sz="2000" smtClean="0"/>
          </a:p>
          <a:p>
            <a:r>
              <a:rPr lang="en-US" sz="2000" smtClean="0"/>
              <a:t>Significant loss in sensitivity to lower mass injections with positive spin.</a:t>
            </a:r>
            <a:endParaRPr lang="en-US" sz="2000" dirty="0" smtClean="0"/>
          </a:p>
        </p:txBody>
      </p:sp>
      <p:pic>
        <p:nvPicPr>
          <p:cNvPr id="7" name="Picture 6" descr="Effectual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" y="1938860"/>
            <a:ext cx="5009174" cy="400733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262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40                                                                 350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62" y="1950200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31323" y="4267199"/>
            <a:ext cx="3640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1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Non-Spinning Bank vs. Spinning Injections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1905" y="1854195"/>
            <a:ext cx="3413425" cy="399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Negative spin matches with higher-mass non-spinning templates.</a:t>
            </a:r>
          </a:p>
          <a:p>
            <a:endParaRPr lang="en-US" sz="2000" smtClean="0"/>
          </a:p>
          <a:p>
            <a:r>
              <a:rPr lang="en-US" sz="2000" smtClean="0"/>
              <a:t>Spin matters less for higher-mass positive spinning injections due to their shorter waveforms.</a:t>
            </a:r>
          </a:p>
          <a:p>
            <a:endParaRPr lang="en-US" sz="2000" smtClean="0"/>
          </a:p>
          <a:p>
            <a:r>
              <a:rPr lang="en-US" sz="2000" smtClean="0"/>
              <a:t>Significant loss in sensitivity to lower mass injections with positive spin.</a:t>
            </a:r>
            <a:endParaRPr lang="en-US" sz="2000" dirty="0" smtClean="0"/>
          </a:p>
        </p:txBody>
      </p:sp>
      <p:pic>
        <p:nvPicPr>
          <p:cNvPr id="7" name="Picture 6" descr="Effectual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" y="1938860"/>
            <a:ext cx="5009174" cy="400733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262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40                                                                 350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62" y="1950200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31323" y="4267199"/>
            <a:ext cx="3640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16651" y="4301065"/>
            <a:ext cx="931334" cy="846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6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Non-Spinning Bank vs. Spinning Injections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1905" y="1854195"/>
            <a:ext cx="3413425" cy="399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Negative spin matches with higher-mass non-spinning templates.</a:t>
            </a:r>
          </a:p>
          <a:p>
            <a:endParaRPr lang="en-US" sz="2000" smtClean="0"/>
          </a:p>
          <a:p>
            <a:r>
              <a:rPr lang="en-US" sz="2000" smtClean="0"/>
              <a:t>Spin matters less for higher-mass positive spinning injections due to their shorter waveforms.</a:t>
            </a:r>
          </a:p>
          <a:p>
            <a:endParaRPr lang="en-US" sz="2000" smtClean="0"/>
          </a:p>
          <a:p>
            <a:r>
              <a:rPr lang="en-US" sz="2000" smtClean="0"/>
              <a:t>Significant loss in sensitivity to lower mass injections with positive spin.</a:t>
            </a:r>
            <a:endParaRPr lang="en-US" sz="2000" dirty="0" smtClean="0"/>
          </a:p>
        </p:txBody>
      </p:sp>
      <p:pic>
        <p:nvPicPr>
          <p:cNvPr id="7" name="Picture 6" descr="Effectual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" y="1938860"/>
            <a:ext cx="5009174" cy="400733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40                                                                 350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62" y="1950200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31323" y="4267199"/>
            <a:ext cx="3640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51200" y="2353733"/>
            <a:ext cx="1151467" cy="1371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56F7-91CA-5A47-9369-EDFCDBAA977F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7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Non-Spinning Bank vs. Spinning Injections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91905" y="1854195"/>
            <a:ext cx="3413425" cy="3993903"/>
          </a:xfrm>
        </p:spPr>
        <p:txBody>
          <a:bodyPr>
            <a:norm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egative spin matches with higher-mass non-spinning templates.</a:t>
            </a:r>
          </a:p>
          <a:p>
            <a:endParaRPr lang="en-US" sz="2000" dirty="0" smtClean="0"/>
          </a:p>
          <a:p>
            <a:r>
              <a:rPr lang="en-US" sz="2000" dirty="0" smtClean="0"/>
              <a:t>Spin matters less for higher-mass positive spinning injections due to their shorter waveforms.</a:t>
            </a:r>
          </a:p>
          <a:p>
            <a:endParaRPr lang="en-US" sz="2000" dirty="0" smtClean="0"/>
          </a:p>
          <a:p>
            <a:r>
              <a:rPr lang="en-US" sz="2000" dirty="0" smtClean="0"/>
              <a:t>Significant loss in sensitivity to lower mass injections with positive spin.</a:t>
            </a:r>
          </a:p>
        </p:txBody>
      </p:sp>
      <p:pic>
        <p:nvPicPr>
          <p:cNvPr id="7" name="Picture 6" descr="Effectual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3" y="1938860"/>
            <a:ext cx="5009174" cy="400733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CC56F7-91CA-5A47-9369-EDFCDBAA977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7329" y="1439333"/>
            <a:ext cx="440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Overlap between Non-Spinning Bank </a:t>
            </a:r>
          </a:p>
          <a:p>
            <a:pPr algn="ctr"/>
            <a:r>
              <a:rPr lang="en-US" dirty="0" smtClean="0"/>
              <a:t>and Spinning Injections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884818"/>
            <a:ext cx="461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40                                                                 350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662" y="1950200"/>
            <a:ext cx="8466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-0.5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31323" y="4267199"/>
            <a:ext cx="3640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94823" y="2085664"/>
            <a:ext cx="1291177" cy="21815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1139</Words>
  <Application>Microsoft Macintosh PowerPoint</Application>
  <PresentationFormat>On-screen Show (4:3)</PresentationFormat>
  <Paragraphs>329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Searching for Binary Black Holes with Spin Aligned with Orbital Angular Momentum</vt:lpstr>
      <vt:lpstr>Gravitational Wave Detection  from Binary Black Holes</vt:lpstr>
      <vt:lpstr>Waveforms with Spin – IMRPhenomB </vt:lpstr>
      <vt:lpstr>Waveforms with Spin – IMRPhenomB </vt:lpstr>
      <vt:lpstr>Non-Spinning Bank vs. Spinning Injections</vt:lpstr>
      <vt:lpstr>PowerPoint Presentation</vt:lpstr>
      <vt:lpstr>PowerPoint Presentation</vt:lpstr>
      <vt:lpstr>PowerPoint Presentation</vt:lpstr>
      <vt:lpstr>Non-Spinning Bank vs. Spinning Injections</vt:lpstr>
      <vt:lpstr>Non-Spinning Bank vs. Spinning Injections</vt:lpstr>
      <vt:lpstr>Non-Spinning Bank vs. Spinning Injections</vt:lpstr>
      <vt:lpstr>Non-Spinning Bank vs. Spinning Injections</vt:lpstr>
      <vt:lpstr>Parallel Pipeline Runs</vt:lpstr>
      <vt:lpstr>More Templates – More False Alarm Triggers</vt:lpstr>
      <vt:lpstr>More Templates – More False Alarm Triggers</vt:lpstr>
      <vt:lpstr>More Templates – More False Alarm Triggers</vt:lpstr>
      <vt:lpstr>Methods for BG Rejection</vt:lpstr>
      <vt:lpstr>Methods for BG Rejection</vt:lpstr>
      <vt:lpstr>Methods for BG Rejection</vt:lpstr>
      <vt:lpstr>Volume Sensitivity</vt:lpstr>
      <vt:lpstr>Volume Sensitivity</vt:lpstr>
      <vt:lpstr>Volume Sensitivity</vt:lpstr>
      <vt:lpstr>Parameter Recovery</vt:lpstr>
      <vt:lpstr>Future Work</vt:lpstr>
      <vt:lpstr>Muchas Gracias!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Blah blah blah</dc:title>
  <dc:creator>Deborah  Hamm</dc:creator>
  <cp:lastModifiedBy>Deborah  Hamm</cp:lastModifiedBy>
  <cp:revision>83</cp:revision>
  <dcterms:created xsi:type="dcterms:W3CDTF">2013-08-16T18:41:28Z</dcterms:created>
  <dcterms:modified xsi:type="dcterms:W3CDTF">2013-08-22T20:33:19Z</dcterms:modified>
</cp:coreProperties>
</file>