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80" r:id="rId4"/>
    <p:sldId id="257" r:id="rId5"/>
    <p:sldId id="279" r:id="rId6"/>
    <p:sldId id="259" r:id="rId7"/>
    <p:sldId id="262" r:id="rId8"/>
    <p:sldId id="261" r:id="rId9"/>
    <p:sldId id="258" r:id="rId10"/>
    <p:sldId id="263" r:id="rId11"/>
    <p:sldId id="260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7" r:id="rId24"/>
    <p:sldId id="271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3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E014-A20A-5741-BEF4-BD449DD40CF7}" type="datetime1">
              <a:rPr lang="en-US" smtClean="0"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6F79-2967-D941-B03D-0B40BFB2E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1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0A311-99AB-064B-AD03-DB142B288EC1}" type="datetime1">
              <a:rPr lang="en-US" smtClean="0"/>
              <a:t>8/13/13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0C75-8430-7C4F-B9ED-000F7F86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7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0C75-8430-7C4F-B9ED-000F7F868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0C75-8430-7C4F-B9ED-000F7F8688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4FE-FB50-2C4C-800B-D4543D2634D9}" type="datetime1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89A0-E8AD-A441-A30E-CA71CDB94017}" type="datetime1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8A4-3920-714A-80B1-F4EB85302B27}" type="datetime1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320-B7C0-9D46-80CA-883D655EFBF3}" type="datetime1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075E-2DC6-654B-9B40-25968F645104}" type="datetime1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7629-B5EF-C648-A508-950F04BF6732}" type="datetime1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F51-F1CA-E343-98E3-1160EFA66DC7}" type="datetime1">
              <a:rPr lang="en-US" smtClean="0"/>
              <a:t>8/13/13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293-7014-DC4E-AB68-7D09F709408B}" type="datetime1">
              <a:rPr lang="en-US" smtClean="0"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7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DAA-3A7E-D843-9CA9-98E2A9B9F6BE}" type="datetime1">
              <a:rPr lang="en-US" smtClean="0"/>
              <a:t>8/13/13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D1C7-6C6D-274B-AC2B-E91575DB1E89}" type="datetime1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80F2-8FA0-3440-953A-3C0E2156279F}" type="datetime1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B5229-3677-3747-9309-8CA4905B6C4E}" type="datetime1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5B76-8DDE-6848-A8E3-B591917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5.emf"/><Relationship Id="rId6" Type="http://schemas.openxmlformats.org/officeDocument/2006/relationships/oleObject" Target="../embeddings/Microsoft_Equation7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1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Calibration in the Front End Controls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432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Craig Cahillane</a:t>
            </a:r>
          </a:p>
          <a:p>
            <a:r>
              <a:rPr lang="en-US" dirty="0" smtClean="0"/>
              <a:t>LIGO </a:t>
            </a:r>
            <a:r>
              <a:rPr lang="en-US" dirty="0" smtClean="0"/>
              <a:t>Caltech SURF 2013</a:t>
            </a:r>
          </a:p>
          <a:p>
            <a:r>
              <a:rPr lang="en-US" dirty="0" smtClean="0"/>
              <a:t>Mentors: Alan Weinstein, Jamie Rollins</a:t>
            </a:r>
          </a:p>
          <a:p>
            <a:r>
              <a:rPr lang="en-US" dirty="0" smtClean="0"/>
              <a:t>Presentation to Calibration Group</a:t>
            </a:r>
          </a:p>
          <a:p>
            <a:r>
              <a:rPr lang="en-US" dirty="0" smtClean="0"/>
              <a:t>8</a:t>
            </a:r>
            <a:r>
              <a:rPr lang="en-US" dirty="0" smtClean="0"/>
              <a:t>/</a:t>
            </a:r>
            <a:r>
              <a:rPr lang="en-US" dirty="0" smtClean="0"/>
              <a:t>21</a:t>
            </a:r>
            <a:r>
              <a:rPr lang="en-US" dirty="0" smtClean="0"/>
              <a:t>/</a:t>
            </a:r>
            <a:r>
              <a:rPr lang="en-US" dirty="0" smtClean="0"/>
              <a:t>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9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LoopG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6812" r="7308" b="1991"/>
          <a:stretch/>
        </p:blipFill>
        <p:spPr>
          <a:xfrm>
            <a:off x="145983" y="277386"/>
            <a:ext cx="8998017" cy="62542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55382" y="2116892"/>
            <a:ext cx="0" cy="565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97565" y="2682299"/>
            <a:ext cx="4346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Freq</a:t>
            </a:r>
            <a:r>
              <a:rPr lang="en-US" dirty="0"/>
              <a:t> </a:t>
            </a:r>
            <a:r>
              <a:rPr lang="en-US" dirty="0" smtClean="0"/>
              <a:t>≈ 150Hz gives Open Loop Gain G = 1</a:t>
            </a:r>
          </a:p>
          <a:p>
            <a:r>
              <a:rPr lang="en-US" dirty="0" smtClean="0"/>
              <a:t>Switch signal used to reconstruct strain here</a:t>
            </a:r>
          </a:p>
        </p:txBody>
      </p:sp>
      <p:pic>
        <p:nvPicPr>
          <p:cNvPr id="16" name="Picture 15" descr="Pres_Tex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6" t="17637" r="38888" b="43298"/>
          <a:stretch/>
        </p:blipFill>
        <p:spPr>
          <a:xfrm>
            <a:off x="7097059" y="767414"/>
            <a:ext cx="1754094" cy="13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ror_Control_Strain_Or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7095" r="7761" b="3547"/>
          <a:stretch/>
        </p:blipFill>
        <p:spPr>
          <a:xfrm>
            <a:off x="481744" y="145993"/>
            <a:ext cx="7824680" cy="671200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5448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79789"/>
              </p:ext>
            </p:extLst>
          </p:nvPr>
        </p:nvGraphicFramePr>
        <p:xfrm>
          <a:off x="1781338" y="2565630"/>
          <a:ext cx="1536452" cy="78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6" imgW="774700" imgH="393700" progId="Equation.3">
                  <p:embed/>
                </p:oleObj>
              </mc:Choice>
              <mc:Fallback>
                <p:oleObj name="Equation" r:id="rId6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1338" y="2565630"/>
                        <a:ext cx="1536452" cy="780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97785"/>
              </p:ext>
            </p:extLst>
          </p:nvPr>
        </p:nvGraphicFramePr>
        <p:xfrm>
          <a:off x="5918048" y="2558570"/>
          <a:ext cx="1824659" cy="85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8" imgW="838200" imgH="393700" progId="Equation.3">
                  <p:embed/>
                </p:oleObj>
              </mc:Choice>
              <mc:Fallback>
                <p:oleObj name="Equation" r:id="rId8" imgW="838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18048" y="2558570"/>
                        <a:ext cx="1824659" cy="85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95620" y="481775"/>
            <a:ext cx="1038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Strain </a:t>
            </a:r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11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6558" y="1026187"/>
            <a:ext cx="0" cy="565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9"/>
            <a:ext cx="8229600" cy="877465"/>
          </a:xfrm>
        </p:spPr>
        <p:txBody>
          <a:bodyPr/>
          <a:lstStyle/>
          <a:p>
            <a:r>
              <a:rPr lang="en-US" dirty="0" smtClean="0"/>
              <a:t>Problems: Unphysical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338"/>
            <a:ext cx="9144000" cy="5825662"/>
          </a:xfrm>
        </p:spPr>
        <p:txBody>
          <a:bodyPr/>
          <a:lstStyle/>
          <a:p>
            <a:r>
              <a:rPr lang="en-US" dirty="0" smtClean="0"/>
              <a:t>Simulink </a:t>
            </a:r>
            <a:r>
              <a:rPr lang="en-US" dirty="0" smtClean="0"/>
              <a:t>only </a:t>
            </a:r>
            <a:r>
              <a:rPr lang="en-US" dirty="0" smtClean="0"/>
              <a:t>simulates physical, causal </a:t>
            </a:r>
            <a:r>
              <a:rPr lang="en-US" dirty="0" smtClean="0"/>
              <a:t>systems, i.e. systems with more zeros than poles.  </a:t>
            </a:r>
          </a:p>
          <a:p>
            <a:r>
              <a:rPr lang="en-US" dirty="0" smtClean="0"/>
              <a:t>The sensing function C is a physical system, but the inverse sensing function 1/C is not a physical </a:t>
            </a:r>
            <a:r>
              <a:rPr lang="en-US" dirty="0" smtClean="0"/>
              <a:t>system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  <a:r>
              <a:rPr lang="en-US" dirty="0" smtClean="0"/>
              <a:t>:  Add poles at frequencies outside the LIGO band (8000 Hz) to make 1/C </a:t>
            </a:r>
            <a:r>
              <a:rPr lang="en-US" dirty="0" smtClean="0"/>
              <a:t>physical</a:t>
            </a:r>
            <a:endParaRPr lang="en-US" dirty="0"/>
          </a:p>
          <a:p>
            <a:r>
              <a:rPr lang="en-US" dirty="0" smtClean="0"/>
              <a:t>Implication:  Additional high frequency poles changes inverse sensing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64072"/>
              </p:ext>
            </p:extLst>
          </p:nvPr>
        </p:nvGraphicFramePr>
        <p:xfrm>
          <a:off x="4203700" y="3213100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736600" imgH="431800" progId="Equation.3">
                  <p:embed/>
                </p:oleObj>
              </mc:Choice>
              <mc:Fallback>
                <p:oleObj name="Equation" r:id="rId4" imgW="736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3700" y="3213100"/>
                        <a:ext cx="736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60360"/>
              </p:ext>
            </p:extLst>
          </p:nvPr>
        </p:nvGraphicFramePr>
        <p:xfrm>
          <a:off x="3033474" y="3212727"/>
          <a:ext cx="2012269" cy="11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" imgW="736600" imgH="431800" progId="Equation.3">
                  <p:embed/>
                </p:oleObj>
              </mc:Choice>
              <mc:Fallback>
                <p:oleObj name="Equation" r:id="rId6" imgW="736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3474" y="3212727"/>
                        <a:ext cx="2012269" cy="1179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17124" y="3376706"/>
            <a:ext cx="382687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Roots of z(s) are called </a:t>
            </a:r>
            <a:r>
              <a:rPr lang="en-US" sz="2400" i="1" dirty="0" smtClean="0">
                <a:solidFill>
                  <a:srgbClr val="000090"/>
                </a:solidFill>
              </a:rPr>
              <a:t>zeros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Roots of p(s) are called </a:t>
            </a:r>
            <a:r>
              <a:rPr lang="en-US" sz="2400" i="1" dirty="0" smtClean="0">
                <a:solidFill>
                  <a:srgbClr val="000090"/>
                </a:solidFill>
              </a:rPr>
              <a:t>poles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76706"/>
            <a:ext cx="22493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Sensing Transfer</a:t>
            </a:r>
          </a:p>
          <a:p>
            <a:r>
              <a:rPr lang="en-US" sz="2400" dirty="0" smtClean="0"/>
              <a:t>Function C(s):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00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864104"/>
          </a:xfrm>
        </p:spPr>
        <p:txBody>
          <a:bodyPr/>
          <a:lstStyle/>
          <a:p>
            <a:r>
              <a:rPr lang="en-US" dirty="0" smtClean="0"/>
              <a:t>Problems: Exponential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546"/>
            <a:ext cx="9144000" cy="58214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response of the inverse </a:t>
            </a:r>
            <a:r>
              <a:rPr lang="en-US" dirty="0" smtClean="0"/>
              <a:t>sensing </a:t>
            </a:r>
            <a:r>
              <a:rPr lang="en-US" dirty="0" smtClean="0"/>
              <a:t>function to a sine wave input </a:t>
            </a:r>
            <a:r>
              <a:rPr lang="en-US" dirty="0" smtClean="0"/>
              <a:t>blows up </a:t>
            </a:r>
            <a:r>
              <a:rPr lang="en-US" dirty="0" smtClean="0"/>
              <a:t>in </a:t>
            </a:r>
            <a:r>
              <a:rPr lang="en-US" dirty="0" smtClean="0"/>
              <a:t>Simulink</a:t>
            </a:r>
          </a:p>
          <a:p>
            <a:r>
              <a:rPr lang="en-US" dirty="0" smtClean="0"/>
              <a:t>Cause of Problem: The inverse sensing function has poles with positive real parts.  This causes exponential growth rather than decay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 smtClean="0"/>
              <a:t>I </a:t>
            </a:r>
            <a:r>
              <a:rPr lang="en-US" dirty="0" smtClean="0"/>
              <a:t>removed the </a:t>
            </a:r>
            <a:r>
              <a:rPr lang="en-US" dirty="0" smtClean="0"/>
              <a:t>offending </a:t>
            </a:r>
            <a:r>
              <a:rPr lang="en-US" dirty="0" smtClean="0"/>
              <a:t>poles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Implications: Our inverse </a:t>
            </a:r>
            <a:r>
              <a:rPr lang="en-US" dirty="0" smtClean="0"/>
              <a:t>sensing function </a:t>
            </a:r>
            <a:r>
              <a:rPr lang="en-US" dirty="0" smtClean="0"/>
              <a:t>is now only an approximation.  Let’s see how close: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9027" y="2876053"/>
            <a:ext cx="2967009" cy="2509887"/>
            <a:chOff x="1" y="1951214"/>
            <a:chExt cx="4746082" cy="4297185"/>
          </a:xfrm>
        </p:grpSpPr>
        <p:sp>
          <p:nvSpPr>
            <p:cNvPr id="6" name="Oval 5"/>
            <p:cNvSpPr/>
            <p:nvPr/>
          </p:nvSpPr>
          <p:spPr>
            <a:xfrm>
              <a:off x="1591790" y="3708315"/>
              <a:ext cx="1128365" cy="1128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61326" y="4264076"/>
              <a:ext cx="368823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130714" y="2462062"/>
              <a:ext cx="2" cy="26247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1" y="1951214"/>
              <a:ext cx="2147010" cy="429718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2273" y="3319002"/>
            <a:ext cx="2077907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Poles must have a negative real </a:t>
            </a:r>
            <a:r>
              <a:rPr lang="en-US" sz="2800" dirty="0" smtClean="0"/>
              <a:t>part 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16" idx="3"/>
          </p:cNvCxnSpPr>
          <p:nvPr/>
        </p:nvCxnSpPr>
        <p:spPr>
          <a:xfrm>
            <a:off x="4422330" y="4116990"/>
            <a:ext cx="1300197" cy="590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0413" y="3639936"/>
            <a:ext cx="156191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Region of stability</a:t>
            </a:r>
            <a:endParaRPr lang="en-US" sz="2800" dirty="0"/>
          </a:p>
        </p:txBody>
      </p:sp>
      <p:sp>
        <p:nvSpPr>
          <p:cNvPr id="18" name="Multiply 17"/>
          <p:cNvSpPr/>
          <p:nvPr/>
        </p:nvSpPr>
        <p:spPr>
          <a:xfrm>
            <a:off x="5961039" y="4743174"/>
            <a:ext cx="259475" cy="2553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976780" y="4743174"/>
            <a:ext cx="259475" cy="255347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ison_original_inverted_SensFunc_vs_invSensFunc_with_extra_pol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561" r="7231" b="3557"/>
          <a:stretch/>
        </p:blipFill>
        <p:spPr>
          <a:xfrm>
            <a:off x="0" y="321184"/>
            <a:ext cx="7065569" cy="64002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437843" y="1824908"/>
            <a:ext cx="627726" cy="277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5569" y="2102293"/>
            <a:ext cx="207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Downturn Due to Extra Poles</a:t>
            </a:r>
          </a:p>
          <a:p>
            <a:r>
              <a:rPr lang="en-US" sz="3200" dirty="0" smtClean="0"/>
              <a:t>Outside of LIGO band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rison_Orig_SensFunc_vs_invSensFunc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6828" r="7232" b="1456"/>
          <a:stretch/>
        </p:blipFill>
        <p:spPr>
          <a:xfrm>
            <a:off x="248171" y="189790"/>
            <a:ext cx="8895830" cy="66682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8952"/>
          </a:xfrm>
        </p:spPr>
        <p:txBody>
          <a:bodyPr>
            <a:normAutofit/>
          </a:bodyPr>
          <a:lstStyle/>
          <a:p>
            <a:r>
              <a:rPr lang="en-US" dirty="0" smtClean="0"/>
              <a:t>Compare MATLAB and Simulink models</a:t>
            </a:r>
            <a:endParaRPr lang="en-US" dirty="0"/>
          </a:p>
        </p:txBody>
      </p:sp>
      <p:pic>
        <p:nvPicPr>
          <p:cNvPr id="4" name="Picture 3" descr="Simulink_Error_Control_Str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467" r="5618" b="4997"/>
          <a:stretch/>
        </p:blipFill>
        <p:spPr>
          <a:xfrm>
            <a:off x="4788237" y="2978248"/>
            <a:ext cx="4496271" cy="38797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953"/>
            <a:ext cx="9144000" cy="1745957"/>
          </a:xfrm>
        </p:spPr>
        <p:txBody>
          <a:bodyPr>
            <a:normAutofit/>
          </a:bodyPr>
          <a:lstStyle/>
          <a:p>
            <a:r>
              <a:rPr lang="en-US" dirty="0" smtClean="0"/>
              <a:t>Finally, let’s look at how well the inverse sensing function reconstructs GW strain:</a:t>
            </a:r>
          </a:p>
          <a:p>
            <a:r>
              <a:rPr lang="en-US" dirty="0" smtClean="0"/>
              <a:t>Here, the strain (red line) looks good in LIGO band</a:t>
            </a:r>
          </a:p>
        </p:txBody>
      </p:sp>
      <p:pic>
        <p:nvPicPr>
          <p:cNvPr id="5" name="Picture 4" descr="Error_Control_Strain_Or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6414" r="7606" b="2583"/>
          <a:stretch/>
        </p:blipFill>
        <p:spPr>
          <a:xfrm>
            <a:off x="0" y="2978248"/>
            <a:ext cx="4569264" cy="3985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48" y="4542279"/>
            <a:ext cx="3375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MATLAB Strain Reconstruction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54304" y="4542279"/>
            <a:ext cx="3372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Simulink Strain Reconstruction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isons_between_Strain_Reproduc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3618" r="6814" b="3992"/>
          <a:stretch/>
        </p:blipFill>
        <p:spPr>
          <a:xfrm>
            <a:off x="262768" y="248187"/>
            <a:ext cx="8233433" cy="6336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6479" y="963550"/>
            <a:ext cx="4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closer look at the differences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5294"/>
          </a:xfrm>
        </p:spPr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4118"/>
            <a:ext cx="9144000" cy="5363882"/>
          </a:xfrm>
        </p:spPr>
        <p:txBody>
          <a:bodyPr>
            <a:normAutofit/>
          </a:bodyPr>
          <a:lstStyle/>
          <a:p>
            <a:r>
              <a:rPr lang="en-US" dirty="0" smtClean="0"/>
              <a:t>The approximated inverse sensing function seems to produce an error in amplitude with a peak at ≈ 200 Hz, and falls off above the LIGO band</a:t>
            </a:r>
          </a:p>
          <a:p>
            <a:r>
              <a:rPr lang="en-US" dirty="0" smtClean="0"/>
              <a:t>We are now working </a:t>
            </a:r>
            <a:r>
              <a:rPr lang="en-US" dirty="0" smtClean="0"/>
              <a:t>with delays to bring down this error in amplitude.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49"/>
            <a:ext cx="8229600" cy="860891"/>
          </a:xfrm>
        </p:spPr>
        <p:txBody>
          <a:bodyPr>
            <a:normAutofit/>
          </a:bodyPr>
          <a:lstStyle/>
          <a:p>
            <a:r>
              <a:rPr lang="en-US" dirty="0" smtClean="0"/>
              <a:t>Delays</a:t>
            </a:r>
            <a:endParaRPr lang="en-US" dirty="0"/>
          </a:p>
        </p:txBody>
      </p:sp>
      <p:pic>
        <p:nvPicPr>
          <p:cNvPr id="6" name="Picture 5" descr="Inverse Response-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13645" r="41072" b="59563"/>
          <a:stretch/>
        </p:blipFill>
        <p:spPr>
          <a:xfrm>
            <a:off x="0" y="4288118"/>
            <a:ext cx="9144000" cy="2569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940" y="1329764"/>
            <a:ext cx="8576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We input delays on the Control Signal to try and produce a better strain reconstruction.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This works by basic addition of sine waves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Error ranges from .18% to 4.02% from 10 Hz to 800 Hz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9"/>
            <a:ext cx="8229600" cy="911412"/>
          </a:xfrm>
        </p:spPr>
        <p:txBody>
          <a:bodyPr>
            <a:normAutofit/>
          </a:bodyPr>
          <a:lstStyle/>
          <a:p>
            <a:r>
              <a:rPr lang="en-US" dirty="0" smtClean="0"/>
              <a:t>Control System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942"/>
            <a:ext cx="4392706" cy="5827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Keep the </a:t>
            </a:r>
            <a:r>
              <a:rPr lang="en-US" dirty="0" err="1" smtClean="0"/>
              <a:t>Fabry-P</a:t>
            </a:r>
            <a:r>
              <a:rPr lang="en-US" dirty="0" err="1" smtClean="0"/>
              <a:t>é</a:t>
            </a:r>
            <a:r>
              <a:rPr lang="en-US" dirty="0" err="1" smtClean="0"/>
              <a:t>rot</a:t>
            </a:r>
            <a:r>
              <a:rPr lang="en-US" dirty="0" smtClean="0"/>
              <a:t> interferometer           </a:t>
            </a:r>
            <a:r>
              <a:rPr lang="en-US" i="1" dirty="0" smtClean="0"/>
              <a:t>on resonance</a:t>
            </a:r>
            <a:r>
              <a:rPr lang="en-US" dirty="0" smtClean="0"/>
              <a:t>!</a:t>
            </a:r>
          </a:p>
          <a:p>
            <a:r>
              <a:rPr lang="en-US" dirty="0" smtClean="0"/>
              <a:t>We want the cavity length to be an integer number of laser wavelengths to build a high optical gain</a:t>
            </a:r>
          </a:p>
          <a:p>
            <a:r>
              <a:rPr lang="en-US" dirty="0" smtClean="0"/>
              <a:t>Actuate on optic using feedback loop to maintain resonance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Off_Reson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6" y="1199865"/>
            <a:ext cx="4288117" cy="2676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7531" y="896472"/>
            <a:ext cx="45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 Resonance: some destructive interference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On_Reson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7" y="4293722"/>
            <a:ext cx="4527177" cy="2564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707" y="3876207"/>
            <a:ext cx="45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On Resonance: only constructive interference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78" y="1280745"/>
            <a:ext cx="791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Mass Optic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96941" y="3876207"/>
            <a:ext cx="28985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lay_vs_NoDelay_Zoom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5455" r="8251" b="3486"/>
          <a:stretch/>
        </p:blipFill>
        <p:spPr>
          <a:xfrm>
            <a:off x="744512" y="613169"/>
            <a:ext cx="7445125" cy="6244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6471" y="129099"/>
            <a:ext cx="46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Strain Reconstructions with and without Delays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ison of Strain Da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3701" r="8264" b="6393"/>
          <a:stretch/>
        </p:blipFill>
        <p:spPr>
          <a:xfrm>
            <a:off x="0" y="1635117"/>
            <a:ext cx="9144000" cy="48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3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Delayed </a:t>
            </a:r>
            <a:r>
              <a:rPr lang="en-US" sz="3600" dirty="0"/>
              <a:t>Input </a:t>
            </a:r>
            <a:r>
              <a:rPr lang="en-US" sz="3600" dirty="0" smtClean="0"/>
              <a:t>+ </a:t>
            </a:r>
            <a:r>
              <a:rPr lang="en-US" sz="3600" dirty="0" smtClean="0"/>
              <a:t>Output </a:t>
            </a:r>
            <a:r>
              <a:rPr lang="en-US" sz="3600" dirty="0" smtClean="0"/>
              <a:t>Strain Superimposed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1346" y="1108796"/>
            <a:ext cx="24204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input and output at 50 Hz is almost identical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ison of Strain Data zoo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3637" r="8543" b="6341"/>
          <a:stretch/>
        </p:blipFill>
        <p:spPr>
          <a:xfrm>
            <a:off x="160581" y="1970899"/>
            <a:ext cx="8983419" cy="4887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3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Input + (Delayed) Output Strain Superimposed (Zoomed)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50471" y="2620246"/>
            <a:ext cx="20768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see the two separate lines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27295" y="2823882"/>
            <a:ext cx="582705" cy="119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Varying delays according to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26234"/>
          </a:xfrm>
        </p:spPr>
        <p:txBody>
          <a:bodyPr>
            <a:noAutofit/>
          </a:bodyPr>
          <a:lstStyle/>
          <a:p>
            <a:r>
              <a:rPr lang="en-US" sz="2800" dirty="0" smtClean="0"/>
              <a:t>Optimal delay times are independent of both the amplitude and phase of the incoming wave. This allows for the possibility for a variable delay to be implemented that would give better than 1% error for any given frequency.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9051"/>
              </p:ext>
            </p:extLst>
          </p:nvPr>
        </p:nvGraphicFramePr>
        <p:xfrm>
          <a:off x="102190" y="4160788"/>
          <a:ext cx="9007139" cy="194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185"/>
                <a:gridCol w="1033513"/>
                <a:gridCol w="1109469"/>
                <a:gridCol w="729914"/>
                <a:gridCol w="705575"/>
                <a:gridCol w="681262"/>
                <a:gridCol w="817504"/>
                <a:gridCol w="744513"/>
                <a:gridCol w="618966"/>
                <a:gridCol w="1045238"/>
              </a:tblGrid>
              <a:tr h="834413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557294">
                <a:tc>
                  <a:txBody>
                    <a:bodyPr/>
                    <a:lstStyle/>
                    <a:p>
                      <a:r>
                        <a:rPr lang="en-US" dirty="0" smtClean="0"/>
                        <a:t>Delay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2.015e-8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2.015e-8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2.5e-8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4e-8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5e-8</a:t>
                      </a:r>
                      <a:endParaRPr lang="en-US" dirty="0"/>
                    </a:p>
                  </a:txBody>
                  <a:tcPr/>
                </a:tc>
              </a:tr>
              <a:tr h="557294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.017%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4352"/>
            <a:ext cx="9144000" cy="5923648"/>
          </a:xfrm>
        </p:spPr>
        <p:txBody>
          <a:bodyPr>
            <a:normAutofit/>
          </a:bodyPr>
          <a:lstStyle/>
          <a:p>
            <a:r>
              <a:rPr lang="en-US" dirty="0" smtClean="0"/>
              <a:t>Further improvements on high frequency strain reconstruction are needed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Move a</a:t>
            </a:r>
            <a:r>
              <a:rPr lang="en-US" dirty="0" smtClean="0"/>
              <a:t>dded poles to higher frequency </a:t>
            </a:r>
          </a:p>
          <a:p>
            <a:pPr lvl="1"/>
            <a:r>
              <a:rPr lang="en-US" dirty="0" smtClean="0"/>
              <a:t>Add delay to error signal </a:t>
            </a:r>
            <a:endParaRPr lang="en-US" dirty="0" smtClean="0"/>
          </a:p>
          <a:p>
            <a:r>
              <a:rPr lang="en-US" dirty="0" smtClean="0"/>
              <a:t>The next phase of this project is to input calibration lines into the model, demodulate at those frequencies, and use the output to track changes in the optical </a:t>
            </a:r>
            <a:r>
              <a:rPr lang="en-US" dirty="0" smtClean="0"/>
              <a:t>gain and maybe even the </a:t>
            </a:r>
            <a:r>
              <a:rPr lang="en-US" dirty="0" smtClean="0"/>
              <a:t>cavity </a:t>
            </a:r>
            <a:r>
              <a:rPr lang="en-US" dirty="0" smtClean="0"/>
              <a:t>pole. </a:t>
            </a:r>
            <a:endParaRPr lang="en-US" dirty="0" smtClean="0"/>
          </a:p>
          <a:p>
            <a:r>
              <a:rPr lang="en-US" dirty="0" smtClean="0"/>
              <a:t>Next, we want to take this model and put it into the front end Real-time Code Generator (RCG) at the 40 meter at </a:t>
            </a:r>
            <a:r>
              <a:rPr lang="en-US" dirty="0" smtClean="0"/>
              <a:t>Caltech, and then at LHO and LLO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3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Thanks to:</a:t>
            </a:r>
          </a:p>
          <a:p>
            <a:pPr marL="0" indent="0" algn="ctr">
              <a:buNone/>
            </a:pPr>
            <a:r>
              <a:rPr lang="en-US" dirty="0" smtClean="0"/>
              <a:t>Professor Alan Weinstein</a:t>
            </a:r>
          </a:p>
          <a:p>
            <a:pPr marL="0" indent="0" algn="ctr">
              <a:buNone/>
            </a:pPr>
            <a:r>
              <a:rPr lang="en-US" dirty="0" smtClean="0"/>
              <a:t>Jamie Rollins</a:t>
            </a:r>
          </a:p>
          <a:p>
            <a:pPr marL="0" indent="0" algn="ctr">
              <a:buNone/>
            </a:pPr>
            <a:r>
              <a:rPr lang="en-US" dirty="0" smtClean="0"/>
              <a:t>2013 Caltech LIGO SURF</a:t>
            </a:r>
          </a:p>
          <a:p>
            <a:pPr marL="0" indent="0" algn="ctr">
              <a:buNone/>
            </a:pPr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Adhikari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Jeff </a:t>
            </a:r>
            <a:r>
              <a:rPr lang="en-US" dirty="0" err="1" smtClean="0"/>
              <a:t>Kissel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Luke Burks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8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49"/>
            <a:ext cx="8229600" cy="805707"/>
          </a:xfrm>
        </p:spPr>
        <p:txBody>
          <a:bodyPr/>
          <a:lstStyle/>
          <a:p>
            <a:r>
              <a:rPr lang="en-US" dirty="0" smtClean="0"/>
              <a:t>Parts of the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356"/>
            <a:ext cx="4627656" cy="593398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</a:t>
            </a:r>
            <a:r>
              <a:rPr lang="en-US" sz="2800" dirty="0" smtClean="0"/>
              <a:t> = Sensing Function.  Represents the actual interferometer detecting incident GWs, outputs the DARM Error Signal </a:t>
            </a:r>
            <a:r>
              <a:rPr lang="en-US" sz="2800" dirty="0" err="1"/>
              <a:t>e</a:t>
            </a:r>
            <a:r>
              <a:rPr lang="en-US" sz="2800" baseline="-25000" dirty="0" err="1"/>
              <a:t>D</a:t>
            </a:r>
            <a:r>
              <a:rPr lang="en-US" sz="2800" dirty="0" err="1" smtClean="0"/>
              <a:t>.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D</a:t>
            </a:r>
            <a:r>
              <a:rPr lang="en-US" sz="2800" dirty="0" smtClean="0"/>
              <a:t> = Digital Filters.  Takes DARM Error Signal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and outputs Control Signal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that corrects mirror movement.</a:t>
            </a:r>
          </a:p>
          <a:p>
            <a:r>
              <a:rPr lang="en-US" sz="2800" b="1" dirty="0" smtClean="0"/>
              <a:t>A</a:t>
            </a:r>
            <a:r>
              <a:rPr lang="en-US" sz="2800" dirty="0" smtClean="0"/>
              <a:t> = Actuation Function.  Takes Control Signal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and actuates on pendulums to keep them “on resonance”.</a:t>
            </a:r>
          </a:p>
        </p:txBody>
      </p:sp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78" y="4905271"/>
            <a:ext cx="1985153" cy="18162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 descr="SimpleFeedbackLoo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56" y="2715462"/>
            <a:ext cx="4374335" cy="2025508"/>
          </a:xfrm>
          <a:prstGeom prst="rect">
            <a:avLst/>
          </a:prstGeom>
        </p:spPr>
      </p:pic>
      <p:pic>
        <p:nvPicPr>
          <p:cNvPr id="8" name="Picture 7" descr="LIGO_LL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729963"/>
            <a:ext cx="2624943" cy="1762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23" y="4775376"/>
            <a:ext cx="2019969" cy="20199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025029" y="2492354"/>
            <a:ext cx="61649" cy="46605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51724" y="4496571"/>
            <a:ext cx="0" cy="27880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79255" y="4496571"/>
            <a:ext cx="184196" cy="4087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1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46"/>
            <a:ext cx="8229600" cy="1143000"/>
          </a:xfrm>
        </p:spPr>
        <p:txBody>
          <a:bodyPr/>
          <a:lstStyle/>
          <a:p>
            <a:r>
              <a:rPr lang="en-US" dirty="0" smtClean="0"/>
              <a:t>Calibration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134"/>
            <a:ext cx="9144000" cy="22628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Reproduce the GW strain + noise signal as accurately as possible from the error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D</a:t>
            </a:r>
            <a:r>
              <a:rPr lang="en-US" dirty="0" smtClean="0"/>
              <a:t>) and control 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) </a:t>
            </a:r>
            <a:r>
              <a:rPr lang="en-US" dirty="0" smtClean="0"/>
              <a:t>signals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Our </a:t>
            </a:r>
            <a:r>
              <a:rPr lang="en-US" dirty="0" smtClean="0"/>
              <a:t>Goal</a:t>
            </a:r>
            <a:r>
              <a:rPr lang="en-US" dirty="0" smtClean="0"/>
              <a:t>: </a:t>
            </a:r>
            <a:r>
              <a:rPr lang="en-US" dirty="0" smtClean="0"/>
              <a:t>Construct R</a:t>
            </a:r>
            <a:r>
              <a:rPr lang="en-US" baseline="30000" dirty="0" smtClean="0"/>
              <a:t>-1</a:t>
            </a:r>
            <a:r>
              <a:rPr lang="en-US" dirty="0" smtClean="0"/>
              <a:t>, the Inverse Response Function</a:t>
            </a:r>
            <a:endParaRPr lang="en-US" baseline="30000" dirty="0" smtClean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6525B76-8DDE-6848-A8E3-B5919171F3C5}" type="slidenum">
              <a:rPr lang="en-US" smtClean="0"/>
              <a:t>4</a:t>
            </a:fld>
            <a:endParaRPr lang="en-US"/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>
          <a:xfrm>
            <a:off x="6553200" y="6255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25B76-8DDE-6848-A8E3-B5919171F3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2" name="Picture 21" descr="InvRespControlLo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419"/>
            <a:ext cx="9144000" cy="2940581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5400000" flipH="1" flipV="1">
            <a:off x="3347175" y="4802173"/>
            <a:ext cx="1596993" cy="1309529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434" y="4658440"/>
            <a:ext cx="23065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vitationalWave_PlusPolariz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0" y="3538001"/>
            <a:ext cx="851689" cy="85168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904988" y="3430825"/>
            <a:ext cx="686120" cy="696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7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58"/>
          </a:xfrm>
        </p:spPr>
        <p:txBody>
          <a:bodyPr/>
          <a:lstStyle/>
          <a:p>
            <a:r>
              <a:rPr lang="en-US" dirty="0" smtClean="0"/>
              <a:t>Open and Closed Loop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7557"/>
            <a:ext cx="9144000" cy="32922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Control System Block Diagrams: In the frequency domain, we </a:t>
            </a:r>
            <a:r>
              <a:rPr lang="en-US" i="1" dirty="0" smtClean="0"/>
              <a:t>multiply</a:t>
            </a:r>
            <a:r>
              <a:rPr lang="en-US" dirty="0" smtClean="0"/>
              <a:t> blocks in series and </a:t>
            </a:r>
            <a:r>
              <a:rPr lang="en-US" i="1" dirty="0" smtClean="0"/>
              <a:t>add</a:t>
            </a:r>
            <a:r>
              <a:rPr lang="en-US" dirty="0" smtClean="0"/>
              <a:t> blocks in parallel.</a:t>
            </a:r>
          </a:p>
          <a:p>
            <a:r>
              <a:rPr lang="en-US" dirty="0" smtClean="0"/>
              <a:t>From the sum circle:          </a:t>
            </a:r>
          </a:p>
          <a:p>
            <a:r>
              <a:rPr lang="en-US" dirty="0" smtClean="0"/>
              <a:t>Multiply blocks in series:   </a:t>
            </a:r>
          </a:p>
          <a:p>
            <a:r>
              <a:rPr lang="en-US" dirty="0" smtClean="0"/>
              <a:t>Definition: Open Loop Gain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670309"/>
              </p:ext>
            </p:extLst>
          </p:nvPr>
        </p:nvGraphicFramePr>
        <p:xfrm>
          <a:off x="5755704" y="5194084"/>
          <a:ext cx="2344468" cy="122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3" imgW="825500" imgH="431800" progId="Equation.3">
                  <p:embed/>
                </p:oleObj>
              </mc:Choice>
              <mc:Fallback>
                <p:oleObj name="Equation" r:id="rId3" imgW="825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5704" y="5194084"/>
                        <a:ext cx="2344468" cy="122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718079"/>
              </p:ext>
            </p:extLst>
          </p:nvPr>
        </p:nvGraphicFramePr>
        <p:xfrm>
          <a:off x="5755704" y="2244886"/>
          <a:ext cx="2769694" cy="57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5" imgW="1041400" imgH="215900" progId="Equation.3">
                  <p:embed/>
                </p:oleObj>
              </mc:Choice>
              <mc:Fallback>
                <p:oleObj name="Equation" r:id="rId5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5704" y="2244886"/>
                        <a:ext cx="2769694" cy="574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71508"/>
              </p:ext>
            </p:extLst>
          </p:nvPr>
        </p:nvGraphicFramePr>
        <p:xfrm>
          <a:off x="5755704" y="2819091"/>
          <a:ext cx="2702714" cy="527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7" imgW="1041400" imgH="203200" progId="Equation.3">
                  <p:embed/>
                </p:oleObj>
              </mc:Choice>
              <mc:Fallback>
                <p:oleObj name="Equation" r:id="rId7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5704" y="2819091"/>
                        <a:ext cx="2702714" cy="527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49247"/>
              </p:ext>
            </p:extLst>
          </p:nvPr>
        </p:nvGraphicFramePr>
        <p:xfrm>
          <a:off x="5738068" y="3368564"/>
          <a:ext cx="1483972" cy="40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9" imgW="609600" imgH="165100" progId="Equation.3">
                  <p:embed/>
                </p:oleObj>
              </mc:Choice>
              <mc:Fallback>
                <p:oleObj name="Equation" r:id="rId9" imgW="609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8068" y="3368564"/>
                        <a:ext cx="1483972" cy="401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88753"/>
              </p:ext>
            </p:extLst>
          </p:nvPr>
        </p:nvGraphicFramePr>
        <p:xfrm>
          <a:off x="5755704" y="3870936"/>
          <a:ext cx="2981154" cy="55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1" imgW="1168400" imgH="215900" progId="Equation.3">
                  <p:embed/>
                </p:oleObj>
              </mc:Choice>
              <mc:Fallback>
                <p:oleObj name="Equation" r:id="rId11" imgW="116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5704" y="3870936"/>
                        <a:ext cx="2981154" cy="55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38068" y="4632832"/>
            <a:ext cx="30660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Closed Loop Gain</a:t>
            </a:r>
            <a:endParaRPr lang="en-US" sz="3200" dirty="0"/>
          </a:p>
        </p:txBody>
      </p:sp>
      <p:pic>
        <p:nvPicPr>
          <p:cNvPr id="17" name="Picture 16" descr="SimpleFeedbackLoop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9294"/>
            <a:ext cx="5663147" cy="27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4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 of Calibration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6</a:t>
            </a:fld>
            <a:endParaRPr lang="en-US"/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6553200" y="6255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25B76-8DDE-6848-A8E3-B5919171F3C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18" descr="InvRespControlLo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419"/>
            <a:ext cx="9144000" cy="2940581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5400000" flipH="1" flipV="1">
            <a:off x="3347175" y="4802173"/>
            <a:ext cx="1596993" cy="1309529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434" y="4658440"/>
            <a:ext cx="23065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res_Tex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5321"/>
            <a:ext cx="8068198" cy="30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 of Calibration</a:t>
            </a:r>
            <a:endParaRPr lang="en-US" dirty="0"/>
          </a:p>
        </p:txBody>
      </p:sp>
      <p:pic>
        <p:nvPicPr>
          <p:cNvPr id="6" name="Picture 5" descr="InvResp_Block_Diagra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96" y="5036283"/>
            <a:ext cx="5926904" cy="1821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01724"/>
            <a:ext cx="3198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Open Loop Gain</a:t>
            </a:r>
          </a:p>
          <a:p>
            <a:r>
              <a:rPr lang="en-US" sz="3600" dirty="0" smtClean="0"/>
              <a:t>G = C*D*A</a:t>
            </a:r>
            <a:endParaRPr lang="en-US" sz="3600" dirty="0"/>
          </a:p>
        </p:txBody>
      </p:sp>
      <p:pic>
        <p:nvPicPr>
          <p:cNvPr id="8" name="Picture 7" descr="Pres_Tex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38545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946"/>
            <a:ext cx="8229600" cy="1143000"/>
          </a:xfrm>
        </p:spPr>
        <p:txBody>
          <a:bodyPr/>
          <a:lstStyle/>
          <a:p>
            <a:r>
              <a:rPr lang="en-US" dirty="0" smtClean="0"/>
              <a:t>Method of Calibration</a:t>
            </a:r>
            <a:endParaRPr lang="en-US" dirty="0"/>
          </a:p>
        </p:txBody>
      </p:sp>
      <p:pic>
        <p:nvPicPr>
          <p:cNvPr id="4" name="Picture 3" descr="InvResp_Block_Diagra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464"/>
            <a:ext cx="9144000" cy="281053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5400000" flipH="1" flipV="1">
            <a:off x="3496238" y="4854298"/>
            <a:ext cx="1503724" cy="1313845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905023" y="4759358"/>
            <a:ext cx="23065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6544" y="5119866"/>
            <a:ext cx="24213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Need to connect both</a:t>
            </a:r>
          </a:p>
          <a:p>
            <a:r>
              <a:rPr lang="en-US" dirty="0" smtClean="0"/>
              <a:t>Error and Control Signal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04271" y="4759358"/>
            <a:ext cx="0" cy="3605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es_Tex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967"/>
            <a:ext cx="9144000" cy="23199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980898"/>
          </a:xfrm>
        </p:spPr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0" y="987031"/>
            <a:ext cx="9144000" cy="1929084"/>
          </a:xfrm>
        </p:spPr>
        <p:txBody>
          <a:bodyPr/>
          <a:lstStyle/>
          <a:p>
            <a:r>
              <a:rPr lang="en-US" dirty="0" smtClean="0"/>
              <a:t>Build such a calibrator in MATLAB and Simulink</a:t>
            </a:r>
          </a:p>
          <a:p>
            <a:r>
              <a:rPr lang="en-US" dirty="0" smtClean="0"/>
              <a:t>Began with </a:t>
            </a:r>
            <a:r>
              <a:rPr lang="en-US" dirty="0" err="1" smtClean="0"/>
              <a:t>Rana</a:t>
            </a:r>
            <a:r>
              <a:rPr lang="en-US" dirty="0"/>
              <a:t> </a:t>
            </a:r>
            <a:r>
              <a:rPr lang="en-US" dirty="0" err="1" smtClean="0"/>
              <a:t>Adhikari’s</a:t>
            </a:r>
            <a:r>
              <a:rPr lang="en-US" dirty="0" smtClean="0"/>
              <a:t> model + added R</a:t>
            </a:r>
            <a:r>
              <a:rPr lang="en-US" baseline="30000" dirty="0" smtClean="0"/>
              <a:t>-1</a:t>
            </a:r>
            <a:r>
              <a:rPr lang="en-US" dirty="0" smtClean="0"/>
              <a:t> block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-1</a:t>
            </a:r>
            <a:r>
              <a:rPr lang="en-US" dirty="0" smtClean="0"/>
              <a:t> block shown boxed in yellow</a:t>
            </a:r>
            <a:endParaRPr lang="en-US" dirty="0"/>
          </a:p>
        </p:txBody>
      </p:sp>
      <p:pic>
        <p:nvPicPr>
          <p:cNvPr id="24" name="Picture 23" descr="DARM_Model_Reconstru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115"/>
            <a:ext cx="9144000" cy="39418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53947" y="5795904"/>
            <a:ext cx="3240819" cy="948952"/>
          </a:xfrm>
          <a:prstGeom prst="rect">
            <a:avLst/>
          </a:prstGeom>
          <a:noFill/>
          <a:ln w="28575" cmpd="sng">
            <a:solidFill>
              <a:srgbClr val="FFF5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5B76-8DDE-6848-A8E3-B5919171F3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17578</TotalTime>
  <Words>925</Words>
  <Application>Microsoft Macintosh PowerPoint</Application>
  <PresentationFormat>On-screen Show (4:3)</PresentationFormat>
  <Paragraphs>162</Paragraphs>
  <Slides>25</Slides>
  <Notes>2</Notes>
  <HiddenSlides>8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Equation</vt:lpstr>
      <vt:lpstr>Calibration in the Front End Controls</vt:lpstr>
      <vt:lpstr>Control System Goal</vt:lpstr>
      <vt:lpstr>Parts of the Control System</vt:lpstr>
      <vt:lpstr>Calibration Goals</vt:lpstr>
      <vt:lpstr>Open and Closed Loop Gain</vt:lpstr>
      <vt:lpstr>Method of Calibration</vt:lpstr>
      <vt:lpstr>Method of Calibration</vt:lpstr>
      <vt:lpstr>Method of Calibration</vt:lpstr>
      <vt:lpstr>Our Project</vt:lpstr>
      <vt:lpstr>PowerPoint Presentation</vt:lpstr>
      <vt:lpstr>PowerPoint Presentation</vt:lpstr>
      <vt:lpstr>Problems: Unphysical Systems</vt:lpstr>
      <vt:lpstr>Problems: Exponential Growth </vt:lpstr>
      <vt:lpstr>PowerPoint Presentation</vt:lpstr>
      <vt:lpstr>PowerPoint Presentation</vt:lpstr>
      <vt:lpstr>Compare MATLAB and Simulink models</vt:lpstr>
      <vt:lpstr>PowerPoint Presentation</vt:lpstr>
      <vt:lpstr>Next Step</vt:lpstr>
      <vt:lpstr>Delays</vt:lpstr>
      <vt:lpstr>PowerPoint Presentation</vt:lpstr>
      <vt:lpstr>PowerPoint Presentation</vt:lpstr>
      <vt:lpstr>PowerPoint Presentation</vt:lpstr>
      <vt:lpstr>Varying delays according to frequency</vt:lpstr>
      <vt:lpstr>PowerPoint Presentation</vt:lpstr>
      <vt:lpstr>Acknowledgements</vt:lpstr>
    </vt:vector>
  </TitlesOfParts>
  <Company>University of Notre Dame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 Calibration</dc:title>
  <dc:creator>Craig Cahillane</dc:creator>
  <cp:lastModifiedBy>Craig Cahillane</cp:lastModifiedBy>
  <cp:revision>98</cp:revision>
  <dcterms:created xsi:type="dcterms:W3CDTF">2013-08-08T21:22:32Z</dcterms:created>
  <dcterms:modified xsi:type="dcterms:W3CDTF">2013-08-21T15:22:25Z</dcterms:modified>
</cp:coreProperties>
</file>