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9"/>
  </p:notesMasterIdLst>
  <p:sldIdLst>
    <p:sldId id="256" r:id="rId2"/>
    <p:sldId id="270" r:id="rId3"/>
    <p:sldId id="279" r:id="rId4"/>
    <p:sldId id="292" r:id="rId5"/>
    <p:sldId id="276" r:id="rId6"/>
    <p:sldId id="277" r:id="rId7"/>
    <p:sldId id="293" r:id="rId8"/>
    <p:sldId id="298" r:id="rId9"/>
    <p:sldId id="281" r:id="rId10"/>
    <p:sldId id="294" r:id="rId11"/>
    <p:sldId id="286" r:id="rId12"/>
    <p:sldId id="282" r:id="rId13"/>
    <p:sldId id="284" r:id="rId14"/>
    <p:sldId id="283" r:id="rId15"/>
    <p:sldId id="300" r:id="rId16"/>
    <p:sldId id="287" r:id="rId17"/>
    <p:sldId id="288" r:id="rId18"/>
    <p:sldId id="291" r:id="rId19"/>
    <p:sldId id="289" r:id="rId20"/>
    <p:sldId id="299" r:id="rId21"/>
    <p:sldId id="295" r:id="rId22"/>
    <p:sldId id="285" r:id="rId23"/>
    <p:sldId id="297" r:id="rId24"/>
    <p:sldId id="263" r:id="rId25"/>
    <p:sldId id="296" r:id="rId26"/>
    <p:sldId id="301" r:id="rId27"/>
    <p:sldId id="262" r:id="rId28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2495" autoAdjust="0"/>
  </p:normalViewPr>
  <p:slideViewPr>
    <p:cSldViewPr>
      <p:cViewPr varScale="1">
        <p:scale>
          <a:sx n="100" d="100"/>
          <a:sy n="100" d="100"/>
        </p:scale>
        <p:origin x="-22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18" y="-108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8BEF8D-A286-4C86-A1EB-A38975773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683E-C7D3-4142-B346-3DAF8959EFC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r>
              <a:rPr lang="en-US" baseline="0" dirty="0" smtClean="0"/>
              <a:t> frequency?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have been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so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horizontal scale,</a:t>
            </a:r>
            <a:r>
              <a:rPr lang="en-US" baseline="0" dirty="0" smtClean="0"/>
              <a:t> DARM, and 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Refcav</a:t>
            </a:r>
            <a:r>
              <a:rPr lang="en-US" dirty="0" smtClean="0"/>
              <a:t> in science mode (1-3 degrees)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F8D-A286-4C86-A1EB-A389757736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D80C-FD70-44F3-B9B4-99A5C8553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01D2-3837-4C75-80C0-970B4918D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27CF2-E6A7-407E-BFD7-6FE551A5A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BCC8-8CD3-4C34-90C1-3D5072BA2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B0D33-890C-4C5C-9DAD-B545FE6FC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CF8B-7F13-4995-93FE-E17AB96FE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270D-BE1C-4696-A038-86C1DFA81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469E-3690-47BF-B7E3-CBCF69350A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2AAF-2AE6-421A-8C74-31E7C9DE3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2CDD2-D018-4343-8D25-623055FD0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D88A0-D9E7-4140-81A2-796DD6843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E4E16A-6BEF-4F9E-9C20-148347DDF5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107347"/>
            <a:ext cx="11265905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Helvetica" pitchFamily="34" charset="0"/>
              </a:rPr>
              <a:t>LIGO-G1300834-v1 </a:t>
            </a:r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			 </a:t>
            </a:r>
          </a:p>
          <a:p>
            <a:endParaRPr lang="en-US" sz="1400" dirty="0">
              <a:solidFill>
                <a:schemeClr val="tx2"/>
              </a:solidFill>
              <a:latin typeface="Helvetica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		                                                                                                               </a:t>
            </a:r>
            <a:r>
              <a:rPr lang="en-US" sz="800" dirty="0">
                <a:solidFill>
                  <a:schemeClr val="tx2"/>
                </a:solidFill>
                <a:latin typeface="Helvetica" pitchFamily="34" charset="0"/>
              </a:rPr>
              <a:t>Form F0900040-v1</a:t>
            </a:r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	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24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baseline="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600" baseline="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Monotype Sorts" pitchFamily="2" charset="2"/>
        <a:buChar char="l"/>
        <a:defRPr sz="1600" baseline="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Tide Prediction and Compensation for Advanced LIGO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Noah Kurinsky (</a:t>
            </a:r>
            <a:r>
              <a:rPr lang="en-US" i="1" dirty="0" smtClean="0"/>
              <a:t>Tufts University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Mentor: Kiwamu Izumi (</a:t>
            </a:r>
            <a:r>
              <a:rPr lang="en-US" i="1" dirty="0" smtClean="0"/>
              <a:t>LHO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Tidal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Previously discussed HIFO-Y ALS system and ongoing analysis of long-term stability</a:t>
            </a:r>
          </a:p>
          <a:p>
            <a:r>
              <a:rPr lang="en-US" dirty="0" smtClean="0"/>
              <a:t>HIFO “instability” highly correlated with reference cavity temperature fluctuations</a:t>
            </a:r>
          </a:p>
          <a:p>
            <a:r>
              <a:rPr lang="en-US" dirty="0" smtClean="0"/>
              <a:t>HIFO-Y ALS not designed for long-term operation, lacks ability to separate CARM and DARM</a:t>
            </a:r>
          </a:p>
          <a:p>
            <a:r>
              <a:rPr lang="en-US" dirty="0" smtClean="0"/>
              <a:t>LSC system main compensation system for long-term drifts, e.g. Tidal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Feed-Forward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Know from HIFO analysis that HEPI feedback loop very stable at near-DC and no resonances near frequencies of interest</a:t>
            </a:r>
          </a:p>
          <a:p>
            <a:r>
              <a:rPr lang="en-US" dirty="0" smtClean="0"/>
              <a:t>Can use worst case tidal predictions to set requirements for feedback system:</a:t>
            </a:r>
          </a:p>
          <a:p>
            <a:pPr lvl="1"/>
            <a:r>
              <a:rPr lang="en-US" dirty="0" smtClean="0"/>
              <a:t>DARM – 100 microns peak to peak</a:t>
            </a:r>
          </a:p>
          <a:p>
            <a:pPr lvl="1"/>
            <a:r>
              <a:rPr lang="en-US" dirty="0" smtClean="0"/>
              <a:t>CARM – 300 microns peak to peak </a:t>
            </a:r>
          </a:p>
          <a:p>
            <a:pPr lvl="1"/>
            <a:r>
              <a:rPr lang="en-US" dirty="0" smtClean="0"/>
              <a:t>Twelve Hour Timescale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LSC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53" y="1650960"/>
            <a:ext cx="8100694" cy="447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Mode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DC Readout (comparison to dark port offset)</a:t>
            </a:r>
          </a:p>
          <a:p>
            <a:r>
              <a:rPr lang="en-US" sz="2200" dirty="0" smtClean="0"/>
              <a:t>Limited by response of HEPI actuation loop</a:t>
            </a:r>
          </a:p>
          <a:p>
            <a:r>
              <a:rPr lang="en-US" sz="2200" dirty="0" smtClean="0"/>
              <a:t>Feedback O.K.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998790"/>
            <a:ext cx="4386640" cy="38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Compensation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 smtClean="0"/>
                  <a:t>RF Readout (PDH)</a:t>
                </a:r>
              </a:p>
              <a:p>
                <a:pPr marL="342900" lvl="1" indent="-342900">
                  <a:buSzPct val="75000"/>
                  <a:buFont typeface="Monotype Sorts" pitchFamily="2" charset="2"/>
                  <a:buChar char="l"/>
                </a:pPr>
                <a:r>
                  <a:rPr lang="en-US" sz="2200" dirty="0"/>
                  <a:t>VCO Range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≈2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MHz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used to offset laser frequency</a:t>
                </a:r>
                <a:endParaRPr lang="en-US" sz="2200" dirty="0" smtClean="0"/>
              </a:p>
              <a:p>
                <a:r>
                  <a:rPr lang="en-US" sz="2200" dirty="0" smtClean="0"/>
                  <a:t>Tidal signals will </a:t>
                </a:r>
                <a:r>
                  <a:rPr lang="en-US" sz="2200" dirty="0"/>
                  <a:t>saturate VCO range: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Δ</m:t>
                      </m:r>
                      <m:r>
                        <a:rPr lang="en-US" sz="1800" i="1">
                          <a:latin typeface="Cambria Math"/>
                        </a:rPr>
                        <m:t>𝑓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≈23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sz="1800" dirty="0" smtClean="0"/>
              </a:p>
              <a:p>
                <a:r>
                  <a:rPr lang="en-US" sz="2200" dirty="0" smtClean="0"/>
                  <a:t>Exiting Feedback Inadequate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902" y="1991351"/>
            <a:ext cx="4285366" cy="39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DC common mode signal can </a:t>
            </a:r>
            <a:r>
              <a:rPr lang="en-US" sz="2200" dirty="0"/>
              <a:t>be fed back to HEPI actuators without saturation</a:t>
            </a:r>
          </a:p>
          <a:p>
            <a:r>
              <a:rPr lang="en-US" sz="2200" dirty="0"/>
              <a:t>Requires low pass filtering and crossover analysis</a:t>
            </a:r>
          </a:p>
          <a:p>
            <a:r>
              <a:rPr lang="en-US" sz="2200" i="1" dirty="0"/>
              <a:t>Modified</a:t>
            </a:r>
            <a:r>
              <a:rPr lang="en-US" sz="2200" dirty="0"/>
              <a:t> feedback: O.K.</a:t>
            </a:r>
            <a:endParaRPr lang="en-US" sz="2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93" y="2362200"/>
            <a:ext cx="448848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LSC Modification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CF8B-7F13-4995-93FE-E17AB96FEE9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17" y="1676401"/>
            <a:ext cx="8058966" cy="44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1600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1 </a:t>
            </a:r>
            <a:r>
              <a:rPr lang="en-US" sz="1800" dirty="0" err="1" smtClean="0">
                <a:solidFill>
                  <a:schemeClr val="tx2"/>
                </a:solidFill>
              </a:rPr>
              <a:t>mHz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Crossover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Feed-Forward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Know from ALS analysis that HEPI feedback loop very stable at near-DC and no resonances near frequencies of interest</a:t>
            </a:r>
          </a:p>
          <a:p>
            <a:r>
              <a:rPr lang="en-US" dirty="0" smtClean="0"/>
              <a:t>Can use tidal predictions to set requirements for feedback system:</a:t>
            </a:r>
          </a:p>
          <a:p>
            <a:pPr lvl="1"/>
            <a:r>
              <a:rPr lang="en-US" dirty="0" smtClean="0"/>
              <a:t>DARM – 100 microns peak to peak </a:t>
            </a:r>
            <a:r>
              <a:rPr lang="en-US" b="1" dirty="0" smtClean="0"/>
              <a:t>O.K.</a:t>
            </a:r>
          </a:p>
          <a:p>
            <a:pPr lvl="1"/>
            <a:r>
              <a:rPr lang="en-US" dirty="0" smtClean="0"/>
              <a:t>CARM </a:t>
            </a:r>
            <a:r>
              <a:rPr lang="en-US" b="1" i="1" dirty="0" smtClean="0"/>
              <a:t>(</a:t>
            </a:r>
            <a:r>
              <a:rPr lang="en-US" b="1" i="1" dirty="0" err="1" smtClean="0"/>
              <a:t>Modfied</a:t>
            </a:r>
            <a:r>
              <a:rPr lang="en-US" b="1" i="1" dirty="0" smtClean="0"/>
              <a:t>) </a:t>
            </a:r>
            <a:r>
              <a:rPr lang="en-US" dirty="0" smtClean="0"/>
              <a:t>– 300 microns peak to peak (worst case) </a:t>
            </a:r>
            <a:r>
              <a:rPr lang="en-US" b="1" dirty="0" smtClean="0"/>
              <a:t>O.K</a:t>
            </a:r>
            <a:r>
              <a:rPr lang="en-US" b="1" dirty="0" smtClean="0"/>
              <a:t>.</a:t>
            </a:r>
            <a:endParaRPr lang="en-US" b="1" dirty="0" smtClean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No feed-forward required</a:t>
            </a:r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Tidal Prediction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Tidal predictions ported to EPICS for future comparison with error signals</a:t>
            </a:r>
          </a:p>
          <a:p>
            <a:r>
              <a:rPr lang="en-US" dirty="0" smtClean="0"/>
              <a:t>Tidal prediction code has been modified to run continuously, predicting tidal displacements using both methods given current system time</a:t>
            </a:r>
          </a:p>
          <a:p>
            <a:r>
              <a:rPr lang="en-US" dirty="0" smtClean="0"/>
              <a:t>Device support/IOC implemented for Hanford and Livingston</a:t>
            </a:r>
          </a:p>
          <a:p>
            <a:r>
              <a:rPr lang="en-US" dirty="0" smtClean="0"/>
              <a:t>Currently running on h0epics2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Names:</a:t>
            </a:r>
          </a:p>
          <a:p>
            <a:pPr lvl="1"/>
            <a:r>
              <a:rPr lang="en-US" dirty="0" smtClean="0"/>
              <a:t>H0:PEM-TIDAL_DISP_CARM</a:t>
            </a:r>
          </a:p>
          <a:p>
            <a:pPr lvl="1"/>
            <a:r>
              <a:rPr lang="en-US" dirty="0" smtClean="0"/>
              <a:t>H0:PEM-TIDAL_DISP_DARM</a:t>
            </a:r>
            <a:endParaRPr lang="en-US" dirty="0"/>
          </a:p>
          <a:p>
            <a:pPr lvl="1"/>
            <a:r>
              <a:rPr lang="en-US" dirty="0" smtClean="0"/>
              <a:t>H0:PEM-TIDAL_DISP_XARM</a:t>
            </a:r>
            <a:endParaRPr lang="en-US" dirty="0"/>
          </a:p>
          <a:p>
            <a:pPr lvl="1"/>
            <a:r>
              <a:rPr lang="en-US" dirty="0" smtClean="0"/>
              <a:t>H0:PEM-TIDAL_DISP_YARM</a:t>
            </a:r>
          </a:p>
          <a:p>
            <a:pPr lvl="1"/>
            <a:r>
              <a:rPr lang="en-US" dirty="0" smtClean="0"/>
              <a:t>H0:PEM-TIDAL_STRAIN_CARM</a:t>
            </a:r>
            <a:endParaRPr lang="en-US" dirty="0"/>
          </a:p>
          <a:p>
            <a:pPr lvl="1"/>
            <a:r>
              <a:rPr lang="en-US" dirty="0" smtClean="0"/>
              <a:t>H0:PEM-TIDAL_STRAIN_DARM</a:t>
            </a:r>
          </a:p>
          <a:p>
            <a:pPr lvl="1"/>
            <a:r>
              <a:rPr lang="en-US" dirty="0" smtClean="0"/>
              <a:t>H0:PEM-TIDAL_STRAIN_XARM</a:t>
            </a:r>
          </a:p>
          <a:p>
            <a:pPr lvl="1"/>
            <a:r>
              <a:rPr lang="en-US" dirty="0" smtClean="0"/>
              <a:t>H0:PEM-TIDAL_STRAIN_YARM</a:t>
            </a:r>
            <a:endParaRPr lang="en-US" dirty="0"/>
          </a:p>
          <a:p>
            <a:pPr lvl="1"/>
            <a:r>
              <a:rPr lang="en-US" dirty="0" smtClean="0"/>
              <a:t>H0:PEM-TIDAL_UNIXTIME</a:t>
            </a:r>
            <a:endParaRPr lang="en-US" dirty="0"/>
          </a:p>
          <a:p>
            <a:r>
              <a:rPr lang="en-US" dirty="0" smtClean="0"/>
              <a:t>Actively updated, stored in 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the effect of solid earth tides on the </a:t>
            </a:r>
            <a:r>
              <a:rPr lang="en-US" dirty="0" err="1" smtClean="0"/>
              <a:t>aLIGO</a:t>
            </a:r>
            <a:r>
              <a:rPr lang="en-US" dirty="0" smtClean="0"/>
              <a:t> interferometers through analytical prediction</a:t>
            </a:r>
          </a:p>
          <a:p>
            <a:r>
              <a:rPr lang="en-US" dirty="0" smtClean="0"/>
              <a:t>Determine whether an on-line feed-forward system is necessary to remove these effects</a:t>
            </a:r>
          </a:p>
          <a:p>
            <a:r>
              <a:rPr lang="en-US" dirty="0" smtClean="0"/>
              <a:t>Provide a conceptual design and implement such a system if necessary</a:t>
            </a:r>
          </a:p>
          <a:p>
            <a:r>
              <a:rPr lang="en-US" dirty="0" smtClean="0"/>
              <a:t>Develop an operational diagnostic tool to display tidal predictions if not, for direct comparison to real time feedback compensation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Signals in </a:t>
            </a:r>
            <a:r>
              <a:rPr lang="en-US" dirty="0" err="1" smtClean="0"/>
              <a:t>DataViewer</a:t>
            </a:r>
            <a:r>
              <a:rPr lang="en-US" dirty="0" smtClean="0"/>
              <a:t> (STRAIN)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0" y="1715535"/>
            <a:ext cx="6834779" cy="43427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Signals in </a:t>
            </a:r>
            <a:r>
              <a:rPr lang="en-US" dirty="0" err="1" smtClean="0"/>
              <a:t>DataViewer</a:t>
            </a:r>
            <a:r>
              <a:rPr lang="en-US" dirty="0" smtClean="0"/>
              <a:t> (DISP)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5535"/>
            <a:ext cx="6857999" cy="43427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Prediction: Future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Test models, verify predictions, determine accuracy</a:t>
            </a:r>
          </a:p>
          <a:p>
            <a:pPr lvl="1"/>
            <a:r>
              <a:rPr lang="en-US" dirty="0" smtClean="0"/>
              <a:t>HIFO-Y </a:t>
            </a:r>
            <a:r>
              <a:rPr lang="en-US" dirty="0" smtClean="0"/>
              <a:t>ALS system too unstable on long timescales to test tidal predictions</a:t>
            </a:r>
          </a:p>
          <a:p>
            <a:pPr lvl="1"/>
            <a:r>
              <a:rPr lang="en-US" dirty="0" smtClean="0"/>
              <a:t>LSC system not operational, as only one arm fully commissioned</a:t>
            </a:r>
          </a:p>
          <a:p>
            <a:pPr lvl="1"/>
            <a:r>
              <a:rPr lang="en-US" dirty="0" smtClean="0"/>
              <a:t>Is tidal prediction the chicken or the egg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 far, models mostly un-tested against real data, aside from general </a:t>
            </a:r>
            <a:r>
              <a:rPr lang="en-US" dirty="0" smtClean="0"/>
              <a:t>comparison to past observations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aLIGO</a:t>
            </a:r>
            <a:r>
              <a:rPr lang="en-US" dirty="0" smtClean="0"/>
              <a:t> interferometers are capable of offloading tidal deformations through feedback alone</a:t>
            </a:r>
          </a:p>
          <a:p>
            <a:pPr lvl="1"/>
            <a:r>
              <a:rPr lang="en-US" dirty="0" smtClean="0"/>
              <a:t>This will require development of ultra-low frequency bypass loop</a:t>
            </a:r>
          </a:p>
          <a:p>
            <a:r>
              <a:rPr lang="en-US" dirty="0" smtClean="0"/>
              <a:t>Earth tide predictions can be monitored in real time in the control room and compared to observed longitudinal displacements</a:t>
            </a:r>
          </a:p>
          <a:p>
            <a:r>
              <a:rPr lang="en-US" dirty="0" smtClean="0"/>
              <a:t>If a feed-forward system is desired for a later </a:t>
            </a:r>
            <a:r>
              <a:rPr lang="en-US" dirty="0" err="1" smtClean="0"/>
              <a:t>aLIGO</a:t>
            </a:r>
            <a:r>
              <a:rPr lang="en-US" dirty="0" smtClean="0"/>
              <a:t> system, its implementation will be very easy and efficient due to this effort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D. C. Agnew. </a:t>
            </a:r>
            <a:r>
              <a:rPr lang="en-US" sz="2000" i="1" dirty="0" smtClean="0"/>
              <a:t>Earth Tides</a:t>
            </a:r>
            <a:r>
              <a:rPr lang="en-US" sz="2000" dirty="0" smtClean="0"/>
              <a:t>, 2007.</a:t>
            </a:r>
          </a:p>
          <a:p>
            <a:r>
              <a:rPr lang="en-US" sz="2000" dirty="0" smtClean="0"/>
              <a:t>Paul Melchior. “The Tides of Planet Earth”, 1987</a:t>
            </a:r>
          </a:p>
          <a:p>
            <a:r>
              <a:rPr lang="en-US" sz="2000" dirty="0"/>
              <a:t>R. </a:t>
            </a:r>
            <a:r>
              <a:rPr lang="en-US" sz="2000" dirty="0" err="1"/>
              <a:t>Adhikari</a:t>
            </a:r>
            <a:r>
              <a:rPr lang="en-US" sz="2000" dirty="0"/>
              <a:t>. </a:t>
            </a:r>
            <a:r>
              <a:rPr lang="en-US" sz="2000" i="1" dirty="0"/>
              <a:t>Sensitivity and Noise Analysis of 4 km Laser </a:t>
            </a:r>
            <a:r>
              <a:rPr lang="en-US" sz="2000" i="1" dirty="0" err="1"/>
              <a:t>Interferometric</a:t>
            </a:r>
            <a:r>
              <a:rPr lang="en-US" sz="2000" i="1" dirty="0"/>
              <a:t> Gravitational Wave </a:t>
            </a:r>
            <a:r>
              <a:rPr lang="en-US" sz="2000" i="1" dirty="0" smtClean="0"/>
              <a:t>Antennae</a:t>
            </a:r>
            <a:r>
              <a:rPr lang="en-US" sz="2000" dirty="0" smtClean="0"/>
              <a:t>. PhD </a:t>
            </a:r>
            <a:r>
              <a:rPr lang="en-US" sz="2000" dirty="0"/>
              <a:t>thesis, Massachusetts Institute of Technology, 2004</a:t>
            </a:r>
            <a:r>
              <a:rPr lang="en-US" sz="2000" dirty="0" smtClean="0"/>
              <a:t>.</a:t>
            </a:r>
          </a:p>
          <a:p>
            <a:r>
              <a:rPr lang="en-US" sz="2000" dirty="0">
                <a:latin typeface="+mn-lt"/>
                <a:ea typeface="+mn-ea"/>
                <a:cs typeface="+mn-cs"/>
              </a:rPr>
              <a:t>E. Morganson. </a:t>
            </a:r>
            <a:r>
              <a:rPr lang="en-US" sz="2000" i="1" dirty="0">
                <a:latin typeface="+mn-lt"/>
                <a:ea typeface="+mn-ea"/>
                <a:cs typeface="+mn-cs"/>
              </a:rPr>
              <a:t>Developing an Earth-Tides Model for LIGO </a:t>
            </a:r>
            <a:r>
              <a:rPr lang="en-US" sz="2000" i="1" dirty="0" smtClean="0">
                <a:latin typeface="+mn-lt"/>
                <a:ea typeface="+mn-ea"/>
                <a:cs typeface="+mn-cs"/>
              </a:rPr>
              <a:t>Interferometers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. </a:t>
            </a:r>
            <a:r>
              <a:rPr lang="en-US" sz="2000" dirty="0">
                <a:latin typeface="+mn-lt"/>
                <a:ea typeface="+mn-ea"/>
                <a:cs typeface="+mn-cs"/>
              </a:rPr>
              <a:t>Technical </a:t>
            </a:r>
            <a:r>
              <a:rPr lang="en-US" sz="2000" dirty="0"/>
              <a:t>R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eport, 1999</a:t>
            </a:r>
          </a:p>
          <a:p>
            <a:r>
              <a:rPr lang="en-US" sz="2000" dirty="0"/>
              <a:t>D. </a:t>
            </a:r>
            <a:r>
              <a:rPr lang="en-US" sz="2000" dirty="0" err="1"/>
              <a:t>Sigg</a:t>
            </a:r>
            <a:r>
              <a:rPr lang="en-US" sz="2000" dirty="0"/>
              <a:t>. Arm Length Stabilization at LHO. Technical Report </a:t>
            </a:r>
            <a:r>
              <a:rPr lang="en-US" sz="2000" dirty="0" smtClean="0"/>
              <a:t>LIGO-G1300258-v1, </a:t>
            </a:r>
            <a:r>
              <a:rPr lang="en-US" sz="2000" dirty="0"/>
              <a:t>March 2013. </a:t>
            </a:r>
            <a:endParaRPr lang="en-US" sz="2000" dirty="0" smtClean="0"/>
          </a:p>
          <a:p>
            <a:r>
              <a:rPr lang="en-US" sz="2000" dirty="0" smtClean="0"/>
              <a:t>K. </a:t>
            </a:r>
            <a:r>
              <a:rPr lang="en-US" sz="2000" dirty="0" err="1" smtClean="0"/>
              <a:t>Somiya</a:t>
            </a:r>
            <a:r>
              <a:rPr lang="en-US" sz="2000" dirty="0" smtClean="0"/>
              <a:t> et. al. </a:t>
            </a:r>
            <a:r>
              <a:rPr lang="en-US" sz="2000" i="1" dirty="0" smtClean="0"/>
              <a:t>Length Sensing and Control for </a:t>
            </a:r>
            <a:r>
              <a:rPr lang="en-US" sz="2000" i="1" dirty="0" err="1" smtClean="0"/>
              <a:t>AdLIGO</a:t>
            </a:r>
            <a:r>
              <a:rPr lang="en-US" sz="2000" i="1" dirty="0" smtClean="0"/>
              <a:t> </a:t>
            </a:r>
            <a:r>
              <a:rPr lang="en-US" sz="2000" dirty="0" smtClean="0"/>
              <a:t>Technical Report LIGO-T060272, November 2006</a:t>
            </a:r>
            <a:endParaRPr lang="en-US" sz="20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Thanks to everyone </a:t>
            </a:r>
            <a:r>
              <a:rPr lang="en-US" dirty="0"/>
              <a:t>at LHO for being so supportive and welcoming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Special Thanks to:</a:t>
            </a:r>
          </a:p>
          <a:p>
            <a:pPr lvl="1"/>
            <a:r>
              <a:rPr lang="en-US" dirty="0" smtClean="0"/>
              <a:t>Kiwamu Izumi</a:t>
            </a:r>
          </a:p>
          <a:p>
            <a:pPr lvl="1"/>
            <a:r>
              <a:rPr lang="en-US" dirty="0" smtClean="0"/>
              <a:t>Keita </a:t>
            </a:r>
            <a:r>
              <a:rPr lang="en-US" dirty="0" err="1" smtClean="0"/>
              <a:t>Kawabe</a:t>
            </a:r>
            <a:endParaRPr lang="en-US" dirty="0" smtClean="0"/>
          </a:p>
          <a:p>
            <a:pPr lvl="1"/>
            <a:r>
              <a:rPr lang="en-US" dirty="0" smtClean="0"/>
              <a:t>Vincent, Hugh, Hugo and the SUS team</a:t>
            </a:r>
          </a:p>
          <a:p>
            <a:pPr lvl="1"/>
            <a:r>
              <a:rPr lang="en-US" dirty="0" smtClean="0"/>
              <a:t>Dave Barker and Patrick Thomas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design and characterize proposed feedback loop, or opt to implement </a:t>
            </a:r>
            <a:r>
              <a:rPr lang="en-US" dirty="0" smtClean="0"/>
              <a:t>feed-forward</a:t>
            </a:r>
          </a:p>
          <a:p>
            <a:r>
              <a:rPr lang="en-US" dirty="0" smtClean="0"/>
              <a:t>Compare tidal predictions to DARM and CARM error signals, once IFO fully commissioned</a:t>
            </a:r>
          </a:p>
          <a:p>
            <a:r>
              <a:rPr lang="en-US" dirty="0" smtClean="0"/>
              <a:t>Decide whether discrepancies are due to model errors or control system inadequacies (should be based on long-term lock stability)</a:t>
            </a:r>
          </a:p>
          <a:p>
            <a:r>
              <a:rPr lang="en-US" dirty="0" smtClean="0"/>
              <a:t>Determine whether strain or displacement method is more accurate, or whether numerical method should be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Model of the Earth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Tidal displacement of a point on earth determined in proportion to tidal potential at that point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General case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 smtClean="0"/>
                  <a:t> on earth’s surface and object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form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sz="800" dirty="0" smtClean="0"/>
              </a:p>
              <a:p>
                <a:pPr marL="0" indent="0" algn="ctr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49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Earth Model (Love)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 isotropy and elasticity as defined by: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sz="800" i="1" dirty="0" smtClean="0">
              <a:latin typeface="Cambria Math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05449" y="2723322"/>
            <a:ext cx="6133103" cy="3245252"/>
            <a:chOff x="990600" y="2749826"/>
            <a:chExt cx="6133103" cy="3245252"/>
          </a:xfrm>
        </p:grpSpPr>
        <p:grpSp>
          <p:nvGrpSpPr>
            <p:cNvPr id="10" name="Group 9"/>
            <p:cNvGrpSpPr/>
            <p:nvPr/>
          </p:nvGrpSpPr>
          <p:grpSpPr>
            <a:xfrm>
              <a:off x="4151903" y="2749826"/>
              <a:ext cx="2971800" cy="2819399"/>
              <a:chOff x="5867400" y="2667000"/>
              <a:chExt cx="2971800" cy="2819399"/>
            </a:xfrm>
          </p:grpSpPr>
          <p:sp>
            <p:nvSpPr>
              <p:cNvPr id="7" name="Right Brace 6"/>
              <p:cNvSpPr/>
              <p:nvPr/>
            </p:nvSpPr>
            <p:spPr bwMode="auto">
              <a:xfrm>
                <a:off x="6008536" y="3809999"/>
                <a:ext cx="457200" cy="1676400"/>
              </a:xfrm>
              <a:prstGeom prst="rightBrac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35362" y="4232701"/>
                <a:ext cx="22038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+mn-lt"/>
                  </a:rPr>
                  <a:t>Horizontal Displacements</a:t>
                </a: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67400" y="2667000"/>
                <a:ext cx="22038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+mn-lt"/>
                  </a:rPr>
                  <a:t>Vertical Displacements</a:t>
                </a: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90600" y="2819400"/>
                  <a:ext cx="3886200" cy="3175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pPr marL="0" indent="0">
                    <a:buNone/>
                  </a:pPr>
                  <a:endParaRPr lang="en-US" sz="1200" dirty="0">
                    <a:solidFill>
                      <a:schemeClr val="tx2"/>
                    </a:solidFill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pPr marL="0" indent="0">
                    <a:buNone/>
                  </a:pPr>
                  <a:endParaRPr lang="en-US" sz="1200" dirty="0">
                    <a:solidFill>
                      <a:schemeClr val="tx2"/>
                    </a:solidFill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𝜕𝜆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2819400"/>
                  <a:ext cx="3886200" cy="317567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90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methods to compute tidal deformation:</a:t>
            </a:r>
            <a:endParaRPr lang="en-US" dirty="0"/>
          </a:p>
          <a:p>
            <a:pPr lvl="1"/>
            <a:r>
              <a:rPr lang="en-US" sz="2200" dirty="0" smtClean="0"/>
              <a:t>Displacement - Use tidal displacements of corner and end stations to calculate longitudinal displacement</a:t>
            </a:r>
          </a:p>
          <a:p>
            <a:pPr lvl="1"/>
            <a:r>
              <a:rPr lang="en-US" sz="2200" dirty="0" smtClean="0"/>
              <a:t>Strain - Use tidal displacement equations to derive strain tensor, and project strain elements along arms</a:t>
            </a:r>
          </a:p>
          <a:p>
            <a:r>
              <a:rPr lang="en-US" dirty="0" smtClean="0"/>
              <a:t>Which is better?</a:t>
            </a:r>
            <a:endParaRPr lang="en-US" dirty="0"/>
          </a:p>
          <a:p>
            <a:pPr lvl="1"/>
            <a:r>
              <a:rPr lang="en-US" sz="2200" dirty="0"/>
              <a:t>Strain simpler conceptually, makes more assumptions</a:t>
            </a:r>
          </a:p>
          <a:p>
            <a:pPr lvl="1"/>
            <a:r>
              <a:rPr lang="en-US" sz="2200" dirty="0"/>
              <a:t>Displacement more robust, more prone to computational </a:t>
            </a:r>
            <a:r>
              <a:rPr lang="en-US" sz="2200" dirty="0" smtClean="0"/>
              <a:t>error</a:t>
            </a:r>
          </a:p>
          <a:p>
            <a:r>
              <a:rPr lang="en-US" dirty="0" smtClean="0"/>
              <a:t>Both currently implemented, for future comparison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use either method to predict tidal strains at Hanford and Livingston either for one time or a time range.</a:t>
            </a:r>
          </a:p>
          <a:p>
            <a:r>
              <a:rPr lang="en-US" dirty="0" smtClean="0"/>
              <a:t>Employs high-precision simulation data to predict location of moon and sun (from JPL)</a:t>
            </a:r>
          </a:p>
          <a:p>
            <a:r>
              <a:rPr lang="en-US" dirty="0" smtClean="0"/>
              <a:t>Computes YARM, XARM, CARM, and DARM</a:t>
            </a:r>
          </a:p>
          <a:p>
            <a:r>
              <a:rPr lang="en-US" dirty="0" smtClean="0"/>
              <a:t>Outputs predictions either to file or terminal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Tides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8001000" cy="4546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Tides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00200"/>
            <a:ext cx="8020050" cy="4546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00201"/>
            <a:ext cx="8020050" cy="4582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Power Spectrum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BCC8-8CD3-4C34-90C1-3D5072BA21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1180</Words>
  <Application>Microsoft Office PowerPoint</Application>
  <PresentationFormat>On-screen Show (4:3)</PresentationFormat>
  <Paragraphs>214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Photo Editor Photo</vt:lpstr>
      <vt:lpstr>Earth Tide Prediction and Compensation for Advanced LIGO</vt:lpstr>
      <vt:lpstr>Project Goals</vt:lpstr>
      <vt:lpstr>Tidal Model of the Earth</vt:lpstr>
      <vt:lpstr>Elastic Earth Model (Love)</vt:lpstr>
      <vt:lpstr>Computation Methods</vt:lpstr>
      <vt:lpstr>Prediction Code</vt:lpstr>
      <vt:lpstr>Daily Tides</vt:lpstr>
      <vt:lpstr>Monthly Tides</vt:lpstr>
      <vt:lpstr>Tidal Power Spectrum</vt:lpstr>
      <vt:lpstr>Previous Tidal Analysis</vt:lpstr>
      <vt:lpstr>Is Feed-Forward Necessary?</vt:lpstr>
      <vt:lpstr>LSC Overview</vt:lpstr>
      <vt:lpstr>Differential Mode Compensation</vt:lpstr>
      <vt:lpstr>Common Mode Compensation</vt:lpstr>
      <vt:lpstr>Common Mode Compensation</vt:lpstr>
      <vt:lpstr>Proposed LSC Modification</vt:lpstr>
      <vt:lpstr>Is Feed-Forward Necessary?</vt:lpstr>
      <vt:lpstr>EPICS Tidal Prediction Integration</vt:lpstr>
      <vt:lpstr>EPICS Signals</vt:lpstr>
      <vt:lpstr>EPICS Signals in DataViewer (STRAIN)</vt:lpstr>
      <vt:lpstr>EPICS Signals in DataViewer (DISP)</vt:lpstr>
      <vt:lpstr>Tidal Prediction: Future Plans</vt:lpstr>
      <vt:lpstr>In Conclusion</vt:lpstr>
      <vt:lpstr>References</vt:lpstr>
      <vt:lpstr>Acknowledgements</vt:lpstr>
      <vt:lpstr>Extra Slides</vt:lpstr>
      <vt:lpstr>Future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Noah Kurinsky</cp:lastModifiedBy>
  <cp:revision>73</cp:revision>
  <cp:lastPrinted>1999-10-01T21:59:04Z</cp:lastPrinted>
  <dcterms:created xsi:type="dcterms:W3CDTF">1999-10-05T15:28:02Z</dcterms:created>
  <dcterms:modified xsi:type="dcterms:W3CDTF">2013-08-22T17:17:26Z</dcterms:modified>
</cp:coreProperties>
</file>