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letter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000080"/>
    <a:srgbClr val="000000"/>
    <a:srgbClr val="E6E6E6"/>
    <a:srgbClr val="008000"/>
    <a:srgbClr val="8000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72" autoAdjust="0"/>
    <p:restoredTop sz="94660" autoAdjust="0"/>
  </p:normalViewPr>
  <p:slideViewPr>
    <p:cSldViewPr>
      <p:cViewPr varScale="1">
        <p:scale>
          <a:sx n="92" d="100"/>
          <a:sy n="92" d="100"/>
        </p:scale>
        <p:origin x="-32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notesViewPr>
    <p:cSldViewPr>
      <p:cViewPr varScale="1">
        <p:scale>
          <a:sx n="54" d="100"/>
          <a:sy n="54" d="100"/>
        </p:scale>
        <p:origin x="-2880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1"/>
            <a:ext cx="297209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8F6DA2E-BB8B-4173-99F6-EA19FDDEE1CD}" type="datetimeFigureOut">
              <a:rPr lang="en-US"/>
              <a:pPr/>
              <a:t>8/12/13</a:t>
            </a:fld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30659"/>
            <a:ext cx="297209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A6A6BC1-ABCE-4927-AA39-ED1E5BDDD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10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defTabSz="923186">
              <a:defRPr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2097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 defTabSz="923186">
              <a:defRPr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94" y="4416098"/>
            <a:ext cx="5027414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2972098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defTabSz="923186">
              <a:defRPr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30658"/>
            <a:ext cx="2972097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 defTabSz="923186">
              <a:defRPr>
                <a:latin typeface="Symbol" pitchFamily="18" charset="2"/>
              </a:defRPr>
            </a:lvl1pPr>
          </a:lstStyle>
          <a:p>
            <a:pPr>
              <a:defRPr/>
            </a:pPr>
            <a:fld id="{2E04623A-2A2F-4CFD-BBFA-9E83F1CA7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3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>
              <a:defRPr sz="1100" b="1">
                <a:solidFill>
                  <a:schemeClr val="tx1"/>
                </a:solidFill>
                <a:latin typeface="Arial" pitchFamily="34" charset="0"/>
              </a:defRPr>
            </a:lvl1pPr>
            <a:lvl2pPr marL="709443" indent="-272863" defTabSz="923186">
              <a:defRPr sz="1100" b="1">
                <a:solidFill>
                  <a:schemeClr val="tx1"/>
                </a:solidFill>
                <a:latin typeface="Arial" pitchFamily="34" charset="0"/>
              </a:defRPr>
            </a:lvl2pPr>
            <a:lvl3pPr marL="1091451" indent="-218290" defTabSz="923186">
              <a:defRPr sz="1100" b="1">
                <a:solidFill>
                  <a:schemeClr val="tx1"/>
                </a:solidFill>
                <a:latin typeface="Arial" pitchFamily="34" charset="0"/>
              </a:defRPr>
            </a:lvl3pPr>
            <a:lvl4pPr marL="1528031" indent="-218290" defTabSz="923186">
              <a:defRPr sz="1100" b="1">
                <a:solidFill>
                  <a:schemeClr val="tx1"/>
                </a:solidFill>
                <a:latin typeface="Arial" pitchFamily="34" charset="0"/>
              </a:defRPr>
            </a:lvl4pPr>
            <a:lvl5pPr marL="1964611" indent="-218290" defTabSz="923186">
              <a:defRPr sz="1100" b="1">
                <a:solidFill>
                  <a:schemeClr val="tx1"/>
                </a:solidFill>
                <a:latin typeface="Arial" pitchFamily="34" charset="0"/>
              </a:defRPr>
            </a:lvl5pPr>
            <a:lvl6pPr marL="2401192" indent="-218290" defTabSz="923186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</a:defRPr>
            </a:lvl6pPr>
            <a:lvl7pPr marL="2837772" indent="-218290" defTabSz="923186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</a:defRPr>
            </a:lvl7pPr>
            <a:lvl8pPr marL="3274352" indent="-218290" defTabSz="923186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</a:defRPr>
            </a:lvl8pPr>
            <a:lvl9pPr marL="3710932" indent="-218290" defTabSz="923186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FDBDC81-F320-44B4-98C3-AB6374BD92EA}" type="slidenum">
              <a:rPr lang="en-US" smtClean="0">
                <a:latin typeface="Symbol" pitchFamily="18" charset="2"/>
              </a:rPr>
              <a:pPr/>
              <a:t>1</a:t>
            </a:fld>
            <a:endParaRPr lang="en-US" smtClean="0">
              <a:latin typeface="Symbol" pitchFamily="18" charset="2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2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3.v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4.v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5.v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6.v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7.v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8.v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9.v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0.v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02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8DA5-AA4D-438F-933C-F360AAB562F2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335284307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18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E86B-FE6D-43E1-8AE9-AF844FE9B5B9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407827359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42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162B0-B422-463D-A923-94AFF7EEDBE3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321279829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26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81000" y="6629400"/>
            <a:ext cx="1752600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D901-54C9-4C82-BC8F-808F8DD652B3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133621447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450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A93A-28FE-481A-9B05-2F71F9324FC2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411917627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74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42EA3-F9A0-49DB-A03A-EB99B93C5604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370991623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8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EB4B-7F38-492D-9D18-92F150E2E662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352790757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2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2863" y="6629400"/>
            <a:ext cx="719137" cy="182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800" b="0"/>
              <a:t>G080429-00-D</a:t>
            </a:r>
            <a:r>
              <a:rPr lang="en-US" b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G1300381-v1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15A1-AF21-41A2-B2D0-4F7BF522E8C4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77059238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46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2863" y="6629400"/>
            <a:ext cx="719137" cy="182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800" b="0"/>
              <a:t>G080429-00-D</a:t>
            </a:r>
            <a:r>
              <a:rPr lang="en-US" b="0"/>
              <a:t> 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G1300381-v1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09A38-2C2A-4ABB-8F2D-D656D1C1862E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357909290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70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2863" y="6629400"/>
            <a:ext cx="719137" cy="182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800" b="0"/>
              <a:t>G080429-00-D</a:t>
            </a:r>
            <a:r>
              <a:rPr lang="en-US" b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0DB8-B9E9-44D0-85C9-33E93DB87BF8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43864428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94" name="Photo Editor Photo" r:id="rId3" imgW="4409524" imgH="3219899" progId="MSPhotoEd.3">
                  <p:embed/>
                </p:oleObj>
              </mc:Choice>
              <mc:Fallback>
                <p:oleObj name="Photo Editor Photo" r:id="rId3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2863" y="6629400"/>
            <a:ext cx="719137" cy="182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800" b="0"/>
              <a:t>G080429-00-D</a:t>
            </a:r>
            <a:r>
              <a:rPr lang="en-US" b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G1300TBD-v1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EFFB-58E6-4DCD-90B8-E05635D22127}" type="slidenum">
              <a:rPr lang="en-US"/>
              <a:pPr>
                <a:defRPr/>
              </a:pPr>
              <a:t>‹#›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399087424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38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228600" y="64547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b="0" i="1">
                <a:latin typeface="Helvetica"/>
              </a:defRPr>
            </a:lvl1pPr>
          </a:lstStyle>
          <a:p>
            <a:r>
              <a:rPr lang="en-US" dirty="0" smtClean="0"/>
              <a:t>G1300381-v1</a:t>
            </a:r>
            <a:endParaRPr lang="en-US" dirty="0"/>
          </a:p>
        </p:txBody>
      </p:sp>
      <p:sp>
        <p:nvSpPr>
          <p:cNvPr id="738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 i="1">
                <a:latin typeface="+mn-lt"/>
              </a:defRPr>
            </a:lvl1pPr>
          </a:lstStyle>
          <a:p>
            <a:pPr>
              <a:defRPr/>
            </a:pPr>
            <a:fld id="{4C20C6C6-4BE0-45D1-98B3-6C7283688091}" type="slidenum">
              <a:rPr lang="en-US"/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8312" name="Rectangle 8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8315" name="Text Box 11"/>
          <p:cNvSpPr txBox="1">
            <a:spLocks noChangeArrowheads="1"/>
          </p:cNvSpPr>
          <p:nvPr/>
        </p:nvSpPr>
        <p:spPr bwMode="auto">
          <a:xfrm>
            <a:off x="152400" y="6546850"/>
            <a:ext cx="0" cy="136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sz="900" b="0" i="1">
              <a:solidFill>
                <a:srgbClr val="00008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 xmlns:p14="http://schemas.microsoft.com/office/powerpoint/2010/main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Helvetica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Helvetica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AA05B-E419-4A46-A2D0-70BB5F474806}" type="slidenum">
              <a:rPr lang="en-US"/>
              <a:pPr>
                <a:defRPr/>
              </a:pPr>
              <a:t>1</a:t>
            </a:fld>
            <a:endParaRPr lang="en-US" sz="1400" i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b"/>
          <a:lstStyle/>
          <a:p>
            <a:pPr algn="r">
              <a:defRPr/>
            </a:pPr>
            <a:fld id="{0C8BF943-8C0A-4E0B-96EE-769FA837A119}" type="slidenum">
              <a:rPr lang="en-US" sz="900" b="0" i="1">
                <a:latin typeface="+mn-lt"/>
              </a:rPr>
              <a:pPr algn="r">
                <a:defRPr/>
              </a:pPr>
              <a:t>1</a:t>
            </a:fld>
            <a:endParaRPr lang="en-US" sz="1400" b="0">
              <a:latin typeface="+mn-lt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942013" y="265113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52400" y="6553200"/>
            <a:ext cx="2002221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dirty="0" smtClean="0"/>
              <a:t>LIGO-</a:t>
            </a:r>
            <a:r>
              <a:rPr lang="en-US" sz="1400" dirty="0" smtClean="0"/>
              <a:t>G1300830-</a:t>
            </a:r>
            <a:r>
              <a:rPr lang="en-US" sz="1400" dirty="0"/>
              <a:t>v1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7772400" cy="1143000"/>
          </a:xfrm>
        </p:spPr>
        <p:txBody>
          <a:bodyPr/>
          <a:lstStyle/>
          <a:p>
            <a:r>
              <a:rPr lang="en-US" dirty="0" err="1"/>
              <a:t>sustools.py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Python module for SUS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18262" cy="1116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dirty="0" smtClean="0"/>
              <a:t>August 13, 2013</a:t>
            </a: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1600" b="1" dirty="0" smtClean="0"/>
              <a:t>SUS Testing Meeting</a:t>
            </a:r>
            <a:endParaRPr lang="en-US" sz="1600" b="1" dirty="0" smtClean="0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2630734" y="4116127"/>
            <a:ext cx="3757613" cy="67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2000" b="0" dirty="0" smtClean="0">
                <a:solidFill>
                  <a:schemeClr val="tx2"/>
                </a:solidFill>
              </a:rPr>
              <a:t>Mark Barton</a:t>
            </a:r>
            <a:endParaRPr lang="en-US" sz="2000" b="0" dirty="0">
              <a:solidFill>
                <a:schemeClr val="tx2"/>
              </a:solidFill>
            </a:endParaRPr>
          </a:p>
          <a:p>
            <a:pPr algn="ctr">
              <a:spcBef>
                <a:spcPct val="10000"/>
              </a:spcBef>
            </a:pPr>
            <a:r>
              <a:rPr lang="en-US" sz="1600" b="0" dirty="0" smtClean="0">
                <a:solidFill>
                  <a:schemeClr val="tx2"/>
                </a:solidFill>
              </a:rPr>
              <a:t>LIGO Hanford Observatory</a:t>
            </a:r>
          </a:p>
        </p:txBody>
      </p:sp>
      <p:pic>
        <p:nvPicPr>
          <p:cNvPr id="13322" name="Picture 10" descr="lsc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3500"/>
            <a:ext cx="1074738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Guardian is now to be written in Python (replacing Perl)</a:t>
            </a:r>
          </a:p>
          <a:p>
            <a:pPr lvl="1"/>
            <a:r>
              <a:rPr lang="en-US" dirty="0" smtClean="0"/>
              <a:t>Much adjustment of settings will be done with BURT, but some will be done directly in scripts.</a:t>
            </a:r>
          </a:p>
          <a:p>
            <a:pPr lvl="1"/>
            <a:r>
              <a:rPr lang="en-US" dirty="0" smtClean="0"/>
              <a:t>Would be good to have a module with </a:t>
            </a:r>
            <a:r>
              <a:rPr lang="en-US" dirty="0"/>
              <a:t>common operations</a:t>
            </a:r>
            <a:r>
              <a:rPr lang="en-US" dirty="0" smtClean="0"/>
              <a:t> specifically for SUS.</a:t>
            </a:r>
          </a:p>
          <a:p>
            <a:endParaRPr lang="en-US" dirty="0" smtClean="0"/>
          </a:p>
          <a:p>
            <a:r>
              <a:rPr lang="en-US" dirty="0" smtClean="0"/>
              <a:t>Many existing </a:t>
            </a:r>
            <a:r>
              <a:rPr lang="en-US" dirty="0" err="1" smtClean="0"/>
              <a:t>Matlab</a:t>
            </a:r>
            <a:r>
              <a:rPr lang="en-US" dirty="0" smtClean="0"/>
              <a:t> scripts call </a:t>
            </a:r>
            <a:r>
              <a:rPr lang="en-US" dirty="0" err="1" smtClean="0"/>
              <a:t>ezcaswitch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via system().</a:t>
            </a:r>
          </a:p>
          <a:p>
            <a:pPr lvl="1"/>
            <a:r>
              <a:rPr lang="en-US" dirty="0" smtClean="0"/>
              <a:t>Slow - would be good to have something quicker</a:t>
            </a:r>
          </a:p>
          <a:p>
            <a:pPr lvl="1"/>
            <a:endParaRPr lang="en-US" dirty="0"/>
          </a:p>
          <a:p>
            <a:r>
              <a:rPr lang="en-US" dirty="0" smtClean="0"/>
              <a:t>Python is a great scripting language, will probably write other SUS-related scripts.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G1300TBD-v1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4D901-54C9-4C82-BC8F-808F8DD652B3}" type="slidenum">
              <a:rPr lang="en-US" smtClean="0"/>
              <a:pPr>
                <a:defRPr/>
              </a:pPr>
              <a:t>2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94363678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</a:t>
            </a:r>
            <a:r>
              <a:rPr lang="en-US" dirty="0" err="1" smtClean="0"/>
              <a:t>sustools.py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 class </a:t>
            </a:r>
            <a:r>
              <a:rPr lang="en-US" dirty="0" err="1" smtClean="0"/>
              <a:t>Sus</a:t>
            </a:r>
            <a:r>
              <a:rPr lang="en-US" dirty="0"/>
              <a:t> </a:t>
            </a:r>
            <a:r>
              <a:rPr lang="en-US" dirty="0" smtClean="0"/>
              <a:t>that wraps </a:t>
            </a:r>
            <a:r>
              <a:rPr lang="en-US" dirty="0" err="1" smtClean="0"/>
              <a:t>Ezca</a:t>
            </a:r>
            <a:r>
              <a:rPr lang="en-US" dirty="0" smtClean="0"/>
              <a:t> from </a:t>
            </a:r>
            <a:r>
              <a:rPr lang="en-US" dirty="0" err="1" smtClean="0"/>
              <a:t>guardian.ezca</a:t>
            </a:r>
            <a:r>
              <a:rPr lang="en-US" dirty="0" smtClean="0"/>
              <a:t> and adds SUS-specific methods.</a:t>
            </a:r>
          </a:p>
          <a:p>
            <a:r>
              <a:rPr lang="en-US" dirty="0" smtClean="0"/>
              <a:t>Each instance of </a:t>
            </a:r>
            <a:r>
              <a:rPr lang="en-US" dirty="0" err="1" smtClean="0"/>
              <a:t>Sus</a:t>
            </a:r>
            <a:r>
              <a:rPr lang="en-US" dirty="0" smtClean="0"/>
              <a:t> represents a particular suspension.</a:t>
            </a:r>
          </a:p>
          <a:p>
            <a:r>
              <a:rPr lang="en-US" dirty="0" smtClean="0"/>
              <a:t>Built around a dictionary object </a:t>
            </a:r>
            <a:r>
              <a:rPr lang="en-US" dirty="0" err="1" smtClean="0"/>
              <a:t>susData</a:t>
            </a:r>
            <a:r>
              <a:rPr lang="en-US" dirty="0" smtClean="0"/>
              <a:t> with all the info from G1100968-v2 and T1000618-v3.</a:t>
            </a:r>
          </a:p>
          <a:p>
            <a:r>
              <a:rPr lang="en-US" dirty="0" smtClean="0"/>
              <a:t>Can be used as a command line tool as well as a Python module.</a:t>
            </a:r>
          </a:p>
          <a:p>
            <a:r>
              <a:rPr lang="en-US" dirty="0" smtClean="0"/>
              <a:t>Currently supports writing switches and settings of all the main types of filter blocks (</a:t>
            </a:r>
            <a:r>
              <a:rPr lang="en-US" dirty="0"/>
              <a:t>OSEMINF, </a:t>
            </a:r>
            <a:r>
              <a:rPr lang="en-US" dirty="0" smtClean="0"/>
              <a:t>COILOUTF, DAMP, TEST, LOCK, OPTICALIGN).</a:t>
            </a:r>
          </a:p>
          <a:p>
            <a:r>
              <a:rPr lang="en-US" dirty="0" smtClean="0"/>
              <a:t>Many optional arguments to allow refining operations by level ('M0', 'R0', </a:t>
            </a:r>
            <a:r>
              <a:rPr lang="en-US" dirty="0" err="1" smtClean="0"/>
              <a:t>etc</a:t>
            </a:r>
            <a:r>
              <a:rPr lang="en-US" dirty="0" smtClean="0"/>
              <a:t>) or channel/</a:t>
            </a:r>
            <a:r>
              <a:rPr lang="en-US" dirty="0" err="1" smtClean="0"/>
              <a:t>dof</a:t>
            </a:r>
            <a:r>
              <a:rPr lang="en-US" dirty="0" smtClean="0"/>
              <a:t> ('L'/'T'/'V'/</a:t>
            </a:r>
            <a:r>
              <a:rPr lang="en-US" dirty="0" err="1" smtClean="0"/>
              <a:t>etc</a:t>
            </a:r>
            <a:r>
              <a:rPr lang="en-US" dirty="0" smtClean="0"/>
              <a:t>, 'F1'/'F2'/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Many additional features envisaged.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G1300830-v1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4D901-54C9-4C82-BC8F-808F8DD652B3}" type="slidenum">
              <a:rPr lang="en-US" smtClean="0"/>
              <a:pPr>
                <a:defRPr/>
              </a:pPr>
              <a:t>3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76800854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in a </a:t>
            </a:r>
            <a:r>
              <a:rPr lang="en-US" dirty="0" smtClean="0"/>
              <a:t>Guardian </a:t>
            </a:r>
            <a:r>
              <a:rPr lang="en-US" dirty="0"/>
              <a:t>script, by passing in the </a:t>
            </a:r>
            <a:r>
              <a:rPr lang="en-US" dirty="0" err="1"/>
              <a:t>ezca</a:t>
            </a:r>
            <a:r>
              <a:rPr lang="en-US" dirty="0"/>
              <a:t> object that Guardian </a:t>
            </a:r>
            <a:r>
              <a:rPr lang="en-US" dirty="0" smtClean="0"/>
              <a:t>will have already </a:t>
            </a:r>
            <a:r>
              <a:rPr lang="en-US" dirty="0"/>
              <a:t>defined:</a:t>
            </a:r>
          </a:p>
          <a:p>
            <a:pPr marL="800100" lvl="2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sustools</a:t>
            </a:r>
            <a:r>
              <a:rPr lang="en-US" dirty="0" smtClean="0"/>
              <a:t>; </a:t>
            </a:r>
            <a:r>
              <a:rPr lang="en-US" dirty="0" err="1" smtClean="0"/>
              <a:t>etmy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Sus</a:t>
            </a:r>
            <a:r>
              <a:rPr lang="en-US" dirty="0"/>
              <a:t>(</a:t>
            </a:r>
            <a:r>
              <a:rPr lang="en-US" dirty="0" err="1"/>
              <a:t>ezca</a:t>
            </a:r>
            <a:r>
              <a:rPr lang="en-US" dirty="0" smtClean="0"/>
              <a:t>)</a:t>
            </a:r>
          </a:p>
          <a:p>
            <a:pPr marL="800100" lvl="2" indent="0">
              <a:buNone/>
            </a:pPr>
            <a:r>
              <a:rPr lang="en-US" dirty="0" err="1" smtClean="0"/>
              <a:t>etmy.dampOutputSwitch</a:t>
            </a:r>
            <a:r>
              <a:rPr lang="en-US" dirty="0" smtClean="0"/>
              <a:t>('ON</a:t>
            </a:r>
            <a:r>
              <a:rPr lang="en-US" dirty="0"/>
              <a:t>'</a:t>
            </a:r>
            <a:r>
              <a:rPr lang="en-US" dirty="0" smtClean="0"/>
              <a:t>, levels=['M0</a:t>
            </a:r>
            <a:r>
              <a:rPr lang="en-US" dirty="0"/>
              <a:t>'</a:t>
            </a:r>
            <a:r>
              <a:rPr lang="en-US" dirty="0" smtClean="0"/>
              <a:t>,'R0'])</a:t>
            </a:r>
            <a:endParaRPr lang="en-US" dirty="0"/>
          </a:p>
          <a:p>
            <a:r>
              <a:rPr lang="en-US" dirty="0"/>
              <a:t>Can be used in a vanilla Python script, by passing an optic name:</a:t>
            </a:r>
          </a:p>
          <a:p>
            <a:pPr marL="800100" lvl="2" indent="0">
              <a:buNone/>
            </a:pPr>
            <a:r>
              <a:rPr lang="en-US" dirty="0"/>
              <a:t>import </a:t>
            </a:r>
            <a:r>
              <a:rPr lang="en-US" dirty="0" err="1"/>
              <a:t>sustools</a:t>
            </a:r>
            <a:r>
              <a:rPr lang="en-US" dirty="0"/>
              <a:t>; </a:t>
            </a:r>
            <a:r>
              <a:rPr lang="en-US" dirty="0" err="1" smtClean="0"/>
              <a:t>etmy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Sus</a:t>
            </a:r>
            <a:r>
              <a:rPr lang="en-US" dirty="0" smtClean="0"/>
              <a:t>('ETMY')</a:t>
            </a:r>
          </a:p>
          <a:p>
            <a:pPr marL="800100" lvl="2" indent="0">
              <a:buNone/>
            </a:pPr>
            <a:r>
              <a:rPr lang="en-US" dirty="0" err="1" smtClean="0"/>
              <a:t>etmy.dampOutputSwitch</a:t>
            </a:r>
            <a:r>
              <a:rPr lang="en-US" dirty="0"/>
              <a:t>(‘ON</a:t>
            </a:r>
            <a:r>
              <a:rPr lang="en-US" dirty="0" smtClean="0"/>
              <a:t>’, levels=['M0','R0'])</a:t>
            </a:r>
            <a:endParaRPr lang="en-US" dirty="0"/>
          </a:p>
          <a:p>
            <a:r>
              <a:rPr lang="en-US" dirty="0" smtClean="0"/>
              <a:t>Can be used from the command line (needs </a:t>
            </a:r>
            <a:r>
              <a:rPr lang="en-US" dirty="0" err="1" smtClean="0"/>
              <a:t>chmod</a:t>
            </a:r>
            <a:r>
              <a:rPr lang="en-US" dirty="0" smtClean="0"/>
              <a:t> +x):</a:t>
            </a:r>
          </a:p>
          <a:p>
            <a:pPr marL="800100" lvl="2" indent="0">
              <a:buNone/>
            </a:pPr>
            <a:r>
              <a:rPr lang="en-US" dirty="0" smtClean="0"/>
              <a:t>./</a:t>
            </a:r>
            <a:r>
              <a:rPr lang="en-US" dirty="0" err="1" smtClean="0"/>
              <a:t>sustools.py</a:t>
            </a:r>
            <a:r>
              <a:rPr lang="en-US" dirty="0" smtClean="0"/>
              <a:t> </a:t>
            </a:r>
            <a:r>
              <a:rPr lang="en-US" dirty="0" err="1" smtClean="0"/>
              <a:t>dampOutputSwitch</a:t>
            </a:r>
            <a:r>
              <a:rPr lang="en-US" dirty="0" smtClean="0"/>
              <a:t> –</a:t>
            </a:r>
            <a:r>
              <a:rPr lang="en-US" dirty="0" err="1" smtClean="0"/>
              <a:t>oETMy</a:t>
            </a:r>
            <a:r>
              <a:rPr lang="en-US" dirty="0" smtClean="0"/>
              <a:t> -1 –lM0 –lR0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G1300830-v1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4D901-54C9-4C82-BC8F-808F8DD652B3}" type="slidenum">
              <a:rPr lang="en-US" smtClean="0"/>
              <a:pPr>
                <a:defRPr/>
              </a:pPr>
              <a:t>4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260755204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following or similar will </a:t>
            </a:r>
            <a:r>
              <a:rPr lang="en-US" dirty="0"/>
              <a:t>be added to </a:t>
            </a:r>
            <a:r>
              <a:rPr lang="en-US" dirty="0" err="1"/>
              <a:t>cdscfg</a:t>
            </a:r>
            <a:r>
              <a:rPr lang="en-US" dirty="0"/>
              <a:t> soon – hot-wire for now.</a:t>
            </a:r>
          </a:p>
          <a:p>
            <a:r>
              <a:rPr lang="en-US" dirty="0" smtClean="0"/>
              <a:t>Add to PATH:</a:t>
            </a:r>
          </a:p>
          <a:p>
            <a:pPr lvl="1"/>
            <a:r>
              <a:rPr lang="en-US" dirty="0"/>
              <a:t>/opt/</a:t>
            </a:r>
            <a:r>
              <a:rPr lang="en-US" dirty="0" err="1"/>
              <a:t>rtcds</a:t>
            </a:r>
            <a:r>
              <a:rPr lang="en-US" dirty="0"/>
              <a:t>/</a:t>
            </a:r>
            <a:r>
              <a:rPr lang="en-US" dirty="0" err="1"/>
              <a:t>userapps</a:t>
            </a:r>
            <a:r>
              <a:rPr lang="en-US" dirty="0"/>
              <a:t>/release/guardian/</a:t>
            </a:r>
            <a:r>
              <a:rPr lang="en-US" dirty="0" smtClean="0"/>
              <a:t>python – where the guardian script lives.</a:t>
            </a:r>
          </a:p>
          <a:p>
            <a:pPr lvl="1"/>
            <a:r>
              <a:rPr lang="en-US" dirty="0"/>
              <a:t>/opt/</a:t>
            </a:r>
            <a:r>
              <a:rPr lang="en-US" dirty="0" err="1"/>
              <a:t>rtcds</a:t>
            </a:r>
            <a:r>
              <a:rPr lang="en-US" dirty="0"/>
              <a:t>/</a:t>
            </a:r>
            <a:r>
              <a:rPr lang="en-US" dirty="0" err="1"/>
              <a:t>userapps</a:t>
            </a:r>
            <a:r>
              <a:rPr lang="en-US" dirty="0"/>
              <a:t>/release/</a:t>
            </a:r>
            <a:r>
              <a:rPr lang="en-US" dirty="0" err="1"/>
              <a:t>sus</a:t>
            </a:r>
            <a:r>
              <a:rPr lang="en-US" dirty="0"/>
              <a:t>/common/guardian - where </a:t>
            </a:r>
            <a:r>
              <a:rPr lang="en-US" dirty="0" err="1"/>
              <a:t>sustools.py</a:t>
            </a:r>
            <a:r>
              <a:rPr lang="en-US" dirty="0"/>
              <a:t> </a:t>
            </a:r>
            <a:r>
              <a:rPr lang="en-US" dirty="0" smtClean="0"/>
              <a:t>lives (also do </a:t>
            </a:r>
            <a:r>
              <a:rPr lang="en-US" dirty="0" err="1"/>
              <a:t>chmod</a:t>
            </a:r>
            <a:r>
              <a:rPr lang="en-US" dirty="0"/>
              <a:t> +x </a:t>
            </a:r>
            <a:r>
              <a:rPr lang="en-US" dirty="0" err="1" smtClean="0"/>
              <a:t>sustools.py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Add to PYTHONPATH:</a:t>
            </a:r>
          </a:p>
          <a:p>
            <a:pPr lvl="1"/>
            <a:r>
              <a:rPr lang="en-US" dirty="0" smtClean="0"/>
              <a:t>/</a:t>
            </a:r>
            <a:r>
              <a:rPr lang="en-US" dirty="0"/>
              <a:t>opt/</a:t>
            </a:r>
            <a:r>
              <a:rPr lang="en-US" dirty="0" err="1"/>
              <a:t>rtcds</a:t>
            </a:r>
            <a:r>
              <a:rPr lang="en-US" dirty="0"/>
              <a:t>/</a:t>
            </a:r>
            <a:r>
              <a:rPr lang="en-US" dirty="0" err="1"/>
              <a:t>userapps</a:t>
            </a:r>
            <a:r>
              <a:rPr lang="en-US" dirty="0"/>
              <a:t>/release/</a:t>
            </a:r>
            <a:r>
              <a:rPr lang="en-US" dirty="0" err="1"/>
              <a:t>sus</a:t>
            </a:r>
            <a:r>
              <a:rPr lang="en-US" dirty="0"/>
              <a:t>/common/</a:t>
            </a:r>
            <a:r>
              <a:rPr lang="en-US" dirty="0" smtClean="0"/>
              <a:t>guardian - where </a:t>
            </a:r>
            <a:r>
              <a:rPr lang="en-US" dirty="0" err="1" smtClean="0"/>
              <a:t>sustools.py</a:t>
            </a:r>
            <a:r>
              <a:rPr lang="en-US" dirty="0" smtClean="0"/>
              <a:t> lives.</a:t>
            </a:r>
          </a:p>
          <a:p>
            <a:pPr lvl="1"/>
            <a:r>
              <a:rPr lang="en-US" dirty="0" smtClean="0"/>
              <a:t>/</a:t>
            </a:r>
            <a:r>
              <a:rPr lang="en-US" dirty="0"/>
              <a:t>opt/</a:t>
            </a:r>
            <a:r>
              <a:rPr lang="en-US" dirty="0" err="1"/>
              <a:t>rtcds</a:t>
            </a:r>
            <a:r>
              <a:rPr lang="en-US" dirty="0"/>
              <a:t>/</a:t>
            </a:r>
            <a:r>
              <a:rPr lang="en-US" dirty="0" err="1"/>
              <a:t>userapps</a:t>
            </a:r>
            <a:r>
              <a:rPr lang="en-US" dirty="0"/>
              <a:t>/release/guardian/python/</a:t>
            </a:r>
            <a:r>
              <a:rPr lang="en-US" dirty="0" smtClean="0"/>
              <a:t>lib – where the </a:t>
            </a:r>
            <a:r>
              <a:rPr lang="en-US" dirty="0" err="1"/>
              <a:t>guardian.epics</a:t>
            </a:r>
            <a:r>
              <a:rPr lang="en-US" dirty="0"/>
              <a:t> module </a:t>
            </a:r>
            <a:r>
              <a:rPr lang="en-US" dirty="0" smtClean="0"/>
              <a:t>lives.</a:t>
            </a:r>
            <a:endParaRPr lang="en-US" dirty="0"/>
          </a:p>
          <a:p>
            <a:r>
              <a:rPr lang="en-US" dirty="0" smtClean="0"/>
              <a:t>Install </a:t>
            </a:r>
            <a:r>
              <a:rPr lang="en-US" dirty="0"/>
              <a:t>the </a:t>
            </a:r>
            <a:r>
              <a:rPr lang="en-US" dirty="0" err="1"/>
              <a:t>networkx</a:t>
            </a:r>
            <a:r>
              <a:rPr lang="en-US" dirty="0"/>
              <a:t> </a:t>
            </a:r>
            <a:r>
              <a:rPr lang="en-US" dirty="0" smtClean="0"/>
              <a:t>module – used by other parts of Guardian.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G1300830-v1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4D901-54C9-4C82-BC8F-808F8DD652B3}" type="slidenum">
              <a:rPr lang="en-US" smtClean="0"/>
              <a:pPr>
                <a:defRPr/>
              </a:pPr>
              <a:t>5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3490519260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set of methods </a:t>
            </a:r>
            <a:br>
              <a:rPr lang="en-US" dirty="0" smtClean="0"/>
            </a:br>
            <a:r>
              <a:rPr lang="en-US" dirty="0" smtClean="0"/>
              <a:t>for a filter block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dampOutputSwitch</a:t>
            </a:r>
            <a:r>
              <a:rPr lang="en-US" dirty="0" smtClean="0"/>
              <a:t>(enable</a:t>
            </a:r>
            <a:r>
              <a:rPr lang="en-US" dirty="0"/>
              <a:t>, levels=[]</a:t>
            </a:r>
            <a:r>
              <a:rPr lang="en-US" dirty="0" smtClean="0"/>
              <a:t>, </a:t>
            </a:r>
            <a:r>
              <a:rPr lang="en-US" dirty="0" err="1" smtClean="0"/>
              <a:t>dofs</a:t>
            </a:r>
            <a:r>
              <a:rPr lang="en-US" dirty="0"/>
              <a:t>=[]</a:t>
            </a:r>
            <a:r>
              <a:rPr lang="en-US" dirty="0" smtClean="0"/>
              <a:t>, verbose</a:t>
            </a:r>
            <a:r>
              <a:rPr lang="en-US" dirty="0"/>
              <a:t>=</a:t>
            </a:r>
            <a:r>
              <a:rPr lang="en-US" dirty="0" smtClean="0"/>
              <a:t>False)</a:t>
            </a:r>
          </a:p>
          <a:p>
            <a:r>
              <a:rPr lang="en-US" dirty="0" err="1"/>
              <a:t>dampInputSwitch</a:t>
            </a:r>
            <a:r>
              <a:rPr lang="en-US" dirty="0" smtClean="0"/>
              <a:t>(enable</a:t>
            </a:r>
            <a:r>
              <a:rPr lang="en-US" dirty="0"/>
              <a:t>, levels=[], </a:t>
            </a:r>
            <a:r>
              <a:rPr lang="en-US" dirty="0" err="1"/>
              <a:t>dofs</a:t>
            </a:r>
            <a:r>
              <a:rPr lang="en-US" dirty="0"/>
              <a:t>=[]</a:t>
            </a:r>
            <a:r>
              <a:rPr lang="en-US" dirty="0" smtClean="0"/>
              <a:t>, verbose</a:t>
            </a:r>
            <a:r>
              <a:rPr lang="en-US" dirty="0"/>
              <a:t>=False</a:t>
            </a:r>
            <a:r>
              <a:rPr lang="en-US" dirty="0" smtClean="0"/>
              <a:t>)</a:t>
            </a:r>
          </a:p>
          <a:p>
            <a:r>
              <a:rPr lang="en-US" dirty="0" err="1"/>
              <a:t>dampGainSet</a:t>
            </a:r>
            <a:r>
              <a:rPr lang="en-US" dirty="0" smtClean="0"/>
              <a:t>(value</a:t>
            </a:r>
            <a:r>
              <a:rPr lang="en-US" dirty="0"/>
              <a:t>, levels=[], </a:t>
            </a:r>
            <a:r>
              <a:rPr lang="en-US" dirty="0" err="1"/>
              <a:t>dofs</a:t>
            </a:r>
            <a:r>
              <a:rPr lang="en-US" dirty="0"/>
              <a:t>=[]</a:t>
            </a:r>
            <a:r>
              <a:rPr lang="en-US" dirty="0" smtClean="0"/>
              <a:t>, verbose</a:t>
            </a:r>
            <a:r>
              <a:rPr lang="en-US" dirty="0"/>
              <a:t>=False</a:t>
            </a:r>
            <a:r>
              <a:rPr lang="en-US" dirty="0" smtClean="0"/>
              <a:t>)</a:t>
            </a:r>
          </a:p>
          <a:p>
            <a:r>
              <a:rPr lang="en-US" dirty="0" err="1"/>
              <a:t>dampOffsetSet</a:t>
            </a:r>
            <a:r>
              <a:rPr lang="en-US" dirty="0" smtClean="0"/>
              <a:t>(value</a:t>
            </a:r>
            <a:r>
              <a:rPr lang="en-US" dirty="0"/>
              <a:t>, levels=[], </a:t>
            </a:r>
            <a:r>
              <a:rPr lang="en-US" dirty="0" err="1"/>
              <a:t>dofs</a:t>
            </a:r>
            <a:r>
              <a:rPr lang="en-US" dirty="0"/>
              <a:t>=[]</a:t>
            </a:r>
            <a:r>
              <a:rPr lang="en-US" dirty="0" smtClean="0"/>
              <a:t>, verbose</a:t>
            </a:r>
            <a:r>
              <a:rPr lang="en-US" dirty="0"/>
              <a:t>=False</a:t>
            </a:r>
            <a:r>
              <a:rPr lang="en-US" dirty="0" smtClean="0"/>
              <a:t>)</a:t>
            </a:r>
          </a:p>
          <a:p>
            <a:r>
              <a:rPr lang="en-US" dirty="0" err="1"/>
              <a:t>dampOffsetSwitch</a:t>
            </a:r>
            <a:r>
              <a:rPr lang="en-US" dirty="0" smtClean="0"/>
              <a:t>(enable</a:t>
            </a:r>
            <a:r>
              <a:rPr lang="en-US" dirty="0"/>
              <a:t>, levels=[], </a:t>
            </a:r>
            <a:r>
              <a:rPr lang="en-US" dirty="0" err="1"/>
              <a:t>dofs</a:t>
            </a:r>
            <a:r>
              <a:rPr lang="en-US" dirty="0"/>
              <a:t>=[]</a:t>
            </a:r>
            <a:r>
              <a:rPr lang="en-US" dirty="0" smtClean="0"/>
              <a:t>, verbose</a:t>
            </a:r>
            <a:r>
              <a:rPr lang="en-US" dirty="0"/>
              <a:t>=False</a:t>
            </a:r>
            <a:r>
              <a:rPr lang="en-US" dirty="0" smtClean="0"/>
              <a:t>)</a:t>
            </a:r>
          </a:p>
          <a:p>
            <a:r>
              <a:rPr lang="en-US" dirty="0" err="1"/>
              <a:t>dampRampSet</a:t>
            </a:r>
            <a:r>
              <a:rPr lang="en-US" dirty="0"/>
              <a:t>(self, value, levels=[], </a:t>
            </a:r>
            <a:r>
              <a:rPr lang="en-US" dirty="0" err="1"/>
              <a:t>dofs</a:t>
            </a:r>
            <a:r>
              <a:rPr lang="en-US" dirty="0"/>
              <a:t>=[]</a:t>
            </a:r>
            <a:r>
              <a:rPr lang="en-US" dirty="0" smtClean="0"/>
              <a:t>, verbose</a:t>
            </a:r>
            <a:r>
              <a:rPr lang="en-US" dirty="0"/>
              <a:t>=False</a:t>
            </a:r>
            <a:r>
              <a:rPr lang="en-US" dirty="0" smtClean="0"/>
              <a:t>)</a:t>
            </a:r>
          </a:p>
          <a:p>
            <a:r>
              <a:rPr lang="en-US" dirty="0" err="1"/>
              <a:t>dampFilterSwitch</a:t>
            </a:r>
            <a:r>
              <a:rPr lang="en-US" dirty="0" smtClean="0"/>
              <a:t>(filters</a:t>
            </a:r>
            <a:r>
              <a:rPr lang="en-US" dirty="0"/>
              <a:t>, enable, levels=[], </a:t>
            </a:r>
            <a:r>
              <a:rPr lang="en-US" dirty="0" err="1"/>
              <a:t>dofs</a:t>
            </a:r>
            <a:r>
              <a:rPr lang="en-US" dirty="0"/>
              <a:t>=[]</a:t>
            </a:r>
            <a:r>
              <a:rPr lang="en-US" dirty="0" smtClean="0"/>
              <a:t>, verbose</a:t>
            </a:r>
            <a:r>
              <a:rPr lang="en-US" dirty="0"/>
              <a:t>=False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Could possibly be a more </a:t>
            </a:r>
            <a:r>
              <a:rPr lang="en-US" dirty="0" err="1" smtClean="0"/>
              <a:t>Pythonesque</a:t>
            </a:r>
            <a:r>
              <a:rPr lang="en-US" dirty="0" smtClean="0"/>
              <a:t> convention, but functional.</a:t>
            </a:r>
          </a:p>
          <a:p>
            <a:r>
              <a:rPr lang="en-US" dirty="0" smtClean="0"/>
              <a:t>Need to add support for matrix blocks, reading.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G1300830-v1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4D901-54C9-4C82-BC8F-808F8DD652B3}" type="slidenum">
              <a:rPr lang="en-US" smtClean="0"/>
              <a:pPr>
                <a:defRPr/>
              </a:pPr>
              <a:t>6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1453005230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3657600" cy="1143000"/>
          </a:xfrm>
        </p:spPr>
        <p:txBody>
          <a:bodyPr/>
          <a:lstStyle/>
          <a:p>
            <a:r>
              <a:rPr lang="en-US" dirty="0" err="1" smtClean="0"/>
              <a:t>susData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962400" cy="4419600"/>
          </a:xfrm>
        </p:spPr>
        <p:txBody>
          <a:bodyPr/>
          <a:lstStyle/>
          <a:p>
            <a:r>
              <a:rPr lang="en-US" dirty="0" smtClean="0"/>
              <a:t>Big data structure using nested dictionaries.</a:t>
            </a:r>
          </a:p>
          <a:p>
            <a:r>
              <a:rPr lang="en-US" dirty="0" smtClean="0"/>
              <a:t>Incorporates all data </a:t>
            </a:r>
            <a:r>
              <a:rPr lang="en-US" dirty="0"/>
              <a:t>from G1100968-v2, T1000618-</a:t>
            </a:r>
            <a:r>
              <a:rPr lang="en-US" dirty="0" smtClean="0"/>
              <a:t>v3 </a:t>
            </a:r>
          </a:p>
          <a:p>
            <a:r>
              <a:rPr lang="en-US" dirty="0" smtClean="0"/>
              <a:t>Makes it easy to error check, iterate.</a:t>
            </a:r>
          </a:p>
          <a:p>
            <a:r>
              <a:rPr lang="en-US" dirty="0" smtClean="0"/>
              <a:t>Need to add magnet signs, DRIVEALIGN, other matrices, odds and ends.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G1300830-v1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4D901-54C9-4C82-BC8F-808F8DD652B3}" type="slidenum">
              <a:rPr lang="en-US" smtClean="0"/>
              <a:pPr>
                <a:defRPr/>
              </a:pPr>
              <a:t>7</a:t>
            </a:fld>
            <a:endParaRPr lang="en-US" sz="1400" i="0"/>
          </a:p>
        </p:txBody>
      </p:sp>
      <p:pic>
        <p:nvPicPr>
          <p:cNvPr id="6" name="Picture 5" descr="Voila_Capture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00" y="533400"/>
            <a:ext cx="4330700" cy="57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0979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ezca</a:t>
            </a:r>
            <a:r>
              <a:rPr lang="en-US" dirty="0" smtClean="0"/>
              <a:t> module doesn't actually work reliably from h1guardian0.</a:t>
            </a:r>
          </a:p>
          <a:p>
            <a:r>
              <a:rPr lang="en-US" dirty="0" smtClean="0"/>
              <a:t>Multiple requests in a batch tend to time out on about the second or third, with a connection failure message.</a:t>
            </a:r>
          </a:p>
          <a:p>
            <a:r>
              <a:rPr lang="en-US" dirty="0" smtClean="0"/>
              <a:t>It does work from operator1, operator3.</a:t>
            </a:r>
          </a:p>
          <a:p>
            <a:r>
              <a:rPr lang="en-US" dirty="0" smtClean="0"/>
              <a:t>Dave Barker suspects the difference is the lack of an EPICS gateway machine between h1guardian0 and the front ends.</a:t>
            </a:r>
          </a:p>
          <a:p>
            <a:r>
              <a:rPr lang="en-US" dirty="0" smtClean="0"/>
              <a:t>The theory is that the added delay is helping with some sort of race condition or overload.</a:t>
            </a:r>
          </a:p>
          <a:p>
            <a:r>
              <a:rPr lang="en-US" dirty="0" smtClean="0"/>
              <a:t>Cyrus is planning tests with a packet logger to diagnose.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G1300TBD-v1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84D901-54C9-4C82-BC8F-808F8DD652B3}" type="slidenum">
              <a:rPr lang="en-US" smtClean="0"/>
              <a:pPr>
                <a:defRPr/>
              </a:pPr>
              <a:t>8</a:t>
            </a:fld>
            <a:endParaRPr lang="en-US" sz="1400" i="0"/>
          </a:p>
        </p:txBody>
      </p:sp>
    </p:spTree>
    <p:extLst>
      <p:ext uri="{BB962C8B-B14F-4D97-AF65-F5344CB8AC3E}">
        <p14:creationId xmlns:p14="http://schemas.microsoft.com/office/powerpoint/2010/main" val="1642268665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!LIGO-Caltech_watermark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!LIGO-Caltech_watermark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!LIGO-Caltech_watermar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LIGO-Caltech_watermar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LIGO-Caltech_watermar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LIGO-Caltech_watermar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LIGO-Caltech_watermar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LIGO-Caltech_watermar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LIGO-Caltech_watermar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HD:DataTi:alazz:LIGO:Document_TEMPLATES:!LIGO-Caltech_watermark.ppt</Template>
  <TotalTime>31626</TotalTime>
  <Words>811</Words>
  <Application>Microsoft Macintosh PowerPoint</Application>
  <PresentationFormat>Letter Paper (8.5x11 in)</PresentationFormat>
  <Paragraphs>82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!LIGO-Caltech_watermark</vt:lpstr>
      <vt:lpstr>Photo Editor Photo</vt:lpstr>
      <vt:lpstr>sustools.py,  a Python module for SUS</vt:lpstr>
      <vt:lpstr>Motivation</vt:lpstr>
      <vt:lpstr>Result: sustools.py</vt:lpstr>
      <vt:lpstr>Usage</vt:lpstr>
      <vt:lpstr>Environment</vt:lpstr>
      <vt:lpstr>Typical set of methods  for a filter block type</vt:lpstr>
      <vt:lpstr>susData</vt:lpstr>
      <vt:lpstr>Issues</vt:lpstr>
    </vt:vector>
  </TitlesOfParts>
  <Company>SU Physics Dept.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LIGO,  Overview and Status</dc:title>
  <dc:creator>Peter Saulson</dc:creator>
  <cp:lastModifiedBy>Mark Barton</cp:lastModifiedBy>
  <cp:revision>1600</cp:revision>
  <cp:lastPrinted>2012-03-17T23:08:50Z</cp:lastPrinted>
  <dcterms:created xsi:type="dcterms:W3CDTF">2004-10-28T12:43:44Z</dcterms:created>
  <dcterms:modified xsi:type="dcterms:W3CDTF">2013-08-12T23:50:18Z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number">
    <vt:lpwstr>LIGO - G070669-06-M</vt:lpwstr>
  </property>
</Properties>
</file>