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embeddings/Microsoft_Equation3.bin" ContentType="application/vnd.openxmlformats-officedocument.oleObject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2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87" r:id="rId2"/>
    <p:sldId id="474" r:id="rId3"/>
    <p:sldId id="443" r:id="rId4"/>
    <p:sldId id="467" r:id="rId5"/>
    <p:sldId id="448" r:id="rId6"/>
    <p:sldId id="449" r:id="rId7"/>
    <p:sldId id="461" r:id="rId8"/>
    <p:sldId id="451" r:id="rId9"/>
    <p:sldId id="434" r:id="rId10"/>
    <p:sldId id="457" r:id="rId11"/>
    <p:sldId id="447" r:id="rId12"/>
    <p:sldId id="432" r:id="rId13"/>
    <p:sldId id="466" r:id="rId14"/>
    <p:sldId id="456" r:id="rId15"/>
    <p:sldId id="455" r:id="rId16"/>
    <p:sldId id="431" r:id="rId17"/>
    <p:sldId id="435" r:id="rId18"/>
    <p:sldId id="464" r:id="rId19"/>
    <p:sldId id="458" r:id="rId20"/>
    <p:sldId id="465" r:id="rId21"/>
    <p:sldId id="459" r:id="rId22"/>
    <p:sldId id="428" r:id="rId23"/>
    <p:sldId id="460" r:id="rId24"/>
    <p:sldId id="391" r:id="rId25"/>
    <p:sldId id="412" r:id="rId26"/>
    <p:sldId id="470" r:id="rId27"/>
    <p:sldId id="468" r:id="rId28"/>
    <p:sldId id="421" r:id="rId29"/>
    <p:sldId id="415" r:id="rId30"/>
    <p:sldId id="469" r:id="rId31"/>
    <p:sldId id="471" r:id="rId32"/>
    <p:sldId id="472" r:id="rId33"/>
    <p:sldId id="47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D31FF"/>
    <a:srgbClr val="C7E0FF"/>
    <a:srgbClr val="FCFFC0"/>
    <a:srgbClr val="FCF9C4"/>
    <a:srgbClr val="E7B8F4"/>
    <a:srgbClr val="D3A7DE"/>
    <a:srgbClr val="683104"/>
    <a:srgbClr val="86337F"/>
    <a:srgbClr val="DC45DC"/>
    <a:srgbClr val="B27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 horzBarState="maximized">
    <p:restoredLeft sz="15640" autoAdjust="0"/>
    <p:restoredTop sz="85036" autoAdjust="0"/>
  </p:normalViewPr>
  <p:slideViewPr>
    <p:cSldViewPr snapToGrid="0" snapToObjects="1">
      <p:cViewPr>
        <p:scale>
          <a:sx n="100" d="100"/>
          <a:sy n="100" d="100"/>
        </p:scale>
        <p:origin x="-1472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DB54E-9736-C641-8E78-3C3C24F282F3}" type="datetime1">
              <a:rPr lang="en-US" smtClean="0"/>
              <a:pPr/>
              <a:t>6/29/13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1BE2-9164-594B-A8C9-2AB891E5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AB31A-A17C-4849-AD2E-6F523F7C4E92}" type="datetime1">
              <a:rPr lang="en-US" smtClean="0"/>
              <a:pPr/>
              <a:t>6/29/13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E548-59AE-8A41-BF8B-6252D3C41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s://dcc.ligo.org/cgi-bin/private/DocDB/ShowDocument?docid=618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35608" t="3352" r="33912" b="502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437477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4124375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B279DC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d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20-amaldi10.edu.pl/index.php?id=37&amp;abstrakt=882" TargetMode="External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hyperlink" Target="http://gr20-amaldi10.edu.pl/index.php?id=37&amp;abstrakt=437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20.pd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48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2.jpe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hyperlink" Target="http://gr20-amaldi10.edu.pl/index.php?id=37&amp;abstrakt=45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6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4.pn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7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df"/><Relationship Id="rId3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df"/><Relationship Id="rId3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4.pn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1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E7B8F4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SCN0430"/>
          <p:cNvPicPr>
            <a:picLocks noChangeAspect="1" noChangeArrowheads="1"/>
          </p:cNvPicPr>
          <p:nvPr/>
        </p:nvPicPr>
        <p:blipFill>
          <a:blip r:embed="rId3">
            <a:lum bright="10000" contrast="17000"/>
            <a:alphaModFix amt="17000"/>
          </a:blip>
          <a:srcRect/>
          <a:stretch>
            <a:fillRect/>
          </a:stretch>
        </p:blipFill>
        <p:spPr bwMode="auto">
          <a:xfrm>
            <a:off x="-76200" y="1061"/>
            <a:ext cx="9254075" cy="694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435088" y="4176206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Lisa Barsotti</a:t>
            </a:r>
          </a:p>
          <a:p>
            <a:r>
              <a:rPr lang="en-US" sz="4364" b="1" dirty="0" smtClean="0">
                <a:solidFill>
                  <a:srgbClr val="000000"/>
                </a:solidFill>
              </a:rPr>
              <a:t>MIT-LIGO </a:t>
            </a:r>
            <a:r>
              <a:rPr lang="en-US" sz="4364" b="1" dirty="0" smtClean="0">
                <a:solidFill>
                  <a:srgbClr val="000000"/>
                </a:solidFill>
              </a:rPr>
              <a:t>Laboratory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On behalf of the </a:t>
            </a:r>
          </a:p>
          <a:p>
            <a:r>
              <a:rPr lang="en-US" sz="5120" b="1" dirty="0" smtClean="0">
                <a:solidFill>
                  <a:srgbClr val="000000"/>
                </a:solidFill>
              </a:rPr>
              <a:t>LIGO Scientific Collaboration</a:t>
            </a:r>
            <a:endParaRPr lang="en-US" sz="5120" b="1" dirty="0" smtClean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353733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Status of </a:t>
            </a:r>
            <a:br>
              <a:rPr lang="en-US" sz="5400" b="1" dirty="0" smtClean="0"/>
            </a:br>
            <a:r>
              <a:rPr lang="en-US" sz="5400" b="1" dirty="0" smtClean="0"/>
              <a:t>Advanced LIGO</a:t>
            </a:r>
            <a:endParaRPr lang="en-US" sz="5400" b="1" dirty="0"/>
          </a:p>
        </p:txBody>
      </p:sp>
      <p:pic>
        <p:nvPicPr>
          <p:cNvPr id="12" name="Picture 11" descr="ligologo_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2" y="65612"/>
            <a:ext cx="1435100" cy="1003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9972" y="6399311"/>
            <a:ext cx="553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Amaldi/GR20 </a:t>
            </a:r>
            <a:r>
              <a:rPr lang="en-US" sz="1400" dirty="0" smtClean="0"/>
              <a:t>Conference – July 8, 2013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230533" y="465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advancedLIGO_logo.jpg"/>
          <p:cNvPicPr>
            <a:picLocks noChangeAspect="1"/>
          </p:cNvPicPr>
          <p:nvPr/>
        </p:nvPicPr>
        <p:blipFill>
          <a:blip r:embed="rId5">
            <a:alphaModFix/>
          </a:blip>
          <a:srcRect r="45508" b="38428"/>
          <a:stretch>
            <a:fillRect/>
          </a:stretch>
        </p:blipFill>
        <p:spPr>
          <a:xfrm>
            <a:off x="5137463" y="-1"/>
            <a:ext cx="4006538" cy="834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192" y="6390844"/>
            <a:ext cx="1725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LIGO-G1300708</a:t>
            </a:r>
            <a:endParaRPr lang="en-US" dirty="0"/>
          </a:p>
        </p:txBody>
      </p:sp>
      <p:pic>
        <p:nvPicPr>
          <p:cNvPr id="18" name="Picture 17" descr="poster-gr20-web_fin.jpg"/>
          <p:cNvPicPr>
            <a:picLocks noChangeAspect="1"/>
          </p:cNvPicPr>
          <p:nvPr/>
        </p:nvPicPr>
        <p:blipFill>
          <a:blip r:embed="rId6"/>
          <a:srcRect l="5908" r="57433" b="87840"/>
          <a:stretch>
            <a:fillRect/>
          </a:stretch>
        </p:blipFill>
        <p:spPr>
          <a:xfrm>
            <a:off x="7387172" y="6036762"/>
            <a:ext cx="1778003" cy="833938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 actually took longer the first time..</a:t>
            </a:r>
            <a:endParaRPr lang="en-US" sz="4000" dirty="0"/>
          </a:p>
        </p:txBody>
      </p:sp>
      <p:pic>
        <p:nvPicPr>
          <p:cNvPr id="207876" name="Picture 4" descr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7620000" cy="5094288"/>
          </a:xfrm>
          <a:prstGeom prst="rect">
            <a:avLst/>
          </a:prstGeom>
          <a:noFill/>
        </p:spPr>
      </p:pic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2413000" y="1225848"/>
            <a:ext cx="5046134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dirty="0" smtClean="0"/>
              <a:t>LIGO: First lock at the end of </a:t>
            </a:r>
            <a:r>
              <a:rPr lang="en-US" sz="2400" b="1" dirty="0" smtClean="0"/>
              <a:t>2000</a:t>
            </a:r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207886" name="Freeform 14"/>
          <p:cNvSpPr>
            <a:spLocks/>
          </p:cNvSpPr>
          <p:nvPr/>
        </p:nvSpPr>
        <p:spPr bwMode="auto">
          <a:xfrm>
            <a:off x="4017963" y="4510088"/>
            <a:ext cx="4119562" cy="1746250"/>
          </a:xfrm>
          <a:custGeom>
            <a:avLst/>
            <a:gdLst/>
            <a:ahLst/>
            <a:cxnLst>
              <a:cxn ang="0">
                <a:pos x="886" y="1100"/>
              </a:cxn>
              <a:cxn ang="0">
                <a:pos x="0" y="621"/>
              </a:cxn>
              <a:cxn ang="0">
                <a:pos x="970" y="494"/>
              </a:cxn>
              <a:cxn ang="0">
                <a:pos x="2595" y="0"/>
              </a:cxn>
              <a:cxn ang="0">
                <a:pos x="2569" y="1094"/>
              </a:cxn>
              <a:cxn ang="0">
                <a:pos x="886" y="1100"/>
              </a:cxn>
            </a:cxnLst>
            <a:rect l="0" t="0" r="r" b="b"/>
            <a:pathLst>
              <a:path w="2595" h="1100">
                <a:moveTo>
                  <a:pt x="886" y="1100"/>
                </a:moveTo>
                <a:lnTo>
                  <a:pt x="0" y="621"/>
                </a:lnTo>
                <a:lnTo>
                  <a:pt x="970" y="494"/>
                </a:lnTo>
                <a:lnTo>
                  <a:pt x="2595" y="0"/>
                </a:lnTo>
                <a:lnTo>
                  <a:pt x="2569" y="1094"/>
                </a:lnTo>
                <a:lnTo>
                  <a:pt x="886" y="1100"/>
                </a:lnTo>
                <a:close/>
              </a:path>
            </a:pathLst>
          </a:custGeom>
          <a:gradFill rotWithShape="1">
            <a:gsLst>
              <a:gs pos="0">
                <a:srgbClr val="D60093">
                  <a:alpha val="25000"/>
                </a:srgbClr>
              </a:gs>
              <a:gs pos="100000">
                <a:srgbClr val="CC008C">
                  <a:alpha val="25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7" name="Freeform 15"/>
          <p:cNvSpPr>
            <a:spLocks/>
          </p:cNvSpPr>
          <p:nvPr/>
        </p:nvSpPr>
        <p:spPr bwMode="auto">
          <a:xfrm>
            <a:off x="2805113" y="4838700"/>
            <a:ext cx="2660650" cy="1428750"/>
          </a:xfrm>
          <a:custGeom>
            <a:avLst/>
            <a:gdLst/>
            <a:ahLst/>
            <a:cxnLst>
              <a:cxn ang="0">
                <a:pos x="239" y="893"/>
              </a:cxn>
              <a:cxn ang="0">
                <a:pos x="0" y="0"/>
              </a:cxn>
              <a:cxn ang="0">
                <a:pos x="1676" y="900"/>
              </a:cxn>
              <a:cxn ang="0">
                <a:pos x="828" y="893"/>
              </a:cxn>
              <a:cxn ang="0">
                <a:pos x="239" y="893"/>
              </a:cxn>
            </a:cxnLst>
            <a:rect l="0" t="0" r="r" b="b"/>
            <a:pathLst>
              <a:path w="1676" h="900">
                <a:moveTo>
                  <a:pt x="239" y="893"/>
                </a:moveTo>
                <a:lnTo>
                  <a:pt x="0" y="0"/>
                </a:lnTo>
                <a:lnTo>
                  <a:pt x="1676" y="900"/>
                </a:lnTo>
                <a:lnTo>
                  <a:pt x="828" y="893"/>
                </a:lnTo>
                <a:lnTo>
                  <a:pt x="239" y="893"/>
                </a:lnTo>
                <a:close/>
              </a:path>
            </a:pathLst>
          </a:custGeom>
          <a:solidFill>
            <a:srgbClr val="FF3300">
              <a:alpha val="2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8" name="Freeform 16"/>
          <p:cNvSpPr>
            <a:spLocks/>
          </p:cNvSpPr>
          <p:nvPr/>
        </p:nvSpPr>
        <p:spPr bwMode="auto">
          <a:xfrm>
            <a:off x="1600200" y="1725613"/>
            <a:ext cx="1604963" cy="4533900"/>
          </a:xfrm>
          <a:custGeom>
            <a:avLst/>
            <a:gdLst/>
            <a:ahLst/>
            <a:cxnLst>
              <a:cxn ang="0">
                <a:pos x="0" y="2856"/>
              </a:cxn>
              <a:cxn ang="0">
                <a:pos x="8" y="0"/>
              </a:cxn>
              <a:cxn ang="0">
                <a:pos x="228" y="0"/>
              </a:cxn>
              <a:cxn ang="0">
                <a:pos x="1011" y="2854"/>
              </a:cxn>
              <a:cxn ang="0">
                <a:pos x="0" y="2856"/>
              </a:cxn>
            </a:cxnLst>
            <a:rect l="0" t="0" r="r" b="b"/>
            <a:pathLst>
              <a:path w="1011" h="2856">
                <a:moveTo>
                  <a:pt x="0" y="2856"/>
                </a:moveTo>
                <a:lnTo>
                  <a:pt x="8" y="0"/>
                </a:lnTo>
                <a:lnTo>
                  <a:pt x="228" y="0"/>
                </a:lnTo>
                <a:lnTo>
                  <a:pt x="1011" y="2854"/>
                </a:lnTo>
                <a:lnTo>
                  <a:pt x="0" y="2856"/>
                </a:lnTo>
                <a:close/>
              </a:path>
            </a:pathLst>
          </a:custGeom>
          <a:solidFill>
            <a:srgbClr val="996633">
              <a:alpha val="2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1" name="WordArt 9"/>
          <p:cNvSpPr>
            <a:spLocks noChangeArrowheads="1" noChangeShapeType="1" noTextEdit="1"/>
          </p:cNvSpPr>
          <p:nvPr/>
        </p:nvSpPr>
        <p:spPr bwMode="auto">
          <a:xfrm>
            <a:off x="4724400" y="5638800"/>
            <a:ext cx="3124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latin typeface="Arial Black"/>
                <a:ea typeface="Arial Black"/>
                <a:cs typeface="Arial Black"/>
              </a:rPr>
              <a:t>Fundamental Noises</a:t>
            </a:r>
          </a:p>
        </p:txBody>
      </p:sp>
      <p:sp>
        <p:nvSpPr>
          <p:cNvPr id="207882" name="WordArt 10"/>
          <p:cNvSpPr>
            <a:spLocks noChangeArrowheads="1" noChangeShapeType="1" noTextEdit="1"/>
          </p:cNvSpPr>
          <p:nvPr/>
        </p:nvSpPr>
        <p:spPr bwMode="auto">
          <a:xfrm>
            <a:off x="1676400" y="5638800"/>
            <a:ext cx="1828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C0C0"/>
                </a:solidFill>
                <a:latin typeface="Arial Black"/>
                <a:ea typeface="Arial Black"/>
                <a:cs typeface="Arial Black"/>
              </a:rPr>
              <a:t>Design</a:t>
            </a:r>
          </a:p>
        </p:txBody>
      </p:sp>
      <p:sp>
        <p:nvSpPr>
          <p:cNvPr id="207884" name="Line 12"/>
          <p:cNvSpPr>
            <a:spLocks noChangeShapeType="1"/>
          </p:cNvSpPr>
          <p:nvPr/>
        </p:nvSpPr>
        <p:spPr bwMode="auto">
          <a:xfrm flipV="1">
            <a:off x="2438400" y="4648200"/>
            <a:ext cx="3048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80" name="WordArt 8"/>
          <p:cNvSpPr>
            <a:spLocks noChangeArrowheads="1" noChangeShapeType="1" noTextEdit="1"/>
          </p:cNvSpPr>
          <p:nvPr/>
        </p:nvSpPr>
        <p:spPr bwMode="auto">
          <a:xfrm>
            <a:off x="4038600" y="3124200"/>
            <a:ext cx="2895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  <a:ea typeface="Arial Black"/>
                <a:cs typeface="Arial Black"/>
              </a:rPr>
              <a:t>Technical Noise!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37525" y="3316705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2002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37525" y="3685233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2003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37525" y="3958400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6337F"/>
                </a:solidFill>
              </a:rPr>
              <a:t>2004</a:t>
            </a:r>
            <a:endParaRPr lang="en-US" sz="2400" b="1" dirty="0">
              <a:solidFill>
                <a:srgbClr val="86337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5826" y="4219986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2005</a:t>
            </a:r>
            <a:endParaRPr lang="en-US" sz="2400" b="1" dirty="0">
              <a:solidFill>
                <a:srgbClr val="33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5826" y="4493153"/>
            <a:ext cx="10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D31FF"/>
                </a:solidFill>
              </a:rPr>
              <a:t>2007</a:t>
            </a:r>
            <a:endParaRPr lang="en-US" sz="2400" b="1" dirty="0">
              <a:solidFill>
                <a:srgbClr val="FD31FF"/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797" y="164567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…but this time will be different!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27" name="TextBox 26"/>
          <p:cNvSpPr txBox="1"/>
          <p:nvPr/>
        </p:nvSpPr>
        <p:spPr>
          <a:xfrm>
            <a:off x="470887" y="787400"/>
            <a:ext cx="8673113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Advanced LIGO</a:t>
            </a:r>
            <a:r>
              <a:rPr lang="en-US" sz="2800" u="sng" dirty="0" smtClean="0"/>
              <a:t> Installation </a:t>
            </a:r>
            <a:r>
              <a:rPr lang="en-US" sz="2800" u="sng" dirty="0" smtClean="0"/>
              <a:t>and Commissioning </a:t>
            </a:r>
            <a:r>
              <a:rPr lang="en-US" sz="2800" u="sng" dirty="0" smtClean="0"/>
              <a:t>Strategy:</a:t>
            </a:r>
          </a:p>
          <a:p>
            <a:pPr>
              <a:buFont typeface="Wingdings" charset="2"/>
              <a:buChar char="²"/>
            </a:pPr>
            <a:endParaRPr lang="en-US" sz="2800" dirty="0" smtClean="0"/>
          </a:p>
          <a:p>
            <a:pPr>
              <a:buFont typeface="Wingdings" charset="2"/>
              <a:buChar char="²"/>
            </a:pPr>
            <a:r>
              <a:rPr lang="en-US" sz="2800" dirty="0" smtClean="0"/>
              <a:t>Extensive “standalone” </a:t>
            </a:r>
            <a:r>
              <a:rPr lang="en-US" sz="2800" dirty="0" smtClean="0"/>
              <a:t>testing before installation</a:t>
            </a:r>
            <a:endParaRPr lang="en-US" sz="2800" dirty="0" smtClean="0"/>
          </a:p>
          <a:p>
            <a:pPr>
              <a:buFont typeface="Wingdings" charset="2"/>
              <a:buChar char="²"/>
            </a:pPr>
            <a:r>
              <a:rPr lang="en-US" sz="2800" dirty="0" smtClean="0"/>
              <a:t>Installation of </a:t>
            </a:r>
            <a:r>
              <a:rPr lang="en-US" sz="2800" dirty="0" smtClean="0"/>
              <a:t>“new” things as soon as possible</a:t>
            </a:r>
            <a:r>
              <a:rPr lang="en-US" sz="2800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sz="2800" dirty="0" smtClean="0"/>
              <a:t>Configurations of </a:t>
            </a:r>
            <a:r>
              <a:rPr lang="en-US" sz="2800" dirty="0" smtClean="0"/>
              <a:t>increased </a:t>
            </a:r>
            <a:r>
              <a:rPr lang="en-US" sz="2800" dirty="0" smtClean="0"/>
              <a:t>complexity</a:t>
            </a:r>
          </a:p>
          <a:p>
            <a:pPr>
              <a:buFont typeface="Wingdings" charset="2"/>
              <a:buChar char="²"/>
            </a:pPr>
            <a:r>
              <a:rPr lang="en-US" sz="2800" dirty="0" smtClean="0"/>
              <a:t>Parallel effort </a:t>
            </a:r>
            <a:r>
              <a:rPr lang="en-US" sz="2800" dirty="0" smtClean="0"/>
              <a:t>between Hanford and </a:t>
            </a:r>
            <a:r>
              <a:rPr lang="en-US" sz="2800" dirty="0" smtClean="0"/>
              <a:t>Livingston</a:t>
            </a:r>
          </a:p>
          <a:p>
            <a:pPr>
              <a:buFont typeface="Wingdings" charset="2"/>
              <a:buChar char="²"/>
            </a:pPr>
            <a:r>
              <a:rPr lang="en-US" sz="2800" dirty="0" smtClean="0"/>
              <a:t>Better design and engineering informed by </a:t>
            </a:r>
            <a:r>
              <a:rPr lang="en-US" sz="2800" dirty="0" smtClean="0"/>
              <a:t>LIGO, </a:t>
            </a:r>
          </a:p>
          <a:p>
            <a:r>
              <a:rPr lang="en-US" sz="2800" dirty="0" smtClean="0"/>
              <a:t>    more experienced staff</a:t>
            </a:r>
            <a:endParaRPr lang="en-US" sz="28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408361" y="4504629"/>
            <a:ext cx="8433936" cy="1731071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effectLst>
            <a:glow rad="63500">
              <a:schemeClr val="accent3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u="sng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It took </a:t>
            </a:r>
            <a:r>
              <a:rPr lang="en-US" sz="2400" dirty="0" smtClean="0">
                <a:solidFill>
                  <a:srgbClr val="FF0000"/>
                </a:solidFill>
              </a:rPr>
              <a:t>4 months </a:t>
            </a:r>
            <a:r>
              <a:rPr lang="en-US" sz="2400" dirty="0" smtClean="0">
                <a:solidFill>
                  <a:schemeClr val="tx1"/>
                </a:solidFill>
              </a:rPr>
              <a:t>to lock the input mode cleaner cavity in LIGO,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it took less than </a:t>
            </a:r>
            <a:r>
              <a:rPr lang="en-US" sz="2400" dirty="0" smtClean="0">
                <a:solidFill>
                  <a:srgbClr val="FF0000"/>
                </a:solidFill>
              </a:rPr>
              <a:t>1 week </a:t>
            </a:r>
            <a:r>
              <a:rPr lang="en-US" sz="2400" dirty="0" smtClean="0">
                <a:solidFill>
                  <a:schemeClr val="tx1"/>
                </a:solidFill>
              </a:rPr>
              <a:t>in Advanced LIGO (the first time at Livingston), more like </a:t>
            </a:r>
            <a:r>
              <a:rPr lang="en-US" sz="2400" dirty="0" smtClean="0">
                <a:solidFill>
                  <a:srgbClr val="FF0000"/>
                </a:solidFill>
              </a:rPr>
              <a:t>1 day </a:t>
            </a:r>
            <a:r>
              <a:rPr lang="en-US" sz="2400" dirty="0" smtClean="0">
                <a:solidFill>
                  <a:schemeClr val="tx1"/>
                </a:solidFill>
              </a:rPr>
              <a:t>the second time at Hanford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5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“Half Interferometer” in progress @ Hanford</a:t>
            </a:r>
            <a:br>
              <a:rPr lang="en-US" dirty="0" smtClean="0"/>
            </a:br>
            <a:r>
              <a:rPr lang="en-US" dirty="0" smtClean="0"/>
              <a:t>(now one arm, in the fall the other)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88992" y="1673225"/>
            <a:ext cx="8340601" cy="4819650"/>
            <a:chOff x="448261" y="1979081"/>
            <a:chExt cx="8340601" cy="4819650"/>
          </a:xfrm>
        </p:grpSpPr>
        <p:pic>
          <p:nvPicPr>
            <p:cNvPr id="20" name="Picture 19" descr="aLIGO_lisa_layou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1323"/>
                <a:stretch>
                  <a:fillRect/>
                </a:stretch>
              </p:blipFill>
            </mc:Choice>
            <mc:Fallback>
              <p:blipFill>
                <a:blip r:embed="rId3"/>
                <a:srcRect l="1323"/>
                <a:stretch>
                  <a:fillRect/>
                </a:stretch>
              </p:blipFill>
            </mc:Fallback>
          </mc:AlternateContent>
          <p:spPr>
            <a:xfrm>
              <a:off x="1589240" y="1979081"/>
              <a:ext cx="7199622" cy="4819650"/>
            </a:xfrm>
            <a:prstGeom prst="rect">
              <a:avLst/>
            </a:prstGeom>
          </p:spPr>
        </p:pic>
        <p:grpSp>
          <p:nvGrpSpPr>
            <p:cNvPr id="3" name="Group 22"/>
            <p:cNvGrpSpPr/>
            <p:nvPr/>
          </p:nvGrpSpPr>
          <p:grpSpPr>
            <a:xfrm>
              <a:off x="1372717" y="2095699"/>
              <a:ext cx="1717617" cy="1149802"/>
              <a:chOff x="2270192" y="1148302"/>
              <a:chExt cx="1717617" cy="1149802"/>
            </a:xfrm>
          </p:grpSpPr>
          <p:pic>
            <p:nvPicPr>
              <p:cNvPr id="17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0192" y="1185333"/>
                <a:ext cx="1635847" cy="1112771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361275" y="1148302"/>
                <a:ext cx="626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LHO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448261" y="4970995"/>
              <a:ext cx="3937466" cy="1760008"/>
            </a:xfrm>
            <a:prstGeom prst="roundRect">
              <a:avLst/>
            </a:prstGeom>
            <a:gradFill>
              <a:gsLst>
                <a:gs pos="0">
                  <a:srgbClr val="F1FFA5"/>
                </a:gs>
                <a:gs pos="100000">
                  <a:srgbClr val="FCFFC0"/>
                </a:gs>
              </a:gsLst>
            </a:gradFill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 typeface="Wingdings" charset="2"/>
                <a:buChar char="ü"/>
              </a:pPr>
              <a:r>
                <a:rPr lang="en-US" sz="2200" dirty="0" smtClean="0">
                  <a:solidFill>
                    <a:schemeClr val="tx1"/>
                  </a:solidFill>
                </a:rPr>
                <a:t>A</a:t>
              </a:r>
              <a:r>
                <a:rPr lang="en-US" sz="2200" dirty="0" smtClean="0">
                  <a:solidFill>
                    <a:schemeClr val="tx1"/>
                  </a:solidFill>
                </a:rPr>
                <a:t>uxiliary green laser to stabilize the arm cavity length</a:t>
              </a:r>
            </a:p>
            <a:p>
              <a:pPr algn="ctr"/>
              <a:endParaRPr lang="en-US" sz="2200" dirty="0" smtClean="0">
                <a:solidFill>
                  <a:schemeClr val="tx1"/>
                </a:solidFill>
              </a:endParaRPr>
            </a:p>
            <a:p>
              <a:pPr algn="ctr">
                <a:buFont typeface="Wingdings" charset="2"/>
                <a:buChar char="ü"/>
              </a:pPr>
              <a:r>
                <a:rPr lang="en-US" sz="2200" dirty="0" smtClean="0">
                  <a:solidFill>
                    <a:schemeClr val="tx1"/>
                  </a:solidFill>
                </a:rPr>
                <a:t>First measurement of arm cavity motion 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44996" y="4478865"/>
              <a:ext cx="1608666" cy="226805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24398" y="2044896"/>
              <a:ext cx="1091738" cy="160529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“Arm Length Stabilization” System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150114"/>
            <a:ext cx="8956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C3: Tuesday, 17</a:t>
            </a:r>
            <a:r>
              <a:rPr lang="en-US" sz="2000" dirty="0" smtClean="0"/>
              <a:t>:18 - 17:36 </a:t>
            </a:r>
            <a:r>
              <a:rPr lang="en-US" sz="2000" b="1" dirty="0" smtClean="0"/>
              <a:t>Adam </a:t>
            </a:r>
            <a:r>
              <a:rPr lang="en-US" sz="2000" b="1" dirty="0" err="1" smtClean="0"/>
              <a:t>Mullavey</a:t>
            </a:r>
            <a:r>
              <a:rPr lang="en-US" sz="2000" b="1" dirty="0" smtClean="0"/>
              <a:t> (LIGO Livingston)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The Arm Length Stabilization System for Advanced LIGO Lock Acquisition</a:t>
            </a:r>
            <a:endParaRPr lang="en-US" sz="2000" dirty="0"/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LHO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706032" y="863640"/>
            <a:ext cx="5778501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0" dirty="0" smtClean="0">
                <a:solidFill>
                  <a:srgbClr val="000000"/>
                </a:solidFill>
              </a:rPr>
              <a:t>in </a:t>
            </a:r>
            <a:r>
              <a:rPr lang="en-US" sz="1800" b="0" dirty="0" smtClean="0">
                <a:solidFill>
                  <a:srgbClr val="000000"/>
                </a:solidFill>
              </a:rPr>
              <a:t>collaboration with</a:t>
            </a:r>
            <a:r>
              <a:rPr lang="en-US" sz="1800" b="0" dirty="0" smtClean="0">
                <a:solidFill>
                  <a:srgbClr val="000000"/>
                </a:solidFill>
              </a:rPr>
              <a:t> the Australian National University</a:t>
            </a:r>
          </a:p>
          <a:p>
            <a:pPr algn="ctr"/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1147236" y="1519611"/>
            <a:ext cx="1295400" cy="977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V="1">
            <a:off x="1714509" y="2027611"/>
            <a:ext cx="4135958" cy="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1071033" y="1545001"/>
            <a:ext cx="1468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MAIN LASER</a:t>
            </a:r>
            <a:endParaRPr lang="en-US" sz="2400" dirty="0"/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6900338" y="1538661"/>
            <a:ext cx="1295400" cy="977900"/>
          </a:xfrm>
          <a:prstGeom prst="rect">
            <a:avLst/>
          </a:prstGeom>
          <a:solidFill>
            <a:srgbClr val="008000"/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63500">
              <a:schemeClr val="accent3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6807201" y="1612112"/>
            <a:ext cx="14689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Auxiliary LASER</a:t>
            </a:r>
            <a:endParaRPr lang="en-US" sz="2400" dirty="0"/>
          </a:p>
        </p:txBody>
      </p:sp>
      <p:sp>
        <p:nvSpPr>
          <p:cNvPr id="32" name="Line 39"/>
          <p:cNvSpPr>
            <a:spLocks noChangeShapeType="1"/>
          </p:cNvSpPr>
          <p:nvPr/>
        </p:nvSpPr>
        <p:spPr bwMode="auto">
          <a:xfrm>
            <a:off x="2920998" y="1993743"/>
            <a:ext cx="3979339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51"/>
          <p:cNvSpPr>
            <a:spLocks noChangeArrowheads="1"/>
          </p:cNvSpPr>
          <p:nvPr/>
        </p:nvSpPr>
        <p:spPr bwMode="auto">
          <a:xfrm flipH="1">
            <a:off x="3282957" y="1519611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5653617" y="1519611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2802463" y="1909077"/>
            <a:ext cx="220134" cy="169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Line 39"/>
          <p:cNvSpPr>
            <a:spLocks noChangeShapeType="1"/>
          </p:cNvSpPr>
          <p:nvPr/>
        </p:nvSpPr>
        <p:spPr bwMode="auto">
          <a:xfrm flipH="1">
            <a:off x="2920998" y="1993743"/>
            <a:ext cx="8466" cy="18464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>
            <a:off x="1756838" y="2497511"/>
            <a:ext cx="0" cy="70347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638296" y="3200988"/>
            <a:ext cx="232835" cy="3429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008000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1756838" y="3543888"/>
            <a:ext cx="0" cy="29633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>
            <a:off x="1739903" y="3840205"/>
            <a:ext cx="558802" cy="1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Line 39"/>
          <p:cNvSpPr>
            <a:spLocks noChangeShapeType="1"/>
          </p:cNvSpPr>
          <p:nvPr/>
        </p:nvSpPr>
        <p:spPr bwMode="auto">
          <a:xfrm flipV="1">
            <a:off x="2442635" y="3840206"/>
            <a:ext cx="486829" cy="846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157974" y="3627911"/>
            <a:ext cx="420134" cy="415498"/>
            <a:chOff x="2039436" y="4876170"/>
            <a:chExt cx="420134" cy="415498"/>
          </a:xfrm>
        </p:grpSpPr>
        <p:sp>
          <p:nvSpPr>
            <p:cNvPr id="47" name="Rectangle 46"/>
            <p:cNvSpPr/>
            <p:nvPr/>
          </p:nvSpPr>
          <p:spPr>
            <a:xfrm>
              <a:off x="2044072" y="4878399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Webdings"/>
                  <a:ea typeface="Webdings"/>
                  <a:cs typeface="Webdings"/>
                </a:rPr>
                <a:t>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 rot="16200000">
              <a:off x="2016353" y="489925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Webdings"/>
                  <a:ea typeface="Webdings"/>
                  <a:cs typeface="Webdings"/>
                </a:rPr>
                <a:t></a:t>
              </a:r>
              <a:endParaRPr lang="en-US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638296" y="3999472"/>
            <a:ext cx="141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Beat Signal</a:t>
            </a:r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3972983" y="2697556"/>
            <a:ext cx="4148667" cy="186071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charset="2"/>
              <a:buChar char="ü"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</a:rPr>
              <a:t>Green </a:t>
            </a:r>
            <a:r>
              <a:rPr lang="en-US" sz="2000" dirty="0" smtClean="0">
                <a:solidFill>
                  <a:srgbClr val="000000"/>
                </a:solidFill>
              </a:rPr>
              <a:t>light</a:t>
            </a:r>
            <a:r>
              <a:rPr lang="en-US" sz="2000" dirty="0" smtClean="0">
                <a:solidFill>
                  <a:srgbClr val="000000"/>
                </a:solidFill>
              </a:rPr>
              <a:t> follows </a:t>
            </a:r>
            <a:r>
              <a:rPr lang="en-US" sz="2000" dirty="0" smtClean="0">
                <a:solidFill>
                  <a:srgbClr val="000000"/>
                </a:solidFill>
              </a:rPr>
              <a:t>the</a:t>
            </a:r>
            <a:r>
              <a:rPr lang="en-US" sz="2000" dirty="0" smtClean="0">
                <a:solidFill>
                  <a:srgbClr val="000000"/>
                </a:solidFill>
              </a:rPr>
              <a:t> arm cavity</a:t>
            </a: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dirty="0" smtClean="0">
                <a:solidFill>
                  <a:srgbClr val="000000"/>
                </a:solidFill>
              </a:rPr>
              <a:t>eat </a:t>
            </a:r>
            <a:r>
              <a:rPr lang="en-US" sz="2000" dirty="0" smtClean="0">
                <a:solidFill>
                  <a:srgbClr val="000000"/>
                </a:solidFill>
              </a:rPr>
              <a:t>signal gives us the ability of controlling the main laser frequency relative to the green laser </a:t>
            </a:r>
            <a:r>
              <a:rPr lang="en-US" sz="2000" dirty="0" smtClean="0">
                <a:solidFill>
                  <a:srgbClr val="000000"/>
                </a:solidFill>
              </a:rPr>
              <a:t>frequency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473866" y="4695786"/>
            <a:ext cx="8140049" cy="1200328"/>
            <a:chOff x="435766" y="4949786"/>
            <a:chExt cx="8140049" cy="1200328"/>
          </a:xfrm>
        </p:grpSpPr>
        <p:sp>
          <p:nvSpPr>
            <p:cNvPr id="64" name="Rounded Rectangle 63"/>
            <p:cNvSpPr/>
            <p:nvPr/>
          </p:nvSpPr>
          <p:spPr>
            <a:xfrm>
              <a:off x="1071033" y="4949786"/>
              <a:ext cx="7050617" cy="1200328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35766" y="4949786"/>
              <a:ext cx="8140049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Green light won’t be used in “science mode” </a:t>
              </a:r>
            </a:p>
            <a:p>
              <a:pPr algn="ctr"/>
              <a:r>
                <a:rPr lang="en-US" sz="2400" dirty="0" smtClean="0"/>
                <a:t>but it will help us to bring the interferometer on </a:t>
              </a:r>
            </a:p>
            <a:p>
              <a:pPr algn="ctr"/>
              <a:r>
                <a:rPr lang="en-US" sz="2400" dirty="0" smtClean="0"/>
                <a:t>its working point reliably </a:t>
              </a:r>
              <a:endParaRPr lang="en-US" sz="2400" dirty="0"/>
            </a:p>
          </p:txBody>
        </p:sp>
      </p:grp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“Arm Length Stabilization” System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" name="Picture 10" descr="ForLisa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7182" t="3457" r="16868" b="2222"/>
              <a:stretch>
                <a:fillRect/>
              </a:stretch>
            </p:blipFill>
          </mc:Choice>
          <mc:Fallback>
            <p:blipFill>
              <a:blip r:embed="rId3"/>
              <a:srcRect l="7182" t="3457" r="16868" b="2222"/>
              <a:stretch>
                <a:fillRect/>
              </a:stretch>
            </p:blipFill>
          </mc:Fallback>
        </mc:AlternateContent>
        <p:spPr>
          <a:xfrm rot="16200000">
            <a:off x="2263351" y="565347"/>
            <a:ext cx="4722510" cy="7589746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0" y="1063695"/>
            <a:ext cx="8956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Frequency fluctuations of main laser light is already “good enough”</a:t>
            </a:r>
          </a:p>
          <a:p>
            <a:pPr algn="ctr"/>
            <a:r>
              <a:rPr lang="en-US" sz="2000" dirty="0" smtClean="0"/>
              <a:t>(1/10 of the cavity </a:t>
            </a:r>
            <a:r>
              <a:rPr lang="en-US" sz="2000" dirty="0" err="1" smtClean="0"/>
              <a:t>linewidth</a:t>
            </a:r>
            <a:r>
              <a:rPr lang="en-US" sz="2000" dirty="0" smtClean="0"/>
              <a:t>), “noise hunting” still in progress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452533" y="2573863"/>
            <a:ext cx="265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GOAL: 8 Hz RMS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LHO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AT_seim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27000" y="1145366"/>
            <a:ext cx="7040880" cy="54406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6469" y="1583266"/>
            <a:ext cx="3246964" cy="2624667"/>
          </a:xfrm>
          <a:prstGeom prst="ellipse">
            <a:avLst/>
          </a:prstGeom>
          <a:noFill/>
          <a:ln w="47625">
            <a:solidFill>
              <a:srgbClr val="DC45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-230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Cavity motion in good agreement </a:t>
            </a:r>
            <a:br>
              <a:rPr lang="en-US" dirty="0" smtClean="0"/>
            </a:br>
            <a:r>
              <a:rPr lang="en-US" dirty="0" smtClean="0"/>
              <a:t>with model (Jeff </a:t>
            </a:r>
            <a:r>
              <a:rPr lang="en-US" dirty="0" err="1" smtClean="0"/>
              <a:t>Kissel</a:t>
            </a:r>
            <a:r>
              <a:rPr lang="en-US" dirty="0" smtClean="0"/>
              <a:t>, MIT)</a:t>
            </a:r>
            <a:endParaRPr lang="en-US" dirty="0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LHO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26933" y="3666067"/>
            <a:ext cx="2269067" cy="618066"/>
          </a:xfrm>
          <a:prstGeom prst="line">
            <a:avLst/>
          </a:prstGeom>
          <a:ln w="603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50267" y="4284133"/>
            <a:ext cx="1845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Frequency Noise</a:t>
            </a:r>
            <a:endParaRPr lang="en-US" sz="2800" dirty="0"/>
          </a:p>
        </p:txBody>
      </p:sp>
      <p:pic>
        <p:nvPicPr>
          <p:cNvPr id="13" name="Picture 12" descr="Sei2SusDemo_XSection.jpg"/>
          <p:cNvPicPr>
            <a:picLocks noChangeAspect="1"/>
          </p:cNvPicPr>
          <p:nvPr/>
        </p:nvPicPr>
        <p:blipFill>
          <a:blip r:embed="rId5"/>
          <a:srcRect l="37357" r="16793" b="4590"/>
          <a:stretch>
            <a:fillRect/>
          </a:stretch>
        </p:blipFill>
        <p:spPr>
          <a:xfrm>
            <a:off x="6239071" y="1570566"/>
            <a:ext cx="2879869" cy="4271433"/>
          </a:xfrm>
          <a:prstGeom prst="rect">
            <a:avLst/>
          </a:prstGeom>
          <a:ln w="28575">
            <a:noFill/>
          </a:ln>
          <a:effectLst/>
        </p:spPr>
      </p:pic>
      <p:sp>
        <p:nvSpPr>
          <p:cNvPr id="15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29971" y="1673225"/>
            <a:ext cx="7199622" cy="4819650"/>
            <a:chOff x="1589240" y="1979081"/>
            <a:chExt cx="7199622" cy="4819650"/>
          </a:xfrm>
        </p:grpSpPr>
        <p:pic>
          <p:nvPicPr>
            <p:cNvPr id="19" name="Picture 18" descr="aLIGO_lisa_layou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1323"/>
                <a:stretch>
                  <a:fillRect/>
                </a:stretch>
              </p:blipFill>
            </mc:Choice>
            <mc:Fallback>
              <p:blipFill>
                <a:blip r:embed="rId3"/>
                <a:srcRect l="1323"/>
                <a:stretch>
                  <a:fillRect/>
                </a:stretch>
              </p:blipFill>
            </mc:Fallback>
          </mc:AlternateContent>
          <p:spPr>
            <a:xfrm>
              <a:off x="1589240" y="1979081"/>
              <a:ext cx="7199622" cy="481965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4724398" y="2044897"/>
              <a:ext cx="1091738" cy="6485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82" y="0"/>
            <a:ext cx="896431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“Short” Interferometer in progress @ Livingston</a:t>
            </a:r>
            <a:br>
              <a:rPr lang="en-US" dirty="0" smtClean="0"/>
            </a:br>
            <a:r>
              <a:rPr lang="en-US" dirty="0" smtClean="0"/>
              <a:t>(Dua</a:t>
            </a:r>
            <a:r>
              <a:rPr lang="en-US" dirty="0" smtClean="0"/>
              <a:t>l Recycled Michelson Interferometer)</a:t>
            </a:r>
            <a:endParaRPr lang="en-US" dirty="0"/>
          </a:p>
        </p:txBody>
      </p:sp>
      <p:grpSp>
        <p:nvGrpSpPr>
          <p:cNvPr id="6" name="Group 21"/>
          <p:cNvGrpSpPr/>
          <p:nvPr/>
        </p:nvGrpSpPr>
        <p:grpSpPr>
          <a:xfrm>
            <a:off x="1417036" y="1667418"/>
            <a:ext cx="1580910" cy="1061428"/>
            <a:chOff x="925471" y="5246238"/>
            <a:chExt cx="1580910" cy="1061428"/>
          </a:xfrm>
        </p:grpSpPr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5471" y="5246238"/>
              <a:ext cx="1580910" cy="1061428"/>
            </a:xfrm>
            <a:prstGeom prst="rect">
              <a:avLst/>
            </a:prstGeom>
            <a:ln w="28575">
              <a:solidFill>
                <a:srgbClr val="0000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879847" y="5246238"/>
              <a:ext cx="626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671734" y="3183467"/>
            <a:ext cx="2057860" cy="1254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88992" y="4665139"/>
            <a:ext cx="3937466" cy="17600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 Lock of the central part of the interferometer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(“everything except the arms”)</a:t>
            </a:r>
          </a:p>
          <a:p>
            <a:pPr algn="ctr">
              <a:buFont typeface="Wingdings" charset="2"/>
              <a:buChar char="ü"/>
            </a:pPr>
            <a:r>
              <a:rPr lang="en-US" sz="2000" dirty="0" smtClean="0">
                <a:solidFill>
                  <a:schemeClr val="tx1"/>
                </a:solidFill>
              </a:rPr>
              <a:t> First configuration with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interesting sensitivity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91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800" dirty="0" smtClean="0"/>
              <a:t>Input</a:t>
            </a:r>
            <a:r>
              <a:rPr lang="en-US" sz="3600" dirty="0" smtClean="0"/>
              <a:t> Mode Cleaner</a:t>
            </a:r>
            <a:endParaRPr lang="en-US" sz="3600" dirty="0"/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3090" y="0"/>
            <a:ext cx="1580910" cy="106142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607564" y="-33868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LLO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RS23123_P1030545-lpr.JPG"/>
          <p:cNvPicPr>
            <a:picLocks noChangeAspect="1"/>
          </p:cNvPicPr>
          <p:nvPr/>
        </p:nvPicPr>
        <p:blipFill>
          <a:blip r:embed="rId3"/>
          <a:srcRect r="8333"/>
          <a:stretch>
            <a:fillRect/>
          </a:stretch>
        </p:blipFill>
        <p:spPr>
          <a:xfrm>
            <a:off x="39281" y="3564465"/>
            <a:ext cx="3777077" cy="30903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700" y="890657"/>
            <a:ext cx="8956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C3: Tuesday, 17</a:t>
            </a:r>
            <a:r>
              <a:rPr lang="en-US" sz="2000" dirty="0" smtClean="0"/>
              <a:t>:00 - 17:18 </a:t>
            </a:r>
            <a:r>
              <a:rPr lang="en-US" sz="2000" b="1" dirty="0" smtClean="0"/>
              <a:t>Chris </a:t>
            </a:r>
            <a:r>
              <a:rPr lang="en-US" sz="2000" b="1" dirty="0" smtClean="0"/>
              <a:t>Mueller </a:t>
            </a:r>
            <a:r>
              <a:rPr lang="en-US" sz="2000" b="1" dirty="0" smtClean="0"/>
              <a:t>(University of Florida)</a:t>
            </a:r>
            <a:r>
              <a:rPr lang="en-US" sz="2000" b="1" dirty="0" smtClean="0"/>
              <a:t> </a:t>
            </a:r>
            <a:r>
              <a:rPr lang="en-US" sz="2000" dirty="0" smtClean="0">
                <a:hlinkClick r:id="rId4"/>
              </a:rPr>
              <a:t>Characterization of the Input Optics for the Advanced LIGO Detectors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610100" y="1878219"/>
            <a:ext cx="399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5705" r="4061"/>
          <a:stretch>
            <a:fillRect/>
          </a:stretch>
        </p:blipFill>
        <p:spPr>
          <a:xfrm>
            <a:off x="3740158" y="2269452"/>
            <a:ext cx="5354240" cy="45123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6764" y="1598543"/>
            <a:ext cx="38608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 CLEANER OUTPUT FREQUENCY NOISE (Hz)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702300" y="6502400"/>
            <a:ext cx="186079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FREQUENCY (Hz)</a:t>
            </a:r>
            <a:endParaRPr lang="en-US" dirty="0"/>
          </a:p>
        </p:txBody>
      </p:sp>
      <p:pic>
        <p:nvPicPr>
          <p:cNvPr id="12" name="Picture 11" descr="aLIGO_lisa_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1323" t="27800" r="53768" b="47519"/>
              <a:stretch>
                <a:fillRect/>
              </a:stretch>
            </p:blipFill>
          </mc:Choice>
          <mc:Fallback>
            <p:blipFill>
              <a:blip r:embed="rId7"/>
              <a:srcRect l="1323" t="27800" r="53768" b="47519"/>
              <a:stretch>
                <a:fillRect/>
              </a:stretch>
            </p:blipFill>
          </mc:Fallback>
        </mc:AlternateContent>
        <p:spPr>
          <a:xfrm>
            <a:off x="63500" y="1598543"/>
            <a:ext cx="4597400" cy="1669084"/>
          </a:xfrm>
          <a:prstGeom prst="rect">
            <a:avLst/>
          </a:prstGeom>
        </p:spPr>
      </p:pic>
      <p:sp>
        <p:nvSpPr>
          <p:cNvPr id="22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1719" y="50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</a:t>
            </a:r>
            <a:r>
              <a:rPr lang="en-US" sz="3600" dirty="0" smtClean="0"/>
              <a:t>ual </a:t>
            </a:r>
            <a:r>
              <a:rPr lang="en-US" sz="3600" b="1" dirty="0" smtClean="0"/>
              <a:t>R</a:t>
            </a:r>
            <a:r>
              <a:rPr lang="en-US" sz="3600" dirty="0" smtClean="0"/>
              <a:t>ecycled </a:t>
            </a:r>
            <a:r>
              <a:rPr lang="en-US" sz="3600" b="1" dirty="0" smtClean="0"/>
              <a:t>M</a:t>
            </a:r>
            <a:r>
              <a:rPr lang="en-US" sz="3600" dirty="0" smtClean="0"/>
              <a:t>ichelson </a:t>
            </a:r>
            <a:r>
              <a:rPr lang="en-US" sz="3600" b="1" dirty="0" smtClean="0"/>
              <a:t>I</a:t>
            </a:r>
            <a:r>
              <a:rPr lang="en-US" sz="3600" dirty="0" smtClean="0"/>
              <a:t>nterferometer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3090" y="0"/>
            <a:ext cx="1580910" cy="106142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607564" y="-33868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LLO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Koji_Zach_OMC"/>
          <p:cNvPicPr>
            <a:picLocks noChangeAspect="1"/>
          </p:cNvPicPr>
          <p:nvPr/>
        </p:nvPicPr>
        <p:blipFill>
          <a:blip r:embed="rId3"/>
          <a:srcRect r="4334" b="7063"/>
          <a:stretch>
            <a:fillRect/>
          </a:stretch>
        </p:blipFill>
        <p:spPr>
          <a:xfrm>
            <a:off x="126999" y="2916088"/>
            <a:ext cx="5410201" cy="3941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7901" y="6396335"/>
            <a:ext cx="4318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Output mode cleaner installation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0201" y="1804719"/>
            <a:ext cx="39000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charset="2"/>
              <a:buChar char="ü"/>
            </a:pPr>
            <a:r>
              <a:rPr lang="en-US" sz="3200" dirty="0" smtClean="0"/>
              <a:t> Installation almost completed </a:t>
            </a:r>
          </a:p>
          <a:p>
            <a:pPr algn="ctr"/>
            <a:endParaRPr lang="en-US" sz="3200" dirty="0" smtClean="0"/>
          </a:p>
          <a:p>
            <a:pPr algn="ctr">
              <a:buFont typeface="Wingdings" charset="2"/>
              <a:buChar char="ü"/>
            </a:pPr>
            <a:r>
              <a:rPr lang="en-US" sz="3200" dirty="0" smtClean="0"/>
              <a:t> </a:t>
            </a:r>
            <a:r>
              <a:rPr lang="en-US" sz="3200" dirty="0" smtClean="0"/>
              <a:t>Commissioning         just started</a:t>
            </a:r>
          </a:p>
          <a:p>
            <a:pPr algn="ctr"/>
            <a:endParaRPr lang="en-US" sz="3200" dirty="0" smtClean="0">
              <a:solidFill>
                <a:srgbClr val="FF0000"/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en-US" sz="3200" dirty="0" smtClean="0">
                <a:solidFill>
                  <a:srgbClr val="FF0000"/>
                </a:solidFill>
              </a:rPr>
              <a:t>Short Michelson already locked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1" name="Picture 20" descr="OMC_BBlayou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7000" y="1340134"/>
            <a:ext cx="5410201" cy="23877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8134" y="814969"/>
            <a:ext cx="4318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aLIGO</a:t>
            </a:r>
            <a:r>
              <a:rPr lang="en-US" sz="2400" dirty="0" smtClean="0"/>
              <a:t> Output Mode Cleaner </a:t>
            </a:r>
          </a:p>
        </p:txBody>
      </p:sp>
      <p:sp>
        <p:nvSpPr>
          <p:cNvPr id="24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61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DRMI Noise Budget Model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Anamaria</a:t>
            </a:r>
            <a:r>
              <a:rPr lang="en-US" dirty="0" smtClean="0"/>
              <a:t> </a:t>
            </a:r>
            <a:r>
              <a:rPr lang="en-US" dirty="0" err="1" smtClean="0"/>
              <a:t>Effler</a:t>
            </a:r>
            <a:r>
              <a:rPr lang="en-US" dirty="0" smtClean="0"/>
              <a:t>, LSU-LIGO Livingston)</a:t>
            </a:r>
            <a:endParaRPr lang="en-US" dirty="0"/>
          </a:p>
        </p:txBody>
      </p:sp>
      <p:pic>
        <p:nvPicPr>
          <p:cNvPr id="5" name="Picture 4" descr="DRMI_NoiseBudge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76328" y="1326092"/>
            <a:ext cx="6121400" cy="527685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442739" y="3611563"/>
          <a:ext cx="1966912" cy="998537"/>
        </p:xfrm>
        <a:graphic>
          <a:graphicData uri="http://schemas.openxmlformats.org/presentationml/2006/ole">
            <p:oleObj spid="_x0000_s433154" name="Equation" r:id="rId5" imgW="825500" imgH="419100" progId="Equation.3">
              <p:embed/>
            </p:oleObj>
          </a:graphicData>
        </a:graphic>
      </p:graphicFrame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3090" y="0"/>
            <a:ext cx="1580910" cy="106142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607564" y="-33868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2" descr="earthlights_dm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3"/>
          <p:cNvSpPr>
            <a:spLocks noChangeArrowheads="1"/>
          </p:cNvSpPr>
          <p:nvPr/>
        </p:nvSpPr>
        <p:spPr bwMode="auto">
          <a:xfrm>
            <a:off x="0" y="6613525"/>
            <a:ext cx="52562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t>Credit: C. Mayhew &amp; R. Simmon (NASA/GSFC), NOAA/ NGDC, DMSP Digital Archive 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9834" y="2860675"/>
            <a:ext cx="1646820" cy="1023938"/>
            <a:chOff x="84" y="1776"/>
            <a:chExt cx="876" cy="645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96" y="1776"/>
              <a:ext cx="864" cy="645"/>
              <a:chOff x="96" y="1776"/>
              <a:chExt cx="864" cy="645"/>
            </a:xfrm>
          </p:grpSpPr>
          <p:pic>
            <p:nvPicPr>
              <p:cNvPr id="52" name="Picture 7" descr="LH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872"/>
                <a:ext cx="720" cy="549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 flipV="1">
                <a:off x="96" y="1776"/>
                <a:ext cx="864" cy="9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144" cy="62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" name="Text Box 10"/>
            <p:cNvSpPr txBox="1">
              <a:spLocks noChangeArrowheads="1"/>
            </p:cNvSpPr>
            <p:nvPr/>
          </p:nvSpPr>
          <p:spPr bwMode="auto">
            <a:xfrm>
              <a:off x="84" y="1872"/>
              <a:ext cx="6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LIGO H1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2362205" y="3241675"/>
            <a:ext cx="1350965" cy="965200"/>
            <a:chOff x="1488" y="2016"/>
            <a:chExt cx="851" cy="608"/>
          </a:xfrm>
        </p:grpSpPr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488" y="2016"/>
              <a:ext cx="816" cy="608"/>
              <a:chOff x="1488" y="2016"/>
              <a:chExt cx="816" cy="608"/>
            </a:xfrm>
          </p:grpSpPr>
          <p:grpSp>
            <p:nvGrpSpPr>
              <p:cNvPr id="10" name="Group 13"/>
              <p:cNvGrpSpPr>
                <a:grpSpLocks/>
              </p:cNvGrpSpPr>
              <p:nvPr/>
            </p:nvGrpSpPr>
            <p:grpSpPr bwMode="auto">
              <a:xfrm>
                <a:off x="1488" y="2016"/>
                <a:ext cx="816" cy="608"/>
                <a:chOff x="1488" y="2016"/>
                <a:chExt cx="816" cy="608"/>
              </a:xfrm>
            </p:grpSpPr>
            <p:pic>
              <p:nvPicPr>
                <p:cNvPr id="60" name="Picture 14" descr="LLO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2112"/>
                  <a:ext cx="768" cy="512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1488" y="2016"/>
                  <a:ext cx="48" cy="9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9" name="Line 16"/>
              <p:cNvSpPr>
                <a:spLocks noChangeShapeType="1"/>
              </p:cNvSpPr>
              <p:nvPr/>
            </p:nvSpPr>
            <p:spPr bwMode="auto">
              <a:xfrm flipH="1" flipV="1">
                <a:off x="1488" y="2016"/>
                <a:ext cx="816" cy="9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" name="Text Box 17"/>
            <p:cNvSpPr txBox="1">
              <a:spLocks noChangeArrowheads="1"/>
            </p:cNvSpPr>
            <p:nvPr/>
          </p:nvSpPr>
          <p:spPr bwMode="auto">
            <a:xfrm>
              <a:off x="1526" y="2105"/>
              <a:ext cx="8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LIGO</a:t>
              </a:r>
              <a:r>
                <a:rPr lang="en-US" sz="1800" b="1" kern="0" dirty="0" smtClean="0">
                  <a:solidFill>
                    <a:srgbClr val="FFFFFF"/>
                  </a:solidFill>
                </a:rPr>
                <a:t> 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L1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3048000" y="1870075"/>
            <a:ext cx="1752600" cy="942975"/>
            <a:chOff x="1920" y="1152"/>
            <a:chExt cx="1104" cy="594"/>
          </a:xfrm>
        </p:grpSpPr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1920" y="1170"/>
              <a:ext cx="1104" cy="576"/>
              <a:chOff x="1920" y="1200"/>
              <a:chExt cx="1104" cy="576"/>
            </a:xfrm>
          </p:grpSpPr>
          <p:pic>
            <p:nvPicPr>
              <p:cNvPr id="65" name="Picture 20" descr="GE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1200"/>
                <a:ext cx="816" cy="555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Line 21"/>
              <p:cNvSpPr>
                <a:spLocks noChangeShapeType="1"/>
              </p:cNvSpPr>
              <p:nvPr/>
            </p:nvSpPr>
            <p:spPr bwMode="auto">
              <a:xfrm>
                <a:off x="2736" y="1200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22"/>
              <p:cNvSpPr>
                <a:spLocks noChangeShapeType="1"/>
              </p:cNvSpPr>
              <p:nvPr/>
            </p:nvSpPr>
            <p:spPr bwMode="auto">
              <a:xfrm>
                <a:off x="1920" y="1776"/>
                <a:ext cx="1104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4" name="Text Box 23"/>
            <p:cNvSpPr txBox="1">
              <a:spLocks noChangeArrowheads="1"/>
            </p:cNvSpPr>
            <p:nvPr/>
          </p:nvSpPr>
          <p:spPr bwMode="auto">
            <a:xfrm>
              <a:off x="2304" y="1152"/>
              <a:ext cx="4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GEO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872038" y="2255838"/>
            <a:ext cx="1824037" cy="881062"/>
            <a:chOff x="3069" y="1395"/>
            <a:chExt cx="1149" cy="555"/>
          </a:xfrm>
        </p:grpSpPr>
        <p:grpSp>
          <p:nvGrpSpPr>
            <p:cNvPr id="14" name="Group 25"/>
            <p:cNvGrpSpPr>
              <a:grpSpLocks/>
            </p:cNvGrpSpPr>
            <p:nvPr/>
          </p:nvGrpSpPr>
          <p:grpSpPr bwMode="auto">
            <a:xfrm>
              <a:off x="3069" y="1422"/>
              <a:ext cx="1112" cy="528"/>
              <a:chOff x="3072" y="1392"/>
              <a:chExt cx="1056" cy="528"/>
            </a:xfrm>
          </p:grpSpPr>
          <p:pic>
            <p:nvPicPr>
              <p:cNvPr id="71" name="Picture 26" descr="Virgo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1392"/>
                <a:ext cx="816" cy="52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Line 27"/>
              <p:cNvSpPr>
                <a:spLocks noChangeShapeType="1"/>
              </p:cNvSpPr>
              <p:nvPr/>
            </p:nvSpPr>
            <p:spPr bwMode="auto">
              <a:xfrm flipH="1">
                <a:off x="3072" y="1392"/>
                <a:ext cx="240" cy="432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Line 28"/>
              <p:cNvSpPr>
                <a:spLocks noChangeShapeType="1"/>
              </p:cNvSpPr>
              <p:nvPr/>
            </p:nvSpPr>
            <p:spPr bwMode="auto">
              <a:xfrm flipH="1" flipV="1">
                <a:off x="3072" y="1824"/>
                <a:ext cx="240" cy="9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0" name="Text Box 29"/>
            <p:cNvSpPr txBox="1">
              <a:spLocks noChangeArrowheads="1"/>
            </p:cNvSpPr>
            <p:nvPr/>
          </p:nvSpPr>
          <p:spPr bwMode="auto">
            <a:xfrm>
              <a:off x="3365" y="1395"/>
              <a:ext cx="8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VIRGO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2" name="Line 40"/>
          <p:cNvSpPr>
            <a:spLocks noChangeShapeType="1"/>
          </p:cNvSpPr>
          <p:nvPr/>
        </p:nvSpPr>
        <p:spPr bwMode="auto">
          <a:xfrm flipV="1">
            <a:off x="5651500" y="3516311"/>
            <a:ext cx="823913" cy="54610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Line 41"/>
          <p:cNvSpPr>
            <a:spLocks noChangeShapeType="1"/>
          </p:cNvSpPr>
          <p:nvPr/>
        </p:nvSpPr>
        <p:spPr bwMode="auto">
          <a:xfrm flipH="1" flipV="1">
            <a:off x="6475412" y="3505200"/>
            <a:ext cx="506413" cy="557216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20737" y="168830"/>
            <a:ext cx="7542213" cy="1515000"/>
          </a:xfrm>
        </p:spPr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</a:rPr>
              <a:t>Upcoming Advanced </a:t>
            </a:r>
            <a:r>
              <a:rPr lang="en-US" b="0" dirty="0" smtClean="0">
                <a:solidFill>
                  <a:schemeClr val="bg1"/>
                </a:solidFill>
              </a:rPr>
              <a:t>Detector Network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85" name="TextBox 45"/>
          <p:cNvSpPr txBox="1">
            <a:spLocks noChangeArrowheads="1"/>
          </p:cNvSpPr>
          <p:nvPr/>
        </p:nvSpPr>
        <p:spPr bwMode="auto">
          <a:xfrm>
            <a:off x="5651500" y="4062416"/>
            <a:ext cx="1327150" cy="773078"/>
          </a:xfrm>
          <a:prstGeom prst="rect">
            <a:avLst/>
          </a:prstGeom>
          <a:solidFill>
            <a:srgbClr val="2E002E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LIGO</a:t>
            </a:r>
            <a:r>
              <a:rPr lang="en-US" sz="1800" kern="0" dirty="0">
                <a:solidFill>
                  <a:srgbClr val="FFFFFF"/>
                </a:solidFill>
              </a:rPr>
              <a:t>-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India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alphaModFix amt="49000"/>
          </a:blip>
          <a:srcRect t="10009" b="11012"/>
          <a:stretch/>
        </p:blipFill>
        <p:spPr>
          <a:xfrm>
            <a:off x="5645848" y="4405526"/>
            <a:ext cx="1330326" cy="423353"/>
          </a:xfrm>
          <a:prstGeom prst="rect">
            <a:avLst/>
          </a:prstGeom>
        </p:spPr>
      </p:pic>
      <p:grpSp>
        <p:nvGrpSpPr>
          <p:cNvPr id="15" name="Group 5"/>
          <p:cNvGrpSpPr/>
          <p:nvPr/>
        </p:nvGrpSpPr>
        <p:grpSpPr>
          <a:xfrm>
            <a:off x="7800495" y="3146231"/>
            <a:ext cx="1066801" cy="1408113"/>
            <a:chOff x="7848600" y="3165475"/>
            <a:chExt cx="1066801" cy="1408113"/>
          </a:xfrm>
        </p:grpSpPr>
        <p:sp>
          <p:nvSpPr>
            <p:cNvPr id="75" name="Line 32"/>
            <p:cNvSpPr>
              <a:spLocks noChangeShapeType="1"/>
            </p:cNvSpPr>
            <p:nvPr/>
          </p:nvSpPr>
          <p:spPr bwMode="auto">
            <a:xfrm flipH="1" flipV="1">
              <a:off x="8153400" y="3165475"/>
              <a:ext cx="762000" cy="3810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31"/>
            <p:cNvSpPr>
              <a:spLocks noChangeShapeType="1"/>
            </p:cNvSpPr>
            <p:nvPr/>
          </p:nvSpPr>
          <p:spPr bwMode="auto">
            <a:xfrm flipV="1">
              <a:off x="7848600" y="3165475"/>
              <a:ext cx="304800" cy="3810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6" name="図 5" descr="LCGTnewpicture.JPG"/>
            <p:cNvPicPr>
              <a:picLocks noChangeAspect="1"/>
            </p:cNvPicPr>
            <p:nvPr/>
          </p:nvPicPr>
          <p:blipFill rotWithShape="1">
            <a:blip r:embed="rId8" cstate="print"/>
            <a:srcRect t="5648" r="27413"/>
            <a:stretch/>
          </p:blipFill>
          <p:spPr>
            <a:xfrm>
              <a:off x="7861850" y="3546475"/>
              <a:ext cx="1053550" cy="10271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1" name="Text Box 29"/>
            <p:cNvSpPr txBox="1">
              <a:spLocks noChangeArrowheads="1"/>
            </p:cNvSpPr>
            <p:nvPr/>
          </p:nvSpPr>
          <p:spPr bwMode="auto">
            <a:xfrm>
              <a:off x="7861851" y="3569495"/>
              <a:ext cx="10535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KAGRA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127500" y="5151815"/>
            <a:ext cx="3988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Plans for placing a third </a:t>
            </a:r>
            <a:r>
              <a:rPr lang="en-US" sz="2400" dirty="0" err="1" smtClean="0">
                <a:solidFill>
                  <a:srgbClr val="FFFFFF"/>
                </a:solidFill>
              </a:rPr>
              <a:t>aLIGO</a:t>
            </a:r>
            <a:r>
              <a:rPr lang="en-US" sz="2400" dirty="0" smtClean="0">
                <a:solidFill>
                  <a:srgbClr val="FFFFFF"/>
                </a:solidFill>
              </a:rPr>
              <a:t> instrument in India are well advanced, </a:t>
            </a:r>
            <a:r>
              <a:rPr lang="en-US" sz="2400" dirty="0" smtClean="0">
                <a:solidFill>
                  <a:srgbClr val="FFFFFF"/>
                </a:solidFill>
              </a:rPr>
              <a:t>search for suitable sites underway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0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Bumps in the road, but no showstoppers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835" r="28399"/>
          <a:stretch>
            <a:fillRect/>
          </a:stretch>
        </p:blipFill>
        <p:spPr bwMode="auto">
          <a:xfrm>
            <a:off x="3409183" y="1409171"/>
            <a:ext cx="2927753" cy="328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2945275" cy="22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718" y="1417638"/>
            <a:ext cx="3197462" cy="4986867"/>
          </a:xfrm>
          <a:prstGeom prst="rect">
            <a:avLst/>
          </a:prstGeom>
        </p:spPr>
      </p:pic>
      <p:pic>
        <p:nvPicPr>
          <p:cNvPr id="9" name="Picture 4" descr="DSCN0430"/>
          <p:cNvPicPr>
            <a:picLocks noChangeAspect="1" noChangeArrowheads="1"/>
          </p:cNvPicPr>
          <p:nvPr/>
        </p:nvPicPr>
        <p:blipFill>
          <a:blip r:embed="rId5">
            <a:lum bright="10000" contrast="17000"/>
          </a:blip>
          <a:srcRect l="1831" t="43057" b="7746"/>
          <a:stretch>
            <a:fillRect/>
          </a:stretch>
        </p:blipFill>
        <p:spPr bwMode="auto">
          <a:xfrm>
            <a:off x="457200" y="4391181"/>
            <a:ext cx="5356518" cy="20133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25213"/>
            <a:ext cx="3674533" cy="156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303338"/>
            <a:ext cx="8051800" cy="5424487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²"/>
            </a:pPr>
            <a:r>
              <a:rPr lang="en-US" sz="4480" dirty="0" smtClean="0"/>
              <a:t>Within </a:t>
            </a:r>
            <a:r>
              <a:rPr lang="en-US" sz="4480" dirty="0" smtClean="0"/>
              <a:t>a couple of </a:t>
            </a:r>
            <a:r>
              <a:rPr lang="en-US" sz="4480" dirty="0" smtClean="0"/>
              <a:t>months: </a:t>
            </a:r>
          </a:p>
          <a:p>
            <a:pPr lvl="2">
              <a:buFont typeface="Wingdings" charset="2"/>
              <a:buChar char="ü"/>
            </a:pPr>
            <a:r>
              <a:rPr lang="en-US" sz="3200" dirty="0" smtClean="0"/>
              <a:t>each “type” of chamber will have been populated                                           at least at one of the two sites</a:t>
            </a:r>
          </a:p>
          <a:p>
            <a:pPr lvl="2">
              <a:buFont typeface="Wingdings" charset="2"/>
              <a:buChar char="ü"/>
            </a:pPr>
            <a:r>
              <a:rPr lang="en-US" sz="3200" dirty="0" smtClean="0"/>
              <a:t>main steps of lock acquisition sequence will have been tested,                     full locking in progress at the Caltech 40m prototype</a:t>
            </a:r>
          </a:p>
          <a:p>
            <a:pPr lvl="2">
              <a:buNone/>
            </a:pPr>
            <a:endParaRPr lang="en-US" sz="3200" dirty="0" smtClean="0"/>
          </a:p>
          <a:p>
            <a:pPr>
              <a:buFont typeface="Wingdings" charset="2"/>
              <a:buChar char="²"/>
            </a:pPr>
            <a:r>
              <a:rPr lang="en-US" sz="4480" dirty="0" smtClean="0"/>
              <a:t>“Second-site” testing to follow </a:t>
            </a:r>
          </a:p>
          <a:p>
            <a:pPr>
              <a:buNone/>
            </a:pPr>
            <a:r>
              <a:rPr lang="en-US" dirty="0" smtClean="0"/>
              <a:t>			 (DRMI @ LHO, Arms @ LLO)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sz="4480" dirty="0" smtClean="0"/>
              <a:t>Full Interferometer Lock</a:t>
            </a:r>
            <a:r>
              <a:rPr lang="en-US" sz="4129" dirty="0" smtClean="0"/>
              <a:t>: </a:t>
            </a:r>
          </a:p>
          <a:p>
            <a:pPr lvl="2">
              <a:buFont typeface="Wingdings" charset="2"/>
              <a:buChar char="ü"/>
            </a:pPr>
            <a:r>
              <a:rPr lang="en-US" sz="3429" dirty="0" smtClean="0"/>
              <a:t>Starting February 2014 @ LLO</a:t>
            </a:r>
          </a:p>
          <a:p>
            <a:pPr lvl="2">
              <a:buFont typeface="Wingdings" charset="2"/>
              <a:buChar char="ü"/>
            </a:pPr>
            <a:r>
              <a:rPr lang="en-US" sz="3429" dirty="0" smtClean="0"/>
              <a:t>Starting May 2014 @ LHO</a:t>
            </a:r>
          </a:p>
          <a:p>
            <a:pPr lvl="2">
              <a:buNone/>
            </a:pPr>
            <a:endParaRPr lang="en-US" sz="3429" dirty="0" smtClean="0"/>
          </a:p>
          <a:p>
            <a:pPr>
              <a:buFont typeface="Wingdings" charset="2"/>
              <a:buChar char="²"/>
            </a:pPr>
            <a:r>
              <a:rPr lang="en-US" sz="4571" dirty="0" smtClean="0"/>
              <a:t>On track for Advanced LIGO “acceptance” target </a:t>
            </a:r>
          </a:p>
          <a:p>
            <a:pPr lvl="2">
              <a:buFont typeface="Wingdings" charset="2"/>
              <a:buChar char="ü"/>
            </a:pPr>
            <a:r>
              <a:rPr lang="en-US" sz="3360" dirty="0" smtClean="0"/>
              <a:t>“2 hours of lock”, end of 2014 </a:t>
            </a:r>
            <a:endParaRPr lang="en-US" sz="336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Detection </a:t>
            </a:r>
            <a:r>
              <a:rPr lang="en-US" dirty="0" smtClean="0"/>
              <a:t>Rates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17459" y="3635072"/>
            <a:ext cx="4671481" cy="281126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sz="2000" b="1" dirty="0"/>
              <a:t>Neutron Star </a:t>
            </a:r>
            <a:r>
              <a:rPr lang="en-US" sz="2000" b="1" dirty="0" smtClean="0"/>
              <a:t>Binaries: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dirty="0" smtClean="0">
                <a:ea typeface="ＭＳ Ｐゴシック" charset="-128"/>
                <a:sym typeface="Symbol" charset="2"/>
              </a:rPr>
              <a:t>Advanced </a:t>
            </a:r>
            <a:r>
              <a:rPr lang="en-US" dirty="0">
                <a:ea typeface="ＭＳ Ｐゴシック" charset="-128"/>
                <a:sym typeface="Symbol" charset="2"/>
              </a:rPr>
              <a:t>LIGO: </a:t>
            </a:r>
            <a:r>
              <a:rPr lang="en-US" dirty="0">
                <a:ea typeface="ＭＳ Ｐゴシック" charset="-128"/>
              </a:rPr>
              <a:t>~ </a:t>
            </a:r>
            <a:r>
              <a:rPr lang="en-US" dirty="0" smtClean="0">
                <a:ea typeface="ＭＳ Ｐゴシック" charset="-128"/>
              </a:rPr>
              <a:t>200 </a:t>
            </a:r>
            <a:r>
              <a:rPr lang="en-US" dirty="0" err="1">
                <a:ea typeface="ＭＳ Ｐゴシック" charset="-128"/>
              </a:rPr>
              <a:t>Mpc</a:t>
            </a:r>
            <a:r>
              <a:rPr lang="en-US" dirty="0" smtClean="0">
                <a:ea typeface="ＭＳ Ｐゴシック" charset="-128"/>
              </a:rPr>
              <a:t> 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i="1" dirty="0" smtClean="0">
                <a:ea typeface="ＭＳ Ｐゴシック" charset="-128"/>
              </a:rPr>
              <a:t>“</a:t>
            </a:r>
            <a:r>
              <a:rPr lang="en-US" i="1" dirty="0" smtClean="0">
                <a:ea typeface="ＭＳ Ｐゴシック" charset="-128"/>
              </a:rPr>
              <a:t>Realistic rate” </a:t>
            </a:r>
            <a:r>
              <a:rPr lang="en-US" i="1" dirty="0">
                <a:ea typeface="ＭＳ Ｐゴシック" charset="-128"/>
              </a:rPr>
              <a:t>~</a:t>
            </a:r>
            <a:r>
              <a:rPr lang="en-US" i="1" dirty="0" smtClean="0">
                <a:ea typeface="ＭＳ Ｐゴシック" charset="-128"/>
              </a:rPr>
              <a:t> 40</a:t>
            </a:r>
            <a:r>
              <a:rPr lang="en-US" i="1" dirty="0">
                <a:ea typeface="ＭＳ Ｐゴシック" charset="-128"/>
              </a:rPr>
              <a:t>/</a:t>
            </a:r>
            <a:r>
              <a:rPr lang="en-US" i="1" dirty="0" smtClean="0">
                <a:ea typeface="ＭＳ Ｐゴシック" charset="-128"/>
              </a:rPr>
              <a:t>year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None/>
            </a:pPr>
            <a:r>
              <a:rPr lang="en-US" sz="2000" dirty="0" smtClean="0"/>
              <a:t> Class. Quant. </a:t>
            </a:r>
            <a:r>
              <a:rPr lang="en-US" sz="2000" dirty="0" err="1" smtClean="0"/>
              <a:t>Grav</a:t>
            </a:r>
            <a:r>
              <a:rPr lang="en-US" sz="2000" dirty="0" smtClean="0"/>
              <a:t>. </a:t>
            </a:r>
            <a:r>
              <a:rPr lang="en-US" sz="2000" b="1" dirty="0" smtClean="0"/>
              <a:t>27</a:t>
            </a:r>
            <a:r>
              <a:rPr lang="en-US" sz="2000" dirty="0" smtClean="0"/>
              <a:t>, 173001 (2010)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i="1" dirty="0" smtClean="0">
                <a:ea typeface="ＭＳ Ｐゴシック" charset="-128"/>
              </a:rPr>
              <a:t> 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None/>
            </a:pPr>
            <a:r>
              <a:rPr lang="en-US" sz="2000" dirty="0" smtClean="0">
                <a:ea typeface="ＭＳ Ｐゴシック" charset="-128"/>
              </a:rPr>
              <a:t>(Initial </a:t>
            </a:r>
            <a:r>
              <a:rPr lang="en-US" sz="2000" dirty="0" smtClean="0">
                <a:ea typeface="ＭＳ Ｐゴシック" charset="-128"/>
              </a:rPr>
              <a:t>LIGO: ~15 </a:t>
            </a:r>
            <a:r>
              <a:rPr lang="en-US" sz="2000" dirty="0" err="1" smtClean="0">
                <a:ea typeface="ＭＳ Ｐゴシック" charset="-128"/>
              </a:rPr>
              <a:t>Mpc</a:t>
            </a:r>
            <a:r>
              <a:rPr lang="en-US" sz="2000" dirty="0" smtClean="0">
                <a:ea typeface="ＭＳ Ｐゴシック" charset="-128"/>
              </a:rPr>
              <a:t>, </a:t>
            </a:r>
            <a:r>
              <a:rPr lang="en-US" sz="2000" dirty="0" smtClean="0">
                <a:ea typeface="ＭＳ Ｐゴシック" charset="-128"/>
                <a:sym typeface="Symbol" charset="2"/>
              </a:rPr>
              <a:t>Rate </a:t>
            </a:r>
            <a:r>
              <a:rPr lang="en-US" sz="2000" dirty="0" smtClean="0">
                <a:ea typeface="ＭＳ Ｐゴシック" charset="-128"/>
                <a:sym typeface="Symbol" charset="2"/>
              </a:rPr>
              <a:t>~1/</a:t>
            </a:r>
            <a:r>
              <a:rPr lang="en-US" sz="2000" dirty="0" smtClean="0">
                <a:ea typeface="ＭＳ Ｐゴシック" charset="-128"/>
                <a:sym typeface="Symbol" charset="2"/>
              </a:rPr>
              <a:t>50years)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>
              <a:ea typeface="ＭＳ Ｐゴシック" charset="-128"/>
            </a:endParaRPr>
          </a:p>
        </p:txBody>
      </p:sp>
      <p:pic>
        <p:nvPicPr>
          <p:cNvPr id="11" name="Picture 10" descr="Screen Shot 2013-04-11 at 12.24.06 PM.png"/>
          <p:cNvPicPr>
            <a:picLocks noChangeAspect="1"/>
          </p:cNvPicPr>
          <p:nvPr/>
        </p:nvPicPr>
        <p:blipFill>
          <a:blip r:embed="rId3"/>
          <a:srcRect l="3050" r="2422" b="52811"/>
          <a:stretch>
            <a:fillRect/>
          </a:stretch>
        </p:blipFill>
        <p:spPr>
          <a:xfrm>
            <a:off x="103431" y="1176853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6216205" y="1303858"/>
            <a:ext cx="1107460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4733" y="1295391"/>
            <a:ext cx="2374848" cy="19896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9581" y="6446333"/>
            <a:ext cx="4075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http://arxiv.org/abs/1304.0670</a:t>
            </a:r>
            <a:endParaRPr lang="en-US" sz="2400" dirty="0"/>
          </a:p>
        </p:txBody>
      </p:sp>
      <p:pic>
        <p:nvPicPr>
          <p:cNvPr id="18" name="Picture 4" descr="fig1_aligo_sensitivity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31" y="3493583"/>
            <a:ext cx="35750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166931" y="2286000"/>
            <a:ext cx="7220234" cy="254000"/>
          </a:xfrm>
          <a:prstGeom prst="rect">
            <a:avLst/>
          </a:prstGeom>
          <a:noFill/>
          <a:ln w="60325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499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The sooner we detect gravitational waves, the better!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Advanced LIGO aims to reach a scientifically interesting sensitivity as soon as possible                </a:t>
            </a:r>
            <a:r>
              <a:rPr lang="en-US" sz="2595" dirty="0" smtClean="0"/>
              <a:t>(~60 </a:t>
            </a:r>
            <a:r>
              <a:rPr lang="en-US" sz="2595" dirty="0" err="1" smtClean="0"/>
              <a:t>Mpc</a:t>
            </a:r>
            <a:r>
              <a:rPr lang="en-US" sz="2595" dirty="0" smtClean="0"/>
              <a:t> @ 2015, ~100 </a:t>
            </a:r>
            <a:r>
              <a:rPr lang="en-US" sz="2595" dirty="0" err="1" smtClean="0"/>
              <a:t>Mpc</a:t>
            </a:r>
            <a:r>
              <a:rPr lang="en-US" sz="2595" dirty="0" smtClean="0"/>
              <a:t> @ 2016)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Several pieces of Advanced LIGO have been already installed and commissioned...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Still a lot of work to do, but so far so good!</a:t>
            </a:r>
            <a:endParaRPr lang="en-US" dirty="0"/>
          </a:p>
        </p:txBody>
      </p:sp>
      <p:pic>
        <p:nvPicPr>
          <p:cNvPr id="5" name="Picture 4" descr="Screen Shot 2013-03-22 at 9.43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099" y="1600200"/>
            <a:ext cx="3016095" cy="475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553200" y="1739900"/>
            <a:ext cx="2133600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2016!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42495"/>
          </a:xfrm>
        </p:spPr>
        <p:txBody>
          <a:bodyPr>
            <a:noAutofit/>
          </a:bodyPr>
          <a:lstStyle/>
          <a:p>
            <a:r>
              <a:rPr lang="en-US" sz="4000" dirty="0" smtClean="0"/>
              <a:t>By the way, is Advanced LIGO the best that we can do?</a:t>
            </a:r>
            <a:endParaRPr lang="en-US" sz="4000" dirty="0" smtClean="0"/>
          </a:p>
        </p:txBody>
      </p:sp>
      <p:pic>
        <p:nvPicPr>
          <p:cNvPr id="5" name="Content Placeholder 4" descr="aligowithnois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144" t="3520" r="-3144"/>
              <a:stretch>
                <a:fillRect/>
              </a:stretch>
            </p:blipFill>
          </mc:Choice>
          <mc:Fallback>
            <p:blipFill>
              <a:blip r:embed="rId3"/>
              <a:srcRect l="-3144" t="3520" r="-3144"/>
              <a:stretch>
                <a:fillRect/>
              </a:stretch>
            </p:blipFill>
          </mc:Fallback>
        </mc:AlternateContent>
        <p:spPr>
          <a:xfrm>
            <a:off x="137151" y="1553632"/>
            <a:ext cx="8812108" cy="4675718"/>
          </a:xfrm>
        </p:spPr>
      </p:pic>
      <p:sp>
        <p:nvSpPr>
          <p:cNvPr id="9" name="TextBox 8"/>
          <p:cNvSpPr txBox="1"/>
          <p:nvPr/>
        </p:nvSpPr>
        <p:spPr>
          <a:xfrm>
            <a:off x="1473199" y="2632094"/>
            <a:ext cx="2878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83104"/>
                </a:solidFill>
              </a:rPr>
              <a:t>SEISMIC</a:t>
            </a:r>
          </a:p>
          <a:p>
            <a:pPr algn="ctr"/>
            <a:r>
              <a:rPr lang="en-US" sz="1600" b="1" dirty="0" smtClean="0">
                <a:solidFill>
                  <a:srgbClr val="683104"/>
                </a:solidFill>
              </a:rPr>
              <a:t> WALL</a:t>
            </a:r>
            <a:endParaRPr lang="en-US" sz="1600" b="1" dirty="0">
              <a:solidFill>
                <a:srgbClr val="68310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3067" y="3454400"/>
            <a:ext cx="2658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aLIGO</a:t>
            </a:r>
            <a:r>
              <a:rPr lang="en-US" sz="3600" dirty="0" smtClean="0"/>
              <a:t> design sensitivity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473199" y="6211669"/>
            <a:ext cx="6959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C3: Tuesday, 17</a:t>
            </a:r>
            <a:r>
              <a:rPr lang="en-US" dirty="0" smtClean="0"/>
              <a:t>:54 - 18:</a:t>
            </a:r>
            <a:r>
              <a:rPr lang="en-US" dirty="0" smtClean="0"/>
              <a:t>12</a:t>
            </a:r>
            <a:r>
              <a:rPr lang="en-US" dirty="0" smtClean="0"/>
              <a:t> </a:t>
            </a:r>
            <a:r>
              <a:rPr lang="en-US" dirty="0" smtClean="0"/>
              <a:t>Sheila </a:t>
            </a:r>
            <a:r>
              <a:rPr lang="en-US" dirty="0" smtClean="0"/>
              <a:t>Dwyer</a:t>
            </a:r>
            <a:r>
              <a:rPr lang="en-US" dirty="0" smtClean="0"/>
              <a:t> (LIGO Hanford Observatory)	</a:t>
            </a:r>
          </a:p>
          <a:p>
            <a:r>
              <a:rPr lang="en-US" dirty="0" smtClean="0">
                <a:hlinkClick r:id="rId4"/>
              </a:rPr>
              <a:t>Quantum noise reduction using squeezed states in LIGO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1168400"/>
            <a:ext cx="8636000" cy="48768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v"/>
            </a:pPr>
            <a:r>
              <a:rPr lang="en-US" sz="2400" b="1" dirty="0" smtClean="0"/>
              <a:t>High power operations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Absorption &amp; thermal compensation;</a:t>
            </a:r>
            <a:r>
              <a:rPr lang="en-US" sz="2400" dirty="0" smtClean="0"/>
              <a:t> potential parametric instability </a:t>
            </a:r>
          </a:p>
          <a:p>
            <a:pPr>
              <a:buFont typeface="Wingdings" charset="2"/>
              <a:buChar char="v"/>
            </a:pPr>
            <a:r>
              <a:rPr lang="en-US" sz="2400" b="1" dirty="0" smtClean="0"/>
              <a:t>Required displacement noise levels not verified directly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Essentially impossible to test in subscale setups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Thermal noises (suspension and mirror coating): rely on design calculations; material parameter measurements; scaled noise tests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Technical </a:t>
            </a:r>
            <a:r>
              <a:rPr lang="en-US" sz="2400" dirty="0" smtClean="0"/>
              <a:t>noises </a:t>
            </a:r>
          </a:p>
          <a:p>
            <a:pPr>
              <a:buFont typeface="Wingdings" charset="2"/>
              <a:buChar char="v"/>
            </a:pPr>
            <a:r>
              <a:rPr lang="en-US" sz="2400" b="1" dirty="0" smtClean="0"/>
              <a:t>Increased </a:t>
            </a:r>
            <a:r>
              <a:rPr lang="en-US" sz="2400" b="1" dirty="0" smtClean="0"/>
              <a:t>complexity 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Number of control loops</a:t>
            </a:r>
            <a:r>
              <a:rPr lang="en-US" sz="2400" dirty="0" smtClean="0"/>
              <a:t> x10 larger </a:t>
            </a:r>
            <a:r>
              <a:rPr lang="en-US" sz="2400" dirty="0" smtClean="0"/>
              <a:t>than in </a:t>
            </a:r>
            <a:r>
              <a:rPr lang="en-US" sz="2400" dirty="0" err="1" smtClean="0"/>
              <a:t>iLIGO</a:t>
            </a:r>
            <a:endParaRPr lang="en-US" sz="2400" dirty="0" smtClean="0"/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Mechanical systems have many more degrees-of-</a:t>
            </a:r>
            <a:r>
              <a:rPr lang="en-US" sz="2400" dirty="0" smtClean="0"/>
              <a:t>freedom</a:t>
            </a:r>
            <a:r>
              <a:rPr lang="en-US" sz="2400" dirty="0" smtClean="0"/>
              <a:t>: </a:t>
            </a:r>
            <a:r>
              <a:rPr lang="en-US" sz="2400" dirty="0" smtClean="0"/>
              <a:t>Test </a:t>
            </a:r>
            <a:r>
              <a:rPr lang="en-US" sz="2400" dirty="0" smtClean="0"/>
              <a:t>Mass Quad suspension has 48 DOF, vs. 6 in </a:t>
            </a:r>
            <a:r>
              <a:rPr lang="en-US" sz="2400" dirty="0" err="1" smtClean="0"/>
              <a:t>iLIGO</a:t>
            </a:r>
            <a:endParaRPr lang="en-US" sz="2400" dirty="0" smtClean="0"/>
          </a:p>
          <a:p>
            <a:pPr lvl="1">
              <a:buFont typeface="Wingdings" charset="2"/>
              <a:buChar char="ü"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239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</a:t>
            </a:r>
            <a:r>
              <a:rPr lang="en-US" dirty="0" smtClean="0"/>
              <a:t>rincipal </a:t>
            </a:r>
            <a:r>
              <a:rPr lang="en-US" dirty="0" smtClean="0"/>
              <a:t>T</a:t>
            </a:r>
            <a:r>
              <a:rPr lang="en-US" dirty="0" smtClean="0"/>
              <a:t>echnical </a:t>
            </a:r>
            <a:r>
              <a:rPr lang="en-US" dirty="0" smtClean="0"/>
              <a:t>R</a:t>
            </a:r>
            <a:r>
              <a:rPr lang="en-US" dirty="0" smtClean="0"/>
              <a:t>isks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29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Instabilities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6693" y="1797784"/>
            <a:ext cx="4919014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26784"/>
            <a:ext cx="261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1. </a:t>
            </a:r>
            <a:r>
              <a:rPr lang="en-US" sz="2000" dirty="0" smtClean="0"/>
              <a:t>Test </a:t>
            </a:r>
            <a:r>
              <a:rPr lang="en-US" sz="2000" dirty="0"/>
              <a:t>mass mechanical mode scatters fundamental mode (pump) into the higher order </a:t>
            </a:r>
            <a:r>
              <a:rPr lang="en-US" sz="2000" dirty="0" smtClean="0"/>
              <a:t>mode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144" r="15417"/>
          <a:stretch>
            <a:fillRect/>
          </a:stretch>
        </p:blipFill>
        <p:spPr>
          <a:xfrm>
            <a:off x="5702300" y="1778001"/>
            <a:ext cx="3162736" cy="3186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02300" y="4535945"/>
            <a:ext cx="3162736" cy="2193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91714" y="4919008"/>
            <a:ext cx="294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7030A0"/>
                </a:solidFill>
              </a:rPr>
              <a:t>2. </a:t>
            </a:r>
            <a:r>
              <a:rPr lang="en-US" sz="2000" dirty="0" smtClean="0"/>
              <a:t>After round trip scattered mode returns to the</a:t>
            </a:r>
            <a:r>
              <a:rPr lang="en-US" sz="2000" dirty="0" smtClean="0"/>
              <a:t> test </a:t>
            </a:r>
            <a:r>
              <a:rPr lang="en-US" sz="2000" dirty="0" smtClean="0"/>
              <a:t>mass and couples via radiation pressure into the mechanical mode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616200" y="1125250"/>
            <a:ext cx="41130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Slawek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Gras (LIGO-MIT)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4953000" y="6286501"/>
            <a:ext cx="4317999" cy="57149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lvl="0" algn="ctr"/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	POSTER:  Acoustic </a:t>
            </a:r>
            <a:r>
              <a:rPr lang="en-US" sz="2000" dirty="0" smtClean="0">
                <a:solidFill>
                  <a:schemeClr val="bg1"/>
                </a:solidFill>
              </a:rPr>
              <a:t>mode damper for parametric instabilities control</a:t>
            </a:r>
            <a:r>
              <a:rPr lang="en-US" sz="2000" dirty="0" smtClean="0">
                <a:solidFill>
                  <a:schemeClr val="bg1"/>
                </a:solidFill>
              </a:rPr>
              <a:t>  C3.16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call “commissioning”: </a:t>
            </a:r>
            <a:br>
              <a:rPr lang="en-US" dirty="0" smtClean="0"/>
            </a:br>
            <a:r>
              <a:rPr lang="en-US" dirty="0" smtClean="0"/>
              <a:t>from installation to </a:t>
            </a:r>
            <a:r>
              <a:rPr lang="en-US" b="1" dirty="0" smtClean="0"/>
              <a:t>science</a:t>
            </a:r>
            <a:r>
              <a:rPr lang="en-US" dirty="0" smtClean="0"/>
              <a:t> data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419101" y="3503114"/>
            <a:ext cx="8763000" cy="3048000"/>
            <a:chOff x="533400" y="2356513"/>
            <a:chExt cx="8763000" cy="3048000"/>
          </a:xfrm>
        </p:grpSpPr>
        <p:sp>
          <p:nvSpPr>
            <p:cNvPr id="13" name="AutoShape 37"/>
            <p:cNvSpPr>
              <a:spLocks noChangeArrowheads="1"/>
            </p:cNvSpPr>
            <p:nvPr/>
          </p:nvSpPr>
          <p:spPr bwMode="auto">
            <a:xfrm>
              <a:off x="7543800" y="3194713"/>
              <a:ext cx="1752600" cy="1295400"/>
            </a:xfrm>
            <a:prstGeom prst="irregularSeal1">
              <a:avLst/>
            </a:prstGeom>
            <a:solidFill>
              <a:srgbClr val="FFDE00"/>
            </a:solidFill>
            <a:ln w="12700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33400" y="2356513"/>
              <a:ext cx="8229600" cy="3048000"/>
              <a:chOff x="533400" y="2356513"/>
              <a:chExt cx="8229600" cy="3048000"/>
            </a:xfrm>
          </p:grpSpPr>
          <p:sp>
            <p:nvSpPr>
              <p:cNvPr id="3" name="Rounded Rectangle 2"/>
              <p:cNvSpPr/>
              <p:nvPr/>
            </p:nvSpPr>
            <p:spPr bwMode="auto">
              <a:xfrm>
                <a:off x="4495800" y="4566313"/>
                <a:ext cx="2057400" cy="685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40BB2A"/>
                  </a:gs>
                  <a:gs pos="100000">
                    <a:srgbClr val="84FF59"/>
                  </a:gs>
                </a:gsLst>
                <a:lin ang="16200000" scaled="0"/>
                <a:tileRect/>
              </a:gra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 bwMode="auto">
              <a:xfrm>
                <a:off x="4648200" y="2356513"/>
                <a:ext cx="1828800" cy="533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6200000" scaled="0"/>
                <a:tileRect/>
              </a:gra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 bwMode="auto">
              <a:xfrm>
                <a:off x="533400" y="2356513"/>
                <a:ext cx="1981200" cy="5334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533400" y="4032913"/>
                <a:ext cx="1600200" cy="9144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2209800" y="3042313"/>
                <a:ext cx="1295400" cy="83820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cxnSp>
            <p:nvCxnSpPr>
              <p:cNvPr id="8" name="Curved Connector 17"/>
              <p:cNvCxnSpPr/>
              <p:nvPr/>
            </p:nvCxnSpPr>
            <p:spPr bwMode="auto">
              <a:xfrm rot="10800000" flipV="1">
                <a:off x="1333500" y="3503114"/>
                <a:ext cx="876300" cy="5715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" name="Curved Connector 8"/>
              <p:cNvCxnSpPr>
                <a:stCxn id="5" idx="2"/>
              </p:cNvCxnSpPr>
              <p:nvPr/>
            </p:nvCxnSpPr>
            <p:spPr bwMode="auto">
              <a:xfrm rot="5400000">
                <a:off x="685800" y="3194713"/>
                <a:ext cx="1143000" cy="533400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>
                <a:stCxn id="5" idx="3"/>
                <a:endCxn id="4" idx="1"/>
              </p:cNvCxnSpPr>
              <p:nvPr/>
            </p:nvCxnSpPr>
            <p:spPr bwMode="auto">
              <a:xfrm>
                <a:off x="2514600" y="2623213"/>
                <a:ext cx="213360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>
                <a:stCxn id="7" idx="3"/>
              </p:cNvCxnSpPr>
              <p:nvPr/>
            </p:nvCxnSpPr>
            <p:spPr bwMode="auto">
              <a:xfrm flipV="1">
                <a:off x="3505200" y="2737513"/>
                <a:ext cx="1143000" cy="723900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AutoShape 19"/>
              <p:cNvCxnSpPr>
                <a:cxnSpLocks noChangeShapeType="1"/>
                <a:stCxn id="6" idx="3"/>
              </p:cNvCxnSpPr>
              <p:nvPr/>
            </p:nvCxnSpPr>
            <p:spPr bwMode="auto">
              <a:xfrm flipV="1">
                <a:off x="2133600" y="2889913"/>
                <a:ext cx="2590800" cy="1600200"/>
              </a:xfrm>
              <a:prstGeom prst="curvedConnector3">
                <a:avLst>
                  <a:gd name="adj1" fmla="val 76797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14" name="Curved Connector 13"/>
              <p:cNvCxnSpPr>
                <a:stCxn id="7" idx="3"/>
              </p:cNvCxnSpPr>
              <p:nvPr/>
            </p:nvCxnSpPr>
            <p:spPr bwMode="auto">
              <a:xfrm>
                <a:off x="3505200" y="3461413"/>
                <a:ext cx="1295401" cy="288191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Curved Connector 14"/>
              <p:cNvCxnSpPr/>
              <p:nvPr/>
            </p:nvCxnSpPr>
            <p:spPr bwMode="auto">
              <a:xfrm flipV="1">
                <a:off x="3860800" y="3918614"/>
                <a:ext cx="956230" cy="156000"/>
              </a:xfrm>
              <a:prstGeom prst="curvedConnector3">
                <a:avLst>
                  <a:gd name="adj1" fmla="val 50000"/>
                </a:avLst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>
                <a:stCxn id="4" idx="2"/>
              </p:cNvCxnSpPr>
              <p:nvPr/>
            </p:nvCxnSpPr>
            <p:spPr bwMode="auto">
              <a:xfrm>
                <a:off x="5562600" y="2889913"/>
                <a:ext cx="0" cy="3048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7" name="Straight Arrow Connector 16"/>
              <p:cNvCxnSpPr>
                <a:stCxn id="21" idx="2"/>
                <a:endCxn id="3" idx="0"/>
              </p:cNvCxnSpPr>
              <p:nvPr/>
            </p:nvCxnSpPr>
            <p:spPr bwMode="auto">
              <a:xfrm flipH="1">
                <a:off x="5524500" y="4267200"/>
                <a:ext cx="12449" cy="29911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Curved Connector 75"/>
              <p:cNvCxnSpPr>
                <a:stCxn id="3" idx="3"/>
                <a:endCxn id="13" idx="2"/>
              </p:cNvCxnSpPr>
              <p:nvPr/>
            </p:nvCxnSpPr>
            <p:spPr bwMode="auto">
              <a:xfrm flipV="1">
                <a:off x="6553200" y="4490113"/>
                <a:ext cx="1679063" cy="4191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9" name="Curved Connector 77"/>
              <p:cNvCxnSpPr>
                <a:stCxn id="4" idx="3"/>
                <a:endCxn id="13" idx="0"/>
              </p:cNvCxnSpPr>
              <p:nvPr/>
            </p:nvCxnSpPr>
            <p:spPr bwMode="auto">
              <a:xfrm>
                <a:off x="6477000" y="2623213"/>
                <a:ext cx="2245099" cy="5715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8077200" y="3643443"/>
                <a:ext cx="685800" cy="304800"/>
              </a:xfrm>
              <a:prstGeom prst="rect">
                <a:avLst/>
              </a:prstGeom>
              <a:noFill/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noFill/>
                      <a:round/>
                      <a:headEnd/>
                      <a:tailEnd/>
                    </a:ln>
                    <a:effectLst>
                      <a:outerShdw blurRad="63500" dist="38099" dir="2700000" algn="ctr" rotWithShape="0">
                        <a:srgbClr val="C0C0C0">
                          <a:alpha val="80000"/>
                        </a:srgbClr>
                      </a:outerShdw>
                    </a:effectLst>
                    <a:latin typeface="Impact"/>
                    <a:ea typeface="Impact"/>
                    <a:cs typeface="Impact"/>
                  </a:rPr>
                  <a:t>Noise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25497" y="3194713"/>
                <a:ext cx="1422903" cy="1072487"/>
              </a:xfrm>
              <a:prstGeom prst="rect">
                <a:avLst/>
              </a:prstGeom>
            </p:spPr>
          </p:pic>
          <p:cxnSp>
            <p:nvCxnSpPr>
              <p:cNvPr id="22" name="Curved Connector 88"/>
              <p:cNvCxnSpPr>
                <a:stCxn id="6" idx="2"/>
              </p:cNvCxnSpPr>
              <p:nvPr/>
            </p:nvCxnSpPr>
            <p:spPr bwMode="auto">
              <a:xfrm rot="16200000" flipH="1">
                <a:off x="3905250" y="2375563"/>
                <a:ext cx="457200" cy="56007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3" name="Curved Connector 93"/>
              <p:cNvCxnSpPr>
                <a:endCxn id="13" idx="2"/>
              </p:cNvCxnSpPr>
              <p:nvPr/>
            </p:nvCxnSpPr>
            <p:spPr bwMode="auto">
              <a:xfrm flipV="1">
                <a:off x="6934200" y="4490113"/>
                <a:ext cx="1298063" cy="914400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4" name="Rounded Rectangle 23"/>
              <p:cNvSpPr/>
              <p:nvPr/>
            </p:nvSpPr>
            <p:spPr bwMode="auto">
              <a:xfrm>
                <a:off x="6400800" y="3423313"/>
                <a:ext cx="914400" cy="76200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20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FFFFFF">
                      <a:lumMod val="8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</a:endParaRPr>
              </a:p>
            </p:txBody>
          </p:sp>
          <p:cxnSp>
            <p:nvCxnSpPr>
              <p:cNvPr id="25" name="Straight Arrow Connector 24"/>
              <p:cNvCxnSpPr>
                <a:stCxn id="21" idx="3"/>
                <a:endCxn id="24" idx="1"/>
              </p:cNvCxnSpPr>
              <p:nvPr/>
            </p:nvCxnSpPr>
            <p:spPr bwMode="auto">
              <a:xfrm>
                <a:off x="6248400" y="3730957"/>
                <a:ext cx="152400" cy="7335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>
                <a:stCxn id="24" idx="3"/>
                <a:endCxn id="13" idx="1"/>
              </p:cNvCxnSpPr>
              <p:nvPr/>
            </p:nvCxnSpPr>
            <p:spPr bwMode="auto">
              <a:xfrm flipV="1">
                <a:off x="7315200" y="3711374"/>
                <a:ext cx="228600" cy="9293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548216" y="4074614"/>
                <a:ext cx="15705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THERMAL EFFECTS</a:t>
                </a:r>
                <a:endParaRPr lang="en-US" sz="24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067981" y="3016281"/>
                <a:ext cx="15705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OPTICS QUALITY</a:t>
                </a:r>
                <a:endParaRPr lang="en-US" sz="24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0916" y="2356513"/>
                <a:ext cx="195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HIGH POWER</a:t>
                </a:r>
                <a:endParaRPr lang="en-US" sz="2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60107" y="2392380"/>
                <a:ext cx="195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ALIGNMENT</a:t>
                </a:r>
                <a:endParaRPr lang="en-US" sz="24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495800" y="4490112"/>
                <a:ext cx="19811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Output </a:t>
                </a:r>
              </a:p>
              <a:p>
                <a:pPr algn="ctr"/>
                <a:r>
                  <a:rPr lang="en-US" sz="2400" dirty="0" smtClean="0"/>
                  <a:t>Mode-Cleaner</a:t>
                </a:r>
                <a:endParaRPr lang="en-US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036731" y="3362090"/>
                <a:ext cx="1676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STRAY LIGHT</a:t>
                </a:r>
                <a:endParaRPr lang="en-US" sz="2400" dirty="0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550334" y="1583267"/>
            <a:ext cx="7967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Understand and fix an entanglement of noise coupling mechanisms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394205" y="2812141"/>
            <a:ext cx="429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Example from Enhanced LIGO</a:t>
            </a:r>
            <a:endParaRPr lang="en-US" sz="2000" dirty="0"/>
          </a:p>
        </p:txBody>
      </p:sp>
      <p:sp>
        <p:nvSpPr>
          <p:cNvPr id="3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70" y="8458"/>
            <a:ext cx="8929283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Seismic isolation performance </a:t>
            </a:r>
            <a:endParaRPr lang="en-US" sz="3111" dirty="0"/>
          </a:p>
        </p:txBody>
      </p:sp>
      <p:grpSp>
        <p:nvGrpSpPr>
          <p:cNvPr id="36" name="Group 35"/>
          <p:cNvGrpSpPr/>
          <p:nvPr/>
        </p:nvGrpSpPr>
        <p:grpSpPr>
          <a:xfrm>
            <a:off x="3204163" y="1503628"/>
            <a:ext cx="5888114" cy="4722685"/>
            <a:chOff x="2146727" y="1406236"/>
            <a:chExt cx="6421540" cy="5413561"/>
          </a:xfrm>
        </p:grpSpPr>
        <p:pic>
          <p:nvPicPr>
            <p:cNvPr id="3" name="Picture 2" descr="aiLIGOcompariso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8339"/>
            <a:stretch>
              <a:fillRect/>
            </a:stretch>
          </p:blipFill>
          <p:spPr>
            <a:xfrm rot="5400000">
              <a:off x="2650716" y="902247"/>
              <a:ext cx="5413561" cy="6421540"/>
            </a:xfrm>
            <a:prstGeom prst="rect">
              <a:avLst/>
            </a:prstGeom>
          </p:spPr>
        </p:pic>
        <p:sp>
          <p:nvSpPr>
            <p:cNvPr id="4" name="Up-Down Arrow 3"/>
            <p:cNvSpPr/>
            <p:nvPr/>
          </p:nvSpPr>
          <p:spPr bwMode="auto">
            <a:xfrm>
              <a:off x="5342509" y="3352800"/>
              <a:ext cx="381000" cy="1676400"/>
            </a:xfrm>
            <a:prstGeom prst="upDownArrow">
              <a:avLst/>
            </a:prstGeom>
            <a:solidFill>
              <a:schemeClr val="accent1">
                <a:alpha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08217" y="4262735"/>
              <a:ext cx="1105893" cy="42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1000x</a:t>
              </a:r>
              <a:endParaRPr lang="en-US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7" name="Line Callout 1 6"/>
            <p:cNvSpPr/>
            <p:nvPr/>
          </p:nvSpPr>
          <p:spPr bwMode="auto">
            <a:xfrm>
              <a:off x="7476109" y="3352800"/>
              <a:ext cx="914400" cy="381000"/>
            </a:xfrm>
            <a:prstGeom prst="borderCallout1">
              <a:avLst>
                <a:gd name="adj1" fmla="val 16528"/>
                <a:gd name="adj2" fmla="val -926"/>
                <a:gd name="adj3" fmla="val 112500"/>
                <a:gd name="adj4" fmla="val -38333"/>
              </a:avLst>
            </a:prstGeom>
            <a:solidFill>
              <a:schemeClr val="tx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iLIGO</a:t>
              </a:r>
              <a:endPara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" name="Line Callout 1 7"/>
            <p:cNvSpPr/>
            <p:nvPr/>
          </p:nvSpPr>
          <p:spPr bwMode="auto">
            <a:xfrm>
              <a:off x="5799710" y="5625981"/>
              <a:ext cx="914400" cy="750897"/>
            </a:xfrm>
            <a:prstGeom prst="borderCallout1">
              <a:avLst>
                <a:gd name="adj1" fmla="val 31250"/>
                <a:gd name="adj2" fmla="val 94444"/>
                <a:gd name="adj3" fmla="val -1"/>
                <a:gd name="adj4" fmla="val 117223"/>
              </a:avLst>
            </a:prstGeom>
            <a:solidFill>
              <a:srgbClr val="ECCA34"/>
            </a:solidFill>
            <a:ln w="19050" cap="flat" cmpd="sng" algn="ctr">
              <a:solidFill>
                <a:srgbClr val="ECCA3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 smtClean="0">
                  <a:solidFill>
                    <a:srgbClr val="000000"/>
                  </a:solidFill>
                  <a:latin typeface="+mn-lt"/>
                </a:rPr>
                <a:t>a</a:t>
              </a: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LIGO</a:t>
              </a: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target</a:t>
              </a:r>
            </a:p>
          </p:txBody>
        </p:sp>
        <p:sp>
          <p:nvSpPr>
            <p:cNvPr id="9" name="Line Callout 1 8"/>
            <p:cNvSpPr/>
            <p:nvPr/>
          </p:nvSpPr>
          <p:spPr bwMode="auto">
            <a:xfrm>
              <a:off x="3894709" y="5105400"/>
              <a:ext cx="914400" cy="758772"/>
            </a:xfrm>
            <a:prstGeom prst="borderCallout1">
              <a:avLst>
                <a:gd name="adj1" fmla="val 22917"/>
                <a:gd name="adj2" fmla="val 100000"/>
                <a:gd name="adj3" fmla="val -19445"/>
                <a:gd name="adj4" fmla="val 135741"/>
              </a:avLst>
            </a:prstGeom>
            <a:solidFill>
              <a:srgbClr val="0000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err="1" smtClean="0">
                  <a:solidFill>
                    <a:srgbClr val="000000"/>
                  </a:solidFill>
                  <a:latin typeface="+mn-lt"/>
                </a:rPr>
                <a:t>a</a:t>
              </a:r>
              <a:r>
                <a:rPr kumimoji="0" lang="en-US" sz="18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LIGO</a:t>
              </a:r>
              <a:r>
                <a:rPr kumimoji="0" lang="en-US" sz="18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so</a:t>
              </a:r>
              <a:r>
                <a:rPr kumimoji="0" lang="en-US" sz="1800" b="1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far</a:t>
              </a:r>
              <a:endParaRPr kumimoji="0" lang="en-US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pic>
        <p:nvPicPr>
          <p:cNvPr id="14" name="Picture 13" descr="Sei2SusDemo_XSection.jpg"/>
          <p:cNvPicPr>
            <a:picLocks noChangeAspect="1"/>
          </p:cNvPicPr>
          <p:nvPr/>
        </p:nvPicPr>
        <p:blipFill>
          <a:blip r:embed="rId3"/>
          <a:srcRect l="34810" r="14283" b="4590"/>
          <a:stretch>
            <a:fillRect/>
          </a:stretch>
        </p:blipFill>
        <p:spPr>
          <a:xfrm>
            <a:off x="651936" y="3337053"/>
            <a:ext cx="2482276" cy="3315999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3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934" y="36297"/>
            <a:ext cx="1354666" cy="92217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8575815" y="-23034"/>
            <a:ext cx="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LHO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21118" t="20570" r="24932" b="4582"/>
          <a:stretch>
            <a:fillRect/>
          </a:stretch>
        </p:blipFill>
        <p:spPr>
          <a:xfrm>
            <a:off x="651936" y="958475"/>
            <a:ext cx="2421467" cy="2239633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SCN0430"/>
          <p:cNvPicPr>
            <a:picLocks noChangeAspect="1" noChangeArrowheads="1"/>
          </p:cNvPicPr>
          <p:nvPr/>
        </p:nvPicPr>
        <p:blipFill>
          <a:blip r:embed="rId3">
            <a:lum bright="10000" contrast="17000"/>
          </a:blip>
          <a:srcRect/>
          <a:stretch>
            <a:fillRect/>
          </a:stretch>
        </p:blipFill>
        <p:spPr bwMode="auto">
          <a:xfrm>
            <a:off x="5352635" y="4015537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0"/>
            <a:ext cx="855133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Hanford </a:t>
            </a:r>
            <a:r>
              <a:rPr lang="en-US" sz="2800" dirty="0" smtClean="0"/>
              <a:t>(Washington State) </a:t>
            </a:r>
            <a:r>
              <a:rPr lang="en-US" sz="3200" dirty="0" smtClean="0"/>
              <a:t>&amp;</a:t>
            </a:r>
            <a:r>
              <a:rPr lang="en-US" sz="3200" dirty="0" smtClean="0"/>
              <a:t> Livingston </a:t>
            </a:r>
            <a:r>
              <a:rPr lang="en-US" sz="2800" dirty="0" smtClean="0"/>
              <a:t>(Louisiana)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4806" r="17222" b="16644"/>
          <a:stretch>
            <a:fillRect/>
          </a:stretch>
        </p:blipFill>
        <p:spPr>
          <a:xfrm>
            <a:off x="-101604" y="1102314"/>
            <a:ext cx="3708403" cy="297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LIGO Hanford Observatory to LIGO Livingston - Google Map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20302" t="19648" r="17520" b="49136"/>
              <a:stretch>
                <a:fillRect/>
              </a:stretch>
            </p:blipFill>
          </mc:Choice>
          <mc:Fallback>
            <p:blipFill>
              <a:blip r:embed="rId6"/>
              <a:srcRect l="20302" t="19648" r="17520" b="49136"/>
              <a:stretch>
                <a:fillRect/>
              </a:stretch>
            </p:blipFill>
          </mc:Fallback>
        </mc:AlternateContent>
        <p:spPr>
          <a:xfrm>
            <a:off x="2911053" y="2662760"/>
            <a:ext cx="4349451" cy="2825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oup 16"/>
          <p:cNvGrpSpPr/>
          <p:nvPr/>
        </p:nvGrpSpPr>
        <p:grpSpPr>
          <a:xfrm>
            <a:off x="4097836" y="1246978"/>
            <a:ext cx="4318020" cy="954107"/>
            <a:chOff x="4030133" y="1210729"/>
            <a:chExt cx="4318020" cy="954107"/>
          </a:xfrm>
        </p:grpSpPr>
        <p:sp>
          <p:nvSpPr>
            <p:cNvPr id="14" name="TextBox 13"/>
            <p:cNvSpPr txBox="1"/>
            <p:nvPr/>
          </p:nvSpPr>
          <p:spPr>
            <a:xfrm>
              <a:off x="4030133" y="1210729"/>
              <a:ext cx="38015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2800" dirty="0" smtClean="0"/>
                <a:t>4 km arms</a:t>
              </a:r>
            </a:p>
            <a:p>
              <a:pPr>
                <a:buFont typeface="Wingdings" charset="2"/>
                <a:buChar char="ü"/>
              </a:pPr>
              <a:r>
                <a:rPr lang="en-US" sz="2800" dirty="0" smtClean="0"/>
                <a:t>Ultra High Vacuum:</a:t>
              </a:r>
              <a:endParaRPr lang="en-US" sz="2800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7251705" y="1717776"/>
            <a:ext cx="1096448" cy="356345"/>
          </p:xfrm>
          <a:graphic>
            <a:graphicData uri="http://schemas.openxmlformats.org/presentationml/2006/ole">
              <p:oleObj spid="_x0000_s10242" name="Equation" r:id="rId7" imgW="508000" imgH="165100" progId="Equation.3">
                <p:embed/>
              </p:oleObj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-26874" y="5706533"/>
            <a:ext cx="61806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600" dirty="0" smtClean="0"/>
              <a:t>Hanford–Livingston: </a:t>
            </a:r>
            <a:r>
              <a:rPr lang="en-US" sz="2600" b="1" dirty="0" smtClean="0"/>
              <a:t>36 hours </a:t>
            </a:r>
            <a:r>
              <a:rPr lang="en-US" sz="2600" dirty="0" smtClean="0"/>
              <a:t>drive</a:t>
            </a:r>
          </a:p>
          <a:p>
            <a:pPr>
              <a:buFont typeface="Wingdings" charset="2"/>
              <a:buChar char="ü"/>
            </a:pPr>
            <a:r>
              <a:rPr lang="en-US" sz="2600" b="1" dirty="0" smtClean="0"/>
              <a:t>10 ms </a:t>
            </a:r>
            <a:r>
              <a:rPr lang="en-US" sz="2600" dirty="0" smtClean="0"/>
              <a:t>if traveling at the speed of light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is 85.4% complete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1731" b="34606"/>
          <a:stretch/>
        </p:blipFill>
        <p:spPr bwMode="auto">
          <a:xfrm>
            <a:off x="114300" y="2353884"/>
            <a:ext cx="8925904" cy="306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itle 1"/>
          <p:cNvSpPr txBox="1">
            <a:spLocks/>
          </p:cNvSpPr>
          <p:nvPr/>
        </p:nvSpPr>
        <p:spPr bwMode="auto">
          <a:xfrm>
            <a:off x="446088" y="-25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latin typeface="Calibri" charset="0"/>
              </a:rPr>
              <a:t>The In-vacuum Seismic Isolators (ISI)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820738" y="587375"/>
            <a:ext cx="3330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0066"/>
                </a:solidFill>
              </a:rPr>
              <a:t>BSC ISI </a:t>
            </a:r>
            <a:r>
              <a:rPr lang="en-US" sz="2400">
                <a:solidFill>
                  <a:srgbClr val="660066"/>
                </a:solidFill>
              </a:rPr>
              <a:t>(Core Optics)</a:t>
            </a:r>
          </a:p>
        </p:txBody>
      </p:sp>
      <p:sp>
        <p:nvSpPr>
          <p:cNvPr id="19463" name="TextBox 11"/>
          <p:cNvSpPr txBox="1">
            <a:spLocks noChangeArrowheads="1"/>
          </p:cNvSpPr>
          <p:nvPr/>
        </p:nvSpPr>
        <p:spPr bwMode="auto">
          <a:xfrm>
            <a:off x="5345113" y="596900"/>
            <a:ext cx="3244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6600"/>
                </a:solidFill>
              </a:rPr>
              <a:t>HAM ISI </a:t>
            </a:r>
            <a:r>
              <a:rPr lang="en-US" sz="2400">
                <a:solidFill>
                  <a:srgbClr val="FF6600"/>
                </a:solidFill>
              </a:rPr>
              <a:t>(IOO Optics)</a:t>
            </a:r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314325" y="993775"/>
            <a:ext cx="3973513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Two-stage system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6 DOF motion per stage</a:t>
            </a:r>
          </a:p>
          <a:p>
            <a:pPr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3366FF"/>
                </a:solidFill>
              </a:rPr>
              <a:t>Passive isolation </a:t>
            </a:r>
            <a:r>
              <a:rPr lang="en-US" sz="1600"/>
              <a:t> 	            		  	   2 x 3 Blade springs + wire flexure systems</a:t>
            </a:r>
          </a:p>
          <a:p>
            <a:pPr>
              <a:spcAft>
                <a:spcPts val="600"/>
              </a:spcAft>
            </a:pPr>
            <a:r>
              <a:rPr lang="en-US" sz="1600"/>
              <a:t>Fundamental modes ~ 1Hz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800000"/>
                </a:solidFill>
              </a:rPr>
              <a:t>Active isolation </a:t>
            </a:r>
            <a:r>
              <a:rPr lang="en-US" sz="1600">
                <a:solidFill>
                  <a:srgbClr val="000000"/>
                </a:solidFill>
              </a:rPr>
              <a:t>			         		  </a:t>
            </a:r>
            <a:r>
              <a:rPr lang="en-US" sz="1600"/>
              <a:t>12 and 15 on-board </a:t>
            </a:r>
            <a:r>
              <a:rPr lang="en-US" sz="1600">
                <a:solidFill>
                  <a:srgbClr val="0000FF"/>
                </a:solidFill>
              </a:rPr>
              <a:t>Displacement</a:t>
            </a:r>
            <a:r>
              <a:rPr lang="en-US" sz="1600"/>
              <a:t> and </a:t>
            </a:r>
            <a:r>
              <a:rPr lang="en-US" sz="1600">
                <a:solidFill>
                  <a:srgbClr val="008000"/>
                </a:solidFill>
              </a:rPr>
              <a:t>Inertial</a:t>
            </a:r>
            <a:r>
              <a:rPr lang="en-US" sz="1600"/>
              <a:t> Sensors, with 12 EM Coil </a:t>
            </a:r>
            <a:r>
              <a:rPr lang="en-US" sz="1600">
                <a:solidFill>
                  <a:srgbClr val="FF6600"/>
                </a:solidFill>
              </a:rPr>
              <a:t>actuators</a:t>
            </a:r>
          </a:p>
        </p:txBody>
      </p:sp>
      <p:sp>
        <p:nvSpPr>
          <p:cNvPr id="19467" name="TextBox 18"/>
          <p:cNvSpPr txBox="1">
            <a:spLocks noChangeArrowheads="1"/>
          </p:cNvSpPr>
          <p:nvPr/>
        </p:nvSpPr>
        <p:spPr bwMode="auto">
          <a:xfrm>
            <a:off x="4900613" y="990600"/>
            <a:ext cx="3689349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Single-stage System 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6 DOF motion single stage system</a:t>
            </a:r>
          </a:p>
          <a:p>
            <a:pPr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3366FF"/>
                </a:solidFill>
              </a:rPr>
              <a:t>Passive isolation 			               </a:t>
            </a:r>
            <a:r>
              <a:rPr lang="en-US" sz="1600"/>
              <a:t>3 Blade springs + wire flexure systems</a:t>
            </a:r>
          </a:p>
          <a:p>
            <a:pPr>
              <a:spcAft>
                <a:spcPts val="600"/>
              </a:spcAft>
            </a:pPr>
            <a:r>
              <a:rPr lang="en-US" sz="1600"/>
              <a:t>Fundamental modes ~ 1Hz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>
                <a:solidFill>
                  <a:srgbClr val="800000"/>
                </a:solidFill>
              </a:rPr>
              <a:t>Active isolation 				         </a:t>
            </a:r>
            <a:r>
              <a:rPr lang="en-US" sz="1600"/>
              <a:t>6 and 6 on-board </a:t>
            </a:r>
            <a:r>
              <a:rPr lang="en-US" sz="1600">
                <a:solidFill>
                  <a:srgbClr val="0000FF"/>
                </a:solidFill>
              </a:rPr>
              <a:t>Displacement</a:t>
            </a:r>
            <a:r>
              <a:rPr lang="en-US" sz="1600"/>
              <a:t> and </a:t>
            </a:r>
            <a:r>
              <a:rPr lang="en-US" sz="1600">
                <a:solidFill>
                  <a:srgbClr val="008000"/>
                </a:solidFill>
              </a:rPr>
              <a:t>Inertial</a:t>
            </a:r>
            <a:r>
              <a:rPr lang="en-US" sz="1600"/>
              <a:t> Sensors, with 6 EM Coil </a:t>
            </a:r>
            <a:r>
              <a:rPr lang="en-US" sz="1600">
                <a:solidFill>
                  <a:srgbClr val="FF6600"/>
                </a:solidFill>
              </a:rPr>
              <a:t>actuators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300" y="3464131"/>
            <a:ext cx="4277156" cy="29862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 l="8400" t="5355" r="8210" b="3566"/>
          <a:stretch>
            <a:fillRect/>
          </a:stretch>
        </p:blipFill>
        <p:spPr bwMode="auto">
          <a:xfrm>
            <a:off x="127190" y="3489740"/>
            <a:ext cx="4374640" cy="29606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SRM transmission</a:t>
            </a:r>
            <a:endParaRPr lang="en-US" dirty="0"/>
          </a:p>
        </p:txBody>
      </p:sp>
      <p:pic>
        <p:nvPicPr>
          <p:cNvPr id="5" name="Content Placeholder 4" descr="optSR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312" r="-1669"/>
              <a:stretch>
                <a:fillRect/>
              </a:stretch>
            </p:blipFill>
          </mc:Choice>
          <mc:Fallback>
            <p:blipFill>
              <a:blip r:embed="rId3"/>
              <a:srcRect l="-2312" r="-1669"/>
              <a:stretch>
                <a:fillRect/>
              </a:stretch>
            </p:blipFill>
          </mc:Fallback>
        </mc:AlternateContent>
        <p:spPr>
          <a:xfrm>
            <a:off x="850900" y="1207135"/>
            <a:ext cx="7521902" cy="5527040"/>
          </a:xfrm>
          <a:solidFill>
            <a:schemeClr val="bg1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SRM transmission</a:t>
            </a:r>
            <a:endParaRPr lang="en-US" dirty="0"/>
          </a:p>
        </p:txBody>
      </p:sp>
      <p:pic>
        <p:nvPicPr>
          <p:cNvPr id="5" name="Picture 4" descr="NS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87912" y="1386841"/>
            <a:ext cx="6324600" cy="53244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SCN0430"/>
          <p:cNvPicPr>
            <a:picLocks noChangeAspect="1" noChangeArrowheads="1"/>
          </p:cNvPicPr>
          <p:nvPr/>
        </p:nvPicPr>
        <p:blipFill>
          <a:blip r:embed="rId3">
            <a:lum bright="10000" contrast="17000"/>
          </a:blip>
          <a:srcRect/>
          <a:stretch>
            <a:fillRect/>
          </a:stretch>
        </p:blipFill>
        <p:spPr bwMode="auto">
          <a:xfrm>
            <a:off x="5352635" y="4015537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0"/>
            <a:ext cx="855133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Hanford </a:t>
            </a:r>
            <a:r>
              <a:rPr lang="en-US" sz="2800" dirty="0" smtClean="0"/>
              <a:t>(Washington State) </a:t>
            </a:r>
            <a:r>
              <a:rPr lang="en-US" sz="3200" dirty="0" smtClean="0"/>
              <a:t>&amp;</a:t>
            </a:r>
            <a:r>
              <a:rPr lang="en-US" sz="3200" dirty="0" smtClean="0"/>
              <a:t> Livingston </a:t>
            </a:r>
            <a:r>
              <a:rPr lang="en-US" sz="2800" dirty="0" smtClean="0"/>
              <a:t>(Louisiana)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4806" r="17222" b="16644"/>
          <a:stretch>
            <a:fillRect/>
          </a:stretch>
        </p:blipFill>
        <p:spPr>
          <a:xfrm>
            <a:off x="-101604" y="1102314"/>
            <a:ext cx="3708403" cy="297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LIGO Hanford Observatory to LIGO Livingston - Google Map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20302" t="19648" r="17520" b="49136"/>
              <a:stretch>
                <a:fillRect/>
              </a:stretch>
            </p:blipFill>
          </mc:Choice>
          <mc:Fallback>
            <p:blipFill>
              <a:blip r:embed="rId6"/>
              <a:srcRect l="20302" t="19648" r="17520" b="49136"/>
              <a:stretch>
                <a:fillRect/>
              </a:stretch>
            </p:blipFill>
          </mc:Fallback>
        </mc:AlternateContent>
        <p:spPr>
          <a:xfrm>
            <a:off x="2911053" y="2662760"/>
            <a:ext cx="4349451" cy="2825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16"/>
          <p:cNvGrpSpPr/>
          <p:nvPr/>
        </p:nvGrpSpPr>
        <p:grpSpPr>
          <a:xfrm>
            <a:off x="4097836" y="1246978"/>
            <a:ext cx="4318020" cy="954107"/>
            <a:chOff x="4030133" y="1210729"/>
            <a:chExt cx="4318020" cy="954107"/>
          </a:xfrm>
        </p:grpSpPr>
        <p:sp>
          <p:nvSpPr>
            <p:cNvPr id="14" name="TextBox 13"/>
            <p:cNvSpPr txBox="1"/>
            <p:nvPr/>
          </p:nvSpPr>
          <p:spPr>
            <a:xfrm>
              <a:off x="4030133" y="1210729"/>
              <a:ext cx="38015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2800" dirty="0" smtClean="0"/>
                <a:t>4 km arms</a:t>
              </a:r>
            </a:p>
            <a:p>
              <a:pPr>
                <a:buFont typeface="Wingdings" charset="2"/>
                <a:buChar char="ü"/>
              </a:pPr>
              <a:r>
                <a:rPr lang="en-US" sz="2800" dirty="0" smtClean="0"/>
                <a:t>Ultra High Vacuum:</a:t>
              </a:r>
              <a:endParaRPr lang="en-US" sz="2800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7251705" y="1717776"/>
            <a:ext cx="1096448" cy="356345"/>
          </p:xfrm>
          <a:graphic>
            <a:graphicData uri="http://schemas.openxmlformats.org/presentationml/2006/ole">
              <p:oleObj spid="_x0000_s445442" name="Equation" r:id="rId7" imgW="508000" imgH="165100" progId="Equation.3">
                <p:embed/>
              </p:oleObj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-26874" y="5706533"/>
            <a:ext cx="61806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600" dirty="0" smtClean="0"/>
              <a:t>Hanford–Livingston: </a:t>
            </a:r>
            <a:r>
              <a:rPr lang="en-US" sz="2600" b="1" dirty="0" smtClean="0"/>
              <a:t>36 hours </a:t>
            </a:r>
            <a:r>
              <a:rPr lang="en-US" sz="2600" dirty="0" smtClean="0"/>
              <a:t>drive</a:t>
            </a:r>
          </a:p>
          <a:p>
            <a:pPr>
              <a:buFont typeface="Wingdings" charset="2"/>
              <a:buChar char="ü"/>
            </a:pPr>
            <a:r>
              <a:rPr lang="en-US" sz="2600" b="1" dirty="0" smtClean="0"/>
              <a:t>10 ms </a:t>
            </a:r>
            <a:r>
              <a:rPr lang="en-US" sz="2600" dirty="0" smtClean="0"/>
              <a:t>if traveling at the speed of light</a:t>
            </a:r>
            <a:endParaRPr lang="en-US" sz="2600" dirty="0"/>
          </a:p>
        </p:txBody>
      </p:sp>
      <p:pic>
        <p:nvPicPr>
          <p:cNvPr id="18" name="Picture 15" descr="IMG_1339"/>
          <p:cNvPicPr>
            <a:picLocks noChangeAspect="1" noChangeArrowheads="1"/>
          </p:cNvPicPr>
          <p:nvPr/>
        </p:nvPicPr>
        <p:blipFill>
          <a:blip r:embed="rId8">
            <a:lum bright="17000" contrast="23000"/>
          </a:blip>
          <a:srcRect l="6077"/>
          <a:stretch>
            <a:fillRect/>
          </a:stretch>
        </p:blipFill>
        <p:spPr bwMode="auto">
          <a:xfrm>
            <a:off x="1497594" y="1654705"/>
            <a:ext cx="6107249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 40"/>
          <p:cNvSpPr>
            <a:spLocks noChangeShapeType="1"/>
          </p:cNvSpPr>
          <p:nvPr/>
        </p:nvSpPr>
        <p:spPr bwMode="auto">
          <a:xfrm flipH="1" flipV="1">
            <a:off x="4330701" y="1751120"/>
            <a:ext cx="0" cy="4830654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61" y="88364"/>
            <a:ext cx="8229600" cy="1143000"/>
          </a:xfrm>
        </p:spPr>
        <p:txBody>
          <a:bodyPr/>
          <a:lstStyle/>
          <a:p>
            <a:r>
              <a:rPr lang="en-US" dirty="0" smtClean="0"/>
              <a:t>How LIGO looked like </a:t>
            </a:r>
            <a:r>
              <a:rPr lang="en-US" dirty="0" smtClean="0"/>
              <a:t>(2001-2010) </a:t>
            </a:r>
            <a:endParaRPr lang="en-US" dirty="0"/>
          </a:p>
        </p:txBody>
      </p:sp>
      <p:sp>
        <p:nvSpPr>
          <p:cNvPr id="7" name="Rectangle 49"/>
          <p:cNvSpPr>
            <a:spLocks noChangeArrowheads="1"/>
          </p:cNvSpPr>
          <p:nvPr/>
        </p:nvSpPr>
        <p:spPr bwMode="auto">
          <a:xfrm>
            <a:off x="1003304" y="4683770"/>
            <a:ext cx="1295400" cy="4572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39"/>
          <p:cNvSpPr>
            <a:spLocks noChangeShapeType="1"/>
          </p:cNvSpPr>
          <p:nvPr/>
        </p:nvSpPr>
        <p:spPr bwMode="auto">
          <a:xfrm flipV="1">
            <a:off x="2171704" y="4874270"/>
            <a:ext cx="5921375" cy="381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 rot="2631687">
            <a:off x="4295234" y="4625227"/>
            <a:ext cx="263525" cy="70868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1164171" y="4649902"/>
            <a:ext cx="1083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/>
              <a:t>LASER</a:t>
            </a:r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 flipH="1">
            <a:off x="2688171" y="4565231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054613" y="1319463"/>
            <a:ext cx="3835389" cy="3125538"/>
            <a:chOff x="4885273" y="1209392"/>
            <a:chExt cx="3835389" cy="3125538"/>
          </a:xfrm>
        </p:grpSpPr>
        <p:sp>
          <p:nvSpPr>
            <p:cNvPr id="57" name="Rounded Rectangle 56"/>
            <p:cNvSpPr/>
            <p:nvPr/>
          </p:nvSpPr>
          <p:spPr>
            <a:xfrm>
              <a:off x="4885273" y="1209392"/>
              <a:ext cx="3835389" cy="3125538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003811" y="1302529"/>
              <a:ext cx="3547530" cy="2840688"/>
              <a:chOff x="5003811" y="955382"/>
              <a:chExt cx="3547530" cy="2840688"/>
            </a:xfrm>
          </p:grpSpPr>
          <p:pic>
            <p:nvPicPr>
              <p:cNvPr id="6" name="Picture 66" descr="LOS_1"/>
              <p:cNvPicPr>
                <a:picLocks noChangeAspect="1" noChangeArrowheads="1"/>
              </p:cNvPicPr>
              <p:nvPr/>
            </p:nvPicPr>
            <p:blipFill>
              <a:blip r:embed="rId2"/>
              <a:srcRect l="885" r="6374" b="5156"/>
              <a:stretch>
                <a:fillRect/>
              </a:stretch>
            </p:blipFill>
            <p:spPr bwMode="auto">
              <a:xfrm>
                <a:off x="7006174" y="1155283"/>
                <a:ext cx="1545167" cy="2640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61"/>
              <p:cNvGrpSpPr>
                <a:grpSpLocks/>
              </p:cNvGrpSpPr>
              <p:nvPr/>
            </p:nvGrpSpPr>
            <p:grpSpPr bwMode="auto">
              <a:xfrm>
                <a:off x="5003811" y="955382"/>
                <a:ext cx="2108201" cy="2608263"/>
                <a:chOff x="4413" y="1029"/>
                <a:chExt cx="1328" cy="1643"/>
              </a:xfrm>
            </p:grpSpPr>
            <p:sp>
              <p:nvSpPr>
                <p:cNvPr id="2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413" y="1029"/>
                  <a:ext cx="1328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000000"/>
                      </a:solidFill>
                    </a:rPr>
                    <a:t>Simple Pendulum</a:t>
                  </a: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5" name="Group 38"/>
                <p:cNvGrpSpPr>
                  <a:grpSpLocks/>
                </p:cNvGrpSpPr>
                <p:nvPr/>
              </p:nvGrpSpPr>
              <p:grpSpPr bwMode="auto">
                <a:xfrm>
                  <a:off x="4640" y="1344"/>
                  <a:ext cx="792" cy="1328"/>
                  <a:chOff x="4352" y="1320"/>
                  <a:chExt cx="792" cy="1328"/>
                </a:xfrm>
              </p:grpSpPr>
              <p:sp>
                <p:nvSpPr>
                  <p:cNvPr id="26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424" y="1984"/>
                    <a:ext cx="720" cy="648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352" y="2000"/>
                    <a:ext cx="720" cy="648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" name="Line 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888" y="1320"/>
                    <a:ext cx="232" cy="96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24" y="1320"/>
                    <a:ext cx="240" cy="816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411" y="1320"/>
                    <a:ext cx="70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36" name="TextBox 35"/>
          <p:cNvSpPr txBox="1"/>
          <p:nvPr/>
        </p:nvSpPr>
        <p:spPr>
          <a:xfrm>
            <a:off x="579969" y="5277290"/>
            <a:ext cx="207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Up to 20 W of laser power </a:t>
            </a:r>
            <a:endParaRPr lang="en-US" sz="2400" dirty="0"/>
          </a:p>
        </p:txBody>
      </p:sp>
      <p:sp>
        <p:nvSpPr>
          <p:cNvPr id="37" name="Rectangle 53"/>
          <p:cNvSpPr>
            <a:spLocks noChangeArrowheads="1"/>
          </p:cNvSpPr>
          <p:nvPr/>
        </p:nvSpPr>
        <p:spPr bwMode="auto">
          <a:xfrm rot="5400000" flipH="1">
            <a:off x="4214294" y="1283342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40" name="Rectangle 53"/>
          <p:cNvSpPr>
            <a:spLocks noChangeArrowheads="1"/>
          </p:cNvSpPr>
          <p:nvPr/>
        </p:nvSpPr>
        <p:spPr bwMode="auto">
          <a:xfrm flipH="1">
            <a:off x="5743059" y="4548297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41" name="Rectangle 53"/>
          <p:cNvSpPr>
            <a:spLocks noChangeArrowheads="1"/>
          </p:cNvSpPr>
          <p:nvPr/>
        </p:nvSpPr>
        <p:spPr bwMode="auto">
          <a:xfrm flipH="1">
            <a:off x="8093079" y="4539837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39" name="Rectangle 53"/>
          <p:cNvSpPr>
            <a:spLocks noChangeArrowheads="1"/>
          </p:cNvSpPr>
          <p:nvPr/>
        </p:nvSpPr>
        <p:spPr bwMode="auto">
          <a:xfrm rot="5400000" flipH="1">
            <a:off x="4197351" y="3252085"/>
            <a:ext cx="266698" cy="668865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grpSp>
        <p:nvGrpSpPr>
          <p:cNvPr id="52" name="Group 45"/>
          <p:cNvGrpSpPr>
            <a:grpSpLocks/>
          </p:cNvGrpSpPr>
          <p:nvPr/>
        </p:nvGrpSpPr>
        <p:grpSpPr bwMode="auto">
          <a:xfrm flipV="1">
            <a:off x="4114803" y="6505575"/>
            <a:ext cx="431800" cy="215900"/>
            <a:chOff x="3760" y="4045"/>
            <a:chExt cx="272" cy="136"/>
          </a:xfrm>
        </p:grpSpPr>
        <p:sp>
          <p:nvSpPr>
            <p:cNvPr id="53" name="Rectangle 46"/>
            <p:cNvSpPr>
              <a:spLocks noChangeArrowheads="1"/>
            </p:cNvSpPr>
            <p:nvPr/>
          </p:nvSpPr>
          <p:spPr bwMode="auto">
            <a:xfrm>
              <a:off x="3760" y="4045"/>
              <a:ext cx="272" cy="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3840" y="4125"/>
              <a:ext cx="120" cy="5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3" y="0"/>
            <a:ext cx="8229600" cy="1143000"/>
          </a:xfrm>
        </p:spPr>
        <p:txBody>
          <a:bodyPr/>
          <a:lstStyle/>
          <a:p>
            <a:r>
              <a:rPr lang="en-US" dirty="0" smtClean="0"/>
              <a:t>Advanced </a:t>
            </a:r>
            <a:r>
              <a:rPr lang="en-US" dirty="0" smtClean="0"/>
              <a:t>LIGO in a Nut </a:t>
            </a:r>
            <a:r>
              <a:rPr lang="en-US" dirty="0" smtClean="0"/>
              <a:t>S</a:t>
            </a:r>
            <a:r>
              <a:rPr lang="en-US" dirty="0" smtClean="0"/>
              <a:t>hell</a:t>
            </a:r>
            <a:endParaRPr lang="en-US" dirty="0"/>
          </a:p>
        </p:txBody>
      </p:sp>
      <p:sp>
        <p:nvSpPr>
          <p:cNvPr id="7" name="Rectangle 49"/>
          <p:cNvSpPr>
            <a:spLocks noChangeArrowheads="1"/>
          </p:cNvSpPr>
          <p:nvPr/>
        </p:nvSpPr>
        <p:spPr bwMode="auto">
          <a:xfrm>
            <a:off x="1003304" y="4391669"/>
            <a:ext cx="1295400" cy="977900"/>
          </a:xfrm>
          <a:prstGeom prst="rect">
            <a:avLst/>
          </a:prstGeom>
          <a:solidFill>
            <a:srgbClr val="FF505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39"/>
          <p:cNvSpPr>
            <a:spLocks noChangeShapeType="1"/>
          </p:cNvSpPr>
          <p:nvPr/>
        </p:nvSpPr>
        <p:spPr bwMode="auto">
          <a:xfrm flipV="1">
            <a:off x="2120902" y="4848869"/>
            <a:ext cx="5921375" cy="381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40"/>
          <p:cNvSpPr>
            <a:spLocks noChangeShapeType="1"/>
          </p:cNvSpPr>
          <p:nvPr/>
        </p:nvSpPr>
        <p:spPr bwMode="auto">
          <a:xfrm flipH="1" flipV="1">
            <a:off x="4330701" y="1784989"/>
            <a:ext cx="0" cy="4720583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8013702" y="4391669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11" name="Rectangle 42"/>
          <p:cNvSpPr>
            <a:spLocks noChangeArrowheads="1"/>
          </p:cNvSpPr>
          <p:nvPr/>
        </p:nvSpPr>
        <p:spPr bwMode="auto">
          <a:xfrm rot="16200000">
            <a:off x="4140202" y="1115069"/>
            <a:ext cx="3810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 rot="2631687">
            <a:off x="4311653" y="4442468"/>
            <a:ext cx="263525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969435" y="4514430"/>
            <a:ext cx="14689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/>
              <a:t>LASER</a:t>
            </a:r>
          </a:p>
        </p:txBody>
      </p:sp>
      <p:grpSp>
        <p:nvGrpSpPr>
          <p:cNvPr id="14" name="Group 45"/>
          <p:cNvGrpSpPr>
            <a:grpSpLocks/>
          </p:cNvGrpSpPr>
          <p:nvPr/>
        </p:nvGrpSpPr>
        <p:grpSpPr bwMode="auto">
          <a:xfrm flipV="1">
            <a:off x="4114803" y="6505575"/>
            <a:ext cx="431800" cy="215900"/>
            <a:chOff x="3760" y="4045"/>
            <a:chExt cx="272" cy="136"/>
          </a:xfrm>
        </p:grpSpPr>
        <p:sp>
          <p:nvSpPr>
            <p:cNvPr id="27" name="Rectangle 46"/>
            <p:cNvSpPr>
              <a:spLocks noChangeArrowheads="1"/>
            </p:cNvSpPr>
            <p:nvPr/>
          </p:nvSpPr>
          <p:spPr bwMode="auto">
            <a:xfrm>
              <a:off x="3760" y="4045"/>
              <a:ext cx="272" cy="8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3840" y="4125"/>
              <a:ext cx="120" cy="5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ectangle 50"/>
          <p:cNvSpPr>
            <a:spLocks noChangeArrowheads="1"/>
          </p:cNvSpPr>
          <p:nvPr/>
        </p:nvSpPr>
        <p:spPr bwMode="auto">
          <a:xfrm rot="5400000" flipV="1">
            <a:off x="4152902" y="3134369"/>
            <a:ext cx="3810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16" name="Rectangle 51"/>
          <p:cNvSpPr>
            <a:spLocks noChangeArrowheads="1"/>
          </p:cNvSpPr>
          <p:nvPr/>
        </p:nvSpPr>
        <p:spPr bwMode="auto">
          <a:xfrm flipH="1">
            <a:off x="5842002" y="4417069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17" name="Rectangle 53"/>
          <p:cNvSpPr>
            <a:spLocks noChangeArrowheads="1"/>
          </p:cNvSpPr>
          <p:nvPr/>
        </p:nvSpPr>
        <p:spPr bwMode="auto">
          <a:xfrm flipH="1">
            <a:off x="2628902" y="4378969"/>
            <a:ext cx="393700" cy="990600"/>
          </a:xfrm>
          <a:prstGeom prst="rect">
            <a:avLst/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29" name="Rectangle 50"/>
          <p:cNvSpPr>
            <a:spLocks noChangeArrowheads="1"/>
          </p:cNvSpPr>
          <p:nvPr/>
        </p:nvSpPr>
        <p:spPr bwMode="auto">
          <a:xfrm rot="5400000" flipV="1">
            <a:off x="4140202" y="5670550"/>
            <a:ext cx="381000" cy="9906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rgbClr val="DDDDDD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DDDDDD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054613" y="1158590"/>
            <a:ext cx="3835389" cy="3110308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 descr="Sei2SusDemo_XSection.jpg"/>
          <p:cNvPicPr>
            <a:picLocks noChangeAspect="1"/>
          </p:cNvPicPr>
          <p:nvPr/>
        </p:nvPicPr>
        <p:blipFill>
          <a:blip r:embed="rId2"/>
          <a:srcRect l="34810" r="14283" b="4590"/>
          <a:stretch>
            <a:fillRect/>
          </a:stretch>
        </p:blipFill>
        <p:spPr>
          <a:xfrm>
            <a:off x="5892804" y="1248298"/>
            <a:ext cx="2200275" cy="2939282"/>
          </a:xfrm>
          <a:prstGeom prst="rect">
            <a:avLst/>
          </a:prstGeom>
          <a:ln w="28575">
            <a:noFill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579969" y="5277290"/>
            <a:ext cx="207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Up to 125 W of laser power </a:t>
            </a:r>
            <a:endParaRPr lang="en-US" sz="2400" dirty="0"/>
          </a:p>
        </p:txBody>
      </p:sp>
      <p:sp>
        <p:nvSpPr>
          <p:cNvPr id="92" name="Rounded Rectangle 91"/>
          <p:cNvSpPr/>
          <p:nvPr/>
        </p:nvSpPr>
        <p:spPr>
          <a:xfrm>
            <a:off x="313265" y="1192458"/>
            <a:ext cx="3280835" cy="18809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</a:rPr>
              <a:t>Larger mirrors</a:t>
            </a:r>
          </a:p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</a:rPr>
              <a:t>More laser power</a:t>
            </a:r>
          </a:p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</a:rPr>
              <a:t>Less seismic noise</a:t>
            </a:r>
          </a:p>
          <a:p>
            <a:pPr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</a:rPr>
              <a:t>Better optical layout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LIGO_lisa_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323"/>
              <a:stretch>
                <a:fillRect/>
              </a:stretch>
            </p:blipFill>
          </mc:Choice>
          <mc:Fallback>
            <p:blipFill>
              <a:blip r:embed="rId3"/>
              <a:srcRect l="1323"/>
              <a:stretch>
                <a:fillRect/>
              </a:stretch>
            </p:blipFill>
          </mc:Fallback>
        </mc:AlternateContent>
        <p:spPr>
          <a:xfrm>
            <a:off x="25393" y="1069070"/>
            <a:ext cx="8639558" cy="5783580"/>
          </a:xfrm>
          <a:prstGeom prst="rect">
            <a:avLst/>
          </a:prstGeom>
        </p:spPr>
      </p:pic>
      <p:pic>
        <p:nvPicPr>
          <p:cNvPr id="7" name="Picture 6" descr="LASTI_quad.jpg"/>
          <p:cNvPicPr>
            <a:picLocks noChangeAspect="1"/>
          </p:cNvPicPr>
          <p:nvPr/>
        </p:nvPicPr>
        <p:blipFill>
          <a:blip r:embed="rId4"/>
          <a:srcRect l="4908" r="13538" b="3599"/>
          <a:stretch>
            <a:fillRect/>
          </a:stretch>
        </p:blipFill>
        <p:spPr>
          <a:xfrm>
            <a:off x="7332133" y="4069090"/>
            <a:ext cx="1769534" cy="2788910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3" name="Picture 12" descr="PSL.JPG"/>
          <p:cNvPicPr>
            <a:picLocks noChangeAspect="1"/>
          </p:cNvPicPr>
          <p:nvPr/>
        </p:nvPicPr>
        <p:blipFill>
          <a:blip r:embed="rId5"/>
          <a:srcRect l="13380" t="13195" r="10484" b="3780"/>
          <a:stretch>
            <a:fillRect/>
          </a:stretch>
        </p:blipFill>
        <p:spPr>
          <a:xfrm>
            <a:off x="0" y="4341165"/>
            <a:ext cx="3420526" cy="248608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76651" y="-157348"/>
            <a:ext cx="8229600" cy="1143000"/>
          </a:xfrm>
        </p:spPr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pic>
        <p:nvPicPr>
          <p:cNvPr id="16" name="Picture 3" descr="HAM ISI LLO Build 060.jpg"/>
          <p:cNvPicPr>
            <a:picLocks noChangeAspect="1"/>
          </p:cNvPicPr>
          <p:nvPr/>
        </p:nvPicPr>
        <p:blipFill>
          <a:blip r:embed="rId6"/>
          <a:srcRect t="10203"/>
          <a:stretch>
            <a:fillRect/>
          </a:stretch>
        </p:blipFill>
        <p:spPr bwMode="auto">
          <a:xfrm>
            <a:off x="78911" y="841674"/>
            <a:ext cx="3053755" cy="1935553"/>
          </a:xfrm>
          <a:prstGeom prst="rect">
            <a:avLst/>
          </a:prstGeom>
          <a:noFill/>
          <a:ln w="3175">
            <a:solidFill>
              <a:schemeClr val="accent6"/>
            </a:solidFill>
            <a:miter lim="800000"/>
            <a:headEnd/>
            <a:tailEnd/>
          </a:ln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7" name="Picture 42"/>
          <p:cNvPicPr>
            <a:picLocks noChangeAspect="1" noChangeArrowheads="1"/>
          </p:cNvPicPr>
          <p:nvPr/>
        </p:nvPicPr>
        <p:blipFill>
          <a:blip r:embed="rId7"/>
          <a:srcRect r="9793"/>
          <a:stretch>
            <a:fillRect/>
          </a:stretch>
        </p:blipFill>
        <p:spPr bwMode="auto">
          <a:xfrm>
            <a:off x="78911" y="5323978"/>
            <a:ext cx="1405467" cy="116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18" name="Picture 9" descr="BigTM_BondTest"/>
          <p:cNvPicPr>
            <a:picLocks noChangeAspect="1" noChangeArrowheads="1"/>
          </p:cNvPicPr>
          <p:nvPr/>
        </p:nvPicPr>
        <p:blipFill>
          <a:blip r:embed="rId8"/>
          <a:srcRect l="36174" t="25200" r="20507" b="15852"/>
          <a:stretch>
            <a:fillRect/>
          </a:stretch>
        </p:blipFill>
        <p:spPr bwMode="auto">
          <a:xfrm>
            <a:off x="4783667" y="841674"/>
            <a:ext cx="1896533" cy="1935553"/>
          </a:xfrm>
          <a:prstGeom prst="rect">
            <a:avLst/>
          </a:prstGeom>
          <a:noFill/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21" name="Picture 20" descr="aLIGO_ITM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366" t="14488" r="21726" b="9808"/>
          <a:stretch/>
        </p:blipFill>
        <p:spPr>
          <a:xfrm>
            <a:off x="5088466" y="4093009"/>
            <a:ext cx="2519853" cy="2764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rcRect l="21118" t="20570" r="24932" b="4582"/>
          <a:stretch>
            <a:fillRect/>
          </a:stretch>
        </p:blipFill>
        <p:spPr>
          <a:xfrm>
            <a:off x="6680200" y="841674"/>
            <a:ext cx="2421467" cy="2239633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25393" y="6492875"/>
            <a:ext cx="323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Albert Einstein Institute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83041" y="6492875"/>
            <a:ext cx="323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University of Glasgow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-186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“EVERYTHING is better in Advanced LIGO!”</a:t>
            </a:r>
            <a:endParaRPr lang="en-US" dirty="0"/>
          </a:p>
        </p:txBody>
      </p:sp>
      <p:pic>
        <p:nvPicPr>
          <p:cNvPr id="13" name="Picture 12" descr="TRANSMON.jpg"/>
          <p:cNvPicPr>
            <a:picLocks noChangeAspect="1"/>
          </p:cNvPicPr>
          <p:nvPr/>
        </p:nvPicPr>
        <p:blipFill>
          <a:blip r:embed="rId2"/>
          <a:srcRect l="11905" t="47613" r="19677" b="3260"/>
          <a:stretch>
            <a:fillRect/>
          </a:stretch>
        </p:blipFill>
        <p:spPr>
          <a:xfrm>
            <a:off x="4581778" y="797659"/>
            <a:ext cx="4562222" cy="4367742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15" name="Picture 14" descr="OMC_assembled"/>
          <p:cNvPicPr>
            <a:picLocks noChangeAspect="1"/>
          </p:cNvPicPr>
          <p:nvPr/>
        </p:nvPicPr>
        <p:blipFill>
          <a:blip r:embed="rId3"/>
          <a:srcRect t="25154" b="12826"/>
          <a:stretch>
            <a:fillRect/>
          </a:stretch>
        </p:blipFill>
        <p:spPr>
          <a:xfrm>
            <a:off x="4529107" y="4711383"/>
            <a:ext cx="4614893" cy="214661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5173133" y="6362467"/>
            <a:ext cx="3615278" cy="461665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OUTPUT MODE CLEANER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9267" y="4198007"/>
            <a:ext cx="4469839" cy="2652705"/>
            <a:chOff x="118536" y="-118031"/>
            <a:chExt cx="4529107" cy="313129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6" y="-118031"/>
              <a:ext cx="3408814" cy="288663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alpha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rfpd_box_fron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8558" r="14737" b="6178"/>
            <a:stretch>
              <a:fillRect/>
            </a:stretch>
          </p:blipFill>
          <p:spPr bwMode="auto">
            <a:xfrm>
              <a:off x="2299209" y="-118031"/>
              <a:ext cx="2348434" cy="312851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alpha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30324" y="2468303"/>
              <a:ext cx="3428997" cy="544956"/>
            </a:xfrm>
            <a:prstGeom prst="rect">
              <a:avLst/>
            </a:prstGeom>
            <a:solidFill>
              <a:schemeClr val="bg1"/>
            </a:solidFill>
            <a:effectLst>
              <a:glow rad="63500">
                <a:schemeClr val="accent1">
                  <a:alpha val="75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ELECTRONICS</a:t>
              </a:r>
              <a:endParaRPr lang="en-US" sz="2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14998" y="797659"/>
            <a:ext cx="2565400" cy="707886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TRANSMISSION MONITOR</a:t>
            </a:r>
            <a:endParaRPr lang="en-US" sz="2000" dirty="0"/>
          </a:p>
        </p:txBody>
      </p:sp>
      <p:pic>
        <p:nvPicPr>
          <p:cNvPr id="20" name="Picture 19" descr="RS23131_P1030556-lp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9" y="806126"/>
            <a:ext cx="4522509" cy="3391881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21" name="TextBox 20"/>
          <p:cNvSpPr txBox="1"/>
          <p:nvPr/>
        </p:nvSpPr>
        <p:spPr>
          <a:xfrm>
            <a:off x="808060" y="797659"/>
            <a:ext cx="2565400" cy="40011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INPUT OPTICS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033933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We want a scientifically interesting sensitivity </a:t>
            </a:r>
            <a:br>
              <a:rPr lang="en-US" sz="3200" dirty="0" smtClean="0"/>
            </a:br>
            <a:r>
              <a:rPr lang="en-US" sz="3200" dirty="0" smtClean="0"/>
              <a:t>as soon as possible</a:t>
            </a:r>
            <a:endParaRPr lang="en-US" sz="3200" dirty="0"/>
          </a:p>
        </p:txBody>
      </p:sp>
      <p:pic>
        <p:nvPicPr>
          <p:cNvPr id="6" name="Picture 4" descr="fig1_aligo_sensitivity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64" y="1735667"/>
            <a:ext cx="464756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766232" y="5723467"/>
            <a:ext cx="4075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http://arxiv.org/abs/1304.0670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60829" y="1735667"/>
            <a:ext cx="418317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200" b="1" dirty="0" smtClean="0"/>
              <a:t>TENTATIVE</a:t>
            </a:r>
            <a:r>
              <a:rPr lang="en-US" sz="2200" dirty="0" smtClean="0"/>
              <a:t> TIMELINE:</a:t>
            </a:r>
          </a:p>
          <a:p>
            <a:pPr lvl="0">
              <a:spcBef>
                <a:spcPct val="0"/>
              </a:spcBef>
              <a:defRPr/>
            </a:pPr>
            <a:endParaRPr lang="en-US" sz="2200" dirty="0" smtClean="0"/>
          </a:p>
          <a:p>
            <a:pPr lvl="0">
              <a:spcBef>
                <a:spcPct val="0"/>
              </a:spcBef>
              <a:buFont typeface="Wingdings" charset="2"/>
              <a:buChar char="v"/>
              <a:defRPr/>
            </a:pPr>
            <a:r>
              <a:rPr lang="en-US" sz="2200" dirty="0" smtClean="0"/>
              <a:t> Complete integration by 2014</a:t>
            </a:r>
          </a:p>
          <a:p>
            <a:pPr lvl="0">
              <a:spcBef>
                <a:spcPct val="0"/>
              </a:spcBef>
              <a:defRPr/>
            </a:pPr>
            <a:r>
              <a:rPr lang="en-US" sz="2200" dirty="0" smtClean="0"/>
              <a:t>     (interferometer “locked”)</a:t>
            </a:r>
          </a:p>
          <a:p>
            <a:pPr>
              <a:spcBef>
                <a:spcPct val="0"/>
              </a:spcBef>
            </a:pPr>
            <a:endParaRPr lang="en-US" sz="2200" dirty="0" smtClean="0"/>
          </a:p>
          <a:p>
            <a:pPr>
              <a:spcBef>
                <a:spcPct val="0"/>
              </a:spcBef>
              <a:buFont typeface="Wingdings" charset="2"/>
              <a:buChar char="v"/>
            </a:pPr>
            <a:r>
              <a:rPr lang="en-US" sz="2200" dirty="0" smtClean="0"/>
              <a:t> “Early” Science Run in 2015</a:t>
            </a:r>
          </a:p>
          <a:p>
            <a:pPr>
              <a:spcBef>
                <a:spcPct val="0"/>
              </a:spcBef>
            </a:pPr>
            <a:r>
              <a:rPr lang="en-US" sz="2200" dirty="0" smtClean="0"/>
              <a:t>  	(~60 </a:t>
            </a:r>
            <a:r>
              <a:rPr lang="en-US" sz="2200" dirty="0" err="1" smtClean="0"/>
              <a:t>Mpc</a:t>
            </a:r>
            <a:r>
              <a:rPr lang="en-US" sz="2200" dirty="0" smtClean="0"/>
              <a:t>)</a:t>
            </a:r>
          </a:p>
          <a:p>
            <a:pPr>
              <a:spcBef>
                <a:spcPct val="0"/>
              </a:spcBef>
            </a:pPr>
            <a:endParaRPr lang="en-US" sz="2200" dirty="0" smtClean="0"/>
          </a:p>
          <a:p>
            <a:pPr>
              <a:spcBef>
                <a:spcPct val="0"/>
              </a:spcBef>
              <a:buFont typeface="Wingdings" charset="2"/>
              <a:buChar char="v"/>
            </a:pPr>
            <a:r>
              <a:rPr lang="en-US" sz="2200" dirty="0" smtClean="0"/>
              <a:t>   Within </a:t>
            </a:r>
            <a:r>
              <a:rPr lang="en-US" sz="2200" dirty="0" smtClean="0"/>
              <a:t>a factor of 2 of design </a:t>
            </a:r>
            <a:r>
              <a:rPr lang="en-US" sz="2200" dirty="0" smtClean="0"/>
              <a:t> 	sensitivity </a:t>
            </a:r>
            <a:r>
              <a:rPr lang="en-US" sz="2200" dirty="0" smtClean="0"/>
              <a:t>by 2016 (~100 </a:t>
            </a:r>
            <a:r>
              <a:rPr lang="en-US" sz="2200" dirty="0" err="1" smtClean="0"/>
              <a:t>Mpc</a:t>
            </a:r>
            <a:r>
              <a:rPr lang="en-US" sz="2200" dirty="0" smtClean="0"/>
              <a:t>)</a:t>
            </a:r>
          </a:p>
          <a:p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219699" y="5723467"/>
            <a:ext cx="38142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Does it seem slow?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56474</TotalTime>
  <Words>1406</Words>
  <Application>Microsoft Macintosh PowerPoint</Application>
  <PresentationFormat>On-screen Show (4:3)</PresentationFormat>
  <Paragraphs>260</Paragraphs>
  <Slides>33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Microsoft Equation</vt:lpstr>
      <vt:lpstr>Status of  Advanced LIGO</vt:lpstr>
      <vt:lpstr>Upcoming Advanced Detector Network</vt:lpstr>
      <vt:lpstr>Hanford (Washington State) &amp; Livingston (Louisiana)</vt:lpstr>
      <vt:lpstr>Hanford (Washington State) &amp; Livingston (Louisiana)</vt:lpstr>
      <vt:lpstr>How LIGO looked like (2001-2010) </vt:lpstr>
      <vt:lpstr>Advanced LIGO in a Nut Shell</vt:lpstr>
      <vt:lpstr>Advanced LIGO</vt:lpstr>
      <vt:lpstr>“EVERYTHING is better in Advanced LIGO!”</vt:lpstr>
      <vt:lpstr>We want a scientifically interesting sensitivity  as soon as possible</vt:lpstr>
      <vt:lpstr>It actually took longer the first time..</vt:lpstr>
      <vt:lpstr>…but this time will be different! </vt:lpstr>
      <vt:lpstr>“Half Interferometer” in progress @ Hanford (now one arm, in the fall the other)</vt:lpstr>
      <vt:lpstr>“Arm Length Stabilization” System </vt:lpstr>
      <vt:lpstr>“Arm Length Stabilization” System </vt:lpstr>
      <vt:lpstr>Cavity motion in good agreement  with model (Jeff Kissel, MIT)</vt:lpstr>
      <vt:lpstr>“Short” Interferometer in progress @ Livingston (Dual Recycled Michelson Interferometer)</vt:lpstr>
      <vt:lpstr>The Input Mode Cleaner</vt:lpstr>
      <vt:lpstr>Dual Recycled Michelson Interferometer </vt:lpstr>
      <vt:lpstr>DRMI Noise Budget Model (Anamaria Effler, LSU-LIGO Livingston)</vt:lpstr>
      <vt:lpstr>Bumps in the road, but no showstoppers</vt:lpstr>
      <vt:lpstr>Outlook</vt:lpstr>
      <vt:lpstr>Detection Rates</vt:lpstr>
      <vt:lpstr>The Message</vt:lpstr>
      <vt:lpstr>By the way, is Advanced LIGO the best that we can do?</vt:lpstr>
      <vt:lpstr>Spare slides</vt:lpstr>
      <vt:lpstr>Principal Technical Risks</vt:lpstr>
      <vt:lpstr>Parametric Instabilities</vt:lpstr>
      <vt:lpstr>What we call “commissioning”:  from installation to science data</vt:lpstr>
      <vt:lpstr>Seismic isolation performance </vt:lpstr>
      <vt:lpstr>Advanced LIGO is 85.4% complete</vt:lpstr>
      <vt:lpstr>Slide 31</vt:lpstr>
      <vt:lpstr>Optimization of SRM transmission</vt:lpstr>
      <vt:lpstr>Optimization of SRM transmission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Squeezing  in  Gravitational Wave  Detectors</dc:title>
  <dc:creator>Lisa Barsotti</dc:creator>
  <cp:lastModifiedBy>Lisa Barsotti</cp:lastModifiedBy>
  <cp:revision>185</cp:revision>
  <dcterms:created xsi:type="dcterms:W3CDTF">2013-06-29T20:02:03Z</dcterms:created>
  <dcterms:modified xsi:type="dcterms:W3CDTF">2013-07-08T07:59:21Z</dcterms:modified>
</cp:coreProperties>
</file>