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87" r:id="rId2"/>
    <p:sldId id="443" r:id="rId3"/>
    <p:sldId id="448" r:id="rId4"/>
    <p:sldId id="449" r:id="rId5"/>
    <p:sldId id="461" r:id="rId6"/>
    <p:sldId id="451" r:id="rId7"/>
    <p:sldId id="434" r:id="rId8"/>
    <p:sldId id="428" r:id="rId9"/>
    <p:sldId id="457" r:id="rId10"/>
    <p:sldId id="447" r:id="rId11"/>
    <p:sldId id="432" r:id="rId12"/>
    <p:sldId id="415" r:id="rId13"/>
    <p:sldId id="455" r:id="rId14"/>
    <p:sldId id="466" r:id="rId15"/>
    <p:sldId id="456" r:id="rId16"/>
    <p:sldId id="431" r:id="rId17"/>
    <p:sldId id="435" r:id="rId18"/>
    <p:sldId id="464" r:id="rId19"/>
    <p:sldId id="458" r:id="rId20"/>
    <p:sldId id="465" r:id="rId21"/>
    <p:sldId id="459" r:id="rId22"/>
    <p:sldId id="460" r:id="rId23"/>
    <p:sldId id="391" r:id="rId24"/>
    <p:sldId id="412" r:id="rId25"/>
    <p:sldId id="42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31FF"/>
    <a:srgbClr val="C7E0FF"/>
    <a:srgbClr val="FCFFC0"/>
    <a:srgbClr val="FCF9C4"/>
    <a:srgbClr val="E7B8F4"/>
    <a:srgbClr val="D3A7DE"/>
    <a:srgbClr val="683104"/>
    <a:srgbClr val="86337F"/>
    <a:srgbClr val="DC45DC"/>
    <a:srgbClr val="B27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 horzBarState="maximized">
    <p:restoredLeft sz="15640" autoAdjust="0"/>
    <p:restoredTop sz="85036" autoAdjust="0"/>
  </p:normalViewPr>
  <p:slideViewPr>
    <p:cSldViewPr snapToGrid="0" snapToObjects="1">
      <p:cViewPr>
        <p:scale>
          <a:sx n="150" d="100"/>
          <a:sy n="150" d="100"/>
        </p:scale>
        <p:origin x="-2032" y="-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B54E-9736-C641-8E78-3C3C24F282F3}" type="datetime1">
              <a:rPr lang="en-US" smtClean="0"/>
              <a:pPr/>
              <a:t>6/29/13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AB31A-A17C-4849-AD2E-6F523F7C4E92}" type="datetime1">
              <a:rPr lang="en-US" smtClean="0"/>
              <a:pPr/>
              <a:t>6/29/13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dcc.ligo.org/cgi-bin/private/DocDB/ShowDocument?docid=618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37DF5D6-C896-754B-9D25-374D02289934}" type="datetime1">
              <a:rPr lang="en-US" smtClean="0"/>
              <a:pPr/>
              <a:t>6/29/13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20-amaldi10.edu.pl/index.php?id=37&amp;abstrakt=882" TargetMode="Externa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hyperlink" Target="http://gr20-amaldi10.edu.pl/index.php?id=37&amp;abstrakt=43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3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gr20-amaldi10.edu.pl/index.php?id=37&amp;abstrakt=45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E7B8F4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418155" y="4176206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Lisa Barsotti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MIT-LIGO </a:t>
            </a:r>
            <a:r>
              <a:rPr lang="en-US" dirty="0" smtClean="0">
                <a:solidFill>
                  <a:srgbClr val="000000"/>
                </a:solidFill>
              </a:rPr>
              <a:t>Laboratory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 behalf of the </a:t>
            </a:r>
          </a:p>
          <a:p>
            <a:r>
              <a:rPr lang="en-US" sz="5120" dirty="0" smtClean="0">
                <a:solidFill>
                  <a:srgbClr val="000000"/>
                </a:solidFill>
              </a:rPr>
              <a:t>LIGO Scientific Collaboration</a:t>
            </a:r>
            <a:endParaRPr lang="en-US" sz="5120" dirty="0" smtClean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3537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Status of </a:t>
            </a:r>
            <a:br>
              <a:rPr lang="en-US" dirty="0" smtClean="0"/>
            </a:br>
            <a:r>
              <a:rPr lang="en-US" dirty="0" smtClean="0"/>
              <a:t>Advanced LIGO</a:t>
            </a:r>
            <a:endParaRPr lang="en-US" dirty="0"/>
          </a:p>
        </p:txBody>
      </p:sp>
      <p:pic>
        <p:nvPicPr>
          <p:cNvPr id="12" name="Picture 11" descr="ligologo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" y="65612"/>
            <a:ext cx="1435100" cy="1003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9972" y="6399311"/>
            <a:ext cx="553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Amaldi</a:t>
            </a:r>
            <a:r>
              <a:rPr lang="en-US" sz="1400" dirty="0" smtClean="0"/>
              <a:t> Conference – July 8, 2013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0533" y="465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4" name="Picture 13" descr="advancedLIGO_logo.jpg"/>
          <p:cNvPicPr>
            <a:picLocks noChangeAspect="1"/>
          </p:cNvPicPr>
          <p:nvPr/>
        </p:nvPicPr>
        <p:blipFill>
          <a:blip r:embed="rId4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192" y="6390844"/>
            <a:ext cx="1725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LIGO-G1300708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97" y="16456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…but this time will be different!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887" y="787400"/>
            <a:ext cx="867311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Advanced LIGO</a:t>
            </a:r>
            <a:r>
              <a:rPr lang="en-US" sz="2800" u="sng" dirty="0" smtClean="0"/>
              <a:t> Installation </a:t>
            </a:r>
            <a:r>
              <a:rPr lang="en-US" sz="2800" u="sng" dirty="0" smtClean="0"/>
              <a:t>and Commissioning </a:t>
            </a:r>
            <a:r>
              <a:rPr lang="en-US" sz="2800" u="sng" dirty="0" smtClean="0"/>
              <a:t>Strategy:</a:t>
            </a:r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Font typeface="Wingdings" charset="2"/>
              <a:buChar char="²"/>
            </a:pPr>
            <a:r>
              <a:rPr lang="en-US" sz="2800" dirty="0" smtClean="0"/>
              <a:t>Extensive “standalone” </a:t>
            </a:r>
            <a:r>
              <a:rPr lang="en-US" sz="2800" dirty="0" smtClean="0"/>
              <a:t>testing before installation</a:t>
            </a:r>
            <a:endParaRPr lang="en-US" sz="2800" dirty="0" smtClean="0"/>
          </a:p>
          <a:p>
            <a:pPr>
              <a:buFont typeface="Wingdings" charset="2"/>
              <a:buChar char="²"/>
            </a:pPr>
            <a:r>
              <a:rPr lang="en-US" sz="2800" dirty="0" smtClean="0"/>
              <a:t>Installation of </a:t>
            </a:r>
            <a:r>
              <a:rPr lang="en-US" sz="2800" dirty="0" smtClean="0"/>
              <a:t>“new” things as soon as possible</a:t>
            </a:r>
            <a:r>
              <a:rPr lang="en-US" sz="2800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Configurations of </a:t>
            </a:r>
            <a:r>
              <a:rPr lang="en-US" sz="2800" dirty="0" smtClean="0"/>
              <a:t>increased </a:t>
            </a:r>
            <a:r>
              <a:rPr lang="en-US" sz="2800" dirty="0" smtClean="0"/>
              <a:t>complexity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Parallel effort </a:t>
            </a:r>
            <a:r>
              <a:rPr lang="en-US" sz="2800" dirty="0" smtClean="0"/>
              <a:t>between Hanford and </a:t>
            </a:r>
            <a:r>
              <a:rPr lang="en-US" sz="2800" dirty="0" smtClean="0"/>
              <a:t>Livingston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Better design and engineering informed by </a:t>
            </a:r>
            <a:r>
              <a:rPr lang="en-US" sz="2800" dirty="0" smtClean="0"/>
              <a:t>LIGO, </a:t>
            </a:r>
          </a:p>
          <a:p>
            <a:r>
              <a:rPr lang="en-US" sz="2800" dirty="0" smtClean="0"/>
              <a:t>    more experienced staff</a:t>
            </a:r>
            <a:endParaRPr lang="en-US" sz="28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728133" y="4504629"/>
            <a:ext cx="7889797" cy="2184400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effectLst>
            <a:glow rad="63500">
              <a:schemeClr val="accent3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smtClean="0">
                <a:solidFill>
                  <a:schemeClr val="tx1"/>
                </a:solidFill>
              </a:rPr>
              <a:t>Results are already visible:</a:t>
            </a:r>
          </a:p>
          <a:p>
            <a:pPr algn="ctr"/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It took </a:t>
            </a:r>
            <a:r>
              <a:rPr lang="en-US" sz="2000" dirty="0" smtClean="0">
                <a:solidFill>
                  <a:srgbClr val="FF0000"/>
                </a:solidFill>
              </a:rPr>
              <a:t>4 months </a:t>
            </a:r>
            <a:r>
              <a:rPr lang="en-US" sz="2000" dirty="0" smtClean="0">
                <a:solidFill>
                  <a:schemeClr val="tx1"/>
                </a:solidFill>
              </a:rPr>
              <a:t>to lock the input mode cleaner cavity in LIGO,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it took less than </a:t>
            </a:r>
            <a:r>
              <a:rPr lang="en-US" sz="2000" dirty="0" smtClean="0">
                <a:solidFill>
                  <a:srgbClr val="FF0000"/>
                </a:solidFill>
              </a:rPr>
              <a:t>1 week </a:t>
            </a:r>
            <a:r>
              <a:rPr lang="en-US" sz="2000" dirty="0" smtClean="0">
                <a:solidFill>
                  <a:schemeClr val="tx1"/>
                </a:solidFill>
              </a:rPr>
              <a:t>in Advanced LIGO (the first time at Livingston),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ore like </a:t>
            </a:r>
            <a:r>
              <a:rPr lang="en-US" sz="2000" dirty="0" smtClean="0">
                <a:solidFill>
                  <a:srgbClr val="FF0000"/>
                </a:solidFill>
              </a:rPr>
              <a:t>1 day </a:t>
            </a:r>
            <a:r>
              <a:rPr lang="en-US" sz="2000" dirty="0" smtClean="0">
                <a:solidFill>
                  <a:schemeClr val="tx1"/>
                </a:solidFill>
              </a:rPr>
              <a:t>at Hanford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5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“Half Interferometer” in progress @ Hanford</a:t>
            </a:r>
            <a:br>
              <a:rPr lang="en-US" dirty="0" smtClean="0"/>
            </a:br>
            <a:r>
              <a:rPr lang="en-US" dirty="0" smtClean="0"/>
              <a:t>(now one arm, in the fall the other)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88992" y="1673225"/>
            <a:ext cx="8340601" cy="4819650"/>
            <a:chOff x="448261" y="1979081"/>
            <a:chExt cx="8340601" cy="4819650"/>
          </a:xfrm>
        </p:grpSpPr>
        <p:pic>
          <p:nvPicPr>
            <p:cNvPr id="20" name="Picture 19" descr="aLIGO_lisa_layou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323"/>
                <a:stretch>
                  <a:fillRect/>
                </a:stretch>
              </p:blipFill>
            </mc:Choice>
            <mc:Fallback>
              <p:blipFill>
                <a:blip r:embed="rId3"/>
                <a:srcRect l="1323"/>
                <a:stretch>
                  <a:fillRect/>
                </a:stretch>
              </p:blipFill>
            </mc:Fallback>
          </mc:AlternateContent>
          <p:spPr>
            <a:xfrm>
              <a:off x="1589240" y="1979081"/>
              <a:ext cx="7199622" cy="4819650"/>
            </a:xfrm>
            <a:prstGeom prst="rect">
              <a:avLst/>
            </a:prstGeom>
          </p:spPr>
        </p:pic>
        <p:grpSp>
          <p:nvGrpSpPr>
            <p:cNvPr id="3" name="Group 22"/>
            <p:cNvGrpSpPr/>
            <p:nvPr/>
          </p:nvGrpSpPr>
          <p:grpSpPr>
            <a:xfrm>
              <a:off x="1372717" y="2095699"/>
              <a:ext cx="1717617" cy="1149802"/>
              <a:chOff x="2270192" y="1148302"/>
              <a:chExt cx="1717617" cy="1149802"/>
            </a:xfrm>
          </p:grpSpPr>
          <p:pic>
            <p:nvPicPr>
              <p:cNvPr id="17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192" y="1185333"/>
                <a:ext cx="1635847" cy="1112771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361275" y="1148302"/>
                <a:ext cx="626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LHO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448261" y="4970995"/>
              <a:ext cx="3937466" cy="1760008"/>
            </a:xfrm>
            <a:prstGeom prst="roundRect">
              <a:avLst/>
            </a:prstGeom>
            <a:gradFill>
              <a:gsLst>
                <a:gs pos="0">
                  <a:srgbClr val="F1FFA5"/>
                </a:gs>
                <a:gs pos="100000">
                  <a:srgbClr val="FCFFC0"/>
                </a:gs>
              </a:gsLst>
            </a:gradFill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Full test of the new</a:t>
              </a:r>
            </a:p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“Arm Length Stabilization” system: auxiliary green laser to stabilize the arm cavity length 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44996" y="4478865"/>
              <a:ext cx="1608666" cy="22680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398" y="2044896"/>
              <a:ext cx="1091738" cy="160529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70" y="8458"/>
            <a:ext cx="8929283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Seismic isolation performance </a:t>
            </a:r>
            <a:endParaRPr lang="en-US" sz="3111" dirty="0"/>
          </a:p>
        </p:txBody>
      </p:sp>
      <p:grpSp>
        <p:nvGrpSpPr>
          <p:cNvPr id="36" name="Group 35"/>
          <p:cNvGrpSpPr/>
          <p:nvPr/>
        </p:nvGrpSpPr>
        <p:grpSpPr>
          <a:xfrm>
            <a:off x="3204163" y="1834452"/>
            <a:ext cx="5888114" cy="4722685"/>
            <a:chOff x="2146727" y="1406236"/>
            <a:chExt cx="6421540" cy="5413561"/>
          </a:xfrm>
        </p:grpSpPr>
        <p:pic>
          <p:nvPicPr>
            <p:cNvPr id="3" name="Picture 2" descr="aiLIGOcompariso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8339"/>
            <a:stretch>
              <a:fillRect/>
            </a:stretch>
          </p:blipFill>
          <p:spPr>
            <a:xfrm rot="5400000">
              <a:off x="2650716" y="902247"/>
              <a:ext cx="5413561" cy="6421540"/>
            </a:xfrm>
            <a:prstGeom prst="rect">
              <a:avLst/>
            </a:prstGeom>
          </p:spPr>
        </p:pic>
        <p:sp>
          <p:nvSpPr>
            <p:cNvPr id="4" name="Up-Down Arrow 3"/>
            <p:cNvSpPr/>
            <p:nvPr/>
          </p:nvSpPr>
          <p:spPr bwMode="auto">
            <a:xfrm>
              <a:off x="5342509" y="3352800"/>
              <a:ext cx="381000" cy="1676400"/>
            </a:xfrm>
            <a:prstGeom prst="upDownArrow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08217" y="4262735"/>
              <a:ext cx="1105893" cy="42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1000x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" name="Line Callout 1 6"/>
            <p:cNvSpPr/>
            <p:nvPr/>
          </p:nvSpPr>
          <p:spPr bwMode="auto">
            <a:xfrm>
              <a:off x="7476109" y="3352800"/>
              <a:ext cx="914400" cy="381000"/>
            </a:xfrm>
            <a:prstGeom prst="borderCallout1">
              <a:avLst>
                <a:gd name="adj1" fmla="val 16528"/>
                <a:gd name="adj2" fmla="val -926"/>
                <a:gd name="adj3" fmla="val 112500"/>
                <a:gd name="adj4" fmla="val -38333"/>
              </a:avLst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iLIGO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Line Callout 1 7"/>
            <p:cNvSpPr/>
            <p:nvPr/>
          </p:nvSpPr>
          <p:spPr bwMode="auto">
            <a:xfrm>
              <a:off x="5799710" y="5625981"/>
              <a:ext cx="914400" cy="750897"/>
            </a:xfrm>
            <a:prstGeom prst="borderCallout1">
              <a:avLst>
                <a:gd name="adj1" fmla="val 31250"/>
                <a:gd name="adj2" fmla="val 94444"/>
                <a:gd name="adj3" fmla="val -1"/>
                <a:gd name="adj4" fmla="val 117223"/>
              </a:avLst>
            </a:prstGeom>
            <a:solidFill>
              <a:srgbClr val="ECCA34"/>
            </a:solidFill>
            <a:ln w="19050" cap="flat" cmpd="sng" algn="ctr">
              <a:solidFill>
                <a:srgbClr val="ECCA3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target</a:t>
              </a:r>
            </a:p>
          </p:txBody>
        </p:sp>
        <p:sp>
          <p:nvSpPr>
            <p:cNvPr id="9" name="Line Callout 1 8"/>
            <p:cNvSpPr/>
            <p:nvPr/>
          </p:nvSpPr>
          <p:spPr bwMode="auto">
            <a:xfrm>
              <a:off x="3894709" y="5105400"/>
              <a:ext cx="914400" cy="758772"/>
            </a:xfrm>
            <a:prstGeom prst="borderCallout1">
              <a:avLst>
                <a:gd name="adj1" fmla="val 22917"/>
                <a:gd name="adj2" fmla="val 100000"/>
                <a:gd name="adj3" fmla="val -19445"/>
                <a:gd name="adj4" fmla="val 135741"/>
              </a:avLst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so</a:t>
              </a:r>
              <a:r>
                <a:rPr kumimoji="0" lang="en-US" sz="1800" b="1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far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14" name="Picture 13" descr="Sei2SusDemo_XSection.jpg"/>
          <p:cNvPicPr>
            <a:picLocks noChangeAspect="1"/>
          </p:cNvPicPr>
          <p:nvPr/>
        </p:nvPicPr>
        <p:blipFill>
          <a:blip r:embed="rId3"/>
          <a:srcRect l="34810" r="14283" b="4590"/>
          <a:stretch>
            <a:fillRect/>
          </a:stretch>
        </p:blipFill>
        <p:spPr>
          <a:xfrm>
            <a:off x="651936" y="3337053"/>
            <a:ext cx="2482276" cy="3315999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21118" t="20570" r="24932" b="4582"/>
          <a:stretch>
            <a:fillRect/>
          </a:stretch>
        </p:blipFill>
        <p:spPr>
          <a:xfrm>
            <a:off x="651936" y="958475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AT_seim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8480" y="817887"/>
            <a:ext cx="8046720" cy="62179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44602" y="1337733"/>
            <a:ext cx="3826931" cy="2946400"/>
          </a:xfrm>
          <a:prstGeom prst="ellipse">
            <a:avLst/>
          </a:prstGeom>
          <a:noFill/>
          <a:ln w="47625">
            <a:solidFill>
              <a:srgbClr val="DC45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230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Cavity motion in good agreement </a:t>
            </a:r>
            <a:br>
              <a:rPr lang="en-US" dirty="0" smtClean="0"/>
            </a:br>
            <a:r>
              <a:rPr lang="en-US" dirty="0" smtClean="0"/>
              <a:t>with model (Jeff </a:t>
            </a:r>
            <a:r>
              <a:rPr lang="en-US" dirty="0" err="1" smtClean="0"/>
              <a:t>Kissel</a:t>
            </a:r>
            <a:r>
              <a:rPr lang="en-US" dirty="0" smtClean="0"/>
              <a:t>, MIT)</a:t>
            </a:r>
            <a:endParaRPr lang="en-US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LHO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39733" y="3860800"/>
            <a:ext cx="3124201" cy="863600"/>
          </a:xfrm>
          <a:prstGeom prst="line">
            <a:avLst/>
          </a:prstGeom>
          <a:ln w="603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3467" y="4529667"/>
            <a:ext cx="184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Frequency Noise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“Arm Length Stabilization” System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150114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C3: Tuesday, 17</a:t>
            </a:r>
            <a:r>
              <a:rPr lang="en-US" sz="2000" dirty="0" smtClean="0"/>
              <a:t>:18 - 17:36 </a:t>
            </a:r>
            <a:r>
              <a:rPr lang="en-US" sz="2000" b="1" dirty="0" smtClean="0"/>
              <a:t>Adam </a:t>
            </a:r>
            <a:r>
              <a:rPr lang="en-US" sz="2000" b="1" dirty="0" err="1" smtClean="0"/>
              <a:t>Mullavey</a:t>
            </a:r>
            <a:r>
              <a:rPr lang="en-US" sz="2000" b="1" dirty="0" smtClean="0"/>
              <a:t> (LIGO Livingston)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The Arm Length Stabilization System for Advanced LIGO Lock Acquisition</a:t>
            </a:r>
            <a:endParaRPr lang="en-US" sz="2000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06032" y="863640"/>
            <a:ext cx="577850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 dirty="0" smtClean="0">
                <a:solidFill>
                  <a:srgbClr val="000000"/>
                </a:solidFill>
              </a:rPr>
              <a:t>in </a:t>
            </a:r>
            <a:r>
              <a:rPr lang="en-US" sz="1800" b="0" dirty="0" smtClean="0">
                <a:solidFill>
                  <a:srgbClr val="000000"/>
                </a:solidFill>
              </a:rPr>
              <a:t>collaboration with</a:t>
            </a:r>
            <a:r>
              <a:rPr lang="en-US" sz="1800" b="0" dirty="0" smtClean="0">
                <a:solidFill>
                  <a:srgbClr val="000000"/>
                </a:solidFill>
              </a:rPr>
              <a:t> the Australian National University</a:t>
            </a:r>
          </a:p>
          <a:p>
            <a:pPr algn="ctr"/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1147236" y="1697411"/>
            <a:ext cx="1295400" cy="977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1714509" y="2205411"/>
            <a:ext cx="4135958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1071033" y="1722801"/>
            <a:ext cx="1468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MAIN LASER</a:t>
            </a:r>
            <a:endParaRPr lang="en-US" sz="2400" dirty="0"/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6900338" y="1716461"/>
            <a:ext cx="1295400" cy="977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6807201" y="1789912"/>
            <a:ext cx="1468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Auxiliary LASER</a:t>
            </a:r>
            <a:endParaRPr lang="en-US" sz="2400" dirty="0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2920998" y="2171543"/>
            <a:ext cx="3979339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51"/>
          <p:cNvSpPr>
            <a:spLocks noChangeArrowheads="1"/>
          </p:cNvSpPr>
          <p:nvPr/>
        </p:nvSpPr>
        <p:spPr bwMode="auto">
          <a:xfrm flipH="1">
            <a:off x="3282957" y="1697411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653617" y="1697411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802463" y="2086877"/>
            <a:ext cx="220134" cy="169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920998" y="2171543"/>
            <a:ext cx="8466" cy="18464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1756838" y="2675311"/>
            <a:ext cx="0" cy="70347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38296" y="3378788"/>
            <a:ext cx="232835" cy="3429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8000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1756838" y="3721688"/>
            <a:ext cx="0" cy="29633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1739903" y="4018005"/>
            <a:ext cx="558802" cy="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 flipV="1">
            <a:off x="2442635" y="4018006"/>
            <a:ext cx="486829" cy="846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157974" y="3805711"/>
            <a:ext cx="420134" cy="415498"/>
            <a:chOff x="2039436" y="4876170"/>
            <a:chExt cx="420134" cy="415498"/>
          </a:xfrm>
        </p:grpSpPr>
        <p:sp>
          <p:nvSpPr>
            <p:cNvPr id="47" name="Rectangle 46"/>
            <p:cNvSpPr/>
            <p:nvPr/>
          </p:nvSpPr>
          <p:spPr>
            <a:xfrm>
              <a:off x="2044072" y="487839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Webdings"/>
                  <a:ea typeface="Webdings"/>
                  <a:cs typeface="Webdings"/>
                </a:rPr>
                <a:t>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 rot="16200000">
              <a:off x="2016353" y="489925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Webdings"/>
                  <a:ea typeface="Webdings"/>
                  <a:cs typeface="Webdings"/>
                </a:rPr>
                <a:t></a:t>
              </a:r>
              <a:endParaRPr lang="en-US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638296" y="4177272"/>
            <a:ext cx="141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Beat Signal</a:t>
            </a:r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4127499" y="2898291"/>
            <a:ext cx="4148667" cy="165678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Green light</a:t>
            </a:r>
            <a:r>
              <a:rPr lang="en-US" dirty="0" smtClean="0">
                <a:solidFill>
                  <a:srgbClr val="000000"/>
                </a:solidFill>
              </a:rPr>
              <a:t> follows </a:t>
            </a:r>
            <a:r>
              <a:rPr lang="en-US" dirty="0" smtClean="0">
                <a:solidFill>
                  <a:srgbClr val="000000"/>
                </a:solidFill>
              </a:rPr>
              <a:t>the</a:t>
            </a:r>
            <a:r>
              <a:rPr lang="en-US" dirty="0" smtClean="0">
                <a:solidFill>
                  <a:srgbClr val="000000"/>
                </a:solidFill>
              </a:rPr>
              <a:t> arm cavity</a:t>
            </a: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eat </a:t>
            </a:r>
            <a:r>
              <a:rPr lang="en-US" dirty="0" smtClean="0">
                <a:solidFill>
                  <a:srgbClr val="000000"/>
                </a:solidFill>
              </a:rPr>
              <a:t>signal gives us the ability of controlling the main laser frequency relative to the green laser </a:t>
            </a:r>
            <a:r>
              <a:rPr lang="en-US" dirty="0" smtClean="0">
                <a:solidFill>
                  <a:srgbClr val="000000"/>
                </a:solidFill>
              </a:rPr>
              <a:t>frequency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3474" y="4817533"/>
            <a:ext cx="81400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light won’t be used in “science mode” </a:t>
            </a:r>
          </a:p>
          <a:p>
            <a:pPr algn="ctr"/>
            <a:r>
              <a:rPr lang="en-US" sz="2400" dirty="0" smtClean="0"/>
              <a:t>but it will help us to bring the interferometer on </a:t>
            </a:r>
          </a:p>
          <a:p>
            <a:pPr algn="ctr"/>
            <a:r>
              <a:rPr lang="en-US" sz="2400" dirty="0" smtClean="0"/>
              <a:t>its working point reliably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“Arm Length Stabilization” System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ForLisa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7182" t="3457" r="16868" b="2222"/>
              <a:stretch>
                <a:fillRect/>
              </a:stretch>
            </p:blipFill>
          </mc:Choice>
          <mc:Fallback>
            <p:blipFill>
              <a:blip r:embed="rId3"/>
              <a:srcRect l="7182" t="3457" r="16868" b="2222"/>
              <a:stretch>
                <a:fillRect/>
              </a:stretch>
            </p:blipFill>
          </mc:Fallback>
        </mc:AlternateContent>
        <p:spPr>
          <a:xfrm rot="16200000">
            <a:off x="2110951" y="565347"/>
            <a:ext cx="4722510" cy="7589746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0" y="1063695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Frequency fluctuations of main laser light is already “good enough”</a:t>
            </a:r>
          </a:p>
          <a:p>
            <a:pPr algn="ctr"/>
            <a:r>
              <a:rPr lang="en-US" sz="2000" dirty="0" smtClean="0"/>
              <a:t>(1/10 of the cavity </a:t>
            </a:r>
            <a:r>
              <a:rPr lang="en-US" sz="2000" dirty="0" err="1" smtClean="0"/>
              <a:t>linewidth</a:t>
            </a:r>
            <a:r>
              <a:rPr lang="en-US" sz="2000" dirty="0" smtClean="0"/>
              <a:t>), “noise hunting” still in progress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452533" y="2573863"/>
            <a:ext cx="26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GOAL: 8 Hz RMS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LHO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9971" y="1673225"/>
            <a:ext cx="7199622" cy="4819650"/>
            <a:chOff x="1589240" y="1979081"/>
            <a:chExt cx="7199622" cy="4819650"/>
          </a:xfrm>
        </p:grpSpPr>
        <p:pic>
          <p:nvPicPr>
            <p:cNvPr id="19" name="Picture 18" descr="aLIGO_lisa_layou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323"/>
                <a:stretch>
                  <a:fillRect/>
                </a:stretch>
              </p:blipFill>
            </mc:Choice>
            <mc:Fallback>
              <p:blipFill>
                <a:blip r:embed="rId3"/>
                <a:srcRect l="1323"/>
                <a:stretch>
                  <a:fillRect/>
                </a:stretch>
              </p:blipFill>
            </mc:Fallback>
          </mc:AlternateContent>
          <p:spPr>
            <a:xfrm>
              <a:off x="1589240" y="1979081"/>
              <a:ext cx="7199622" cy="481965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724398" y="2044897"/>
              <a:ext cx="1091738" cy="648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82" y="0"/>
            <a:ext cx="85398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Corner Interferometer in progress @ Livingston</a:t>
            </a:r>
            <a:br>
              <a:rPr lang="en-US" dirty="0" smtClean="0"/>
            </a:br>
            <a:r>
              <a:rPr lang="en-US" dirty="0" smtClean="0"/>
              <a:t>(Dua</a:t>
            </a:r>
            <a:r>
              <a:rPr lang="en-US" dirty="0" smtClean="0"/>
              <a:t>l Recycled Michelson Interferometer)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Group 21"/>
          <p:cNvGrpSpPr/>
          <p:nvPr/>
        </p:nvGrpSpPr>
        <p:grpSpPr>
          <a:xfrm>
            <a:off x="1417036" y="1667418"/>
            <a:ext cx="1580910" cy="1061428"/>
            <a:chOff x="925471" y="5246238"/>
            <a:chExt cx="1580910" cy="1061428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5471" y="5246238"/>
              <a:ext cx="1580910" cy="1061428"/>
            </a:xfrm>
            <a:prstGeom prst="rect">
              <a:avLst/>
            </a:prstGeom>
            <a:ln w="28575">
              <a:solidFill>
                <a:srgbClr val="0000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79847" y="5246238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71734" y="3183467"/>
            <a:ext cx="2057860" cy="1254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88992" y="4665139"/>
            <a:ext cx="3937466" cy="1760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 Lock of the central part of the interferometer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(“everything except the arms”)</a:t>
            </a:r>
          </a:p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 First configuration with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interesting sensitivity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9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 </a:t>
            </a:r>
            <a:r>
              <a:rPr lang="en-US" sz="3800" dirty="0" smtClean="0"/>
              <a:t>Input</a:t>
            </a:r>
            <a:r>
              <a:rPr lang="en-US" sz="3600" dirty="0" smtClean="0"/>
              <a:t> Mode Cleaner</a:t>
            </a:r>
            <a:endParaRPr lang="en-US" sz="3600" dirty="0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2865" r="7753"/>
          <a:stretch>
            <a:fillRect/>
          </a:stretch>
        </p:blipFill>
        <p:spPr>
          <a:xfrm>
            <a:off x="3777077" y="2480732"/>
            <a:ext cx="5323021" cy="3784599"/>
          </a:xfrm>
          <a:prstGeom prst="rect">
            <a:avLst/>
          </a:prstGeom>
        </p:spPr>
      </p:pic>
      <p:pic>
        <p:nvPicPr>
          <p:cNvPr id="17" name="Picture 16" descr="RS23123_P1030545-lpr.JPG"/>
          <p:cNvPicPr>
            <a:picLocks noChangeAspect="1"/>
          </p:cNvPicPr>
          <p:nvPr/>
        </p:nvPicPr>
        <p:blipFill>
          <a:blip r:embed="rId4"/>
          <a:srcRect r="8333"/>
          <a:stretch>
            <a:fillRect/>
          </a:stretch>
        </p:blipFill>
        <p:spPr>
          <a:xfrm>
            <a:off x="0" y="2785532"/>
            <a:ext cx="3777077" cy="3090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934" y="1170333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C3: Tuesday, 17</a:t>
            </a:r>
            <a:r>
              <a:rPr lang="en-US" sz="2000" dirty="0" smtClean="0"/>
              <a:t>:00 - 17:18 </a:t>
            </a:r>
            <a:r>
              <a:rPr lang="en-US" sz="2000" b="1" dirty="0" smtClean="0"/>
              <a:t>Chris </a:t>
            </a:r>
            <a:r>
              <a:rPr lang="en-US" sz="2000" b="1" dirty="0" smtClean="0"/>
              <a:t>Mueller </a:t>
            </a:r>
            <a:r>
              <a:rPr lang="en-US" sz="2000" b="1" dirty="0" smtClean="0"/>
              <a:t>(University of Florida)</a:t>
            </a:r>
            <a:r>
              <a:rPr lang="en-US" sz="2000" b="1" dirty="0" smtClean="0"/>
              <a:t> </a:t>
            </a:r>
            <a:r>
              <a:rPr lang="en-US" sz="2000" dirty="0" smtClean="0">
                <a:hlinkClick r:id="rId5"/>
              </a:rPr>
              <a:t>Characterization of the Input Optics for the Advanced LIGO Detectors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61962" y="6341531"/>
            <a:ext cx="44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be updated with new plot from Chris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9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Dual Recycled Michelson Interferometer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(Almost) everything installed, integration started</a:t>
            </a:r>
            <a:endParaRPr lang="en-US" sz="2400" dirty="0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Koji_Zach_OM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6" y="1259416"/>
            <a:ext cx="5274733" cy="3956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4998" y="5217066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Output mode cleaner installation</a:t>
            </a:r>
          </a:p>
          <a:p>
            <a:pPr algn="ctr"/>
            <a:r>
              <a:rPr lang="en-US" sz="2400" dirty="0" smtClean="0"/>
              <a:t>(more pictures from Zach) </a:t>
            </a:r>
            <a:endParaRPr lang="en-US" sz="2400" dirty="0"/>
          </a:p>
        </p:txBody>
      </p:sp>
      <p:pic>
        <p:nvPicPr>
          <p:cNvPr id="12" name="Picture 1" descr="wfs_rfpd_re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340"/>
          <a:stretch>
            <a:fillRect/>
          </a:stretch>
        </p:blipFill>
        <p:spPr bwMode="auto">
          <a:xfrm>
            <a:off x="5892799" y="3943350"/>
            <a:ext cx="3251201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96756" y="6211669"/>
            <a:ext cx="31326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 Wave Front Sensors </a:t>
            </a:r>
          </a:p>
          <a:p>
            <a:pPr algn="ctr"/>
            <a:r>
              <a:rPr lang="en-US" dirty="0" smtClean="0"/>
              <a:t>(for in vacuum use)</a:t>
            </a:r>
            <a:endParaRPr lang="en-US" dirty="0"/>
          </a:p>
        </p:txBody>
      </p:sp>
      <p:pic>
        <p:nvPicPr>
          <p:cNvPr id="18" name="Picture 4" descr="RS104_Tip-tilt suspen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097" y="1196143"/>
            <a:ext cx="2167467" cy="27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52068" y="3297019"/>
            <a:ext cx="31326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suspensions for steering the beam into the OMC (ANU)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DRMI Noise Budget Model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Anamaria</a:t>
            </a:r>
            <a:r>
              <a:rPr lang="en-US" dirty="0" smtClean="0"/>
              <a:t> </a:t>
            </a:r>
            <a:r>
              <a:rPr lang="en-US" dirty="0" err="1" smtClean="0"/>
              <a:t>Effler</a:t>
            </a:r>
            <a:r>
              <a:rPr lang="en-US" dirty="0" smtClean="0"/>
              <a:t>, LSU-LIGO Livingston)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DRMI_NoiseBudge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76328" y="1326092"/>
            <a:ext cx="6121400" cy="52768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42739" y="3611563"/>
          <a:ext cx="1966912" cy="998537"/>
        </p:xfrm>
        <a:graphic>
          <a:graphicData uri="http://schemas.openxmlformats.org/presentationml/2006/ole">
            <p:oleObj spid="_x0000_s433154" name="Equation" r:id="rId5" imgW="825500" imgH="419100" progId="Equation.3">
              <p:embed/>
            </p:oleObj>
          </a:graphicData>
        </a:graphic>
      </p:graphicFrame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N0430"/>
          <p:cNvPicPr>
            <a:picLocks noChangeAspect="1" noChangeArrowheads="1"/>
          </p:cNvPicPr>
          <p:nvPr/>
        </p:nvPicPr>
        <p:blipFill>
          <a:blip r:embed="rId2">
            <a:lum bright="10000" contrast="17000"/>
          </a:blip>
          <a:srcRect/>
          <a:stretch>
            <a:fillRect/>
          </a:stretch>
        </p:blipFill>
        <p:spPr bwMode="auto">
          <a:xfrm>
            <a:off x="5352635" y="4015537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Hanford (WA) </a:t>
            </a:r>
            <a:r>
              <a:rPr lang="en-US" dirty="0" smtClean="0"/>
              <a:t>&amp; </a:t>
            </a:r>
            <a:r>
              <a:rPr lang="en-US" dirty="0" smtClean="0"/>
              <a:t>Livingston (LA), 4 km arms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8743" y="6356350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806" r="17222" b="16644"/>
          <a:stretch>
            <a:fillRect/>
          </a:stretch>
        </p:blipFill>
        <p:spPr>
          <a:xfrm>
            <a:off x="-101604" y="1102314"/>
            <a:ext cx="3708403" cy="297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LIGO Hanford Observatory to LIGO Livingston - Google Ma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20302" t="19648" r="17520" b="49136"/>
              <a:stretch>
                <a:fillRect/>
              </a:stretch>
            </p:blipFill>
          </mc:Choice>
          <mc:Fallback>
            <p:blipFill>
              <a:blip r:embed="rId5"/>
              <a:srcRect l="20302" t="19648" r="17520" b="49136"/>
              <a:stretch>
                <a:fillRect/>
              </a:stretch>
            </p:blipFill>
          </mc:Fallback>
        </mc:AlternateContent>
        <p:spPr>
          <a:xfrm>
            <a:off x="2911053" y="2662760"/>
            <a:ext cx="4349451" cy="282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5" descr="IMG_1339"/>
          <p:cNvPicPr>
            <a:picLocks noChangeAspect="1" noChangeArrowheads="1"/>
          </p:cNvPicPr>
          <p:nvPr/>
        </p:nvPicPr>
        <p:blipFill>
          <a:blip r:embed="rId6">
            <a:lum bright="17000" contrast="23000"/>
          </a:blip>
          <a:srcRect l="6077"/>
          <a:stretch>
            <a:fillRect/>
          </a:stretch>
        </p:blipFill>
        <p:spPr bwMode="auto">
          <a:xfrm>
            <a:off x="1497594" y="1654705"/>
            <a:ext cx="6107249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Bumps in the road, but no showstoppers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35" r="28399"/>
          <a:stretch>
            <a:fillRect/>
          </a:stretch>
        </p:blipFill>
        <p:spPr bwMode="auto">
          <a:xfrm>
            <a:off x="3409183" y="1409171"/>
            <a:ext cx="2927753" cy="32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2945275" cy="22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718" y="1417638"/>
            <a:ext cx="3197462" cy="4986867"/>
          </a:xfrm>
          <a:prstGeom prst="rect">
            <a:avLst/>
          </a:prstGeom>
        </p:spPr>
      </p:pic>
      <p:pic>
        <p:nvPicPr>
          <p:cNvPr id="9" name="Picture 4" descr="DSCN0430"/>
          <p:cNvPicPr>
            <a:picLocks noChangeAspect="1" noChangeArrowheads="1"/>
          </p:cNvPicPr>
          <p:nvPr/>
        </p:nvPicPr>
        <p:blipFill>
          <a:blip r:embed="rId5">
            <a:lum bright="10000" contrast="17000"/>
          </a:blip>
          <a:srcRect l="1831" t="43057" b="7746"/>
          <a:stretch>
            <a:fillRect/>
          </a:stretch>
        </p:blipFill>
        <p:spPr bwMode="auto">
          <a:xfrm>
            <a:off x="457200" y="4391181"/>
            <a:ext cx="5356518" cy="20133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5213"/>
            <a:ext cx="3674533" cy="156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17638"/>
            <a:ext cx="8051800" cy="5424487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²"/>
            </a:pPr>
            <a:r>
              <a:rPr lang="en-US" sz="4480" dirty="0" smtClean="0"/>
              <a:t>Within </a:t>
            </a:r>
            <a:r>
              <a:rPr lang="en-US" sz="4480" dirty="0" smtClean="0"/>
              <a:t>a couple of </a:t>
            </a:r>
            <a:r>
              <a:rPr lang="en-US" sz="4480" dirty="0" smtClean="0"/>
              <a:t>months: </a:t>
            </a:r>
          </a:p>
          <a:p>
            <a:pPr lvl="2">
              <a:buFont typeface="Wingdings" charset="2"/>
              <a:buChar char="ü"/>
            </a:pPr>
            <a:r>
              <a:rPr lang="en-US" sz="3200" dirty="0" smtClean="0"/>
              <a:t>each “type” of chamber will have been populated                                           at least at one of the two sites</a:t>
            </a:r>
          </a:p>
          <a:p>
            <a:pPr lvl="2">
              <a:buFont typeface="Wingdings" charset="2"/>
              <a:buChar char="ü"/>
            </a:pPr>
            <a:r>
              <a:rPr lang="en-US" sz="3200" dirty="0" smtClean="0"/>
              <a:t>main steps of lock acquisition sequence will have been tested                     full locking in progress at the Caltech 40m prototype</a:t>
            </a:r>
          </a:p>
          <a:p>
            <a:pPr lvl="2">
              <a:buNone/>
            </a:pPr>
            <a:endParaRPr lang="en-US" sz="3200" dirty="0" smtClean="0"/>
          </a:p>
          <a:p>
            <a:pPr>
              <a:buFont typeface="Wingdings" charset="2"/>
              <a:buChar char="²"/>
            </a:pPr>
            <a:r>
              <a:rPr lang="en-US" sz="4480" dirty="0" smtClean="0"/>
              <a:t>“Second-site” testing to follow </a:t>
            </a:r>
          </a:p>
          <a:p>
            <a:pPr>
              <a:buNone/>
            </a:pPr>
            <a:r>
              <a:rPr lang="en-US" dirty="0" smtClean="0"/>
              <a:t>			 (DRMI @ LHO, Arms @ LLO)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sz="4480" dirty="0" smtClean="0"/>
              <a:t>Full Interferometer Lock</a:t>
            </a:r>
            <a:r>
              <a:rPr lang="en-US" sz="4129" dirty="0" smtClean="0"/>
              <a:t>: </a:t>
            </a:r>
          </a:p>
          <a:p>
            <a:pPr lvl="2">
              <a:buFont typeface="Wingdings" charset="2"/>
              <a:buChar char="ü"/>
            </a:pPr>
            <a:r>
              <a:rPr lang="en-US" sz="3429" dirty="0" smtClean="0"/>
              <a:t>Starting February 2014 @ LLO</a:t>
            </a:r>
          </a:p>
          <a:p>
            <a:pPr lvl="2">
              <a:buFont typeface="Wingdings" charset="2"/>
              <a:buChar char="ü"/>
            </a:pPr>
            <a:r>
              <a:rPr lang="en-US" sz="3429" dirty="0" smtClean="0"/>
              <a:t>Starting May 2014 @ LHO</a:t>
            </a:r>
          </a:p>
          <a:p>
            <a:pPr lvl="2">
              <a:buNone/>
            </a:pPr>
            <a:endParaRPr lang="en-US" sz="3429" dirty="0" smtClean="0"/>
          </a:p>
          <a:p>
            <a:pPr>
              <a:buFont typeface="Wingdings" charset="2"/>
              <a:buChar char="²"/>
            </a:pPr>
            <a:r>
              <a:rPr lang="en-US" sz="4571" dirty="0" smtClean="0"/>
              <a:t>On track for Advanced LIGO “acceptance” target </a:t>
            </a:r>
          </a:p>
          <a:p>
            <a:pPr lvl="2">
              <a:buFont typeface="Wingdings" charset="2"/>
              <a:buChar char="ü"/>
            </a:pPr>
            <a:r>
              <a:rPr lang="en-US" sz="3360" dirty="0" smtClean="0"/>
              <a:t>“2 hours of lock”, end of 2014 </a:t>
            </a:r>
            <a:endParaRPr lang="en-US" sz="336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Main goal of Advanced LIGO is to reach a scientifically interesting sensitivity as soon as possible (~ 60 Mpc@2015, ~100 Mpc@2016)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Installation and commissioning strategy designed with this goal in mind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So far so good!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42495"/>
          </a:xfrm>
        </p:spPr>
        <p:txBody>
          <a:bodyPr>
            <a:noAutofit/>
          </a:bodyPr>
          <a:lstStyle/>
          <a:p>
            <a:r>
              <a:rPr lang="en-US" sz="4000" dirty="0" smtClean="0"/>
              <a:t>By the way, is Advanced LIGO the best that we can do?</a:t>
            </a:r>
            <a:endParaRPr lang="en-US" sz="4000" dirty="0" smtClean="0"/>
          </a:p>
        </p:txBody>
      </p:sp>
      <p:pic>
        <p:nvPicPr>
          <p:cNvPr id="5" name="Content Placeholder 4" descr="aligowithnois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144" r="-3144"/>
              <a:stretch>
                <a:fillRect/>
              </a:stretch>
            </p:blipFill>
          </mc:Choice>
          <mc:Fallback>
            <p:blipFill>
              <a:blip r:embed="rId3"/>
              <a:srcRect l="-3144" r="-3144"/>
              <a:stretch>
                <a:fillRect/>
              </a:stretch>
            </p:blipFill>
          </mc:Fallback>
        </mc:AlternateContent>
        <p:spPr>
          <a:xfrm>
            <a:off x="137151" y="1976759"/>
            <a:ext cx="8812108" cy="484632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73199" y="3225823"/>
            <a:ext cx="287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83104"/>
                </a:solidFill>
              </a:rPr>
              <a:t>SEISMIC</a:t>
            </a:r>
          </a:p>
          <a:p>
            <a:pPr algn="ctr"/>
            <a:r>
              <a:rPr lang="en-US" sz="1600" b="1" dirty="0" smtClean="0">
                <a:solidFill>
                  <a:srgbClr val="683104"/>
                </a:solidFill>
              </a:rPr>
              <a:t> WALL</a:t>
            </a:r>
            <a:endParaRPr lang="en-US" sz="1600" b="1" dirty="0">
              <a:solidFill>
                <a:srgbClr val="6831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3067" y="3454400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aLIGO</a:t>
            </a:r>
            <a:r>
              <a:rPr lang="en-US" sz="3600" dirty="0" smtClean="0"/>
              <a:t> design sensitivity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989666" y="1551989"/>
            <a:ext cx="6079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C3: Tuesday, 17</a:t>
            </a:r>
            <a:r>
              <a:rPr lang="en-US" dirty="0" smtClean="0"/>
              <a:t>:54 - 18:</a:t>
            </a:r>
            <a:r>
              <a:rPr lang="en-US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Sheila </a:t>
            </a:r>
            <a:r>
              <a:rPr lang="en-US" dirty="0" smtClean="0"/>
              <a:t>Dwyer </a:t>
            </a:r>
            <a:r>
              <a:rPr lang="en-US" dirty="0" smtClean="0"/>
              <a:t>	</a:t>
            </a:r>
          </a:p>
          <a:p>
            <a:r>
              <a:rPr lang="en-US" dirty="0" smtClean="0">
                <a:hlinkClick r:id="rId4"/>
              </a:rPr>
              <a:t>Quantum noise reduction using squeezed states in LIGO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call “commissioning”: </a:t>
            </a:r>
            <a:br>
              <a:rPr lang="en-US" dirty="0" smtClean="0"/>
            </a:br>
            <a:r>
              <a:rPr lang="en-US" dirty="0" smtClean="0"/>
              <a:t>from installation to </a:t>
            </a:r>
            <a:r>
              <a:rPr lang="en-US" b="1" dirty="0" smtClean="0"/>
              <a:t>science</a:t>
            </a:r>
            <a:r>
              <a:rPr lang="en-US" dirty="0" smtClean="0"/>
              <a:t> data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9101" y="3503114"/>
            <a:ext cx="8763000" cy="3048000"/>
            <a:chOff x="533400" y="2356513"/>
            <a:chExt cx="8763000" cy="3048000"/>
          </a:xfrm>
        </p:grpSpPr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7543800" y="3194713"/>
              <a:ext cx="1752600" cy="1295400"/>
            </a:xfrm>
            <a:prstGeom prst="irregularSeal1">
              <a:avLst/>
            </a:prstGeom>
            <a:solidFill>
              <a:srgbClr val="FFDE00"/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33400" y="2356513"/>
              <a:ext cx="8229600" cy="3048000"/>
              <a:chOff x="533400" y="2356513"/>
              <a:chExt cx="8229600" cy="3048000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495800" y="4566313"/>
                <a:ext cx="2057400" cy="685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40BB2A"/>
                  </a:gs>
                  <a:gs pos="100000">
                    <a:srgbClr val="84FF59"/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 bwMode="auto">
              <a:xfrm>
                <a:off x="4648200" y="2356513"/>
                <a:ext cx="1828800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533400" y="2356513"/>
                <a:ext cx="1981200" cy="533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33400" y="4032913"/>
                <a:ext cx="1600200" cy="914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209800" y="3042313"/>
                <a:ext cx="1295400" cy="8382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8" name="Curved Connector 17"/>
              <p:cNvCxnSpPr/>
              <p:nvPr/>
            </p:nvCxnSpPr>
            <p:spPr bwMode="auto">
              <a:xfrm rot="10800000" flipV="1">
                <a:off x="1333500" y="3503114"/>
                <a:ext cx="876300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" name="Curved Connector 8"/>
              <p:cNvCxnSpPr>
                <a:stCxn id="5" idx="2"/>
              </p:cNvCxnSpPr>
              <p:nvPr/>
            </p:nvCxnSpPr>
            <p:spPr bwMode="auto">
              <a:xfrm rot="5400000">
                <a:off x="685800" y="3194713"/>
                <a:ext cx="1143000" cy="5334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5" idx="3"/>
                <a:endCxn id="4" idx="1"/>
              </p:cNvCxnSpPr>
              <p:nvPr/>
            </p:nvCxnSpPr>
            <p:spPr bwMode="auto">
              <a:xfrm>
                <a:off x="2514600" y="2623213"/>
                <a:ext cx="2133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>
                <a:stCxn id="7" idx="3"/>
              </p:cNvCxnSpPr>
              <p:nvPr/>
            </p:nvCxnSpPr>
            <p:spPr bwMode="auto">
              <a:xfrm flipV="1">
                <a:off x="3505200" y="2737513"/>
                <a:ext cx="1143000" cy="7239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AutoShape 19"/>
              <p:cNvCxnSpPr>
                <a:cxnSpLocks noChangeShapeType="1"/>
                <a:stCxn id="6" idx="3"/>
              </p:cNvCxnSpPr>
              <p:nvPr/>
            </p:nvCxnSpPr>
            <p:spPr bwMode="auto">
              <a:xfrm flipV="1">
                <a:off x="2133600" y="2889913"/>
                <a:ext cx="2590800" cy="1600200"/>
              </a:xfrm>
              <a:prstGeom prst="curvedConnector3">
                <a:avLst>
                  <a:gd name="adj1" fmla="val 76797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4" name="Curved Connector 13"/>
              <p:cNvCxnSpPr>
                <a:stCxn id="7" idx="3"/>
              </p:cNvCxnSpPr>
              <p:nvPr/>
            </p:nvCxnSpPr>
            <p:spPr bwMode="auto">
              <a:xfrm>
                <a:off x="3505200" y="3461413"/>
                <a:ext cx="1295401" cy="288191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Curved Connector 14"/>
              <p:cNvCxnSpPr/>
              <p:nvPr/>
            </p:nvCxnSpPr>
            <p:spPr bwMode="auto">
              <a:xfrm flipV="1">
                <a:off x="3860800" y="3918614"/>
                <a:ext cx="956230" cy="156000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>
                <a:stCxn id="4" idx="2"/>
              </p:cNvCxnSpPr>
              <p:nvPr/>
            </p:nvCxnSpPr>
            <p:spPr bwMode="auto">
              <a:xfrm>
                <a:off x="5562600" y="2889913"/>
                <a:ext cx="0" cy="304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>
                <a:stCxn id="21" idx="2"/>
                <a:endCxn id="3" idx="0"/>
              </p:cNvCxnSpPr>
              <p:nvPr/>
            </p:nvCxnSpPr>
            <p:spPr bwMode="auto">
              <a:xfrm flipH="1">
                <a:off x="5524500" y="4267200"/>
                <a:ext cx="12449" cy="299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Curved Connector 75"/>
              <p:cNvCxnSpPr>
                <a:stCxn id="3" idx="3"/>
                <a:endCxn id="13" idx="2"/>
              </p:cNvCxnSpPr>
              <p:nvPr/>
            </p:nvCxnSpPr>
            <p:spPr bwMode="auto">
              <a:xfrm flipV="1">
                <a:off x="6553200" y="4490113"/>
                <a:ext cx="1679063" cy="4191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Curved Connector 77"/>
              <p:cNvCxnSpPr>
                <a:stCxn id="4" idx="3"/>
                <a:endCxn id="13" idx="0"/>
              </p:cNvCxnSpPr>
              <p:nvPr/>
            </p:nvCxnSpPr>
            <p:spPr bwMode="auto">
              <a:xfrm>
                <a:off x="6477000" y="2623213"/>
                <a:ext cx="2245099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8077200" y="3643443"/>
                <a:ext cx="685800" cy="304800"/>
              </a:xfrm>
              <a:prstGeom prst="rect">
                <a:avLst/>
              </a:prstGeom>
              <a:noFill/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noFill/>
                      <a:round/>
                      <a:headEnd/>
                      <a:tailEnd/>
                    </a:ln>
                    <a:effectLst>
                      <a:outerShdw blurRad="63500" dist="38099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Impact"/>
                    <a:cs typeface="Impact"/>
                  </a:rPr>
                  <a:t>Noise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25497" y="3194713"/>
                <a:ext cx="1422903" cy="1072487"/>
              </a:xfrm>
              <a:prstGeom prst="rect">
                <a:avLst/>
              </a:prstGeom>
            </p:spPr>
          </p:pic>
          <p:cxnSp>
            <p:nvCxnSpPr>
              <p:cNvPr id="22" name="Curved Connector 88"/>
              <p:cNvCxnSpPr>
                <a:stCxn id="6" idx="2"/>
              </p:cNvCxnSpPr>
              <p:nvPr/>
            </p:nvCxnSpPr>
            <p:spPr bwMode="auto">
              <a:xfrm rot="16200000" flipH="1">
                <a:off x="3905250" y="2375563"/>
                <a:ext cx="457200" cy="56007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3" name="Curved Connector 93"/>
              <p:cNvCxnSpPr>
                <a:endCxn id="13" idx="2"/>
              </p:cNvCxnSpPr>
              <p:nvPr/>
            </p:nvCxnSpPr>
            <p:spPr bwMode="auto">
              <a:xfrm flipV="1">
                <a:off x="6934200" y="4490113"/>
                <a:ext cx="1298063" cy="9144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Rounded Rectangle 23"/>
              <p:cNvSpPr/>
              <p:nvPr/>
            </p:nvSpPr>
            <p:spPr bwMode="auto">
              <a:xfrm>
                <a:off x="6400800" y="3423313"/>
                <a:ext cx="914400" cy="7620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25" name="Straight Arrow Connector 24"/>
              <p:cNvCxnSpPr>
                <a:stCxn id="21" idx="3"/>
                <a:endCxn id="24" idx="1"/>
              </p:cNvCxnSpPr>
              <p:nvPr/>
            </p:nvCxnSpPr>
            <p:spPr bwMode="auto">
              <a:xfrm>
                <a:off x="6248400" y="3730957"/>
                <a:ext cx="152400" cy="7335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>
                <a:stCxn id="24" idx="3"/>
                <a:endCxn id="13" idx="1"/>
              </p:cNvCxnSpPr>
              <p:nvPr/>
            </p:nvCxnSpPr>
            <p:spPr bwMode="auto">
              <a:xfrm flipV="1">
                <a:off x="7315200" y="3711374"/>
                <a:ext cx="228600" cy="929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48216" y="4074614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THERMAL EFFECTS</a:t>
                </a:r>
                <a:endParaRPr lang="en-US" sz="2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7981" y="3016281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OPTICS QUALITY</a:t>
                </a:r>
                <a:endParaRPr lang="en-US" sz="2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0916" y="2356513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HIGH POWER</a:t>
                </a:r>
                <a:endParaRPr lang="en-US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60107" y="2392380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ALIGNMENT</a:t>
                </a:r>
                <a:endParaRPr lang="en-US" sz="2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95800" y="4490112"/>
                <a:ext cx="19811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Output </a:t>
                </a:r>
              </a:p>
              <a:p>
                <a:pPr algn="ctr"/>
                <a:r>
                  <a:rPr lang="en-US" sz="2400" dirty="0" smtClean="0"/>
                  <a:t>Mode-Cleaner</a:t>
                </a:r>
                <a:endParaRPr lang="en-US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036731" y="3362090"/>
                <a:ext cx="1676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STRAY LIGHT</a:t>
                </a:r>
                <a:endParaRPr lang="en-US" sz="2400" dirty="0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550334" y="1583267"/>
            <a:ext cx="796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Understand and fix an entanglement of noise coupling mechanisms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94205" y="2812141"/>
            <a:ext cx="429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Example from Enhanced LIGO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 40"/>
          <p:cNvSpPr>
            <a:spLocks noChangeShapeType="1"/>
          </p:cNvSpPr>
          <p:nvPr/>
        </p:nvSpPr>
        <p:spPr bwMode="auto">
          <a:xfrm flipH="1" flipV="1">
            <a:off x="4330701" y="1751120"/>
            <a:ext cx="0" cy="4830654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1" y="88364"/>
            <a:ext cx="8229600" cy="1143000"/>
          </a:xfrm>
        </p:spPr>
        <p:txBody>
          <a:bodyPr/>
          <a:lstStyle/>
          <a:p>
            <a:r>
              <a:rPr lang="en-US" dirty="0" smtClean="0"/>
              <a:t>How LIGO looked like </a:t>
            </a:r>
            <a:r>
              <a:rPr lang="en-US" dirty="0" smtClean="0"/>
              <a:t>(2001-2010)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1" y="6523691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1003304" y="4683770"/>
            <a:ext cx="1295400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 flipV="1">
            <a:off x="2171704" y="4874270"/>
            <a:ext cx="5921375" cy="381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 rot="2631687">
            <a:off x="4295234" y="4625227"/>
            <a:ext cx="263525" cy="70868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1164171" y="4649902"/>
            <a:ext cx="1083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/>
              <a:t>LASER</a:t>
            </a: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 flipH="1">
            <a:off x="2688171" y="4565231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054613" y="1319463"/>
            <a:ext cx="3835389" cy="3125538"/>
            <a:chOff x="4885273" y="1209392"/>
            <a:chExt cx="3835389" cy="3125538"/>
          </a:xfrm>
        </p:grpSpPr>
        <p:sp>
          <p:nvSpPr>
            <p:cNvPr id="57" name="Rounded Rectangle 56"/>
            <p:cNvSpPr/>
            <p:nvPr/>
          </p:nvSpPr>
          <p:spPr>
            <a:xfrm>
              <a:off x="4885273" y="1209392"/>
              <a:ext cx="3835389" cy="3125538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003811" y="1302529"/>
              <a:ext cx="3547530" cy="2840688"/>
              <a:chOff x="5003811" y="955382"/>
              <a:chExt cx="3547530" cy="2840688"/>
            </a:xfrm>
          </p:grpSpPr>
          <p:pic>
            <p:nvPicPr>
              <p:cNvPr id="6" name="Picture 66" descr="LOS_1"/>
              <p:cNvPicPr>
                <a:picLocks noChangeAspect="1" noChangeArrowheads="1"/>
              </p:cNvPicPr>
              <p:nvPr/>
            </p:nvPicPr>
            <p:blipFill>
              <a:blip r:embed="rId2"/>
              <a:srcRect l="885" r="6374" b="5156"/>
              <a:stretch>
                <a:fillRect/>
              </a:stretch>
            </p:blipFill>
            <p:spPr bwMode="auto">
              <a:xfrm>
                <a:off x="7006174" y="1155283"/>
                <a:ext cx="1545167" cy="2640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61"/>
              <p:cNvGrpSpPr>
                <a:grpSpLocks/>
              </p:cNvGrpSpPr>
              <p:nvPr/>
            </p:nvGrpSpPr>
            <p:grpSpPr bwMode="auto">
              <a:xfrm>
                <a:off x="5003811" y="955382"/>
                <a:ext cx="2108201" cy="2608263"/>
                <a:chOff x="4413" y="1029"/>
                <a:chExt cx="1328" cy="1643"/>
              </a:xfrm>
            </p:grpSpPr>
            <p:sp>
              <p:nvSpPr>
                <p:cNvPr id="2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413" y="1029"/>
                  <a:ext cx="1328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000000"/>
                      </a:solidFill>
                    </a:rPr>
                    <a:t>Simple Pendulum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5" name="Group 38"/>
                <p:cNvGrpSpPr>
                  <a:grpSpLocks/>
                </p:cNvGrpSpPr>
                <p:nvPr/>
              </p:nvGrpSpPr>
              <p:grpSpPr bwMode="auto">
                <a:xfrm>
                  <a:off x="4640" y="1344"/>
                  <a:ext cx="792" cy="1328"/>
                  <a:chOff x="4352" y="1320"/>
                  <a:chExt cx="792" cy="1328"/>
                </a:xfrm>
              </p:grpSpPr>
              <p:sp>
                <p:nvSpPr>
                  <p:cNvPr id="26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424" y="1984"/>
                    <a:ext cx="720" cy="64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352" y="2000"/>
                    <a:ext cx="720" cy="6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888" y="1320"/>
                    <a:ext cx="232" cy="96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24" y="1320"/>
                    <a:ext cx="240" cy="816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411" y="1320"/>
                    <a:ext cx="70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36" name="TextBox 35"/>
          <p:cNvSpPr txBox="1"/>
          <p:nvPr/>
        </p:nvSpPr>
        <p:spPr>
          <a:xfrm>
            <a:off x="579969" y="5277290"/>
            <a:ext cx="207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 to 20 W of laser power </a:t>
            </a:r>
            <a:endParaRPr lang="en-US" sz="2400" dirty="0"/>
          </a:p>
        </p:txBody>
      </p:sp>
      <p:sp>
        <p:nvSpPr>
          <p:cNvPr id="37" name="Rectangle 53"/>
          <p:cNvSpPr>
            <a:spLocks noChangeArrowheads="1"/>
          </p:cNvSpPr>
          <p:nvPr/>
        </p:nvSpPr>
        <p:spPr bwMode="auto">
          <a:xfrm rot="5400000" flipH="1">
            <a:off x="4214294" y="1283342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40" name="Rectangle 53"/>
          <p:cNvSpPr>
            <a:spLocks noChangeArrowheads="1"/>
          </p:cNvSpPr>
          <p:nvPr/>
        </p:nvSpPr>
        <p:spPr bwMode="auto">
          <a:xfrm flipH="1">
            <a:off x="5743059" y="4548297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41" name="Rectangle 53"/>
          <p:cNvSpPr>
            <a:spLocks noChangeArrowheads="1"/>
          </p:cNvSpPr>
          <p:nvPr/>
        </p:nvSpPr>
        <p:spPr bwMode="auto">
          <a:xfrm flipH="1">
            <a:off x="8093079" y="4539837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 rot="5400000" flipH="1">
            <a:off x="4197351" y="3252085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grpSp>
        <p:nvGrpSpPr>
          <p:cNvPr id="52" name="Group 45"/>
          <p:cNvGrpSpPr>
            <a:grpSpLocks/>
          </p:cNvGrpSpPr>
          <p:nvPr/>
        </p:nvGrpSpPr>
        <p:grpSpPr bwMode="auto">
          <a:xfrm flipV="1">
            <a:off x="4114803" y="6505575"/>
            <a:ext cx="431800" cy="215900"/>
            <a:chOff x="3760" y="4045"/>
            <a:chExt cx="272" cy="136"/>
          </a:xfrm>
        </p:grpSpPr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3760" y="4045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3840" y="4125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3" y="0"/>
            <a:ext cx="8229600" cy="1143000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dirty="0" smtClean="0"/>
              <a:t>LIGO in a Nut </a:t>
            </a:r>
            <a:r>
              <a:rPr lang="en-US" dirty="0" smtClean="0"/>
              <a:t>S</a:t>
            </a:r>
            <a:r>
              <a:rPr lang="en-US" dirty="0" smtClean="0"/>
              <a:t>hell</a:t>
            </a:r>
            <a:endParaRPr lang="en-US" dirty="0"/>
          </a:p>
        </p:txBody>
      </p:sp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1003304" y="4391669"/>
            <a:ext cx="1295400" cy="977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 flipV="1">
            <a:off x="2120902" y="4848869"/>
            <a:ext cx="5921375" cy="381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0"/>
          <p:cNvSpPr>
            <a:spLocks noChangeShapeType="1"/>
          </p:cNvSpPr>
          <p:nvPr/>
        </p:nvSpPr>
        <p:spPr bwMode="auto">
          <a:xfrm flipH="1" flipV="1">
            <a:off x="4330701" y="1784989"/>
            <a:ext cx="0" cy="4720583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8013702" y="43916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 rot="16200000">
            <a:off x="4140202" y="1115069"/>
            <a:ext cx="3810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 rot="2631687">
            <a:off x="4311653" y="4442468"/>
            <a:ext cx="263525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969435" y="4514430"/>
            <a:ext cx="1468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/>
              <a:t>LASER</a:t>
            </a:r>
          </a:p>
        </p:txBody>
      </p:sp>
      <p:grpSp>
        <p:nvGrpSpPr>
          <p:cNvPr id="14" name="Group 45"/>
          <p:cNvGrpSpPr>
            <a:grpSpLocks/>
          </p:cNvGrpSpPr>
          <p:nvPr/>
        </p:nvGrpSpPr>
        <p:grpSpPr bwMode="auto">
          <a:xfrm flipV="1">
            <a:off x="4114803" y="6505575"/>
            <a:ext cx="431800" cy="215900"/>
            <a:chOff x="3760" y="4045"/>
            <a:chExt cx="272" cy="136"/>
          </a:xfrm>
        </p:grpSpPr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3760" y="4045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3840" y="4125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50"/>
          <p:cNvSpPr>
            <a:spLocks noChangeArrowheads="1"/>
          </p:cNvSpPr>
          <p:nvPr/>
        </p:nvSpPr>
        <p:spPr bwMode="auto">
          <a:xfrm rot="5400000" flipV="1">
            <a:off x="4152902" y="3134369"/>
            <a:ext cx="3810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6" name="Rectangle 51"/>
          <p:cNvSpPr>
            <a:spLocks noChangeArrowheads="1"/>
          </p:cNvSpPr>
          <p:nvPr/>
        </p:nvSpPr>
        <p:spPr bwMode="auto">
          <a:xfrm flipH="1">
            <a:off x="5842002" y="44170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7" name="Rectangle 53"/>
          <p:cNvSpPr>
            <a:spLocks noChangeArrowheads="1"/>
          </p:cNvSpPr>
          <p:nvPr/>
        </p:nvSpPr>
        <p:spPr bwMode="auto">
          <a:xfrm flipH="1">
            <a:off x="2628902" y="43789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29" name="Rectangle 50"/>
          <p:cNvSpPr>
            <a:spLocks noChangeArrowheads="1"/>
          </p:cNvSpPr>
          <p:nvPr/>
        </p:nvSpPr>
        <p:spPr bwMode="auto">
          <a:xfrm rot="5400000" flipV="1">
            <a:off x="4140202" y="5670550"/>
            <a:ext cx="381000" cy="990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rgbClr val="DDDDDD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30" name="Slide Number Placeholder 3"/>
          <p:cNvSpPr txBox="1">
            <a:spLocks/>
          </p:cNvSpPr>
          <p:nvPr/>
        </p:nvSpPr>
        <p:spPr>
          <a:xfrm>
            <a:off x="6934201" y="65236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054613" y="1158590"/>
            <a:ext cx="3835389" cy="3110308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Sei2SusDemo_XSection.jpg"/>
          <p:cNvPicPr>
            <a:picLocks noChangeAspect="1"/>
          </p:cNvPicPr>
          <p:nvPr/>
        </p:nvPicPr>
        <p:blipFill>
          <a:blip r:embed="rId2"/>
          <a:srcRect l="34810" r="14283" b="4590"/>
          <a:stretch>
            <a:fillRect/>
          </a:stretch>
        </p:blipFill>
        <p:spPr>
          <a:xfrm>
            <a:off x="5892804" y="1248298"/>
            <a:ext cx="2200275" cy="2939282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579969" y="5277290"/>
            <a:ext cx="207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 to 125 W of laser power </a:t>
            </a:r>
            <a:endParaRPr lang="en-US" sz="2400" dirty="0"/>
          </a:p>
        </p:txBody>
      </p:sp>
      <p:sp>
        <p:nvSpPr>
          <p:cNvPr id="92" name="Rounded Rectangle 91"/>
          <p:cNvSpPr/>
          <p:nvPr/>
        </p:nvSpPr>
        <p:spPr>
          <a:xfrm>
            <a:off x="160865" y="1192458"/>
            <a:ext cx="3564469" cy="18809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Larger mirrors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More laser power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Less seismic noise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Better optical layout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323"/>
              <a:stretch>
                <a:fillRect/>
              </a:stretch>
            </p:blipFill>
          </mc:Choice>
          <mc:Fallback>
            <p:blipFill>
              <a:blip r:embed="rId3"/>
              <a:srcRect l="1323"/>
              <a:stretch>
                <a:fillRect/>
              </a:stretch>
            </p:blipFill>
          </mc:Fallback>
        </mc:AlternateContent>
        <p:spPr>
          <a:xfrm>
            <a:off x="25393" y="1069070"/>
            <a:ext cx="8639558" cy="5783580"/>
          </a:xfrm>
          <a:prstGeom prst="rect">
            <a:avLst/>
          </a:prstGeom>
        </p:spPr>
      </p:pic>
      <p:pic>
        <p:nvPicPr>
          <p:cNvPr id="7" name="Picture 6" descr="LASTI_quad.jpg"/>
          <p:cNvPicPr>
            <a:picLocks noChangeAspect="1"/>
          </p:cNvPicPr>
          <p:nvPr/>
        </p:nvPicPr>
        <p:blipFill>
          <a:blip r:embed="rId4"/>
          <a:srcRect l="4908" r="13538" b="3599"/>
          <a:stretch>
            <a:fillRect/>
          </a:stretch>
        </p:blipFill>
        <p:spPr>
          <a:xfrm>
            <a:off x="7332133" y="4069090"/>
            <a:ext cx="1769534" cy="2788910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PSL.JPG"/>
          <p:cNvPicPr>
            <a:picLocks noChangeAspect="1"/>
          </p:cNvPicPr>
          <p:nvPr/>
        </p:nvPicPr>
        <p:blipFill>
          <a:blip r:embed="rId5"/>
          <a:srcRect l="13380" t="13195" r="10484" b="3780"/>
          <a:stretch>
            <a:fillRect/>
          </a:stretch>
        </p:blipFill>
        <p:spPr>
          <a:xfrm>
            <a:off x="0" y="4341165"/>
            <a:ext cx="3420526" cy="248608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35351" y="-157348"/>
            <a:ext cx="8229600" cy="1143000"/>
          </a:xfrm>
        </p:spPr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pic>
        <p:nvPicPr>
          <p:cNvPr id="16" name="Picture 3" descr="HAM ISI LLO Build 060.jpg"/>
          <p:cNvPicPr>
            <a:picLocks noChangeAspect="1"/>
          </p:cNvPicPr>
          <p:nvPr/>
        </p:nvPicPr>
        <p:blipFill>
          <a:blip r:embed="rId6"/>
          <a:srcRect t="10203"/>
          <a:stretch>
            <a:fillRect/>
          </a:stretch>
        </p:blipFill>
        <p:spPr bwMode="auto">
          <a:xfrm>
            <a:off x="78911" y="841674"/>
            <a:ext cx="3053755" cy="1935553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7" name="Picture 42"/>
          <p:cNvPicPr>
            <a:picLocks noChangeAspect="1" noChangeArrowheads="1"/>
          </p:cNvPicPr>
          <p:nvPr/>
        </p:nvPicPr>
        <p:blipFill>
          <a:blip r:embed="rId7"/>
          <a:srcRect r="9793"/>
          <a:stretch>
            <a:fillRect/>
          </a:stretch>
        </p:blipFill>
        <p:spPr bwMode="auto">
          <a:xfrm>
            <a:off x="78911" y="5323978"/>
            <a:ext cx="1405467" cy="11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8" name="Picture 9" descr="BigTM_BondTest"/>
          <p:cNvPicPr>
            <a:picLocks noChangeAspect="1" noChangeArrowheads="1"/>
          </p:cNvPicPr>
          <p:nvPr/>
        </p:nvPicPr>
        <p:blipFill>
          <a:blip r:embed="rId8"/>
          <a:srcRect l="36174" t="25200" r="20507" b="15852"/>
          <a:stretch>
            <a:fillRect/>
          </a:stretch>
        </p:blipFill>
        <p:spPr bwMode="auto">
          <a:xfrm>
            <a:off x="4783667" y="841674"/>
            <a:ext cx="1896533" cy="1935553"/>
          </a:xfrm>
          <a:prstGeom prst="rect">
            <a:avLst/>
          </a:prstGeom>
          <a:noFill/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21" name="Picture 20" descr="aLIGO_ITM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366" t="14488" r="21726" b="9808"/>
          <a:stretch/>
        </p:blipFill>
        <p:spPr>
          <a:xfrm>
            <a:off x="5088466" y="4093009"/>
            <a:ext cx="2519853" cy="2764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rcRect l="21118" t="20570" r="24932" b="4582"/>
          <a:stretch>
            <a:fillRect/>
          </a:stretch>
        </p:blipFill>
        <p:spPr>
          <a:xfrm>
            <a:off x="6680200" y="841674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1120308" y="4264962"/>
            <a:ext cx="323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Albert Einstein Institute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-186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“EVERYTHING is better in Advanced LIGO!”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TRANSMON.jpg"/>
          <p:cNvPicPr>
            <a:picLocks noChangeAspect="1"/>
          </p:cNvPicPr>
          <p:nvPr/>
        </p:nvPicPr>
        <p:blipFill>
          <a:blip r:embed="rId2"/>
          <a:srcRect l="11905" t="47613" r="19677" b="3260"/>
          <a:stretch>
            <a:fillRect/>
          </a:stretch>
        </p:blipFill>
        <p:spPr>
          <a:xfrm>
            <a:off x="4581778" y="797659"/>
            <a:ext cx="4562222" cy="4367742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5" name="Picture 14" descr="OMC_assembled"/>
          <p:cNvPicPr>
            <a:picLocks noChangeAspect="1"/>
          </p:cNvPicPr>
          <p:nvPr/>
        </p:nvPicPr>
        <p:blipFill>
          <a:blip r:embed="rId3"/>
          <a:srcRect t="25154" b="12826"/>
          <a:stretch>
            <a:fillRect/>
          </a:stretch>
        </p:blipFill>
        <p:spPr>
          <a:xfrm>
            <a:off x="4529107" y="4711383"/>
            <a:ext cx="4614893" cy="21466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5173133" y="6362467"/>
            <a:ext cx="3615278" cy="46166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OUTPUT MODE CLEANER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267" y="4198007"/>
            <a:ext cx="4469839" cy="2652705"/>
            <a:chOff x="118536" y="-118031"/>
            <a:chExt cx="4529107" cy="313129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6" y="-118031"/>
              <a:ext cx="3408814" cy="288663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rfpd_box_fron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8558" r="14737" b="6178"/>
            <a:stretch>
              <a:fillRect/>
            </a:stretch>
          </p:blipFill>
          <p:spPr bwMode="auto">
            <a:xfrm>
              <a:off x="2299209" y="-118031"/>
              <a:ext cx="2348434" cy="312851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0324" y="2468303"/>
              <a:ext cx="3428997" cy="544956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chemeClr val="accent1">
                  <a:alpha val="7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ELECTRONICS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998" y="797659"/>
            <a:ext cx="2565400" cy="707886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TRANSMISSION MONITOR</a:t>
            </a:r>
            <a:endParaRPr lang="en-US" sz="2000" dirty="0"/>
          </a:p>
        </p:txBody>
      </p:sp>
      <p:pic>
        <p:nvPicPr>
          <p:cNvPr id="20" name="Picture 19" descr="RS23131_P1030556-lp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9" y="806126"/>
            <a:ext cx="4522509" cy="339188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21" name="TextBox 20"/>
          <p:cNvSpPr txBox="1"/>
          <p:nvPr/>
        </p:nvSpPr>
        <p:spPr>
          <a:xfrm>
            <a:off x="808060" y="797659"/>
            <a:ext cx="2565400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INPUT OPTICS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3933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GOAL: reach a scientifically interesting sensitivity </a:t>
            </a:r>
            <a:br>
              <a:rPr lang="en-US" sz="3200" dirty="0" smtClean="0"/>
            </a:br>
            <a:r>
              <a:rPr lang="en-US" sz="3200" dirty="0" smtClean="0"/>
              <a:t>as soon as possible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4" descr="fig1_aligo_sensitivity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64" y="1735667"/>
            <a:ext cx="464756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626532" y="5723467"/>
            <a:ext cx="407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http://arxiv.org/abs/1304.0670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60829" y="2895600"/>
            <a:ext cx="4164334" cy="315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TENTATIVE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TIMELINE: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 smtClean="0">
              <a:latin typeface="+mj-lt"/>
              <a:ea typeface="+mj-ea"/>
              <a:cs typeface="+mj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Complete integration by 2014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+mj-lt"/>
                <a:ea typeface="+mj-ea"/>
                <a:cs typeface="+mj-cs"/>
              </a:rPr>
              <a:t>     (interferometer “locked”)</a:t>
            </a:r>
          </a:p>
          <a:p>
            <a:pPr>
              <a:spcBef>
                <a:spcPct val="0"/>
              </a:spcBef>
            </a:pPr>
            <a:endParaRPr lang="en-US" sz="2200" dirty="0" smtClean="0"/>
          </a:p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en-US" sz="2200" dirty="0" smtClean="0"/>
              <a:t> “Early” Science Run in 2015</a:t>
            </a:r>
          </a:p>
          <a:p>
            <a:pPr>
              <a:spcBef>
                <a:spcPct val="0"/>
              </a:spcBef>
            </a:pPr>
            <a:r>
              <a:rPr lang="en-US" sz="2200" dirty="0" smtClean="0"/>
              <a:t>  	(~60 </a:t>
            </a:r>
            <a:r>
              <a:rPr lang="en-US" sz="2200" dirty="0" err="1" smtClean="0"/>
              <a:t>Mpc</a:t>
            </a:r>
            <a:r>
              <a:rPr lang="en-US" sz="2200" dirty="0" smtClean="0"/>
              <a:t>)</a:t>
            </a:r>
          </a:p>
          <a:p>
            <a:pPr>
              <a:spcBef>
                <a:spcPct val="0"/>
              </a:spcBef>
            </a:pPr>
            <a:endParaRPr lang="en-US" sz="2200" dirty="0" smtClean="0"/>
          </a:p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en-US" sz="2200" dirty="0" smtClean="0"/>
              <a:t> Within a factor of 2 of design  	sensitivity by 2016 (~100 </a:t>
            </a:r>
            <a:r>
              <a:rPr lang="en-US" sz="2200" dirty="0" err="1" smtClean="0"/>
              <a:t>Mpc</a:t>
            </a:r>
            <a:r>
              <a:rPr lang="en-US" sz="2200" dirty="0" smtClean="0"/>
              <a:t>)</a:t>
            </a:r>
          </a:p>
          <a:p>
            <a:pPr>
              <a:spcBef>
                <a:spcPct val="0"/>
              </a:spcBef>
              <a:buFont typeface="Wingdings" charset="2"/>
              <a:buChar char="v"/>
            </a:pPr>
            <a:endParaRPr lang="en-US" sz="2200" dirty="0" smtClean="0"/>
          </a:p>
          <a:p>
            <a:pPr>
              <a:spcBef>
                <a:spcPct val="0"/>
              </a:spcBef>
            </a:pPr>
            <a:endParaRPr lang="en-US" sz="2200" dirty="0" smtClean="0"/>
          </a:p>
          <a:p>
            <a:pPr>
              <a:spcBef>
                <a:spcPct val="0"/>
              </a:spcBef>
            </a:pPr>
            <a:r>
              <a:rPr lang="en-US" sz="2200" dirty="0" smtClean="0"/>
              <a:t>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 smtClean="0">
              <a:latin typeface="+mj-lt"/>
              <a:ea typeface="+mj-ea"/>
              <a:cs typeface="+mj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Detection </a:t>
            </a:r>
            <a:r>
              <a:rPr lang="en-US" dirty="0" smtClean="0"/>
              <a:t>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635072"/>
            <a:ext cx="8432795" cy="19698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800" b="1" dirty="0"/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dirty="0">
                <a:ea typeface="ＭＳ Ｐゴシック" charset="-128"/>
              </a:rPr>
              <a:t>Initial LIGO: ~15 </a:t>
            </a:r>
            <a:r>
              <a:rPr lang="en-US" dirty="0" err="1">
                <a:ea typeface="ＭＳ Ｐゴシック" charset="-128"/>
              </a:rPr>
              <a:t>Mpc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  <a:sym typeface="Symbol" charset="2"/>
              </a:rPr>
              <a:t></a:t>
            </a:r>
            <a:r>
              <a:rPr lang="en-US" dirty="0">
                <a:ea typeface="ＭＳ Ｐゴシック" charset="-128"/>
                <a:sym typeface="Symbol" charset="2"/>
              </a:rPr>
              <a:t>  rate ~1</a:t>
            </a:r>
            <a:r>
              <a:rPr lang="en-US" dirty="0" smtClean="0">
                <a:ea typeface="ＭＳ Ｐゴシック" charset="-128"/>
                <a:sym typeface="Symbol" charset="2"/>
              </a:rPr>
              <a:t>/</a:t>
            </a:r>
            <a:r>
              <a:rPr lang="en-US" dirty="0" smtClean="0">
                <a:ea typeface="ＭＳ Ｐゴシック" charset="-128"/>
                <a:sym typeface="Symbol" charset="2"/>
              </a:rPr>
              <a:t>50years</a:t>
            </a:r>
            <a:endParaRPr lang="en-US" dirty="0"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dirty="0">
                <a:ea typeface="ＭＳ Ｐゴシック" charset="-128"/>
                <a:sym typeface="Symbol" charset="2"/>
              </a:rPr>
              <a:t>Advanced LIGO: </a:t>
            </a:r>
            <a:r>
              <a:rPr lang="en-US" dirty="0">
                <a:ea typeface="ＭＳ Ｐゴシック" charset="-128"/>
              </a:rPr>
              <a:t>~ </a:t>
            </a:r>
            <a:r>
              <a:rPr lang="en-US" dirty="0" smtClean="0">
                <a:ea typeface="ＭＳ Ｐゴシック" charset="-128"/>
              </a:rPr>
              <a:t>200 </a:t>
            </a:r>
            <a:r>
              <a:rPr lang="en-US" dirty="0" err="1">
                <a:ea typeface="ＭＳ Ｐゴシック" charset="-128"/>
              </a:rPr>
              <a:t>Mpc</a:t>
            </a:r>
            <a:r>
              <a:rPr lang="en-US" dirty="0" smtClean="0">
                <a:ea typeface="ＭＳ Ｐゴシック" charset="-128"/>
              </a:rPr>
              <a:t> </a:t>
            </a:r>
            <a:r>
              <a:rPr lang="en-US" i="1" dirty="0" smtClean="0">
                <a:ea typeface="ＭＳ Ｐゴシック" charset="-128"/>
              </a:rPr>
              <a:t>“</a:t>
            </a:r>
            <a:r>
              <a:rPr lang="en-US" i="1" dirty="0" smtClean="0">
                <a:ea typeface="ＭＳ Ｐゴシック" charset="-128"/>
              </a:rPr>
              <a:t>Realistic rate” </a:t>
            </a:r>
            <a:r>
              <a:rPr lang="en-US" i="1" dirty="0">
                <a:ea typeface="ＭＳ Ｐゴシック" charset="-128"/>
              </a:rPr>
              <a:t>~</a:t>
            </a:r>
            <a:r>
              <a:rPr lang="en-US" i="1" dirty="0" smtClean="0">
                <a:ea typeface="ＭＳ Ｐゴシック" charset="-128"/>
              </a:rPr>
              <a:t> 40</a:t>
            </a:r>
            <a:r>
              <a:rPr lang="en-US" i="1" dirty="0">
                <a:ea typeface="ＭＳ Ｐゴシック" charset="-128"/>
              </a:rPr>
              <a:t>/year</a:t>
            </a:r>
            <a:r>
              <a:rPr lang="en-US" i="1" dirty="0" smtClean="0">
                <a:ea typeface="ＭＳ Ｐゴシック" charset="-128"/>
              </a:rPr>
              <a:t> </a:t>
            </a:r>
            <a:endParaRPr lang="en-US" i="1" dirty="0">
              <a:ea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0012" y="5080000"/>
            <a:ext cx="413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 Class. Quant. </a:t>
            </a:r>
            <a:r>
              <a:rPr lang="en-US" sz="2000" dirty="0" err="1" smtClean="0"/>
              <a:t>Grav</a:t>
            </a:r>
            <a:r>
              <a:rPr lang="en-US" sz="2000" dirty="0" smtClean="0"/>
              <a:t>. </a:t>
            </a:r>
            <a:r>
              <a:rPr lang="en-US" sz="2000" b="1" dirty="0" smtClean="0"/>
              <a:t>27</a:t>
            </a:r>
            <a:r>
              <a:rPr lang="en-US" sz="2000" dirty="0" smtClean="0"/>
              <a:t>, 173001 (2010)</a:t>
            </a: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" name="Picture 10" descr="Screen Shot 2013-04-11 at 12.24.06 PM.png"/>
          <p:cNvPicPr>
            <a:picLocks noChangeAspect="1"/>
          </p:cNvPicPr>
          <p:nvPr/>
        </p:nvPicPr>
        <p:blipFill>
          <a:blip r:embed="rId3"/>
          <a:srcRect l="3050" r="2422" b="52811"/>
          <a:stretch>
            <a:fillRect/>
          </a:stretch>
        </p:blipFill>
        <p:spPr>
          <a:xfrm>
            <a:off x="103431" y="1176853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6216205" y="1303858"/>
            <a:ext cx="1107460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733" y="1295391"/>
            <a:ext cx="2374848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9581" y="6446333"/>
            <a:ext cx="407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http://arxiv.org/abs/1304.0670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1126-81C8-F144-A05C-90053111037D}" type="slidenum">
              <a:rPr lang="en-US"/>
              <a:pPr/>
              <a:t>9</a:t>
            </a:fld>
            <a:endParaRPr lang="en-US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 took longer the first time..</a:t>
            </a:r>
            <a:endParaRPr lang="en-US" sz="4000" dirty="0"/>
          </a:p>
        </p:txBody>
      </p:sp>
      <p:pic>
        <p:nvPicPr>
          <p:cNvPr id="207876" name="Picture 4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620000" cy="5094288"/>
          </a:xfrm>
          <a:prstGeom prst="rect">
            <a:avLst/>
          </a:prstGeom>
          <a:noFill/>
        </p:spPr>
      </p:pic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2802466" y="1253067"/>
            <a:ext cx="41317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/>
              <a:t>LIGO: First lock in </a:t>
            </a:r>
            <a:r>
              <a:rPr lang="en-US" sz="2400" b="1" dirty="0" smtClean="0"/>
              <a:t>2001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207886" name="Freeform 14"/>
          <p:cNvSpPr>
            <a:spLocks/>
          </p:cNvSpPr>
          <p:nvPr/>
        </p:nvSpPr>
        <p:spPr bwMode="auto">
          <a:xfrm>
            <a:off x="4017963" y="4510088"/>
            <a:ext cx="4119562" cy="1746250"/>
          </a:xfrm>
          <a:custGeom>
            <a:avLst/>
            <a:gdLst/>
            <a:ahLst/>
            <a:cxnLst>
              <a:cxn ang="0">
                <a:pos x="886" y="1100"/>
              </a:cxn>
              <a:cxn ang="0">
                <a:pos x="0" y="621"/>
              </a:cxn>
              <a:cxn ang="0">
                <a:pos x="970" y="494"/>
              </a:cxn>
              <a:cxn ang="0">
                <a:pos x="2595" y="0"/>
              </a:cxn>
              <a:cxn ang="0">
                <a:pos x="2569" y="1094"/>
              </a:cxn>
              <a:cxn ang="0">
                <a:pos x="886" y="1100"/>
              </a:cxn>
            </a:cxnLst>
            <a:rect l="0" t="0" r="r" b="b"/>
            <a:pathLst>
              <a:path w="2595" h="1100">
                <a:moveTo>
                  <a:pt x="886" y="1100"/>
                </a:moveTo>
                <a:lnTo>
                  <a:pt x="0" y="621"/>
                </a:lnTo>
                <a:lnTo>
                  <a:pt x="970" y="494"/>
                </a:lnTo>
                <a:lnTo>
                  <a:pt x="2595" y="0"/>
                </a:lnTo>
                <a:lnTo>
                  <a:pt x="2569" y="1094"/>
                </a:lnTo>
                <a:lnTo>
                  <a:pt x="886" y="1100"/>
                </a:lnTo>
                <a:close/>
              </a:path>
            </a:pathLst>
          </a:custGeom>
          <a:gradFill rotWithShape="1">
            <a:gsLst>
              <a:gs pos="0">
                <a:srgbClr val="D60093">
                  <a:alpha val="25000"/>
                </a:srgbClr>
              </a:gs>
              <a:gs pos="100000">
                <a:srgbClr val="CC008C">
                  <a:alpha val="25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7" name="Freeform 15"/>
          <p:cNvSpPr>
            <a:spLocks/>
          </p:cNvSpPr>
          <p:nvPr/>
        </p:nvSpPr>
        <p:spPr bwMode="auto">
          <a:xfrm>
            <a:off x="2805113" y="4838700"/>
            <a:ext cx="2660650" cy="1428750"/>
          </a:xfrm>
          <a:custGeom>
            <a:avLst/>
            <a:gdLst/>
            <a:ahLst/>
            <a:cxnLst>
              <a:cxn ang="0">
                <a:pos x="239" y="893"/>
              </a:cxn>
              <a:cxn ang="0">
                <a:pos x="0" y="0"/>
              </a:cxn>
              <a:cxn ang="0">
                <a:pos x="1676" y="900"/>
              </a:cxn>
              <a:cxn ang="0">
                <a:pos x="828" y="893"/>
              </a:cxn>
              <a:cxn ang="0">
                <a:pos x="239" y="893"/>
              </a:cxn>
            </a:cxnLst>
            <a:rect l="0" t="0" r="r" b="b"/>
            <a:pathLst>
              <a:path w="1676" h="900">
                <a:moveTo>
                  <a:pt x="239" y="893"/>
                </a:moveTo>
                <a:lnTo>
                  <a:pt x="0" y="0"/>
                </a:lnTo>
                <a:lnTo>
                  <a:pt x="1676" y="900"/>
                </a:lnTo>
                <a:lnTo>
                  <a:pt x="828" y="893"/>
                </a:lnTo>
                <a:lnTo>
                  <a:pt x="239" y="893"/>
                </a:lnTo>
                <a:close/>
              </a:path>
            </a:pathLst>
          </a:custGeom>
          <a:solidFill>
            <a:srgbClr val="FF3300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8" name="Freeform 16"/>
          <p:cNvSpPr>
            <a:spLocks/>
          </p:cNvSpPr>
          <p:nvPr/>
        </p:nvSpPr>
        <p:spPr bwMode="auto">
          <a:xfrm>
            <a:off x="1600200" y="1725613"/>
            <a:ext cx="1604963" cy="4533900"/>
          </a:xfrm>
          <a:custGeom>
            <a:avLst/>
            <a:gdLst/>
            <a:ahLst/>
            <a:cxnLst>
              <a:cxn ang="0">
                <a:pos x="0" y="2856"/>
              </a:cxn>
              <a:cxn ang="0">
                <a:pos x="8" y="0"/>
              </a:cxn>
              <a:cxn ang="0">
                <a:pos x="228" y="0"/>
              </a:cxn>
              <a:cxn ang="0">
                <a:pos x="1011" y="2854"/>
              </a:cxn>
              <a:cxn ang="0">
                <a:pos x="0" y="2856"/>
              </a:cxn>
            </a:cxnLst>
            <a:rect l="0" t="0" r="r" b="b"/>
            <a:pathLst>
              <a:path w="1011" h="2856">
                <a:moveTo>
                  <a:pt x="0" y="2856"/>
                </a:moveTo>
                <a:lnTo>
                  <a:pt x="8" y="0"/>
                </a:lnTo>
                <a:lnTo>
                  <a:pt x="228" y="0"/>
                </a:lnTo>
                <a:lnTo>
                  <a:pt x="1011" y="2854"/>
                </a:lnTo>
                <a:lnTo>
                  <a:pt x="0" y="2856"/>
                </a:lnTo>
                <a:close/>
              </a:path>
            </a:pathLst>
          </a:custGeom>
          <a:solidFill>
            <a:srgbClr val="996633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1" name="WordArt 9"/>
          <p:cNvSpPr>
            <a:spLocks noChangeArrowheads="1" noChangeShapeType="1" noTextEdit="1"/>
          </p:cNvSpPr>
          <p:nvPr/>
        </p:nvSpPr>
        <p:spPr bwMode="auto">
          <a:xfrm>
            <a:off x="4724400" y="5638800"/>
            <a:ext cx="3124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Fundamental Noises</a:t>
            </a:r>
          </a:p>
        </p:txBody>
      </p:sp>
      <p:sp>
        <p:nvSpPr>
          <p:cNvPr id="207882" name="WordArt 10"/>
          <p:cNvSpPr>
            <a:spLocks noChangeArrowheads="1" noChangeShapeType="1" noTextEdit="1"/>
          </p:cNvSpPr>
          <p:nvPr/>
        </p:nvSpPr>
        <p:spPr bwMode="auto">
          <a:xfrm>
            <a:off x="1676400" y="5638800"/>
            <a:ext cx="182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sp>
        <p:nvSpPr>
          <p:cNvPr id="207884" name="Line 12"/>
          <p:cNvSpPr>
            <a:spLocks noChangeShapeType="1"/>
          </p:cNvSpPr>
          <p:nvPr/>
        </p:nvSpPr>
        <p:spPr bwMode="auto">
          <a:xfrm flipV="1">
            <a:off x="2438400" y="4648200"/>
            <a:ext cx="304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0" name="WordArt 8"/>
          <p:cNvSpPr>
            <a:spLocks noChangeArrowheads="1" noChangeShapeType="1" noTextEdit="1"/>
          </p:cNvSpPr>
          <p:nvPr/>
        </p:nvSpPr>
        <p:spPr bwMode="auto">
          <a:xfrm>
            <a:off x="4038600" y="3124200"/>
            <a:ext cx="2895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  <a:ea typeface="Arial Black"/>
                <a:cs typeface="Arial Black"/>
              </a:rPr>
              <a:t>Technical Noise!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7525" y="3316705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2002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7525" y="368523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2003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7525" y="3958400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6337F"/>
                </a:solidFill>
              </a:rPr>
              <a:t>2004</a:t>
            </a:r>
            <a:endParaRPr lang="en-US" sz="2400" b="1" dirty="0">
              <a:solidFill>
                <a:srgbClr val="86337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826" y="4219986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2005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5826" y="449315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D31FF"/>
                </a:solidFill>
              </a:rPr>
              <a:t>2007</a:t>
            </a:r>
            <a:endParaRPr lang="en-US" sz="2400" b="1" dirty="0">
              <a:solidFill>
                <a:srgbClr val="FD31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49738</TotalTime>
  <Words>974</Words>
  <Application>Microsoft Macintosh PowerPoint</Application>
  <PresentationFormat>On-screen Show (4:3)</PresentationFormat>
  <Paragraphs>194</Paragraphs>
  <Slides>25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Microsoft Equation</vt:lpstr>
      <vt:lpstr>Status of  Advanced LIGO</vt:lpstr>
      <vt:lpstr>Hanford (WA) &amp; Livingston (LA), 4 km arms</vt:lpstr>
      <vt:lpstr>How LIGO looked like (2001-2010) </vt:lpstr>
      <vt:lpstr>Advanced LIGO in a Nut Shell</vt:lpstr>
      <vt:lpstr>Advanced LIGO</vt:lpstr>
      <vt:lpstr>“EVERYTHING is better in Advanced LIGO!”</vt:lpstr>
      <vt:lpstr>GOAL: reach a scientifically interesting sensitivity  as soon as possible</vt:lpstr>
      <vt:lpstr>Detection Rates</vt:lpstr>
      <vt:lpstr>It took longer the first time..</vt:lpstr>
      <vt:lpstr>…but this time will be different! </vt:lpstr>
      <vt:lpstr>“Half Interferometer” in progress @ Hanford (now one arm, in the fall the other)</vt:lpstr>
      <vt:lpstr>Seismic isolation performance </vt:lpstr>
      <vt:lpstr>Cavity motion in good agreement  with model (Jeff Kissel, MIT)</vt:lpstr>
      <vt:lpstr>“Arm Length Stabilization” System </vt:lpstr>
      <vt:lpstr>“Arm Length Stabilization” System </vt:lpstr>
      <vt:lpstr>Corner Interferometer in progress @ Livingston (Dual Recycled Michelson Interferometer)</vt:lpstr>
      <vt:lpstr>The  Input Mode Cleaner</vt:lpstr>
      <vt:lpstr>Dual Recycled Michelson Interferometer (Almost) everything installed, integration started</vt:lpstr>
      <vt:lpstr>DRMI Noise Budget Model (Anamaria Effler, LSU-LIGO Livingston)</vt:lpstr>
      <vt:lpstr>Bumps in the road, but no showstoppers</vt:lpstr>
      <vt:lpstr>Outlook</vt:lpstr>
      <vt:lpstr>The Message</vt:lpstr>
      <vt:lpstr>By the way, is Advanced LIGO the best that we can do?</vt:lpstr>
      <vt:lpstr>Spare slides</vt:lpstr>
      <vt:lpstr>What we call “commissioning”:  from installation to science data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173</cp:revision>
  <dcterms:created xsi:type="dcterms:W3CDTF">2013-06-29T20:02:03Z</dcterms:created>
  <dcterms:modified xsi:type="dcterms:W3CDTF">2013-07-03T15:43:15Z</dcterms:modified>
</cp:coreProperties>
</file>