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3"/>
  </p:notesMasterIdLst>
  <p:handoutMasterIdLst>
    <p:handoutMasterId r:id="rId124"/>
  </p:handoutMasterIdLst>
  <p:sldIdLst>
    <p:sldId id="276" r:id="rId2"/>
    <p:sldId id="256" r:id="rId3"/>
    <p:sldId id="277" r:id="rId4"/>
    <p:sldId id="278" r:id="rId5"/>
    <p:sldId id="257" r:id="rId6"/>
    <p:sldId id="258" r:id="rId7"/>
    <p:sldId id="259" r:id="rId8"/>
    <p:sldId id="279" r:id="rId9"/>
    <p:sldId id="260" r:id="rId10"/>
    <p:sldId id="280" r:id="rId11"/>
    <p:sldId id="261" r:id="rId12"/>
    <p:sldId id="263" r:id="rId13"/>
    <p:sldId id="262" r:id="rId14"/>
    <p:sldId id="281" r:id="rId15"/>
    <p:sldId id="264" r:id="rId16"/>
    <p:sldId id="282" r:id="rId17"/>
    <p:sldId id="283" r:id="rId18"/>
    <p:sldId id="284" r:id="rId19"/>
    <p:sldId id="265" r:id="rId20"/>
    <p:sldId id="285" r:id="rId21"/>
    <p:sldId id="266" r:id="rId22"/>
    <p:sldId id="267" r:id="rId23"/>
    <p:sldId id="268" r:id="rId24"/>
    <p:sldId id="273" r:id="rId25"/>
    <p:sldId id="358" r:id="rId26"/>
    <p:sldId id="269" r:id="rId27"/>
    <p:sldId id="345" r:id="rId28"/>
    <p:sldId id="286" r:id="rId29"/>
    <p:sldId id="287" r:id="rId30"/>
    <p:sldId id="288" r:id="rId31"/>
    <p:sldId id="289" r:id="rId32"/>
    <p:sldId id="295" r:id="rId33"/>
    <p:sldId id="296" r:id="rId34"/>
    <p:sldId id="297" r:id="rId35"/>
    <p:sldId id="290" r:id="rId36"/>
    <p:sldId id="292" r:id="rId37"/>
    <p:sldId id="293" r:id="rId38"/>
    <p:sldId id="294" r:id="rId39"/>
    <p:sldId id="291" r:id="rId40"/>
    <p:sldId id="302" r:id="rId41"/>
    <p:sldId id="303" r:id="rId42"/>
    <p:sldId id="304" r:id="rId43"/>
    <p:sldId id="305" r:id="rId44"/>
    <p:sldId id="298" r:id="rId45"/>
    <p:sldId id="299" r:id="rId46"/>
    <p:sldId id="300" r:id="rId47"/>
    <p:sldId id="301" r:id="rId48"/>
    <p:sldId id="306" r:id="rId49"/>
    <p:sldId id="307" r:id="rId50"/>
    <p:sldId id="308" r:id="rId51"/>
    <p:sldId id="309" r:id="rId52"/>
    <p:sldId id="346" r:id="rId53"/>
    <p:sldId id="310" r:id="rId54"/>
    <p:sldId id="311" r:id="rId55"/>
    <p:sldId id="347" r:id="rId56"/>
    <p:sldId id="312" r:id="rId57"/>
    <p:sldId id="314" r:id="rId58"/>
    <p:sldId id="315" r:id="rId59"/>
    <p:sldId id="316" r:id="rId60"/>
    <p:sldId id="317" r:id="rId61"/>
    <p:sldId id="313" r:id="rId62"/>
    <p:sldId id="319" r:id="rId63"/>
    <p:sldId id="318" r:id="rId64"/>
    <p:sldId id="348" r:id="rId65"/>
    <p:sldId id="320" r:id="rId66"/>
    <p:sldId id="321" r:id="rId67"/>
    <p:sldId id="322" r:id="rId68"/>
    <p:sldId id="323" r:id="rId69"/>
    <p:sldId id="324" r:id="rId70"/>
    <p:sldId id="327" r:id="rId71"/>
    <p:sldId id="325" r:id="rId72"/>
    <p:sldId id="326" r:id="rId73"/>
    <p:sldId id="328" r:id="rId74"/>
    <p:sldId id="329" r:id="rId75"/>
    <p:sldId id="330" r:id="rId76"/>
    <p:sldId id="331" r:id="rId77"/>
    <p:sldId id="349" r:id="rId78"/>
    <p:sldId id="350" r:id="rId79"/>
    <p:sldId id="351" r:id="rId80"/>
    <p:sldId id="352" r:id="rId81"/>
    <p:sldId id="353" r:id="rId82"/>
    <p:sldId id="354" r:id="rId83"/>
    <p:sldId id="332" r:id="rId84"/>
    <p:sldId id="333" r:id="rId85"/>
    <p:sldId id="334" r:id="rId86"/>
    <p:sldId id="339" r:id="rId87"/>
    <p:sldId id="335" r:id="rId88"/>
    <p:sldId id="336" r:id="rId89"/>
    <p:sldId id="337" r:id="rId90"/>
    <p:sldId id="338" r:id="rId91"/>
    <p:sldId id="341" r:id="rId92"/>
    <p:sldId id="342" r:id="rId93"/>
    <p:sldId id="340" r:id="rId94"/>
    <p:sldId id="355" r:id="rId95"/>
    <p:sldId id="343" r:id="rId96"/>
    <p:sldId id="356" r:id="rId97"/>
    <p:sldId id="357" r:id="rId98"/>
    <p:sldId id="382" r:id="rId99"/>
    <p:sldId id="359" r:id="rId100"/>
    <p:sldId id="274" r:id="rId101"/>
    <p:sldId id="361" r:id="rId102"/>
    <p:sldId id="362" r:id="rId103"/>
    <p:sldId id="363" r:id="rId104"/>
    <p:sldId id="365" r:id="rId105"/>
    <p:sldId id="366" r:id="rId106"/>
    <p:sldId id="364" r:id="rId107"/>
    <p:sldId id="367" r:id="rId108"/>
    <p:sldId id="368"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486"/>
    <a:srgbClr val="1F4E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9" autoAdjust="0"/>
    <p:restoredTop sz="94643" autoAdjust="0"/>
  </p:normalViewPr>
  <p:slideViewPr>
    <p:cSldViewPr snapToGrid="0" snapToObjects="1">
      <p:cViewPr>
        <p:scale>
          <a:sx n="100" d="100"/>
          <a:sy n="100" d="100"/>
        </p:scale>
        <p:origin x="-99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18432"/>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notesMaster" Target="notesMasters/notesMaster1.xml"/><Relationship Id="rId124" Type="http://schemas.openxmlformats.org/officeDocument/2006/relationships/handoutMaster" Target="handoutMasters/handoutMaster1.xml"/><Relationship Id="rId125" Type="http://schemas.openxmlformats.org/officeDocument/2006/relationships/printerSettings" Target="printerSettings/printerSettings1.bin"/><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 Id="rId12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9397D03-DBCC-634C-8054-225ECC2EFED0}" type="datetimeFigureOut">
              <a:rPr lang="en-US" smtClean="0"/>
              <a:t>7/2/13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3B310A-0B0E-CC4A-B1A6-4D6D25FAC3F3}" type="slidenum">
              <a:rPr lang="en-US" smtClean="0"/>
              <a:t>‹#›</a:t>
            </a:fld>
            <a:endParaRPr lang="en-US"/>
          </a:p>
        </p:txBody>
      </p:sp>
    </p:spTree>
    <p:extLst>
      <p:ext uri="{BB962C8B-B14F-4D97-AF65-F5344CB8AC3E}">
        <p14:creationId xmlns:p14="http://schemas.microsoft.com/office/powerpoint/2010/main" val="38257314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20B579B-D7D0-E543-BAA0-9877456AA107}" type="datetimeFigureOut">
              <a:rPr lang="en-US" smtClean="0"/>
              <a:t>7/2/13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92F3F54-27B7-4446-95DD-3285DD409B44}" type="slidenum">
              <a:rPr lang="en-US" smtClean="0"/>
              <a:t>‹#›</a:t>
            </a:fld>
            <a:endParaRPr lang="en-US"/>
          </a:p>
        </p:txBody>
      </p:sp>
    </p:spTree>
    <p:extLst>
      <p:ext uri="{BB962C8B-B14F-4D97-AF65-F5344CB8AC3E}">
        <p14:creationId xmlns:p14="http://schemas.microsoft.com/office/powerpoint/2010/main" val="12417071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F3F54-27B7-4446-95DD-3285DD409B44}" type="slidenum">
              <a:rPr lang="en-US" smtClean="0"/>
              <a:t>93</a:t>
            </a:fld>
            <a:endParaRPr lang="en-US"/>
          </a:p>
        </p:txBody>
      </p:sp>
    </p:spTree>
    <p:extLst>
      <p:ext uri="{BB962C8B-B14F-4D97-AF65-F5344CB8AC3E}">
        <p14:creationId xmlns:p14="http://schemas.microsoft.com/office/powerpoint/2010/main" val="2397737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ro ">
    <p:spTree>
      <p:nvGrpSpPr>
        <p:cNvPr id="1" name=""/>
        <p:cNvGrpSpPr/>
        <p:nvPr/>
      </p:nvGrpSpPr>
      <p:grpSpPr>
        <a:xfrm>
          <a:off x="0" y="0"/>
          <a:ext cx="0" cy="0"/>
          <a:chOff x="0" y="0"/>
          <a:chExt cx="0" cy="0"/>
        </a:xfrm>
      </p:grpSpPr>
      <p:pic>
        <p:nvPicPr>
          <p:cNvPr id="9" name="Picture 8" descr="ctsc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441" y="0"/>
            <a:ext cx="10515384" cy="7010256"/>
          </a:xfrm>
          <a:prstGeom prst="rect">
            <a:avLst/>
          </a:prstGeom>
        </p:spPr>
      </p:pic>
      <p:sp>
        <p:nvSpPr>
          <p:cNvPr id="2" name="Title 1"/>
          <p:cNvSpPr>
            <a:spLocks noGrp="1"/>
          </p:cNvSpPr>
          <p:nvPr>
            <p:ph type="ctrTitle"/>
          </p:nvPr>
        </p:nvSpPr>
        <p:spPr>
          <a:xfrm>
            <a:off x="685800" y="2848632"/>
            <a:ext cx="7772400" cy="1470025"/>
          </a:xfrm>
        </p:spPr>
        <p:txBody>
          <a:bodyPr/>
          <a:lstStyle>
            <a:lvl1pPr>
              <a:defRPr>
                <a:solidFill>
                  <a:schemeClr val="bg1">
                    <a:lumMod val="9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96921"/>
            <a:ext cx="6400800" cy="1752600"/>
          </a:xfrm>
        </p:spPr>
        <p:txBody>
          <a:bodyPr>
            <a:normAutofit/>
          </a:bodyPr>
          <a:lstStyle>
            <a:lvl1pPr marL="0" indent="0" algn="ctr">
              <a:buNone/>
              <a:defRPr sz="24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10" name="Picture 9" descr="ctsc_logo_rev.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465" y="575551"/>
            <a:ext cx="3991287" cy="1995644"/>
          </a:xfrm>
          <a:prstGeom prst="rect">
            <a:avLst/>
          </a:prstGeom>
        </p:spPr>
      </p:pic>
      <p:pic>
        <p:nvPicPr>
          <p:cNvPr id="5" name="Picture 4" descr="ligo-logo-white-transparent-background-large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19978" y="740651"/>
            <a:ext cx="2354022" cy="1694895"/>
          </a:xfrm>
          <a:prstGeom prst="rect">
            <a:avLst/>
          </a:prstGeom>
        </p:spPr>
      </p:pic>
    </p:spTree>
    <p:extLst>
      <p:ext uri="{BB962C8B-B14F-4D97-AF65-F5344CB8AC3E}">
        <p14:creationId xmlns:p14="http://schemas.microsoft.com/office/powerpoint/2010/main" val="60594084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pport (NSF)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Support</a:t>
            </a:r>
            <a:endParaRPr lang="en-US" dirty="0"/>
          </a:p>
        </p:txBody>
      </p:sp>
      <p:sp>
        <p:nvSpPr>
          <p:cNvPr id="4" name="Text Placeholder 3"/>
          <p:cNvSpPr>
            <a:spLocks noGrp="1"/>
          </p:cNvSpPr>
          <p:nvPr>
            <p:ph type="body" sz="half" idx="2" hasCustomPrompt="1"/>
          </p:nvPr>
        </p:nvSpPr>
        <p:spPr>
          <a:xfrm>
            <a:off x="1453184" y="1856164"/>
            <a:ext cx="5692689" cy="3482739"/>
          </a:xfrm>
        </p:spPr>
        <p:txBody>
          <a:bodyPr>
            <a:normAutofit/>
          </a:bodyPr>
          <a:lstStyle>
            <a:lvl1pPr marL="0" indent="0" algn="ctr">
              <a:spcBef>
                <a:spcPts val="0"/>
              </a:spcBef>
              <a:buNone/>
              <a:defRPr sz="180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The Center for Trustworthy Scientific </a:t>
            </a:r>
            <a:r>
              <a:rPr lang="en-US" dirty="0" err="1" smtClean="0"/>
              <a:t>Cyberinfrastructure</a:t>
            </a:r>
            <a:r>
              <a:rPr lang="en-US" dirty="0" smtClean="0"/>
              <a:t> is supported by the </a:t>
            </a:r>
          </a:p>
          <a:p>
            <a:pPr lvl="0"/>
            <a:r>
              <a:rPr lang="en-US" dirty="0" smtClean="0"/>
              <a:t>National Science Foundation.</a:t>
            </a:r>
          </a:p>
          <a:p>
            <a:pPr lvl="0"/>
            <a:endParaRPr lang="en-US" dirty="0" smtClean="0"/>
          </a:p>
        </p:txBody>
      </p:sp>
    </p:spTree>
    <p:extLst>
      <p:ext uri="{BB962C8B-B14F-4D97-AF65-F5344CB8AC3E}">
        <p14:creationId xmlns:p14="http://schemas.microsoft.com/office/powerpoint/2010/main" val="90693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rtnership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Partnerships</a:t>
            </a:r>
            <a:endParaRPr lang="en-US" dirty="0"/>
          </a:p>
        </p:txBody>
      </p:sp>
    </p:spTree>
    <p:extLst>
      <p:ext uri="{BB962C8B-B14F-4D97-AF65-F5344CB8AC3E}">
        <p14:creationId xmlns:p14="http://schemas.microsoft.com/office/powerpoint/2010/main" val="19650159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Contact</a:t>
            </a:r>
            <a:endParaRPr lang="en-US" dirty="0"/>
          </a:p>
        </p:txBody>
      </p:sp>
      <p:sp>
        <p:nvSpPr>
          <p:cNvPr id="3" name="Text Placeholder 3"/>
          <p:cNvSpPr>
            <a:spLocks noGrp="1"/>
          </p:cNvSpPr>
          <p:nvPr>
            <p:ph type="body" sz="half" idx="2" hasCustomPrompt="1"/>
          </p:nvPr>
        </p:nvSpPr>
        <p:spPr>
          <a:xfrm>
            <a:off x="786467" y="1709974"/>
            <a:ext cx="1101803" cy="3482739"/>
          </a:xfrm>
        </p:spPr>
        <p:txBody>
          <a:bodyPr>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Email</a:t>
            </a:r>
          </a:p>
          <a:p>
            <a:pPr lvl="0"/>
            <a:endParaRPr lang="en-US" dirty="0" smtClean="0"/>
          </a:p>
          <a:p>
            <a:pPr lvl="0"/>
            <a:r>
              <a:rPr lang="en-US" dirty="0" smtClean="0"/>
              <a:t>Website</a:t>
            </a:r>
          </a:p>
          <a:p>
            <a:pPr lvl="0"/>
            <a:endParaRPr lang="en-US" dirty="0" smtClean="0"/>
          </a:p>
          <a:p>
            <a:pPr lvl="0"/>
            <a:r>
              <a:rPr lang="en-US" dirty="0" smtClean="0"/>
              <a:t>Twitter</a:t>
            </a:r>
          </a:p>
          <a:p>
            <a:pPr lvl="0"/>
            <a:endParaRPr lang="en-US" dirty="0" smtClean="0"/>
          </a:p>
          <a:p>
            <a:pPr lvl="0"/>
            <a:r>
              <a:rPr lang="en-US" dirty="0" smtClean="0"/>
              <a:t>Blog</a:t>
            </a:r>
          </a:p>
        </p:txBody>
      </p:sp>
      <p:sp>
        <p:nvSpPr>
          <p:cNvPr id="4" name="Text Placeholder 3"/>
          <p:cNvSpPr>
            <a:spLocks noGrp="1"/>
          </p:cNvSpPr>
          <p:nvPr>
            <p:ph type="body" sz="half" idx="10" hasCustomPrompt="1"/>
          </p:nvPr>
        </p:nvSpPr>
        <p:spPr>
          <a:xfrm>
            <a:off x="2055629" y="1709974"/>
            <a:ext cx="4394226" cy="348273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vwelch@indiana.edu</a:t>
            </a:r>
            <a:endParaRPr lang="en-US" dirty="0" smtClean="0"/>
          </a:p>
          <a:p>
            <a:pPr lvl="0"/>
            <a:endParaRPr lang="en-US" dirty="0" smtClean="0"/>
          </a:p>
          <a:p>
            <a:pPr lvl="0"/>
            <a:r>
              <a:rPr lang="en-US" dirty="0" err="1" smtClean="0"/>
              <a:t>trustedci.org</a:t>
            </a:r>
            <a:endParaRPr lang="en-US" dirty="0" smtClean="0"/>
          </a:p>
          <a:p>
            <a:pPr lvl="0"/>
            <a:endParaRPr lang="en-US" dirty="0" smtClean="0"/>
          </a:p>
          <a:p>
            <a:pPr lvl="0"/>
            <a:r>
              <a:rPr lang="en-US" dirty="0" smtClean="0"/>
              <a:t>@</a:t>
            </a:r>
            <a:r>
              <a:rPr lang="en-US" dirty="0" err="1" smtClean="0"/>
              <a:t>trustedci</a:t>
            </a:r>
            <a:endParaRPr lang="en-US" dirty="0" smtClean="0"/>
          </a:p>
          <a:p>
            <a:pPr lvl="0"/>
            <a:endParaRPr lang="en-US" dirty="0" smtClean="0"/>
          </a:p>
          <a:p>
            <a:pPr lvl="0"/>
            <a:r>
              <a:rPr lang="en-US" dirty="0" err="1" smtClean="0"/>
              <a:t>blog.trustedci.org</a:t>
            </a:r>
            <a:endParaRPr lang="en-US" dirty="0" smtClean="0"/>
          </a:p>
        </p:txBody>
      </p:sp>
      <p:cxnSp>
        <p:nvCxnSpPr>
          <p:cNvPr id="5" name="Straight Connector 4"/>
          <p:cNvCxnSpPr/>
          <p:nvPr userDrawn="1"/>
        </p:nvCxnSpPr>
        <p:spPr>
          <a:xfrm>
            <a:off x="467543" y="1895566"/>
            <a:ext cx="0" cy="4069148"/>
          </a:xfrm>
          <a:prstGeom prst="line">
            <a:avLst/>
          </a:prstGeom>
          <a:ln w="3175" cmpd="sng">
            <a:solidFill>
              <a:srgbClr val="134486"/>
            </a:solidFill>
          </a:ln>
        </p:spPr>
        <p:style>
          <a:lnRef idx="2">
            <a:schemeClr val="dk1"/>
          </a:lnRef>
          <a:fillRef idx="0">
            <a:schemeClr val="dk1"/>
          </a:fillRef>
          <a:effectRef idx="1">
            <a:schemeClr val="dk1"/>
          </a:effectRef>
          <a:fontRef idx="minor">
            <a:schemeClr val="tx1"/>
          </a:fontRef>
        </p:style>
      </p:cxnSp>
      <p:cxnSp>
        <p:nvCxnSpPr>
          <p:cNvPr id="6" name="Straight Connector 5"/>
          <p:cNvCxnSpPr/>
          <p:nvPr userDrawn="1"/>
        </p:nvCxnSpPr>
        <p:spPr>
          <a:xfrm>
            <a:off x="467543" y="1896320"/>
            <a:ext cx="305555" cy="0"/>
          </a:xfrm>
          <a:prstGeom prst="line">
            <a:avLst/>
          </a:prstGeom>
          <a:ln w="3175" cmpd="sng">
            <a:solidFill>
              <a:srgbClr val="134486"/>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userDrawn="1"/>
        </p:nvCxnSpPr>
        <p:spPr>
          <a:xfrm>
            <a:off x="467543" y="2573656"/>
            <a:ext cx="305555" cy="0"/>
          </a:xfrm>
          <a:prstGeom prst="line">
            <a:avLst/>
          </a:prstGeom>
          <a:ln w="3175" cmpd="sng">
            <a:solidFill>
              <a:srgbClr val="134486"/>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userDrawn="1"/>
        </p:nvCxnSpPr>
        <p:spPr>
          <a:xfrm>
            <a:off x="467165" y="3231683"/>
            <a:ext cx="305555" cy="0"/>
          </a:xfrm>
          <a:prstGeom prst="line">
            <a:avLst/>
          </a:prstGeom>
          <a:ln w="3175" cmpd="sng">
            <a:solidFill>
              <a:srgbClr val="134486"/>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userDrawn="1"/>
        </p:nvCxnSpPr>
        <p:spPr>
          <a:xfrm>
            <a:off x="467543" y="3867948"/>
            <a:ext cx="305555" cy="0"/>
          </a:xfrm>
          <a:prstGeom prst="line">
            <a:avLst/>
          </a:prstGeom>
          <a:ln w="3175" cmpd="sng">
            <a:solidFill>
              <a:srgbClr val="134486"/>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3149084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Who We Are</a:t>
            </a:r>
            <a:endParaRPr lang="en-US" dirty="0"/>
          </a:p>
        </p:txBody>
      </p:sp>
      <p:sp>
        <p:nvSpPr>
          <p:cNvPr id="3" name="TextBox 2"/>
          <p:cNvSpPr txBox="1"/>
          <p:nvPr userDrawn="1"/>
        </p:nvSpPr>
        <p:spPr>
          <a:xfrm>
            <a:off x="773098" y="1712325"/>
            <a:ext cx="2670304" cy="3693319"/>
          </a:xfrm>
          <a:prstGeom prst="rect">
            <a:avLst/>
          </a:prstGeom>
          <a:noFill/>
        </p:spPr>
        <p:txBody>
          <a:bodyPr wrap="square" rtlCol="0">
            <a:spAutoFit/>
          </a:bodyPr>
          <a:lstStyle/>
          <a:p>
            <a:r>
              <a:rPr lang="en-US" b="1" dirty="0" smtClean="0">
                <a:solidFill>
                  <a:srgbClr val="134486"/>
                </a:solidFill>
              </a:rPr>
              <a:t>Von</a:t>
            </a:r>
            <a:r>
              <a:rPr lang="en-US" b="1" baseline="0" dirty="0" smtClean="0">
                <a:solidFill>
                  <a:srgbClr val="134486"/>
                </a:solidFill>
              </a:rPr>
              <a:t> WELCH</a:t>
            </a:r>
          </a:p>
          <a:p>
            <a:endParaRPr lang="en-US" b="1" baseline="0" dirty="0" smtClean="0">
              <a:solidFill>
                <a:srgbClr val="134486"/>
              </a:solidFill>
            </a:endParaRPr>
          </a:p>
          <a:p>
            <a:r>
              <a:rPr lang="en-US" b="1" baseline="0" dirty="0" smtClean="0">
                <a:solidFill>
                  <a:srgbClr val="134486"/>
                </a:solidFill>
              </a:rPr>
              <a:t>Randal BUTLER</a:t>
            </a:r>
          </a:p>
          <a:p>
            <a:endParaRPr lang="en-US" baseline="0" dirty="0" smtClean="0">
              <a:solidFill>
                <a:srgbClr val="134486"/>
              </a:solidFill>
            </a:endParaRPr>
          </a:p>
          <a:p>
            <a:r>
              <a:rPr lang="en-US" b="1" baseline="0" dirty="0" smtClean="0">
                <a:solidFill>
                  <a:srgbClr val="134486"/>
                </a:solidFill>
              </a:rPr>
              <a:t>Dr. James BASNEY</a:t>
            </a:r>
          </a:p>
          <a:p>
            <a:endParaRPr lang="en-US" b="1" baseline="0" dirty="0" smtClean="0">
              <a:solidFill>
                <a:srgbClr val="134486"/>
              </a:solidFill>
            </a:endParaRPr>
          </a:p>
          <a:p>
            <a:r>
              <a:rPr lang="en-US" b="1" baseline="0" dirty="0" smtClean="0">
                <a:solidFill>
                  <a:srgbClr val="134486"/>
                </a:solidFill>
              </a:rPr>
              <a:t>Dr. Scott KORANDA</a:t>
            </a:r>
          </a:p>
          <a:p>
            <a:endParaRPr lang="en-US" b="1" baseline="0" dirty="0" smtClean="0">
              <a:solidFill>
                <a:srgbClr val="134486"/>
              </a:solidFill>
            </a:endParaRPr>
          </a:p>
          <a:p>
            <a:r>
              <a:rPr lang="en-US" b="1" baseline="0" dirty="0" smtClean="0">
                <a:solidFill>
                  <a:srgbClr val="134486"/>
                </a:solidFill>
              </a:rPr>
              <a:t>James MARSTELLER</a:t>
            </a:r>
          </a:p>
          <a:p>
            <a:endParaRPr lang="en-US" b="1" baseline="0" dirty="0" smtClean="0">
              <a:solidFill>
                <a:srgbClr val="134486"/>
              </a:solidFill>
            </a:endParaRPr>
          </a:p>
          <a:p>
            <a:r>
              <a:rPr lang="en-US" b="1" baseline="0" dirty="0" smtClean="0">
                <a:solidFill>
                  <a:srgbClr val="134486"/>
                </a:solidFill>
              </a:rPr>
              <a:t>Prof. Barton MILLER</a:t>
            </a:r>
          </a:p>
          <a:p>
            <a:endParaRPr lang="en-US" b="1" baseline="0" dirty="0" smtClean="0">
              <a:solidFill>
                <a:srgbClr val="134486"/>
              </a:solidFill>
            </a:endParaRPr>
          </a:p>
          <a:p>
            <a:r>
              <a:rPr lang="en-US" b="1" dirty="0" smtClean="0">
                <a:solidFill>
                  <a:srgbClr val="134486"/>
                </a:solidFill>
              </a:rPr>
              <a:t>Craig JACKSON</a:t>
            </a:r>
            <a:endParaRPr lang="en-US" b="1" dirty="0">
              <a:solidFill>
                <a:srgbClr val="134486"/>
              </a:solidFill>
            </a:endParaRPr>
          </a:p>
        </p:txBody>
      </p:sp>
      <p:sp>
        <p:nvSpPr>
          <p:cNvPr id="4" name="TextBox 3"/>
          <p:cNvSpPr txBox="1"/>
          <p:nvPr userDrawn="1"/>
        </p:nvSpPr>
        <p:spPr>
          <a:xfrm>
            <a:off x="3326403" y="1712325"/>
            <a:ext cx="5474107" cy="3693319"/>
          </a:xfrm>
          <a:prstGeom prst="rect">
            <a:avLst/>
          </a:prstGeom>
          <a:noFill/>
        </p:spPr>
        <p:txBody>
          <a:bodyPr wrap="square" rtlCol="0">
            <a:spAutoFit/>
          </a:bodyPr>
          <a:lstStyle/>
          <a:p>
            <a:r>
              <a:rPr lang="en-US" i="1" dirty="0" smtClean="0">
                <a:solidFill>
                  <a:srgbClr val="134486"/>
                </a:solidFill>
              </a:rPr>
              <a:t>CTSC Director and Principal Investigator</a:t>
            </a:r>
            <a:endParaRPr lang="en-US" i="1" baseline="0" dirty="0" smtClean="0">
              <a:solidFill>
                <a:srgbClr val="134486"/>
              </a:solidFill>
            </a:endParaRPr>
          </a:p>
          <a:p>
            <a:endParaRPr lang="en-US" i="1" baseline="0" dirty="0" smtClean="0">
              <a:solidFill>
                <a:srgbClr val="134486"/>
              </a:solidFill>
            </a:endParaRPr>
          </a:p>
          <a:p>
            <a:r>
              <a:rPr lang="en-US" i="1" baseline="0" dirty="0" smtClean="0">
                <a:solidFill>
                  <a:srgbClr val="134486"/>
                </a:solidFill>
              </a:rPr>
              <a:t>CTSC Deputy Director, EOT Activities Leader</a:t>
            </a:r>
          </a:p>
          <a:p>
            <a:endParaRPr lang="en-US" i="1" baseline="0" dirty="0" smtClean="0">
              <a:solidFill>
                <a:srgbClr val="134486"/>
              </a:solidFill>
            </a:endParaRPr>
          </a:p>
          <a:p>
            <a:r>
              <a:rPr lang="en-US" i="1" baseline="0" dirty="0" smtClean="0">
                <a:solidFill>
                  <a:srgbClr val="134486"/>
                </a:solidFill>
              </a:rPr>
              <a:t>Principal Investigator, </a:t>
            </a:r>
            <a:r>
              <a:rPr lang="en-US" i="1" baseline="0" dirty="0" err="1" smtClean="0">
                <a:solidFill>
                  <a:srgbClr val="134486"/>
                </a:solidFill>
              </a:rPr>
              <a:t>CILogon</a:t>
            </a:r>
            <a:endParaRPr lang="en-US" i="1" baseline="0" dirty="0" smtClean="0">
              <a:solidFill>
                <a:srgbClr val="134486"/>
              </a:solidFill>
            </a:endParaRPr>
          </a:p>
          <a:p>
            <a:endParaRPr lang="en-US" i="1" baseline="0" dirty="0" smtClean="0">
              <a:solidFill>
                <a:srgbClr val="134486"/>
              </a:solidFill>
            </a:endParaRPr>
          </a:p>
          <a:p>
            <a:r>
              <a:rPr lang="en-US" i="1" baseline="0" dirty="0" smtClean="0">
                <a:solidFill>
                  <a:srgbClr val="134486"/>
                </a:solidFill>
              </a:rPr>
              <a:t>Lead Architect, LIGO Identity Management Project</a:t>
            </a:r>
          </a:p>
          <a:p>
            <a:endParaRPr lang="en-US" i="1" baseline="0" dirty="0" smtClean="0">
              <a:solidFill>
                <a:srgbClr val="134486"/>
              </a:solidFill>
            </a:endParaRPr>
          </a:p>
          <a:p>
            <a:r>
              <a:rPr lang="en-US" i="1" baseline="0" dirty="0" smtClean="0">
                <a:solidFill>
                  <a:srgbClr val="134486"/>
                </a:solidFill>
              </a:rPr>
              <a:t>Pittsburgh Supercomputing Center Security Officer</a:t>
            </a:r>
          </a:p>
          <a:p>
            <a:endParaRPr lang="en-US" i="1" baseline="0" dirty="0" smtClean="0">
              <a:solidFill>
                <a:srgbClr val="134486"/>
              </a:solidFill>
            </a:endParaRPr>
          </a:p>
          <a:p>
            <a:r>
              <a:rPr lang="en-US" i="1" baseline="0" dirty="0" smtClean="0">
                <a:solidFill>
                  <a:srgbClr val="134486"/>
                </a:solidFill>
              </a:rPr>
              <a:t>University of Wisconsin-Madison</a:t>
            </a:r>
          </a:p>
          <a:p>
            <a:endParaRPr lang="en-US" i="1" baseline="0" dirty="0" smtClean="0">
              <a:solidFill>
                <a:srgbClr val="134486"/>
              </a:solidFill>
            </a:endParaRPr>
          </a:p>
          <a:p>
            <a:r>
              <a:rPr lang="en-US" i="1" dirty="0" smtClean="0">
                <a:solidFill>
                  <a:srgbClr val="134486"/>
                </a:solidFill>
              </a:rPr>
              <a:t>CTSC</a:t>
            </a:r>
            <a:r>
              <a:rPr lang="en-US" i="1" baseline="0" dirty="0" smtClean="0">
                <a:solidFill>
                  <a:srgbClr val="134486"/>
                </a:solidFill>
              </a:rPr>
              <a:t> Project Manager</a:t>
            </a:r>
            <a:endParaRPr lang="en-US" i="1" dirty="0">
              <a:solidFill>
                <a:srgbClr val="134486"/>
              </a:solidFill>
            </a:endParaRPr>
          </a:p>
        </p:txBody>
      </p:sp>
      <p:cxnSp>
        <p:nvCxnSpPr>
          <p:cNvPr id="6" name="Straight Connector 5"/>
          <p:cNvCxnSpPr/>
          <p:nvPr userDrawn="1"/>
        </p:nvCxnSpPr>
        <p:spPr>
          <a:xfrm>
            <a:off x="467543" y="1895566"/>
            <a:ext cx="0" cy="4069148"/>
          </a:xfrm>
          <a:prstGeom prst="line">
            <a:avLst/>
          </a:prstGeom>
          <a:ln w="3175" cmpd="sng">
            <a:solidFill>
              <a:srgbClr val="134486"/>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userDrawn="1"/>
        </p:nvCxnSpPr>
        <p:spPr>
          <a:xfrm>
            <a:off x="467543" y="1896320"/>
            <a:ext cx="305555" cy="0"/>
          </a:xfrm>
          <a:prstGeom prst="line">
            <a:avLst/>
          </a:prstGeom>
          <a:ln w="3175" cmpd="sng">
            <a:solidFill>
              <a:srgbClr val="134486"/>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userDrawn="1"/>
        </p:nvCxnSpPr>
        <p:spPr>
          <a:xfrm>
            <a:off x="467543" y="2459426"/>
            <a:ext cx="305555" cy="0"/>
          </a:xfrm>
          <a:prstGeom prst="line">
            <a:avLst/>
          </a:prstGeom>
          <a:ln w="3175" cmpd="sng">
            <a:solidFill>
              <a:srgbClr val="134486"/>
            </a:solidFill>
          </a:ln>
        </p:spPr>
        <p:style>
          <a:lnRef idx="2">
            <a:schemeClr val="dk1"/>
          </a:lnRef>
          <a:fillRef idx="0">
            <a:schemeClr val="dk1"/>
          </a:fillRef>
          <a:effectRef idx="1">
            <a:schemeClr val="dk1"/>
          </a:effectRef>
          <a:fontRef idx="minor">
            <a:schemeClr val="tx1"/>
          </a:fontRef>
        </p:style>
      </p:cxnSp>
      <p:cxnSp>
        <p:nvCxnSpPr>
          <p:cNvPr id="10" name="Straight Connector 9"/>
          <p:cNvCxnSpPr/>
          <p:nvPr userDrawn="1"/>
        </p:nvCxnSpPr>
        <p:spPr>
          <a:xfrm>
            <a:off x="467165" y="2996503"/>
            <a:ext cx="305555" cy="0"/>
          </a:xfrm>
          <a:prstGeom prst="line">
            <a:avLst/>
          </a:prstGeom>
          <a:ln w="3175" cmpd="sng">
            <a:solidFill>
              <a:srgbClr val="134486"/>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userDrawn="1"/>
        </p:nvCxnSpPr>
        <p:spPr>
          <a:xfrm>
            <a:off x="467543" y="3558855"/>
            <a:ext cx="305555" cy="0"/>
          </a:xfrm>
          <a:prstGeom prst="line">
            <a:avLst/>
          </a:prstGeom>
          <a:ln w="3175" cmpd="sng">
            <a:solidFill>
              <a:srgbClr val="134486"/>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userDrawn="1"/>
        </p:nvCxnSpPr>
        <p:spPr>
          <a:xfrm>
            <a:off x="467543" y="4076976"/>
            <a:ext cx="305555" cy="0"/>
          </a:xfrm>
          <a:prstGeom prst="line">
            <a:avLst/>
          </a:prstGeom>
          <a:ln w="3175" cmpd="sng">
            <a:solidFill>
              <a:srgbClr val="134486"/>
            </a:solidFill>
          </a:ln>
        </p:spPr>
        <p:style>
          <a:lnRef idx="2">
            <a:schemeClr val="dk1"/>
          </a:lnRef>
          <a:fillRef idx="0">
            <a:schemeClr val="dk1"/>
          </a:fillRef>
          <a:effectRef idx="1">
            <a:schemeClr val="dk1"/>
          </a:effectRef>
          <a:fontRef idx="minor">
            <a:schemeClr val="tx1"/>
          </a:fontRef>
        </p:style>
      </p:cxnSp>
      <p:cxnSp>
        <p:nvCxnSpPr>
          <p:cNvPr id="13" name="Straight Connector 12"/>
          <p:cNvCxnSpPr/>
          <p:nvPr userDrawn="1"/>
        </p:nvCxnSpPr>
        <p:spPr>
          <a:xfrm>
            <a:off x="467165" y="4651964"/>
            <a:ext cx="305555" cy="0"/>
          </a:xfrm>
          <a:prstGeom prst="line">
            <a:avLst/>
          </a:prstGeom>
          <a:ln w="3175" cmpd="sng">
            <a:solidFill>
              <a:srgbClr val="134486"/>
            </a:solidFill>
          </a:ln>
        </p:spPr>
        <p:style>
          <a:lnRef idx="2">
            <a:schemeClr val="dk1"/>
          </a:lnRef>
          <a:fillRef idx="0">
            <a:schemeClr val="dk1"/>
          </a:fillRef>
          <a:effectRef idx="1">
            <a:schemeClr val="dk1"/>
          </a:effectRef>
          <a:fontRef idx="minor">
            <a:schemeClr val="tx1"/>
          </a:fontRef>
        </p:style>
      </p:cxnSp>
      <p:cxnSp>
        <p:nvCxnSpPr>
          <p:cNvPr id="14" name="Straight Connector 13"/>
          <p:cNvCxnSpPr/>
          <p:nvPr userDrawn="1"/>
        </p:nvCxnSpPr>
        <p:spPr>
          <a:xfrm>
            <a:off x="467165" y="5195360"/>
            <a:ext cx="305555" cy="0"/>
          </a:xfrm>
          <a:prstGeom prst="line">
            <a:avLst/>
          </a:prstGeom>
          <a:ln w="3175" cmpd="sng">
            <a:solidFill>
              <a:srgbClr val="134486"/>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7247080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722504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Header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068"/>
            <a:ext cx="82296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555900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eader 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solidFill>
                  <a:srgbClr val="13448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672589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w/ Subhea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713300"/>
            <a:ext cx="4040188" cy="34100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6" name="Content Placeholder 5"/>
          <p:cNvSpPr>
            <a:spLocks noGrp="1"/>
          </p:cNvSpPr>
          <p:nvPr>
            <p:ph sz="quarter" idx="4"/>
          </p:nvPr>
        </p:nvSpPr>
        <p:spPr>
          <a:xfrm>
            <a:off x="4645025" y="1713300"/>
            <a:ext cx="4041775" cy="34100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8528228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ty ">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02133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mpty ">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21433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1174936"/>
          </a:xfrm>
        </p:spPr>
        <p:txBody>
          <a:bodyPr anchor="b"/>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0" y="1714622"/>
            <a:ext cx="3008313" cy="348273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523130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792288" y="612775"/>
            <a:ext cx="5486400" cy="35467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Centered Photo</a:t>
            </a:r>
            <a:endParaRPr lang="en-US" dirty="0"/>
          </a:p>
        </p:txBody>
      </p:sp>
      <p:sp>
        <p:nvSpPr>
          <p:cNvPr id="4" name="Text Placeholder 3"/>
          <p:cNvSpPr>
            <a:spLocks noGrp="1"/>
          </p:cNvSpPr>
          <p:nvPr>
            <p:ph type="body" sz="half" idx="2" hasCustomPrompt="1"/>
          </p:nvPr>
        </p:nvSpPr>
        <p:spPr>
          <a:xfrm>
            <a:off x="1792288" y="4370850"/>
            <a:ext cx="5486400" cy="1214030"/>
          </a:xfrm>
        </p:spPr>
        <p:txBody>
          <a:bodyPr>
            <a:normAutofit/>
          </a:bodyPr>
          <a:lstStyle>
            <a:lvl1pPr marL="0" indent="0">
              <a:buNone/>
              <a:defRPr sz="20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caption here</a:t>
            </a:r>
          </a:p>
        </p:txBody>
      </p:sp>
    </p:spTree>
    <p:extLst>
      <p:ext uri="{BB962C8B-B14F-4D97-AF65-F5344CB8AC3E}">
        <p14:creationId xmlns:p14="http://schemas.microsoft.com/office/powerpoint/2010/main" val="420162929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5928172"/>
            <a:ext cx="9144000" cy="929827"/>
          </a:xfrm>
          <a:prstGeom prst="rect">
            <a:avLst/>
          </a:prstGeom>
          <a:solidFill>
            <a:srgbClr val="13448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3745345"/>
          </a:xfrm>
          <a:prstGeom prst="rect">
            <a:avLst/>
          </a:prstGeom>
          <a:ln>
            <a:no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 name="Picture 9" descr="CTSC_logo_rev_solo.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761" y="5928173"/>
            <a:ext cx="2125230" cy="1062615"/>
          </a:xfrm>
          <a:prstGeom prst="rect">
            <a:avLst/>
          </a:prstGeom>
        </p:spPr>
      </p:pic>
      <p:sp>
        <p:nvSpPr>
          <p:cNvPr id="6" name="TextBox 5"/>
          <p:cNvSpPr txBox="1"/>
          <p:nvPr/>
        </p:nvSpPr>
        <p:spPr>
          <a:xfrm>
            <a:off x="4106900" y="6201622"/>
            <a:ext cx="923583" cy="338554"/>
          </a:xfrm>
          <a:prstGeom prst="rect">
            <a:avLst/>
          </a:prstGeom>
          <a:noFill/>
        </p:spPr>
        <p:txBody>
          <a:bodyPr wrap="square" rtlCol="0">
            <a:spAutoFit/>
          </a:bodyPr>
          <a:lstStyle/>
          <a:p>
            <a:pPr algn="r"/>
            <a:fld id="{4D864C27-B59F-124B-9D13-77E0AA2FB8B6}" type="slidenum">
              <a:rPr lang="en-US" sz="1600" smtClean="0">
                <a:solidFill>
                  <a:schemeClr val="bg1">
                    <a:lumMod val="85000"/>
                  </a:schemeClr>
                </a:solidFill>
              </a:rPr>
              <a:pPr algn="r"/>
              <a:t>‹#›</a:t>
            </a:fld>
            <a:endParaRPr lang="en-US" sz="1600" dirty="0">
              <a:solidFill>
                <a:schemeClr val="bg1">
                  <a:lumMod val="85000"/>
                </a:schemeClr>
              </a:solidFill>
            </a:endParaRPr>
          </a:p>
        </p:txBody>
      </p:sp>
      <p:pic>
        <p:nvPicPr>
          <p:cNvPr id="5" name="Picture 4" descr="ligo-logo-white-transparent-background.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073673" y="6036123"/>
            <a:ext cx="987777" cy="711200"/>
          </a:xfrm>
          <a:prstGeom prst="rect">
            <a:avLst/>
          </a:prstGeom>
        </p:spPr>
      </p:pic>
    </p:spTree>
    <p:extLst>
      <p:ext uri="{BB962C8B-B14F-4D97-AF65-F5344CB8AC3E}">
        <p14:creationId xmlns:p14="http://schemas.microsoft.com/office/powerpoint/2010/main" val="34682822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5" r:id="rId3"/>
    <p:sldLayoutId id="2147483650" r:id="rId4"/>
    <p:sldLayoutId id="2147483653" r:id="rId5"/>
    <p:sldLayoutId id="2147483651" r:id="rId6"/>
    <p:sldLayoutId id="2147483664" r:id="rId7"/>
    <p:sldLayoutId id="2147483656" r:id="rId8"/>
    <p:sldLayoutId id="2147483657" r:id="rId9"/>
    <p:sldLayoutId id="2147483658" r:id="rId10"/>
    <p:sldLayoutId id="2147483660" r:id="rId11"/>
    <p:sldLayoutId id="2147483661" r:id="rId12"/>
    <p:sldLayoutId id="2147483662" r:id="rId13"/>
  </p:sldLayoutIdLst>
  <p:timing>
    <p:tnLst>
      <p:par>
        <p:cTn xmlns:p14="http://schemas.microsoft.com/office/powerpoint/2010/main" id="1" dur="indefinite" restart="never" nodeType="tmRoot"/>
      </p:par>
    </p:tnLst>
  </p:timing>
  <p:hf sldNum="0" hdr="0" ftr="0" dt="0"/>
  <p:txStyles>
    <p:titleStyle>
      <a:lvl1pPr algn="ctr" defTabSz="457200" rtl="0" eaLnBrk="1" latinLnBrk="0" hangingPunct="1">
        <a:spcBef>
          <a:spcPct val="0"/>
        </a:spcBef>
        <a:buNone/>
        <a:defRPr sz="3200" kern="1200">
          <a:solidFill>
            <a:srgbClr val="134486"/>
          </a:solidFill>
          <a:latin typeface="+mj-lt"/>
          <a:ea typeface="+mj-ea"/>
          <a:cs typeface="+mj-cs"/>
        </a:defRPr>
      </a:lvl1pPr>
    </p:titleStyle>
    <p:bodyStyle>
      <a:lvl1pPr marL="0" indent="0" algn="l" defTabSz="457200" rtl="0" eaLnBrk="1" latinLnBrk="0" hangingPunct="1">
        <a:spcBef>
          <a:spcPct val="20000"/>
        </a:spcBef>
        <a:buFontTx/>
        <a:buNone/>
        <a:defRPr sz="2800" kern="1200">
          <a:solidFill>
            <a:srgbClr val="134486"/>
          </a:solidFill>
          <a:latin typeface="+mn-lt"/>
          <a:ea typeface="+mn-ea"/>
          <a:cs typeface="+mn-cs"/>
        </a:defRPr>
      </a:lvl1pPr>
      <a:lvl2pPr marL="742950" indent="-285750" algn="l" defTabSz="457200" rtl="0" eaLnBrk="1" latinLnBrk="0" hangingPunct="1">
        <a:spcBef>
          <a:spcPct val="20000"/>
        </a:spcBef>
        <a:buFont typeface="Wingdings" charset="2"/>
        <a:buChar char="§"/>
        <a:defRPr sz="2400" kern="1200">
          <a:solidFill>
            <a:srgbClr val="134486"/>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134486"/>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rgbClr val="13448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Identity &amp; Access Management</a:t>
            </a:r>
            <a:br>
              <a:rPr lang="en-US" dirty="0" smtClean="0"/>
            </a:br>
            <a:r>
              <a:rPr lang="en-US" dirty="0" smtClean="0"/>
              <a:t>for Scientific Organizations</a:t>
            </a:r>
            <a:endParaRPr lang="en-US" dirty="0"/>
          </a:p>
        </p:txBody>
      </p:sp>
      <p:sp>
        <p:nvSpPr>
          <p:cNvPr id="6" name="Subtitle 5"/>
          <p:cNvSpPr>
            <a:spLocks noGrp="1"/>
          </p:cNvSpPr>
          <p:nvPr>
            <p:ph type="subTitle" idx="1"/>
          </p:nvPr>
        </p:nvSpPr>
        <p:spPr/>
        <p:txBody>
          <a:bodyPr>
            <a:normAutofit lnSpcReduction="10000"/>
          </a:bodyPr>
          <a:lstStyle/>
          <a:p>
            <a:r>
              <a:rPr lang="en-US" dirty="0" smtClean="0"/>
              <a:t>Definitions, design </a:t>
            </a:r>
            <a:r>
              <a:rPr lang="en-US" dirty="0"/>
              <a:t>p</a:t>
            </a:r>
            <a:r>
              <a:rPr lang="en-US" dirty="0" smtClean="0"/>
              <a:t>rinciples, tool </a:t>
            </a:r>
            <a:r>
              <a:rPr lang="en-US" dirty="0"/>
              <a:t>o</a:t>
            </a:r>
            <a:r>
              <a:rPr lang="en-US" dirty="0" smtClean="0"/>
              <a:t>verviews, and tips to help scientific organizations deliver efficient infrastructure for collaboration </a:t>
            </a:r>
            <a:r>
              <a:rPr lang="en-US" dirty="0" smtClean="0"/>
              <a:t/>
            </a:r>
            <a:br>
              <a:rPr lang="en-US" dirty="0" smtClean="0"/>
            </a:br>
            <a:r>
              <a:rPr lang="en-US" dirty="0" smtClean="0"/>
              <a:t/>
            </a:r>
            <a:br>
              <a:rPr lang="en-US" dirty="0" smtClean="0"/>
            </a:br>
            <a:r>
              <a:rPr lang="en-US" sz="1400" dirty="0" smtClean="0"/>
              <a:t>LIGO-G1300690-v1</a:t>
            </a:r>
            <a:endParaRPr lang="en-US" dirty="0"/>
          </a:p>
        </p:txBody>
      </p:sp>
    </p:spTree>
    <p:extLst>
      <p:ext uri="{BB962C8B-B14F-4D97-AF65-F5344CB8AC3E}">
        <p14:creationId xmlns:p14="http://schemas.microsoft.com/office/powerpoint/2010/main" val="6071021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more tools…</a:t>
            </a:r>
            <a:endParaRPr lang="en-US" dirty="0"/>
          </a:p>
        </p:txBody>
      </p:sp>
      <p:sp>
        <p:nvSpPr>
          <p:cNvPr id="3" name="Content Placeholder 2"/>
          <p:cNvSpPr>
            <a:spLocks noGrp="1"/>
          </p:cNvSpPr>
          <p:nvPr>
            <p:ph idx="1"/>
          </p:nvPr>
        </p:nvSpPr>
        <p:spPr>
          <a:xfrm>
            <a:off x="457200" y="1600200"/>
            <a:ext cx="3200400" cy="3886200"/>
          </a:xfrm>
        </p:spPr>
        <p:txBody>
          <a:bodyPr/>
          <a:lstStyle/>
          <a:p>
            <a:r>
              <a:rPr lang="en-US" dirty="0" smtClean="0"/>
              <a:t>“Editing HTML is too hard. We need a wiki.”</a:t>
            </a:r>
          </a:p>
          <a:p>
            <a:endParaRPr lang="en-US" dirty="0"/>
          </a:p>
        </p:txBody>
      </p:sp>
      <p:pic>
        <p:nvPicPr>
          <p:cNvPr id="5" name="Picture 4"/>
          <p:cNvPicPr>
            <a:picLocks noChangeAspect="1"/>
          </p:cNvPicPr>
          <p:nvPr/>
        </p:nvPicPr>
        <p:blipFill>
          <a:blip r:embed="rId2"/>
          <a:stretch>
            <a:fillRect/>
          </a:stretch>
        </p:blipFill>
        <p:spPr>
          <a:xfrm>
            <a:off x="3657600" y="1130300"/>
            <a:ext cx="5406783" cy="4635499"/>
          </a:xfrm>
          <a:prstGeom prst="rect">
            <a:avLst/>
          </a:prstGeom>
        </p:spPr>
      </p:pic>
    </p:spTree>
    <p:extLst>
      <p:ext uri="{BB962C8B-B14F-4D97-AF65-F5344CB8AC3E}">
        <p14:creationId xmlns:p14="http://schemas.microsoft.com/office/powerpoint/2010/main" val="3864290567"/>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a:t>
            </a:r>
            <a:br>
              <a:rPr lang="en-US" dirty="0" smtClean="0"/>
            </a:br>
            <a:r>
              <a:rPr lang="en-US" dirty="0" smtClean="0"/>
              <a:t>Federated Versus “Local” Identity</a:t>
            </a:r>
            <a:endParaRPr lang="en-US" dirty="0"/>
          </a:p>
        </p:txBody>
      </p:sp>
      <p:sp>
        <p:nvSpPr>
          <p:cNvPr id="3" name="Content Placeholder 2"/>
          <p:cNvSpPr>
            <a:spLocks noGrp="1"/>
          </p:cNvSpPr>
          <p:nvPr>
            <p:ph idx="1"/>
          </p:nvPr>
        </p:nvSpPr>
        <p:spPr/>
        <p:txBody>
          <a:bodyPr>
            <a:normAutofit lnSpcReduction="10000"/>
          </a:bodyPr>
          <a:lstStyle/>
          <a:p>
            <a:r>
              <a:rPr lang="en-US" dirty="0" smtClean="0"/>
              <a:t>“Local” identity is the identity provisioned for you within a single identity or security domain.</a:t>
            </a:r>
          </a:p>
          <a:p>
            <a:endParaRPr lang="en-US" dirty="0"/>
          </a:p>
          <a:p>
            <a:r>
              <a:rPr lang="en-US" dirty="0" smtClean="0"/>
              <a:t>Often the identity provisioned for you by some existing application, service, or tool.</a:t>
            </a:r>
          </a:p>
          <a:p>
            <a:endParaRPr lang="en-US" dirty="0"/>
          </a:p>
          <a:p>
            <a:r>
              <a:rPr lang="en-US" dirty="0" smtClean="0"/>
              <a:t>Want to access (login) our project’s resources?</a:t>
            </a:r>
            <a:br>
              <a:rPr lang="en-US" dirty="0" smtClean="0"/>
            </a:br>
            <a:r>
              <a:rPr lang="en-US" dirty="0" smtClean="0"/>
              <a:t>Create an account!</a:t>
            </a:r>
            <a:endParaRPr lang="en-US" dirty="0"/>
          </a:p>
        </p:txBody>
      </p:sp>
    </p:spTree>
    <p:extLst>
      <p:ext uri="{BB962C8B-B14F-4D97-AF65-F5344CB8AC3E}">
        <p14:creationId xmlns:p14="http://schemas.microsoft.com/office/powerpoint/2010/main" val="4120156712"/>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910" y="0"/>
            <a:ext cx="8489490" cy="5930229"/>
          </a:xfrm>
          <a:prstGeom prst="rect">
            <a:avLst/>
          </a:prstGeom>
        </p:spPr>
      </p:pic>
    </p:spTree>
    <p:extLst>
      <p:ext uri="{BB962C8B-B14F-4D97-AF65-F5344CB8AC3E}">
        <p14:creationId xmlns:p14="http://schemas.microsoft.com/office/powerpoint/2010/main" val="1740429755"/>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Identity</a:t>
            </a:r>
            <a:endParaRPr lang="en-US" dirty="0"/>
          </a:p>
        </p:txBody>
      </p:sp>
      <p:sp>
        <p:nvSpPr>
          <p:cNvPr id="3" name="Content Placeholder 2"/>
          <p:cNvSpPr>
            <a:spLocks noGrp="1"/>
          </p:cNvSpPr>
          <p:nvPr>
            <p:ph idx="1"/>
          </p:nvPr>
        </p:nvSpPr>
        <p:spPr/>
        <p:txBody>
          <a:bodyPr/>
          <a:lstStyle/>
          <a:p>
            <a:r>
              <a:rPr lang="en-US" dirty="0" smtClean="0"/>
              <a:t>Federated identity is an identity you can use across multiple security or identity domains.</a:t>
            </a:r>
          </a:p>
          <a:p>
            <a:endParaRPr lang="en-US" dirty="0"/>
          </a:p>
          <a:p>
            <a:r>
              <a:rPr lang="en-US" dirty="0" smtClean="0"/>
              <a:t>Related to, but not the same as, single sign-on (SSO).</a:t>
            </a:r>
          </a:p>
          <a:p>
            <a:endParaRPr lang="en-US" dirty="0"/>
          </a:p>
          <a:p>
            <a:r>
              <a:rPr lang="en-US" dirty="0" smtClean="0"/>
              <a:t>“Login with your Google/Facebook/Twitter account”</a:t>
            </a:r>
            <a:endParaRPr lang="en-US" dirty="0"/>
          </a:p>
        </p:txBody>
      </p:sp>
    </p:spTree>
    <p:extLst>
      <p:ext uri="{BB962C8B-B14F-4D97-AF65-F5344CB8AC3E}">
        <p14:creationId xmlns:p14="http://schemas.microsoft.com/office/powerpoint/2010/main" val="4066358588"/>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4369" y="0"/>
            <a:ext cx="7308446" cy="5918200"/>
          </a:xfrm>
          <a:prstGeom prst="rect">
            <a:avLst/>
          </a:prstGeom>
        </p:spPr>
      </p:pic>
    </p:spTree>
    <p:extLst>
      <p:ext uri="{BB962C8B-B14F-4D97-AF65-F5344CB8AC3E}">
        <p14:creationId xmlns:p14="http://schemas.microsoft.com/office/powerpoint/2010/main" val="1439098473"/>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7100" y="-1"/>
            <a:ext cx="7313315" cy="5922143"/>
          </a:xfrm>
          <a:prstGeom prst="rect">
            <a:avLst/>
          </a:prstGeom>
        </p:spPr>
      </p:pic>
    </p:spTree>
    <p:extLst>
      <p:ext uri="{BB962C8B-B14F-4D97-AF65-F5344CB8AC3E}">
        <p14:creationId xmlns:p14="http://schemas.microsoft.com/office/powerpoint/2010/main" val="4265465310"/>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5522" t="29998" r="2030" b="3136"/>
          <a:stretch/>
        </p:blipFill>
        <p:spPr>
          <a:xfrm>
            <a:off x="1181100" y="88900"/>
            <a:ext cx="7213600" cy="5689600"/>
          </a:xfrm>
          <a:prstGeom prst="rect">
            <a:avLst/>
          </a:prstGeom>
        </p:spPr>
      </p:pic>
    </p:spTree>
    <p:extLst>
      <p:ext uri="{BB962C8B-B14F-4D97-AF65-F5344CB8AC3E}">
        <p14:creationId xmlns:p14="http://schemas.microsoft.com/office/powerpoint/2010/main" val="342259974"/>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Federated Identity</a:t>
            </a:r>
            <a:endParaRPr lang="en-US" dirty="0"/>
          </a:p>
        </p:txBody>
      </p:sp>
      <p:sp>
        <p:nvSpPr>
          <p:cNvPr id="5" name="Content Placeholder 4"/>
          <p:cNvSpPr>
            <a:spLocks noGrp="1"/>
          </p:cNvSpPr>
          <p:nvPr>
            <p:ph idx="1"/>
          </p:nvPr>
        </p:nvSpPr>
        <p:spPr/>
        <p:txBody>
          <a:bodyPr/>
          <a:lstStyle/>
          <a:p>
            <a:r>
              <a:rPr lang="en-US" dirty="0" smtClean="0"/>
              <a:t>Pros:</a:t>
            </a:r>
          </a:p>
          <a:p>
            <a:pPr marL="457200" indent="-457200">
              <a:buFont typeface="Arial"/>
              <a:buChar char="•"/>
            </a:pPr>
            <a:r>
              <a:rPr lang="en-US" dirty="0" smtClean="0"/>
              <a:t>Users do not have to create new account.</a:t>
            </a:r>
          </a:p>
          <a:p>
            <a:pPr marL="1200150" lvl="1" indent="-457200">
              <a:buFont typeface="Arial"/>
              <a:buChar char="•"/>
            </a:pPr>
            <a:r>
              <a:rPr lang="en-US" dirty="0" smtClean="0"/>
              <a:t>“Yet another new account”</a:t>
            </a:r>
          </a:p>
          <a:p>
            <a:pPr marL="457200" indent="-457200">
              <a:buFont typeface="Arial"/>
              <a:buChar char="•"/>
            </a:pPr>
            <a:r>
              <a:rPr lang="en-US" dirty="0" smtClean="0"/>
              <a:t>Faster for users to access resource.</a:t>
            </a:r>
          </a:p>
          <a:p>
            <a:pPr marL="457200" indent="-457200">
              <a:buFont typeface="Arial"/>
              <a:buChar char="•"/>
            </a:pPr>
            <a:r>
              <a:rPr lang="en-US" dirty="0" smtClean="0"/>
              <a:t>Easier for users to access resource.</a:t>
            </a:r>
          </a:p>
          <a:p>
            <a:pPr marL="457200" indent="-457200">
              <a:buFont typeface="Arial"/>
              <a:buChar char="•"/>
            </a:pPr>
            <a:r>
              <a:rPr lang="en-US" dirty="0" smtClean="0"/>
              <a:t>Single credential often protected better.</a:t>
            </a:r>
          </a:p>
          <a:p>
            <a:pPr marL="1200150" lvl="1" indent="-457200">
              <a:buFont typeface="Arial"/>
              <a:buChar char="•"/>
            </a:pPr>
            <a:r>
              <a:rPr lang="en-US" dirty="0" smtClean="0"/>
              <a:t>One account so manage it well!</a:t>
            </a:r>
            <a:endParaRPr lang="en-US" dirty="0"/>
          </a:p>
        </p:txBody>
      </p:sp>
    </p:spTree>
    <p:extLst>
      <p:ext uri="{BB962C8B-B14F-4D97-AF65-F5344CB8AC3E}">
        <p14:creationId xmlns:p14="http://schemas.microsoft.com/office/powerpoint/2010/main" val="3434357389"/>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Federated Identity</a:t>
            </a:r>
            <a:endParaRPr lang="en-US" dirty="0"/>
          </a:p>
        </p:txBody>
      </p:sp>
      <p:sp>
        <p:nvSpPr>
          <p:cNvPr id="5" name="Content Placeholder 4"/>
          <p:cNvSpPr>
            <a:spLocks noGrp="1"/>
          </p:cNvSpPr>
          <p:nvPr>
            <p:ph idx="1"/>
          </p:nvPr>
        </p:nvSpPr>
        <p:spPr/>
        <p:txBody>
          <a:bodyPr/>
          <a:lstStyle/>
          <a:p>
            <a:r>
              <a:rPr lang="en-US" dirty="0" smtClean="0"/>
              <a:t>Cons:</a:t>
            </a:r>
          </a:p>
          <a:p>
            <a:pPr marL="457200" indent="-457200">
              <a:buFont typeface="Arial"/>
              <a:buChar char="•"/>
            </a:pPr>
            <a:r>
              <a:rPr lang="en-US" dirty="0" smtClean="0"/>
              <a:t>New experience for users.</a:t>
            </a:r>
          </a:p>
          <a:p>
            <a:pPr marL="457200" indent="-457200">
              <a:buFont typeface="Arial"/>
              <a:buChar char="•"/>
            </a:pPr>
            <a:r>
              <a:rPr lang="en-US" dirty="0" smtClean="0"/>
              <a:t>More clicks just to login to service.</a:t>
            </a:r>
          </a:p>
          <a:p>
            <a:pPr marL="457200" indent="-457200">
              <a:buFont typeface="Arial"/>
              <a:buChar char="•"/>
            </a:pPr>
            <a:r>
              <a:rPr lang="en-US" dirty="0" smtClean="0"/>
              <a:t>More complexity for service and infrastructure.</a:t>
            </a:r>
          </a:p>
          <a:p>
            <a:pPr marL="457200" indent="-457200">
              <a:buFont typeface="Arial"/>
              <a:buChar char="•"/>
            </a:pPr>
            <a:r>
              <a:rPr lang="en-US" dirty="0" smtClean="0"/>
              <a:t>Single credential when compromised is disaster.</a:t>
            </a:r>
          </a:p>
          <a:p>
            <a:pPr marL="1200150" lvl="1" indent="-457200">
              <a:buFont typeface="Arial"/>
              <a:buChar char="•"/>
            </a:pPr>
            <a:r>
              <a:rPr lang="en-US" dirty="0" smtClean="0"/>
              <a:t>Bad actors have access to multiple services instead of just one.</a:t>
            </a:r>
            <a:endParaRPr lang="en-US" dirty="0"/>
          </a:p>
        </p:txBody>
      </p:sp>
    </p:spTree>
    <p:extLst>
      <p:ext uri="{BB962C8B-B14F-4D97-AF65-F5344CB8AC3E}">
        <p14:creationId xmlns:p14="http://schemas.microsoft.com/office/powerpoint/2010/main" val="3989892147"/>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Identity: LIGO Use Cases</a:t>
            </a:r>
            <a:endParaRPr lang="en-US" dirty="0"/>
          </a:p>
        </p:txBody>
      </p:sp>
      <p:sp>
        <p:nvSpPr>
          <p:cNvPr id="3" name="Content Placeholder 2"/>
          <p:cNvSpPr>
            <a:spLocks noGrp="1"/>
          </p:cNvSpPr>
          <p:nvPr>
            <p:ph idx="1"/>
          </p:nvPr>
        </p:nvSpPr>
        <p:spPr/>
        <p:txBody>
          <a:bodyPr>
            <a:normAutofit fontScale="92500"/>
          </a:bodyPr>
          <a:lstStyle/>
          <a:p>
            <a:r>
              <a:rPr lang="en-US" dirty="0" smtClean="0"/>
              <a:t>Consume federated identity and get out of business of providing identity.</a:t>
            </a:r>
          </a:p>
          <a:p>
            <a:pPr marL="457200" indent="-457200">
              <a:buFont typeface="Arial"/>
              <a:buChar char="•"/>
            </a:pPr>
            <a:r>
              <a:rPr lang="en-US" dirty="0" smtClean="0"/>
              <a:t>Save substantial help desk support effort.</a:t>
            </a:r>
          </a:p>
          <a:p>
            <a:pPr marL="457200" indent="-457200">
              <a:buFont typeface="Arial"/>
              <a:buChar char="•"/>
            </a:pPr>
            <a:r>
              <a:rPr lang="en-US" dirty="0" smtClean="0"/>
              <a:t>Save substantial infrastructure support effort.</a:t>
            </a:r>
          </a:p>
          <a:p>
            <a:pPr marL="457200" indent="-457200">
              <a:buFont typeface="Arial"/>
              <a:buChar char="•"/>
            </a:pPr>
            <a:endParaRPr lang="en-US" dirty="0"/>
          </a:p>
          <a:p>
            <a:r>
              <a:rPr lang="en-US" dirty="0" smtClean="0"/>
              <a:t>Goal, but will be long time coming.</a:t>
            </a:r>
          </a:p>
          <a:p>
            <a:pPr marL="457200" indent="-457200">
              <a:buFont typeface="Arial"/>
              <a:buChar char="•"/>
            </a:pPr>
            <a:r>
              <a:rPr lang="en-US" dirty="0" smtClean="0"/>
              <a:t>Need excellent command line support.</a:t>
            </a:r>
          </a:p>
          <a:p>
            <a:pPr marL="457200" indent="-457200">
              <a:buFont typeface="Arial"/>
              <a:buChar char="•"/>
            </a:pPr>
            <a:r>
              <a:rPr lang="en-US" dirty="0" smtClean="0"/>
              <a:t>Need high levels of assurance from remote </a:t>
            </a:r>
            <a:r>
              <a:rPr lang="en-US" dirty="0" err="1" smtClean="0"/>
              <a:t>IdPs</a:t>
            </a:r>
            <a:r>
              <a:rPr lang="en-US" dirty="0" smtClean="0"/>
              <a:t>.</a:t>
            </a:r>
            <a:endParaRPr lang="en-US" dirty="0"/>
          </a:p>
        </p:txBody>
      </p:sp>
    </p:spTree>
    <p:extLst>
      <p:ext uri="{BB962C8B-B14F-4D97-AF65-F5344CB8AC3E}">
        <p14:creationId xmlns:p14="http://schemas.microsoft.com/office/powerpoint/2010/main" val="34494669"/>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Identity: LIGO Use Cases</a:t>
            </a:r>
            <a:endParaRPr lang="en-US" dirty="0"/>
          </a:p>
        </p:txBody>
      </p:sp>
      <p:sp>
        <p:nvSpPr>
          <p:cNvPr id="3" name="Content Placeholder 2"/>
          <p:cNvSpPr>
            <a:spLocks noGrp="1"/>
          </p:cNvSpPr>
          <p:nvPr>
            <p:ph idx="1"/>
          </p:nvPr>
        </p:nvSpPr>
        <p:spPr/>
        <p:txBody>
          <a:bodyPr>
            <a:normAutofit lnSpcReduction="10000"/>
          </a:bodyPr>
          <a:lstStyle/>
          <a:p>
            <a:r>
              <a:rPr lang="en-US" dirty="0" smtClean="0"/>
              <a:t>Streamline collaboration with partners.</a:t>
            </a:r>
          </a:p>
          <a:p>
            <a:pPr marL="457200" indent="-457200">
              <a:buFont typeface="Arial"/>
              <a:buChar char="•"/>
            </a:pPr>
            <a:r>
              <a:rPr lang="en-US" dirty="0" smtClean="0"/>
              <a:t>KAGRA</a:t>
            </a:r>
          </a:p>
          <a:p>
            <a:pPr marL="457200" indent="-457200">
              <a:buFont typeface="Arial"/>
              <a:buChar char="•"/>
            </a:pPr>
            <a:r>
              <a:rPr lang="en-US" dirty="0" smtClean="0"/>
              <a:t>Virgo</a:t>
            </a:r>
          </a:p>
          <a:p>
            <a:pPr marL="457200" indent="-457200">
              <a:buFont typeface="Arial"/>
              <a:buChar char="•"/>
            </a:pPr>
            <a:r>
              <a:rPr lang="en-US" dirty="0" smtClean="0"/>
              <a:t>LIGO-India?</a:t>
            </a:r>
          </a:p>
          <a:p>
            <a:pPr marL="457200" indent="-457200">
              <a:buFont typeface="Arial"/>
              <a:buChar char="•"/>
            </a:pPr>
            <a:endParaRPr lang="en-US" dirty="0"/>
          </a:p>
          <a:p>
            <a:r>
              <a:rPr lang="en-US" dirty="0" smtClean="0"/>
              <a:t>Prevent members in each collaboration from having to request and manage identities and credentials provisioned by other collaborations.</a:t>
            </a:r>
            <a:endParaRPr lang="en-US" dirty="0"/>
          </a:p>
        </p:txBody>
      </p:sp>
    </p:spTree>
    <p:extLst>
      <p:ext uri="{BB962C8B-B14F-4D97-AF65-F5344CB8AC3E}">
        <p14:creationId xmlns:p14="http://schemas.microsoft.com/office/powerpoint/2010/main" val="5494549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Issues	</a:t>
            </a:r>
            <a:endParaRPr lang="en-US" dirty="0"/>
          </a:p>
        </p:txBody>
      </p:sp>
      <p:sp>
        <p:nvSpPr>
          <p:cNvPr id="3" name="Content Placeholder 2"/>
          <p:cNvSpPr>
            <a:spLocks noGrp="1"/>
          </p:cNvSpPr>
          <p:nvPr>
            <p:ph idx="1"/>
          </p:nvPr>
        </p:nvSpPr>
        <p:spPr/>
        <p:txBody>
          <a:bodyPr/>
          <a:lstStyle/>
          <a:p>
            <a:r>
              <a:rPr lang="en-US" dirty="0"/>
              <a:t>D</a:t>
            </a:r>
            <a:r>
              <a:rPr lang="en-US" dirty="0" smtClean="0"/>
              <a:t>ispersed groups makes the issue worse.</a:t>
            </a:r>
          </a:p>
          <a:p>
            <a:endParaRPr lang="en-US" dirty="0" smtClean="0"/>
          </a:p>
          <a:p>
            <a:r>
              <a:rPr lang="en-US" dirty="0" smtClean="0"/>
              <a:t>“We don’t like </a:t>
            </a:r>
            <a:r>
              <a:rPr lang="en-US" dirty="0" err="1" smtClean="0"/>
              <a:t>Moin</a:t>
            </a:r>
            <a:r>
              <a:rPr lang="en-US" dirty="0" smtClean="0"/>
              <a:t>, we like </a:t>
            </a:r>
            <a:r>
              <a:rPr lang="en-US" dirty="0" err="1" smtClean="0"/>
              <a:t>Twiki</a:t>
            </a:r>
            <a:r>
              <a:rPr lang="en-US" dirty="0" smtClean="0"/>
              <a:t>”</a:t>
            </a:r>
          </a:p>
          <a:p>
            <a:r>
              <a:rPr lang="en-US" dirty="0" smtClean="0"/>
              <a:t>“We don’t like </a:t>
            </a:r>
            <a:r>
              <a:rPr lang="en-US" dirty="0" err="1" smtClean="0"/>
              <a:t>Twiki</a:t>
            </a:r>
            <a:r>
              <a:rPr lang="en-US" dirty="0" smtClean="0"/>
              <a:t>, we like </a:t>
            </a:r>
            <a:r>
              <a:rPr lang="en-US" dirty="0" err="1" smtClean="0"/>
              <a:t>Dokuwiki</a:t>
            </a:r>
            <a:r>
              <a:rPr lang="en-US" dirty="0" smtClean="0"/>
              <a:t>”</a:t>
            </a:r>
          </a:p>
          <a:p>
            <a:r>
              <a:rPr lang="en-US" dirty="0" smtClean="0"/>
              <a:t>“We don’t like </a:t>
            </a:r>
            <a:r>
              <a:rPr lang="en-US" dirty="0" err="1" smtClean="0"/>
              <a:t>Dokuwiki</a:t>
            </a:r>
            <a:r>
              <a:rPr lang="en-US" dirty="0" smtClean="0"/>
              <a:t>, we like </a:t>
            </a:r>
            <a:r>
              <a:rPr lang="en-US" dirty="0" err="1" smtClean="0"/>
              <a:t>MediaWiki</a:t>
            </a:r>
            <a:r>
              <a:rPr lang="en-US" dirty="0" smtClean="0"/>
              <a:t>”</a:t>
            </a:r>
          </a:p>
          <a:p>
            <a:r>
              <a:rPr lang="en-US" dirty="0" smtClean="0"/>
              <a:t>“We don’t like </a:t>
            </a:r>
            <a:r>
              <a:rPr lang="en-US" dirty="0" err="1" smtClean="0"/>
              <a:t>MediaWiki</a:t>
            </a:r>
            <a:r>
              <a:rPr lang="en-US" dirty="0" smtClean="0"/>
              <a:t>, we wrote our own!”</a:t>
            </a:r>
            <a:endParaRPr lang="en-US" dirty="0"/>
          </a:p>
        </p:txBody>
      </p:sp>
    </p:spTree>
    <p:extLst>
      <p:ext uri="{BB962C8B-B14F-4D97-AF65-F5344CB8AC3E}">
        <p14:creationId xmlns:p14="http://schemas.microsoft.com/office/powerpoint/2010/main" val="3623906512"/>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Identity: LIGO Use Cases</a:t>
            </a:r>
            <a:endParaRPr lang="en-US" dirty="0"/>
          </a:p>
        </p:txBody>
      </p:sp>
      <p:sp>
        <p:nvSpPr>
          <p:cNvPr id="3" name="Content Placeholder 2"/>
          <p:cNvSpPr>
            <a:spLocks noGrp="1"/>
          </p:cNvSpPr>
          <p:nvPr>
            <p:ph idx="1"/>
          </p:nvPr>
        </p:nvSpPr>
        <p:spPr/>
        <p:txBody>
          <a:bodyPr>
            <a:normAutofit/>
          </a:bodyPr>
          <a:lstStyle/>
          <a:p>
            <a:r>
              <a:rPr lang="en-US" dirty="0" smtClean="0"/>
              <a:t>Streamline collaboration with astronomers, astrophysicists, and other scientists.</a:t>
            </a:r>
          </a:p>
          <a:p>
            <a:endParaRPr lang="en-US" dirty="0"/>
          </a:p>
          <a:p>
            <a:r>
              <a:rPr lang="en-US" dirty="0" smtClean="0"/>
              <a:t>Share, when appropriate, access to analysis results, data, and other scientific work product with colleagues.</a:t>
            </a:r>
            <a:endParaRPr lang="en-US" dirty="0"/>
          </a:p>
        </p:txBody>
      </p:sp>
    </p:spTree>
    <p:extLst>
      <p:ext uri="{BB962C8B-B14F-4D97-AF65-F5344CB8AC3E}">
        <p14:creationId xmlns:p14="http://schemas.microsoft.com/office/powerpoint/2010/main" val="4129577876"/>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Identity: LIGO Use Cases</a:t>
            </a:r>
            <a:endParaRPr lang="en-US" dirty="0"/>
          </a:p>
        </p:txBody>
      </p:sp>
      <p:sp>
        <p:nvSpPr>
          <p:cNvPr id="3" name="Content Placeholder 2"/>
          <p:cNvSpPr>
            <a:spLocks noGrp="1"/>
          </p:cNvSpPr>
          <p:nvPr>
            <p:ph idx="1"/>
          </p:nvPr>
        </p:nvSpPr>
        <p:spPr/>
        <p:txBody>
          <a:bodyPr>
            <a:normAutofit/>
          </a:bodyPr>
          <a:lstStyle/>
          <a:p>
            <a:r>
              <a:rPr lang="en-US" dirty="0" smtClean="0"/>
              <a:t>Ease processes for review committees, funding agency representatives, and other VIPs.</a:t>
            </a:r>
          </a:p>
          <a:p>
            <a:endParaRPr lang="en-US" dirty="0"/>
          </a:p>
          <a:p>
            <a:r>
              <a:rPr lang="en-US" dirty="0" smtClean="0"/>
              <a:t>Prevent VIPs from having to create a LIGO identity or account just to participate on a review panel.</a:t>
            </a:r>
            <a:endParaRPr lang="en-US" dirty="0"/>
          </a:p>
        </p:txBody>
      </p:sp>
    </p:spTree>
    <p:extLst>
      <p:ext uri="{BB962C8B-B14F-4D97-AF65-F5344CB8AC3E}">
        <p14:creationId xmlns:p14="http://schemas.microsoft.com/office/powerpoint/2010/main" val="832312312"/>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3" name="Content Placeholder 2"/>
          <p:cNvSpPr>
            <a:spLocks noGrp="1"/>
          </p:cNvSpPr>
          <p:nvPr>
            <p:ph idx="1"/>
          </p:nvPr>
        </p:nvSpPr>
        <p:spPr/>
        <p:txBody>
          <a:bodyPr>
            <a:normAutofit lnSpcReduction="10000"/>
          </a:bodyPr>
          <a:lstStyle/>
          <a:p>
            <a:r>
              <a:rPr lang="en-US" dirty="0" smtClean="0"/>
              <a:t>How do I know I can trust a remote </a:t>
            </a:r>
            <a:r>
              <a:rPr lang="en-US" dirty="0" err="1" smtClean="0"/>
              <a:t>IdP</a:t>
            </a:r>
            <a:r>
              <a:rPr lang="en-US" dirty="0" smtClean="0"/>
              <a:t>?</a:t>
            </a:r>
          </a:p>
          <a:p>
            <a:endParaRPr lang="en-US" dirty="0"/>
          </a:p>
          <a:p>
            <a:r>
              <a:rPr lang="en-US" dirty="0" smtClean="0"/>
              <a:t>How does the remote </a:t>
            </a:r>
            <a:r>
              <a:rPr lang="en-US" dirty="0" err="1" smtClean="0"/>
              <a:t>IdP</a:t>
            </a:r>
            <a:r>
              <a:rPr lang="en-US" dirty="0" smtClean="0"/>
              <a:t> know it can trust the SP?</a:t>
            </a:r>
          </a:p>
          <a:p>
            <a:pPr marL="457200" indent="-457200">
              <a:buFont typeface="Arial"/>
              <a:buChar char="•"/>
            </a:pPr>
            <a:r>
              <a:rPr lang="en-US" dirty="0" smtClean="0"/>
              <a:t>Doesn’t want to allow any service to use it for authenticating users.</a:t>
            </a:r>
          </a:p>
          <a:p>
            <a:pPr marL="457200" indent="-457200">
              <a:buFont typeface="Arial"/>
              <a:buChar char="•"/>
            </a:pPr>
            <a:endParaRPr lang="en-US" dirty="0"/>
          </a:p>
          <a:p>
            <a:r>
              <a:rPr lang="en-US" dirty="0" smtClean="0"/>
              <a:t>Substantially harder when </a:t>
            </a:r>
            <a:r>
              <a:rPr lang="en-US" dirty="0" err="1" smtClean="0"/>
              <a:t>IdP</a:t>
            </a:r>
            <a:r>
              <a:rPr lang="en-US" dirty="0" smtClean="0"/>
              <a:t> and SP not part of the same organization or security domain.</a:t>
            </a:r>
            <a:endParaRPr lang="en-US" dirty="0"/>
          </a:p>
        </p:txBody>
      </p:sp>
    </p:spTree>
    <p:extLst>
      <p:ext uri="{BB962C8B-B14F-4D97-AF65-F5344CB8AC3E}">
        <p14:creationId xmlns:p14="http://schemas.microsoft.com/office/powerpoint/2010/main" val="1442461212"/>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the </a:t>
            </a:r>
            <a:r>
              <a:rPr lang="en-US" dirty="0"/>
              <a:t>H</a:t>
            </a:r>
            <a:r>
              <a:rPr lang="en-US" dirty="0" smtClean="0"/>
              <a:t>ard </a:t>
            </a:r>
            <a:r>
              <a:rPr lang="en-US" dirty="0"/>
              <a:t>W</a:t>
            </a:r>
            <a:r>
              <a:rPr lang="en-US" dirty="0" smtClean="0"/>
              <a:t>ay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Each </a:t>
            </a:r>
            <a:r>
              <a:rPr lang="en-US" dirty="0" err="1" smtClean="0"/>
              <a:t>IdP</a:t>
            </a:r>
            <a:r>
              <a:rPr lang="en-US" dirty="0" smtClean="0"/>
              <a:t>, SP negotiates trust in a point-to-point model:</a:t>
            </a:r>
          </a:p>
          <a:p>
            <a:pPr marL="457200" indent="-457200">
              <a:buFont typeface="Arial"/>
              <a:buChar char="•"/>
            </a:pPr>
            <a:r>
              <a:rPr lang="en-US" dirty="0" smtClean="0"/>
              <a:t>What identifier is exchanged?</a:t>
            </a:r>
          </a:p>
          <a:p>
            <a:pPr marL="457200" indent="-457200">
              <a:buFont typeface="Arial"/>
              <a:buChar char="•"/>
            </a:pPr>
            <a:r>
              <a:rPr lang="en-US" dirty="0" smtClean="0"/>
              <a:t>How information is encrypted and signed?</a:t>
            </a:r>
          </a:p>
          <a:p>
            <a:pPr marL="457200" indent="-457200">
              <a:buFont typeface="Arial"/>
              <a:buChar char="•"/>
            </a:pPr>
            <a:r>
              <a:rPr lang="en-US" dirty="0" smtClean="0"/>
              <a:t>Which attributes are asserted?</a:t>
            </a:r>
          </a:p>
          <a:p>
            <a:pPr marL="457200" indent="-457200">
              <a:buFont typeface="Arial"/>
              <a:buChar char="•"/>
            </a:pPr>
            <a:r>
              <a:rPr lang="en-US" dirty="0" smtClean="0"/>
              <a:t>How attributes are asserted?</a:t>
            </a:r>
          </a:p>
          <a:p>
            <a:pPr marL="457200" indent="-457200">
              <a:buFont typeface="Arial"/>
              <a:buChar char="•"/>
            </a:pPr>
            <a:r>
              <a:rPr lang="en-US" dirty="0" smtClean="0"/>
              <a:t>How attributes are consumed?</a:t>
            </a:r>
          </a:p>
          <a:p>
            <a:pPr marL="457200" indent="-457200">
              <a:buFont typeface="Arial"/>
              <a:buChar char="•"/>
            </a:pPr>
            <a:r>
              <a:rPr lang="en-US" dirty="0" smtClean="0"/>
              <a:t>Which privacy policies are in effect?</a:t>
            </a:r>
          </a:p>
          <a:p>
            <a:r>
              <a:rPr lang="en-US" dirty="0" smtClean="0"/>
              <a:t>Legal and policy ramifications cannot be ignored, even for science projects.</a:t>
            </a:r>
            <a:endParaRPr lang="en-US" dirty="0"/>
          </a:p>
        </p:txBody>
      </p:sp>
    </p:spTree>
    <p:extLst>
      <p:ext uri="{BB962C8B-B14F-4D97-AF65-F5344CB8AC3E}">
        <p14:creationId xmlns:p14="http://schemas.microsoft.com/office/powerpoint/2010/main" val="2795334218"/>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Scalable Trust Model</a:t>
            </a:r>
            <a:endParaRPr lang="en-US" dirty="0"/>
          </a:p>
        </p:txBody>
      </p:sp>
      <p:sp>
        <p:nvSpPr>
          <p:cNvPr id="3" name="Content Placeholder 2"/>
          <p:cNvSpPr>
            <a:spLocks noGrp="1"/>
          </p:cNvSpPr>
          <p:nvPr>
            <p:ph idx="1"/>
          </p:nvPr>
        </p:nvSpPr>
        <p:spPr/>
        <p:txBody>
          <a:bodyPr/>
          <a:lstStyle/>
          <a:p>
            <a:r>
              <a:rPr lang="en-US" dirty="0" smtClean="0"/>
              <a:t>Framework for </a:t>
            </a:r>
            <a:r>
              <a:rPr lang="en-US" dirty="0" err="1" smtClean="0"/>
              <a:t>IdPs</a:t>
            </a:r>
            <a:r>
              <a:rPr lang="en-US" dirty="0" smtClean="0"/>
              <a:t> and SPs to agree to common policies and operating procedures in order to bootstrap trust efficiently across the participants.</a:t>
            </a:r>
          </a:p>
          <a:p>
            <a:endParaRPr lang="en-US" dirty="0"/>
          </a:p>
          <a:p>
            <a:r>
              <a:rPr lang="en-US" dirty="0" err="1" smtClean="0"/>
              <a:t>IdPs</a:t>
            </a:r>
            <a:r>
              <a:rPr lang="en-US" dirty="0" smtClean="0"/>
              <a:t> and SPs using SAML as web </a:t>
            </a:r>
            <a:r>
              <a:rPr lang="en-US" dirty="0" err="1" smtClean="0"/>
              <a:t>Authz</a:t>
            </a:r>
            <a:r>
              <a:rPr lang="en-US" dirty="0" smtClean="0"/>
              <a:t> framework rely on SAML Identity Federations.</a:t>
            </a:r>
            <a:endParaRPr lang="en-US" dirty="0"/>
          </a:p>
        </p:txBody>
      </p:sp>
    </p:spTree>
    <p:extLst>
      <p:ext uri="{BB962C8B-B14F-4D97-AF65-F5344CB8AC3E}">
        <p14:creationId xmlns:p14="http://schemas.microsoft.com/office/powerpoint/2010/main" val="5638165"/>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SAML Identity Federation</a:t>
            </a:r>
            <a:endParaRPr lang="en-US" dirty="0"/>
          </a:p>
        </p:txBody>
      </p:sp>
      <p:sp>
        <p:nvSpPr>
          <p:cNvPr id="3" name="Content Placeholder 2"/>
          <p:cNvSpPr>
            <a:spLocks noGrp="1"/>
          </p:cNvSpPr>
          <p:nvPr>
            <p:ph idx="1"/>
          </p:nvPr>
        </p:nvSpPr>
        <p:spPr/>
        <p:txBody>
          <a:bodyPr/>
          <a:lstStyle/>
          <a:p>
            <a:r>
              <a:rPr lang="en-US" dirty="0" err="1" smtClean="0"/>
              <a:t>IdP</a:t>
            </a:r>
            <a:r>
              <a:rPr lang="en-US" dirty="0" smtClean="0"/>
              <a:t> and SP participants agree on:</a:t>
            </a:r>
          </a:p>
          <a:p>
            <a:pPr marL="457200" indent="-457200">
              <a:buFont typeface="Arial"/>
              <a:buChar char="•"/>
            </a:pPr>
            <a:r>
              <a:rPr lang="en-US" dirty="0" smtClean="0"/>
              <a:t>Policies for operating </a:t>
            </a:r>
            <a:r>
              <a:rPr lang="en-US" dirty="0" err="1" smtClean="0"/>
              <a:t>IdPs</a:t>
            </a:r>
            <a:r>
              <a:rPr lang="en-US" dirty="0" smtClean="0"/>
              <a:t> and SPs.</a:t>
            </a:r>
          </a:p>
          <a:p>
            <a:pPr marL="457200" indent="-457200">
              <a:buFont typeface="Arial"/>
              <a:buChar char="•"/>
            </a:pPr>
            <a:r>
              <a:rPr lang="en-US" dirty="0" smtClean="0"/>
              <a:t>Establishing trust through exchange of SAML metadata.</a:t>
            </a:r>
          </a:p>
          <a:p>
            <a:pPr marL="1200150" lvl="1" indent="-457200">
              <a:buFont typeface="Arial"/>
              <a:buChar char="•"/>
            </a:pPr>
            <a:r>
              <a:rPr lang="en-US" dirty="0" smtClean="0"/>
              <a:t>Details about each </a:t>
            </a:r>
            <a:r>
              <a:rPr lang="en-US" dirty="0" err="1" smtClean="0"/>
              <a:t>IdP</a:t>
            </a:r>
            <a:r>
              <a:rPr lang="en-US" dirty="0" smtClean="0"/>
              <a:t> and SP, their service endpoints, and how assertions will be signed and encrypted.</a:t>
            </a:r>
          </a:p>
          <a:p>
            <a:pPr marL="457200" indent="-457200">
              <a:buFont typeface="Arial"/>
              <a:buChar char="•"/>
            </a:pPr>
            <a:r>
              <a:rPr lang="en-US" dirty="0" smtClean="0"/>
              <a:t>Policies for how metadata is managed.</a:t>
            </a:r>
            <a:endParaRPr lang="en-US" dirty="0"/>
          </a:p>
        </p:txBody>
      </p:sp>
    </p:spTree>
    <p:extLst>
      <p:ext uri="{BB962C8B-B14F-4D97-AF65-F5344CB8AC3E}">
        <p14:creationId xmlns:p14="http://schemas.microsoft.com/office/powerpoint/2010/main" val="1432463008"/>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SAML Identity Federations</a:t>
            </a:r>
            <a:endParaRPr lang="en-US" dirty="0"/>
          </a:p>
        </p:txBody>
      </p:sp>
      <p:sp>
        <p:nvSpPr>
          <p:cNvPr id="3" name="Content Placeholder 2"/>
          <p:cNvSpPr>
            <a:spLocks noGrp="1"/>
          </p:cNvSpPr>
          <p:nvPr>
            <p:ph idx="1"/>
          </p:nvPr>
        </p:nvSpPr>
        <p:spPr/>
        <p:txBody>
          <a:bodyPr/>
          <a:lstStyle/>
          <a:p>
            <a:r>
              <a:rPr lang="en-US" dirty="0" smtClean="0"/>
              <a:t>Most SAML identity federations established and operated by national research and education network (NREN) providers.</a:t>
            </a:r>
          </a:p>
          <a:p>
            <a:endParaRPr lang="en-US" dirty="0"/>
          </a:p>
          <a:p>
            <a:r>
              <a:rPr lang="en-US" dirty="0" smtClean="0"/>
              <a:t>In the United States Internet2 established and operates the </a:t>
            </a:r>
            <a:r>
              <a:rPr lang="en-US" dirty="0" err="1" smtClean="0"/>
              <a:t>InCommon</a:t>
            </a:r>
            <a:r>
              <a:rPr lang="en-US" dirty="0" smtClean="0"/>
              <a:t> Federation.</a:t>
            </a:r>
            <a:endParaRPr lang="en-US" dirty="0"/>
          </a:p>
        </p:txBody>
      </p:sp>
    </p:spTree>
    <p:extLst>
      <p:ext uri="{BB962C8B-B14F-4D97-AF65-F5344CB8AC3E}">
        <p14:creationId xmlns:p14="http://schemas.microsoft.com/office/powerpoint/2010/main" val="3793720636"/>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5522" y="0"/>
            <a:ext cx="6602979" cy="5892800"/>
          </a:xfrm>
          <a:prstGeom prst="rect">
            <a:avLst/>
          </a:prstGeom>
        </p:spPr>
      </p:pic>
    </p:spTree>
    <p:extLst>
      <p:ext uri="{BB962C8B-B14F-4D97-AF65-F5344CB8AC3E}">
        <p14:creationId xmlns:p14="http://schemas.microsoft.com/office/powerpoint/2010/main" val="3583856093"/>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4200" y="88900"/>
            <a:ext cx="7835900" cy="5841306"/>
          </a:xfrm>
          <a:prstGeom prst="rect">
            <a:avLst/>
          </a:prstGeom>
        </p:spPr>
      </p:pic>
    </p:spTree>
    <p:extLst>
      <p:ext uri="{BB962C8B-B14F-4D97-AF65-F5344CB8AC3E}">
        <p14:creationId xmlns:p14="http://schemas.microsoft.com/office/powerpoint/2010/main" val="2092098920"/>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286" y="0"/>
            <a:ext cx="8432114" cy="5866707"/>
          </a:xfrm>
          <a:prstGeom prst="rect">
            <a:avLst/>
          </a:prstGeom>
        </p:spPr>
      </p:pic>
    </p:spTree>
    <p:extLst>
      <p:ext uri="{BB962C8B-B14F-4D97-AF65-F5344CB8AC3E}">
        <p14:creationId xmlns:p14="http://schemas.microsoft.com/office/powerpoint/2010/main" val="2950789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Line Tools	</a:t>
            </a:r>
            <a:endParaRPr lang="en-US" dirty="0"/>
          </a:p>
        </p:txBody>
      </p:sp>
      <p:sp>
        <p:nvSpPr>
          <p:cNvPr id="3" name="Content Placeholder 2"/>
          <p:cNvSpPr>
            <a:spLocks noGrp="1"/>
          </p:cNvSpPr>
          <p:nvPr>
            <p:ph sz="half" idx="2"/>
          </p:nvPr>
        </p:nvSpPr>
        <p:spPr>
          <a:xfrm>
            <a:off x="457200" y="1713300"/>
            <a:ext cx="6388100" cy="3410005"/>
          </a:xfrm>
        </p:spPr>
        <p:txBody>
          <a:bodyPr/>
          <a:lstStyle/>
          <a:p>
            <a:r>
              <a:rPr lang="en-US" dirty="0" smtClean="0"/>
              <a:t>This is not just a “web” problem…</a:t>
            </a:r>
          </a:p>
          <a:p>
            <a:endParaRPr lang="en-US" dirty="0" smtClean="0"/>
          </a:p>
        </p:txBody>
      </p:sp>
      <p:pic>
        <p:nvPicPr>
          <p:cNvPr id="6" name="Picture 5"/>
          <p:cNvPicPr>
            <a:picLocks noChangeAspect="1"/>
          </p:cNvPicPr>
          <p:nvPr/>
        </p:nvPicPr>
        <p:blipFill>
          <a:blip r:embed="rId2"/>
          <a:stretch>
            <a:fillRect/>
          </a:stretch>
        </p:blipFill>
        <p:spPr>
          <a:xfrm>
            <a:off x="1587500" y="2320689"/>
            <a:ext cx="6731000" cy="3426839"/>
          </a:xfrm>
          <a:prstGeom prst="rect">
            <a:avLst/>
          </a:prstGeom>
        </p:spPr>
      </p:pic>
    </p:spTree>
    <p:extLst>
      <p:ext uri="{BB962C8B-B14F-4D97-AF65-F5344CB8AC3E}">
        <p14:creationId xmlns:p14="http://schemas.microsoft.com/office/powerpoint/2010/main" val="1668340340"/>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SAML Identity Federations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Most European countries, Canada, and Japan have well established SAML identity federations with high coverage in academia and research.</a:t>
            </a:r>
          </a:p>
          <a:p>
            <a:endParaRPr lang="en-US" dirty="0"/>
          </a:p>
          <a:p>
            <a:r>
              <a:rPr lang="en-US" dirty="0" smtClean="0"/>
              <a:t>“The </a:t>
            </a:r>
            <a:r>
              <a:rPr lang="en-US" dirty="0"/>
              <a:t>mission of REFEDS is to be the voice that articulates the mutual needs of research and education identity federations worldwide. The group represents the requirements of research and education in the ever-growing space of access and identity </a:t>
            </a:r>
            <a:r>
              <a:rPr lang="en-US" dirty="0" smtClean="0"/>
              <a:t>management...”</a:t>
            </a:r>
            <a:endParaRPr lang="en-US" dirty="0"/>
          </a:p>
        </p:txBody>
      </p:sp>
    </p:spTree>
    <p:extLst>
      <p:ext uri="{BB962C8B-B14F-4D97-AF65-F5344CB8AC3E}">
        <p14:creationId xmlns:p14="http://schemas.microsoft.com/office/powerpoint/2010/main" val="2822109677"/>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5904" y="0"/>
            <a:ext cx="8360096" cy="5816600"/>
          </a:xfrm>
          <a:prstGeom prst="rect">
            <a:avLst/>
          </a:prstGeom>
        </p:spPr>
      </p:pic>
    </p:spTree>
    <p:extLst>
      <p:ext uri="{BB962C8B-B14F-4D97-AF65-F5344CB8AC3E}">
        <p14:creationId xmlns:p14="http://schemas.microsoft.com/office/powerpoint/2010/main" val="4483841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Management	</a:t>
            </a:r>
            <a:endParaRPr lang="en-US" dirty="0"/>
          </a:p>
        </p:txBody>
      </p:sp>
      <p:sp>
        <p:nvSpPr>
          <p:cNvPr id="3" name="Content Placeholder 2"/>
          <p:cNvSpPr>
            <a:spLocks noGrp="1"/>
          </p:cNvSpPr>
          <p:nvPr>
            <p:ph idx="1"/>
          </p:nvPr>
        </p:nvSpPr>
        <p:spPr/>
        <p:txBody>
          <a:bodyPr/>
          <a:lstStyle/>
          <a:p>
            <a:r>
              <a:rPr lang="en-US" dirty="0" smtClean="0"/>
              <a:t>Eventually access privileges are no longer “flat.”</a:t>
            </a:r>
          </a:p>
          <a:p>
            <a:endParaRPr lang="en-US" dirty="0" smtClean="0"/>
          </a:p>
          <a:p>
            <a:r>
              <a:rPr lang="en-US" dirty="0" smtClean="0"/>
              <a:t>Some things some people can see or do…</a:t>
            </a:r>
            <a:br>
              <a:rPr lang="en-US" dirty="0" smtClean="0"/>
            </a:br>
            <a:r>
              <a:rPr lang="en-US" dirty="0" smtClean="0"/>
              <a:t>…other things other people can see or do.</a:t>
            </a:r>
            <a:endParaRPr lang="en-US" dirty="0"/>
          </a:p>
        </p:txBody>
      </p:sp>
    </p:spTree>
    <p:extLst>
      <p:ext uri="{BB962C8B-B14F-4D97-AF65-F5344CB8AC3E}">
        <p14:creationId xmlns:p14="http://schemas.microsoft.com/office/powerpoint/2010/main" val="25314489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9410" y="152400"/>
            <a:ext cx="8427089" cy="5523543"/>
          </a:xfrm>
          <a:prstGeom prst="rect">
            <a:avLst/>
          </a:prstGeom>
        </p:spPr>
      </p:pic>
    </p:spTree>
    <p:extLst>
      <p:ext uri="{BB962C8B-B14F-4D97-AF65-F5344CB8AC3E}">
        <p14:creationId xmlns:p14="http://schemas.microsoft.com/office/powerpoint/2010/main" val="38258347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Frustrated</a:t>
            </a:r>
            <a:endParaRPr lang="en-US" dirty="0"/>
          </a:p>
        </p:txBody>
      </p:sp>
      <p:sp>
        <p:nvSpPr>
          <p:cNvPr id="3" name="Content Placeholder 2"/>
          <p:cNvSpPr>
            <a:spLocks noGrp="1"/>
          </p:cNvSpPr>
          <p:nvPr>
            <p:ph idx="1"/>
          </p:nvPr>
        </p:nvSpPr>
        <p:spPr>
          <a:xfrm>
            <a:off x="457200" y="2082800"/>
            <a:ext cx="8229600" cy="3262745"/>
          </a:xfrm>
        </p:spPr>
        <p:txBody>
          <a:bodyPr/>
          <a:lstStyle/>
          <a:p>
            <a:pPr marL="457200" indent="-457200">
              <a:buFont typeface="Arial"/>
              <a:buChar char="•"/>
            </a:pPr>
            <a:r>
              <a:rPr lang="en-US" dirty="0" smtClean="0"/>
              <a:t>Eventually the burden is too high on users.</a:t>
            </a:r>
          </a:p>
          <a:p>
            <a:pPr marL="1200150" lvl="1" indent="-457200">
              <a:buFont typeface="Arial"/>
              <a:buChar char="•"/>
            </a:pPr>
            <a:r>
              <a:rPr lang="en-US" dirty="0" smtClean="0"/>
              <a:t>Too many accounts/logins/passwords.</a:t>
            </a:r>
          </a:p>
          <a:p>
            <a:pPr marL="1200150" lvl="1" indent="-457200">
              <a:buFont typeface="Arial"/>
              <a:buChar char="•"/>
            </a:pPr>
            <a:r>
              <a:rPr lang="en-US" dirty="0" smtClean="0"/>
              <a:t>Too many places to manage them.</a:t>
            </a:r>
          </a:p>
          <a:p>
            <a:pPr marL="457200" indent="-457200">
              <a:buFont typeface="Arial"/>
              <a:buChar char="•"/>
            </a:pPr>
            <a:r>
              <a:rPr lang="en-US" dirty="0" smtClean="0"/>
              <a:t>Drives insecure online behavior.</a:t>
            </a:r>
          </a:p>
          <a:p>
            <a:pPr marL="457200" indent="-457200">
              <a:buFont typeface="Arial"/>
              <a:buChar char="•"/>
            </a:pPr>
            <a:r>
              <a:rPr lang="en-US" dirty="0" smtClean="0"/>
              <a:t>Collaboration efficiency suffers.</a:t>
            </a:r>
          </a:p>
        </p:txBody>
      </p:sp>
      <p:pic>
        <p:nvPicPr>
          <p:cNvPr id="4" name="Picture 3"/>
          <p:cNvPicPr>
            <a:picLocks noChangeAspect="1"/>
          </p:cNvPicPr>
          <p:nvPr/>
        </p:nvPicPr>
        <p:blipFill>
          <a:blip r:embed="rId2"/>
          <a:stretch>
            <a:fillRect/>
          </a:stretch>
        </p:blipFill>
        <p:spPr>
          <a:xfrm>
            <a:off x="6769100" y="3531804"/>
            <a:ext cx="2164511" cy="1813741"/>
          </a:xfrm>
          <a:prstGeom prst="rect">
            <a:avLst/>
          </a:prstGeom>
        </p:spPr>
      </p:pic>
      <p:sp>
        <p:nvSpPr>
          <p:cNvPr id="5" name="TextBox 4"/>
          <p:cNvSpPr txBox="1"/>
          <p:nvPr/>
        </p:nvSpPr>
        <p:spPr>
          <a:xfrm>
            <a:off x="6769100" y="5419095"/>
            <a:ext cx="1392253" cy="261610"/>
          </a:xfrm>
          <a:prstGeom prst="rect">
            <a:avLst/>
          </a:prstGeom>
          <a:noFill/>
        </p:spPr>
        <p:txBody>
          <a:bodyPr wrap="none" rtlCol="0">
            <a:spAutoFit/>
          </a:bodyPr>
          <a:lstStyle/>
          <a:p>
            <a:r>
              <a:rPr lang="en-US" sz="1100" dirty="0" smtClean="0"/>
              <a:t>Copyright unknown</a:t>
            </a:r>
            <a:endParaRPr lang="en-US" sz="1100" dirty="0"/>
          </a:p>
        </p:txBody>
      </p:sp>
    </p:spTree>
    <p:extLst>
      <p:ext uri="{BB962C8B-B14F-4D97-AF65-F5344CB8AC3E}">
        <p14:creationId xmlns:p14="http://schemas.microsoft.com/office/powerpoint/2010/main" val="12594081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Dysfunction</a:t>
            </a:r>
            <a:endParaRPr lang="en-US" dirty="0"/>
          </a:p>
        </p:txBody>
      </p:sp>
      <p:sp>
        <p:nvSpPr>
          <p:cNvPr id="3" name="Content Placeholder 2"/>
          <p:cNvSpPr>
            <a:spLocks noGrp="1"/>
          </p:cNvSpPr>
          <p:nvPr>
            <p:ph idx="1"/>
          </p:nvPr>
        </p:nvSpPr>
        <p:spPr/>
        <p:txBody>
          <a:bodyPr/>
          <a:lstStyle/>
          <a:p>
            <a:r>
              <a:rPr lang="en-US" dirty="0" smtClean="0"/>
              <a:t>“I need a list of all people in the collaboration!”</a:t>
            </a:r>
          </a:p>
          <a:p>
            <a:pPr marL="457200" indent="-457200">
              <a:buFont typeface="Arial"/>
              <a:buChar char="•"/>
            </a:pPr>
            <a:r>
              <a:rPr lang="en-US" dirty="0" smtClean="0"/>
              <a:t>No such list exists</a:t>
            </a:r>
          </a:p>
          <a:p>
            <a:pPr marL="457200" indent="-457200">
              <a:buFont typeface="Arial"/>
              <a:buChar char="•"/>
            </a:pPr>
            <a:r>
              <a:rPr lang="en-US" dirty="0" smtClean="0"/>
              <a:t>List is not up to date</a:t>
            </a:r>
          </a:p>
          <a:p>
            <a:pPr marL="457200" indent="-457200">
              <a:buFont typeface="Arial"/>
              <a:buChar char="•"/>
            </a:pPr>
            <a:r>
              <a:rPr lang="en-US" dirty="0" smtClean="0"/>
              <a:t>List is inaccessible to people that need it</a:t>
            </a:r>
            <a:endParaRPr lang="en-US" dirty="0"/>
          </a:p>
        </p:txBody>
      </p:sp>
    </p:spTree>
    <p:extLst>
      <p:ext uri="{BB962C8B-B14F-4D97-AF65-F5344CB8AC3E}">
        <p14:creationId xmlns:p14="http://schemas.microsoft.com/office/powerpoint/2010/main" val="29829184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Dysfunction</a:t>
            </a:r>
            <a:endParaRPr lang="en-US" dirty="0"/>
          </a:p>
        </p:txBody>
      </p:sp>
      <p:sp>
        <p:nvSpPr>
          <p:cNvPr id="5" name="TextBox 4"/>
          <p:cNvSpPr txBox="1"/>
          <p:nvPr/>
        </p:nvSpPr>
        <p:spPr>
          <a:xfrm>
            <a:off x="457200" y="1778000"/>
            <a:ext cx="6908800" cy="3416320"/>
          </a:xfrm>
          <a:prstGeom prst="rect">
            <a:avLst/>
          </a:prstGeom>
          <a:noFill/>
        </p:spPr>
        <p:txBody>
          <a:bodyPr wrap="square" rtlCol="0">
            <a:spAutoFit/>
          </a:bodyPr>
          <a:lstStyle/>
          <a:p>
            <a:r>
              <a:rPr lang="en-US" dirty="0" smtClean="0"/>
              <a:t>From: admin@bigproject.org</a:t>
            </a:r>
          </a:p>
          <a:p>
            <a:r>
              <a:rPr lang="en-US" dirty="0" smtClean="0"/>
              <a:t>To: users@bigproject.org</a:t>
            </a:r>
          </a:p>
          <a:p>
            <a:r>
              <a:rPr lang="en-US" dirty="0" smtClean="0"/>
              <a:t>Subject: </a:t>
            </a:r>
            <a:r>
              <a:rPr lang="en-US" dirty="0" err="1" smtClean="0"/>
              <a:t>Fwd</a:t>
            </a:r>
            <a:r>
              <a:rPr lang="en-US" dirty="0" smtClean="0"/>
              <a:t>: where do I login?</a:t>
            </a:r>
          </a:p>
          <a:p>
            <a:endParaRPr lang="en-US" dirty="0"/>
          </a:p>
          <a:p>
            <a:r>
              <a:rPr lang="en-US" dirty="0" smtClean="0"/>
              <a:t>Anybody know who this person is? Should she have an account?</a:t>
            </a:r>
          </a:p>
          <a:p>
            <a:endParaRPr lang="en-US" dirty="0"/>
          </a:p>
          <a:p>
            <a:r>
              <a:rPr lang="en-US" dirty="0" smtClean="0"/>
              <a:t>&gt; From: jane.scientist@university.edu</a:t>
            </a:r>
          </a:p>
          <a:p>
            <a:r>
              <a:rPr lang="en-US" dirty="0" smtClean="0"/>
              <a:t>&gt; To: admin@bigproject.org</a:t>
            </a:r>
          </a:p>
          <a:p>
            <a:r>
              <a:rPr lang="en-US" dirty="0" smtClean="0"/>
              <a:t>&gt; Subject: where do I login?</a:t>
            </a:r>
          </a:p>
          <a:p>
            <a:r>
              <a:rPr lang="en-US" dirty="0" smtClean="0"/>
              <a:t>&gt; </a:t>
            </a:r>
          </a:p>
          <a:p>
            <a:r>
              <a:rPr lang="en-US" dirty="0" smtClean="0"/>
              <a:t>&gt; I just joined Big Project and was told that you could help me get </a:t>
            </a:r>
            <a:br>
              <a:rPr lang="en-US" dirty="0" smtClean="0"/>
            </a:br>
            <a:r>
              <a:rPr lang="en-US" dirty="0" smtClean="0"/>
              <a:t>&gt; an account?</a:t>
            </a:r>
            <a:endParaRPr lang="en-US" dirty="0"/>
          </a:p>
        </p:txBody>
      </p:sp>
    </p:spTree>
    <p:extLst>
      <p:ext uri="{BB962C8B-B14F-4D97-AF65-F5344CB8AC3E}">
        <p14:creationId xmlns:p14="http://schemas.microsoft.com/office/powerpoint/2010/main" val="38111184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0" y="1417638"/>
            <a:ext cx="7061200" cy="4247317"/>
          </a:xfrm>
          <a:prstGeom prst="rect">
            <a:avLst/>
          </a:prstGeom>
          <a:noFill/>
        </p:spPr>
        <p:txBody>
          <a:bodyPr wrap="square" rtlCol="0">
            <a:spAutoFit/>
          </a:bodyPr>
          <a:lstStyle/>
          <a:p>
            <a:r>
              <a:rPr lang="en-US" dirty="0" smtClean="0"/>
              <a:t>From: </a:t>
            </a:r>
            <a:r>
              <a:rPr lang="en-US" dirty="0" err="1" smtClean="0"/>
              <a:t>jane.scientist@univeristy.edu</a:t>
            </a:r>
            <a:r>
              <a:rPr lang="en-US" dirty="0" smtClean="0"/>
              <a:t/>
            </a:r>
            <a:br>
              <a:rPr lang="en-US" dirty="0" smtClean="0"/>
            </a:br>
            <a:r>
              <a:rPr lang="en-US" dirty="0" smtClean="0"/>
              <a:t>To: </a:t>
            </a:r>
            <a:r>
              <a:rPr lang="en-US" dirty="0" err="1" smtClean="0"/>
              <a:t>admin@bigproject.org</a:t>
            </a:r>
            <a:r>
              <a:rPr lang="en-US" dirty="0" smtClean="0"/>
              <a:t/>
            </a:r>
            <a:br>
              <a:rPr lang="en-US" dirty="0" smtClean="0"/>
            </a:br>
            <a:r>
              <a:rPr lang="en-US" dirty="0" smtClean="0"/>
              <a:t>Subject: </a:t>
            </a:r>
            <a:r>
              <a:rPr lang="en-US" dirty="0" err="1" smtClean="0"/>
              <a:t>Fwd</a:t>
            </a:r>
            <a:r>
              <a:rPr lang="en-US" dirty="0" smtClean="0"/>
              <a:t>: minutes from last meeting</a:t>
            </a:r>
            <a:br>
              <a:rPr lang="en-US" dirty="0" smtClean="0"/>
            </a:br>
            <a:r>
              <a:rPr lang="en-US" dirty="0" smtClean="0"/>
              <a:t/>
            </a:r>
            <a:br>
              <a:rPr lang="en-US" dirty="0" smtClean="0"/>
            </a:br>
            <a:r>
              <a:rPr lang="en-US" dirty="0" smtClean="0"/>
              <a:t>Please remove me from this list. I have not been a part of Big Project for over 2 years now!</a:t>
            </a:r>
            <a:br>
              <a:rPr lang="en-US" dirty="0" smtClean="0"/>
            </a:br>
            <a:r>
              <a:rPr lang="en-US" dirty="0" smtClean="0"/>
              <a:t/>
            </a:r>
            <a:br>
              <a:rPr lang="en-US" dirty="0" smtClean="0"/>
            </a:br>
            <a:r>
              <a:rPr lang="en-US" dirty="0" smtClean="0"/>
              <a:t>&gt; From: </a:t>
            </a:r>
            <a:r>
              <a:rPr lang="en-US" dirty="0" err="1" smtClean="0"/>
              <a:t>dyoung@somewhere.edu</a:t>
            </a:r>
            <a:r>
              <a:rPr lang="en-US" dirty="0" smtClean="0"/>
              <a:t/>
            </a:r>
            <a:br>
              <a:rPr lang="en-US" dirty="0" smtClean="0"/>
            </a:br>
            <a:r>
              <a:rPr lang="en-US" dirty="0" smtClean="0"/>
              <a:t>&gt; To: </a:t>
            </a:r>
            <a:r>
              <a:rPr lang="en-US" dirty="0" err="1" smtClean="0"/>
              <a:t>users@bigproject.org</a:t>
            </a:r>
            <a:r>
              <a:rPr lang="en-US" dirty="0" smtClean="0"/>
              <a:t/>
            </a:r>
            <a:br>
              <a:rPr lang="en-US" dirty="0" smtClean="0"/>
            </a:br>
            <a:r>
              <a:rPr lang="en-US" dirty="0" smtClean="0"/>
              <a:t>&gt; Subject: minutes from last meeting</a:t>
            </a:r>
            <a:br>
              <a:rPr lang="en-US" dirty="0" smtClean="0"/>
            </a:br>
            <a:r>
              <a:rPr lang="en-US" dirty="0" smtClean="0"/>
              <a:t>&gt;</a:t>
            </a:r>
            <a:br>
              <a:rPr lang="en-US" dirty="0" smtClean="0"/>
            </a:br>
            <a:r>
              <a:rPr lang="en-US" dirty="0" smtClean="0"/>
              <a:t>&gt; The minutes from the last meeting are attached. Sorry about</a:t>
            </a:r>
            <a:br>
              <a:rPr lang="en-US" dirty="0" smtClean="0"/>
            </a:br>
            <a:r>
              <a:rPr lang="en-US" dirty="0" smtClean="0"/>
              <a:t>&gt; the size. I don't know how to make the imported diagrams </a:t>
            </a:r>
            <a:br>
              <a:rPr lang="en-US" dirty="0" smtClean="0"/>
            </a:br>
            <a:r>
              <a:rPr lang="en-US" dirty="0" smtClean="0"/>
              <a:t>&gt; any smaller. Let me know if your email can't handle attachments</a:t>
            </a:r>
            <a:br>
              <a:rPr lang="en-US" dirty="0" smtClean="0"/>
            </a:br>
            <a:r>
              <a:rPr lang="en-US" dirty="0" smtClean="0"/>
              <a:t>&gt; more than 2 gigabytes.</a:t>
            </a:r>
            <a:endParaRPr lang="en-US" dirty="0"/>
          </a:p>
        </p:txBody>
      </p:sp>
      <p:sp>
        <p:nvSpPr>
          <p:cNvPr id="5" name="Title 4"/>
          <p:cNvSpPr>
            <a:spLocks noGrp="1"/>
          </p:cNvSpPr>
          <p:nvPr>
            <p:ph type="title"/>
          </p:nvPr>
        </p:nvSpPr>
        <p:spPr/>
        <p:txBody>
          <a:bodyPr/>
          <a:lstStyle/>
          <a:p>
            <a:r>
              <a:rPr lang="en-US" dirty="0" smtClean="0"/>
              <a:t>Organization Dysfunction</a:t>
            </a:r>
            <a:endParaRPr lang="en-US" dirty="0"/>
          </a:p>
        </p:txBody>
      </p:sp>
    </p:spTree>
    <p:extLst>
      <p:ext uri="{BB962C8B-B14F-4D97-AF65-F5344CB8AC3E}">
        <p14:creationId xmlns:p14="http://schemas.microsoft.com/office/powerpoint/2010/main" val="37119999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"Quick Fix"</a:t>
            </a:r>
            <a:endParaRPr lang="en-US" dirty="0"/>
          </a:p>
        </p:txBody>
      </p:sp>
      <p:sp>
        <p:nvSpPr>
          <p:cNvPr id="3" name="Content Placeholder 2"/>
          <p:cNvSpPr>
            <a:spLocks noGrp="1"/>
          </p:cNvSpPr>
          <p:nvPr>
            <p:ph idx="1"/>
          </p:nvPr>
        </p:nvSpPr>
        <p:spPr/>
        <p:txBody>
          <a:bodyPr/>
          <a:lstStyle/>
          <a:p>
            <a:r>
              <a:rPr lang="en-US" dirty="0" smtClean="0"/>
              <a:t>“Well-known login and password”</a:t>
            </a:r>
          </a:p>
          <a:p>
            <a:pPr marL="457200" indent="-457200">
              <a:buFont typeface="Arial"/>
              <a:buChar char="•"/>
            </a:pPr>
            <a:r>
              <a:rPr lang="en-US" dirty="0" smtClean="0"/>
              <a:t>Shared account for all users</a:t>
            </a:r>
          </a:p>
          <a:p>
            <a:pPr marL="457200" indent="-457200">
              <a:buFont typeface="Arial"/>
              <a:buChar char="•"/>
            </a:pPr>
            <a:r>
              <a:rPr lang="en-US" dirty="0" smtClean="0"/>
              <a:t>“We will only use it for low risk resources”</a:t>
            </a:r>
          </a:p>
          <a:p>
            <a:pPr marL="1200150" lvl="1" indent="-457200">
              <a:buFont typeface="Arial"/>
              <a:buChar char="•"/>
            </a:pPr>
            <a:r>
              <a:rPr lang="en-US" dirty="0" smtClean="0"/>
              <a:t>What’s low risk? </a:t>
            </a:r>
          </a:p>
          <a:p>
            <a:pPr marL="1200150" lvl="1" indent="-457200">
              <a:buFont typeface="Arial"/>
              <a:buChar char="•"/>
            </a:pPr>
            <a:r>
              <a:rPr lang="en-US" dirty="0" smtClean="0"/>
              <a:t>Who decides? </a:t>
            </a:r>
          </a:p>
        </p:txBody>
      </p:sp>
    </p:spTree>
    <p:extLst>
      <p:ext uri="{BB962C8B-B14F-4D97-AF65-F5344CB8AC3E}">
        <p14:creationId xmlns:p14="http://schemas.microsoft.com/office/powerpoint/2010/main" val="9020122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Identity &amp; Access Management</a:t>
            </a:r>
            <a:br>
              <a:rPr lang="en-US" dirty="0" smtClean="0"/>
            </a:br>
            <a:r>
              <a:rPr lang="en-US" dirty="0" smtClean="0"/>
              <a:t>(IAM)</a:t>
            </a:r>
            <a:endParaRPr lang="en-US" dirty="0"/>
          </a:p>
        </p:txBody>
      </p:sp>
      <p:sp>
        <p:nvSpPr>
          <p:cNvPr id="2" name="Content Placeholder 1"/>
          <p:cNvSpPr>
            <a:spLocks noGrp="1"/>
          </p:cNvSpPr>
          <p:nvPr>
            <p:ph sz="half" idx="2"/>
          </p:nvPr>
        </p:nvSpPr>
        <p:spPr>
          <a:xfrm>
            <a:off x="190500" y="1713300"/>
            <a:ext cx="4306888" cy="3410005"/>
          </a:xfrm>
        </p:spPr>
        <p:txBody>
          <a:bodyPr/>
          <a:lstStyle/>
          <a:p>
            <a:pPr marL="342900" indent="-342900">
              <a:buFont typeface="Arial"/>
              <a:buChar char="•"/>
            </a:pPr>
            <a:r>
              <a:rPr lang="en-US" dirty="0"/>
              <a:t>Y</a:t>
            </a:r>
            <a:r>
              <a:rPr lang="en-US" dirty="0" smtClean="0"/>
              <a:t>our electronic identity</a:t>
            </a:r>
          </a:p>
          <a:p>
            <a:pPr marL="342900" indent="-342900">
              <a:buFont typeface="Arial"/>
              <a:buChar char="•"/>
            </a:pPr>
            <a:r>
              <a:rPr lang="en-US" dirty="0"/>
              <a:t>I</a:t>
            </a:r>
            <a:r>
              <a:rPr lang="en-US" dirty="0" smtClean="0"/>
              <a:t>nformation set about you</a:t>
            </a:r>
          </a:p>
          <a:p>
            <a:pPr marL="342900" indent="-342900">
              <a:buFont typeface="Arial"/>
              <a:buChar char="•"/>
            </a:pPr>
            <a:r>
              <a:rPr lang="en-US" dirty="0"/>
              <a:t>U</a:t>
            </a:r>
            <a:r>
              <a:rPr lang="en-US" dirty="0" smtClean="0"/>
              <a:t>sed for </a:t>
            </a:r>
          </a:p>
          <a:p>
            <a:pPr marL="1085850" lvl="1" indent="-342900">
              <a:buFont typeface="Arial"/>
              <a:buChar char="•"/>
            </a:pPr>
            <a:r>
              <a:rPr lang="en-US" dirty="0"/>
              <a:t>a</a:t>
            </a:r>
            <a:r>
              <a:rPr lang="en-US" dirty="0" smtClean="0"/>
              <a:t>uthentication</a:t>
            </a:r>
            <a:br>
              <a:rPr lang="en-US" dirty="0" smtClean="0"/>
            </a:br>
            <a:r>
              <a:rPr lang="en-US" dirty="0" smtClean="0"/>
              <a:t> (who are you)</a:t>
            </a:r>
          </a:p>
          <a:p>
            <a:pPr marL="1085850" lvl="1" indent="-342900">
              <a:buFont typeface="Arial"/>
              <a:buChar char="•"/>
            </a:pPr>
            <a:r>
              <a:rPr lang="en-US" dirty="0" smtClean="0"/>
              <a:t>authorization </a:t>
            </a:r>
            <a:br>
              <a:rPr lang="en-US" dirty="0" smtClean="0"/>
            </a:br>
            <a:r>
              <a:rPr lang="en-US" dirty="0" smtClean="0"/>
              <a:t>(what allowed to do)</a:t>
            </a:r>
            <a:endParaRPr lang="en-US" dirty="0"/>
          </a:p>
        </p:txBody>
      </p:sp>
      <p:sp>
        <p:nvSpPr>
          <p:cNvPr id="3" name="Content Placeholder 2"/>
          <p:cNvSpPr>
            <a:spLocks noGrp="1"/>
          </p:cNvSpPr>
          <p:nvPr>
            <p:ph sz="quarter" idx="4"/>
          </p:nvPr>
        </p:nvSpPr>
        <p:spPr/>
        <p:txBody>
          <a:bodyPr>
            <a:normAutofit/>
          </a:bodyPr>
          <a:lstStyle/>
          <a:p>
            <a:r>
              <a:rPr lang="en-US" sz="2000" dirty="0" err="1" smtClean="0">
                <a:solidFill>
                  <a:schemeClr val="tx1"/>
                </a:solidFill>
                <a:latin typeface="Courier"/>
                <a:cs typeface="Courier"/>
              </a:rPr>
              <a:t>scott.koranda@ligo.org</a:t>
            </a:r>
            <a:r>
              <a:rPr lang="en-US" sz="2000" dirty="0" smtClean="0">
                <a:solidFill>
                  <a:schemeClr val="tx1"/>
                </a:solidFill>
                <a:latin typeface="Courier"/>
                <a:cs typeface="Courier"/>
              </a:rPr>
              <a:t/>
            </a:r>
            <a:br>
              <a:rPr lang="en-US" sz="2000" dirty="0" smtClean="0">
                <a:solidFill>
                  <a:schemeClr val="tx1"/>
                </a:solidFill>
                <a:latin typeface="Courier"/>
                <a:cs typeface="Courier"/>
              </a:rPr>
            </a:br>
            <a:r>
              <a:rPr lang="en-US" sz="2000" dirty="0" smtClean="0">
                <a:solidFill>
                  <a:schemeClr val="tx1"/>
                </a:solidFill>
                <a:latin typeface="Courier"/>
                <a:cs typeface="Courier"/>
              </a:rPr>
              <a:t>Scott</a:t>
            </a:r>
            <a:br>
              <a:rPr lang="en-US" sz="2000" dirty="0" smtClean="0">
                <a:solidFill>
                  <a:schemeClr val="tx1"/>
                </a:solidFill>
                <a:latin typeface="Courier"/>
                <a:cs typeface="Courier"/>
              </a:rPr>
            </a:br>
            <a:r>
              <a:rPr lang="en-US" sz="2000" dirty="0" smtClean="0">
                <a:solidFill>
                  <a:schemeClr val="tx1"/>
                </a:solidFill>
                <a:latin typeface="Courier"/>
                <a:cs typeface="Courier"/>
              </a:rPr>
              <a:t>Koranda</a:t>
            </a:r>
            <a:br>
              <a:rPr lang="en-US" sz="2000" dirty="0" smtClean="0">
                <a:solidFill>
                  <a:schemeClr val="tx1"/>
                </a:solidFill>
                <a:latin typeface="Courier"/>
                <a:cs typeface="Courier"/>
              </a:rPr>
            </a:br>
            <a:r>
              <a:rPr lang="en-US" sz="2000" dirty="0" smtClean="0">
                <a:solidFill>
                  <a:schemeClr val="tx1"/>
                </a:solidFill>
                <a:latin typeface="Courier"/>
                <a:cs typeface="Courier"/>
              </a:rPr>
              <a:t>Scott F Koranda</a:t>
            </a:r>
            <a:br>
              <a:rPr lang="en-US" sz="2000" dirty="0" smtClean="0">
                <a:solidFill>
                  <a:schemeClr val="tx1"/>
                </a:solidFill>
                <a:latin typeface="Courier"/>
                <a:cs typeface="Courier"/>
              </a:rPr>
            </a:br>
            <a:r>
              <a:rPr lang="en-US" sz="2000" dirty="0" smtClean="0">
                <a:solidFill>
                  <a:schemeClr val="tx1"/>
                </a:solidFill>
                <a:latin typeface="Courier"/>
                <a:cs typeface="Courier"/>
              </a:rPr>
              <a:t>14145550208</a:t>
            </a:r>
            <a:br>
              <a:rPr lang="en-US" sz="2000" dirty="0" smtClean="0">
                <a:solidFill>
                  <a:schemeClr val="tx1"/>
                </a:solidFill>
                <a:latin typeface="Courier"/>
                <a:cs typeface="Courier"/>
              </a:rPr>
            </a:br>
            <a:r>
              <a:rPr lang="en-US" sz="2000" dirty="0" smtClean="0">
                <a:solidFill>
                  <a:schemeClr val="tx1"/>
                </a:solidFill>
                <a:latin typeface="Courier"/>
                <a:cs typeface="Courier"/>
              </a:rPr>
              <a:t>staff</a:t>
            </a:r>
            <a:br>
              <a:rPr lang="en-US" sz="2000" dirty="0" smtClean="0">
                <a:solidFill>
                  <a:schemeClr val="tx1"/>
                </a:solidFill>
                <a:latin typeface="Courier"/>
                <a:cs typeface="Courier"/>
              </a:rPr>
            </a:br>
            <a:r>
              <a:rPr lang="en-US" sz="2000" dirty="0" smtClean="0">
                <a:solidFill>
                  <a:schemeClr val="tx1"/>
                </a:solidFill>
                <a:latin typeface="Courier"/>
                <a:cs typeface="Courier"/>
              </a:rPr>
              <a:t>PO Box 413 Milwaukee, WI</a:t>
            </a:r>
            <a:r>
              <a:rPr lang="en-US" sz="2000" dirty="0">
                <a:solidFill>
                  <a:schemeClr val="tx1"/>
                </a:solidFill>
                <a:latin typeface="Courier"/>
                <a:cs typeface="Courier"/>
              </a:rPr>
              <a:t/>
            </a:r>
            <a:br>
              <a:rPr lang="en-US" sz="2000" dirty="0">
                <a:solidFill>
                  <a:schemeClr val="tx1"/>
                </a:solidFill>
                <a:latin typeface="Courier"/>
                <a:cs typeface="Courier"/>
              </a:rPr>
            </a:br>
            <a:r>
              <a:rPr lang="en-US" sz="2000" dirty="0" err="1" smtClean="0">
                <a:solidFill>
                  <a:schemeClr val="tx1"/>
                </a:solidFill>
                <a:latin typeface="Courier"/>
                <a:cs typeface="Courier"/>
              </a:rPr>
              <a:t>LIGOVirgoLSCMember</a:t>
            </a:r>
            <a:r>
              <a:rPr lang="en-US" sz="2000" dirty="0">
                <a:solidFill>
                  <a:schemeClr val="tx1"/>
                </a:solidFill>
                <a:latin typeface="Courier"/>
                <a:cs typeface="Courier"/>
              </a:rPr>
              <a:t/>
            </a:r>
            <a:br>
              <a:rPr lang="en-US" sz="2000" dirty="0">
                <a:solidFill>
                  <a:schemeClr val="tx1"/>
                </a:solidFill>
                <a:latin typeface="Courier"/>
                <a:cs typeface="Courier"/>
              </a:rPr>
            </a:br>
            <a:endParaRPr lang="en-US" sz="2000" dirty="0" smtClean="0">
              <a:solidFill>
                <a:schemeClr val="tx1"/>
              </a:solidFill>
              <a:latin typeface="Courier"/>
              <a:cs typeface="Courier"/>
            </a:endParaRPr>
          </a:p>
        </p:txBody>
      </p:sp>
    </p:spTree>
    <p:extLst>
      <p:ext uri="{BB962C8B-B14F-4D97-AF65-F5344CB8AC3E}">
        <p14:creationId xmlns:p14="http://schemas.microsoft.com/office/powerpoint/2010/main" val="42198016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Problems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makes IAM for science projects unique?</a:t>
            </a:r>
          </a:p>
          <a:p>
            <a:pPr marL="457200" indent="-457200">
              <a:buFont typeface="Arial"/>
              <a:buChar char="•"/>
            </a:pPr>
            <a:r>
              <a:rPr lang="en-US" sz="2600" dirty="0" smtClean="0"/>
              <a:t>Mixture of web and command line tools.</a:t>
            </a:r>
          </a:p>
          <a:p>
            <a:pPr marL="457200" indent="-457200">
              <a:buFont typeface="Arial"/>
              <a:buChar char="•"/>
            </a:pPr>
            <a:r>
              <a:rPr lang="en-US" sz="2600" dirty="0" smtClean="0"/>
              <a:t>Often geographically distributed.</a:t>
            </a:r>
          </a:p>
          <a:p>
            <a:pPr marL="457200" indent="-457200">
              <a:buFont typeface="Arial"/>
              <a:buChar char="•"/>
            </a:pPr>
            <a:r>
              <a:rPr lang="en-US" sz="2600" dirty="0" smtClean="0"/>
              <a:t>Often decentralized organizational structure.</a:t>
            </a:r>
          </a:p>
          <a:p>
            <a:pPr marL="457200" indent="-457200">
              <a:buFont typeface="Arial"/>
              <a:buChar char="•"/>
            </a:pPr>
            <a:r>
              <a:rPr lang="en-US" sz="2600" dirty="0" smtClean="0"/>
              <a:t>Often less lines of authority.</a:t>
            </a:r>
          </a:p>
          <a:p>
            <a:pPr marL="457200" indent="-457200">
              <a:buFont typeface="Arial"/>
              <a:buChar char="•"/>
            </a:pPr>
            <a:r>
              <a:rPr lang="en-US" sz="2600" dirty="0" smtClean="0"/>
              <a:t>Underfunded and not enough people resources.</a:t>
            </a:r>
          </a:p>
          <a:p>
            <a:pPr marL="457200" indent="-457200">
              <a:buFont typeface="Arial"/>
              <a:buChar char="•"/>
            </a:pPr>
            <a:r>
              <a:rPr lang="en-US" sz="2600" dirty="0" smtClean="0"/>
              <a:t>“Let’s just do it and get it done” culture.</a:t>
            </a:r>
          </a:p>
          <a:p>
            <a:r>
              <a:rPr lang="en-US" dirty="0" smtClean="0"/>
              <a:t>Smart and technology savvy people + </a:t>
            </a:r>
            <a:br>
              <a:rPr lang="en-US" dirty="0" smtClean="0"/>
            </a:br>
            <a:r>
              <a:rPr lang="en-US" dirty="0" smtClean="0"/>
              <a:t>    little structure = infrastructure “challenges”</a:t>
            </a:r>
            <a:endParaRPr lang="en-US" dirty="0"/>
          </a:p>
        </p:txBody>
      </p:sp>
    </p:spTree>
    <p:extLst>
      <p:ext uri="{BB962C8B-B14F-4D97-AF65-F5344CB8AC3E}">
        <p14:creationId xmlns:p14="http://schemas.microsoft.com/office/powerpoint/2010/main" val="32788379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for Science </a:t>
            </a:r>
            <a:endParaRPr lang="en-US" dirty="0"/>
          </a:p>
        </p:txBody>
      </p:sp>
      <p:sp>
        <p:nvSpPr>
          <p:cNvPr id="3" name="Content Placeholder 2"/>
          <p:cNvSpPr>
            <a:spLocks noGrp="1"/>
          </p:cNvSpPr>
          <p:nvPr>
            <p:ph idx="1"/>
          </p:nvPr>
        </p:nvSpPr>
        <p:spPr/>
        <p:txBody>
          <a:bodyPr>
            <a:normAutofit/>
          </a:bodyPr>
          <a:lstStyle/>
          <a:p>
            <a:r>
              <a:rPr lang="en-US" dirty="0" smtClean="0"/>
              <a:t>Good news is that there is help.</a:t>
            </a:r>
          </a:p>
          <a:p>
            <a:pPr marL="457200" indent="-457200">
              <a:buFont typeface="Arial"/>
              <a:buChar char="•"/>
            </a:pPr>
            <a:r>
              <a:rPr lang="en-US" dirty="0" smtClean="0"/>
              <a:t>Good open source standards-based tools with strong communities available.</a:t>
            </a:r>
          </a:p>
          <a:p>
            <a:pPr marL="457200" indent="-457200">
              <a:buFont typeface="Arial"/>
              <a:buChar char="•"/>
            </a:pPr>
            <a:r>
              <a:rPr lang="en-US" dirty="0" smtClean="0"/>
              <a:t>Technology </a:t>
            </a:r>
            <a:r>
              <a:rPr lang="en-US" b="1" dirty="0" smtClean="0"/>
              <a:t>can</a:t>
            </a:r>
            <a:r>
              <a:rPr lang="en-US" dirty="0" smtClean="0"/>
              <a:t> help.</a:t>
            </a:r>
          </a:p>
          <a:p>
            <a:pPr marL="457200" indent="-457200">
              <a:buFont typeface="Arial"/>
              <a:buChar char="•"/>
            </a:pPr>
            <a:r>
              <a:rPr lang="en-US" dirty="0" smtClean="0"/>
              <a:t>Flexible, loosely coupled design goes long way.</a:t>
            </a:r>
          </a:p>
          <a:p>
            <a:pPr marL="457200" indent="-457200">
              <a:buFont typeface="Arial"/>
              <a:buChar char="•"/>
            </a:pPr>
            <a:r>
              <a:rPr lang="en-US" dirty="0" smtClean="0"/>
              <a:t>Leverage experience from other organizations. </a:t>
            </a:r>
          </a:p>
          <a:p>
            <a:pPr marL="1200150" lvl="1" indent="-457200">
              <a:buFont typeface="Arial"/>
              <a:buChar char="•"/>
            </a:pPr>
            <a:r>
              <a:rPr lang="en-US" dirty="0" smtClean="0"/>
              <a:t>especially campuses</a:t>
            </a:r>
            <a:endParaRPr lang="en-US" dirty="0"/>
          </a:p>
        </p:txBody>
      </p:sp>
    </p:spTree>
    <p:extLst>
      <p:ext uri="{BB962C8B-B14F-4D97-AF65-F5344CB8AC3E}">
        <p14:creationId xmlns:p14="http://schemas.microsoft.com/office/powerpoint/2010/main" val="7152349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for Science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Bad news is that technology can only do so much.</a:t>
            </a:r>
          </a:p>
          <a:p>
            <a:pPr marL="457200" indent="-457200">
              <a:buFont typeface="Arial"/>
              <a:buChar char="•"/>
            </a:pPr>
            <a:r>
              <a:rPr lang="en-US" dirty="0" smtClean="0"/>
              <a:t>Policy drives the technology.</a:t>
            </a:r>
          </a:p>
          <a:p>
            <a:pPr marL="457200" indent="-457200">
              <a:buFont typeface="Arial"/>
              <a:buChar char="•"/>
            </a:pPr>
            <a:r>
              <a:rPr lang="en-US" dirty="0"/>
              <a:t>O</a:t>
            </a:r>
            <a:r>
              <a:rPr lang="en-US" dirty="0" smtClean="0"/>
              <a:t>rganizations need to articulate policies that can be implemented and expressed by the tools.</a:t>
            </a:r>
          </a:p>
          <a:p>
            <a:pPr marL="457200" indent="-457200">
              <a:buFont typeface="Arial"/>
              <a:buChar char="•"/>
            </a:pPr>
            <a:r>
              <a:rPr lang="en-US" dirty="0" smtClean="0"/>
              <a:t>Scientists do not like to spend time thinking through and enumerating the fine details of policy.</a:t>
            </a:r>
          </a:p>
          <a:p>
            <a:pPr marL="457200" indent="-457200">
              <a:buFont typeface="Arial"/>
              <a:buChar char="•"/>
            </a:pPr>
            <a:r>
              <a:rPr lang="en-US" dirty="0" smtClean="0"/>
              <a:t>Physicists particularly bad because they want to abstract and find universal expressions.</a:t>
            </a:r>
          </a:p>
          <a:p>
            <a:r>
              <a:rPr lang="en-US" dirty="0" smtClean="0"/>
              <a:t>Most often policy is complex and ugly.</a:t>
            </a:r>
            <a:endParaRPr lang="en-US" dirty="0"/>
          </a:p>
        </p:txBody>
      </p:sp>
    </p:spTree>
    <p:extLst>
      <p:ext uri="{BB962C8B-B14F-4D97-AF65-F5344CB8AC3E}">
        <p14:creationId xmlns:p14="http://schemas.microsoft.com/office/powerpoint/2010/main" val="19216016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for Science</a:t>
            </a:r>
            <a:endParaRPr lang="en-US" dirty="0"/>
          </a:p>
        </p:txBody>
      </p:sp>
      <p:sp>
        <p:nvSpPr>
          <p:cNvPr id="3" name="Content Placeholder 2"/>
          <p:cNvSpPr>
            <a:spLocks noGrp="1"/>
          </p:cNvSpPr>
          <p:nvPr>
            <p:ph idx="1"/>
          </p:nvPr>
        </p:nvSpPr>
        <p:spPr/>
        <p:txBody>
          <a:bodyPr/>
          <a:lstStyle/>
          <a:p>
            <a:r>
              <a:rPr lang="en-US" dirty="0" smtClean="0"/>
              <a:t>Need to begin policy discussions early in parallel with technology design.</a:t>
            </a:r>
          </a:p>
          <a:p>
            <a:endParaRPr lang="en-US" dirty="0" smtClean="0"/>
          </a:p>
          <a:p>
            <a:r>
              <a:rPr lang="en-US" dirty="0" smtClean="0"/>
              <a:t>Drive conversations with use cases.</a:t>
            </a:r>
          </a:p>
          <a:p>
            <a:endParaRPr lang="en-US" dirty="0" smtClean="0"/>
          </a:p>
          <a:p>
            <a:r>
              <a:rPr lang="en-US" dirty="0" smtClean="0"/>
              <a:t>Iterate quickly, stand up demonstration services, help busy scientists focus on policy questions.</a:t>
            </a:r>
            <a:endParaRPr lang="en-US" dirty="0"/>
          </a:p>
        </p:txBody>
      </p:sp>
    </p:spTree>
    <p:extLst>
      <p:ext uri="{BB962C8B-B14F-4D97-AF65-F5344CB8AC3E}">
        <p14:creationId xmlns:p14="http://schemas.microsoft.com/office/powerpoint/2010/main" val="17133443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for Science</a:t>
            </a:r>
            <a:endParaRPr lang="en-US" dirty="0"/>
          </a:p>
        </p:txBody>
      </p:sp>
      <p:sp>
        <p:nvSpPr>
          <p:cNvPr id="3" name="Content Placeholder 2"/>
          <p:cNvSpPr>
            <a:spLocks noGrp="1"/>
          </p:cNvSpPr>
          <p:nvPr>
            <p:ph idx="1"/>
          </p:nvPr>
        </p:nvSpPr>
        <p:spPr/>
        <p:txBody>
          <a:bodyPr/>
          <a:lstStyle/>
          <a:p>
            <a:r>
              <a:rPr lang="en-US" dirty="0" smtClean="0"/>
              <a:t>Different views into IAM</a:t>
            </a:r>
          </a:p>
          <a:p>
            <a:pPr marL="457200" indent="-457200">
              <a:buFont typeface="Arial"/>
              <a:buChar char="•"/>
            </a:pPr>
            <a:r>
              <a:rPr lang="en-US" dirty="0" smtClean="0"/>
              <a:t>Component: which tools compose infrastructure</a:t>
            </a:r>
          </a:p>
          <a:p>
            <a:pPr marL="457200" indent="-457200">
              <a:buFont typeface="Arial"/>
              <a:buChar char="•"/>
            </a:pPr>
            <a:r>
              <a:rPr lang="en-US" dirty="0"/>
              <a:t>Concepts: IAM trends and </a:t>
            </a:r>
            <a:r>
              <a:rPr lang="en-US" dirty="0" smtClean="0"/>
              <a:t>technologies</a:t>
            </a:r>
          </a:p>
          <a:p>
            <a:pPr marL="457200" indent="-457200">
              <a:buFont typeface="Arial"/>
              <a:buChar char="•"/>
            </a:pPr>
            <a:r>
              <a:rPr lang="en-US" dirty="0" smtClean="0"/>
              <a:t>Process: how policies are expressed</a:t>
            </a:r>
          </a:p>
          <a:p>
            <a:pPr marL="457200" indent="-457200">
              <a:buFont typeface="Arial"/>
              <a:buChar char="•"/>
            </a:pPr>
            <a:r>
              <a:rPr lang="en-US" dirty="0" smtClean="0"/>
              <a:t>Spaces: where the users and applications live</a:t>
            </a:r>
          </a:p>
          <a:p>
            <a:pPr marL="457200" indent="-457200">
              <a:buFont typeface="Arial"/>
              <a:buChar char="•"/>
            </a:pPr>
            <a:r>
              <a:rPr lang="en-US" dirty="0" smtClean="0"/>
              <a:t>Principles: tips for surviving IAM build out</a:t>
            </a:r>
            <a:endParaRPr lang="en-US" dirty="0"/>
          </a:p>
        </p:txBody>
      </p:sp>
    </p:spTree>
    <p:extLst>
      <p:ext uri="{BB962C8B-B14F-4D97-AF65-F5344CB8AC3E}">
        <p14:creationId xmlns:p14="http://schemas.microsoft.com/office/powerpoint/2010/main" val="11369469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for Science</a:t>
            </a:r>
            <a:endParaRPr lang="en-US" dirty="0"/>
          </a:p>
        </p:txBody>
      </p:sp>
      <p:sp>
        <p:nvSpPr>
          <p:cNvPr id="3" name="Content Placeholder 2"/>
          <p:cNvSpPr>
            <a:spLocks noGrp="1"/>
          </p:cNvSpPr>
          <p:nvPr>
            <p:ph idx="1"/>
          </p:nvPr>
        </p:nvSpPr>
        <p:spPr/>
        <p:txBody>
          <a:bodyPr/>
          <a:lstStyle/>
          <a:p>
            <a:r>
              <a:rPr lang="en-US" dirty="0" smtClean="0"/>
              <a:t>Different views into IAM</a:t>
            </a:r>
          </a:p>
          <a:p>
            <a:pPr marL="457200" indent="-457200">
              <a:buFont typeface="Arial"/>
              <a:buChar char="•"/>
            </a:pPr>
            <a:r>
              <a:rPr lang="en-US" dirty="0" smtClean="0">
                <a:solidFill>
                  <a:schemeClr val="accent2"/>
                </a:solidFill>
              </a:rPr>
              <a:t>Component: which tools compose infrastructure</a:t>
            </a:r>
          </a:p>
          <a:p>
            <a:pPr marL="457200" indent="-457200">
              <a:buFont typeface="Arial"/>
              <a:buChar char="•"/>
            </a:pPr>
            <a:r>
              <a:rPr lang="en-US" dirty="0"/>
              <a:t>Concepts: IAM trends and </a:t>
            </a:r>
            <a:r>
              <a:rPr lang="en-US" dirty="0" smtClean="0"/>
              <a:t>technologies</a:t>
            </a:r>
          </a:p>
          <a:p>
            <a:pPr marL="457200" indent="-457200">
              <a:buFont typeface="Arial"/>
              <a:buChar char="•"/>
            </a:pPr>
            <a:r>
              <a:rPr lang="en-US" dirty="0" smtClean="0"/>
              <a:t>Process: how policies are expressed</a:t>
            </a:r>
          </a:p>
          <a:p>
            <a:pPr marL="457200" indent="-457200">
              <a:buFont typeface="Arial"/>
              <a:buChar char="•"/>
            </a:pPr>
            <a:r>
              <a:rPr lang="en-US" dirty="0" smtClean="0"/>
              <a:t>Spaces: where the users and applications live</a:t>
            </a:r>
          </a:p>
          <a:p>
            <a:pPr marL="457200" indent="-457200">
              <a:buFont typeface="Arial"/>
              <a:buChar char="•"/>
            </a:pPr>
            <a:r>
              <a:rPr lang="en-US" dirty="0" smtClean="0"/>
              <a:t>Principles: tips for surviving IAM build out</a:t>
            </a:r>
            <a:endParaRPr lang="en-US" dirty="0"/>
          </a:p>
        </p:txBody>
      </p:sp>
    </p:spTree>
    <p:extLst>
      <p:ext uri="{BB962C8B-B14F-4D97-AF65-F5344CB8AC3E}">
        <p14:creationId xmlns:p14="http://schemas.microsoft.com/office/powerpoint/2010/main" val="5469680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Components</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t>User </a:t>
            </a:r>
            <a:r>
              <a:rPr lang="en-US" dirty="0"/>
              <a:t>r</a:t>
            </a:r>
            <a:r>
              <a:rPr lang="en-US" dirty="0" smtClean="0"/>
              <a:t>egistry</a:t>
            </a:r>
          </a:p>
          <a:p>
            <a:pPr marL="457200" indent="-457200">
              <a:buFont typeface="Arial"/>
              <a:buChar char="•"/>
            </a:pPr>
            <a:r>
              <a:rPr lang="en-US" dirty="0" smtClean="0"/>
              <a:t>Directory</a:t>
            </a:r>
          </a:p>
          <a:p>
            <a:pPr marL="457200" indent="-457200">
              <a:buFont typeface="Arial"/>
              <a:buChar char="•"/>
            </a:pPr>
            <a:r>
              <a:rPr lang="en-US" dirty="0" smtClean="0"/>
              <a:t>Authentication store</a:t>
            </a:r>
          </a:p>
          <a:p>
            <a:pPr marL="457200" indent="-457200">
              <a:buFont typeface="Arial"/>
              <a:buChar char="•"/>
            </a:pPr>
            <a:r>
              <a:rPr lang="en-US" dirty="0" smtClean="0"/>
              <a:t>Identity </a:t>
            </a:r>
            <a:r>
              <a:rPr lang="en-US" dirty="0"/>
              <a:t>p</a:t>
            </a:r>
            <a:r>
              <a:rPr lang="en-US" dirty="0" smtClean="0"/>
              <a:t>rovider</a:t>
            </a:r>
          </a:p>
          <a:p>
            <a:pPr marL="457200" indent="-457200">
              <a:buFont typeface="Arial"/>
              <a:buChar char="•"/>
            </a:pPr>
            <a:r>
              <a:rPr lang="en-US" dirty="0" smtClean="0"/>
              <a:t>Service provider</a:t>
            </a:r>
          </a:p>
          <a:p>
            <a:pPr marL="457200" indent="-457200">
              <a:buFont typeface="Arial"/>
              <a:buChar char="•"/>
            </a:pPr>
            <a:r>
              <a:rPr lang="en-US" dirty="0"/>
              <a:t>Group, role, and privilege </a:t>
            </a:r>
            <a:r>
              <a:rPr lang="en-US" dirty="0" smtClean="0"/>
              <a:t>manager</a:t>
            </a:r>
          </a:p>
          <a:p>
            <a:pPr marL="457200" indent="-457200">
              <a:buFont typeface="Arial"/>
              <a:buChar char="•"/>
            </a:pPr>
            <a:r>
              <a:rPr lang="en-US" dirty="0" smtClean="0"/>
              <a:t>Attribute authority</a:t>
            </a:r>
            <a:endParaRPr lang="en-US" dirty="0"/>
          </a:p>
        </p:txBody>
      </p:sp>
    </p:spTree>
    <p:extLst>
      <p:ext uri="{BB962C8B-B14F-4D97-AF65-F5344CB8AC3E}">
        <p14:creationId xmlns:p14="http://schemas.microsoft.com/office/powerpoint/2010/main" val="32069771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Components</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solidFill>
                  <a:schemeClr val="accent2"/>
                </a:solidFill>
              </a:rPr>
              <a:t>User </a:t>
            </a:r>
            <a:r>
              <a:rPr lang="en-US" dirty="0">
                <a:solidFill>
                  <a:schemeClr val="accent2"/>
                </a:solidFill>
              </a:rPr>
              <a:t>r</a:t>
            </a:r>
            <a:r>
              <a:rPr lang="en-US" dirty="0" smtClean="0">
                <a:solidFill>
                  <a:schemeClr val="accent2"/>
                </a:solidFill>
              </a:rPr>
              <a:t>egistry</a:t>
            </a:r>
          </a:p>
          <a:p>
            <a:pPr marL="457200" indent="-457200">
              <a:buFont typeface="Arial"/>
              <a:buChar char="•"/>
            </a:pPr>
            <a:r>
              <a:rPr lang="en-US" dirty="0" smtClean="0"/>
              <a:t>Directory</a:t>
            </a:r>
          </a:p>
          <a:p>
            <a:pPr marL="457200" indent="-457200">
              <a:buFont typeface="Arial"/>
              <a:buChar char="•"/>
            </a:pPr>
            <a:r>
              <a:rPr lang="en-US" dirty="0" smtClean="0"/>
              <a:t>Authentication store</a:t>
            </a:r>
          </a:p>
          <a:p>
            <a:pPr marL="457200" indent="-457200">
              <a:buFont typeface="Arial"/>
              <a:buChar char="•"/>
            </a:pPr>
            <a:r>
              <a:rPr lang="en-US" dirty="0" smtClean="0"/>
              <a:t>Identity </a:t>
            </a:r>
            <a:r>
              <a:rPr lang="en-US" dirty="0"/>
              <a:t>p</a:t>
            </a:r>
            <a:r>
              <a:rPr lang="en-US" dirty="0" smtClean="0"/>
              <a:t>rovider</a:t>
            </a:r>
          </a:p>
          <a:p>
            <a:pPr marL="457200" indent="-457200">
              <a:buFont typeface="Arial"/>
              <a:buChar char="•"/>
            </a:pPr>
            <a:r>
              <a:rPr lang="en-US" dirty="0" smtClean="0"/>
              <a:t>Service provider</a:t>
            </a:r>
          </a:p>
          <a:p>
            <a:pPr marL="457200" indent="-457200">
              <a:buFont typeface="Arial"/>
              <a:buChar char="•"/>
            </a:pPr>
            <a:r>
              <a:rPr lang="en-US" dirty="0"/>
              <a:t>Group, role, and privilege </a:t>
            </a:r>
            <a:r>
              <a:rPr lang="en-US" dirty="0" smtClean="0"/>
              <a:t>manager</a:t>
            </a:r>
          </a:p>
          <a:p>
            <a:pPr marL="457200" indent="-457200">
              <a:buFont typeface="Arial"/>
              <a:buChar char="•"/>
            </a:pPr>
            <a:r>
              <a:rPr lang="en-US" dirty="0" smtClean="0"/>
              <a:t>Attribute authority</a:t>
            </a:r>
            <a:endParaRPr lang="en-US" dirty="0"/>
          </a:p>
        </p:txBody>
      </p:sp>
    </p:spTree>
    <p:extLst>
      <p:ext uri="{BB962C8B-B14F-4D97-AF65-F5344CB8AC3E}">
        <p14:creationId xmlns:p14="http://schemas.microsoft.com/office/powerpoint/2010/main" val="1391695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IAM Component: User Registry</a:t>
            </a:r>
            <a:endParaRPr lang="en-US" dirty="0"/>
          </a:p>
        </p:txBody>
      </p:sp>
      <p:sp>
        <p:nvSpPr>
          <p:cNvPr id="9" name="Content Placeholder 8"/>
          <p:cNvSpPr>
            <a:spLocks noGrp="1"/>
          </p:cNvSpPr>
          <p:nvPr>
            <p:ph idx="1"/>
          </p:nvPr>
        </p:nvSpPr>
        <p:spPr/>
        <p:txBody>
          <a:bodyPr/>
          <a:lstStyle/>
          <a:p>
            <a:pPr marL="457200" indent="-457200">
              <a:buFont typeface="Arial"/>
              <a:buChar char="•"/>
            </a:pPr>
            <a:r>
              <a:rPr lang="en-US" dirty="0" smtClean="0"/>
              <a:t>Holds records of users or members</a:t>
            </a:r>
          </a:p>
          <a:p>
            <a:pPr marL="457200" indent="-457200">
              <a:buFont typeface="Arial"/>
              <a:buChar char="•"/>
            </a:pPr>
            <a:r>
              <a:rPr lang="en-US" dirty="0" smtClean="0"/>
              <a:t>Portal for users self-manage identity</a:t>
            </a:r>
          </a:p>
          <a:p>
            <a:pPr marL="457200" indent="-457200">
              <a:buFont typeface="Arial"/>
              <a:buChar char="•"/>
            </a:pPr>
            <a:r>
              <a:rPr lang="en-US" dirty="0" smtClean="0"/>
              <a:t>Portal for credential (password) management</a:t>
            </a:r>
          </a:p>
          <a:p>
            <a:pPr marL="457200" indent="-457200">
              <a:buFont typeface="Arial"/>
              <a:buChar char="•"/>
            </a:pPr>
            <a:r>
              <a:rPr lang="en-US" dirty="0"/>
              <a:t>E</a:t>
            </a:r>
            <a:r>
              <a:rPr lang="en-US" dirty="0" smtClean="0"/>
              <a:t>nrollment or “onboarding” new members</a:t>
            </a:r>
          </a:p>
          <a:p>
            <a:pPr marL="457200" indent="-457200">
              <a:buFont typeface="Arial"/>
              <a:buChar char="•"/>
            </a:pPr>
            <a:r>
              <a:rPr lang="en-US" dirty="0" smtClean="0"/>
              <a:t> “</a:t>
            </a:r>
            <a:r>
              <a:rPr lang="en-US" dirty="0" err="1" smtClean="0"/>
              <a:t>Offboarding</a:t>
            </a:r>
            <a:r>
              <a:rPr lang="en-US" dirty="0" smtClean="0"/>
              <a:t>” management</a:t>
            </a:r>
          </a:p>
          <a:p>
            <a:pPr marL="457200" indent="-457200">
              <a:buFont typeface="Arial"/>
              <a:buChar char="•"/>
            </a:pPr>
            <a:r>
              <a:rPr lang="en-US" dirty="0" smtClean="0"/>
              <a:t>Often reporting functions</a:t>
            </a:r>
          </a:p>
          <a:p>
            <a:pPr marL="457200" indent="-457200">
              <a:buFont typeface="Arial"/>
              <a:buChar char="•"/>
            </a:pPr>
            <a:r>
              <a:rPr lang="en-US" dirty="0" smtClean="0"/>
              <a:t>Often interface into other components</a:t>
            </a:r>
            <a:endParaRPr lang="en-US" dirty="0"/>
          </a:p>
        </p:txBody>
      </p:sp>
    </p:spTree>
    <p:extLst>
      <p:ext uri="{BB962C8B-B14F-4D97-AF65-F5344CB8AC3E}">
        <p14:creationId xmlns:p14="http://schemas.microsoft.com/office/powerpoint/2010/main" val="3849557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rotWithShape="1">
          <a:blip r:embed="rId2"/>
          <a:srcRect l="-3259" r="482"/>
          <a:stretch/>
        </p:blipFill>
        <p:spPr>
          <a:xfrm>
            <a:off x="558847" y="127000"/>
            <a:ext cx="7937453" cy="5489575"/>
          </a:xfrm>
        </p:spPr>
      </p:pic>
    </p:spTree>
    <p:extLst>
      <p:ext uri="{BB962C8B-B14F-4D97-AF65-F5344CB8AC3E}">
        <p14:creationId xmlns:p14="http://schemas.microsoft.com/office/powerpoint/2010/main" val="21793802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Identity &amp; Access Management</a:t>
            </a:r>
            <a:br>
              <a:rPr lang="en-US" dirty="0" smtClean="0"/>
            </a:br>
            <a:r>
              <a:rPr lang="en-US" dirty="0" smtClean="0"/>
              <a:t>(IAM)</a:t>
            </a:r>
            <a:endParaRPr lang="en-US" dirty="0"/>
          </a:p>
        </p:txBody>
      </p:sp>
      <p:sp>
        <p:nvSpPr>
          <p:cNvPr id="2" name="Content Placeholder 1"/>
          <p:cNvSpPr>
            <a:spLocks noGrp="1"/>
          </p:cNvSpPr>
          <p:nvPr>
            <p:ph sz="half" idx="2"/>
          </p:nvPr>
        </p:nvSpPr>
        <p:spPr/>
        <p:txBody>
          <a:bodyPr/>
          <a:lstStyle/>
          <a:p>
            <a:r>
              <a:rPr lang="en-US" dirty="0"/>
              <a:t>Access Management is about who can access which online </a:t>
            </a:r>
            <a:r>
              <a:rPr lang="en-US" dirty="0" smtClean="0"/>
              <a:t>resources.</a:t>
            </a:r>
            <a:endParaRPr lang="en-US" dirty="0"/>
          </a:p>
          <a:p>
            <a:endParaRPr lang="en-US" dirty="0"/>
          </a:p>
          <a:p>
            <a:r>
              <a:rPr lang="en-US" dirty="0"/>
              <a:t>Who is allowed which privileges at which </a:t>
            </a:r>
            <a:r>
              <a:rPr lang="en-US" dirty="0" smtClean="0"/>
              <a:t>times.</a:t>
            </a:r>
            <a:endParaRPr lang="en-US" dirty="0"/>
          </a:p>
        </p:txBody>
      </p:sp>
      <p:sp>
        <p:nvSpPr>
          <p:cNvPr id="3" name="Content Placeholder 2"/>
          <p:cNvSpPr>
            <a:spLocks noGrp="1"/>
          </p:cNvSpPr>
          <p:nvPr>
            <p:ph sz="quarter" idx="4"/>
          </p:nvPr>
        </p:nvSpPr>
        <p:spPr/>
        <p:txBody>
          <a:bodyPr>
            <a:normAutofit/>
          </a:bodyPr>
          <a:lstStyle/>
          <a:p>
            <a:r>
              <a:rPr lang="en-US" sz="2000" dirty="0" err="1">
                <a:solidFill>
                  <a:schemeClr val="tx1"/>
                </a:solidFill>
                <a:latin typeface="Courier"/>
                <a:cs typeface="Courier"/>
              </a:rPr>
              <a:t>s</a:t>
            </a:r>
            <a:r>
              <a:rPr lang="en-US" sz="2000" dirty="0" err="1" smtClean="0">
                <a:solidFill>
                  <a:schemeClr val="tx1"/>
                </a:solidFill>
                <a:latin typeface="Courier"/>
                <a:cs typeface="Courier"/>
              </a:rPr>
              <a:t>cott.koranda@ligo.org</a:t>
            </a:r>
            <a:r>
              <a:rPr lang="en-US" sz="2000" dirty="0" smtClean="0">
                <a:solidFill>
                  <a:schemeClr val="tx1"/>
                </a:solidFill>
                <a:latin typeface="Courier"/>
                <a:cs typeface="Courier"/>
              </a:rPr>
              <a:t> has privileges VIEW, EDIT, RENAME for topic </a:t>
            </a:r>
            <a:r>
              <a:rPr lang="en-US" sz="2000" dirty="0" err="1" smtClean="0">
                <a:solidFill>
                  <a:schemeClr val="tx1"/>
                </a:solidFill>
                <a:latin typeface="Courier"/>
                <a:cs typeface="Courier"/>
              </a:rPr>
              <a:t>AuthProject</a:t>
            </a:r>
            <a:r>
              <a:rPr lang="en-US" sz="2000" dirty="0" smtClean="0">
                <a:solidFill>
                  <a:schemeClr val="tx1"/>
                </a:solidFill>
                <a:latin typeface="Courier"/>
                <a:cs typeface="Courier"/>
              </a:rPr>
              <a:t>/</a:t>
            </a:r>
            <a:r>
              <a:rPr lang="en-US" sz="2000" dirty="0" err="1" smtClean="0">
                <a:solidFill>
                  <a:schemeClr val="tx1"/>
                </a:solidFill>
                <a:latin typeface="Courier"/>
                <a:cs typeface="Courier"/>
              </a:rPr>
              <a:t>WebHome</a:t>
            </a:r>
            <a:r>
              <a:rPr lang="en-US" sz="2000" dirty="0" smtClean="0">
                <a:solidFill>
                  <a:schemeClr val="tx1"/>
                </a:solidFill>
                <a:latin typeface="Courier"/>
                <a:cs typeface="Courier"/>
              </a:rPr>
              <a:t> in </a:t>
            </a:r>
            <a:r>
              <a:rPr lang="en-US" sz="2000" dirty="0" err="1" smtClean="0">
                <a:solidFill>
                  <a:schemeClr val="tx1"/>
                </a:solidFill>
                <a:latin typeface="Courier"/>
                <a:cs typeface="Courier"/>
              </a:rPr>
              <a:t>wiki.ligo.org</a:t>
            </a:r>
            <a:r>
              <a:rPr lang="en-US" sz="2000" dirty="0" smtClean="0">
                <a:solidFill>
                  <a:schemeClr val="tx1"/>
                </a:solidFill>
                <a:latin typeface="Courier"/>
                <a:cs typeface="Courier"/>
              </a:rPr>
              <a:t> from January 1, 2013 through January 31, 2013</a:t>
            </a:r>
            <a:endParaRPr lang="en-US" sz="2000" dirty="0">
              <a:solidFill>
                <a:schemeClr val="tx1"/>
              </a:solidFill>
              <a:latin typeface="Courier"/>
              <a:cs typeface="Courier"/>
            </a:endParaRPr>
          </a:p>
        </p:txBody>
      </p:sp>
    </p:spTree>
    <p:extLst>
      <p:ext uri="{BB962C8B-B14F-4D97-AF65-F5344CB8AC3E}">
        <p14:creationId xmlns:p14="http://schemas.microsoft.com/office/powerpoint/2010/main" val="33858842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0"/>
            <a:ext cx="6082145" cy="5834616"/>
          </a:xfrm>
          <a:prstGeom prst="rect">
            <a:avLst/>
          </a:prstGeom>
        </p:spPr>
      </p:pic>
    </p:spTree>
    <p:extLst>
      <p:ext uri="{BB962C8B-B14F-4D97-AF65-F5344CB8AC3E}">
        <p14:creationId xmlns:p14="http://schemas.microsoft.com/office/powerpoint/2010/main" val="35366809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5900" y="0"/>
            <a:ext cx="6158345" cy="5907715"/>
          </a:xfrm>
          <a:prstGeom prst="rect">
            <a:avLst/>
          </a:prstGeom>
        </p:spPr>
      </p:pic>
    </p:spTree>
    <p:extLst>
      <p:ext uri="{BB962C8B-B14F-4D97-AF65-F5344CB8AC3E}">
        <p14:creationId xmlns:p14="http://schemas.microsoft.com/office/powerpoint/2010/main" val="10363919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LIGO-India User Registry?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Should LIGO-India have its own user registry or use the existing </a:t>
            </a:r>
            <a:r>
              <a:rPr lang="en-US" dirty="0" err="1" smtClean="0"/>
              <a:t>MyLIGO</a:t>
            </a:r>
            <a:r>
              <a:rPr lang="en-US" dirty="0" smtClean="0"/>
              <a:t> registry?</a:t>
            </a:r>
          </a:p>
          <a:p>
            <a:endParaRPr lang="en-US" dirty="0" smtClean="0"/>
          </a:p>
        </p:txBody>
      </p:sp>
    </p:spTree>
    <p:extLst>
      <p:ext uri="{BB962C8B-B14F-4D97-AF65-F5344CB8AC3E}">
        <p14:creationId xmlns:p14="http://schemas.microsoft.com/office/powerpoint/2010/main" val="8082709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dirty="0" smtClean="0"/>
              <a:t/>
            </a:r>
            <a:br>
              <a:rPr lang="en-US" dirty="0" smtClean="0"/>
            </a:br>
            <a:r>
              <a:rPr lang="en-US" dirty="0" smtClean="0"/>
              <a:t>LIGO</a:t>
            </a:r>
            <a:r>
              <a:rPr lang="en-US" dirty="0"/>
              <a:t>-India has </a:t>
            </a:r>
            <a:r>
              <a:rPr lang="en-US" dirty="0" smtClean="0"/>
              <a:t>its own user </a:t>
            </a:r>
            <a:r>
              <a:rPr lang="en-US" dirty="0"/>
              <a:t>registry</a:t>
            </a:r>
          </a:p>
        </p:txBody>
      </p:sp>
      <p:sp>
        <p:nvSpPr>
          <p:cNvPr id="3" name="Content Placeholder 2"/>
          <p:cNvSpPr>
            <a:spLocks noGrp="1"/>
          </p:cNvSpPr>
          <p:nvPr>
            <p:ph idx="1"/>
          </p:nvPr>
        </p:nvSpPr>
        <p:spPr/>
        <p:txBody>
          <a:bodyPr>
            <a:normAutofit/>
          </a:bodyPr>
          <a:lstStyle/>
          <a:p>
            <a:r>
              <a:rPr lang="en-US" dirty="0" smtClean="0"/>
              <a:t>Pros:</a:t>
            </a:r>
          </a:p>
          <a:p>
            <a:pPr marL="457200" indent="-457200">
              <a:buFont typeface="Arial"/>
              <a:buChar char="•"/>
            </a:pPr>
            <a:r>
              <a:rPr lang="en-US" dirty="0" smtClean="0"/>
              <a:t>More customized infrastructure.</a:t>
            </a:r>
          </a:p>
          <a:p>
            <a:pPr marL="457200" indent="-457200">
              <a:buFont typeface="Arial"/>
              <a:buChar char="•"/>
            </a:pPr>
            <a:r>
              <a:rPr lang="en-US" dirty="0" smtClean="0"/>
              <a:t>Better help desk support locally.</a:t>
            </a:r>
          </a:p>
          <a:p>
            <a:pPr marL="457200" indent="-457200">
              <a:buFont typeface="Arial"/>
              <a:buChar char="•"/>
            </a:pPr>
            <a:r>
              <a:rPr lang="en-US" dirty="0" smtClean="0"/>
              <a:t>Opportunity to evolve.</a:t>
            </a:r>
          </a:p>
          <a:p>
            <a:r>
              <a:rPr lang="en-US" dirty="0" smtClean="0"/>
              <a:t>Cons:</a:t>
            </a:r>
          </a:p>
          <a:p>
            <a:pPr marL="457200" indent="-457200">
              <a:buFont typeface="Arial"/>
              <a:buChar char="•"/>
            </a:pPr>
            <a:r>
              <a:rPr lang="en-US" dirty="0" smtClean="0"/>
              <a:t>Extra effort required.</a:t>
            </a:r>
          </a:p>
          <a:p>
            <a:pPr marL="457200" indent="-457200">
              <a:buFont typeface="Arial"/>
              <a:buChar char="•"/>
            </a:pPr>
            <a:r>
              <a:rPr lang="en-US" dirty="0" smtClean="0"/>
              <a:t>Sets LIGO-India apart from LHO,LLO, CIT, MIT.</a:t>
            </a:r>
          </a:p>
          <a:p>
            <a:endParaRPr lang="en-US" dirty="0" smtClean="0"/>
          </a:p>
        </p:txBody>
      </p:sp>
    </p:spTree>
    <p:extLst>
      <p:ext uri="{BB962C8B-B14F-4D97-AF65-F5344CB8AC3E}">
        <p14:creationId xmlns:p14="http://schemas.microsoft.com/office/powerpoint/2010/main" val="35440407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dirty="0" smtClean="0"/>
              <a:t/>
            </a:r>
            <a:br>
              <a:rPr lang="en-US" dirty="0" smtClean="0"/>
            </a:br>
            <a:r>
              <a:rPr lang="en-US" dirty="0" smtClean="0"/>
              <a:t>LIGO</a:t>
            </a:r>
            <a:r>
              <a:rPr lang="en-US" dirty="0"/>
              <a:t>-India </a:t>
            </a:r>
            <a:r>
              <a:rPr lang="en-US" dirty="0" smtClean="0"/>
              <a:t>leverages </a:t>
            </a:r>
            <a:r>
              <a:rPr lang="en-US" dirty="0" err="1"/>
              <a:t>MyLIGO</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Pros:</a:t>
            </a:r>
          </a:p>
          <a:p>
            <a:pPr marL="457200" indent="-457200">
              <a:buFont typeface="Arial"/>
              <a:buChar char="•"/>
            </a:pPr>
            <a:r>
              <a:rPr lang="en-US" dirty="0" smtClean="0"/>
              <a:t>Use existing infrastructure.</a:t>
            </a:r>
          </a:p>
          <a:p>
            <a:pPr marL="457200" indent="-457200">
              <a:buFont typeface="Arial"/>
              <a:buChar char="•"/>
            </a:pPr>
            <a:r>
              <a:rPr lang="en-US" dirty="0" smtClean="0"/>
              <a:t>Less initial effort required.</a:t>
            </a:r>
          </a:p>
          <a:p>
            <a:pPr marL="457200" indent="-457200">
              <a:buFont typeface="Arial"/>
              <a:buChar char="•"/>
            </a:pPr>
            <a:r>
              <a:rPr lang="en-US" dirty="0" smtClean="0"/>
              <a:t>Fully integrated LIGO Laboratory experience.</a:t>
            </a:r>
          </a:p>
          <a:p>
            <a:r>
              <a:rPr lang="en-US" dirty="0" smtClean="0"/>
              <a:t>Cons:</a:t>
            </a:r>
          </a:p>
          <a:p>
            <a:pPr marL="457200" indent="-457200">
              <a:buFont typeface="Arial"/>
              <a:buChar char="•"/>
            </a:pPr>
            <a:r>
              <a:rPr lang="en-US" dirty="0" smtClean="0"/>
              <a:t>Somewhat </a:t>
            </a:r>
            <a:r>
              <a:rPr lang="en-US" dirty="0"/>
              <a:t>l</a:t>
            </a:r>
            <a:r>
              <a:rPr lang="en-US" dirty="0" smtClean="0"/>
              <a:t>ess flexibility.</a:t>
            </a:r>
          </a:p>
          <a:p>
            <a:pPr marL="457200" indent="-457200">
              <a:buFont typeface="Arial"/>
              <a:buChar char="•"/>
            </a:pPr>
            <a:r>
              <a:rPr lang="en-US" dirty="0" smtClean="0"/>
              <a:t>Need to implement coordinated help desk.</a:t>
            </a:r>
          </a:p>
          <a:p>
            <a:pPr marL="457200" indent="-457200">
              <a:buFont typeface="Arial"/>
              <a:buChar char="•"/>
            </a:pPr>
            <a:r>
              <a:rPr lang="en-US" dirty="0" smtClean="0"/>
              <a:t>Single LIGO IAM infrastructure may change anyway.</a:t>
            </a:r>
          </a:p>
          <a:p>
            <a:pPr marL="1200150" lvl="1" indent="-457200">
              <a:buFont typeface="Arial"/>
              <a:buChar char="•"/>
            </a:pPr>
            <a:r>
              <a:rPr lang="en-US" dirty="0" smtClean="0"/>
              <a:t>Future not certain for division between Lab and LSC.</a:t>
            </a:r>
          </a:p>
        </p:txBody>
      </p:sp>
    </p:spTree>
    <p:extLst>
      <p:ext uri="{BB962C8B-B14F-4D97-AF65-F5344CB8AC3E}">
        <p14:creationId xmlns:p14="http://schemas.microsoft.com/office/powerpoint/2010/main" val="12811748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Registry Design</a:t>
            </a:r>
            <a:endParaRPr lang="en-US" dirty="0"/>
          </a:p>
        </p:txBody>
      </p:sp>
      <p:sp>
        <p:nvSpPr>
          <p:cNvPr id="3" name="Content Placeholder 2"/>
          <p:cNvSpPr>
            <a:spLocks noGrp="1"/>
          </p:cNvSpPr>
          <p:nvPr>
            <p:ph idx="1"/>
          </p:nvPr>
        </p:nvSpPr>
        <p:spPr/>
        <p:txBody>
          <a:bodyPr/>
          <a:lstStyle/>
          <a:p>
            <a:r>
              <a:rPr lang="en-US" dirty="0" smtClean="0"/>
              <a:t>Design? </a:t>
            </a:r>
          </a:p>
          <a:p>
            <a:r>
              <a:rPr lang="en-US" dirty="0" smtClean="0"/>
              <a:t>Are there not all-in-one tools to download and use?</a:t>
            </a:r>
          </a:p>
          <a:p>
            <a:endParaRPr lang="en-US" dirty="0"/>
          </a:p>
          <a:p>
            <a:r>
              <a:rPr lang="en-US" dirty="0" smtClean="0"/>
              <a:t>No (mostly).</a:t>
            </a:r>
            <a:br>
              <a:rPr lang="en-US" dirty="0" smtClean="0"/>
            </a:br>
            <a:r>
              <a:rPr lang="en-US" dirty="0" smtClean="0"/>
              <a:t>Existing enterprise solutions too heavyweight and inflexible for science organizations.</a:t>
            </a:r>
            <a:endParaRPr lang="en-US" dirty="0"/>
          </a:p>
        </p:txBody>
      </p:sp>
    </p:spTree>
    <p:extLst>
      <p:ext uri="{BB962C8B-B14F-4D97-AF65-F5344CB8AC3E}">
        <p14:creationId xmlns:p14="http://schemas.microsoft.com/office/powerpoint/2010/main" val="13546472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to Watch</a:t>
            </a:r>
            <a:endParaRPr lang="en-US" dirty="0"/>
          </a:p>
        </p:txBody>
      </p:sp>
      <p:pic>
        <p:nvPicPr>
          <p:cNvPr id="4" name="Content Placeholder 3"/>
          <p:cNvPicPr>
            <a:picLocks noGrp="1" noChangeAspect="1"/>
          </p:cNvPicPr>
          <p:nvPr>
            <p:ph idx="1"/>
          </p:nvPr>
        </p:nvPicPr>
        <p:blipFill rotWithShape="1">
          <a:blip r:embed="rId2"/>
          <a:srcRect b="48527"/>
          <a:stretch/>
        </p:blipFill>
        <p:spPr>
          <a:xfrm>
            <a:off x="457200" y="1498601"/>
            <a:ext cx="8229600" cy="4064000"/>
          </a:xfrm>
        </p:spPr>
      </p:pic>
    </p:spTree>
    <p:extLst>
      <p:ext uri="{BB962C8B-B14F-4D97-AF65-F5344CB8AC3E}">
        <p14:creationId xmlns:p14="http://schemas.microsoft.com/office/powerpoint/2010/main" val="21504369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to Watch</a:t>
            </a:r>
            <a:endParaRPr lang="en-US" dirty="0"/>
          </a:p>
        </p:txBody>
      </p:sp>
      <p:pic>
        <p:nvPicPr>
          <p:cNvPr id="4" name="Content Placeholder 3"/>
          <p:cNvPicPr>
            <a:picLocks noGrp="1" noChangeAspect="1"/>
          </p:cNvPicPr>
          <p:nvPr>
            <p:ph idx="1"/>
          </p:nvPr>
        </p:nvPicPr>
        <p:blipFill rotWithShape="1">
          <a:blip r:embed="rId2"/>
          <a:srcRect t="9" b="11896"/>
          <a:stretch/>
        </p:blipFill>
        <p:spPr>
          <a:xfrm>
            <a:off x="457200" y="1244600"/>
            <a:ext cx="8229600" cy="4329545"/>
          </a:xfrm>
        </p:spPr>
      </p:pic>
    </p:spTree>
    <p:extLst>
      <p:ext uri="{BB962C8B-B14F-4D97-AF65-F5344CB8AC3E}">
        <p14:creationId xmlns:p14="http://schemas.microsoft.com/office/powerpoint/2010/main" val="35462233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to Watch</a:t>
            </a:r>
            <a:endParaRPr lang="en-US" dirty="0"/>
          </a:p>
        </p:txBody>
      </p:sp>
      <p:pic>
        <p:nvPicPr>
          <p:cNvPr id="4" name="Content Placeholder 3"/>
          <p:cNvPicPr>
            <a:picLocks noGrp="1" noChangeAspect="1"/>
          </p:cNvPicPr>
          <p:nvPr>
            <p:ph idx="1"/>
          </p:nvPr>
        </p:nvPicPr>
        <p:blipFill rotWithShape="1">
          <a:blip r:embed="rId2"/>
          <a:srcRect l="-10471" t="-11532" r="-11865"/>
          <a:stretch/>
        </p:blipFill>
        <p:spPr>
          <a:xfrm>
            <a:off x="152400" y="584200"/>
            <a:ext cx="8902700" cy="5035983"/>
          </a:xfrm>
        </p:spPr>
      </p:pic>
    </p:spTree>
    <p:extLst>
      <p:ext uri="{BB962C8B-B14F-4D97-AF65-F5344CB8AC3E}">
        <p14:creationId xmlns:p14="http://schemas.microsoft.com/office/powerpoint/2010/main" val="396089163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Registry Design</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What data will be stored?</a:t>
            </a:r>
          </a:p>
          <a:p>
            <a:pPr marL="457200" indent="-457200">
              <a:buFont typeface="Arial"/>
              <a:buChar char="•"/>
            </a:pPr>
            <a:r>
              <a:rPr lang="en-US" dirty="0" smtClean="0"/>
              <a:t>What backend data store?</a:t>
            </a:r>
          </a:p>
          <a:p>
            <a:pPr marL="457200" indent="-457200">
              <a:buFont typeface="Arial"/>
              <a:buChar char="•"/>
            </a:pPr>
            <a:r>
              <a:rPr lang="en-US" dirty="0" smtClean="0"/>
              <a:t>What are the onboarding flows?</a:t>
            </a:r>
          </a:p>
          <a:p>
            <a:pPr marL="457200" indent="-457200">
              <a:buFont typeface="Arial"/>
              <a:buChar char="•"/>
            </a:pPr>
            <a:r>
              <a:rPr lang="en-US" dirty="0" smtClean="0"/>
              <a:t>What are the </a:t>
            </a:r>
            <a:r>
              <a:rPr lang="en-US" dirty="0" err="1" smtClean="0"/>
              <a:t>offboarding</a:t>
            </a:r>
            <a:r>
              <a:rPr lang="en-US" dirty="0" smtClean="0"/>
              <a:t> flows?</a:t>
            </a:r>
          </a:p>
          <a:p>
            <a:pPr marL="457200" indent="-457200">
              <a:buFont typeface="Arial"/>
              <a:buChar char="•"/>
            </a:pPr>
            <a:r>
              <a:rPr lang="en-US" dirty="0" smtClean="0"/>
              <a:t>What type of reporting is needed?</a:t>
            </a:r>
            <a:endParaRPr lang="en-US" dirty="0"/>
          </a:p>
        </p:txBody>
      </p:sp>
    </p:spTree>
    <p:extLst>
      <p:ext uri="{BB962C8B-B14F-4D97-AF65-F5344CB8AC3E}">
        <p14:creationId xmlns:p14="http://schemas.microsoft.com/office/powerpoint/2010/main" val="7216680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Identity &amp; Access Management</a:t>
            </a:r>
            <a:br>
              <a:rPr lang="en-US" dirty="0" smtClean="0"/>
            </a:br>
            <a:r>
              <a:rPr lang="en-US" dirty="0" smtClean="0"/>
              <a:t>(IAM)</a:t>
            </a:r>
            <a:endParaRPr lang="en-US" dirty="0"/>
          </a:p>
        </p:txBody>
      </p:sp>
      <p:sp>
        <p:nvSpPr>
          <p:cNvPr id="2" name="Content Placeholder 1"/>
          <p:cNvSpPr>
            <a:spLocks noGrp="1"/>
          </p:cNvSpPr>
          <p:nvPr>
            <p:ph sz="half" idx="2"/>
          </p:nvPr>
        </p:nvSpPr>
        <p:spPr>
          <a:xfrm>
            <a:off x="190500" y="1713300"/>
            <a:ext cx="4306888" cy="3410005"/>
          </a:xfrm>
        </p:spPr>
        <p:txBody>
          <a:bodyPr/>
          <a:lstStyle/>
          <a:p>
            <a:r>
              <a:rPr lang="en-US" dirty="0" smtClean="0"/>
              <a:t>Most people find they collect multiple identities over time, each with its own credentials and privileges.</a:t>
            </a:r>
            <a:endParaRPr lang="en-US" dirty="0"/>
          </a:p>
        </p:txBody>
      </p:sp>
      <p:sp>
        <p:nvSpPr>
          <p:cNvPr id="3" name="Content Placeholder 2"/>
          <p:cNvSpPr>
            <a:spLocks noGrp="1"/>
          </p:cNvSpPr>
          <p:nvPr>
            <p:ph sz="quarter" idx="4"/>
          </p:nvPr>
        </p:nvSpPr>
        <p:spPr/>
        <p:txBody>
          <a:bodyPr>
            <a:normAutofit fontScale="47500" lnSpcReduction="20000"/>
          </a:bodyPr>
          <a:lstStyle/>
          <a:p>
            <a:r>
              <a:rPr lang="en-US" sz="3800" dirty="0" err="1" smtClean="0">
                <a:solidFill>
                  <a:schemeClr val="tx1"/>
                </a:solidFill>
                <a:latin typeface="Courier"/>
                <a:cs typeface="Courier"/>
              </a:rPr>
              <a:t>scott.koranda@ligo.org</a:t>
            </a:r>
            <a:r>
              <a:rPr lang="en-US" sz="3800" dirty="0" smtClean="0">
                <a:solidFill>
                  <a:schemeClr val="tx1"/>
                </a:solidFill>
                <a:latin typeface="Courier"/>
                <a:cs typeface="Courier"/>
              </a:rPr>
              <a:t/>
            </a:r>
            <a:br>
              <a:rPr lang="en-US" sz="3800" dirty="0" smtClean="0">
                <a:solidFill>
                  <a:schemeClr val="tx1"/>
                </a:solidFill>
                <a:latin typeface="Courier"/>
                <a:cs typeface="Courier"/>
              </a:rPr>
            </a:br>
            <a:r>
              <a:rPr lang="en-US" sz="3800" dirty="0" err="1" smtClean="0">
                <a:solidFill>
                  <a:schemeClr val="tx1"/>
                </a:solidFill>
                <a:latin typeface="Courier"/>
                <a:cs typeface="Courier"/>
              </a:rPr>
              <a:t>skoranda@uwm.edu</a:t>
            </a:r>
            <a:r>
              <a:rPr lang="en-US" sz="3800" dirty="0" smtClean="0">
                <a:solidFill>
                  <a:schemeClr val="tx1"/>
                </a:solidFill>
                <a:latin typeface="Courier"/>
                <a:cs typeface="Courier"/>
              </a:rPr>
              <a:t/>
            </a:r>
            <a:br>
              <a:rPr lang="en-US" sz="3800" dirty="0" smtClean="0">
                <a:solidFill>
                  <a:schemeClr val="tx1"/>
                </a:solidFill>
                <a:latin typeface="Courier"/>
                <a:cs typeface="Courier"/>
              </a:rPr>
            </a:br>
            <a:r>
              <a:rPr lang="en-US" sz="3800" dirty="0" err="1" smtClean="0">
                <a:solidFill>
                  <a:schemeClr val="tx1"/>
                </a:solidFill>
                <a:latin typeface="Courier"/>
                <a:cs typeface="Courier"/>
              </a:rPr>
              <a:t>skoranda</a:t>
            </a:r>
            <a:r>
              <a:rPr lang="en-US" sz="3800" dirty="0" smtClean="0">
                <a:solidFill>
                  <a:schemeClr val="tx1"/>
                </a:solidFill>
                <a:latin typeface="Courier"/>
                <a:cs typeface="Courier"/>
              </a:rPr>
              <a:t/>
            </a:r>
            <a:br>
              <a:rPr lang="en-US" sz="3800" dirty="0" smtClean="0">
                <a:solidFill>
                  <a:schemeClr val="tx1"/>
                </a:solidFill>
                <a:latin typeface="Courier"/>
                <a:cs typeface="Courier"/>
              </a:rPr>
            </a:br>
            <a:r>
              <a:rPr lang="en-US" sz="3800" dirty="0" err="1" smtClean="0">
                <a:solidFill>
                  <a:schemeClr val="tx1"/>
                </a:solidFill>
                <a:latin typeface="Courier"/>
                <a:cs typeface="Courier"/>
              </a:rPr>
              <a:t>skoranda@gmail.com</a:t>
            </a:r>
            <a:r>
              <a:rPr lang="en-US" sz="3800" dirty="0">
                <a:solidFill>
                  <a:schemeClr val="tx1"/>
                </a:solidFill>
                <a:latin typeface="Courier"/>
                <a:cs typeface="Courier"/>
              </a:rPr>
              <a:t/>
            </a:r>
            <a:br>
              <a:rPr lang="en-US" sz="3800" dirty="0">
                <a:solidFill>
                  <a:schemeClr val="tx1"/>
                </a:solidFill>
                <a:latin typeface="Courier"/>
                <a:cs typeface="Courier"/>
              </a:rPr>
            </a:br>
            <a:r>
              <a:rPr lang="en-US" sz="3800" dirty="0" err="1">
                <a:solidFill>
                  <a:schemeClr val="tx1"/>
                </a:solidFill>
                <a:latin typeface="Courier"/>
                <a:cs typeface="Courier"/>
              </a:rPr>
              <a:t>s</a:t>
            </a:r>
            <a:r>
              <a:rPr lang="en-US" sz="3800" dirty="0" err="1" smtClean="0">
                <a:solidFill>
                  <a:schemeClr val="tx1"/>
                </a:solidFill>
                <a:latin typeface="Courier"/>
                <a:cs typeface="Courier"/>
              </a:rPr>
              <a:t>cott_koranda</a:t>
            </a:r>
            <a:r>
              <a:rPr lang="en-US" sz="3800" dirty="0" err="1">
                <a:solidFill>
                  <a:schemeClr val="tx1"/>
                </a:solidFill>
                <a:latin typeface="Courier"/>
                <a:cs typeface="Courier"/>
              </a:rPr>
              <a:t>@</a:t>
            </a:r>
            <a:r>
              <a:rPr lang="en-US" sz="3800" dirty="0" err="1" smtClean="0">
                <a:solidFill>
                  <a:schemeClr val="tx1"/>
                </a:solidFill>
                <a:latin typeface="Courier"/>
                <a:cs typeface="Courier"/>
              </a:rPr>
              <a:t>yahoo.com</a:t>
            </a:r>
            <a:r>
              <a:rPr lang="en-US" sz="3800" dirty="0">
                <a:solidFill>
                  <a:schemeClr val="tx1"/>
                </a:solidFill>
                <a:latin typeface="Courier"/>
                <a:cs typeface="Courier"/>
              </a:rPr>
              <a:t/>
            </a:r>
            <a:br>
              <a:rPr lang="en-US" sz="3800" dirty="0">
                <a:solidFill>
                  <a:schemeClr val="tx1"/>
                </a:solidFill>
                <a:latin typeface="Courier"/>
                <a:cs typeface="Courier"/>
              </a:rPr>
            </a:br>
            <a:r>
              <a:rPr lang="en-US" sz="3800" dirty="0" err="1">
                <a:solidFill>
                  <a:schemeClr val="tx1"/>
                </a:solidFill>
                <a:latin typeface="Courier"/>
                <a:cs typeface="Courier"/>
              </a:rPr>
              <a:t>s</a:t>
            </a:r>
            <a:r>
              <a:rPr lang="en-US" sz="3800" dirty="0" err="1" smtClean="0">
                <a:solidFill>
                  <a:schemeClr val="tx1"/>
                </a:solidFill>
                <a:latin typeface="Courier"/>
                <a:cs typeface="Courier"/>
              </a:rPr>
              <a:t>cott_koranda_ligo</a:t>
            </a:r>
            <a:r>
              <a:rPr lang="en-US" sz="3800" dirty="0" smtClean="0">
                <a:solidFill>
                  <a:schemeClr val="tx1"/>
                </a:solidFill>
                <a:latin typeface="Courier"/>
                <a:cs typeface="Courier"/>
              </a:rPr>
              <a:t> (Skype)</a:t>
            </a:r>
            <a:r>
              <a:rPr lang="en-US" sz="3800" dirty="0">
                <a:solidFill>
                  <a:schemeClr val="tx1"/>
                </a:solidFill>
                <a:latin typeface="Courier"/>
                <a:cs typeface="Courier"/>
              </a:rPr>
              <a:t/>
            </a:r>
            <a:br>
              <a:rPr lang="en-US" sz="3800" dirty="0">
                <a:solidFill>
                  <a:schemeClr val="tx1"/>
                </a:solidFill>
                <a:latin typeface="Courier"/>
                <a:cs typeface="Courier"/>
              </a:rPr>
            </a:br>
            <a:r>
              <a:rPr lang="en-US" sz="3800" dirty="0">
                <a:solidFill>
                  <a:schemeClr val="tx1"/>
                </a:solidFill>
                <a:latin typeface="Courier"/>
                <a:cs typeface="Courier"/>
              </a:rPr>
              <a:t>skoranda000 (AIM)</a:t>
            </a:r>
            <a:br>
              <a:rPr lang="en-US" sz="3800" dirty="0">
                <a:solidFill>
                  <a:schemeClr val="tx1"/>
                </a:solidFill>
                <a:latin typeface="Courier"/>
                <a:cs typeface="Courier"/>
              </a:rPr>
            </a:br>
            <a:r>
              <a:rPr lang="en-US" sz="3800" dirty="0" smtClean="0">
                <a:solidFill>
                  <a:schemeClr val="tx1"/>
                </a:solidFill>
                <a:latin typeface="Courier"/>
                <a:cs typeface="Courier"/>
              </a:rPr>
              <a:t>6310907720 (Delta)</a:t>
            </a:r>
            <a:br>
              <a:rPr lang="en-US" sz="3800" dirty="0" smtClean="0">
                <a:solidFill>
                  <a:schemeClr val="tx1"/>
                </a:solidFill>
                <a:latin typeface="Courier"/>
                <a:cs typeface="Courier"/>
              </a:rPr>
            </a:br>
            <a:r>
              <a:rPr lang="en-US" sz="3800" dirty="0" err="1" smtClean="0">
                <a:solidFill>
                  <a:schemeClr val="tx1"/>
                </a:solidFill>
                <a:latin typeface="Courier"/>
                <a:cs typeface="Courier"/>
              </a:rPr>
              <a:t>ScottKoranda</a:t>
            </a:r>
            <a:r>
              <a:rPr lang="en-US" sz="3800" dirty="0" smtClean="0">
                <a:solidFill>
                  <a:schemeClr val="tx1"/>
                </a:solidFill>
                <a:latin typeface="Courier"/>
                <a:cs typeface="Courier"/>
              </a:rPr>
              <a:t> (</a:t>
            </a:r>
            <a:r>
              <a:rPr lang="en-US" sz="3800" dirty="0" err="1" smtClean="0">
                <a:solidFill>
                  <a:schemeClr val="tx1"/>
                </a:solidFill>
                <a:latin typeface="Courier"/>
                <a:cs typeface="Courier"/>
              </a:rPr>
              <a:t>Foswiki.org</a:t>
            </a:r>
            <a:r>
              <a:rPr lang="en-US" sz="3800" dirty="0" smtClean="0">
                <a:solidFill>
                  <a:schemeClr val="tx1"/>
                </a:solidFill>
                <a:latin typeface="Courier"/>
                <a:cs typeface="Courier"/>
              </a:rPr>
              <a:t>)</a:t>
            </a:r>
            <a:br>
              <a:rPr lang="en-US" sz="3800" dirty="0" smtClean="0">
                <a:solidFill>
                  <a:schemeClr val="tx1"/>
                </a:solidFill>
                <a:latin typeface="Courier"/>
                <a:cs typeface="Courier"/>
              </a:rPr>
            </a:br>
            <a:r>
              <a:rPr lang="en-US" sz="3800" dirty="0" err="1" smtClean="0">
                <a:solidFill>
                  <a:schemeClr val="tx1"/>
                </a:solidFill>
                <a:latin typeface="Courier"/>
                <a:cs typeface="Courier"/>
              </a:rPr>
              <a:t>skoranda</a:t>
            </a:r>
            <a:r>
              <a:rPr lang="en-US" sz="3800" dirty="0" smtClean="0">
                <a:solidFill>
                  <a:schemeClr val="tx1"/>
                </a:solidFill>
                <a:latin typeface="Courier"/>
                <a:cs typeface="Courier"/>
              </a:rPr>
              <a:t> (</a:t>
            </a:r>
            <a:r>
              <a:rPr lang="en-US" sz="3800" dirty="0" err="1" smtClean="0">
                <a:solidFill>
                  <a:schemeClr val="tx1"/>
                </a:solidFill>
                <a:latin typeface="Courier"/>
                <a:cs typeface="Courier"/>
              </a:rPr>
              <a:t>github</a:t>
            </a:r>
            <a:r>
              <a:rPr lang="en-US" sz="3800" dirty="0" smtClean="0">
                <a:solidFill>
                  <a:schemeClr val="tx1"/>
                </a:solidFill>
                <a:latin typeface="Courier"/>
                <a:cs typeface="Courier"/>
              </a:rPr>
              <a:t>)</a:t>
            </a:r>
            <a:br>
              <a:rPr lang="en-US" sz="3800" dirty="0" smtClean="0">
                <a:solidFill>
                  <a:schemeClr val="tx1"/>
                </a:solidFill>
                <a:latin typeface="Courier"/>
                <a:cs typeface="Courier"/>
              </a:rPr>
            </a:br>
            <a:r>
              <a:rPr lang="en-US" sz="3800" dirty="0" err="1" smtClean="0">
                <a:solidFill>
                  <a:schemeClr val="tx1"/>
                </a:solidFill>
                <a:latin typeface="Courier"/>
                <a:cs typeface="Courier"/>
              </a:rPr>
              <a:t>scott_koranda</a:t>
            </a:r>
            <a:r>
              <a:rPr lang="en-US" sz="3800" dirty="0" smtClean="0">
                <a:solidFill>
                  <a:schemeClr val="tx1"/>
                </a:solidFill>
                <a:latin typeface="Courier"/>
                <a:cs typeface="Courier"/>
              </a:rPr>
              <a:t> (</a:t>
            </a:r>
            <a:r>
              <a:rPr lang="en-US" sz="3800" dirty="0" err="1" smtClean="0">
                <a:solidFill>
                  <a:schemeClr val="tx1"/>
                </a:solidFill>
                <a:latin typeface="Courier"/>
                <a:cs typeface="Courier"/>
              </a:rPr>
              <a:t>NYTimes</a:t>
            </a:r>
            <a:r>
              <a:rPr lang="en-US" sz="3800" dirty="0" smtClean="0">
                <a:solidFill>
                  <a:schemeClr val="tx1"/>
                </a:solidFill>
                <a:latin typeface="Courier"/>
                <a:cs typeface="Courier"/>
              </a:rPr>
              <a:t>)</a:t>
            </a:r>
            <a:br>
              <a:rPr lang="en-US" sz="3800" dirty="0" smtClean="0">
                <a:solidFill>
                  <a:schemeClr val="tx1"/>
                </a:solidFill>
                <a:latin typeface="Courier"/>
                <a:cs typeface="Courier"/>
              </a:rPr>
            </a:br>
            <a:r>
              <a:rPr lang="en-US" sz="3800" dirty="0" smtClean="0">
                <a:solidFill>
                  <a:schemeClr val="tx1"/>
                </a:solidFill>
                <a:latin typeface="Courier"/>
                <a:cs typeface="Courier"/>
              </a:rPr>
              <a:t>Scott Koranda (Facebook)</a:t>
            </a:r>
            <a:endParaRPr lang="en-US" sz="3800" dirty="0">
              <a:solidFill>
                <a:schemeClr val="tx1"/>
              </a:solidFill>
              <a:latin typeface="Courier"/>
              <a:cs typeface="Courier"/>
            </a:endParaRPr>
          </a:p>
          <a:p>
            <a:r>
              <a:rPr lang="en-US" sz="2600" dirty="0" smtClean="0">
                <a:solidFill>
                  <a:schemeClr val="tx1"/>
                </a:solidFill>
                <a:latin typeface="Courier"/>
                <a:cs typeface="Courier"/>
              </a:rPr>
              <a:t/>
            </a:r>
            <a:br>
              <a:rPr lang="en-US" sz="2600" dirty="0" smtClean="0">
                <a:solidFill>
                  <a:schemeClr val="tx1"/>
                </a:solidFill>
                <a:latin typeface="Courier"/>
                <a:cs typeface="Courier"/>
              </a:rPr>
            </a:br>
            <a:endParaRPr lang="en-US" sz="2600" dirty="0" smtClean="0">
              <a:solidFill>
                <a:schemeClr val="tx1"/>
              </a:solidFill>
              <a:latin typeface="Courier"/>
              <a:cs typeface="Courier"/>
            </a:endParaRPr>
          </a:p>
          <a:p>
            <a:r>
              <a:rPr lang="en-US" sz="2000" dirty="0">
                <a:solidFill>
                  <a:schemeClr val="tx1"/>
                </a:solidFill>
                <a:latin typeface="Courier"/>
                <a:cs typeface="Courier"/>
              </a:rPr>
              <a:t/>
            </a:r>
            <a:br>
              <a:rPr lang="en-US" sz="2000" dirty="0">
                <a:solidFill>
                  <a:schemeClr val="tx1"/>
                </a:solidFill>
                <a:latin typeface="Courier"/>
                <a:cs typeface="Courier"/>
              </a:rPr>
            </a:br>
            <a:endParaRPr lang="en-US" sz="2000" dirty="0" smtClean="0">
              <a:solidFill>
                <a:schemeClr val="tx1"/>
              </a:solidFill>
              <a:latin typeface="Courier"/>
              <a:cs typeface="Courier"/>
            </a:endParaRPr>
          </a:p>
        </p:txBody>
      </p:sp>
    </p:spTree>
    <p:extLst>
      <p:ext uri="{BB962C8B-B14F-4D97-AF65-F5344CB8AC3E}">
        <p14:creationId xmlns:p14="http://schemas.microsoft.com/office/powerpoint/2010/main" val="9668425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Registry Design</a:t>
            </a:r>
            <a:br>
              <a:rPr lang="en-US" dirty="0" smtClean="0"/>
            </a:br>
            <a:r>
              <a:rPr lang="en-US" dirty="0" smtClean="0"/>
              <a:t>Data Types</a:t>
            </a:r>
            <a:endParaRPr lang="en-US" dirty="0"/>
          </a:p>
        </p:txBody>
      </p:sp>
      <p:sp>
        <p:nvSpPr>
          <p:cNvPr id="3" name="Content Placeholder 2"/>
          <p:cNvSpPr>
            <a:spLocks noGrp="1"/>
          </p:cNvSpPr>
          <p:nvPr>
            <p:ph idx="1"/>
          </p:nvPr>
        </p:nvSpPr>
        <p:spPr>
          <a:xfrm>
            <a:off x="457200" y="1600201"/>
            <a:ext cx="8229600" cy="749300"/>
          </a:xfrm>
        </p:spPr>
        <p:txBody>
          <a:bodyPr numCol="1"/>
          <a:lstStyle/>
          <a:p>
            <a:r>
              <a:rPr lang="en-US" dirty="0" smtClean="0"/>
              <a:t>What data does your project need?</a:t>
            </a:r>
          </a:p>
          <a:p>
            <a:endParaRPr lang="en-US" dirty="0"/>
          </a:p>
        </p:txBody>
      </p:sp>
      <p:sp>
        <p:nvSpPr>
          <p:cNvPr id="4" name="Content Placeholder 2"/>
          <p:cNvSpPr txBox="1">
            <a:spLocks/>
          </p:cNvSpPr>
          <p:nvPr/>
        </p:nvSpPr>
        <p:spPr>
          <a:xfrm>
            <a:off x="609600" y="2247900"/>
            <a:ext cx="8229600" cy="3441699"/>
          </a:xfrm>
          <a:prstGeom prst="rect">
            <a:avLst/>
          </a:prstGeom>
          <a:ln>
            <a:noFill/>
          </a:ln>
        </p:spPr>
        <p:txBody>
          <a:bodyPr vert="horz" lIns="91440" tIns="45720" rIns="91440" bIns="45720" numCol="2" rtlCol="0">
            <a:normAutofit fontScale="85000" lnSpcReduction="20000"/>
          </a:bodyPr>
          <a:lstStyle>
            <a:lvl1pPr marL="0" indent="0" algn="l" defTabSz="457200" rtl="0" eaLnBrk="1" latinLnBrk="0" hangingPunct="1">
              <a:spcBef>
                <a:spcPct val="20000"/>
              </a:spcBef>
              <a:buFontTx/>
              <a:buNone/>
              <a:defRPr sz="2800" kern="1200">
                <a:solidFill>
                  <a:srgbClr val="134486"/>
                </a:solidFill>
                <a:latin typeface="+mn-lt"/>
                <a:ea typeface="+mn-ea"/>
                <a:cs typeface="+mn-cs"/>
              </a:defRPr>
            </a:lvl1pPr>
            <a:lvl2pPr marL="742950" indent="-285750" algn="l" defTabSz="457200" rtl="0" eaLnBrk="1" latinLnBrk="0" hangingPunct="1">
              <a:spcBef>
                <a:spcPct val="20000"/>
              </a:spcBef>
              <a:buFont typeface="Wingdings" charset="2"/>
              <a:buChar char="§"/>
              <a:defRPr sz="2400" kern="1200">
                <a:solidFill>
                  <a:srgbClr val="134486"/>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rgbClr val="134486"/>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rgbClr val="13448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3448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err="1" smtClean="0"/>
              <a:t>givenName</a:t>
            </a:r>
            <a:endParaRPr lang="en-US" sz="2400" dirty="0"/>
          </a:p>
          <a:p>
            <a:r>
              <a:rPr lang="en-US" sz="2400" dirty="0" err="1" smtClean="0"/>
              <a:t>familyName</a:t>
            </a:r>
            <a:r>
              <a:rPr lang="en-US" sz="2400" dirty="0" smtClean="0"/>
              <a:t> (</a:t>
            </a:r>
            <a:r>
              <a:rPr lang="en-US" sz="2400" dirty="0" err="1" smtClean="0"/>
              <a:t>sn</a:t>
            </a:r>
            <a:r>
              <a:rPr lang="en-US" sz="2400" dirty="0" smtClean="0"/>
              <a:t>)</a:t>
            </a:r>
          </a:p>
          <a:p>
            <a:r>
              <a:rPr lang="en-US" sz="2400" dirty="0" smtClean="0"/>
              <a:t>common name (</a:t>
            </a:r>
            <a:r>
              <a:rPr lang="en-US" sz="2400" dirty="0" err="1" smtClean="0"/>
              <a:t>cn</a:t>
            </a:r>
            <a:r>
              <a:rPr lang="en-US" sz="2400" dirty="0" smtClean="0"/>
              <a:t>)</a:t>
            </a:r>
          </a:p>
          <a:p>
            <a:r>
              <a:rPr lang="en-US" sz="2400" dirty="0" err="1" smtClean="0"/>
              <a:t>displayName</a:t>
            </a:r>
            <a:endParaRPr lang="en-US" sz="2400" dirty="0" smtClean="0"/>
          </a:p>
          <a:p>
            <a:r>
              <a:rPr lang="en-US" sz="2400" dirty="0" err="1" smtClean="0"/>
              <a:t>preferredName</a:t>
            </a:r>
            <a:r>
              <a:rPr lang="en-US" sz="2400" dirty="0" smtClean="0"/>
              <a:t/>
            </a:r>
            <a:br>
              <a:rPr lang="en-US" sz="2400" dirty="0" smtClean="0"/>
            </a:br>
            <a:r>
              <a:rPr lang="en-US" sz="2400" dirty="0" smtClean="0"/>
              <a:t>honorific</a:t>
            </a:r>
          </a:p>
          <a:p>
            <a:r>
              <a:rPr lang="en-US" sz="2400" dirty="0" smtClean="0"/>
              <a:t>suffix</a:t>
            </a:r>
          </a:p>
          <a:p>
            <a:r>
              <a:rPr lang="en-US" sz="2400" dirty="0" smtClean="0"/>
              <a:t>mail</a:t>
            </a:r>
          </a:p>
          <a:p>
            <a:r>
              <a:rPr lang="en-US" sz="2400" dirty="0" err="1" smtClean="0"/>
              <a:t>mailForwardingAddress</a:t>
            </a:r>
            <a:endParaRPr lang="en-US" sz="2400" dirty="0" smtClean="0"/>
          </a:p>
          <a:p>
            <a:r>
              <a:rPr lang="en-US" sz="2400" dirty="0" err="1" smtClean="0"/>
              <a:t>mailAlternateAddress</a:t>
            </a:r>
            <a:endParaRPr lang="en-US" sz="2400" dirty="0" smtClean="0"/>
          </a:p>
          <a:p>
            <a:r>
              <a:rPr lang="en-US" sz="2400" dirty="0" smtClean="0"/>
              <a:t>address</a:t>
            </a:r>
          </a:p>
          <a:p>
            <a:r>
              <a:rPr lang="en-US" sz="2400" dirty="0" smtClean="0"/>
              <a:t>telephone</a:t>
            </a:r>
          </a:p>
          <a:p>
            <a:r>
              <a:rPr lang="en-US" sz="2400" dirty="0" err="1" smtClean="0"/>
              <a:t>eduPersonPrincipalName</a:t>
            </a:r>
            <a:endParaRPr lang="en-US" sz="2400" dirty="0" smtClean="0"/>
          </a:p>
          <a:p>
            <a:r>
              <a:rPr lang="en-US" sz="2400" dirty="0" err="1" smtClean="0"/>
              <a:t>eduPersonOrgDN</a:t>
            </a:r>
            <a:endParaRPr lang="en-US" sz="2400" dirty="0" smtClean="0"/>
          </a:p>
          <a:p>
            <a:r>
              <a:rPr lang="en-US" sz="2400" dirty="0" err="1" smtClean="0"/>
              <a:t>eduPersonAffiliation</a:t>
            </a:r>
            <a:endParaRPr lang="en-US" sz="2400" dirty="0" smtClean="0"/>
          </a:p>
          <a:p>
            <a:r>
              <a:rPr lang="en-US" sz="2400" dirty="0" err="1" smtClean="0"/>
              <a:t>eduPersonEntitlement</a:t>
            </a:r>
            <a:endParaRPr lang="en-US" sz="2400" dirty="0" smtClean="0"/>
          </a:p>
          <a:p>
            <a:r>
              <a:rPr lang="en-US" sz="2400" dirty="0" err="1" smtClean="0"/>
              <a:t>isMemberOf</a:t>
            </a:r>
            <a:endParaRPr lang="en-US" sz="2400" dirty="0" smtClean="0"/>
          </a:p>
          <a:p>
            <a:r>
              <a:rPr lang="en-US" sz="2400" dirty="0" smtClean="0"/>
              <a:t>title</a:t>
            </a:r>
          </a:p>
          <a:p>
            <a:r>
              <a:rPr lang="en-US" sz="2400" dirty="0" err="1" smtClean="0"/>
              <a:t>openID</a:t>
            </a:r>
            <a:endParaRPr lang="en-US" sz="2400" dirty="0" smtClean="0"/>
          </a:p>
          <a:p>
            <a:r>
              <a:rPr lang="en-US" sz="2400" dirty="0" err="1" smtClean="0"/>
              <a:t>uid</a:t>
            </a:r>
            <a:endParaRPr lang="en-US" sz="2400" dirty="0" smtClean="0"/>
          </a:p>
          <a:p>
            <a:r>
              <a:rPr lang="en-US" sz="2400" dirty="0" err="1" smtClean="0"/>
              <a:t>gid</a:t>
            </a:r>
            <a:endParaRPr lang="en-US" sz="2400" dirty="0" smtClean="0"/>
          </a:p>
          <a:p>
            <a:r>
              <a:rPr lang="en-US" sz="2400" dirty="0" smtClean="0"/>
              <a:t>...</a:t>
            </a:r>
          </a:p>
          <a:p>
            <a:endParaRPr lang="en-US" dirty="0"/>
          </a:p>
        </p:txBody>
      </p:sp>
    </p:spTree>
    <p:extLst>
      <p:ext uri="{BB962C8B-B14F-4D97-AF65-F5344CB8AC3E}">
        <p14:creationId xmlns:p14="http://schemas.microsoft.com/office/powerpoint/2010/main" val="56637152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Registry Design</a:t>
            </a:r>
            <a:br>
              <a:rPr lang="en-US" dirty="0" smtClean="0"/>
            </a:br>
            <a:r>
              <a:rPr lang="en-US" dirty="0" smtClean="0"/>
              <a:t>Data Types</a:t>
            </a:r>
            <a:endParaRPr lang="en-US" dirty="0"/>
          </a:p>
        </p:txBody>
      </p:sp>
      <p:sp>
        <p:nvSpPr>
          <p:cNvPr id="3" name="Content Placeholder 2"/>
          <p:cNvSpPr>
            <a:spLocks noGrp="1"/>
          </p:cNvSpPr>
          <p:nvPr>
            <p:ph idx="1"/>
          </p:nvPr>
        </p:nvSpPr>
        <p:spPr/>
        <p:txBody>
          <a:bodyPr>
            <a:normAutofit lnSpcReduction="10000"/>
          </a:bodyPr>
          <a:lstStyle/>
          <a:p>
            <a:r>
              <a:rPr lang="en-US" dirty="0" smtClean="0"/>
              <a:t>Only collect and store the data you need to accomplish the organization’s mission.</a:t>
            </a:r>
          </a:p>
          <a:p>
            <a:endParaRPr lang="en-US" dirty="0"/>
          </a:p>
          <a:p>
            <a:r>
              <a:rPr lang="en-US" dirty="0" smtClean="0"/>
              <a:t>Do not collect data because you “might use it someday”.</a:t>
            </a:r>
          </a:p>
          <a:p>
            <a:endParaRPr lang="en-US" dirty="0"/>
          </a:p>
          <a:p>
            <a:r>
              <a:rPr lang="en-US" dirty="0" smtClean="0"/>
              <a:t>Rather design flexibility to add data types as needed.</a:t>
            </a:r>
            <a:endParaRPr lang="en-US" dirty="0"/>
          </a:p>
        </p:txBody>
      </p:sp>
      <p:pic>
        <p:nvPicPr>
          <p:cNvPr id="4" name="Picture 3"/>
          <p:cNvPicPr>
            <a:picLocks noChangeAspect="1"/>
          </p:cNvPicPr>
          <p:nvPr/>
        </p:nvPicPr>
        <p:blipFill>
          <a:blip r:embed="rId2"/>
          <a:stretch>
            <a:fillRect/>
          </a:stretch>
        </p:blipFill>
        <p:spPr>
          <a:xfrm>
            <a:off x="5829300" y="5022850"/>
            <a:ext cx="856456" cy="825500"/>
          </a:xfrm>
          <a:prstGeom prst="rect">
            <a:avLst/>
          </a:prstGeom>
        </p:spPr>
      </p:pic>
      <p:sp>
        <p:nvSpPr>
          <p:cNvPr id="5" name="TextBox 4"/>
          <p:cNvSpPr txBox="1"/>
          <p:nvPr/>
        </p:nvSpPr>
        <p:spPr>
          <a:xfrm>
            <a:off x="6588728" y="5345545"/>
            <a:ext cx="2317577" cy="369332"/>
          </a:xfrm>
          <a:prstGeom prst="rect">
            <a:avLst/>
          </a:prstGeom>
          <a:noFill/>
        </p:spPr>
        <p:txBody>
          <a:bodyPr wrap="none" rtlCol="0">
            <a:spAutoFit/>
          </a:bodyPr>
          <a:lstStyle/>
          <a:p>
            <a:r>
              <a:rPr lang="en-US" i="1" dirty="0" smtClean="0"/>
              <a:t>IAM design principle</a:t>
            </a:r>
            <a:endParaRPr lang="en-US" i="1" dirty="0"/>
          </a:p>
        </p:txBody>
      </p:sp>
    </p:spTree>
    <p:extLst>
      <p:ext uri="{BB962C8B-B14F-4D97-AF65-F5344CB8AC3E}">
        <p14:creationId xmlns:p14="http://schemas.microsoft.com/office/powerpoint/2010/main" val="203044583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Registry Design</a:t>
            </a:r>
            <a:br>
              <a:rPr lang="en-US" dirty="0" smtClean="0"/>
            </a:br>
            <a:r>
              <a:rPr lang="en-US" dirty="0" smtClean="0"/>
              <a:t>Data Types</a:t>
            </a:r>
            <a:endParaRPr lang="en-US" dirty="0"/>
          </a:p>
        </p:txBody>
      </p:sp>
      <p:sp>
        <p:nvSpPr>
          <p:cNvPr id="3" name="Content Placeholder 2"/>
          <p:cNvSpPr>
            <a:spLocks noGrp="1"/>
          </p:cNvSpPr>
          <p:nvPr>
            <p:ph idx="1"/>
          </p:nvPr>
        </p:nvSpPr>
        <p:spPr/>
        <p:txBody>
          <a:bodyPr/>
          <a:lstStyle/>
          <a:p>
            <a:r>
              <a:rPr lang="en-US" dirty="0" smtClean="0"/>
              <a:t>Be sure to look at the </a:t>
            </a:r>
            <a:r>
              <a:rPr lang="en-US" dirty="0" err="1" smtClean="0"/>
              <a:t>eduPerson</a:t>
            </a:r>
            <a:r>
              <a:rPr lang="en-US" dirty="0" smtClean="0"/>
              <a:t> LDAP schema</a:t>
            </a:r>
            <a:br>
              <a:rPr lang="en-US" dirty="0" smtClean="0"/>
            </a:br>
            <a:r>
              <a:rPr lang="en-US" dirty="0" smtClean="0"/>
              <a:t/>
            </a:r>
            <a:br>
              <a:rPr lang="en-US" dirty="0" smtClean="0"/>
            </a:br>
            <a:r>
              <a:rPr lang="en-US" dirty="0" smtClean="0"/>
              <a:t>Other resources:</a:t>
            </a:r>
          </a:p>
          <a:p>
            <a:pPr marL="457200" indent="-457200">
              <a:buFont typeface="Arial"/>
              <a:buChar char="•"/>
            </a:pPr>
            <a:r>
              <a:rPr lang="en-US" dirty="0" smtClean="0"/>
              <a:t>Other science projects</a:t>
            </a:r>
          </a:p>
          <a:p>
            <a:pPr marL="457200" indent="-457200">
              <a:buFont typeface="Arial"/>
              <a:buChar char="•"/>
            </a:pPr>
            <a:r>
              <a:rPr lang="en-US" dirty="0" smtClean="0"/>
              <a:t>CIFER, </a:t>
            </a:r>
            <a:r>
              <a:rPr lang="en-US" dirty="0" err="1" smtClean="0"/>
              <a:t>Kuali</a:t>
            </a:r>
            <a:r>
              <a:rPr lang="en-US" dirty="0" smtClean="0"/>
              <a:t> </a:t>
            </a:r>
            <a:r>
              <a:rPr lang="en-US" dirty="0" err="1" smtClean="0"/>
              <a:t>IdM</a:t>
            </a:r>
            <a:r>
              <a:rPr lang="en-US" dirty="0" smtClean="0"/>
              <a:t>, </a:t>
            </a:r>
            <a:r>
              <a:rPr lang="en-US" dirty="0" err="1" smtClean="0"/>
              <a:t>COmanage</a:t>
            </a:r>
            <a:endParaRPr lang="en-US" dirty="0" smtClean="0"/>
          </a:p>
          <a:p>
            <a:pPr marL="457200" indent="-457200">
              <a:buFont typeface="Arial"/>
              <a:buChar char="•"/>
            </a:pPr>
            <a:r>
              <a:rPr lang="en-US" dirty="0" smtClean="0"/>
              <a:t>Your campus IT staff</a:t>
            </a:r>
            <a:endParaRPr lang="en-US" dirty="0"/>
          </a:p>
        </p:txBody>
      </p:sp>
    </p:spTree>
    <p:extLst>
      <p:ext uri="{BB962C8B-B14F-4D97-AF65-F5344CB8AC3E}">
        <p14:creationId xmlns:p14="http://schemas.microsoft.com/office/powerpoint/2010/main" val="418383321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Registry Design</a:t>
            </a:r>
            <a:br>
              <a:rPr lang="en-US" dirty="0" smtClean="0"/>
            </a:br>
            <a:r>
              <a:rPr lang="en-US" dirty="0" smtClean="0"/>
              <a:t>Data Types</a:t>
            </a:r>
            <a:endParaRPr lang="en-US" dirty="0"/>
          </a:p>
        </p:txBody>
      </p:sp>
      <p:sp>
        <p:nvSpPr>
          <p:cNvPr id="3" name="Content Placeholder 2"/>
          <p:cNvSpPr>
            <a:spLocks noGrp="1"/>
          </p:cNvSpPr>
          <p:nvPr>
            <p:ph idx="1"/>
          </p:nvPr>
        </p:nvSpPr>
        <p:spPr>
          <a:xfrm>
            <a:off x="457200" y="2438400"/>
            <a:ext cx="8229600" cy="2932545"/>
          </a:xfrm>
        </p:spPr>
        <p:txBody>
          <a:bodyPr/>
          <a:lstStyle/>
          <a:p>
            <a:r>
              <a:rPr lang="en-US" dirty="0" smtClean="0"/>
              <a:t>Whether your registry </a:t>
            </a:r>
            <a:r>
              <a:rPr lang="en-US" i="1" dirty="0" smtClean="0"/>
              <a:t>provisions</a:t>
            </a:r>
            <a:r>
              <a:rPr lang="en-US" dirty="0" smtClean="0"/>
              <a:t> (is a source of) identity or </a:t>
            </a:r>
            <a:r>
              <a:rPr lang="en-US" i="1" dirty="0" smtClean="0"/>
              <a:t>consumes</a:t>
            </a:r>
            <a:r>
              <a:rPr lang="en-US" dirty="0" smtClean="0"/>
              <a:t> (federated) identity affects which data types to collect and store.</a:t>
            </a:r>
            <a:endParaRPr lang="en-US" dirty="0"/>
          </a:p>
        </p:txBody>
      </p:sp>
    </p:spTree>
    <p:extLst>
      <p:ext uri="{BB962C8B-B14F-4D97-AF65-F5344CB8AC3E}">
        <p14:creationId xmlns:p14="http://schemas.microsoft.com/office/powerpoint/2010/main" val="93479955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Data Registry</a:t>
            </a:r>
            <a:br>
              <a:rPr lang="en-US" dirty="0" smtClean="0"/>
            </a:br>
            <a:r>
              <a:rPr lang="en-US" dirty="0" smtClean="0"/>
              <a:t>Data Store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First question is usually SQL or LDAP?</a:t>
            </a:r>
            <a:endParaRPr lang="en-US" dirty="0"/>
          </a:p>
        </p:txBody>
      </p:sp>
    </p:spTree>
    <p:extLst>
      <p:ext uri="{BB962C8B-B14F-4D97-AF65-F5344CB8AC3E}">
        <p14:creationId xmlns:p14="http://schemas.microsoft.com/office/powerpoint/2010/main" val="290690638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Data Registry</a:t>
            </a:r>
            <a:br>
              <a:rPr lang="en-US" dirty="0" smtClean="0"/>
            </a:br>
            <a:r>
              <a:rPr lang="en-US" dirty="0" smtClean="0"/>
              <a:t>Data Store</a:t>
            </a:r>
            <a:endParaRPr lang="en-US" dirty="0"/>
          </a:p>
        </p:txBody>
      </p:sp>
      <p:sp>
        <p:nvSpPr>
          <p:cNvPr id="3" name="Content Placeholder 2"/>
          <p:cNvSpPr>
            <a:spLocks noGrp="1"/>
          </p:cNvSpPr>
          <p:nvPr>
            <p:ph idx="1"/>
          </p:nvPr>
        </p:nvSpPr>
        <p:spPr/>
        <p:txBody>
          <a:bodyPr/>
          <a:lstStyle/>
          <a:p>
            <a:r>
              <a:rPr lang="en-US" dirty="0" smtClean="0"/>
              <a:t>SQL:</a:t>
            </a:r>
          </a:p>
          <a:p>
            <a:pPr marL="457200" indent="-457200">
              <a:buFont typeface="Arial"/>
              <a:buChar char="•"/>
            </a:pPr>
            <a:r>
              <a:rPr lang="en-US" dirty="0" smtClean="0"/>
              <a:t>More flexibility—create the tables you need.</a:t>
            </a:r>
          </a:p>
          <a:p>
            <a:pPr marL="457200" indent="-457200">
              <a:buFont typeface="Arial"/>
              <a:buChar char="•"/>
            </a:pPr>
            <a:r>
              <a:rPr lang="en-US" dirty="0" smtClean="0"/>
              <a:t>Integrates easily with MVC web frameworks.</a:t>
            </a:r>
          </a:p>
          <a:p>
            <a:pPr marL="1200150" lvl="1" indent="-457200">
              <a:buFont typeface="Arial"/>
              <a:buChar char="•"/>
            </a:pPr>
            <a:r>
              <a:rPr lang="en-US" dirty="0" smtClean="0"/>
              <a:t>model, view, controller</a:t>
            </a:r>
          </a:p>
          <a:p>
            <a:pPr marL="1200150" lvl="1" indent="-457200">
              <a:buFont typeface="Arial"/>
              <a:buChar char="•"/>
            </a:pPr>
            <a:r>
              <a:rPr lang="en-US" dirty="0" err="1" smtClean="0"/>
              <a:t>Django</a:t>
            </a:r>
            <a:r>
              <a:rPr lang="en-US" dirty="0" smtClean="0"/>
              <a:t>, </a:t>
            </a:r>
            <a:r>
              <a:rPr lang="en-US" dirty="0" err="1" smtClean="0"/>
              <a:t>CakePHP</a:t>
            </a:r>
            <a:r>
              <a:rPr lang="en-US" dirty="0" smtClean="0"/>
              <a:t>, Catalyst</a:t>
            </a:r>
          </a:p>
          <a:p>
            <a:pPr marL="457200" indent="-457200">
              <a:buFont typeface="Arial"/>
              <a:buChar char="•"/>
            </a:pPr>
            <a:r>
              <a:rPr lang="en-US" dirty="0" smtClean="0"/>
              <a:t>Versioning and history</a:t>
            </a:r>
          </a:p>
          <a:p>
            <a:pPr marL="457200" indent="-457200">
              <a:buFont typeface="Arial"/>
              <a:buChar char="•"/>
            </a:pPr>
            <a:r>
              <a:rPr lang="en-US" dirty="0" smtClean="0"/>
              <a:t>Solid open source choices</a:t>
            </a:r>
          </a:p>
          <a:p>
            <a:endParaRPr lang="en-US" dirty="0"/>
          </a:p>
          <a:p>
            <a:endParaRPr lang="en-US" dirty="0" smtClean="0"/>
          </a:p>
        </p:txBody>
      </p:sp>
    </p:spTree>
    <p:extLst>
      <p:ext uri="{BB962C8B-B14F-4D97-AF65-F5344CB8AC3E}">
        <p14:creationId xmlns:p14="http://schemas.microsoft.com/office/powerpoint/2010/main" val="17776601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Data Registry</a:t>
            </a:r>
            <a:br>
              <a:rPr lang="en-US" dirty="0" smtClean="0"/>
            </a:br>
            <a:r>
              <a:rPr lang="en-US" dirty="0" smtClean="0"/>
              <a:t>Data Store</a:t>
            </a:r>
            <a:endParaRPr lang="en-US" dirty="0"/>
          </a:p>
        </p:txBody>
      </p:sp>
      <p:sp>
        <p:nvSpPr>
          <p:cNvPr id="3" name="Content Placeholder 2"/>
          <p:cNvSpPr>
            <a:spLocks noGrp="1"/>
          </p:cNvSpPr>
          <p:nvPr>
            <p:ph idx="1"/>
          </p:nvPr>
        </p:nvSpPr>
        <p:spPr/>
        <p:txBody>
          <a:bodyPr/>
          <a:lstStyle/>
          <a:p>
            <a:r>
              <a:rPr lang="en-US" dirty="0" smtClean="0"/>
              <a:t>LDAP:</a:t>
            </a:r>
          </a:p>
          <a:p>
            <a:pPr marL="457200" indent="-457200">
              <a:buFont typeface="Arial"/>
              <a:buChar char="•"/>
            </a:pPr>
            <a:r>
              <a:rPr lang="en-US" dirty="0" smtClean="0"/>
              <a:t>More standards—leverage existing schemas.</a:t>
            </a:r>
          </a:p>
          <a:p>
            <a:pPr marL="457200" indent="-457200">
              <a:buFont typeface="Arial"/>
              <a:buChar char="•"/>
            </a:pPr>
            <a:r>
              <a:rPr lang="en-US" dirty="0" smtClean="0"/>
              <a:t>Easy replication for redundancy.</a:t>
            </a:r>
          </a:p>
          <a:p>
            <a:pPr marL="457200" indent="-457200">
              <a:buFont typeface="Arial"/>
              <a:buChar char="•"/>
            </a:pPr>
            <a:r>
              <a:rPr lang="en-US" dirty="0" smtClean="0"/>
              <a:t>Easy integration with large number of tools.</a:t>
            </a:r>
          </a:p>
          <a:p>
            <a:pPr marL="1200150" lvl="1" indent="-457200">
              <a:buFont typeface="Arial"/>
              <a:buChar char="•"/>
            </a:pPr>
            <a:r>
              <a:rPr lang="en-US" dirty="0" err="1" smtClean="0"/>
              <a:t>pam_ldap</a:t>
            </a:r>
            <a:r>
              <a:rPr lang="en-US" dirty="0" smtClean="0"/>
              <a:t> for integration into shell</a:t>
            </a:r>
          </a:p>
          <a:p>
            <a:pPr marL="457200" indent="-457200">
              <a:buFont typeface="Arial"/>
              <a:buChar char="•"/>
            </a:pPr>
            <a:r>
              <a:rPr lang="en-US" dirty="0" smtClean="0"/>
              <a:t>Solid open source choices</a:t>
            </a:r>
          </a:p>
          <a:p>
            <a:endParaRPr lang="en-US" dirty="0"/>
          </a:p>
          <a:p>
            <a:endParaRPr lang="en-US" dirty="0" smtClean="0"/>
          </a:p>
        </p:txBody>
      </p:sp>
    </p:spTree>
    <p:extLst>
      <p:ext uri="{BB962C8B-B14F-4D97-AF65-F5344CB8AC3E}">
        <p14:creationId xmlns:p14="http://schemas.microsoft.com/office/powerpoint/2010/main" val="285997016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Data Registry</a:t>
            </a:r>
            <a:br>
              <a:rPr lang="en-US" dirty="0" smtClean="0"/>
            </a:br>
            <a:r>
              <a:rPr lang="en-US" dirty="0" smtClean="0"/>
              <a:t>Data Store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SQL or LDAP?</a:t>
            </a:r>
          </a:p>
          <a:p>
            <a:endParaRPr lang="en-US" dirty="0"/>
          </a:p>
          <a:p>
            <a:r>
              <a:rPr lang="en-US" dirty="0" smtClean="0"/>
              <a:t>For small projects with limited IAM needs LDAP more likely for bootstrapping infrastructure.</a:t>
            </a:r>
            <a:br>
              <a:rPr lang="en-US" dirty="0" smtClean="0"/>
            </a:br>
            <a:r>
              <a:rPr lang="en-US" dirty="0" smtClean="0"/>
              <a:t/>
            </a:r>
            <a:br>
              <a:rPr lang="en-US" dirty="0" smtClean="0"/>
            </a:br>
            <a:r>
              <a:rPr lang="en-US" dirty="0" smtClean="0"/>
              <a:t>For larger projects use both SQL and LDAP:</a:t>
            </a:r>
          </a:p>
          <a:p>
            <a:pPr marL="457200" indent="-457200">
              <a:buFont typeface="Arial"/>
              <a:buChar char="•"/>
            </a:pPr>
            <a:r>
              <a:rPr lang="en-US" dirty="0" smtClean="0"/>
              <a:t>SQL as the primary data store.</a:t>
            </a:r>
          </a:p>
          <a:p>
            <a:pPr marL="457200" indent="-457200">
              <a:buFont typeface="Arial"/>
              <a:buChar char="•"/>
            </a:pPr>
            <a:r>
              <a:rPr lang="en-US" dirty="0" smtClean="0"/>
              <a:t>Reflect into LDAP for replication, consumption by other tools including attribute stores.</a:t>
            </a:r>
          </a:p>
        </p:txBody>
      </p:sp>
    </p:spTree>
    <p:extLst>
      <p:ext uri="{BB962C8B-B14F-4D97-AF65-F5344CB8AC3E}">
        <p14:creationId xmlns:p14="http://schemas.microsoft.com/office/powerpoint/2010/main" val="45872265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MyLIGO</a:t>
            </a:r>
            <a:r>
              <a:rPr lang="en-US" dirty="0" smtClean="0"/>
              <a:t> Data Store</a:t>
            </a:r>
            <a:endParaRPr lang="en-US" dirty="0"/>
          </a:p>
        </p:txBody>
      </p:sp>
      <p:sp>
        <p:nvSpPr>
          <p:cNvPr id="3" name="Content Placeholder 2"/>
          <p:cNvSpPr>
            <a:spLocks noGrp="1"/>
          </p:cNvSpPr>
          <p:nvPr>
            <p:ph idx="1"/>
          </p:nvPr>
        </p:nvSpPr>
        <p:spPr/>
        <p:txBody>
          <a:bodyPr/>
          <a:lstStyle/>
          <a:p>
            <a:r>
              <a:rPr lang="en-US" dirty="0" smtClean="0"/>
              <a:t>Current: hybrid SQL (MySQL) and LDAP approach</a:t>
            </a:r>
          </a:p>
          <a:p>
            <a:endParaRPr lang="en-US" dirty="0"/>
          </a:p>
          <a:p>
            <a:r>
              <a:rPr lang="en-US" dirty="0" smtClean="0"/>
              <a:t>Future: </a:t>
            </a:r>
            <a:r>
              <a:rPr lang="en-US" dirty="0" err="1" smtClean="0"/>
              <a:t>COmanage</a:t>
            </a:r>
            <a:r>
              <a:rPr lang="en-US" dirty="0" smtClean="0"/>
              <a:t> (SQL) reflected into LDAP</a:t>
            </a:r>
            <a:endParaRPr lang="en-US" dirty="0"/>
          </a:p>
        </p:txBody>
      </p:sp>
    </p:spTree>
    <p:extLst>
      <p:ext uri="{BB962C8B-B14F-4D97-AF65-F5344CB8AC3E}">
        <p14:creationId xmlns:p14="http://schemas.microsoft.com/office/powerpoint/2010/main" val="37878721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Registry</a:t>
            </a:r>
            <a:br>
              <a:rPr lang="en-US" dirty="0" smtClean="0"/>
            </a:br>
            <a:r>
              <a:rPr lang="en-US" dirty="0" smtClean="0"/>
              <a:t>Onboarding</a:t>
            </a:r>
            <a:endParaRPr lang="en-US" dirty="0"/>
          </a:p>
        </p:txBody>
      </p:sp>
      <p:sp>
        <p:nvSpPr>
          <p:cNvPr id="3" name="Content Placeholder 2"/>
          <p:cNvSpPr>
            <a:spLocks noGrp="1"/>
          </p:cNvSpPr>
          <p:nvPr>
            <p:ph idx="1"/>
          </p:nvPr>
        </p:nvSpPr>
        <p:spPr/>
        <p:txBody>
          <a:bodyPr>
            <a:normAutofit lnSpcReduction="10000"/>
          </a:bodyPr>
          <a:lstStyle/>
          <a:p>
            <a:r>
              <a:rPr lang="en-US" dirty="0" smtClean="0"/>
              <a:t>Onboarding: how people enter into the IAM infrastructure.</a:t>
            </a:r>
          </a:p>
          <a:p>
            <a:pPr marL="457200" indent="-457200">
              <a:buFont typeface="Arial"/>
              <a:buChar char="•"/>
            </a:pPr>
            <a:r>
              <a:rPr lang="en-US" dirty="0" smtClean="0"/>
              <a:t>Usually coming new into the project.</a:t>
            </a:r>
          </a:p>
          <a:p>
            <a:pPr marL="457200" indent="-457200">
              <a:buFont typeface="Arial"/>
              <a:buChar char="•"/>
            </a:pPr>
            <a:r>
              <a:rPr lang="en-US" dirty="0" smtClean="0"/>
              <a:t>Sometimes returning to the project.</a:t>
            </a:r>
          </a:p>
          <a:p>
            <a:pPr marL="457200" indent="-457200">
              <a:buFont typeface="Arial"/>
              <a:buChar char="•"/>
            </a:pPr>
            <a:r>
              <a:rPr lang="en-US" dirty="0" smtClean="0"/>
              <a:t>May have different policies:</a:t>
            </a:r>
          </a:p>
          <a:p>
            <a:pPr marL="1200150" lvl="1" indent="-457200">
              <a:buFont typeface="Arial"/>
              <a:buChar char="•"/>
            </a:pPr>
            <a:r>
              <a:rPr lang="en-US" dirty="0" smtClean="0"/>
              <a:t>per person affiliation (faculty, staff, student, ...)</a:t>
            </a:r>
          </a:p>
          <a:p>
            <a:pPr marL="1200150" lvl="1" indent="-457200">
              <a:buFont typeface="Arial"/>
              <a:buChar char="•"/>
            </a:pPr>
            <a:r>
              <a:rPr lang="en-US" dirty="0" smtClean="0"/>
              <a:t>per organization unit</a:t>
            </a:r>
          </a:p>
          <a:p>
            <a:pPr marL="1200150" lvl="1" indent="-457200">
              <a:buFont typeface="Arial"/>
              <a:buChar char="•"/>
            </a:pPr>
            <a:r>
              <a:rPr lang="en-US" dirty="0" smtClean="0"/>
              <a:t>as project grows and matures</a:t>
            </a:r>
            <a:endParaRPr lang="en-US" dirty="0"/>
          </a:p>
        </p:txBody>
      </p:sp>
    </p:spTree>
    <p:extLst>
      <p:ext uri="{BB962C8B-B14F-4D97-AF65-F5344CB8AC3E}">
        <p14:creationId xmlns:p14="http://schemas.microsoft.com/office/powerpoint/2010/main" val="6862909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IAM for Scientific Organizations</a:t>
            </a:r>
            <a:endParaRPr lang="en-US" dirty="0"/>
          </a:p>
        </p:txBody>
      </p:sp>
      <p:sp>
        <p:nvSpPr>
          <p:cNvPr id="6" name="Content Placeholder 5"/>
          <p:cNvSpPr>
            <a:spLocks noGrp="1"/>
          </p:cNvSpPr>
          <p:nvPr>
            <p:ph idx="1"/>
          </p:nvPr>
        </p:nvSpPr>
        <p:spPr/>
        <p:txBody>
          <a:bodyPr/>
          <a:lstStyle/>
          <a:p>
            <a:r>
              <a:rPr lang="en-US" dirty="0" smtClean="0"/>
              <a:t>Focus here is IAM for scientific organizations.</a:t>
            </a:r>
          </a:p>
          <a:p>
            <a:endParaRPr lang="en-US" dirty="0" smtClean="0"/>
          </a:p>
          <a:p>
            <a:r>
              <a:rPr lang="en-US" dirty="0" smtClean="0"/>
              <a:t>A primary goal is enabling efficient and secure collaboration to support the science mission of the project.</a:t>
            </a:r>
            <a:endParaRPr lang="en-US" dirty="0"/>
          </a:p>
        </p:txBody>
      </p:sp>
    </p:spTree>
    <p:extLst>
      <p:ext uri="{BB962C8B-B14F-4D97-AF65-F5344CB8AC3E}">
        <p14:creationId xmlns:p14="http://schemas.microsoft.com/office/powerpoint/2010/main" val="161277661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Registry</a:t>
            </a:r>
            <a:br>
              <a:rPr lang="en-US" dirty="0" smtClean="0"/>
            </a:br>
            <a:r>
              <a:rPr lang="en-US" dirty="0" err="1" smtClean="0"/>
              <a:t>Offboarding</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Offboarding</a:t>
            </a:r>
            <a:r>
              <a:rPr lang="en-US" dirty="0" smtClean="0"/>
              <a:t>: how people leave the IAM infrastructure.</a:t>
            </a:r>
          </a:p>
          <a:p>
            <a:pPr marL="457200" indent="-457200">
              <a:buFont typeface="Arial"/>
              <a:buChar char="•"/>
            </a:pPr>
            <a:r>
              <a:rPr lang="en-US" dirty="0" smtClean="0"/>
              <a:t>Always last part considered and designed!</a:t>
            </a:r>
          </a:p>
          <a:p>
            <a:pPr marL="457200" indent="-457200">
              <a:buFont typeface="Arial"/>
              <a:buChar char="•"/>
            </a:pPr>
            <a:r>
              <a:rPr lang="en-US" dirty="0" smtClean="0"/>
              <a:t>Usually involves decrease in privileges over time.</a:t>
            </a:r>
          </a:p>
          <a:p>
            <a:pPr marL="457200" indent="-457200">
              <a:buFont typeface="Arial"/>
              <a:buChar char="•"/>
            </a:pPr>
            <a:r>
              <a:rPr lang="en-US" dirty="0" smtClean="0"/>
              <a:t>May have different policies:</a:t>
            </a:r>
          </a:p>
          <a:p>
            <a:pPr marL="1200150" lvl="1" indent="-457200">
              <a:buFont typeface="Arial"/>
              <a:buChar char="•"/>
            </a:pPr>
            <a:r>
              <a:rPr lang="en-US" dirty="0" smtClean="0"/>
              <a:t>per person affiliation (faculty, staff, student, ...)</a:t>
            </a:r>
          </a:p>
          <a:p>
            <a:pPr marL="1200150" lvl="1" indent="-457200">
              <a:buFont typeface="Arial"/>
              <a:buChar char="•"/>
            </a:pPr>
            <a:r>
              <a:rPr lang="en-US" dirty="0" smtClean="0"/>
              <a:t>per organization unit</a:t>
            </a:r>
          </a:p>
          <a:p>
            <a:pPr marL="1200150" lvl="1" indent="-457200">
              <a:buFont typeface="Arial"/>
              <a:buChar char="•"/>
            </a:pPr>
            <a:r>
              <a:rPr lang="en-US" dirty="0" smtClean="0"/>
              <a:t>as project grows and matures</a:t>
            </a:r>
          </a:p>
          <a:p>
            <a:r>
              <a:rPr lang="en-US" dirty="0" smtClean="0"/>
              <a:t>“We need postdocs to have read and write permissions to the paper database for one year after they leave the project.”</a:t>
            </a:r>
          </a:p>
          <a:p>
            <a:pPr marL="1200150" lvl="1" indent="-457200">
              <a:buFont typeface="Arial"/>
              <a:buChar char="•"/>
            </a:pPr>
            <a:endParaRPr lang="en-US" dirty="0"/>
          </a:p>
          <a:p>
            <a:endParaRPr lang="en-US" dirty="0"/>
          </a:p>
        </p:txBody>
      </p:sp>
    </p:spTree>
    <p:extLst>
      <p:ext uri="{BB962C8B-B14F-4D97-AF65-F5344CB8AC3E}">
        <p14:creationId xmlns:p14="http://schemas.microsoft.com/office/powerpoint/2010/main" val="129803300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Registry</a:t>
            </a:r>
            <a:br>
              <a:rPr lang="en-US" dirty="0" smtClean="0"/>
            </a:br>
            <a:r>
              <a:rPr lang="en-US" dirty="0" smtClean="0"/>
              <a:t>Reporting</a:t>
            </a:r>
            <a:endParaRPr lang="en-US" dirty="0"/>
          </a:p>
        </p:txBody>
      </p:sp>
      <p:sp>
        <p:nvSpPr>
          <p:cNvPr id="3" name="Content Placeholder 2"/>
          <p:cNvSpPr>
            <a:spLocks noGrp="1"/>
          </p:cNvSpPr>
          <p:nvPr>
            <p:ph idx="1"/>
          </p:nvPr>
        </p:nvSpPr>
        <p:spPr/>
        <p:txBody>
          <a:bodyPr/>
          <a:lstStyle/>
          <a:p>
            <a:r>
              <a:rPr lang="en-US" dirty="0" smtClean="0"/>
              <a:t>As size of project grows management will ask for increasingly complex views of the user registry.</a:t>
            </a:r>
            <a:br>
              <a:rPr lang="en-US" dirty="0" smtClean="0"/>
            </a:br>
            <a:r>
              <a:rPr lang="en-US" dirty="0" smtClean="0"/>
              <a:t/>
            </a:r>
            <a:br>
              <a:rPr lang="en-US" dirty="0" smtClean="0"/>
            </a:br>
            <a:r>
              <a:rPr lang="en-US" dirty="0" smtClean="0"/>
              <a:t>Demographics, especially in the US, important to funding agencies.</a:t>
            </a:r>
            <a:br>
              <a:rPr lang="en-US" dirty="0" smtClean="0"/>
            </a:br>
            <a:r>
              <a:rPr lang="en-US" dirty="0" smtClean="0"/>
              <a:t/>
            </a:r>
            <a:br>
              <a:rPr lang="en-US" dirty="0" smtClean="0"/>
            </a:br>
            <a:r>
              <a:rPr lang="en-US" dirty="0" smtClean="0"/>
              <a:t>“How many female graduate students joined the project between 2010 and 2012?”</a:t>
            </a:r>
            <a:endParaRPr lang="en-US" dirty="0"/>
          </a:p>
        </p:txBody>
      </p:sp>
    </p:spTree>
    <p:extLst>
      <p:ext uri="{BB962C8B-B14F-4D97-AF65-F5344CB8AC3E}">
        <p14:creationId xmlns:p14="http://schemas.microsoft.com/office/powerpoint/2010/main" val="205058997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Components</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solidFill>
                  <a:schemeClr val="tx2"/>
                </a:solidFill>
              </a:rPr>
              <a:t>User </a:t>
            </a:r>
            <a:r>
              <a:rPr lang="en-US" dirty="0">
                <a:solidFill>
                  <a:schemeClr val="tx2"/>
                </a:solidFill>
              </a:rPr>
              <a:t>r</a:t>
            </a:r>
            <a:r>
              <a:rPr lang="en-US" dirty="0" smtClean="0">
                <a:solidFill>
                  <a:schemeClr val="tx2"/>
                </a:solidFill>
              </a:rPr>
              <a:t>egistry</a:t>
            </a:r>
          </a:p>
          <a:p>
            <a:pPr marL="457200" indent="-457200">
              <a:buFont typeface="Arial"/>
              <a:buChar char="•"/>
            </a:pPr>
            <a:r>
              <a:rPr lang="en-US" dirty="0" smtClean="0">
                <a:solidFill>
                  <a:schemeClr val="accent2"/>
                </a:solidFill>
              </a:rPr>
              <a:t>Directory</a:t>
            </a:r>
          </a:p>
          <a:p>
            <a:pPr marL="457200" indent="-457200">
              <a:buFont typeface="Arial"/>
              <a:buChar char="•"/>
            </a:pPr>
            <a:r>
              <a:rPr lang="en-US" dirty="0" smtClean="0"/>
              <a:t>Authentication store</a:t>
            </a:r>
          </a:p>
          <a:p>
            <a:pPr marL="457200" indent="-457200">
              <a:buFont typeface="Arial"/>
              <a:buChar char="•"/>
            </a:pPr>
            <a:r>
              <a:rPr lang="en-US" dirty="0" smtClean="0"/>
              <a:t>Identity </a:t>
            </a:r>
            <a:r>
              <a:rPr lang="en-US" dirty="0"/>
              <a:t>p</a:t>
            </a:r>
            <a:r>
              <a:rPr lang="en-US" dirty="0" smtClean="0"/>
              <a:t>rovider</a:t>
            </a:r>
          </a:p>
          <a:p>
            <a:pPr marL="457200" indent="-457200">
              <a:buFont typeface="Arial"/>
              <a:buChar char="•"/>
            </a:pPr>
            <a:r>
              <a:rPr lang="en-US" dirty="0" smtClean="0"/>
              <a:t>Service provider</a:t>
            </a:r>
          </a:p>
          <a:p>
            <a:pPr marL="457200" indent="-457200">
              <a:buFont typeface="Arial"/>
              <a:buChar char="•"/>
            </a:pPr>
            <a:r>
              <a:rPr lang="en-US" dirty="0"/>
              <a:t>Group, role, and privilege </a:t>
            </a:r>
            <a:r>
              <a:rPr lang="en-US" dirty="0" smtClean="0"/>
              <a:t>manager</a:t>
            </a:r>
          </a:p>
          <a:p>
            <a:pPr marL="457200" indent="-457200">
              <a:buFont typeface="Arial"/>
              <a:buChar char="•"/>
            </a:pPr>
            <a:r>
              <a:rPr lang="en-US" dirty="0" smtClean="0"/>
              <a:t>Attribute authority</a:t>
            </a:r>
            <a:endParaRPr lang="en-US" dirty="0"/>
          </a:p>
        </p:txBody>
      </p:sp>
    </p:spTree>
    <p:extLst>
      <p:ext uri="{BB962C8B-B14F-4D97-AF65-F5344CB8AC3E}">
        <p14:creationId xmlns:p14="http://schemas.microsoft.com/office/powerpoint/2010/main" val="333595408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Component: Directory</a:t>
            </a:r>
            <a:endParaRPr lang="en-US" dirty="0"/>
          </a:p>
        </p:txBody>
      </p:sp>
      <p:sp>
        <p:nvSpPr>
          <p:cNvPr id="3" name="Content Placeholder 2"/>
          <p:cNvSpPr>
            <a:spLocks noGrp="1"/>
          </p:cNvSpPr>
          <p:nvPr>
            <p:ph idx="1"/>
          </p:nvPr>
        </p:nvSpPr>
        <p:spPr>
          <a:xfrm>
            <a:off x="457200" y="1206500"/>
            <a:ext cx="8229600" cy="3745345"/>
          </a:xfrm>
        </p:spPr>
        <p:txBody>
          <a:bodyPr/>
          <a:lstStyle/>
          <a:p>
            <a:r>
              <a:rPr lang="en-US" dirty="0" smtClean="0"/>
              <a:t>Directory/Roster often first reporting from registry.</a:t>
            </a:r>
            <a:endParaRPr lang="en-US" dirty="0"/>
          </a:p>
        </p:txBody>
      </p:sp>
      <p:pic>
        <p:nvPicPr>
          <p:cNvPr id="4" name="Picture 3"/>
          <p:cNvPicPr>
            <a:picLocks noChangeAspect="1"/>
          </p:cNvPicPr>
          <p:nvPr/>
        </p:nvPicPr>
        <p:blipFill>
          <a:blip r:embed="rId2"/>
          <a:stretch>
            <a:fillRect/>
          </a:stretch>
        </p:blipFill>
        <p:spPr>
          <a:xfrm>
            <a:off x="953506" y="1687990"/>
            <a:ext cx="7441194" cy="4192110"/>
          </a:xfrm>
          <a:prstGeom prst="rect">
            <a:avLst/>
          </a:prstGeom>
        </p:spPr>
      </p:pic>
    </p:spTree>
    <p:extLst>
      <p:ext uri="{BB962C8B-B14F-4D97-AF65-F5344CB8AC3E}">
        <p14:creationId xmlns:p14="http://schemas.microsoft.com/office/powerpoint/2010/main" val="211407337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Directory/Roster</a:t>
            </a:r>
            <a:endParaRPr lang="en-US" dirty="0"/>
          </a:p>
        </p:txBody>
      </p:sp>
      <p:sp>
        <p:nvSpPr>
          <p:cNvPr id="3" name="Content Placeholder 2"/>
          <p:cNvSpPr>
            <a:spLocks noGrp="1"/>
          </p:cNvSpPr>
          <p:nvPr>
            <p:ph idx="1"/>
          </p:nvPr>
        </p:nvSpPr>
        <p:spPr/>
        <p:txBody>
          <a:bodyPr/>
          <a:lstStyle/>
          <a:p>
            <a:r>
              <a:rPr lang="en-US" dirty="0" smtClean="0"/>
              <a:t>Although a “view” of the registry consider making a distinct component.</a:t>
            </a:r>
          </a:p>
          <a:p>
            <a:pPr marL="457200" indent="-457200">
              <a:buFont typeface="Arial"/>
              <a:buChar char="•"/>
            </a:pPr>
            <a:r>
              <a:rPr lang="en-US" dirty="0" smtClean="0"/>
              <a:t>Use a separate data store.</a:t>
            </a:r>
          </a:p>
          <a:p>
            <a:pPr marL="457200" indent="-457200">
              <a:buFont typeface="Arial"/>
              <a:buChar char="•"/>
            </a:pPr>
            <a:r>
              <a:rPr lang="en-US" dirty="0" smtClean="0"/>
              <a:t>Provisioned by the registry.</a:t>
            </a:r>
          </a:p>
          <a:p>
            <a:pPr marL="457200" indent="-457200">
              <a:buFont typeface="Arial"/>
              <a:buChar char="•"/>
            </a:pPr>
            <a:r>
              <a:rPr lang="en-US" dirty="0" smtClean="0"/>
              <a:t>Only provision subset data needed.</a:t>
            </a:r>
            <a:endParaRPr lang="en-US" dirty="0"/>
          </a:p>
          <a:p>
            <a:r>
              <a:rPr lang="en-US" dirty="0" smtClean="0"/>
              <a:t>Help protect against PII leaks.</a:t>
            </a:r>
          </a:p>
          <a:p>
            <a:pPr marL="1200150" lvl="1" indent="-457200">
              <a:buFont typeface="Arial"/>
              <a:buChar char="•"/>
            </a:pPr>
            <a:r>
              <a:rPr lang="en-US" dirty="0" smtClean="0"/>
              <a:t>Personally Identifiable Information.</a:t>
            </a:r>
          </a:p>
        </p:txBody>
      </p:sp>
    </p:spTree>
    <p:extLst>
      <p:ext uri="{BB962C8B-B14F-4D97-AF65-F5344CB8AC3E}">
        <p14:creationId xmlns:p14="http://schemas.microsoft.com/office/powerpoint/2010/main" val="296432145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Components</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solidFill>
                  <a:schemeClr val="tx2"/>
                </a:solidFill>
              </a:rPr>
              <a:t>User </a:t>
            </a:r>
            <a:r>
              <a:rPr lang="en-US" dirty="0">
                <a:solidFill>
                  <a:schemeClr val="tx2"/>
                </a:solidFill>
              </a:rPr>
              <a:t>r</a:t>
            </a:r>
            <a:r>
              <a:rPr lang="en-US" dirty="0" smtClean="0">
                <a:solidFill>
                  <a:schemeClr val="tx2"/>
                </a:solidFill>
              </a:rPr>
              <a:t>egistry</a:t>
            </a:r>
          </a:p>
          <a:p>
            <a:pPr marL="457200" indent="-457200">
              <a:buFont typeface="Arial"/>
              <a:buChar char="•"/>
            </a:pPr>
            <a:r>
              <a:rPr lang="en-US" dirty="0" smtClean="0">
                <a:solidFill>
                  <a:schemeClr val="tx2"/>
                </a:solidFill>
              </a:rPr>
              <a:t>Directory</a:t>
            </a:r>
          </a:p>
          <a:p>
            <a:pPr marL="457200" indent="-457200">
              <a:buFont typeface="Arial"/>
              <a:buChar char="•"/>
            </a:pPr>
            <a:r>
              <a:rPr lang="en-US" dirty="0" smtClean="0">
                <a:solidFill>
                  <a:schemeClr val="accent2"/>
                </a:solidFill>
              </a:rPr>
              <a:t>Authentication store</a:t>
            </a:r>
          </a:p>
          <a:p>
            <a:pPr marL="457200" indent="-457200">
              <a:buFont typeface="Arial"/>
              <a:buChar char="•"/>
            </a:pPr>
            <a:r>
              <a:rPr lang="en-US" dirty="0" smtClean="0"/>
              <a:t>Identity </a:t>
            </a:r>
            <a:r>
              <a:rPr lang="en-US" dirty="0"/>
              <a:t>p</a:t>
            </a:r>
            <a:r>
              <a:rPr lang="en-US" dirty="0" smtClean="0"/>
              <a:t>rovider</a:t>
            </a:r>
          </a:p>
          <a:p>
            <a:pPr marL="457200" indent="-457200">
              <a:buFont typeface="Arial"/>
              <a:buChar char="•"/>
            </a:pPr>
            <a:r>
              <a:rPr lang="en-US" dirty="0" smtClean="0"/>
              <a:t>Service provider</a:t>
            </a:r>
          </a:p>
          <a:p>
            <a:pPr marL="457200" indent="-457200">
              <a:buFont typeface="Arial"/>
              <a:buChar char="•"/>
            </a:pPr>
            <a:r>
              <a:rPr lang="en-US" dirty="0"/>
              <a:t>Group, role, and privilege </a:t>
            </a:r>
            <a:r>
              <a:rPr lang="en-US" dirty="0" smtClean="0"/>
              <a:t>manager</a:t>
            </a:r>
          </a:p>
          <a:p>
            <a:pPr marL="457200" indent="-457200">
              <a:buFont typeface="Arial"/>
              <a:buChar char="•"/>
            </a:pPr>
            <a:r>
              <a:rPr lang="en-US" dirty="0" smtClean="0"/>
              <a:t>Attribute authority</a:t>
            </a:r>
            <a:endParaRPr lang="en-US" dirty="0"/>
          </a:p>
        </p:txBody>
      </p:sp>
    </p:spTree>
    <p:extLst>
      <p:ext uri="{BB962C8B-B14F-4D97-AF65-F5344CB8AC3E}">
        <p14:creationId xmlns:p14="http://schemas.microsoft.com/office/powerpoint/2010/main" val="138312337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Component:</a:t>
            </a:r>
            <a:br>
              <a:rPr lang="en-US" dirty="0" smtClean="0"/>
            </a:br>
            <a:r>
              <a:rPr lang="en-US" dirty="0" smtClean="0"/>
              <a:t>Authentication Store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you provision identity and with it an identifier (login) and a credential (e.g. password) used for authentication you need an authentication store.</a:t>
            </a:r>
          </a:p>
          <a:p>
            <a:endParaRPr lang="en-US" dirty="0"/>
          </a:p>
          <a:p>
            <a:r>
              <a:rPr lang="en-US" dirty="0" smtClean="0"/>
              <a:t>Usual candidates:</a:t>
            </a:r>
          </a:p>
          <a:p>
            <a:pPr marL="457200" indent="-457200">
              <a:buFont typeface="Arial"/>
              <a:buChar char="•"/>
            </a:pPr>
            <a:r>
              <a:rPr lang="en-US" dirty="0" smtClean="0"/>
              <a:t>SQL</a:t>
            </a:r>
          </a:p>
          <a:p>
            <a:pPr marL="457200" indent="-457200">
              <a:buFont typeface="Arial"/>
              <a:buChar char="•"/>
            </a:pPr>
            <a:r>
              <a:rPr lang="en-US" dirty="0" smtClean="0"/>
              <a:t>LDAP</a:t>
            </a:r>
          </a:p>
          <a:p>
            <a:pPr marL="457200" indent="-457200">
              <a:buFont typeface="Arial"/>
              <a:buChar char="•"/>
            </a:pPr>
            <a:r>
              <a:rPr lang="en-US" dirty="0" smtClean="0"/>
              <a:t>Kerberos KDC</a:t>
            </a:r>
          </a:p>
          <a:p>
            <a:pPr marL="457200" indent="-457200">
              <a:buFont typeface="Arial"/>
              <a:buChar char="•"/>
            </a:pPr>
            <a:r>
              <a:rPr lang="en-US" dirty="0" smtClean="0"/>
              <a:t>Active Directory</a:t>
            </a:r>
          </a:p>
          <a:p>
            <a:pPr marL="457200" indent="-457200">
              <a:buFont typeface="Arial"/>
              <a:buChar char="•"/>
            </a:pPr>
            <a:r>
              <a:rPr lang="en-US" dirty="0" smtClean="0"/>
              <a:t>Shadow files</a:t>
            </a:r>
          </a:p>
          <a:p>
            <a:pPr marL="457200" indent="-457200">
              <a:buFont typeface="Arial"/>
              <a:buChar char="•"/>
            </a:pPr>
            <a:endParaRPr lang="en-US" dirty="0"/>
          </a:p>
        </p:txBody>
      </p:sp>
    </p:spTree>
    <p:extLst>
      <p:ext uri="{BB962C8B-B14F-4D97-AF65-F5344CB8AC3E}">
        <p14:creationId xmlns:p14="http://schemas.microsoft.com/office/powerpoint/2010/main" val="274069265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Store</a:t>
            </a:r>
            <a:endParaRPr lang="en-US" dirty="0"/>
          </a:p>
        </p:txBody>
      </p:sp>
      <p:sp>
        <p:nvSpPr>
          <p:cNvPr id="3" name="Content Placeholder 2"/>
          <p:cNvSpPr>
            <a:spLocks noGrp="1"/>
          </p:cNvSpPr>
          <p:nvPr>
            <p:ph idx="1"/>
          </p:nvPr>
        </p:nvSpPr>
        <p:spPr/>
        <p:txBody>
          <a:bodyPr>
            <a:normAutofit/>
          </a:bodyPr>
          <a:lstStyle/>
          <a:p>
            <a:r>
              <a:rPr lang="en-US" dirty="0" smtClean="0"/>
              <a:t>Choice for authentication store depends on:</a:t>
            </a:r>
          </a:p>
          <a:p>
            <a:pPr marL="457200" indent="-457200">
              <a:buFont typeface="Arial"/>
              <a:buChar char="•"/>
            </a:pPr>
            <a:r>
              <a:rPr lang="en-US" dirty="0" smtClean="0"/>
              <a:t>Tools and services that need to leverage it.</a:t>
            </a:r>
          </a:p>
          <a:p>
            <a:pPr marL="1200150" lvl="1" indent="-457200">
              <a:buFont typeface="Arial"/>
              <a:buChar char="•"/>
            </a:pPr>
            <a:r>
              <a:rPr lang="en-US" dirty="0" smtClean="0"/>
              <a:t>web apps, shells, thick client, ...</a:t>
            </a:r>
          </a:p>
          <a:p>
            <a:pPr marL="457200" indent="-457200">
              <a:buFont typeface="Arial"/>
              <a:buChar char="•"/>
            </a:pPr>
            <a:r>
              <a:rPr lang="en-US" dirty="0" smtClean="0"/>
              <a:t>Organizational security tolerances.</a:t>
            </a:r>
          </a:p>
          <a:p>
            <a:pPr marL="1200150" lvl="1" indent="-457200">
              <a:buFont typeface="Arial"/>
              <a:buChar char="•"/>
            </a:pPr>
            <a:r>
              <a:rPr lang="en-US" dirty="0" smtClean="0"/>
              <a:t>Can passwords go over the network?</a:t>
            </a:r>
          </a:p>
          <a:p>
            <a:pPr marL="1200150" lvl="1" indent="-457200">
              <a:buFont typeface="Arial"/>
              <a:buChar char="•"/>
            </a:pPr>
            <a:r>
              <a:rPr lang="en-US" dirty="0" smtClean="0"/>
              <a:t>Over protected channels?</a:t>
            </a:r>
          </a:p>
          <a:p>
            <a:pPr marL="457200" indent="-457200">
              <a:buFont typeface="Arial"/>
              <a:buChar char="•"/>
            </a:pPr>
            <a:r>
              <a:rPr lang="en-US" dirty="0" smtClean="0"/>
              <a:t>Operational team experience and depth.</a:t>
            </a:r>
            <a:endParaRPr lang="en-US" dirty="0"/>
          </a:p>
        </p:txBody>
      </p:sp>
    </p:spTree>
    <p:extLst>
      <p:ext uri="{BB962C8B-B14F-4D97-AF65-F5344CB8AC3E}">
        <p14:creationId xmlns:p14="http://schemas.microsoft.com/office/powerpoint/2010/main" val="346025217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Store: SQL</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Arial"/>
              <a:buChar char="•"/>
            </a:pPr>
            <a:r>
              <a:rPr lang="en-US" dirty="0" smtClean="0"/>
              <a:t>Flexible.</a:t>
            </a:r>
          </a:p>
          <a:p>
            <a:pPr marL="457200" indent="-457200">
              <a:buFont typeface="Arial"/>
              <a:buChar char="•"/>
            </a:pPr>
            <a:r>
              <a:rPr lang="en-US" dirty="0" smtClean="0"/>
              <a:t>Assumed by many (web) frameworks.</a:t>
            </a:r>
          </a:p>
          <a:p>
            <a:pPr marL="457200" indent="-457200">
              <a:buFont typeface="Arial"/>
              <a:buChar char="•"/>
            </a:pPr>
            <a:r>
              <a:rPr lang="en-US" dirty="0" smtClean="0"/>
              <a:t>Easy integration with web applications.</a:t>
            </a:r>
          </a:p>
          <a:p>
            <a:pPr marL="457200" indent="-457200">
              <a:buFont typeface="Arial"/>
              <a:buChar char="•"/>
            </a:pPr>
            <a:r>
              <a:rPr lang="en-US" dirty="0" smtClean="0"/>
              <a:t>Not so easy integration with shells.</a:t>
            </a:r>
          </a:p>
          <a:p>
            <a:pPr marL="457200" indent="-457200">
              <a:buFont typeface="Arial"/>
              <a:buChar char="•"/>
            </a:pPr>
            <a:r>
              <a:rPr lang="en-US" dirty="0" smtClean="0"/>
              <a:t>Build your own tooling for management.</a:t>
            </a:r>
          </a:p>
          <a:p>
            <a:pPr marL="457200" indent="-457200">
              <a:buFont typeface="Arial"/>
              <a:buChar char="•"/>
            </a:pPr>
            <a:r>
              <a:rPr lang="en-US" dirty="0" smtClean="0"/>
              <a:t>Check hashing and salting!</a:t>
            </a:r>
          </a:p>
          <a:p>
            <a:pPr marL="1200150" lvl="1" indent="-457200">
              <a:buFont typeface="Arial"/>
              <a:buChar char="•"/>
            </a:pPr>
            <a:r>
              <a:rPr lang="en-US" dirty="0" smtClean="0"/>
              <a:t>Not all frameworks do this correctly.</a:t>
            </a:r>
          </a:p>
          <a:p>
            <a:pPr marL="1200150" lvl="1" indent="-457200">
              <a:buFont typeface="Arial"/>
              <a:buChar char="•"/>
            </a:pPr>
            <a:r>
              <a:rPr lang="en-US" dirty="0" smtClean="0"/>
              <a:t>Get advice from security specialists.</a:t>
            </a:r>
            <a:endParaRPr lang="en-US" dirty="0"/>
          </a:p>
        </p:txBody>
      </p:sp>
    </p:spTree>
    <p:extLst>
      <p:ext uri="{BB962C8B-B14F-4D97-AF65-F5344CB8AC3E}">
        <p14:creationId xmlns:p14="http://schemas.microsoft.com/office/powerpoint/2010/main" val="150175822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Store: LDAP</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Arial"/>
              <a:buChar char="•"/>
            </a:pPr>
            <a:r>
              <a:rPr lang="en-US" dirty="0" smtClean="0"/>
              <a:t>Flexible.</a:t>
            </a:r>
          </a:p>
          <a:p>
            <a:pPr marL="457200" indent="-457200">
              <a:buFont typeface="Arial"/>
              <a:buChar char="•"/>
            </a:pPr>
            <a:r>
              <a:rPr lang="en-US" dirty="0" smtClean="0"/>
              <a:t>Easy integration with shells (</a:t>
            </a:r>
            <a:r>
              <a:rPr lang="en-US" dirty="0" err="1" smtClean="0"/>
              <a:t>pam_ldap</a:t>
            </a:r>
            <a:r>
              <a:rPr lang="en-US" dirty="0" smtClean="0"/>
              <a:t>).</a:t>
            </a:r>
          </a:p>
          <a:p>
            <a:pPr marL="457200" indent="-457200">
              <a:buFont typeface="Arial"/>
              <a:buChar char="•"/>
            </a:pPr>
            <a:r>
              <a:rPr lang="en-US" dirty="0" smtClean="0"/>
              <a:t>Not so easy integration with web apps.</a:t>
            </a:r>
          </a:p>
          <a:p>
            <a:pPr marL="457200" indent="-457200">
              <a:buFont typeface="Arial"/>
              <a:buChar char="•"/>
            </a:pPr>
            <a:r>
              <a:rPr lang="en-US" dirty="0" smtClean="0"/>
              <a:t>Build your own tooling for management.</a:t>
            </a:r>
          </a:p>
          <a:p>
            <a:pPr marL="1200150" lvl="1" indent="-457200">
              <a:buFont typeface="Arial"/>
              <a:buChar char="•"/>
            </a:pPr>
            <a:r>
              <a:rPr lang="en-US" dirty="0" smtClean="0"/>
              <a:t>Some existing user tools satisfactory.</a:t>
            </a:r>
          </a:p>
          <a:p>
            <a:pPr marL="1200150" lvl="1" indent="-457200">
              <a:buFont typeface="Arial"/>
              <a:buChar char="•"/>
            </a:pPr>
            <a:r>
              <a:rPr lang="en-US" dirty="0" smtClean="0"/>
              <a:t>Probably not user-friendly enough.</a:t>
            </a:r>
          </a:p>
          <a:p>
            <a:pPr marL="457200" indent="-457200">
              <a:buFont typeface="Arial"/>
              <a:buChar char="•"/>
            </a:pPr>
            <a:r>
              <a:rPr lang="en-US" dirty="0" smtClean="0"/>
              <a:t>Choose hashing carefully.</a:t>
            </a:r>
          </a:p>
          <a:p>
            <a:pPr marL="1200150" lvl="1" indent="-457200">
              <a:buFont typeface="Arial"/>
              <a:buChar char="•"/>
            </a:pPr>
            <a:r>
              <a:rPr lang="en-US" dirty="0" smtClean="0"/>
              <a:t>Old techniques (MD5, CRYPT) no longer acceptable.</a:t>
            </a:r>
          </a:p>
          <a:p>
            <a:pPr marL="1200150" lvl="1" indent="-457200">
              <a:buFont typeface="Arial"/>
              <a:buChar char="•"/>
            </a:pPr>
            <a:r>
              <a:rPr lang="en-US" dirty="0" smtClean="0"/>
              <a:t>Get advice from security specialists.</a:t>
            </a:r>
            <a:endParaRPr lang="en-US" dirty="0"/>
          </a:p>
        </p:txBody>
      </p:sp>
    </p:spTree>
    <p:extLst>
      <p:ext uri="{BB962C8B-B14F-4D97-AF65-F5344CB8AC3E}">
        <p14:creationId xmlns:p14="http://schemas.microsoft.com/office/powerpoint/2010/main" val="19759051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 with IAM?</a:t>
            </a:r>
            <a:endParaRPr lang="en-US" dirty="0"/>
          </a:p>
        </p:txBody>
      </p:sp>
      <p:sp>
        <p:nvSpPr>
          <p:cNvPr id="3" name="Content Placeholder 2"/>
          <p:cNvSpPr>
            <a:spLocks noGrp="1"/>
          </p:cNvSpPr>
          <p:nvPr>
            <p:ph idx="1"/>
          </p:nvPr>
        </p:nvSpPr>
        <p:spPr/>
        <p:txBody>
          <a:bodyPr/>
          <a:lstStyle/>
          <a:p>
            <a:r>
              <a:rPr lang="en-US" dirty="0" smtClean="0"/>
              <a:t>Larger, even medium size, science projects have tendency to evolve organically rather than by design. </a:t>
            </a:r>
          </a:p>
          <a:p>
            <a:endParaRPr lang="en-US" dirty="0"/>
          </a:p>
          <a:p>
            <a:r>
              <a:rPr lang="en-US" dirty="0"/>
              <a:t>A</a:t>
            </a:r>
            <a:r>
              <a:rPr lang="en-US" dirty="0" smtClean="0"/>
              <a:t>nd the user experience often shows it…</a:t>
            </a:r>
            <a:endParaRPr lang="en-US" dirty="0"/>
          </a:p>
        </p:txBody>
      </p:sp>
    </p:spTree>
    <p:extLst>
      <p:ext uri="{BB962C8B-B14F-4D97-AF65-F5344CB8AC3E}">
        <p14:creationId xmlns:p14="http://schemas.microsoft.com/office/powerpoint/2010/main" val="90624872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Store: Kerberos</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Arial"/>
              <a:buChar char="•"/>
            </a:pPr>
            <a:r>
              <a:rPr lang="en-US" dirty="0" smtClean="0"/>
              <a:t>Somewhat less flexible.</a:t>
            </a:r>
          </a:p>
          <a:p>
            <a:pPr marL="457200" indent="-457200">
              <a:buFont typeface="Arial"/>
              <a:buChar char="•"/>
            </a:pPr>
            <a:r>
              <a:rPr lang="en-US" dirty="0" smtClean="0"/>
              <a:t>More demanding operational expertise required.</a:t>
            </a:r>
          </a:p>
          <a:p>
            <a:pPr marL="457200" indent="-457200">
              <a:buFont typeface="Arial"/>
              <a:buChar char="•"/>
            </a:pPr>
            <a:r>
              <a:rPr lang="en-US" dirty="0" smtClean="0"/>
              <a:t>Straightforward integration with web apps.</a:t>
            </a:r>
          </a:p>
          <a:p>
            <a:pPr marL="457200" indent="-457200">
              <a:buFont typeface="Arial"/>
              <a:buChar char="•"/>
            </a:pPr>
            <a:r>
              <a:rPr lang="en-US" dirty="0" smtClean="0"/>
              <a:t>Straightforward integration with shells.</a:t>
            </a:r>
          </a:p>
          <a:p>
            <a:pPr marL="457200" indent="-457200">
              <a:buFont typeface="Arial"/>
              <a:buChar char="•"/>
            </a:pPr>
            <a:r>
              <a:rPr lang="en-US" dirty="0" smtClean="0"/>
              <a:t>User-friendly tools for UNIX-like systems.</a:t>
            </a:r>
          </a:p>
          <a:p>
            <a:pPr marL="457200" indent="-457200">
              <a:buFont typeface="Arial"/>
              <a:buChar char="•"/>
            </a:pPr>
            <a:r>
              <a:rPr lang="en-US" dirty="0" smtClean="0"/>
              <a:t>Significant security advantages.</a:t>
            </a:r>
          </a:p>
          <a:p>
            <a:pPr marL="1200150" lvl="1" indent="-457200">
              <a:buFont typeface="Arial"/>
              <a:buChar char="•"/>
            </a:pPr>
            <a:r>
              <a:rPr lang="en-US" dirty="0"/>
              <a:t>P</a:t>
            </a:r>
            <a:r>
              <a:rPr lang="en-US" dirty="0" smtClean="0"/>
              <a:t>asswords do not go out over the network.</a:t>
            </a:r>
          </a:p>
          <a:p>
            <a:pPr marL="1200150" lvl="1" indent="-457200">
              <a:buFont typeface="Arial"/>
              <a:buChar char="•"/>
            </a:pPr>
            <a:r>
              <a:rPr lang="en-US" dirty="0" smtClean="0"/>
              <a:t>Get advice from security professionals.</a:t>
            </a:r>
            <a:endParaRPr lang="en-US" dirty="0"/>
          </a:p>
        </p:txBody>
      </p:sp>
    </p:spTree>
    <p:extLst>
      <p:ext uri="{BB962C8B-B14F-4D97-AF65-F5344CB8AC3E}">
        <p14:creationId xmlns:p14="http://schemas.microsoft.com/office/powerpoint/2010/main" val="359727413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LIGO Authentication Store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LIGO chose Kerberos</a:t>
            </a:r>
          </a:p>
          <a:p>
            <a:pPr marL="457200" indent="-457200">
              <a:buFont typeface="Arial"/>
              <a:buChar char="•"/>
            </a:pPr>
            <a:r>
              <a:rPr lang="en-US" dirty="0" smtClean="0"/>
              <a:t>MIT implementation.</a:t>
            </a:r>
          </a:p>
          <a:p>
            <a:pPr marL="457200" indent="-457200">
              <a:buFont typeface="Arial"/>
              <a:buChar char="•"/>
            </a:pPr>
            <a:r>
              <a:rPr lang="en-US" dirty="0" smtClean="0"/>
              <a:t>Single master KDC with many slave replicas.</a:t>
            </a:r>
          </a:p>
          <a:p>
            <a:pPr marL="457200" indent="-457200">
              <a:buFont typeface="Arial"/>
              <a:buChar char="•"/>
            </a:pPr>
            <a:r>
              <a:rPr lang="en-US" dirty="0" smtClean="0"/>
              <a:t>Standard ports (88) and 80/443</a:t>
            </a:r>
          </a:p>
          <a:p>
            <a:pPr marL="1200150" lvl="1" indent="-457200">
              <a:buFont typeface="Arial"/>
              <a:buChar char="•"/>
            </a:pPr>
            <a:r>
              <a:rPr lang="en-US" dirty="0" smtClean="0"/>
              <a:t>Firewall traversal out of hotels for example.</a:t>
            </a:r>
          </a:p>
          <a:p>
            <a:pPr marL="457200" indent="-457200">
              <a:buFont typeface="Arial"/>
              <a:buChar char="•"/>
            </a:pPr>
            <a:r>
              <a:rPr lang="en-US" dirty="0" smtClean="0"/>
              <a:t>Integrated with DNS</a:t>
            </a:r>
          </a:p>
          <a:p>
            <a:pPr marL="1200150" lvl="1" indent="-457200">
              <a:buFont typeface="Arial"/>
              <a:buChar char="•"/>
            </a:pPr>
            <a:r>
              <a:rPr lang="en-US" dirty="0" smtClean="0"/>
              <a:t>Clients need no special configuration.</a:t>
            </a:r>
          </a:p>
          <a:p>
            <a:pPr marL="457200" indent="-457200">
              <a:buFont typeface="Arial"/>
              <a:buChar char="•"/>
            </a:pPr>
            <a:r>
              <a:rPr lang="en-US" dirty="0" smtClean="0"/>
              <a:t>Use web interface to manage password.</a:t>
            </a:r>
          </a:p>
          <a:p>
            <a:pPr marL="1200150" lvl="1" indent="-457200">
              <a:buFont typeface="Arial"/>
              <a:buChar char="•"/>
            </a:pPr>
            <a:r>
              <a:rPr lang="en-US" dirty="0" smtClean="0"/>
              <a:t>More friendly for most users.</a:t>
            </a:r>
          </a:p>
          <a:p>
            <a:pPr marL="1200150" lvl="1" indent="-457200">
              <a:buFont typeface="Arial"/>
              <a:buChar char="•"/>
            </a:pPr>
            <a:r>
              <a:rPr lang="en-US" dirty="0" smtClean="0"/>
              <a:t>Some users use command line.</a:t>
            </a:r>
          </a:p>
          <a:p>
            <a:pPr marL="457200" indent="-457200">
              <a:buFont typeface="Arial"/>
              <a:buChar char="•"/>
            </a:pPr>
            <a:endParaRPr lang="en-US" dirty="0"/>
          </a:p>
        </p:txBody>
      </p:sp>
    </p:spTree>
    <p:extLst>
      <p:ext uri="{BB962C8B-B14F-4D97-AF65-F5344CB8AC3E}">
        <p14:creationId xmlns:p14="http://schemas.microsoft.com/office/powerpoint/2010/main" val="82996714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LIGO Authentication Store	</a:t>
            </a:r>
            <a:endParaRPr lang="en-US" dirty="0"/>
          </a:p>
        </p:txBody>
      </p:sp>
      <p:sp>
        <p:nvSpPr>
          <p:cNvPr id="3" name="Content Placeholder 2"/>
          <p:cNvSpPr>
            <a:spLocks noGrp="1"/>
          </p:cNvSpPr>
          <p:nvPr>
            <p:ph idx="1"/>
          </p:nvPr>
        </p:nvSpPr>
        <p:spPr/>
        <p:txBody>
          <a:bodyPr/>
          <a:lstStyle/>
          <a:p>
            <a:r>
              <a:rPr lang="en-US" dirty="0" smtClean="0"/>
              <a:t>Kerberos principal is the primary LIGO identifier</a:t>
            </a:r>
          </a:p>
          <a:p>
            <a:pPr marL="457200" indent="-457200">
              <a:buFont typeface="Arial"/>
              <a:buChar char="•"/>
            </a:pPr>
            <a:r>
              <a:rPr lang="en-US" dirty="0" err="1" smtClean="0"/>
              <a:t>albert.einstein@LIGO.ORG</a:t>
            </a:r>
            <a:endParaRPr lang="en-US" dirty="0" smtClean="0"/>
          </a:p>
          <a:p>
            <a:pPr marL="457200" indent="-457200">
              <a:buFont typeface="Arial"/>
              <a:buChar char="•"/>
            </a:pPr>
            <a:r>
              <a:rPr lang="en-US" dirty="0" smtClean="0"/>
              <a:t>LIGO.ORG is the Kerberos realm.</a:t>
            </a:r>
          </a:p>
          <a:p>
            <a:pPr marL="457200" indent="-457200">
              <a:buFont typeface="Arial"/>
              <a:buChar char="•"/>
            </a:pPr>
            <a:r>
              <a:rPr lang="en-US" dirty="0" smtClean="0"/>
              <a:t>LHO (soon LLO, CIT) have their own realms.</a:t>
            </a:r>
          </a:p>
          <a:p>
            <a:pPr marL="457200" indent="-457200">
              <a:buFont typeface="Arial"/>
              <a:buChar char="•"/>
            </a:pPr>
            <a:r>
              <a:rPr lang="en-US" dirty="0" smtClean="0"/>
              <a:t>Use cross-realm trust configuration for smooth integration.</a:t>
            </a:r>
            <a:endParaRPr lang="en-US" dirty="0"/>
          </a:p>
        </p:txBody>
      </p:sp>
    </p:spTree>
    <p:extLst>
      <p:ext uri="{BB962C8B-B14F-4D97-AF65-F5344CB8AC3E}">
        <p14:creationId xmlns:p14="http://schemas.microsoft.com/office/powerpoint/2010/main" val="152432891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Store</a:t>
            </a:r>
            <a:endParaRPr lang="en-US" dirty="0"/>
          </a:p>
        </p:txBody>
      </p:sp>
      <p:sp>
        <p:nvSpPr>
          <p:cNvPr id="3" name="Content Placeholder 2"/>
          <p:cNvSpPr>
            <a:spLocks noGrp="1"/>
          </p:cNvSpPr>
          <p:nvPr>
            <p:ph idx="1"/>
          </p:nvPr>
        </p:nvSpPr>
        <p:spPr/>
        <p:txBody>
          <a:bodyPr/>
          <a:lstStyle/>
          <a:p>
            <a:r>
              <a:rPr lang="en-US" dirty="0" smtClean="0"/>
              <a:t>Get input from a real security expert!</a:t>
            </a:r>
            <a:br>
              <a:rPr lang="en-US" dirty="0" smtClean="0"/>
            </a:br>
            <a:r>
              <a:rPr lang="en-US" dirty="0" smtClean="0"/>
              <a:t/>
            </a:r>
            <a:br>
              <a:rPr lang="en-US" dirty="0" smtClean="0"/>
            </a:br>
            <a:r>
              <a:rPr lang="en-US" dirty="0" smtClean="0"/>
              <a:t>IAM and security complimentary but distinct.</a:t>
            </a:r>
          </a:p>
          <a:p>
            <a:pPr lvl="1"/>
            <a:r>
              <a:rPr lang="en-US" dirty="0" smtClean="0"/>
              <a:t>Security officer has skills, training, and experience IAM architects should leverage.</a:t>
            </a:r>
          </a:p>
          <a:p>
            <a:pPr lvl="1"/>
            <a:endParaRPr lang="en-US" dirty="0"/>
          </a:p>
          <a:p>
            <a:r>
              <a:rPr lang="en-US" dirty="0" smtClean="0"/>
              <a:t>Cultivate a working relationship early in design phase with your security expert.</a:t>
            </a:r>
            <a:endParaRPr lang="en-US" dirty="0"/>
          </a:p>
        </p:txBody>
      </p:sp>
    </p:spTree>
    <p:extLst>
      <p:ext uri="{BB962C8B-B14F-4D97-AF65-F5344CB8AC3E}">
        <p14:creationId xmlns:p14="http://schemas.microsoft.com/office/powerpoint/2010/main" val="347645660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Components</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solidFill>
                  <a:schemeClr val="tx2"/>
                </a:solidFill>
              </a:rPr>
              <a:t>User </a:t>
            </a:r>
            <a:r>
              <a:rPr lang="en-US" dirty="0">
                <a:solidFill>
                  <a:schemeClr val="tx2"/>
                </a:solidFill>
              </a:rPr>
              <a:t>r</a:t>
            </a:r>
            <a:r>
              <a:rPr lang="en-US" dirty="0" smtClean="0">
                <a:solidFill>
                  <a:schemeClr val="tx2"/>
                </a:solidFill>
              </a:rPr>
              <a:t>egistry</a:t>
            </a:r>
          </a:p>
          <a:p>
            <a:pPr marL="457200" indent="-457200">
              <a:buFont typeface="Arial"/>
              <a:buChar char="•"/>
            </a:pPr>
            <a:r>
              <a:rPr lang="en-US" dirty="0" smtClean="0">
                <a:solidFill>
                  <a:schemeClr val="tx2"/>
                </a:solidFill>
              </a:rPr>
              <a:t>Directory</a:t>
            </a:r>
          </a:p>
          <a:p>
            <a:pPr marL="457200" indent="-457200">
              <a:buFont typeface="Arial"/>
              <a:buChar char="•"/>
            </a:pPr>
            <a:r>
              <a:rPr lang="en-US" dirty="0" smtClean="0">
                <a:solidFill>
                  <a:schemeClr val="tx2"/>
                </a:solidFill>
              </a:rPr>
              <a:t>Authentication store</a:t>
            </a:r>
          </a:p>
          <a:p>
            <a:pPr marL="457200" indent="-457200">
              <a:buFont typeface="Arial"/>
              <a:buChar char="•"/>
            </a:pPr>
            <a:r>
              <a:rPr lang="en-US" dirty="0" smtClean="0">
                <a:solidFill>
                  <a:schemeClr val="accent2"/>
                </a:solidFill>
              </a:rPr>
              <a:t>Identity </a:t>
            </a:r>
            <a:r>
              <a:rPr lang="en-US" dirty="0">
                <a:solidFill>
                  <a:schemeClr val="accent2"/>
                </a:solidFill>
              </a:rPr>
              <a:t>p</a:t>
            </a:r>
            <a:r>
              <a:rPr lang="en-US" dirty="0" smtClean="0">
                <a:solidFill>
                  <a:schemeClr val="accent2"/>
                </a:solidFill>
              </a:rPr>
              <a:t>rovider</a:t>
            </a:r>
          </a:p>
          <a:p>
            <a:pPr marL="457200" indent="-457200">
              <a:buFont typeface="Arial"/>
              <a:buChar char="•"/>
            </a:pPr>
            <a:r>
              <a:rPr lang="en-US" dirty="0" smtClean="0"/>
              <a:t>Service provider</a:t>
            </a:r>
          </a:p>
          <a:p>
            <a:pPr marL="457200" indent="-457200">
              <a:buFont typeface="Arial"/>
              <a:buChar char="•"/>
            </a:pPr>
            <a:r>
              <a:rPr lang="en-US" dirty="0"/>
              <a:t>Group, role, and privilege </a:t>
            </a:r>
            <a:r>
              <a:rPr lang="en-US" dirty="0" smtClean="0"/>
              <a:t>manager</a:t>
            </a:r>
          </a:p>
          <a:p>
            <a:pPr marL="457200" indent="-457200">
              <a:buFont typeface="Arial"/>
              <a:buChar char="•"/>
            </a:pPr>
            <a:r>
              <a:rPr lang="en-US" dirty="0" smtClean="0"/>
              <a:t>Attribute authority</a:t>
            </a:r>
            <a:endParaRPr lang="en-US" dirty="0"/>
          </a:p>
        </p:txBody>
      </p:sp>
    </p:spTree>
    <p:extLst>
      <p:ext uri="{BB962C8B-B14F-4D97-AF65-F5344CB8AC3E}">
        <p14:creationId xmlns:p14="http://schemas.microsoft.com/office/powerpoint/2010/main" val="288398971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Component: Identity Provider</a:t>
            </a:r>
            <a:endParaRPr lang="en-US" dirty="0"/>
          </a:p>
        </p:txBody>
      </p:sp>
      <p:sp>
        <p:nvSpPr>
          <p:cNvPr id="3" name="Content Placeholder 2"/>
          <p:cNvSpPr>
            <a:spLocks noGrp="1"/>
          </p:cNvSpPr>
          <p:nvPr>
            <p:ph idx="1"/>
          </p:nvPr>
        </p:nvSpPr>
        <p:spPr/>
        <p:txBody>
          <a:bodyPr/>
          <a:lstStyle/>
          <a:p>
            <a:r>
              <a:rPr lang="en-US" dirty="0" smtClean="0"/>
              <a:t>Identity Provider (</a:t>
            </a:r>
            <a:r>
              <a:rPr lang="en-US" dirty="0" err="1" smtClean="0"/>
              <a:t>IdP</a:t>
            </a:r>
            <a:r>
              <a:rPr lang="en-US" dirty="0" smtClean="0"/>
              <a:t>) asserts identity:</a:t>
            </a:r>
          </a:p>
          <a:p>
            <a:pPr marL="457200" indent="-457200">
              <a:buFont typeface="Arial"/>
              <a:buChar char="•"/>
            </a:pPr>
            <a:r>
              <a:rPr lang="en-US" dirty="0" smtClean="0"/>
              <a:t>To a third-party service provider (SP).</a:t>
            </a:r>
          </a:p>
          <a:p>
            <a:pPr marL="457200" indent="-457200">
              <a:buFont typeface="Arial"/>
              <a:buChar char="•"/>
            </a:pPr>
            <a:r>
              <a:rPr lang="en-US" dirty="0" smtClean="0"/>
              <a:t>Usually after an authentication event.</a:t>
            </a:r>
          </a:p>
          <a:p>
            <a:pPr marL="457200" indent="-457200">
              <a:buFont typeface="Arial"/>
              <a:buChar char="•"/>
            </a:pPr>
            <a:r>
              <a:rPr lang="en-US" dirty="0" smtClean="0"/>
              <a:t>Usually across a security or identity domain.</a:t>
            </a:r>
          </a:p>
          <a:p>
            <a:pPr marL="1200150" lvl="1" indent="-457200">
              <a:buFont typeface="Arial"/>
              <a:buChar char="•"/>
            </a:pPr>
            <a:r>
              <a:rPr lang="en-US" dirty="0" smtClean="0"/>
              <a:t>Still useful concept within an identity domain.</a:t>
            </a:r>
          </a:p>
          <a:p>
            <a:pPr marL="457200" indent="-457200">
              <a:buFont typeface="Arial"/>
              <a:buChar char="•"/>
            </a:pPr>
            <a:r>
              <a:rPr lang="en-US" dirty="0" smtClean="0"/>
              <a:t>Most often used in web context.</a:t>
            </a:r>
          </a:p>
          <a:p>
            <a:pPr marL="1200150" lvl="1" indent="-457200">
              <a:buFont typeface="Arial"/>
              <a:buChar char="•"/>
            </a:pPr>
            <a:r>
              <a:rPr lang="en-US" dirty="0" smtClean="0"/>
              <a:t>But the concept applies more generally.</a:t>
            </a:r>
            <a:endParaRPr lang="en-US" dirty="0"/>
          </a:p>
        </p:txBody>
      </p:sp>
    </p:spTree>
    <p:extLst>
      <p:ext uri="{BB962C8B-B14F-4D97-AF65-F5344CB8AC3E}">
        <p14:creationId xmlns:p14="http://schemas.microsoft.com/office/powerpoint/2010/main" val="172153826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mpleWebFlow01.png"/>
          <p:cNvPicPr>
            <a:picLocks noChangeAspect="1"/>
          </p:cNvPicPr>
          <p:nvPr/>
        </p:nvPicPr>
        <p:blipFill rotWithShape="1">
          <a:blip r:embed="rId2">
            <a:extLst>
              <a:ext uri="{28A0092B-C50C-407E-A947-70E740481C1C}">
                <a14:useLocalDpi xmlns:a14="http://schemas.microsoft.com/office/drawing/2010/main" val="0"/>
              </a:ext>
            </a:extLst>
          </a:blip>
          <a:srcRect t="7375" b="15780"/>
          <a:stretch/>
        </p:blipFill>
        <p:spPr>
          <a:xfrm>
            <a:off x="1437768" y="0"/>
            <a:ext cx="5818229" cy="5689600"/>
          </a:xfrm>
          <a:prstGeom prst="rect">
            <a:avLst/>
          </a:prstGeom>
        </p:spPr>
      </p:pic>
    </p:spTree>
    <p:extLst>
      <p:ext uri="{BB962C8B-B14F-4D97-AF65-F5344CB8AC3E}">
        <p14:creationId xmlns:p14="http://schemas.microsoft.com/office/powerpoint/2010/main" val="30736129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IdP</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IdP</a:t>
            </a:r>
            <a:r>
              <a:rPr lang="en-US" dirty="0" smtClean="0"/>
              <a:t> authenticates the user and sends back to SP.</a:t>
            </a:r>
            <a:endParaRPr lang="en-US" dirty="0"/>
          </a:p>
          <a:p>
            <a:r>
              <a:rPr lang="en-US" dirty="0" err="1" smtClean="0"/>
              <a:t>IdP</a:t>
            </a:r>
            <a:r>
              <a:rPr lang="en-US" dirty="0" smtClean="0"/>
              <a:t> asserts that the user has authenticated.</a:t>
            </a:r>
          </a:p>
          <a:p>
            <a:pPr marL="457200" indent="-457200">
              <a:buFont typeface="Arial"/>
              <a:buChar char="•"/>
            </a:pPr>
            <a:r>
              <a:rPr lang="en-US" dirty="0" smtClean="0"/>
              <a:t>Often includes some details about how.</a:t>
            </a:r>
          </a:p>
          <a:p>
            <a:pPr marL="457200" indent="-457200">
              <a:buFont typeface="Arial"/>
              <a:buChar char="•"/>
            </a:pPr>
            <a:r>
              <a:rPr lang="en-US" dirty="0" smtClean="0"/>
              <a:t>Often includes some details about when.</a:t>
            </a:r>
          </a:p>
          <a:p>
            <a:pPr marL="457200" indent="-457200">
              <a:buFont typeface="Arial"/>
              <a:buChar char="•"/>
            </a:pPr>
            <a:r>
              <a:rPr lang="en-US" dirty="0" smtClean="0"/>
              <a:t>Usually asserts an identifier for the user.</a:t>
            </a:r>
          </a:p>
          <a:p>
            <a:pPr marL="1200150" lvl="1" indent="-457200">
              <a:buFont typeface="Arial"/>
              <a:buChar char="•"/>
            </a:pPr>
            <a:r>
              <a:rPr lang="en-US" dirty="0" smtClean="0"/>
              <a:t>may be </a:t>
            </a:r>
            <a:r>
              <a:rPr lang="en-US" i="1" dirty="0" smtClean="0"/>
              <a:t>opaque</a:t>
            </a:r>
            <a:r>
              <a:rPr lang="en-US" dirty="0" smtClean="0"/>
              <a:t> and/or </a:t>
            </a:r>
            <a:r>
              <a:rPr lang="en-US" i="1" dirty="0" smtClean="0"/>
              <a:t>targeted</a:t>
            </a:r>
            <a:r>
              <a:rPr lang="en-US" dirty="0" smtClean="0"/>
              <a:t>.</a:t>
            </a:r>
          </a:p>
          <a:p>
            <a:pPr marL="457200" indent="-457200">
              <a:buFont typeface="Arial"/>
              <a:buChar char="•"/>
            </a:pPr>
            <a:r>
              <a:rPr lang="en-US" dirty="0" smtClean="0"/>
              <a:t>Sometimes asserts attributes about user.</a:t>
            </a:r>
          </a:p>
          <a:p>
            <a:pPr marL="457200" indent="-457200">
              <a:buFont typeface="Arial"/>
              <a:buChar char="•"/>
            </a:pPr>
            <a:endParaRPr lang="en-US" dirty="0"/>
          </a:p>
          <a:p>
            <a:r>
              <a:rPr lang="en-US" dirty="0" smtClean="0"/>
              <a:t>Details depend on format chosen by </a:t>
            </a:r>
            <a:r>
              <a:rPr lang="en-US" dirty="0" err="1" smtClean="0"/>
              <a:t>IdP</a:t>
            </a:r>
            <a:r>
              <a:rPr lang="en-US" dirty="0" smtClean="0"/>
              <a:t> and SP.</a:t>
            </a:r>
          </a:p>
          <a:p>
            <a:endParaRPr lang="en-US" dirty="0"/>
          </a:p>
        </p:txBody>
      </p:sp>
    </p:spTree>
    <p:extLst>
      <p:ext uri="{BB962C8B-B14F-4D97-AF65-F5344CB8AC3E}">
        <p14:creationId xmlns:p14="http://schemas.microsoft.com/office/powerpoint/2010/main" val="80598865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t>
            </a:r>
            <a:r>
              <a:rPr lang="en-US" dirty="0" err="1" smtClean="0"/>
              <a:t>Authz</a:t>
            </a:r>
            <a:r>
              <a:rPr lang="en-US" dirty="0" smtClean="0"/>
              <a:t> Formats</a:t>
            </a:r>
            <a:endParaRPr lang="en-US" dirty="0"/>
          </a:p>
        </p:txBody>
      </p:sp>
      <p:sp>
        <p:nvSpPr>
          <p:cNvPr id="3" name="Content Placeholder 2"/>
          <p:cNvSpPr>
            <a:spLocks noGrp="1"/>
          </p:cNvSpPr>
          <p:nvPr>
            <p:ph idx="1"/>
          </p:nvPr>
        </p:nvSpPr>
        <p:spPr/>
        <p:txBody>
          <a:bodyPr>
            <a:normAutofit lnSpcReduction="10000"/>
          </a:bodyPr>
          <a:lstStyle/>
          <a:p>
            <a:r>
              <a:rPr lang="en-US" dirty="0" err="1" smtClean="0"/>
              <a:t>OpenID</a:t>
            </a:r>
            <a:r>
              <a:rPr lang="en-US" dirty="0" smtClean="0"/>
              <a:t>:</a:t>
            </a:r>
          </a:p>
          <a:p>
            <a:pPr marL="457200" indent="-457200">
              <a:buFont typeface="Arial"/>
              <a:buChar char="•"/>
            </a:pPr>
            <a:r>
              <a:rPr lang="en-US" dirty="0" smtClean="0"/>
              <a:t>Relatively simple.</a:t>
            </a:r>
          </a:p>
          <a:p>
            <a:pPr marL="457200" indent="-457200">
              <a:buFont typeface="Arial"/>
              <a:buChar char="•"/>
            </a:pPr>
            <a:r>
              <a:rPr lang="en-US" dirty="0" smtClean="0"/>
              <a:t>Supported by Google, FB, Twitter, Yahoo, ...</a:t>
            </a:r>
          </a:p>
          <a:p>
            <a:pPr marL="457200" indent="-457200">
              <a:buFont typeface="Arial"/>
              <a:buChar char="•"/>
            </a:pPr>
            <a:r>
              <a:rPr lang="en-US" dirty="0" smtClean="0"/>
              <a:t>Good adoption in web 2.0 spaces.</a:t>
            </a:r>
          </a:p>
          <a:p>
            <a:pPr marL="457200" indent="-457200">
              <a:buFont typeface="Arial"/>
              <a:buChar char="•"/>
            </a:pPr>
            <a:r>
              <a:rPr lang="en-US" dirty="0" smtClean="0"/>
              <a:t>Not focused on preserving privacy.</a:t>
            </a:r>
          </a:p>
          <a:p>
            <a:pPr marL="457200" indent="-457200">
              <a:buFont typeface="Arial"/>
              <a:buChar char="•"/>
            </a:pPr>
            <a:r>
              <a:rPr lang="en-US" dirty="0" smtClean="0"/>
              <a:t>Not focused on rich attribute exchange.</a:t>
            </a:r>
          </a:p>
          <a:p>
            <a:pPr marL="1200150" lvl="1" indent="-457200">
              <a:buFont typeface="Arial"/>
              <a:buChar char="•"/>
            </a:pPr>
            <a:r>
              <a:rPr lang="en-US" dirty="0" err="1"/>
              <a:t>OpenID</a:t>
            </a:r>
            <a:r>
              <a:rPr lang="en-US" dirty="0"/>
              <a:t> Authentication 2.0 and </a:t>
            </a:r>
            <a:r>
              <a:rPr lang="en-US" dirty="0" err="1"/>
              <a:t>OpenID</a:t>
            </a:r>
            <a:r>
              <a:rPr lang="en-US" dirty="0"/>
              <a:t> Attribute Exchange </a:t>
            </a:r>
            <a:r>
              <a:rPr lang="en-US" dirty="0" smtClean="0"/>
              <a:t>1.0 helped improve that.</a:t>
            </a:r>
          </a:p>
        </p:txBody>
      </p:sp>
    </p:spTree>
    <p:extLst>
      <p:ext uri="{BB962C8B-B14F-4D97-AF65-F5344CB8AC3E}">
        <p14:creationId xmlns:p14="http://schemas.microsoft.com/office/powerpoint/2010/main" val="102285395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t>
            </a:r>
            <a:r>
              <a:rPr lang="en-US" dirty="0" err="1" smtClean="0"/>
              <a:t>Authz</a:t>
            </a:r>
            <a:r>
              <a:rPr lang="en-US" dirty="0" smtClean="0"/>
              <a:t> Formats</a:t>
            </a:r>
            <a:endParaRPr lang="en-US" dirty="0"/>
          </a:p>
        </p:txBody>
      </p:sp>
      <p:sp>
        <p:nvSpPr>
          <p:cNvPr id="3" name="Content Placeholder 2"/>
          <p:cNvSpPr>
            <a:spLocks noGrp="1"/>
          </p:cNvSpPr>
          <p:nvPr>
            <p:ph idx="1"/>
          </p:nvPr>
        </p:nvSpPr>
        <p:spPr/>
        <p:txBody>
          <a:bodyPr/>
          <a:lstStyle/>
          <a:p>
            <a:r>
              <a:rPr lang="en-US" dirty="0" err="1" smtClean="0"/>
              <a:t>OAuth</a:t>
            </a:r>
            <a:r>
              <a:rPr lang="en-US" dirty="0" smtClean="0"/>
              <a:t>:</a:t>
            </a:r>
          </a:p>
          <a:p>
            <a:pPr marL="457200" indent="-457200">
              <a:buFont typeface="Arial"/>
              <a:buChar char="•"/>
            </a:pPr>
            <a:r>
              <a:rPr lang="en-US" dirty="0" smtClean="0"/>
              <a:t>Focused on authorization, not authentication.</a:t>
            </a:r>
          </a:p>
          <a:p>
            <a:pPr marL="457200" indent="-457200">
              <a:buFont typeface="Arial"/>
              <a:buChar char="•"/>
            </a:pPr>
            <a:r>
              <a:rPr lang="en-US" dirty="0" smtClean="0"/>
              <a:t>Type of limited delegation.</a:t>
            </a:r>
          </a:p>
          <a:p>
            <a:pPr marL="457200" indent="-457200">
              <a:buFont typeface="Arial"/>
              <a:buChar char="•"/>
            </a:pPr>
            <a:r>
              <a:rPr lang="en-US" dirty="0" smtClean="0"/>
              <a:t>Allow site A (Facebook) to access site B (</a:t>
            </a:r>
            <a:r>
              <a:rPr lang="en-US" dirty="0" err="1" smtClean="0"/>
              <a:t>Instagram</a:t>
            </a:r>
            <a:r>
              <a:rPr lang="en-US" dirty="0" smtClean="0"/>
              <a:t>) on your behalf.</a:t>
            </a:r>
          </a:p>
          <a:p>
            <a:pPr marL="457200" indent="-457200">
              <a:buFont typeface="Arial"/>
              <a:buChar char="•"/>
            </a:pPr>
            <a:endParaRPr lang="en-US" dirty="0"/>
          </a:p>
        </p:txBody>
      </p:sp>
    </p:spTree>
    <p:extLst>
      <p:ext uri="{BB962C8B-B14F-4D97-AF65-F5344CB8AC3E}">
        <p14:creationId xmlns:p14="http://schemas.microsoft.com/office/powerpoint/2010/main" val="2909336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Begins innocently enough…	</a:t>
            </a:r>
            <a:endParaRPr lang="en-US" dirty="0"/>
          </a:p>
        </p:txBody>
      </p:sp>
      <p:sp>
        <p:nvSpPr>
          <p:cNvPr id="3" name="Content Placeholder 2"/>
          <p:cNvSpPr>
            <a:spLocks noGrp="1"/>
          </p:cNvSpPr>
          <p:nvPr>
            <p:ph idx="1"/>
          </p:nvPr>
        </p:nvSpPr>
        <p:spPr/>
        <p:txBody>
          <a:bodyPr/>
          <a:lstStyle/>
          <a:p>
            <a:r>
              <a:rPr lang="en-US" dirty="0" smtClean="0"/>
              <a:t>“We need an email list to make it easier to communicate. Let’s deploy mailman.”</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4406900" y="3568700"/>
            <a:ext cx="3098800" cy="1943100"/>
          </a:xfrm>
          <a:prstGeom prst="rect">
            <a:avLst/>
          </a:prstGeom>
        </p:spPr>
      </p:pic>
    </p:spTree>
    <p:extLst>
      <p:ext uri="{BB962C8B-B14F-4D97-AF65-F5344CB8AC3E}">
        <p14:creationId xmlns:p14="http://schemas.microsoft.com/office/powerpoint/2010/main" val="135035414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t>
            </a:r>
            <a:r>
              <a:rPr lang="en-US" dirty="0" err="1" smtClean="0"/>
              <a:t>Authz</a:t>
            </a:r>
            <a:r>
              <a:rPr lang="en-US" dirty="0" smtClean="0"/>
              <a:t> Formats</a:t>
            </a:r>
            <a:endParaRPr lang="en-US" dirty="0"/>
          </a:p>
        </p:txBody>
      </p:sp>
      <p:sp>
        <p:nvSpPr>
          <p:cNvPr id="3" name="Content Placeholder 2"/>
          <p:cNvSpPr>
            <a:spLocks noGrp="1"/>
          </p:cNvSpPr>
          <p:nvPr>
            <p:ph idx="1"/>
          </p:nvPr>
        </p:nvSpPr>
        <p:spPr/>
        <p:txBody>
          <a:bodyPr/>
          <a:lstStyle/>
          <a:p>
            <a:r>
              <a:rPr lang="en-US" dirty="0" err="1" smtClean="0"/>
              <a:t>OpenID</a:t>
            </a:r>
            <a:r>
              <a:rPr lang="en-US" dirty="0" smtClean="0"/>
              <a:t> Connect:</a:t>
            </a:r>
          </a:p>
          <a:p>
            <a:pPr marL="457200" indent="-457200">
              <a:buFont typeface="Arial"/>
              <a:buChar char="•"/>
            </a:pPr>
            <a:r>
              <a:rPr lang="en-US" dirty="0" smtClean="0"/>
              <a:t>Next generation </a:t>
            </a:r>
            <a:r>
              <a:rPr lang="en-US" dirty="0" err="1" smtClean="0"/>
              <a:t>OpenID</a:t>
            </a:r>
            <a:r>
              <a:rPr lang="en-US" dirty="0" smtClean="0"/>
              <a:t>.</a:t>
            </a:r>
          </a:p>
          <a:p>
            <a:pPr marL="457200" indent="-457200">
              <a:buFont typeface="Arial"/>
              <a:buChar char="•"/>
            </a:pPr>
            <a:r>
              <a:rPr lang="en-US" dirty="0" smtClean="0"/>
              <a:t>Builds on top of and incorporates </a:t>
            </a:r>
            <a:r>
              <a:rPr lang="en-US" dirty="0" err="1" smtClean="0"/>
              <a:t>OAuth</a:t>
            </a:r>
            <a:r>
              <a:rPr lang="en-US" dirty="0" smtClean="0"/>
              <a:t> 2.</a:t>
            </a:r>
          </a:p>
          <a:p>
            <a:pPr marL="457200" indent="-457200">
              <a:buFont typeface="Arial"/>
              <a:buChar char="•"/>
            </a:pPr>
            <a:r>
              <a:rPr lang="en-US" dirty="0" smtClean="0"/>
              <a:t>More complex but delivers more functionality.</a:t>
            </a:r>
          </a:p>
          <a:p>
            <a:pPr marL="457200" indent="-457200">
              <a:buFont typeface="Arial"/>
              <a:buChar char="•"/>
            </a:pPr>
            <a:r>
              <a:rPr lang="en-US" dirty="0" smtClean="0"/>
              <a:t>Tension between enterprise needs and “simple”.</a:t>
            </a:r>
          </a:p>
          <a:p>
            <a:pPr marL="457200" indent="-457200">
              <a:buFont typeface="Arial"/>
              <a:buChar char="•"/>
            </a:pPr>
            <a:r>
              <a:rPr lang="en-US" dirty="0" smtClean="0"/>
              <a:t>Slow uptake at this moment...</a:t>
            </a:r>
          </a:p>
          <a:p>
            <a:pPr marL="457200" indent="-457200">
              <a:buFont typeface="Arial"/>
              <a:buChar char="•"/>
            </a:pPr>
            <a:endParaRPr lang="en-US" dirty="0"/>
          </a:p>
        </p:txBody>
      </p:sp>
    </p:spTree>
    <p:extLst>
      <p:ext uri="{BB962C8B-B14F-4D97-AF65-F5344CB8AC3E}">
        <p14:creationId xmlns:p14="http://schemas.microsoft.com/office/powerpoint/2010/main" val="228013913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t>
            </a:r>
            <a:r>
              <a:rPr lang="en-US" dirty="0" err="1" smtClean="0"/>
              <a:t>Authz</a:t>
            </a:r>
            <a:r>
              <a:rPr lang="en-US" dirty="0" smtClean="0"/>
              <a:t> Formats</a:t>
            </a:r>
            <a:endParaRPr lang="en-US" dirty="0"/>
          </a:p>
        </p:txBody>
      </p:sp>
      <p:sp>
        <p:nvSpPr>
          <p:cNvPr id="3" name="Content Placeholder 2"/>
          <p:cNvSpPr>
            <a:spLocks noGrp="1"/>
          </p:cNvSpPr>
          <p:nvPr>
            <p:ph idx="1"/>
          </p:nvPr>
        </p:nvSpPr>
        <p:spPr/>
        <p:txBody>
          <a:bodyPr>
            <a:normAutofit/>
          </a:bodyPr>
          <a:lstStyle/>
          <a:p>
            <a:r>
              <a:rPr lang="en-US" dirty="0" smtClean="0"/>
              <a:t>WS-Federation:</a:t>
            </a:r>
          </a:p>
          <a:p>
            <a:pPr marL="457200" indent="-457200">
              <a:buFont typeface="Arial"/>
              <a:buChar char="•"/>
            </a:pPr>
            <a:r>
              <a:rPr lang="en-US" dirty="0" smtClean="0"/>
              <a:t>Primarily used in large enterprise systems.</a:t>
            </a:r>
          </a:p>
          <a:p>
            <a:pPr marL="457200" indent="-457200">
              <a:buFont typeface="Arial"/>
              <a:buChar char="•"/>
            </a:pPr>
            <a:r>
              <a:rPr lang="en-US" dirty="0" smtClean="0"/>
              <a:t>Developed by BEA </a:t>
            </a:r>
            <a:r>
              <a:rPr lang="en-US" dirty="0"/>
              <a:t>Systems, BMC Software, CA Inc., IBM, Layer 7 Technologies, Microsoft, Novell, Ping Identity, and </a:t>
            </a:r>
            <a:r>
              <a:rPr lang="en-US" dirty="0" smtClean="0"/>
              <a:t>VeriSign.</a:t>
            </a:r>
          </a:p>
          <a:p>
            <a:pPr marL="457200" indent="-457200">
              <a:buFont typeface="Arial"/>
              <a:buChar char="•"/>
            </a:pPr>
            <a:r>
              <a:rPr lang="en-US" dirty="0" smtClean="0"/>
              <a:t>Part of WS-Security framework:</a:t>
            </a:r>
          </a:p>
          <a:p>
            <a:pPr marL="1200150" lvl="1" indent="-457200">
              <a:buFont typeface="Arial"/>
              <a:buChar char="•"/>
            </a:pPr>
            <a:r>
              <a:rPr lang="en-US" dirty="0" smtClean="0"/>
              <a:t>WS-</a:t>
            </a:r>
            <a:r>
              <a:rPr lang="en-US" dirty="0" err="1" smtClean="0"/>
              <a:t>SecureConversation</a:t>
            </a:r>
            <a:r>
              <a:rPr lang="en-US" dirty="0" smtClean="0"/>
              <a:t>, WS-Authorization, WS-Policy, WS-Trust, WS-Privacy</a:t>
            </a:r>
          </a:p>
          <a:p>
            <a:endParaRPr lang="en-US" dirty="0" smtClean="0"/>
          </a:p>
        </p:txBody>
      </p:sp>
    </p:spTree>
    <p:extLst>
      <p:ext uri="{BB962C8B-B14F-4D97-AF65-F5344CB8AC3E}">
        <p14:creationId xmlns:p14="http://schemas.microsoft.com/office/powerpoint/2010/main" val="140705153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t>
            </a:r>
            <a:r>
              <a:rPr lang="en-US" dirty="0" err="1" smtClean="0"/>
              <a:t>Authz</a:t>
            </a:r>
            <a:r>
              <a:rPr lang="en-US" dirty="0" smtClean="0"/>
              <a:t> Formats</a:t>
            </a:r>
            <a:endParaRPr lang="en-US" dirty="0"/>
          </a:p>
        </p:txBody>
      </p:sp>
      <p:sp>
        <p:nvSpPr>
          <p:cNvPr id="3" name="Content Placeholder 2"/>
          <p:cNvSpPr>
            <a:spLocks noGrp="1"/>
          </p:cNvSpPr>
          <p:nvPr>
            <p:ph idx="1"/>
          </p:nvPr>
        </p:nvSpPr>
        <p:spPr/>
        <p:txBody>
          <a:bodyPr/>
          <a:lstStyle/>
          <a:p>
            <a:r>
              <a:rPr lang="en-US" dirty="0" smtClean="0"/>
              <a:t>SAML:</a:t>
            </a:r>
          </a:p>
          <a:p>
            <a:pPr marL="457200" indent="-457200">
              <a:buFont typeface="Arial"/>
              <a:buChar char="•"/>
            </a:pPr>
            <a:r>
              <a:rPr lang="en-US" dirty="0" smtClean="0"/>
              <a:t>More complex than </a:t>
            </a:r>
            <a:r>
              <a:rPr lang="en-US" dirty="0" err="1" smtClean="0"/>
              <a:t>OpenID</a:t>
            </a:r>
            <a:r>
              <a:rPr lang="en-US" dirty="0" smtClean="0"/>
              <a:t>.</a:t>
            </a:r>
          </a:p>
          <a:p>
            <a:pPr marL="457200" indent="-457200">
              <a:buFont typeface="Arial"/>
              <a:buChar char="•"/>
            </a:pPr>
            <a:r>
              <a:rPr lang="en-US" dirty="0" smtClean="0"/>
              <a:t>Strong privacy preserving.</a:t>
            </a:r>
          </a:p>
          <a:p>
            <a:pPr marL="457200" indent="-457200">
              <a:buFont typeface="Arial"/>
              <a:buChar char="•"/>
            </a:pPr>
            <a:r>
              <a:rPr lang="en-US" dirty="0" smtClean="0"/>
              <a:t>Strong attribute exchange.</a:t>
            </a:r>
          </a:p>
          <a:p>
            <a:pPr marL="457200" indent="-457200">
              <a:buFont typeface="Arial"/>
              <a:buChar char="•"/>
            </a:pPr>
            <a:r>
              <a:rPr lang="en-US" dirty="0" smtClean="0"/>
              <a:t>Good adoption in higher education.</a:t>
            </a:r>
          </a:p>
          <a:p>
            <a:pPr marL="457200" indent="-457200">
              <a:buFont typeface="Arial"/>
              <a:buChar char="•"/>
            </a:pPr>
            <a:r>
              <a:rPr lang="en-US" dirty="0" smtClean="0"/>
              <a:t>Little adoption outside of higher education.</a:t>
            </a:r>
          </a:p>
          <a:p>
            <a:pPr marL="1200150" lvl="1" indent="-457200">
              <a:buFont typeface="Arial"/>
              <a:buChar char="•"/>
            </a:pPr>
            <a:r>
              <a:rPr lang="en-US" dirty="0" smtClean="0"/>
              <a:t>More uptake in research space recently.</a:t>
            </a:r>
          </a:p>
          <a:p>
            <a:pPr marL="457200" indent="-457200">
              <a:buFont typeface="Arial"/>
              <a:buChar char="•"/>
            </a:pPr>
            <a:endParaRPr lang="en-US" dirty="0" smtClean="0"/>
          </a:p>
        </p:txBody>
      </p:sp>
    </p:spTree>
    <p:extLst>
      <p:ext uri="{BB962C8B-B14F-4D97-AF65-F5344CB8AC3E}">
        <p14:creationId xmlns:p14="http://schemas.microsoft.com/office/powerpoint/2010/main" val="397217324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LIGO Chose SAML</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Strong support from higher education.</a:t>
            </a:r>
          </a:p>
          <a:p>
            <a:pPr marL="1200150" lvl="1" indent="-457200">
              <a:buFont typeface="Arial"/>
              <a:buChar char="•"/>
            </a:pPr>
            <a:r>
              <a:rPr lang="en-US" dirty="0"/>
              <a:t>S</a:t>
            </a:r>
            <a:r>
              <a:rPr lang="en-US" dirty="0" smtClean="0"/>
              <a:t>trong support from Internet2.</a:t>
            </a:r>
          </a:p>
          <a:p>
            <a:pPr marL="1200150" lvl="1" indent="-457200">
              <a:buFont typeface="Arial"/>
              <a:buChar char="•"/>
            </a:pPr>
            <a:r>
              <a:rPr lang="en-US" dirty="0" smtClean="0"/>
              <a:t>Strong support from </a:t>
            </a:r>
            <a:r>
              <a:rPr lang="en-US" dirty="0" err="1" smtClean="0"/>
              <a:t>InCommon</a:t>
            </a:r>
            <a:r>
              <a:rPr lang="en-US" dirty="0" smtClean="0"/>
              <a:t>.</a:t>
            </a:r>
          </a:p>
          <a:p>
            <a:pPr marL="457200" indent="-457200">
              <a:buFont typeface="Arial"/>
              <a:buChar char="•"/>
            </a:pPr>
            <a:r>
              <a:rPr lang="en-US" dirty="0" smtClean="0"/>
              <a:t>Rich attribute assertion mechanisms.</a:t>
            </a:r>
          </a:p>
          <a:p>
            <a:pPr marL="1200150" lvl="1" indent="-457200">
              <a:buFont typeface="Arial"/>
              <a:buChar char="•"/>
            </a:pPr>
            <a:r>
              <a:rPr lang="en-US" dirty="0" smtClean="0"/>
              <a:t>Less concerned with privacy preserving.</a:t>
            </a:r>
          </a:p>
          <a:p>
            <a:pPr marL="457200" indent="-457200">
              <a:buFont typeface="Arial"/>
              <a:buChar char="•"/>
            </a:pPr>
            <a:r>
              <a:rPr lang="en-US" dirty="0" smtClean="0"/>
              <a:t>Straightforward path away if necessary:</a:t>
            </a:r>
          </a:p>
          <a:p>
            <a:pPr marL="1200150" lvl="1" indent="-457200">
              <a:buFont typeface="Arial"/>
              <a:buChar char="•"/>
            </a:pPr>
            <a:r>
              <a:rPr lang="en-US" dirty="0" smtClean="0"/>
              <a:t>“Social2SAML” gateways.</a:t>
            </a:r>
          </a:p>
          <a:p>
            <a:pPr marL="1200150" lvl="1" indent="-457200">
              <a:buFont typeface="Arial"/>
              <a:buChar char="•"/>
            </a:pPr>
            <a:r>
              <a:rPr lang="en-US" dirty="0" smtClean="0"/>
              <a:t>Allow slow transition if necessary.</a:t>
            </a:r>
          </a:p>
          <a:p>
            <a:pPr marL="1200150" lvl="1" indent="-457200">
              <a:buFont typeface="Arial"/>
              <a:buChar char="•"/>
            </a:pPr>
            <a:endParaRPr lang="en-US" dirty="0" smtClean="0"/>
          </a:p>
          <a:p>
            <a:pPr marL="457200" indent="-457200">
              <a:buFont typeface="Arial"/>
              <a:buChar char="•"/>
            </a:pPr>
            <a:endParaRPr lang="en-US" dirty="0" smtClean="0"/>
          </a:p>
          <a:p>
            <a:pPr marL="1200150" lvl="1" indent="-457200">
              <a:buFont typeface="Arial"/>
              <a:buChar char="•"/>
            </a:pPr>
            <a:endParaRPr lang="en-US" dirty="0"/>
          </a:p>
        </p:txBody>
      </p:sp>
    </p:spTree>
    <p:extLst>
      <p:ext uri="{BB962C8B-B14F-4D97-AF65-F5344CB8AC3E}">
        <p14:creationId xmlns:p14="http://schemas.microsoft.com/office/powerpoint/2010/main" val="127680470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LIGO SAML &amp; Shibboleth</a:t>
            </a:r>
            <a:endParaRPr lang="en-US" dirty="0"/>
          </a:p>
        </p:txBody>
      </p:sp>
      <p:sp>
        <p:nvSpPr>
          <p:cNvPr id="3" name="Content Placeholder 2"/>
          <p:cNvSpPr>
            <a:spLocks noGrp="1"/>
          </p:cNvSpPr>
          <p:nvPr>
            <p:ph idx="1"/>
          </p:nvPr>
        </p:nvSpPr>
        <p:spPr/>
        <p:txBody>
          <a:bodyPr/>
          <a:lstStyle/>
          <a:p>
            <a:r>
              <a:rPr lang="en-US" dirty="0" smtClean="0"/>
              <a:t>LIGO has significant investment in Shibboleth.</a:t>
            </a:r>
          </a:p>
          <a:p>
            <a:pPr marL="457200" indent="-457200">
              <a:buFont typeface="Arial"/>
              <a:buChar char="•"/>
            </a:pPr>
            <a:r>
              <a:rPr lang="en-US" dirty="0" err="1" smtClean="0"/>
              <a:t>IdP</a:t>
            </a:r>
            <a:r>
              <a:rPr lang="en-US" dirty="0" smtClean="0"/>
              <a:t> is Shibboleth 2.3.x.</a:t>
            </a:r>
          </a:p>
          <a:p>
            <a:pPr marL="457200" indent="-457200">
              <a:buFont typeface="Arial"/>
              <a:buChar char="•"/>
            </a:pPr>
            <a:r>
              <a:rPr lang="en-US" dirty="0" smtClean="0"/>
              <a:t>Over 60 Shibboleth SPs now.</a:t>
            </a:r>
          </a:p>
          <a:p>
            <a:pPr marL="457200" indent="-457200">
              <a:buFont typeface="Arial"/>
              <a:buChar char="•"/>
            </a:pPr>
            <a:r>
              <a:rPr lang="en-US" dirty="0" smtClean="0"/>
              <a:t>Member of the Shibboleth consortium.</a:t>
            </a:r>
          </a:p>
          <a:p>
            <a:pPr marL="457200" indent="-457200">
              <a:buFont typeface="Arial"/>
              <a:buChar char="•"/>
            </a:pPr>
            <a:r>
              <a:rPr lang="en-US" dirty="0" smtClean="0"/>
              <a:t>Currently 5+ staff</a:t>
            </a:r>
            <a:r>
              <a:rPr lang="en-US" dirty="0"/>
              <a:t> </a:t>
            </a:r>
            <a:r>
              <a:rPr lang="en-US" dirty="0" smtClean="0"/>
              <a:t>with Shibboleth training.</a:t>
            </a:r>
          </a:p>
          <a:p>
            <a:pPr marL="457200" indent="-457200">
              <a:buFont typeface="Arial"/>
              <a:buChar char="•"/>
            </a:pPr>
            <a:endParaRPr lang="en-US" dirty="0" smtClean="0"/>
          </a:p>
          <a:p>
            <a:pPr marL="457200" indent="-457200">
              <a:buFont typeface="Arial"/>
              <a:buChar char="•"/>
            </a:pPr>
            <a:endParaRPr lang="en-US" dirty="0"/>
          </a:p>
        </p:txBody>
      </p:sp>
      <p:pic>
        <p:nvPicPr>
          <p:cNvPr id="4" name="Picture 3"/>
          <p:cNvPicPr>
            <a:picLocks noChangeAspect="1"/>
          </p:cNvPicPr>
          <p:nvPr/>
        </p:nvPicPr>
        <p:blipFill>
          <a:blip r:embed="rId2"/>
          <a:stretch>
            <a:fillRect/>
          </a:stretch>
        </p:blipFill>
        <p:spPr>
          <a:xfrm>
            <a:off x="5778500" y="4786745"/>
            <a:ext cx="3213100" cy="1117600"/>
          </a:xfrm>
          <a:prstGeom prst="rect">
            <a:avLst/>
          </a:prstGeom>
        </p:spPr>
      </p:pic>
    </p:spTree>
    <p:extLst>
      <p:ext uri="{BB962C8B-B14F-4D97-AF65-F5344CB8AC3E}">
        <p14:creationId xmlns:p14="http://schemas.microsoft.com/office/powerpoint/2010/main" val="349267645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Shibboleth is an implementation of SAML.</a:t>
            </a:r>
          </a:p>
          <a:p>
            <a:pPr marL="457200" indent="-457200">
              <a:buFont typeface="Arial"/>
              <a:buChar char="•"/>
            </a:pPr>
            <a:r>
              <a:rPr lang="en-US" dirty="0" smtClean="0"/>
              <a:t>Originally started by Internet2 in US.</a:t>
            </a:r>
          </a:p>
          <a:p>
            <a:pPr marL="457200" indent="-457200">
              <a:buFont typeface="Arial"/>
              <a:buChar char="•"/>
            </a:pPr>
            <a:r>
              <a:rPr lang="en-US" dirty="0" smtClean="0"/>
              <a:t>Now funded by its own consortium.</a:t>
            </a:r>
          </a:p>
          <a:p>
            <a:pPr marL="1200150" lvl="1" indent="-457200">
              <a:buFont typeface="Arial"/>
              <a:buChar char="•"/>
            </a:pPr>
            <a:r>
              <a:rPr lang="en-US" dirty="0" smtClean="0"/>
              <a:t>Support both in Europe and US.</a:t>
            </a:r>
          </a:p>
          <a:p>
            <a:pPr marL="457200" indent="-457200">
              <a:buFont typeface="Arial"/>
              <a:buChar char="•"/>
            </a:pPr>
            <a:r>
              <a:rPr lang="en-US" dirty="0" smtClean="0"/>
              <a:t>Identity Provider (Java servlet).</a:t>
            </a:r>
          </a:p>
          <a:p>
            <a:pPr marL="457200" indent="-457200">
              <a:buFont typeface="Arial"/>
              <a:buChar char="•"/>
            </a:pPr>
            <a:r>
              <a:rPr lang="en-US" dirty="0" smtClean="0"/>
              <a:t>Service Provider (Native C Apache module).</a:t>
            </a:r>
          </a:p>
          <a:p>
            <a:pPr marL="457200" indent="-457200">
              <a:buFont typeface="Arial"/>
              <a:buChar char="•"/>
            </a:pPr>
            <a:r>
              <a:rPr lang="en-US" dirty="0" smtClean="0"/>
              <a:t>Centralized Discovery Service.</a:t>
            </a:r>
          </a:p>
          <a:p>
            <a:pPr marL="457200" indent="-457200">
              <a:buFont typeface="Arial"/>
              <a:buChar char="•"/>
            </a:pPr>
            <a:r>
              <a:rPr lang="en-US" dirty="0" smtClean="0"/>
              <a:t>Embedded Discovery Service.</a:t>
            </a:r>
            <a:endParaRPr lang="en-US" dirty="0"/>
          </a:p>
        </p:txBody>
      </p:sp>
      <p:pic>
        <p:nvPicPr>
          <p:cNvPr id="4" name="Picture 3"/>
          <p:cNvPicPr>
            <a:picLocks noChangeAspect="1"/>
          </p:cNvPicPr>
          <p:nvPr/>
        </p:nvPicPr>
        <p:blipFill>
          <a:blip r:embed="rId2"/>
          <a:stretch>
            <a:fillRect/>
          </a:stretch>
        </p:blipFill>
        <p:spPr>
          <a:xfrm>
            <a:off x="2971800" y="254000"/>
            <a:ext cx="3213100" cy="1117600"/>
          </a:xfrm>
          <a:prstGeom prst="rect">
            <a:avLst/>
          </a:prstGeom>
        </p:spPr>
      </p:pic>
    </p:spTree>
    <p:extLst>
      <p:ext uri="{BB962C8B-B14F-4D97-AF65-F5344CB8AC3E}">
        <p14:creationId xmlns:p14="http://schemas.microsoft.com/office/powerpoint/2010/main" val="275856939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SAML Tools	</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buFont typeface="Arial"/>
              <a:buChar char="•"/>
            </a:pPr>
            <a:r>
              <a:rPr lang="en-US" dirty="0" err="1" smtClean="0"/>
              <a:t>SimpleSAMLphp</a:t>
            </a:r>
            <a:r>
              <a:rPr lang="en-US" dirty="0" smtClean="0"/>
              <a:t>.</a:t>
            </a:r>
          </a:p>
          <a:p>
            <a:pPr marL="1200150" lvl="1" indent="-457200">
              <a:buFont typeface="Arial"/>
              <a:buChar char="•"/>
            </a:pPr>
            <a:r>
              <a:rPr lang="en-US" dirty="0" smtClean="0"/>
              <a:t>open source.</a:t>
            </a:r>
          </a:p>
          <a:p>
            <a:pPr marL="1200150" lvl="1" indent="-457200">
              <a:buFont typeface="Arial"/>
              <a:buChar char="•"/>
            </a:pPr>
            <a:r>
              <a:rPr lang="en-US" dirty="0" smtClean="0"/>
              <a:t>both </a:t>
            </a:r>
            <a:r>
              <a:rPr lang="en-US" dirty="0" err="1" smtClean="0"/>
              <a:t>IdP</a:t>
            </a:r>
            <a:r>
              <a:rPr lang="en-US" dirty="0" smtClean="0"/>
              <a:t> and SP functionality.</a:t>
            </a:r>
          </a:p>
          <a:p>
            <a:pPr marL="1200150" lvl="1" indent="-457200">
              <a:buFont typeface="Arial"/>
              <a:buChar char="•"/>
            </a:pPr>
            <a:r>
              <a:rPr lang="en-US" dirty="0" smtClean="0"/>
              <a:t>primarily a European project.</a:t>
            </a:r>
          </a:p>
          <a:p>
            <a:pPr marL="457200" indent="-457200">
              <a:buFont typeface="Arial"/>
              <a:buChar char="•"/>
            </a:pPr>
            <a:r>
              <a:rPr lang="en-US" dirty="0" err="1" smtClean="0"/>
              <a:t>OpenAM</a:t>
            </a:r>
            <a:endParaRPr lang="en-US" dirty="0" smtClean="0"/>
          </a:p>
          <a:p>
            <a:pPr marL="1200150" lvl="1" indent="-457200">
              <a:buFont typeface="Arial"/>
              <a:buChar char="•"/>
            </a:pPr>
            <a:r>
              <a:rPr lang="en-US" dirty="0" err="1" smtClean="0"/>
              <a:t>IdP</a:t>
            </a:r>
            <a:r>
              <a:rPr lang="en-US" dirty="0" smtClean="0"/>
              <a:t>.</a:t>
            </a:r>
          </a:p>
          <a:p>
            <a:pPr marL="1200150" lvl="1" indent="-457200">
              <a:buFont typeface="Arial"/>
              <a:buChar char="•"/>
            </a:pPr>
            <a:r>
              <a:rPr lang="en-US" dirty="0" smtClean="0"/>
              <a:t>evolution of </a:t>
            </a:r>
            <a:r>
              <a:rPr lang="en-US" dirty="0" err="1" smtClean="0"/>
              <a:t>OpenSSO</a:t>
            </a:r>
            <a:r>
              <a:rPr lang="en-US" dirty="0" smtClean="0"/>
              <a:t> from Sun/Oracle.</a:t>
            </a:r>
          </a:p>
          <a:p>
            <a:pPr marL="1200150" lvl="1" indent="-457200">
              <a:buFont typeface="Arial"/>
              <a:buChar char="•"/>
            </a:pPr>
            <a:r>
              <a:rPr lang="en-US" dirty="0" smtClean="0"/>
              <a:t>open source with support from </a:t>
            </a:r>
            <a:r>
              <a:rPr lang="en-US" dirty="0" err="1" smtClean="0"/>
              <a:t>ForgeRock</a:t>
            </a:r>
            <a:r>
              <a:rPr lang="en-US" dirty="0" smtClean="0"/>
              <a:t>.</a:t>
            </a:r>
          </a:p>
          <a:p>
            <a:pPr marL="457200" indent="-457200">
              <a:buFont typeface="Arial"/>
              <a:buChar char="•"/>
            </a:pPr>
            <a:r>
              <a:rPr lang="en-US" dirty="0" smtClean="0"/>
              <a:t>Ping Identity</a:t>
            </a:r>
          </a:p>
          <a:p>
            <a:pPr marL="1200150" lvl="1" indent="-457200">
              <a:buFont typeface="Arial"/>
              <a:buChar char="•"/>
            </a:pPr>
            <a:r>
              <a:rPr lang="en-US" dirty="0" smtClean="0"/>
              <a:t>private company.</a:t>
            </a:r>
          </a:p>
          <a:p>
            <a:pPr marL="1200150" lvl="1" indent="-457200">
              <a:buFont typeface="Arial"/>
              <a:buChar char="•"/>
            </a:pPr>
            <a:r>
              <a:rPr lang="en-US" dirty="0" err="1" smtClean="0"/>
              <a:t>IdP</a:t>
            </a:r>
            <a:r>
              <a:rPr lang="en-US" dirty="0" smtClean="0"/>
              <a:t>.</a:t>
            </a:r>
          </a:p>
          <a:p>
            <a:pPr marL="1200150" lvl="1" indent="-457200">
              <a:buFont typeface="Arial"/>
              <a:buChar char="•"/>
            </a:pPr>
            <a:endParaRPr lang="en-US" dirty="0"/>
          </a:p>
        </p:txBody>
      </p:sp>
      <p:pic>
        <p:nvPicPr>
          <p:cNvPr id="4" name="Picture 3"/>
          <p:cNvPicPr>
            <a:picLocks noChangeAspect="1"/>
          </p:cNvPicPr>
          <p:nvPr/>
        </p:nvPicPr>
        <p:blipFill>
          <a:blip r:embed="rId2"/>
          <a:stretch>
            <a:fillRect/>
          </a:stretch>
        </p:blipFill>
        <p:spPr>
          <a:xfrm>
            <a:off x="6483453" y="965200"/>
            <a:ext cx="2203347" cy="1498600"/>
          </a:xfrm>
          <a:prstGeom prst="rect">
            <a:avLst/>
          </a:prstGeom>
        </p:spPr>
      </p:pic>
      <p:pic>
        <p:nvPicPr>
          <p:cNvPr id="5" name="Picture 4"/>
          <p:cNvPicPr>
            <a:picLocks noChangeAspect="1"/>
          </p:cNvPicPr>
          <p:nvPr/>
        </p:nvPicPr>
        <p:blipFill>
          <a:blip r:embed="rId3"/>
          <a:stretch>
            <a:fillRect/>
          </a:stretch>
        </p:blipFill>
        <p:spPr>
          <a:xfrm>
            <a:off x="5952900" y="2463800"/>
            <a:ext cx="2962500" cy="952500"/>
          </a:xfrm>
          <a:prstGeom prst="rect">
            <a:avLst/>
          </a:prstGeom>
        </p:spPr>
      </p:pic>
      <p:pic>
        <p:nvPicPr>
          <p:cNvPr id="6" name="Picture 5"/>
          <p:cNvPicPr>
            <a:picLocks noChangeAspect="1"/>
          </p:cNvPicPr>
          <p:nvPr/>
        </p:nvPicPr>
        <p:blipFill>
          <a:blip r:embed="rId4"/>
          <a:stretch>
            <a:fillRect/>
          </a:stretch>
        </p:blipFill>
        <p:spPr>
          <a:xfrm>
            <a:off x="7378700" y="4368800"/>
            <a:ext cx="1308100" cy="1308100"/>
          </a:xfrm>
          <a:prstGeom prst="rect">
            <a:avLst/>
          </a:prstGeom>
        </p:spPr>
      </p:pic>
    </p:spTree>
    <p:extLst>
      <p:ext uri="{BB962C8B-B14F-4D97-AF65-F5344CB8AC3E}">
        <p14:creationId xmlns:p14="http://schemas.microsoft.com/office/powerpoint/2010/main" val="36439461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Components</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solidFill>
                  <a:schemeClr val="tx2"/>
                </a:solidFill>
              </a:rPr>
              <a:t>User </a:t>
            </a:r>
            <a:r>
              <a:rPr lang="en-US" dirty="0">
                <a:solidFill>
                  <a:schemeClr val="tx2"/>
                </a:solidFill>
              </a:rPr>
              <a:t>r</a:t>
            </a:r>
            <a:r>
              <a:rPr lang="en-US" dirty="0" smtClean="0">
                <a:solidFill>
                  <a:schemeClr val="tx2"/>
                </a:solidFill>
              </a:rPr>
              <a:t>egistry</a:t>
            </a:r>
          </a:p>
          <a:p>
            <a:pPr marL="457200" indent="-457200">
              <a:buFont typeface="Arial"/>
              <a:buChar char="•"/>
            </a:pPr>
            <a:r>
              <a:rPr lang="en-US" dirty="0" smtClean="0">
                <a:solidFill>
                  <a:schemeClr val="tx2"/>
                </a:solidFill>
              </a:rPr>
              <a:t>Directory</a:t>
            </a:r>
          </a:p>
          <a:p>
            <a:pPr marL="457200" indent="-457200">
              <a:buFont typeface="Arial"/>
              <a:buChar char="•"/>
            </a:pPr>
            <a:r>
              <a:rPr lang="en-US" dirty="0" smtClean="0">
                <a:solidFill>
                  <a:schemeClr val="tx2"/>
                </a:solidFill>
              </a:rPr>
              <a:t>Authentication store</a:t>
            </a:r>
          </a:p>
          <a:p>
            <a:pPr marL="457200" indent="-457200">
              <a:buFont typeface="Arial"/>
              <a:buChar char="•"/>
            </a:pPr>
            <a:r>
              <a:rPr lang="en-US" dirty="0" smtClean="0">
                <a:solidFill>
                  <a:schemeClr val="tx2"/>
                </a:solidFill>
              </a:rPr>
              <a:t>Identity </a:t>
            </a:r>
            <a:r>
              <a:rPr lang="en-US" dirty="0">
                <a:solidFill>
                  <a:schemeClr val="tx2"/>
                </a:solidFill>
              </a:rPr>
              <a:t>p</a:t>
            </a:r>
            <a:r>
              <a:rPr lang="en-US" dirty="0" smtClean="0">
                <a:solidFill>
                  <a:schemeClr val="tx2"/>
                </a:solidFill>
              </a:rPr>
              <a:t>rovider</a:t>
            </a:r>
          </a:p>
          <a:p>
            <a:pPr marL="457200" indent="-457200">
              <a:buFont typeface="Arial"/>
              <a:buChar char="•"/>
            </a:pPr>
            <a:r>
              <a:rPr lang="en-US" dirty="0" smtClean="0">
                <a:solidFill>
                  <a:schemeClr val="accent2"/>
                </a:solidFill>
              </a:rPr>
              <a:t>Service provider</a:t>
            </a:r>
          </a:p>
          <a:p>
            <a:pPr marL="457200" indent="-457200">
              <a:buFont typeface="Arial"/>
              <a:buChar char="•"/>
            </a:pPr>
            <a:r>
              <a:rPr lang="en-US" dirty="0"/>
              <a:t>Group, role, and privilege </a:t>
            </a:r>
            <a:r>
              <a:rPr lang="en-US" dirty="0" smtClean="0"/>
              <a:t>manager</a:t>
            </a:r>
          </a:p>
          <a:p>
            <a:pPr marL="457200" indent="-457200">
              <a:buFont typeface="Arial"/>
              <a:buChar char="•"/>
            </a:pPr>
            <a:r>
              <a:rPr lang="en-US" dirty="0" smtClean="0"/>
              <a:t>Attribute authority</a:t>
            </a:r>
            <a:endParaRPr lang="en-US" dirty="0"/>
          </a:p>
        </p:txBody>
      </p:sp>
    </p:spTree>
    <p:extLst>
      <p:ext uri="{BB962C8B-B14F-4D97-AF65-F5344CB8AC3E}">
        <p14:creationId xmlns:p14="http://schemas.microsoft.com/office/powerpoint/2010/main" val="297465027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Component: Service Provider</a:t>
            </a:r>
            <a:endParaRPr lang="en-US" dirty="0"/>
          </a:p>
        </p:txBody>
      </p:sp>
      <p:sp>
        <p:nvSpPr>
          <p:cNvPr id="3" name="Content Placeholder 2"/>
          <p:cNvSpPr>
            <a:spLocks noGrp="1"/>
          </p:cNvSpPr>
          <p:nvPr>
            <p:ph idx="1"/>
          </p:nvPr>
        </p:nvSpPr>
        <p:spPr/>
        <p:txBody>
          <a:bodyPr>
            <a:normAutofit lnSpcReduction="10000"/>
          </a:bodyPr>
          <a:lstStyle/>
          <a:p>
            <a:r>
              <a:rPr lang="en-US" dirty="0" smtClean="0"/>
              <a:t>Term “service provider” (SP) most often used in web context.</a:t>
            </a:r>
          </a:p>
          <a:p>
            <a:endParaRPr lang="en-US" dirty="0" smtClean="0"/>
          </a:p>
          <a:p>
            <a:r>
              <a:rPr lang="en-US" dirty="0" smtClean="0"/>
              <a:t>Any service or tool (resource) users or their delegates access.</a:t>
            </a:r>
          </a:p>
          <a:p>
            <a:endParaRPr lang="en-US" dirty="0" smtClean="0"/>
          </a:p>
          <a:p>
            <a:r>
              <a:rPr lang="en-US" dirty="0" smtClean="0"/>
              <a:t>Usually access to the SP requires authentication </a:t>
            </a:r>
            <a:r>
              <a:rPr lang="en-US" i="1" dirty="0" smtClean="0"/>
              <a:t>and</a:t>
            </a:r>
            <a:r>
              <a:rPr lang="en-US" dirty="0" smtClean="0"/>
              <a:t> authorization.</a:t>
            </a:r>
          </a:p>
        </p:txBody>
      </p:sp>
    </p:spTree>
    <p:extLst>
      <p:ext uri="{BB962C8B-B14F-4D97-AF65-F5344CB8AC3E}">
        <p14:creationId xmlns:p14="http://schemas.microsoft.com/office/powerpoint/2010/main" val="366241545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488" y="0"/>
            <a:ext cx="8892511" cy="5837831"/>
          </a:xfrm>
          <a:prstGeom prst="rect">
            <a:avLst/>
          </a:prstGeom>
        </p:spPr>
      </p:pic>
    </p:spTree>
    <p:extLst>
      <p:ext uri="{BB962C8B-B14F-4D97-AF65-F5344CB8AC3E}">
        <p14:creationId xmlns:p14="http://schemas.microsoft.com/office/powerpoint/2010/main" val="3756361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85317" y="127000"/>
            <a:ext cx="6336283" cy="5618825"/>
          </a:xfrm>
          <a:prstGeom prst="rect">
            <a:avLst/>
          </a:prstGeom>
        </p:spPr>
      </p:pic>
    </p:spTree>
    <p:extLst>
      <p:ext uri="{BB962C8B-B14F-4D97-AF65-F5344CB8AC3E}">
        <p14:creationId xmlns:p14="http://schemas.microsoft.com/office/powerpoint/2010/main" val="188744394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792" y="0"/>
            <a:ext cx="8937107" cy="5867108"/>
          </a:xfrm>
          <a:prstGeom prst="rect">
            <a:avLst/>
          </a:prstGeom>
        </p:spPr>
      </p:pic>
    </p:spTree>
    <p:extLst>
      <p:ext uri="{BB962C8B-B14F-4D97-AF65-F5344CB8AC3E}">
        <p14:creationId xmlns:p14="http://schemas.microsoft.com/office/powerpoint/2010/main" val="9185208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4500" y="165100"/>
            <a:ext cx="8255000" cy="5549900"/>
          </a:xfrm>
          <a:prstGeom prst="rect">
            <a:avLst/>
          </a:prstGeom>
        </p:spPr>
      </p:pic>
    </p:spTree>
    <p:extLst>
      <p:ext uri="{BB962C8B-B14F-4D97-AF65-F5344CB8AC3E}">
        <p14:creationId xmlns:p14="http://schemas.microsoft.com/office/powerpoint/2010/main" val="273198250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Components</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solidFill>
                  <a:schemeClr val="tx2"/>
                </a:solidFill>
              </a:rPr>
              <a:t>User </a:t>
            </a:r>
            <a:r>
              <a:rPr lang="en-US" dirty="0">
                <a:solidFill>
                  <a:schemeClr val="tx2"/>
                </a:solidFill>
              </a:rPr>
              <a:t>r</a:t>
            </a:r>
            <a:r>
              <a:rPr lang="en-US" dirty="0" smtClean="0">
                <a:solidFill>
                  <a:schemeClr val="tx2"/>
                </a:solidFill>
              </a:rPr>
              <a:t>egistry</a:t>
            </a:r>
          </a:p>
          <a:p>
            <a:pPr marL="457200" indent="-457200">
              <a:buFont typeface="Arial"/>
              <a:buChar char="•"/>
            </a:pPr>
            <a:r>
              <a:rPr lang="en-US" dirty="0" smtClean="0">
                <a:solidFill>
                  <a:schemeClr val="tx2"/>
                </a:solidFill>
              </a:rPr>
              <a:t>Directory</a:t>
            </a:r>
          </a:p>
          <a:p>
            <a:pPr marL="457200" indent="-457200">
              <a:buFont typeface="Arial"/>
              <a:buChar char="•"/>
            </a:pPr>
            <a:r>
              <a:rPr lang="en-US" dirty="0" smtClean="0">
                <a:solidFill>
                  <a:schemeClr val="tx2"/>
                </a:solidFill>
              </a:rPr>
              <a:t>Authentication store</a:t>
            </a:r>
          </a:p>
          <a:p>
            <a:pPr marL="457200" indent="-457200">
              <a:buFont typeface="Arial"/>
              <a:buChar char="•"/>
            </a:pPr>
            <a:r>
              <a:rPr lang="en-US" dirty="0" smtClean="0">
                <a:solidFill>
                  <a:schemeClr val="tx2"/>
                </a:solidFill>
              </a:rPr>
              <a:t>Identity </a:t>
            </a:r>
            <a:r>
              <a:rPr lang="en-US" dirty="0">
                <a:solidFill>
                  <a:schemeClr val="tx2"/>
                </a:solidFill>
              </a:rPr>
              <a:t>p</a:t>
            </a:r>
            <a:r>
              <a:rPr lang="en-US" dirty="0" smtClean="0">
                <a:solidFill>
                  <a:schemeClr val="tx2"/>
                </a:solidFill>
              </a:rPr>
              <a:t>rovider</a:t>
            </a:r>
          </a:p>
          <a:p>
            <a:pPr marL="457200" indent="-457200">
              <a:buFont typeface="Arial"/>
              <a:buChar char="•"/>
            </a:pPr>
            <a:r>
              <a:rPr lang="en-US" dirty="0" smtClean="0">
                <a:solidFill>
                  <a:schemeClr val="tx2"/>
                </a:solidFill>
              </a:rPr>
              <a:t>Service provider</a:t>
            </a:r>
          </a:p>
          <a:p>
            <a:pPr marL="457200" indent="-457200">
              <a:buFont typeface="Arial"/>
              <a:buChar char="•"/>
            </a:pPr>
            <a:r>
              <a:rPr lang="en-US" dirty="0">
                <a:solidFill>
                  <a:schemeClr val="accent2"/>
                </a:solidFill>
              </a:rPr>
              <a:t>Group, role, and privilege </a:t>
            </a:r>
            <a:r>
              <a:rPr lang="en-US" dirty="0" smtClean="0">
                <a:solidFill>
                  <a:schemeClr val="accent2"/>
                </a:solidFill>
              </a:rPr>
              <a:t>manager</a:t>
            </a:r>
          </a:p>
          <a:p>
            <a:pPr marL="457200" indent="-457200">
              <a:buFont typeface="Arial"/>
              <a:buChar char="•"/>
            </a:pPr>
            <a:r>
              <a:rPr lang="en-US" dirty="0" smtClean="0"/>
              <a:t>Attribute authority</a:t>
            </a:r>
            <a:endParaRPr lang="en-US" dirty="0"/>
          </a:p>
        </p:txBody>
      </p:sp>
    </p:spTree>
    <p:extLst>
      <p:ext uri="{BB962C8B-B14F-4D97-AF65-F5344CB8AC3E}">
        <p14:creationId xmlns:p14="http://schemas.microsoft.com/office/powerpoint/2010/main" val="427274935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Component: </a:t>
            </a:r>
            <a:br>
              <a:rPr lang="en-US" dirty="0" smtClean="0"/>
            </a:br>
            <a:r>
              <a:rPr lang="en-US" dirty="0" smtClean="0"/>
              <a:t>Groups, Roles, Privileges Manager</a:t>
            </a:r>
            <a:endParaRPr lang="en-US" dirty="0"/>
          </a:p>
        </p:txBody>
      </p:sp>
      <p:sp>
        <p:nvSpPr>
          <p:cNvPr id="3" name="Content Placeholder 2"/>
          <p:cNvSpPr>
            <a:spLocks noGrp="1"/>
          </p:cNvSpPr>
          <p:nvPr>
            <p:ph idx="1"/>
          </p:nvPr>
        </p:nvSpPr>
        <p:spPr/>
        <p:txBody>
          <a:bodyPr>
            <a:normAutofit/>
          </a:bodyPr>
          <a:lstStyle/>
          <a:p>
            <a:r>
              <a:rPr lang="en-US" dirty="0" smtClean="0"/>
              <a:t>Access management often based on groups.</a:t>
            </a:r>
            <a:endParaRPr lang="en-US" dirty="0"/>
          </a:p>
          <a:p>
            <a:endParaRPr lang="en-US" dirty="0" smtClean="0"/>
          </a:p>
          <a:p>
            <a:r>
              <a:rPr lang="en-US" dirty="0" smtClean="0"/>
              <a:t>“Only members of the ‘executive committee group’ may read and edit the </a:t>
            </a:r>
            <a:r>
              <a:rPr lang="en-US" dirty="0" err="1" smtClean="0"/>
              <a:t>ExComm</a:t>
            </a:r>
            <a:r>
              <a:rPr lang="en-US" dirty="0" smtClean="0"/>
              <a:t> web at </a:t>
            </a:r>
            <a:r>
              <a:rPr lang="en-US" dirty="0" err="1" smtClean="0"/>
              <a:t>wiki.ligo.org</a:t>
            </a:r>
            <a:r>
              <a:rPr lang="en-US" dirty="0" smtClean="0"/>
              <a:t>”</a:t>
            </a:r>
          </a:p>
          <a:p>
            <a:endParaRPr lang="en-US" dirty="0" smtClean="0"/>
          </a:p>
          <a:p>
            <a:r>
              <a:rPr lang="en-US" sz="2000" dirty="0">
                <a:solidFill>
                  <a:schemeClr val="tx1"/>
                </a:solidFill>
                <a:latin typeface="Courier"/>
                <a:cs typeface="Courier"/>
              </a:rPr>
              <a:t>Set ALLOWWEBVIEW = </a:t>
            </a:r>
            <a:r>
              <a:rPr lang="en-US" sz="2000" dirty="0" err="1">
                <a:solidFill>
                  <a:schemeClr val="tx1"/>
                </a:solidFill>
                <a:latin typeface="Courier"/>
                <a:cs typeface="Courier"/>
              </a:rPr>
              <a:t>Communities:LVC:LSC:ExecComm:ExecCommGroupMembers</a:t>
            </a:r>
            <a:endParaRPr lang="en-US" sz="2000" dirty="0">
              <a:solidFill>
                <a:schemeClr val="tx1"/>
              </a:solidFill>
              <a:latin typeface="Courier"/>
              <a:cs typeface="Courier"/>
            </a:endParaRPr>
          </a:p>
          <a:p>
            <a:endParaRPr lang="en-US" dirty="0" smtClean="0"/>
          </a:p>
        </p:txBody>
      </p:sp>
    </p:spTree>
    <p:extLst>
      <p:ext uri="{BB962C8B-B14F-4D97-AF65-F5344CB8AC3E}">
        <p14:creationId xmlns:p14="http://schemas.microsoft.com/office/powerpoint/2010/main" val="67878292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Roles, Privileges Manager</a:t>
            </a:r>
            <a:endParaRPr lang="en-US" dirty="0"/>
          </a:p>
        </p:txBody>
      </p:sp>
      <p:sp>
        <p:nvSpPr>
          <p:cNvPr id="3" name="Content Placeholder 2"/>
          <p:cNvSpPr>
            <a:spLocks noGrp="1"/>
          </p:cNvSpPr>
          <p:nvPr>
            <p:ph idx="1"/>
          </p:nvPr>
        </p:nvSpPr>
        <p:spPr/>
        <p:txBody>
          <a:bodyPr/>
          <a:lstStyle/>
          <a:p>
            <a:r>
              <a:rPr lang="en-US" dirty="0" smtClean="0"/>
              <a:t>Access management also often based on roles.</a:t>
            </a:r>
          </a:p>
          <a:p>
            <a:pPr lvl="1"/>
            <a:r>
              <a:rPr lang="en-US" dirty="0" smtClean="0"/>
              <a:t>Role-Based Access Control (RBAC).</a:t>
            </a:r>
          </a:p>
          <a:p>
            <a:pPr lvl="1"/>
            <a:endParaRPr lang="en-US" dirty="0"/>
          </a:p>
          <a:p>
            <a:r>
              <a:rPr lang="en-US" dirty="0" smtClean="0"/>
              <a:t>“The Director of LIGO and the LIGO Scientific Collaboration Spokesperson may download this document from the document control center (DCC).”</a:t>
            </a:r>
            <a:endParaRPr lang="en-US" dirty="0"/>
          </a:p>
        </p:txBody>
      </p:sp>
    </p:spTree>
    <p:extLst>
      <p:ext uri="{BB962C8B-B14F-4D97-AF65-F5344CB8AC3E}">
        <p14:creationId xmlns:p14="http://schemas.microsoft.com/office/powerpoint/2010/main" val="361358942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Roles, Privileges Manager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Many tools include their own groups, roles, and privileges management capabilities.</a:t>
            </a:r>
          </a:p>
          <a:p>
            <a:pPr lvl="1"/>
            <a:r>
              <a:rPr lang="en-US" dirty="0" smtClean="0"/>
              <a:t>Often these offer only limited functionality.</a:t>
            </a:r>
          </a:p>
          <a:p>
            <a:pPr lvl="1"/>
            <a:r>
              <a:rPr lang="en-US" dirty="0" smtClean="0"/>
              <a:t>Not possible to share across organization.</a:t>
            </a:r>
          </a:p>
          <a:p>
            <a:endParaRPr lang="en-US" dirty="0"/>
          </a:p>
          <a:p>
            <a:r>
              <a:rPr lang="en-US" dirty="0" smtClean="0"/>
              <a:t>Centralized (specialized) tools for group, role,</a:t>
            </a:r>
            <a:r>
              <a:rPr lang="en-US" dirty="0"/>
              <a:t> </a:t>
            </a:r>
            <a:r>
              <a:rPr lang="en-US" dirty="0" smtClean="0"/>
              <a:t>privilege management:</a:t>
            </a:r>
          </a:p>
          <a:p>
            <a:pPr marL="457200" indent="-457200">
              <a:buFont typeface="Arial"/>
              <a:buChar char="•"/>
            </a:pPr>
            <a:r>
              <a:rPr lang="en-US" dirty="0" smtClean="0"/>
              <a:t>LDAP (and tools built on top of it)</a:t>
            </a:r>
          </a:p>
          <a:p>
            <a:pPr marL="457200" indent="-457200">
              <a:buFont typeface="Arial"/>
              <a:buChar char="•"/>
            </a:pPr>
            <a:r>
              <a:rPr lang="en-US" dirty="0" smtClean="0"/>
              <a:t>VOMS</a:t>
            </a:r>
          </a:p>
          <a:p>
            <a:pPr marL="457200" indent="-457200">
              <a:buFont typeface="Arial"/>
              <a:buChar char="•"/>
            </a:pPr>
            <a:r>
              <a:rPr lang="en-US" dirty="0" smtClean="0"/>
              <a:t>Grouper</a:t>
            </a:r>
          </a:p>
          <a:p>
            <a:pPr lvl="1"/>
            <a:endParaRPr lang="en-US" dirty="0" smtClean="0"/>
          </a:p>
          <a:p>
            <a:endParaRPr lang="en-US" dirty="0"/>
          </a:p>
          <a:p>
            <a:endParaRPr lang="en-US" dirty="0"/>
          </a:p>
        </p:txBody>
      </p:sp>
    </p:spTree>
    <p:extLst>
      <p:ext uri="{BB962C8B-B14F-4D97-AF65-F5344CB8AC3E}">
        <p14:creationId xmlns:p14="http://schemas.microsoft.com/office/powerpoint/2010/main" val="371147192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Roles, Privileges Manager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Look for in centralized groups/roles/privileges tool:</a:t>
            </a:r>
          </a:p>
          <a:p>
            <a:pPr marL="457200" indent="-457200">
              <a:buFont typeface="Arial"/>
              <a:buChar char="•"/>
            </a:pPr>
            <a:r>
              <a:rPr lang="en-US" dirty="0" smtClean="0"/>
              <a:t>Set math.</a:t>
            </a:r>
          </a:p>
          <a:p>
            <a:pPr marL="1200150" lvl="1" indent="-457200">
              <a:buFont typeface="Arial"/>
              <a:buChar char="•"/>
            </a:pPr>
            <a:r>
              <a:rPr lang="en-US" dirty="0" smtClean="0"/>
              <a:t>compose, complement.</a:t>
            </a:r>
          </a:p>
          <a:p>
            <a:pPr marL="457200" indent="-457200">
              <a:buFont typeface="Arial"/>
              <a:buChar char="•"/>
            </a:pPr>
            <a:r>
              <a:rPr lang="en-US" dirty="0" smtClean="0"/>
              <a:t>No imposed hierarchy.</a:t>
            </a:r>
          </a:p>
          <a:p>
            <a:pPr marL="1200150" lvl="1" indent="-457200">
              <a:buFont typeface="Arial"/>
              <a:buChar char="•"/>
            </a:pPr>
            <a:r>
              <a:rPr lang="en-US" dirty="0" smtClean="0"/>
              <a:t>Should not assume a tree hierarchy.</a:t>
            </a:r>
          </a:p>
          <a:p>
            <a:pPr marL="1200150" lvl="1" indent="-457200">
              <a:buFont typeface="Arial"/>
              <a:buChar char="•"/>
            </a:pPr>
            <a:r>
              <a:rPr lang="en-US" dirty="0" smtClean="0"/>
              <a:t>No assumptions about organizational structure.</a:t>
            </a:r>
          </a:p>
          <a:p>
            <a:pPr marL="457200" indent="-457200">
              <a:buFont typeface="Arial"/>
              <a:buChar char="•"/>
            </a:pPr>
            <a:r>
              <a:rPr lang="en-US" dirty="0" smtClean="0"/>
              <a:t>Time management.</a:t>
            </a:r>
          </a:p>
          <a:p>
            <a:pPr marL="1200150" lvl="1" indent="-457200">
              <a:buFont typeface="Arial"/>
              <a:buChar char="•"/>
            </a:pPr>
            <a:r>
              <a:rPr lang="en-US" dirty="0" smtClean="0"/>
              <a:t>Effective dates and times.</a:t>
            </a:r>
          </a:p>
          <a:p>
            <a:pPr marL="1200150" lvl="1" indent="-457200">
              <a:buFont typeface="Arial"/>
              <a:buChar char="•"/>
            </a:pPr>
            <a:r>
              <a:rPr lang="en-US" dirty="0" smtClean="0"/>
              <a:t>Auditing (point-in-time).</a:t>
            </a:r>
          </a:p>
          <a:p>
            <a:pPr marL="457200" indent="-457200">
              <a:buFont typeface="Arial"/>
              <a:buChar char="•"/>
            </a:pPr>
            <a:r>
              <a:rPr lang="en-US" dirty="0" smtClean="0"/>
              <a:t>Manage entities and objects—not just people.</a:t>
            </a:r>
          </a:p>
          <a:p>
            <a:pPr marL="457200" indent="-457200">
              <a:buFont typeface="Arial"/>
              <a:buChar char="•"/>
            </a:pPr>
            <a:endParaRPr lang="en-US" dirty="0" smtClean="0"/>
          </a:p>
          <a:p>
            <a:pPr marL="1200150" lvl="1" indent="-457200">
              <a:buFont typeface="Arial"/>
              <a:buChar char="•"/>
            </a:pPr>
            <a:endParaRPr lang="en-US" dirty="0"/>
          </a:p>
        </p:txBody>
      </p:sp>
    </p:spTree>
    <p:extLst>
      <p:ext uri="{BB962C8B-B14F-4D97-AF65-F5344CB8AC3E}">
        <p14:creationId xmlns:p14="http://schemas.microsoft.com/office/powerpoint/2010/main" val="391889863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 Group Management</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buFont typeface="Arial"/>
              <a:buChar char="•"/>
            </a:pPr>
            <a:r>
              <a:rPr lang="en-US" dirty="0"/>
              <a:t>S</a:t>
            </a:r>
            <a:r>
              <a:rPr lang="en-US" dirty="0" smtClean="0"/>
              <a:t>tandards</a:t>
            </a:r>
            <a:r>
              <a:rPr lang="en-US" dirty="0"/>
              <a:t>—leverage existing schemas.</a:t>
            </a:r>
          </a:p>
          <a:p>
            <a:pPr marL="457200" indent="-457200">
              <a:buFont typeface="Arial"/>
              <a:buChar char="•"/>
            </a:pPr>
            <a:r>
              <a:rPr lang="en-US" dirty="0"/>
              <a:t>Easy replication for redundancy.</a:t>
            </a:r>
          </a:p>
          <a:p>
            <a:pPr marL="457200" indent="-457200">
              <a:buFont typeface="Arial"/>
              <a:buChar char="•"/>
            </a:pPr>
            <a:r>
              <a:rPr lang="en-US" dirty="0"/>
              <a:t>Easy integration with large number of tools.</a:t>
            </a:r>
          </a:p>
          <a:p>
            <a:pPr marL="1200150" lvl="1" indent="-457200">
              <a:buFont typeface="Arial"/>
              <a:buChar char="•"/>
            </a:pPr>
            <a:r>
              <a:rPr lang="en-US" dirty="0" err="1"/>
              <a:t>pam_ldap</a:t>
            </a:r>
            <a:r>
              <a:rPr lang="en-US" dirty="0"/>
              <a:t> for integration into shell</a:t>
            </a:r>
          </a:p>
          <a:p>
            <a:pPr marL="457200" indent="-457200">
              <a:buFont typeface="Arial"/>
              <a:buChar char="•"/>
            </a:pPr>
            <a:r>
              <a:rPr lang="en-US" dirty="0"/>
              <a:t>Solid open source </a:t>
            </a:r>
            <a:r>
              <a:rPr lang="en-US" dirty="0" smtClean="0"/>
              <a:t>choices.</a:t>
            </a:r>
          </a:p>
          <a:p>
            <a:pPr marL="457200" indent="-457200">
              <a:buFont typeface="Arial"/>
              <a:buChar char="•"/>
            </a:pPr>
            <a:r>
              <a:rPr lang="en-US" dirty="0" smtClean="0"/>
              <a:t>Default tools not user friendly.</a:t>
            </a:r>
          </a:p>
          <a:p>
            <a:pPr marL="457200" indent="-457200">
              <a:buFont typeface="Arial"/>
              <a:buChar char="•"/>
            </a:pPr>
            <a:r>
              <a:rPr lang="en-US" dirty="0" smtClean="0"/>
              <a:t>Requires developing interfaces.</a:t>
            </a:r>
          </a:p>
          <a:p>
            <a:pPr marL="457200" indent="-457200">
              <a:buFont typeface="Arial"/>
              <a:buChar char="•"/>
            </a:pPr>
            <a:r>
              <a:rPr lang="en-US" dirty="0" smtClean="0"/>
              <a:t>Tree structure hard to avoid.</a:t>
            </a:r>
          </a:p>
          <a:p>
            <a:pPr marL="457200" indent="-457200">
              <a:buFont typeface="Arial"/>
              <a:buChar char="•"/>
            </a:pPr>
            <a:r>
              <a:rPr lang="en-US" dirty="0" smtClean="0"/>
              <a:t>Limited support for set math (dynamic groups).</a:t>
            </a:r>
          </a:p>
          <a:p>
            <a:pPr marL="457200" indent="-457200">
              <a:buFont typeface="Arial"/>
              <a:buChar char="•"/>
            </a:pPr>
            <a:r>
              <a:rPr lang="en-US" dirty="0" smtClean="0"/>
              <a:t>Little support for managing effective time/date.</a:t>
            </a:r>
            <a:endParaRPr lang="en-US" dirty="0"/>
          </a:p>
          <a:p>
            <a:endParaRPr lang="en-US" dirty="0"/>
          </a:p>
          <a:p>
            <a:endParaRPr lang="en-US" dirty="0"/>
          </a:p>
        </p:txBody>
      </p:sp>
    </p:spTree>
    <p:extLst>
      <p:ext uri="{BB962C8B-B14F-4D97-AF65-F5344CB8AC3E}">
        <p14:creationId xmlns:p14="http://schemas.microsoft.com/office/powerpoint/2010/main" val="1350157908"/>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 Group Management</a:t>
            </a:r>
            <a:endParaRPr lang="en-US" dirty="0"/>
          </a:p>
        </p:txBody>
      </p:sp>
      <p:sp>
        <p:nvSpPr>
          <p:cNvPr id="3" name="Content Placeholder 2"/>
          <p:cNvSpPr>
            <a:spLocks noGrp="1"/>
          </p:cNvSpPr>
          <p:nvPr>
            <p:ph idx="1"/>
          </p:nvPr>
        </p:nvSpPr>
        <p:spPr>
          <a:xfrm>
            <a:off x="153267" y="1600200"/>
            <a:ext cx="8823782" cy="3745345"/>
          </a:xfrm>
        </p:spPr>
        <p:txBody>
          <a:bodyPr>
            <a:normAutofit fontScale="47500" lnSpcReduction="20000"/>
          </a:bodyPr>
          <a:lstStyle/>
          <a:p>
            <a:r>
              <a:rPr lang="en-US" sz="3800" dirty="0" err="1">
                <a:solidFill>
                  <a:srgbClr val="000000"/>
                </a:solidFill>
                <a:latin typeface="Courier"/>
                <a:cs typeface="Courier"/>
              </a:rPr>
              <a:t>dn</a:t>
            </a:r>
            <a:r>
              <a:rPr lang="en-US" sz="3800" dirty="0">
                <a:solidFill>
                  <a:srgbClr val="000000"/>
                </a:solidFill>
                <a:latin typeface="Courier"/>
                <a:cs typeface="Courier"/>
              </a:rPr>
              <a:t>: </a:t>
            </a:r>
            <a:r>
              <a:rPr lang="en-US" sz="3800" dirty="0" err="1">
                <a:solidFill>
                  <a:srgbClr val="000000"/>
                </a:solidFill>
                <a:latin typeface="Courier"/>
                <a:cs typeface="Courier"/>
              </a:rPr>
              <a:t>employeeNumber</a:t>
            </a:r>
            <a:r>
              <a:rPr lang="en-US" sz="3800" dirty="0">
                <a:solidFill>
                  <a:srgbClr val="000000"/>
                </a:solidFill>
                <a:latin typeface="Courier"/>
                <a:cs typeface="Courier"/>
              </a:rPr>
              <a:t>=882,ou=</a:t>
            </a:r>
            <a:r>
              <a:rPr lang="en-US" sz="3800" dirty="0" err="1">
                <a:solidFill>
                  <a:srgbClr val="000000"/>
                </a:solidFill>
                <a:latin typeface="Courier"/>
                <a:cs typeface="Courier"/>
              </a:rPr>
              <a:t>people,dc</a:t>
            </a:r>
            <a:r>
              <a:rPr lang="en-US" sz="3800" dirty="0">
                <a:solidFill>
                  <a:srgbClr val="000000"/>
                </a:solidFill>
                <a:latin typeface="Courier"/>
                <a:cs typeface="Courier"/>
              </a:rPr>
              <a:t>=</a:t>
            </a:r>
            <a:r>
              <a:rPr lang="en-US" sz="3800" dirty="0" err="1">
                <a:solidFill>
                  <a:srgbClr val="000000"/>
                </a:solidFill>
                <a:latin typeface="Courier"/>
                <a:cs typeface="Courier"/>
              </a:rPr>
              <a:t>ligo,dc</a:t>
            </a:r>
            <a:r>
              <a:rPr lang="en-US" sz="3800" dirty="0">
                <a:solidFill>
                  <a:srgbClr val="000000"/>
                </a:solidFill>
                <a:latin typeface="Courier"/>
                <a:cs typeface="Courier"/>
              </a:rPr>
              <a:t>=org</a:t>
            </a:r>
          </a:p>
          <a:p>
            <a:r>
              <a:rPr lang="en-US" sz="3800" dirty="0" err="1">
                <a:solidFill>
                  <a:srgbClr val="000000"/>
                </a:solidFill>
                <a:latin typeface="Courier"/>
                <a:cs typeface="Courier"/>
              </a:rPr>
              <a:t>cn</a:t>
            </a:r>
            <a:r>
              <a:rPr lang="en-US" sz="3800" dirty="0">
                <a:solidFill>
                  <a:srgbClr val="000000"/>
                </a:solidFill>
                <a:latin typeface="Courier"/>
                <a:cs typeface="Courier"/>
              </a:rPr>
              <a:t>: Scott Koranda</a:t>
            </a:r>
          </a:p>
          <a:p>
            <a:r>
              <a:rPr lang="en-US" sz="3800" dirty="0" err="1" smtClean="0">
                <a:solidFill>
                  <a:srgbClr val="000000"/>
                </a:solidFill>
                <a:latin typeface="Courier"/>
                <a:cs typeface="Courier"/>
              </a:rPr>
              <a:t>uid</a:t>
            </a:r>
            <a:r>
              <a:rPr lang="en-US" sz="3800" dirty="0">
                <a:solidFill>
                  <a:srgbClr val="000000"/>
                </a:solidFill>
                <a:latin typeface="Courier"/>
                <a:cs typeface="Courier"/>
              </a:rPr>
              <a:t>: </a:t>
            </a:r>
            <a:r>
              <a:rPr lang="en-US" sz="3800" dirty="0" err="1">
                <a:solidFill>
                  <a:srgbClr val="000000"/>
                </a:solidFill>
                <a:latin typeface="Courier"/>
                <a:cs typeface="Courier"/>
              </a:rPr>
              <a:t>scott.koranda</a:t>
            </a:r>
            <a:endParaRPr lang="en-US" sz="3800" dirty="0">
              <a:solidFill>
                <a:srgbClr val="000000"/>
              </a:solidFill>
              <a:latin typeface="Courier"/>
              <a:cs typeface="Courier"/>
            </a:endParaRPr>
          </a:p>
          <a:p>
            <a:r>
              <a:rPr lang="en-US" sz="3800" dirty="0" err="1" smtClean="0">
                <a:solidFill>
                  <a:srgbClr val="000000"/>
                </a:solidFill>
                <a:latin typeface="Courier"/>
                <a:cs typeface="Courier"/>
              </a:rPr>
              <a:t>krbPrincipalName</a:t>
            </a:r>
            <a:r>
              <a:rPr lang="en-US" sz="3800" dirty="0">
                <a:solidFill>
                  <a:srgbClr val="000000"/>
                </a:solidFill>
                <a:latin typeface="Courier"/>
                <a:cs typeface="Courier"/>
              </a:rPr>
              <a:t>: </a:t>
            </a:r>
            <a:r>
              <a:rPr lang="en-US" sz="3800" dirty="0" err="1">
                <a:solidFill>
                  <a:srgbClr val="000000"/>
                </a:solidFill>
                <a:latin typeface="Courier"/>
                <a:cs typeface="Courier"/>
              </a:rPr>
              <a:t>scott.koranda@</a:t>
            </a:r>
            <a:r>
              <a:rPr lang="en-US" sz="3800" dirty="0" err="1" smtClean="0">
                <a:solidFill>
                  <a:srgbClr val="000000"/>
                </a:solidFill>
                <a:latin typeface="Courier"/>
                <a:cs typeface="Courier"/>
              </a:rPr>
              <a:t>LIGO.ORG</a:t>
            </a:r>
            <a:endParaRPr lang="en-US" sz="3800" dirty="0">
              <a:solidFill>
                <a:srgbClr val="000000"/>
              </a:solidFill>
              <a:latin typeface="Courier"/>
              <a:cs typeface="Courier"/>
            </a:endParaRPr>
          </a:p>
          <a:p>
            <a:r>
              <a:rPr lang="en-US" sz="3800" dirty="0" err="1">
                <a:solidFill>
                  <a:srgbClr val="000000"/>
                </a:solidFill>
                <a:latin typeface="Courier"/>
                <a:cs typeface="Courier"/>
              </a:rPr>
              <a:t>sn</a:t>
            </a:r>
            <a:r>
              <a:rPr lang="en-US" sz="3800" dirty="0">
                <a:solidFill>
                  <a:srgbClr val="000000"/>
                </a:solidFill>
                <a:latin typeface="Courier"/>
                <a:cs typeface="Courier"/>
              </a:rPr>
              <a:t>: Koranda</a:t>
            </a:r>
          </a:p>
          <a:p>
            <a:r>
              <a:rPr lang="en-US" sz="3800" dirty="0" err="1" smtClean="0">
                <a:solidFill>
                  <a:srgbClr val="000000"/>
                </a:solidFill>
                <a:latin typeface="Courier"/>
                <a:cs typeface="Courier"/>
              </a:rPr>
              <a:t>givenName</a:t>
            </a:r>
            <a:r>
              <a:rPr lang="en-US" sz="3800" dirty="0">
                <a:solidFill>
                  <a:srgbClr val="000000"/>
                </a:solidFill>
                <a:latin typeface="Courier"/>
                <a:cs typeface="Courier"/>
              </a:rPr>
              <a:t>: Scott</a:t>
            </a:r>
          </a:p>
          <a:p>
            <a:r>
              <a:rPr lang="en-US" sz="3800" dirty="0" err="1">
                <a:solidFill>
                  <a:srgbClr val="000000"/>
                </a:solidFill>
                <a:latin typeface="Courier"/>
                <a:cs typeface="Courier"/>
              </a:rPr>
              <a:t>isMemberOf</a:t>
            </a:r>
            <a:r>
              <a:rPr lang="en-US" sz="3800" dirty="0">
                <a:solidFill>
                  <a:srgbClr val="000000"/>
                </a:solidFill>
                <a:latin typeface="Courier"/>
                <a:cs typeface="Courier"/>
              </a:rPr>
              <a:t>: </a:t>
            </a:r>
            <a:r>
              <a:rPr lang="en-US" sz="3800" dirty="0" err="1">
                <a:solidFill>
                  <a:srgbClr val="000000"/>
                </a:solidFill>
                <a:latin typeface="Courier"/>
                <a:cs typeface="Courier"/>
              </a:rPr>
              <a:t>Communities:LVC:LSC:CompComm:CompCommGroupMembers</a:t>
            </a:r>
            <a:endParaRPr lang="en-US" sz="3800" dirty="0">
              <a:solidFill>
                <a:srgbClr val="000000"/>
              </a:solidFill>
              <a:latin typeface="Courier"/>
              <a:cs typeface="Courier"/>
            </a:endParaRPr>
          </a:p>
          <a:p>
            <a:r>
              <a:rPr lang="en-US" sz="3800" dirty="0" err="1">
                <a:solidFill>
                  <a:srgbClr val="000000"/>
                </a:solidFill>
                <a:latin typeface="Courier"/>
                <a:cs typeface="Courier"/>
              </a:rPr>
              <a:t>isMemberOf</a:t>
            </a:r>
            <a:r>
              <a:rPr lang="en-US" sz="3800" dirty="0">
                <a:solidFill>
                  <a:srgbClr val="000000"/>
                </a:solidFill>
                <a:latin typeface="Courier"/>
                <a:cs typeface="Courier"/>
              </a:rPr>
              <a:t>: </a:t>
            </a:r>
            <a:r>
              <a:rPr lang="en-US" sz="3800" dirty="0" err="1" smtClean="0">
                <a:solidFill>
                  <a:srgbClr val="000000"/>
                </a:solidFill>
                <a:latin typeface="Courier"/>
                <a:cs typeface="Courier"/>
              </a:rPr>
              <a:t>Communities:LVC:LSC:LDGSysAdmin:LDGSysAdminMail</a:t>
            </a:r>
            <a:endParaRPr lang="en-US" sz="3800" dirty="0">
              <a:solidFill>
                <a:srgbClr val="000000"/>
              </a:solidFill>
              <a:latin typeface="Courier"/>
              <a:cs typeface="Courier"/>
            </a:endParaRPr>
          </a:p>
          <a:p>
            <a:r>
              <a:rPr lang="en-US" sz="3800" dirty="0" err="1">
                <a:solidFill>
                  <a:srgbClr val="000000"/>
                </a:solidFill>
                <a:latin typeface="Courier"/>
                <a:cs typeface="Courier"/>
              </a:rPr>
              <a:t>isMemberOf</a:t>
            </a:r>
            <a:r>
              <a:rPr lang="en-US" sz="3800" dirty="0">
                <a:solidFill>
                  <a:srgbClr val="000000"/>
                </a:solidFill>
                <a:latin typeface="Courier"/>
                <a:cs typeface="Courier"/>
              </a:rPr>
              <a:t>: </a:t>
            </a:r>
            <a:r>
              <a:rPr lang="en-US" sz="3800" dirty="0" err="1">
                <a:solidFill>
                  <a:srgbClr val="000000"/>
                </a:solidFill>
                <a:latin typeface="Courier"/>
                <a:cs typeface="Courier"/>
              </a:rPr>
              <a:t>Communities:LVC:LSC:DASWG:DASWGGroupMembers</a:t>
            </a:r>
            <a:endParaRPr lang="en-US" sz="3800" dirty="0">
              <a:solidFill>
                <a:srgbClr val="000000"/>
              </a:solidFill>
              <a:latin typeface="Courier"/>
              <a:cs typeface="Courier"/>
            </a:endParaRPr>
          </a:p>
          <a:p>
            <a:r>
              <a:rPr lang="en-US" sz="3800" dirty="0" err="1" smtClean="0">
                <a:solidFill>
                  <a:srgbClr val="000000"/>
                </a:solidFill>
                <a:latin typeface="Courier"/>
                <a:cs typeface="Courier"/>
              </a:rPr>
              <a:t>isMemberOf</a:t>
            </a:r>
            <a:r>
              <a:rPr lang="en-US" sz="3800" dirty="0">
                <a:solidFill>
                  <a:srgbClr val="000000"/>
                </a:solidFill>
                <a:latin typeface="Courier"/>
                <a:cs typeface="Courier"/>
              </a:rPr>
              <a:t>: </a:t>
            </a:r>
            <a:r>
              <a:rPr lang="en-US" sz="3800" dirty="0" err="1">
                <a:solidFill>
                  <a:srgbClr val="000000"/>
                </a:solidFill>
                <a:latin typeface="Courier"/>
                <a:cs typeface="Courier"/>
              </a:rPr>
              <a:t>Communities:LVC:LSC:MOU:UWM:UWMGroupMembers</a:t>
            </a:r>
            <a:endParaRPr lang="en-US" sz="3800" dirty="0">
              <a:solidFill>
                <a:srgbClr val="000000"/>
              </a:solidFill>
              <a:latin typeface="Courier"/>
              <a:cs typeface="Courier"/>
            </a:endParaRPr>
          </a:p>
          <a:p>
            <a:r>
              <a:rPr lang="en-US" sz="3800" dirty="0" err="1">
                <a:solidFill>
                  <a:srgbClr val="000000"/>
                </a:solidFill>
                <a:latin typeface="Courier"/>
                <a:cs typeface="Courier"/>
              </a:rPr>
              <a:t>isMemberOf</a:t>
            </a:r>
            <a:r>
              <a:rPr lang="en-US" sz="3800" dirty="0">
                <a:solidFill>
                  <a:srgbClr val="000000"/>
                </a:solidFill>
                <a:latin typeface="Courier"/>
                <a:cs typeface="Courier"/>
              </a:rPr>
              <a:t>: </a:t>
            </a:r>
            <a:r>
              <a:rPr lang="en-US" sz="3800" dirty="0" err="1">
                <a:solidFill>
                  <a:srgbClr val="000000"/>
                </a:solidFill>
                <a:latin typeface="Courier"/>
                <a:cs typeface="Courier"/>
              </a:rPr>
              <a:t>Communities:LVC:LVCGroupMembers</a:t>
            </a:r>
            <a:endParaRPr lang="en-US" sz="3800" dirty="0">
              <a:solidFill>
                <a:srgbClr val="000000"/>
              </a:solidFill>
              <a:latin typeface="Courier"/>
              <a:cs typeface="Courier"/>
            </a:endParaRPr>
          </a:p>
          <a:p>
            <a:r>
              <a:rPr lang="en-US" sz="3800" dirty="0" err="1">
                <a:solidFill>
                  <a:srgbClr val="000000"/>
                </a:solidFill>
                <a:latin typeface="Courier"/>
                <a:cs typeface="Courier"/>
              </a:rPr>
              <a:t>isMemberOf</a:t>
            </a:r>
            <a:r>
              <a:rPr lang="en-US" sz="3800" dirty="0">
                <a:solidFill>
                  <a:srgbClr val="000000"/>
                </a:solidFill>
                <a:latin typeface="Courier"/>
                <a:cs typeface="Courier"/>
              </a:rPr>
              <a:t>: </a:t>
            </a:r>
            <a:r>
              <a:rPr lang="en-US" sz="3800" dirty="0" err="1">
                <a:solidFill>
                  <a:srgbClr val="000000"/>
                </a:solidFill>
                <a:latin typeface="Courier"/>
                <a:cs typeface="Courier"/>
              </a:rPr>
              <a:t>Communities:LSCVirgoLIGOGroupMembers</a:t>
            </a:r>
            <a:endParaRPr lang="en-US" sz="3800" dirty="0">
              <a:solidFill>
                <a:srgbClr val="000000"/>
              </a:solidFill>
              <a:latin typeface="Courier"/>
              <a:cs typeface="Courier"/>
            </a:endParaRPr>
          </a:p>
          <a:p>
            <a:r>
              <a:rPr lang="en-US" sz="3800" dirty="0" err="1">
                <a:solidFill>
                  <a:srgbClr val="000000"/>
                </a:solidFill>
                <a:latin typeface="Courier"/>
                <a:cs typeface="Courier"/>
              </a:rPr>
              <a:t>isMemberOf</a:t>
            </a:r>
            <a:r>
              <a:rPr lang="en-US" sz="3800" dirty="0">
                <a:solidFill>
                  <a:srgbClr val="000000"/>
                </a:solidFill>
                <a:latin typeface="Courier"/>
                <a:cs typeface="Courier"/>
              </a:rPr>
              <a:t>: </a:t>
            </a:r>
            <a:r>
              <a:rPr lang="en-US" sz="3800" dirty="0" err="1">
                <a:solidFill>
                  <a:srgbClr val="000000"/>
                </a:solidFill>
                <a:latin typeface="Courier"/>
                <a:cs typeface="Courier"/>
              </a:rPr>
              <a:t>Communities:LVC:LSC:LSCGroupMembers</a:t>
            </a:r>
            <a:endParaRPr lang="en-US" sz="3800" dirty="0">
              <a:solidFill>
                <a:srgbClr val="000000"/>
              </a:solidFill>
              <a:latin typeface="Courier"/>
              <a:cs typeface="Courier"/>
            </a:endParaRPr>
          </a:p>
          <a:p>
            <a:endParaRPr lang="en-US" dirty="0"/>
          </a:p>
        </p:txBody>
      </p:sp>
    </p:spTree>
    <p:extLst>
      <p:ext uri="{BB962C8B-B14F-4D97-AF65-F5344CB8AC3E}">
        <p14:creationId xmlns:p14="http://schemas.microsoft.com/office/powerpoint/2010/main" val="169355241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 Group Management</a:t>
            </a:r>
            <a:endParaRPr lang="en-US" dirty="0"/>
          </a:p>
        </p:txBody>
      </p:sp>
      <p:sp>
        <p:nvSpPr>
          <p:cNvPr id="3" name="Content Placeholder 2"/>
          <p:cNvSpPr>
            <a:spLocks noGrp="1"/>
          </p:cNvSpPr>
          <p:nvPr>
            <p:ph idx="1"/>
          </p:nvPr>
        </p:nvSpPr>
        <p:spPr>
          <a:xfrm>
            <a:off x="153267" y="1600200"/>
            <a:ext cx="8823782" cy="3745345"/>
          </a:xfrm>
        </p:spPr>
        <p:txBody>
          <a:bodyPr>
            <a:normAutofit fontScale="25000" lnSpcReduction="20000"/>
          </a:bodyPr>
          <a:lstStyle/>
          <a:p>
            <a:r>
              <a:rPr lang="en-US" sz="6400" dirty="0" err="1">
                <a:solidFill>
                  <a:srgbClr val="000000"/>
                </a:solidFill>
                <a:latin typeface="Courier"/>
                <a:cs typeface="Courier"/>
              </a:rPr>
              <a:t>dn</a:t>
            </a:r>
            <a:r>
              <a:rPr lang="en-US" sz="6400" dirty="0">
                <a:solidFill>
                  <a:srgbClr val="000000"/>
                </a:solidFill>
                <a:latin typeface="Courier"/>
                <a:cs typeface="Courier"/>
              </a:rPr>
              <a:t>: </a:t>
            </a:r>
            <a:r>
              <a:rPr lang="en-US" sz="6400" dirty="0" err="1">
                <a:solidFill>
                  <a:srgbClr val="000000"/>
                </a:solidFill>
                <a:latin typeface="Courier"/>
                <a:cs typeface="Courier"/>
              </a:rPr>
              <a:t>cn</a:t>
            </a:r>
            <a:r>
              <a:rPr lang="en-US" sz="6400" dirty="0">
                <a:solidFill>
                  <a:srgbClr val="000000"/>
                </a:solidFill>
                <a:latin typeface="Courier"/>
                <a:cs typeface="Courier"/>
              </a:rPr>
              <a:t>=</a:t>
            </a:r>
            <a:r>
              <a:rPr lang="en-US" sz="6400" dirty="0" err="1">
                <a:solidFill>
                  <a:srgbClr val="000000"/>
                </a:solidFill>
                <a:latin typeface="Courier"/>
                <a:cs typeface="Courier"/>
              </a:rPr>
              <a:t>CompCommGroupMembers,ou</a:t>
            </a:r>
            <a:r>
              <a:rPr lang="en-US" sz="6400" dirty="0">
                <a:solidFill>
                  <a:srgbClr val="000000"/>
                </a:solidFill>
                <a:latin typeface="Courier"/>
                <a:cs typeface="Courier"/>
              </a:rPr>
              <a:t>=</a:t>
            </a:r>
            <a:r>
              <a:rPr lang="en-US" sz="6400" dirty="0" err="1">
                <a:solidFill>
                  <a:srgbClr val="000000"/>
                </a:solidFill>
                <a:latin typeface="Courier"/>
                <a:cs typeface="Courier"/>
              </a:rPr>
              <a:t>CompComm,ou</a:t>
            </a:r>
            <a:r>
              <a:rPr lang="en-US" sz="6400" dirty="0">
                <a:solidFill>
                  <a:srgbClr val="000000"/>
                </a:solidFill>
                <a:latin typeface="Courier"/>
                <a:cs typeface="Courier"/>
              </a:rPr>
              <a:t>=</a:t>
            </a:r>
            <a:r>
              <a:rPr lang="en-US" sz="6400" dirty="0" err="1">
                <a:solidFill>
                  <a:srgbClr val="000000"/>
                </a:solidFill>
                <a:latin typeface="Courier"/>
                <a:cs typeface="Courier"/>
              </a:rPr>
              <a:t>LSC,ou</a:t>
            </a:r>
            <a:r>
              <a:rPr lang="en-US" sz="6400" dirty="0">
                <a:solidFill>
                  <a:srgbClr val="000000"/>
                </a:solidFill>
                <a:latin typeface="Courier"/>
                <a:cs typeface="Courier"/>
              </a:rPr>
              <a:t>=</a:t>
            </a:r>
            <a:r>
              <a:rPr lang="en-US" sz="6400" dirty="0" err="1">
                <a:solidFill>
                  <a:srgbClr val="000000"/>
                </a:solidFill>
                <a:latin typeface="Courier"/>
                <a:cs typeface="Courier"/>
              </a:rPr>
              <a:t>LVC,ou</a:t>
            </a:r>
            <a:r>
              <a:rPr lang="en-US" sz="6400" dirty="0">
                <a:solidFill>
                  <a:srgbClr val="000000"/>
                </a:solidFill>
                <a:latin typeface="Courier"/>
                <a:cs typeface="Courier"/>
              </a:rPr>
              <a:t>=Communities</a:t>
            </a:r>
            <a:r>
              <a:rPr lang="en-US" sz="6400" dirty="0" smtClean="0">
                <a:solidFill>
                  <a:srgbClr val="000000"/>
                </a:solidFill>
                <a:latin typeface="Courier"/>
                <a:cs typeface="Courier"/>
              </a:rPr>
              <a:t>,</a:t>
            </a:r>
          </a:p>
          <a:p>
            <a:r>
              <a:rPr lang="en-US" sz="6400" dirty="0">
                <a:solidFill>
                  <a:srgbClr val="000000"/>
                </a:solidFill>
                <a:latin typeface="Courier"/>
                <a:cs typeface="Courier"/>
              </a:rPr>
              <a:t> </a:t>
            </a:r>
            <a:r>
              <a:rPr lang="en-US" sz="6400" dirty="0" smtClean="0">
                <a:solidFill>
                  <a:srgbClr val="000000"/>
                </a:solidFill>
                <a:latin typeface="Courier"/>
                <a:cs typeface="Courier"/>
              </a:rPr>
              <a:t> </a:t>
            </a:r>
            <a:r>
              <a:rPr lang="en-US" sz="6400" dirty="0" err="1" smtClean="0">
                <a:solidFill>
                  <a:srgbClr val="000000"/>
                </a:solidFill>
                <a:latin typeface="Courier"/>
                <a:cs typeface="Courier"/>
              </a:rPr>
              <a:t>ou</a:t>
            </a:r>
            <a:r>
              <a:rPr lang="en-US" sz="6400" dirty="0">
                <a:solidFill>
                  <a:srgbClr val="000000"/>
                </a:solidFill>
                <a:latin typeface="Courier"/>
                <a:cs typeface="Courier"/>
              </a:rPr>
              <a:t>=</a:t>
            </a:r>
            <a:r>
              <a:rPr lang="en-US" sz="6400" dirty="0" err="1" smtClean="0">
                <a:solidFill>
                  <a:srgbClr val="000000"/>
                </a:solidFill>
                <a:latin typeface="Courier"/>
                <a:cs typeface="Courier"/>
              </a:rPr>
              <a:t>grouper</a:t>
            </a:r>
            <a:r>
              <a:rPr lang="en-US" sz="6400" dirty="0" err="1">
                <a:solidFill>
                  <a:srgbClr val="000000"/>
                </a:solidFill>
                <a:latin typeface="Courier"/>
                <a:cs typeface="Courier"/>
              </a:rPr>
              <a:t>,dc</a:t>
            </a:r>
            <a:r>
              <a:rPr lang="en-US" sz="6400" dirty="0">
                <a:solidFill>
                  <a:srgbClr val="000000"/>
                </a:solidFill>
                <a:latin typeface="Courier"/>
                <a:cs typeface="Courier"/>
              </a:rPr>
              <a:t>=</a:t>
            </a:r>
            <a:r>
              <a:rPr lang="en-US" sz="6400" dirty="0" err="1">
                <a:solidFill>
                  <a:srgbClr val="000000"/>
                </a:solidFill>
                <a:latin typeface="Courier"/>
                <a:cs typeface="Courier"/>
              </a:rPr>
              <a:t>ligo,dc</a:t>
            </a:r>
            <a:r>
              <a:rPr lang="en-US" sz="6400" dirty="0">
                <a:solidFill>
                  <a:srgbClr val="000000"/>
                </a:solidFill>
                <a:latin typeface="Courier"/>
                <a:cs typeface="Courier"/>
              </a:rPr>
              <a:t>=org</a:t>
            </a:r>
          </a:p>
          <a:p>
            <a:r>
              <a:rPr lang="en-US" sz="6400" dirty="0">
                <a:solidFill>
                  <a:srgbClr val="000000"/>
                </a:solidFill>
                <a:latin typeface="Courier"/>
                <a:cs typeface="Courier"/>
              </a:rPr>
              <a:t>description: </a:t>
            </a:r>
            <a:r>
              <a:rPr lang="en-US" sz="6400" dirty="0" err="1">
                <a:solidFill>
                  <a:srgbClr val="000000"/>
                </a:solidFill>
                <a:latin typeface="Courier"/>
                <a:cs typeface="Courier"/>
              </a:rPr>
              <a:t>Communities:LVC:LSC:CompComm:CompCommGroupMembers</a:t>
            </a:r>
            <a:endParaRPr lang="en-US" sz="6400" dirty="0">
              <a:solidFill>
                <a:srgbClr val="000000"/>
              </a:solidFill>
              <a:latin typeface="Courier"/>
              <a:cs typeface="Courier"/>
            </a:endParaRPr>
          </a:p>
          <a:p>
            <a:r>
              <a:rPr lang="en-US" sz="6400" dirty="0" smtClean="0">
                <a:solidFill>
                  <a:srgbClr val="000000"/>
                </a:solidFill>
                <a:latin typeface="Courier"/>
                <a:cs typeface="Courier"/>
              </a:rPr>
              <a:t>member</a:t>
            </a:r>
            <a:r>
              <a:rPr lang="en-US" sz="6400" dirty="0">
                <a:solidFill>
                  <a:srgbClr val="000000"/>
                </a:solidFill>
                <a:latin typeface="Courier"/>
                <a:cs typeface="Courier"/>
              </a:rPr>
              <a:t>: </a:t>
            </a:r>
            <a:r>
              <a:rPr lang="en-US" sz="6400" dirty="0" err="1">
                <a:solidFill>
                  <a:srgbClr val="000000"/>
                </a:solidFill>
                <a:latin typeface="Courier"/>
                <a:cs typeface="Courier"/>
              </a:rPr>
              <a:t>employeeNumber</a:t>
            </a:r>
            <a:r>
              <a:rPr lang="en-US" sz="6400" dirty="0">
                <a:solidFill>
                  <a:srgbClr val="000000"/>
                </a:solidFill>
                <a:latin typeface="Courier"/>
                <a:cs typeface="Courier"/>
              </a:rPr>
              <a:t>=762,ou=</a:t>
            </a:r>
            <a:r>
              <a:rPr lang="en-US" sz="6400" dirty="0" err="1">
                <a:solidFill>
                  <a:srgbClr val="000000"/>
                </a:solidFill>
                <a:latin typeface="Courier"/>
                <a:cs typeface="Courier"/>
              </a:rPr>
              <a:t>people,dc</a:t>
            </a:r>
            <a:r>
              <a:rPr lang="en-US" sz="6400" dirty="0">
                <a:solidFill>
                  <a:srgbClr val="000000"/>
                </a:solidFill>
                <a:latin typeface="Courier"/>
                <a:cs typeface="Courier"/>
              </a:rPr>
              <a:t>=</a:t>
            </a:r>
            <a:r>
              <a:rPr lang="en-US" sz="6400" dirty="0" err="1">
                <a:solidFill>
                  <a:srgbClr val="000000"/>
                </a:solidFill>
                <a:latin typeface="Courier"/>
                <a:cs typeface="Courier"/>
              </a:rPr>
              <a:t>ligo,dc</a:t>
            </a:r>
            <a:r>
              <a:rPr lang="en-US" sz="6400" dirty="0">
                <a:solidFill>
                  <a:srgbClr val="000000"/>
                </a:solidFill>
                <a:latin typeface="Courier"/>
                <a:cs typeface="Courier"/>
              </a:rPr>
              <a:t>=org</a:t>
            </a:r>
          </a:p>
          <a:p>
            <a:r>
              <a:rPr lang="en-US" sz="6400" dirty="0">
                <a:solidFill>
                  <a:srgbClr val="000000"/>
                </a:solidFill>
                <a:latin typeface="Courier"/>
                <a:cs typeface="Courier"/>
              </a:rPr>
              <a:t>member: </a:t>
            </a:r>
            <a:r>
              <a:rPr lang="en-US" sz="6400" dirty="0" err="1">
                <a:solidFill>
                  <a:srgbClr val="000000"/>
                </a:solidFill>
                <a:latin typeface="Courier"/>
                <a:cs typeface="Courier"/>
              </a:rPr>
              <a:t>employeeNumber</a:t>
            </a:r>
            <a:r>
              <a:rPr lang="en-US" sz="6400" dirty="0">
                <a:solidFill>
                  <a:srgbClr val="000000"/>
                </a:solidFill>
                <a:latin typeface="Courier"/>
                <a:cs typeface="Courier"/>
              </a:rPr>
              <a:t>=145,ou=</a:t>
            </a:r>
            <a:r>
              <a:rPr lang="en-US" sz="6400" dirty="0" err="1">
                <a:solidFill>
                  <a:srgbClr val="000000"/>
                </a:solidFill>
                <a:latin typeface="Courier"/>
                <a:cs typeface="Courier"/>
              </a:rPr>
              <a:t>people,dc</a:t>
            </a:r>
            <a:r>
              <a:rPr lang="en-US" sz="6400" dirty="0">
                <a:solidFill>
                  <a:srgbClr val="000000"/>
                </a:solidFill>
                <a:latin typeface="Courier"/>
                <a:cs typeface="Courier"/>
              </a:rPr>
              <a:t>=</a:t>
            </a:r>
            <a:r>
              <a:rPr lang="en-US" sz="6400" dirty="0" err="1">
                <a:solidFill>
                  <a:srgbClr val="000000"/>
                </a:solidFill>
                <a:latin typeface="Courier"/>
                <a:cs typeface="Courier"/>
              </a:rPr>
              <a:t>ligo,dc</a:t>
            </a:r>
            <a:r>
              <a:rPr lang="en-US" sz="6400" dirty="0">
                <a:solidFill>
                  <a:srgbClr val="000000"/>
                </a:solidFill>
                <a:latin typeface="Courier"/>
                <a:cs typeface="Courier"/>
              </a:rPr>
              <a:t>=org</a:t>
            </a:r>
          </a:p>
          <a:p>
            <a:r>
              <a:rPr lang="en-US" sz="6400" dirty="0">
                <a:solidFill>
                  <a:srgbClr val="000000"/>
                </a:solidFill>
                <a:latin typeface="Courier"/>
                <a:cs typeface="Courier"/>
              </a:rPr>
              <a:t>member: </a:t>
            </a:r>
            <a:r>
              <a:rPr lang="en-US" sz="6400" dirty="0" err="1">
                <a:solidFill>
                  <a:srgbClr val="000000"/>
                </a:solidFill>
                <a:latin typeface="Courier"/>
                <a:cs typeface="Courier"/>
              </a:rPr>
              <a:t>employeeNumber</a:t>
            </a:r>
            <a:r>
              <a:rPr lang="en-US" sz="6400" dirty="0">
                <a:solidFill>
                  <a:srgbClr val="000000"/>
                </a:solidFill>
                <a:latin typeface="Courier"/>
                <a:cs typeface="Courier"/>
              </a:rPr>
              <a:t>=147,ou=</a:t>
            </a:r>
            <a:r>
              <a:rPr lang="en-US" sz="6400" dirty="0" err="1">
                <a:solidFill>
                  <a:srgbClr val="000000"/>
                </a:solidFill>
                <a:latin typeface="Courier"/>
                <a:cs typeface="Courier"/>
              </a:rPr>
              <a:t>people,dc</a:t>
            </a:r>
            <a:r>
              <a:rPr lang="en-US" sz="6400" dirty="0">
                <a:solidFill>
                  <a:srgbClr val="000000"/>
                </a:solidFill>
                <a:latin typeface="Courier"/>
                <a:cs typeface="Courier"/>
              </a:rPr>
              <a:t>=</a:t>
            </a:r>
            <a:r>
              <a:rPr lang="en-US" sz="6400" dirty="0" err="1">
                <a:solidFill>
                  <a:srgbClr val="000000"/>
                </a:solidFill>
                <a:latin typeface="Courier"/>
                <a:cs typeface="Courier"/>
              </a:rPr>
              <a:t>ligo,dc</a:t>
            </a:r>
            <a:r>
              <a:rPr lang="en-US" sz="6400" dirty="0">
                <a:solidFill>
                  <a:srgbClr val="000000"/>
                </a:solidFill>
                <a:latin typeface="Courier"/>
                <a:cs typeface="Courier"/>
              </a:rPr>
              <a:t>=org</a:t>
            </a:r>
          </a:p>
          <a:p>
            <a:r>
              <a:rPr lang="en-US" sz="6400" dirty="0">
                <a:solidFill>
                  <a:srgbClr val="000000"/>
                </a:solidFill>
                <a:latin typeface="Courier"/>
                <a:cs typeface="Courier"/>
              </a:rPr>
              <a:t>member: </a:t>
            </a:r>
            <a:r>
              <a:rPr lang="en-US" sz="6400" dirty="0" err="1">
                <a:solidFill>
                  <a:srgbClr val="000000"/>
                </a:solidFill>
                <a:latin typeface="Courier"/>
                <a:cs typeface="Courier"/>
              </a:rPr>
              <a:t>employeeNumber</a:t>
            </a:r>
            <a:r>
              <a:rPr lang="en-US" sz="6400" dirty="0">
                <a:solidFill>
                  <a:srgbClr val="000000"/>
                </a:solidFill>
                <a:latin typeface="Courier"/>
                <a:cs typeface="Courier"/>
              </a:rPr>
              <a:t>=329,ou=</a:t>
            </a:r>
            <a:r>
              <a:rPr lang="en-US" sz="6400" dirty="0" err="1">
                <a:solidFill>
                  <a:srgbClr val="000000"/>
                </a:solidFill>
                <a:latin typeface="Courier"/>
                <a:cs typeface="Courier"/>
              </a:rPr>
              <a:t>people,dc</a:t>
            </a:r>
            <a:r>
              <a:rPr lang="en-US" sz="6400" dirty="0">
                <a:solidFill>
                  <a:srgbClr val="000000"/>
                </a:solidFill>
                <a:latin typeface="Courier"/>
                <a:cs typeface="Courier"/>
              </a:rPr>
              <a:t>=</a:t>
            </a:r>
            <a:r>
              <a:rPr lang="en-US" sz="6400" dirty="0" err="1">
                <a:solidFill>
                  <a:srgbClr val="000000"/>
                </a:solidFill>
                <a:latin typeface="Courier"/>
                <a:cs typeface="Courier"/>
              </a:rPr>
              <a:t>ligo,dc</a:t>
            </a:r>
            <a:r>
              <a:rPr lang="en-US" sz="6400" dirty="0">
                <a:solidFill>
                  <a:srgbClr val="000000"/>
                </a:solidFill>
                <a:latin typeface="Courier"/>
                <a:cs typeface="Courier"/>
              </a:rPr>
              <a:t>=org</a:t>
            </a:r>
          </a:p>
          <a:p>
            <a:r>
              <a:rPr lang="en-US" sz="6400" dirty="0">
                <a:solidFill>
                  <a:srgbClr val="000000"/>
                </a:solidFill>
                <a:latin typeface="Courier"/>
                <a:cs typeface="Courier"/>
              </a:rPr>
              <a:t>member: </a:t>
            </a:r>
            <a:r>
              <a:rPr lang="en-US" sz="6400" dirty="0" err="1">
                <a:solidFill>
                  <a:srgbClr val="000000"/>
                </a:solidFill>
                <a:latin typeface="Courier"/>
                <a:cs typeface="Courier"/>
              </a:rPr>
              <a:t>employeeNumber</a:t>
            </a:r>
            <a:r>
              <a:rPr lang="en-US" sz="6400" dirty="0">
                <a:solidFill>
                  <a:srgbClr val="000000"/>
                </a:solidFill>
                <a:latin typeface="Courier"/>
                <a:cs typeface="Courier"/>
              </a:rPr>
              <a:t>=769,ou=</a:t>
            </a:r>
            <a:r>
              <a:rPr lang="en-US" sz="6400" dirty="0" err="1">
                <a:solidFill>
                  <a:srgbClr val="000000"/>
                </a:solidFill>
                <a:latin typeface="Courier"/>
                <a:cs typeface="Courier"/>
              </a:rPr>
              <a:t>people,dc</a:t>
            </a:r>
            <a:r>
              <a:rPr lang="en-US" sz="6400" dirty="0">
                <a:solidFill>
                  <a:srgbClr val="000000"/>
                </a:solidFill>
                <a:latin typeface="Courier"/>
                <a:cs typeface="Courier"/>
              </a:rPr>
              <a:t>=</a:t>
            </a:r>
            <a:r>
              <a:rPr lang="en-US" sz="6400" dirty="0" err="1">
                <a:solidFill>
                  <a:srgbClr val="000000"/>
                </a:solidFill>
                <a:latin typeface="Courier"/>
                <a:cs typeface="Courier"/>
              </a:rPr>
              <a:t>ligo,dc</a:t>
            </a:r>
            <a:r>
              <a:rPr lang="en-US" sz="6400" dirty="0">
                <a:solidFill>
                  <a:srgbClr val="000000"/>
                </a:solidFill>
                <a:latin typeface="Courier"/>
                <a:cs typeface="Courier"/>
              </a:rPr>
              <a:t>=org</a:t>
            </a:r>
          </a:p>
          <a:p>
            <a:r>
              <a:rPr lang="en-US" sz="6400" dirty="0" smtClean="0">
                <a:solidFill>
                  <a:srgbClr val="000000"/>
                </a:solidFill>
                <a:latin typeface="Courier"/>
                <a:cs typeface="Courier"/>
              </a:rPr>
              <a:t>member</a:t>
            </a:r>
            <a:r>
              <a:rPr lang="en-US" sz="6400" dirty="0">
                <a:solidFill>
                  <a:srgbClr val="000000"/>
                </a:solidFill>
                <a:latin typeface="Courier"/>
                <a:cs typeface="Courier"/>
              </a:rPr>
              <a:t>: </a:t>
            </a:r>
            <a:r>
              <a:rPr lang="en-US" sz="6400" dirty="0" err="1">
                <a:solidFill>
                  <a:srgbClr val="000000"/>
                </a:solidFill>
                <a:latin typeface="Courier"/>
                <a:cs typeface="Courier"/>
              </a:rPr>
              <a:t>employeeNumber</a:t>
            </a:r>
            <a:r>
              <a:rPr lang="en-US" sz="6400" dirty="0">
                <a:solidFill>
                  <a:srgbClr val="000000"/>
                </a:solidFill>
                <a:latin typeface="Courier"/>
                <a:cs typeface="Courier"/>
              </a:rPr>
              <a:t>=</a:t>
            </a:r>
            <a:r>
              <a:rPr lang="en-US" sz="6400" dirty="0" smtClean="0">
                <a:solidFill>
                  <a:srgbClr val="000000"/>
                </a:solidFill>
                <a:latin typeface="Courier"/>
                <a:cs typeface="Courier"/>
              </a:rPr>
              <a:t>882,</a:t>
            </a:r>
            <a:r>
              <a:rPr lang="en-US" sz="6400" dirty="0">
                <a:solidFill>
                  <a:srgbClr val="000000"/>
                </a:solidFill>
                <a:latin typeface="Courier"/>
                <a:cs typeface="Courier"/>
              </a:rPr>
              <a:t>ou=</a:t>
            </a:r>
            <a:r>
              <a:rPr lang="en-US" sz="6400" dirty="0" err="1">
                <a:solidFill>
                  <a:srgbClr val="000000"/>
                </a:solidFill>
                <a:latin typeface="Courier"/>
                <a:cs typeface="Courier"/>
              </a:rPr>
              <a:t>people,dc</a:t>
            </a:r>
            <a:r>
              <a:rPr lang="en-US" sz="6400" dirty="0">
                <a:solidFill>
                  <a:srgbClr val="000000"/>
                </a:solidFill>
                <a:latin typeface="Courier"/>
                <a:cs typeface="Courier"/>
              </a:rPr>
              <a:t>=</a:t>
            </a:r>
            <a:r>
              <a:rPr lang="en-US" sz="6400" dirty="0" err="1">
                <a:solidFill>
                  <a:srgbClr val="000000"/>
                </a:solidFill>
                <a:latin typeface="Courier"/>
                <a:cs typeface="Courier"/>
              </a:rPr>
              <a:t>ligo,dc</a:t>
            </a:r>
            <a:r>
              <a:rPr lang="en-US" sz="6400" dirty="0">
                <a:solidFill>
                  <a:srgbClr val="000000"/>
                </a:solidFill>
                <a:latin typeface="Courier"/>
                <a:cs typeface="Courier"/>
              </a:rPr>
              <a:t>=org</a:t>
            </a:r>
          </a:p>
          <a:p>
            <a:r>
              <a:rPr lang="en-US" sz="6400" dirty="0" err="1" smtClean="0">
                <a:solidFill>
                  <a:srgbClr val="000000"/>
                </a:solidFill>
                <a:latin typeface="Courier"/>
                <a:cs typeface="Courier"/>
              </a:rPr>
              <a:t>cn</a:t>
            </a:r>
            <a:r>
              <a:rPr lang="en-US" sz="6400" dirty="0">
                <a:solidFill>
                  <a:srgbClr val="000000"/>
                </a:solidFill>
                <a:latin typeface="Courier"/>
                <a:cs typeface="Courier"/>
              </a:rPr>
              <a:t>: </a:t>
            </a:r>
            <a:r>
              <a:rPr lang="en-US" sz="6400" dirty="0" err="1">
                <a:solidFill>
                  <a:srgbClr val="000000"/>
                </a:solidFill>
                <a:latin typeface="Courier"/>
                <a:cs typeface="Courier"/>
              </a:rPr>
              <a:t>CompCommGroupMembers</a:t>
            </a:r>
            <a:endParaRPr lang="en-US" sz="6400" dirty="0">
              <a:solidFill>
                <a:srgbClr val="000000"/>
              </a:solidFill>
              <a:latin typeface="Courier"/>
              <a:cs typeface="Courier"/>
            </a:endParaRPr>
          </a:p>
          <a:p>
            <a:r>
              <a:rPr lang="en-US" sz="6400" dirty="0" err="1">
                <a:solidFill>
                  <a:srgbClr val="000000"/>
                </a:solidFill>
                <a:latin typeface="Courier"/>
                <a:cs typeface="Courier"/>
              </a:rPr>
              <a:t>hasMember</a:t>
            </a:r>
            <a:r>
              <a:rPr lang="en-US" sz="6400" dirty="0">
                <a:solidFill>
                  <a:srgbClr val="000000"/>
                </a:solidFill>
                <a:latin typeface="Courier"/>
                <a:cs typeface="Courier"/>
              </a:rPr>
              <a:t>: </a:t>
            </a:r>
            <a:r>
              <a:rPr lang="en-US" sz="6400" dirty="0" err="1">
                <a:solidFill>
                  <a:srgbClr val="000000"/>
                </a:solidFill>
                <a:latin typeface="Courier"/>
                <a:cs typeface="Courier"/>
              </a:rPr>
              <a:t>stuart.anderson</a:t>
            </a:r>
            <a:endParaRPr lang="en-US" sz="6400" dirty="0">
              <a:solidFill>
                <a:srgbClr val="000000"/>
              </a:solidFill>
              <a:latin typeface="Courier"/>
              <a:cs typeface="Courier"/>
            </a:endParaRPr>
          </a:p>
          <a:p>
            <a:r>
              <a:rPr lang="en-US" sz="6400" dirty="0" err="1" smtClean="0">
                <a:solidFill>
                  <a:srgbClr val="000000"/>
                </a:solidFill>
                <a:latin typeface="Courier"/>
                <a:cs typeface="Courier"/>
              </a:rPr>
              <a:t>hasMember</a:t>
            </a:r>
            <a:r>
              <a:rPr lang="en-US" sz="6400" dirty="0">
                <a:solidFill>
                  <a:srgbClr val="000000"/>
                </a:solidFill>
                <a:latin typeface="Courier"/>
                <a:cs typeface="Courier"/>
              </a:rPr>
              <a:t>: </a:t>
            </a:r>
            <a:r>
              <a:rPr lang="en-US" sz="6400" dirty="0" err="1">
                <a:solidFill>
                  <a:srgbClr val="000000"/>
                </a:solidFill>
                <a:latin typeface="Courier"/>
                <a:cs typeface="Courier"/>
              </a:rPr>
              <a:t>warren.anderson</a:t>
            </a:r>
            <a:endParaRPr lang="en-US" sz="6400" dirty="0">
              <a:solidFill>
                <a:srgbClr val="000000"/>
              </a:solidFill>
              <a:latin typeface="Courier"/>
              <a:cs typeface="Courier"/>
            </a:endParaRPr>
          </a:p>
          <a:p>
            <a:r>
              <a:rPr lang="en-US" sz="6400" dirty="0" err="1">
                <a:solidFill>
                  <a:srgbClr val="000000"/>
                </a:solidFill>
                <a:latin typeface="Courier"/>
                <a:cs typeface="Courier"/>
              </a:rPr>
              <a:t>hasMember</a:t>
            </a:r>
            <a:r>
              <a:rPr lang="en-US" sz="6400" dirty="0">
                <a:solidFill>
                  <a:srgbClr val="000000"/>
                </a:solidFill>
                <a:latin typeface="Courier"/>
                <a:cs typeface="Courier"/>
              </a:rPr>
              <a:t>: </a:t>
            </a:r>
            <a:r>
              <a:rPr lang="en-US" sz="6400" dirty="0" err="1">
                <a:solidFill>
                  <a:srgbClr val="000000"/>
                </a:solidFill>
                <a:latin typeface="Courier"/>
                <a:cs typeface="Courier"/>
              </a:rPr>
              <a:t>stephen.fairhurst</a:t>
            </a:r>
            <a:endParaRPr lang="en-US" sz="6400" dirty="0">
              <a:solidFill>
                <a:srgbClr val="000000"/>
              </a:solidFill>
              <a:latin typeface="Courier"/>
              <a:cs typeface="Courier"/>
            </a:endParaRPr>
          </a:p>
          <a:p>
            <a:r>
              <a:rPr lang="en-US" sz="6400" dirty="0" err="1" smtClean="0">
                <a:solidFill>
                  <a:srgbClr val="000000"/>
                </a:solidFill>
                <a:latin typeface="Courier"/>
                <a:cs typeface="Courier"/>
              </a:rPr>
              <a:t>hasMember</a:t>
            </a:r>
            <a:r>
              <a:rPr lang="en-US" sz="6400" dirty="0">
                <a:solidFill>
                  <a:srgbClr val="000000"/>
                </a:solidFill>
                <a:latin typeface="Courier"/>
                <a:cs typeface="Courier"/>
              </a:rPr>
              <a:t>: </a:t>
            </a:r>
            <a:r>
              <a:rPr lang="en-US" sz="6400" dirty="0" err="1">
                <a:solidFill>
                  <a:srgbClr val="000000"/>
                </a:solidFill>
                <a:latin typeface="Courier"/>
                <a:cs typeface="Courier"/>
              </a:rPr>
              <a:t>abe.singer</a:t>
            </a:r>
            <a:endParaRPr lang="en-US" sz="6400" dirty="0">
              <a:solidFill>
                <a:srgbClr val="000000"/>
              </a:solidFill>
              <a:latin typeface="Courier"/>
              <a:cs typeface="Courier"/>
            </a:endParaRPr>
          </a:p>
          <a:p>
            <a:r>
              <a:rPr lang="en-US" sz="6400" dirty="0" err="1">
                <a:solidFill>
                  <a:srgbClr val="000000"/>
                </a:solidFill>
                <a:latin typeface="Courier"/>
                <a:cs typeface="Courier"/>
              </a:rPr>
              <a:t>hasMember</a:t>
            </a:r>
            <a:r>
              <a:rPr lang="en-US" sz="6400" dirty="0">
                <a:solidFill>
                  <a:srgbClr val="000000"/>
                </a:solidFill>
                <a:latin typeface="Courier"/>
                <a:cs typeface="Courier"/>
              </a:rPr>
              <a:t>: </a:t>
            </a:r>
            <a:r>
              <a:rPr lang="en-US" sz="6400" dirty="0" err="1">
                <a:solidFill>
                  <a:srgbClr val="000000"/>
                </a:solidFill>
                <a:latin typeface="Courier"/>
                <a:cs typeface="Courier"/>
              </a:rPr>
              <a:t>duncan.brown</a:t>
            </a:r>
            <a:endParaRPr lang="en-US" sz="6400" dirty="0">
              <a:solidFill>
                <a:srgbClr val="000000"/>
              </a:solidFill>
              <a:latin typeface="Courier"/>
              <a:cs typeface="Courier"/>
            </a:endParaRPr>
          </a:p>
          <a:p>
            <a:r>
              <a:rPr lang="en-US" sz="6400" dirty="0" err="1" smtClean="0">
                <a:solidFill>
                  <a:srgbClr val="000000"/>
                </a:solidFill>
                <a:latin typeface="Courier"/>
                <a:cs typeface="Courier"/>
              </a:rPr>
              <a:t>hasMember</a:t>
            </a:r>
            <a:r>
              <a:rPr lang="en-US" sz="6400" dirty="0">
                <a:solidFill>
                  <a:srgbClr val="000000"/>
                </a:solidFill>
                <a:latin typeface="Courier"/>
                <a:cs typeface="Courier"/>
              </a:rPr>
              <a:t>: </a:t>
            </a:r>
            <a:r>
              <a:rPr lang="en-US" sz="6400" dirty="0" err="1">
                <a:solidFill>
                  <a:srgbClr val="000000"/>
                </a:solidFill>
                <a:latin typeface="Courier"/>
                <a:cs typeface="Courier"/>
              </a:rPr>
              <a:t>scott.koranda</a:t>
            </a:r>
            <a:endParaRPr lang="en-US" sz="6400" dirty="0">
              <a:solidFill>
                <a:srgbClr val="000000"/>
              </a:solidFill>
              <a:latin typeface="Courier"/>
              <a:cs typeface="Courier"/>
            </a:endParaRPr>
          </a:p>
          <a:p>
            <a:endParaRPr lang="en-US" sz="3800" dirty="0">
              <a:solidFill>
                <a:srgbClr val="000000"/>
              </a:solidFill>
              <a:latin typeface="Courier"/>
              <a:cs typeface="Courier"/>
            </a:endParaRPr>
          </a:p>
        </p:txBody>
      </p:sp>
    </p:spTree>
    <p:extLst>
      <p:ext uri="{BB962C8B-B14F-4D97-AF65-F5344CB8AC3E}">
        <p14:creationId xmlns:p14="http://schemas.microsoft.com/office/powerpoint/2010/main" val="27187873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tools follow…</a:t>
            </a:r>
            <a:endParaRPr lang="en-US" dirty="0"/>
          </a:p>
        </p:txBody>
      </p:sp>
      <p:sp>
        <p:nvSpPr>
          <p:cNvPr id="3" name="Content Placeholder 2"/>
          <p:cNvSpPr>
            <a:spLocks noGrp="1"/>
          </p:cNvSpPr>
          <p:nvPr>
            <p:ph idx="1"/>
          </p:nvPr>
        </p:nvSpPr>
        <p:spPr>
          <a:xfrm>
            <a:off x="457200" y="1600200"/>
            <a:ext cx="3200400" cy="3886200"/>
          </a:xfrm>
        </p:spPr>
        <p:txBody>
          <a:bodyPr/>
          <a:lstStyle/>
          <a:p>
            <a:r>
              <a:rPr lang="en-US" dirty="0" smtClean="0"/>
              <a:t>“We need a bug tracking system to track all these issues!”</a:t>
            </a:r>
          </a:p>
          <a:p>
            <a:endParaRPr lang="en-US" dirty="0"/>
          </a:p>
        </p:txBody>
      </p:sp>
      <p:pic>
        <p:nvPicPr>
          <p:cNvPr id="4" name="Picture 3"/>
          <p:cNvPicPr>
            <a:picLocks noChangeAspect="1"/>
          </p:cNvPicPr>
          <p:nvPr/>
        </p:nvPicPr>
        <p:blipFill>
          <a:blip r:embed="rId2"/>
          <a:stretch>
            <a:fillRect/>
          </a:stretch>
        </p:blipFill>
        <p:spPr>
          <a:xfrm>
            <a:off x="3810000" y="1241766"/>
            <a:ext cx="5079999" cy="4524034"/>
          </a:xfrm>
          <a:prstGeom prst="rect">
            <a:avLst/>
          </a:prstGeom>
        </p:spPr>
      </p:pic>
    </p:spTree>
    <p:extLst>
      <p:ext uri="{BB962C8B-B14F-4D97-AF65-F5344CB8AC3E}">
        <p14:creationId xmlns:p14="http://schemas.microsoft.com/office/powerpoint/2010/main" val="69721218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LDAP: RBAC</a:t>
            </a:r>
            <a:endParaRPr lang="en-US" dirty="0"/>
          </a:p>
        </p:txBody>
      </p:sp>
      <p:sp>
        <p:nvSpPr>
          <p:cNvPr id="3" name="Content Placeholder 2"/>
          <p:cNvSpPr>
            <a:spLocks noGrp="1"/>
          </p:cNvSpPr>
          <p:nvPr>
            <p:ph idx="1"/>
          </p:nvPr>
        </p:nvSpPr>
        <p:spPr>
          <a:xfrm>
            <a:off x="457199" y="1600200"/>
            <a:ext cx="8399425" cy="3745345"/>
          </a:xfrm>
        </p:spPr>
        <p:txBody>
          <a:bodyPr>
            <a:normAutofit/>
          </a:bodyPr>
          <a:lstStyle/>
          <a:p>
            <a:r>
              <a:rPr lang="en-US" sz="1800" dirty="0" err="1">
                <a:solidFill>
                  <a:srgbClr val="000000"/>
                </a:solidFill>
                <a:latin typeface="Courier"/>
                <a:cs typeface="Courier"/>
              </a:rPr>
              <a:t>dn</a:t>
            </a:r>
            <a:r>
              <a:rPr lang="en-US" sz="1800" dirty="0">
                <a:solidFill>
                  <a:srgbClr val="000000"/>
                </a:solidFill>
                <a:latin typeface="Courier"/>
                <a:cs typeface="Courier"/>
              </a:rPr>
              <a:t>: </a:t>
            </a:r>
            <a:r>
              <a:rPr lang="en-US" sz="1800" dirty="0" err="1">
                <a:solidFill>
                  <a:srgbClr val="000000"/>
                </a:solidFill>
                <a:latin typeface="Courier"/>
                <a:cs typeface="Courier"/>
              </a:rPr>
              <a:t>rbacName</a:t>
            </a:r>
            <a:r>
              <a:rPr lang="en-US" sz="1800" dirty="0" smtClean="0">
                <a:solidFill>
                  <a:srgbClr val="000000"/>
                </a:solidFill>
                <a:latin typeface="Courier"/>
                <a:cs typeface="Courier"/>
              </a:rPr>
              <a:t>=LSC Spokesperson, </a:t>
            </a:r>
            <a:r>
              <a:rPr lang="en-US" sz="1800" dirty="0" err="1">
                <a:solidFill>
                  <a:srgbClr val="000000"/>
                </a:solidFill>
                <a:latin typeface="Courier"/>
                <a:cs typeface="Courier"/>
              </a:rPr>
              <a:t>ou</a:t>
            </a:r>
            <a:r>
              <a:rPr lang="en-US" sz="1800" dirty="0">
                <a:solidFill>
                  <a:srgbClr val="000000"/>
                </a:solidFill>
                <a:latin typeface="Courier"/>
                <a:cs typeface="Courier"/>
              </a:rPr>
              <a:t>=roles</a:t>
            </a:r>
            <a:r>
              <a:rPr lang="en-US" sz="1800" dirty="0" smtClean="0">
                <a:solidFill>
                  <a:srgbClr val="000000"/>
                </a:solidFill>
                <a:latin typeface="Courier"/>
                <a:cs typeface="Courier"/>
              </a:rPr>
              <a:t>, dc=</a:t>
            </a:r>
            <a:r>
              <a:rPr lang="en-US" sz="1800" dirty="0" err="1" smtClean="0">
                <a:solidFill>
                  <a:srgbClr val="000000"/>
                </a:solidFill>
                <a:latin typeface="Courier"/>
                <a:cs typeface="Courier"/>
              </a:rPr>
              <a:t>ligo,</a:t>
            </a:r>
            <a:r>
              <a:rPr lang="en-US" sz="1800" dirty="0" err="1">
                <a:solidFill>
                  <a:srgbClr val="000000"/>
                </a:solidFill>
                <a:latin typeface="Courier"/>
                <a:cs typeface="Courier"/>
              </a:rPr>
              <a:t>dc</a:t>
            </a:r>
            <a:r>
              <a:rPr lang="en-US" sz="1800" dirty="0">
                <a:solidFill>
                  <a:srgbClr val="000000"/>
                </a:solidFill>
                <a:latin typeface="Courier"/>
                <a:cs typeface="Courier"/>
              </a:rPr>
              <a:t>=</a:t>
            </a:r>
            <a:r>
              <a:rPr lang="en-US" sz="1800" dirty="0" smtClean="0">
                <a:solidFill>
                  <a:srgbClr val="000000"/>
                </a:solidFill>
                <a:latin typeface="Courier"/>
                <a:cs typeface="Courier"/>
              </a:rPr>
              <a:t>org</a:t>
            </a:r>
            <a:endParaRPr lang="en-US" sz="1800" dirty="0">
              <a:solidFill>
                <a:srgbClr val="000000"/>
              </a:solidFill>
              <a:latin typeface="Courier"/>
              <a:cs typeface="Courier"/>
            </a:endParaRPr>
          </a:p>
          <a:p>
            <a:r>
              <a:rPr lang="en-US" sz="1800" dirty="0" err="1" smtClean="0">
                <a:solidFill>
                  <a:srgbClr val="000000"/>
                </a:solidFill>
                <a:latin typeface="Courier"/>
                <a:cs typeface="Courier"/>
              </a:rPr>
              <a:t>objectClass</a:t>
            </a:r>
            <a:r>
              <a:rPr lang="en-US" sz="1800" dirty="0">
                <a:solidFill>
                  <a:srgbClr val="000000"/>
                </a:solidFill>
                <a:latin typeface="Courier"/>
                <a:cs typeface="Courier"/>
              </a:rPr>
              <a:t>: </a:t>
            </a:r>
            <a:r>
              <a:rPr lang="en-US" sz="1800" dirty="0" err="1">
                <a:solidFill>
                  <a:srgbClr val="000000"/>
                </a:solidFill>
                <a:latin typeface="Courier"/>
                <a:cs typeface="Courier"/>
              </a:rPr>
              <a:t>rbacRole</a:t>
            </a:r>
            <a:endParaRPr lang="en-US" sz="1800" dirty="0">
              <a:solidFill>
                <a:srgbClr val="000000"/>
              </a:solidFill>
              <a:latin typeface="Courier"/>
              <a:cs typeface="Courier"/>
            </a:endParaRPr>
          </a:p>
          <a:p>
            <a:r>
              <a:rPr lang="en-US" sz="1800" dirty="0" err="1" smtClean="0">
                <a:solidFill>
                  <a:srgbClr val="000000"/>
                </a:solidFill>
                <a:latin typeface="Courier"/>
                <a:cs typeface="Courier"/>
              </a:rPr>
              <a:t>rbacName</a:t>
            </a:r>
            <a:r>
              <a:rPr lang="en-US" sz="1800" dirty="0">
                <a:solidFill>
                  <a:srgbClr val="000000"/>
                </a:solidFill>
                <a:latin typeface="Courier"/>
                <a:cs typeface="Courier"/>
              </a:rPr>
              <a:t>: </a:t>
            </a:r>
            <a:r>
              <a:rPr lang="en-US" sz="1800" dirty="0" smtClean="0">
                <a:solidFill>
                  <a:srgbClr val="000000"/>
                </a:solidFill>
                <a:latin typeface="Courier"/>
                <a:cs typeface="Courier"/>
              </a:rPr>
              <a:t>LSC Spokesperson</a:t>
            </a:r>
            <a:endParaRPr lang="en-US" sz="1800" dirty="0">
              <a:solidFill>
                <a:srgbClr val="000000"/>
              </a:solidFill>
              <a:latin typeface="Courier"/>
              <a:cs typeface="Courier"/>
            </a:endParaRPr>
          </a:p>
          <a:p>
            <a:r>
              <a:rPr lang="en-US" sz="1800" dirty="0" err="1" smtClean="0">
                <a:solidFill>
                  <a:srgbClr val="000000"/>
                </a:solidFill>
                <a:latin typeface="Courier"/>
                <a:cs typeface="Courier"/>
              </a:rPr>
              <a:t>rbacPerformer</a:t>
            </a:r>
            <a:r>
              <a:rPr lang="en-US" sz="1800" dirty="0">
                <a:solidFill>
                  <a:srgbClr val="000000"/>
                </a:solidFill>
                <a:latin typeface="Courier"/>
                <a:cs typeface="Courier"/>
              </a:rPr>
              <a:t>: </a:t>
            </a:r>
            <a:r>
              <a:rPr lang="en-US" sz="1800" dirty="0" err="1" smtClean="0">
                <a:solidFill>
                  <a:srgbClr val="000000"/>
                </a:solidFill>
                <a:latin typeface="Courier"/>
                <a:cs typeface="Courier"/>
              </a:rPr>
              <a:t>gabriela.gonzalez@ligo.org</a:t>
            </a:r>
            <a:endParaRPr lang="en-US" sz="1800" dirty="0" smtClean="0">
              <a:solidFill>
                <a:srgbClr val="000000"/>
              </a:solidFill>
              <a:latin typeface="Courier"/>
              <a:cs typeface="Courier"/>
            </a:endParaRPr>
          </a:p>
          <a:p>
            <a:r>
              <a:rPr lang="en-US" sz="1800" dirty="0" err="1" smtClean="0">
                <a:solidFill>
                  <a:srgbClr val="000000"/>
                </a:solidFill>
                <a:latin typeface="Courier"/>
                <a:cs typeface="Courier"/>
              </a:rPr>
              <a:t>rbacPerformerDN:employeeNumber</a:t>
            </a:r>
            <a:r>
              <a:rPr lang="en-US" sz="1800" dirty="0">
                <a:solidFill>
                  <a:srgbClr val="000000"/>
                </a:solidFill>
                <a:latin typeface="Courier"/>
                <a:cs typeface="Courier"/>
              </a:rPr>
              <a:t>=11,ou=</a:t>
            </a:r>
            <a:r>
              <a:rPr lang="en-US" sz="1800" dirty="0" err="1">
                <a:solidFill>
                  <a:srgbClr val="000000"/>
                </a:solidFill>
                <a:latin typeface="Courier"/>
                <a:cs typeface="Courier"/>
              </a:rPr>
              <a:t>people,dc</a:t>
            </a:r>
            <a:r>
              <a:rPr lang="en-US" sz="1800" dirty="0">
                <a:solidFill>
                  <a:srgbClr val="000000"/>
                </a:solidFill>
                <a:latin typeface="Courier"/>
                <a:cs typeface="Courier"/>
              </a:rPr>
              <a:t>=</a:t>
            </a:r>
            <a:r>
              <a:rPr lang="en-US" sz="1800" dirty="0" err="1">
                <a:solidFill>
                  <a:srgbClr val="000000"/>
                </a:solidFill>
                <a:latin typeface="Courier"/>
                <a:cs typeface="Courier"/>
              </a:rPr>
              <a:t>ligo,dc</a:t>
            </a:r>
            <a:r>
              <a:rPr lang="en-US" sz="1800" dirty="0">
                <a:solidFill>
                  <a:srgbClr val="000000"/>
                </a:solidFill>
                <a:latin typeface="Courier"/>
                <a:cs typeface="Courier"/>
              </a:rPr>
              <a:t>=org</a:t>
            </a:r>
          </a:p>
        </p:txBody>
      </p:sp>
    </p:spTree>
    <p:extLst>
      <p:ext uri="{BB962C8B-B14F-4D97-AF65-F5344CB8AC3E}">
        <p14:creationId xmlns:p14="http://schemas.microsoft.com/office/powerpoint/2010/main" val="64275639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Grouper</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t>Internet2 in the United States.</a:t>
            </a:r>
          </a:p>
          <a:p>
            <a:pPr marL="457200" indent="-457200">
              <a:buFont typeface="Arial"/>
              <a:buChar char="•"/>
            </a:pPr>
            <a:r>
              <a:rPr lang="en-US" dirty="0" smtClean="0"/>
              <a:t>Support for set math.</a:t>
            </a:r>
          </a:p>
          <a:p>
            <a:pPr marL="1200150" lvl="1" indent="-457200">
              <a:buFont typeface="Arial"/>
              <a:buChar char="•"/>
            </a:pPr>
            <a:r>
              <a:rPr lang="en-US" dirty="0" smtClean="0"/>
              <a:t>both composition and complement.</a:t>
            </a:r>
          </a:p>
          <a:p>
            <a:pPr marL="457200" indent="-457200">
              <a:buFont typeface="Arial"/>
              <a:buChar char="•"/>
            </a:pPr>
            <a:r>
              <a:rPr lang="en-US" dirty="0" smtClean="0"/>
              <a:t>No imposed structure.</a:t>
            </a:r>
          </a:p>
          <a:p>
            <a:pPr marL="457200" indent="-457200">
              <a:buFont typeface="Arial"/>
              <a:buChar char="•"/>
            </a:pPr>
            <a:r>
              <a:rPr lang="en-US" dirty="0" smtClean="0"/>
              <a:t>Reflection (provisioning) into LDAP.</a:t>
            </a:r>
          </a:p>
          <a:p>
            <a:pPr marL="457200" indent="-457200">
              <a:buFont typeface="Arial"/>
              <a:buChar char="•"/>
            </a:pPr>
            <a:r>
              <a:rPr lang="en-US" dirty="0" smtClean="0"/>
              <a:t>Manage groups, roles, and privileges.</a:t>
            </a:r>
          </a:p>
          <a:p>
            <a:pPr marL="1200150" lvl="1" indent="-457200">
              <a:buFont typeface="Arial"/>
              <a:buChar char="•"/>
            </a:pPr>
            <a:r>
              <a:rPr lang="en-US" dirty="0" smtClean="0"/>
              <a:t>RBAC support.</a:t>
            </a:r>
          </a:p>
        </p:txBody>
      </p:sp>
      <p:pic>
        <p:nvPicPr>
          <p:cNvPr id="4" name="Picture 3"/>
          <p:cNvPicPr>
            <a:picLocks noChangeAspect="1"/>
          </p:cNvPicPr>
          <p:nvPr/>
        </p:nvPicPr>
        <p:blipFill>
          <a:blip r:embed="rId2"/>
          <a:stretch>
            <a:fillRect/>
          </a:stretch>
        </p:blipFill>
        <p:spPr>
          <a:xfrm>
            <a:off x="5141162" y="4651338"/>
            <a:ext cx="3810000" cy="1168400"/>
          </a:xfrm>
          <a:prstGeom prst="rect">
            <a:avLst/>
          </a:prstGeom>
        </p:spPr>
      </p:pic>
    </p:spTree>
    <p:extLst>
      <p:ext uri="{BB962C8B-B14F-4D97-AF65-F5344CB8AC3E}">
        <p14:creationId xmlns:p14="http://schemas.microsoft.com/office/powerpoint/2010/main" val="2999314145"/>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Grouper</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t>Support for time management:</a:t>
            </a:r>
          </a:p>
          <a:p>
            <a:pPr marL="1200150" lvl="1" indent="-457200">
              <a:buFont typeface="Arial"/>
              <a:buChar char="•"/>
            </a:pPr>
            <a:r>
              <a:rPr lang="en-US" dirty="0" smtClean="0"/>
              <a:t>Effective dates/times.</a:t>
            </a:r>
          </a:p>
          <a:p>
            <a:pPr marL="1200150" lvl="1" indent="-457200">
              <a:buFont typeface="Arial"/>
              <a:buChar char="•"/>
            </a:pPr>
            <a:r>
              <a:rPr lang="en-US" dirty="0" smtClean="0"/>
              <a:t>Point-in-time auditing.</a:t>
            </a:r>
          </a:p>
          <a:p>
            <a:pPr marL="457200" indent="-457200">
              <a:buFont typeface="Arial"/>
              <a:buChar char="•"/>
            </a:pPr>
            <a:r>
              <a:rPr lang="en-US" dirty="0" smtClean="0"/>
              <a:t>Strong support for delegation.</a:t>
            </a:r>
          </a:p>
          <a:p>
            <a:pPr marL="1200150" lvl="1" indent="-457200">
              <a:buFont typeface="Arial"/>
              <a:buChar char="•"/>
            </a:pPr>
            <a:r>
              <a:rPr lang="en-US" dirty="0" smtClean="0"/>
              <a:t>Let group leaders manage their own memberships.</a:t>
            </a:r>
          </a:p>
          <a:p>
            <a:pPr marL="457200" indent="-457200">
              <a:buFont typeface="Arial"/>
              <a:buChar char="•"/>
            </a:pPr>
            <a:r>
              <a:rPr lang="en-US" dirty="0" smtClean="0"/>
              <a:t>Java servlet with relational database backend.</a:t>
            </a:r>
          </a:p>
          <a:p>
            <a:pPr marL="457200" indent="-457200">
              <a:buFont typeface="Arial"/>
              <a:buChar char="•"/>
            </a:pPr>
            <a:r>
              <a:rPr lang="en-US" dirty="0" smtClean="0"/>
              <a:t>Significant learning curve.</a:t>
            </a:r>
            <a:endParaRPr lang="en-US" dirty="0"/>
          </a:p>
        </p:txBody>
      </p:sp>
      <p:pic>
        <p:nvPicPr>
          <p:cNvPr id="4" name="Picture 3"/>
          <p:cNvPicPr>
            <a:picLocks noChangeAspect="1"/>
          </p:cNvPicPr>
          <p:nvPr/>
        </p:nvPicPr>
        <p:blipFill>
          <a:blip r:embed="rId2"/>
          <a:stretch>
            <a:fillRect/>
          </a:stretch>
        </p:blipFill>
        <p:spPr>
          <a:xfrm>
            <a:off x="5835081" y="4946769"/>
            <a:ext cx="3203661" cy="982456"/>
          </a:xfrm>
          <a:prstGeom prst="rect">
            <a:avLst/>
          </a:prstGeom>
        </p:spPr>
      </p:pic>
    </p:spTree>
    <p:extLst>
      <p:ext uri="{BB962C8B-B14F-4D97-AF65-F5344CB8AC3E}">
        <p14:creationId xmlns:p14="http://schemas.microsoft.com/office/powerpoint/2010/main" val="1660629107"/>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544" b="-5477"/>
          <a:stretch/>
        </p:blipFill>
        <p:spPr>
          <a:xfrm>
            <a:off x="1052209" y="0"/>
            <a:ext cx="7027133" cy="6186944"/>
          </a:xfrm>
        </p:spPr>
      </p:pic>
    </p:spTree>
    <p:extLst>
      <p:ext uri="{BB962C8B-B14F-4D97-AF65-F5344CB8AC3E}">
        <p14:creationId xmlns:p14="http://schemas.microsoft.com/office/powerpoint/2010/main" val="2286061591"/>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Components</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solidFill>
                  <a:schemeClr val="tx2"/>
                </a:solidFill>
              </a:rPr>
              <a:t>User </a:t>
            </a:r>
            <a:r>
              <a:rPr lang="en-US" dirty="0">
                <a:solidFill>
                  <a:schemeClr val="tx2"/>
                </a:solidFill>
              </a:rPr>
              <a:t>r</a:t>
            </a:r>
            <a:r>
              <a:rPr lang="en-US" dirty="0" smtClean="0">
                <a:solidFill>
                  <a:schemeClr val="tx2"/>
                </a:solidFill>
              </a:rPr>
              <a:t>egistry</a:t>
            </a:r>
          </a:p>
          <a:p>
            <a:pPr marL="457200" indent="-457200">
              <a:buFont typeface="Arial"/>
              <a:buChar char="•"/>
            </a:pPr>
            <a:r>
              <a:rPr lang="en-US" dirty="0" smtClean="0">
                <a:solidFill>
                  <a:schemeClr val="tx2"/>
                </a:solidFill>
              </a:rPr>
              <a:t>Directory</a:t>
            </a:r>
          </a:p>
          <a:p>
            <a:pPr marL="457200" indent="-457200">
              <a:buFont typeface="Arial"/>
              <a:buChar char="•"/>
            </a:pPr>
            <a:r>
              <a:rPr lang="en-US" dirty="0" smtClean="0">
                <a:solidFill>
                  <a:schemeClr val="tx2"/>
                </a:solidFill>
              </a:rPr>
              <a:t>Authentication store</a:t>
            </a:r>
          </a:p>
          <a:p>
            <a:pPr marL="457200" indent="-457200">
              <a:buFont typeface="Arial"/>
              <a:buChar char="•"/>
            </a:pPr>
            <a:r>
              <a:rPr lang="en-US" dirty="0" smtClean="0">
                <a:solidFill>
                  <a:schemeClr val="tx2"/>
                </a:solidFill>
              </a:rPr>
              <a:t>Identity </a:t>
            </a:r>
            <a:r>
              <a:rPr lang="en-US" dirty="0">
                <a:solidFill>
                  <a:schemeClr val="tx2"/>
                </a:solidFill>
              </a:rPr>
              <a:t>p</a:t>
            </a:r>
            <a:r>
              <a:rPr lang="en-US" dirty="0" smtClean="0">
                <a:solidFill>
                  <a:schemeClr val="tx2"/>
                </a:solidFill>
              </a:rPr>
              <a:t>rovider</a:t>
            </a:r>
          </a:p>
          <a:p>
            <a:pPr marL="457200" indent="-457200">
              <a:buFont typeface="Arial"/>
              <a:buChar char="•"/>
            </a:pPr>
            <a:r>
              <a:rPr lang="en-US" dirty="0" smtClean="0">
                <a:solidFill>
                  <a:schemeClr val="tx2"/>
                </a:solidFill>
              </a:rPr>
              <a:t>Service provider</a:t>
            </a:r>
          </a:p>
          <a:p>
            <a:pPr marL="457200" indent="-457200">
              <a:buFont typeface="Arial"/>
              <a:buChar char="•"/>
            </a:pPr>
            <a:r>
              <a:rPr lang="en-US" dirty="0">
                <a:solidFill>
                  <a:schemeClr val="tx2"/>
                </a:solidFill>
              </a:rPr>
              <a:t>Group, role, and privilege </a:t>
            </a:r>
            <a:r>
              <a:rPr lang="en-US" dirty="0" smtClean="0">
                <a:solidFill>
                  <a:schemeClr val="tx2"/>
                </a:solidFill>
              </a:rPr>
              <a:t>manager</a:t>
            </a:r>
          </a:p>
          <a:p>
            <a:pPr marL="457200" indent="-457200">
              <a:buFont typeface="Arial"/>
              <a:buChar char="•"/>
            </a:pPr>
            <a:r>
              <a:rPr lang="en-US" dirty="0" smtClean="0">
                <a:solidFill>
                  <a:schemeClr val="accent2"/>
                </a:solidFill>
              </a:rPr>
              <a:t>Attribute authority</a:t>
            </a:r>
            <a:endParaRPr lang="en-US" dirty="0">
              <a:solidFill>
                <a:schemeClr val="accent2"/>
              </a:solidFill>
            </a:endParaRPr>
          </a:p>
        </p:txBody>
      </p:sp>
    </p:spTree>
    <p:extLst>
      <p:ext uri="{BB962C8B-B14F-4D97-AF65-F5344CB8AC3E}">
        <p14:creationId xmlns:p14="http://schemas.microsoft.com/office/powerpoint/2010/main" val="2366199369"/>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Component: Attribute Authority</a:t>
            </a:r>
            <a:endParaRPr lang="en-US" dirty="0"/>
          </a:p>
        </p:txBody>
      </p:sp>
      <p:sp>
        <p:nvSpPr>
          <p:cNvPr id="3" name="Content Placeholder 2"/>
          <p:cNvSpPr>
            <a:spLocks noGrp="1"/>
          </p:cNvSpPr>
          <p:nvPr>
            <p:ph idx="1"/>
          </p:nvPr>
        </p:nvSpPr>
        <p:spPr/>
        <p:txBody>
          <a:bodyPr>
            <a:normAutofit lnSpcReduction="10000"/>
          </a:bodyPr>
          <a:lstStyle/>
          <a:p>
            <a:r>
              <a:rPr lang="en-US" dirty="0" smtClean="0"/>
              <a:t>Attribute Authority (AA) asserts attributes and attribute values.</a:t>
            </a:r>
          </a:p>
          <a:p>
            <a:endParaRPr lang="en-US" dirty="0"/>
          </a:p>
          <a:p>
            <a:pPr indent="-285750"/>
            <a:r>
              <a:rPr lang="en-US" dirty="0" err="1" smtClean="0">
                <a:solidFill>
                  <a:schemeClr val="tx1"/>
                </a:solidFill>
                <a:latin typeface="Courier"/>
                <a:cs typeface="Courier"/>
              </a:rPr>
              <a:t>scott.koranda@ligo.org</a:t>
            </a:r>
            <a:r>
              <a:rPr lang="en-US" dirty="0" smtClean="0">
                <a:solidFill>
                  <a:schemeClr val="tx1"/>
                </a:solidFill>
                <a:latin typeface="Courier"/>
                <a:cs typeface="Courier"/>
              </a:rPr>
              <a:t>:</a:t>
            </a:r>
            <a:br>
              <a:rPr lang="en-US" dirty="0" smtClean="0">
                <a:solidFill>
                  <a:schemeClr val="tx1"/>
                </a:solidFill>
                <a:latin typeface="Courier"/>
                <a:cs typeface="Courier"/>
              </a:rPr>
            </a:br>
            <a:r>
              <a:rPr lang="en-US" dirty="0" smtClean="0">
                <a:solidFill>
                  <a:schemeClr val="tx1"/>
                </a:solidFill>
                <a:latin typeface="Courier"/>
                <a:cs typeface="Courier"/>
              </a:rPr>
              <a:t>  </a:t>
            </a:r>
            <a:r>
              <a:rPr lang="en-US" dirty="0" err="1" smtClean="0">
                <a:solidFill>
                  <a:schemeClr val="tx1"/>
                </a:solidFill>
                <a:latin typeface="Courier"/>
                <a:cs typeface="Courier"/>
              </a:rPr>
              <a:t>givenName</a:t>
            </a:r>
            <a:r>
              <a:rPr lang="en-US" dirty="0" smtClean="0">
                <a:solidFill>
                  <a:schemeClr val="tx1"/>
                </a:solidFill>
                <a:latin typeface="Courier"/>
                <a:cs typeface="Courier"/>
              </a:rPr>
              <a:t>: Scott</a:t>
            </a:r>
          </a:p>
          <a:p>
            <a:pPr indent="-285750"/>
            <a:r>
              <a:rPr lang="en-US" dirty="0" smtClean="0">
                <a:solidFill>
                  <a:schemeClr val="tx1"/>
                </a:solidFill>
                <a:latin typeface="Courier"/>
                <a:cs typeface="Courier"/>
              </a:rPr>
              <a:t>  </a:t>
            </a:r>
            <a:r>
              <a:rPr lang="en-US" dirty="0" err="1" smtClean="0">
                <a:solidFill>
                  <a:schemeClr val="tx1"/>
                </a:solidFill>
                <a:latin typeface="Courier"/>
                <a:cs typeface="Courier"/>
              </a:rPr>
              <a:t>sn</a:t>
            </a:r>
            <a:r>
              <a:rPr lang="en-US" dirty="0" smtClean="0">
                <a:solidFill>
                  <a:schemeClr val="tx1"/>
                </a:solidFill>
                <a:latin typeface="Courier"/>
                <a:cs typeface="Courier"/>
              </a:rPr>
              <a:t>: Koranda</a:t>
            </a:r>
          </a:p>
          <a:p>
            <a:pPr indent="-285750"/>
            <a:r>
              <a:rPr lang="en-US" dirty="0" smtClean="0">
                <a:solidFill>
                  <a:schemeClr val="tx1"/>
                </a:solidFill>
                <a:latin typeface="Courier"/>
                <a:cs typeface="Courier"/>
              </a:rPr>
              <a:t>  </a:t>
            </a:r>
            <a:r>
              <a:rPr lang="en-US" dirty="0" err="1" smtClean="0">
                <a:solidFill>
                  <a:schemeClr val="tx1"/>
                </a:solidFill>
                <a:latin typeface="Courier"/>
                <a:cs typeface="Courier"/>
              </a:rPr>
              <a:t>eduPersonAffiliation</a:t>
            </a:r>
            <a:r>
              <a:rPr lang="en-US" dirty="0" smtClean="0">
                <a:solidFill>
                  <a:schemeClr val="tx1"/>
                </a:solidFill>
                <a:latin typeface="Courier"/>
                <a:cs typeface="Courier"/>
              </a:rPr>
              <a:t>: member</a:t>
            </a:r>
          </a:p>
          <a:p>
            <a:pPr indent="-285750"/>
            <a:r>
              <a:rPr lang="en-US" dirty="0" smtClean="0">
                <a:solidFill>
                  <a:schemeClr val="tx1"/>
                </a:solidFill>
                <a:latin typeface="Courier"/>
                <a:cs typeface="Courier"/>
              </a:rPr>
              <a:t>  </a:t>
            </a:r>
            <a:r>
              <a:rPr lang="en-US" dirty="0" err="1" smtClean="0">
                <a:solidFill>
                  <a:schemeClr val="tx1"/>
                </a:solidFill>
                <a:latin typeface="Courier"/>
                <a:cs typeface="Courier"/>
              </a:rPr>
              <a:t>isMemberOf</a:t>
            </a:r>
            <a:r>
              <a:rPr lang="en-US" dirty="0" smtClean="0">
                <a:solidFill>
                  <a:schemeClr val="tx1"/>
                </a:solidFill>
                <a:latin typeface="Courier"/>
                <a:cs typeface="Courier"/>
              </a:rPr>
              <a:t>: LIGO</a:t>
            </a:r>
          </a:p>
        </p:txBody>
      </p:sp>
    </p:spTree>
    <p:extLst>
      <p:ext uri="{BB962C8B-B14F-4D97-AF65-F5344CB8AC3E}">
        <p14:creationId xmlns:p14="http://schemas.microsoft.com/office/powerpoint/2010/main" val="2185904217"/>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 Authority</a:t>
            </a:r>
            <a:endParaRPr lang="en-US" dirty="0"/>
          </a:p>
        </p:txBody>
      </p:sp>
      <p:sp>
        <p:nvSpPr>
          <p:cNvPr id="3" name="Content Placeholder 2"/>
          <p:cNvSpPr>
            <a:spLocks noGrp="1"/>
          </p:cNvSpPr>
          <p:nvPr>
            <p:ph idx="1"/>
          </p:nvPr>
        </p:nvSpPr>
        <p:spPr/>
        <p:txBody>
          <a:bodyPr>
            <a:normAutofit/>
          </a:bodyPr>
          <a:lstStyle/>
          <a:p>
            <a:r>
              <a:rPr lang="en-US" dirty="0" smtClean="0"/>
              <a:t>Most often attributes that people have.</a:t>
            </a:r>
          </a:p>
          <a:p>
            <a:pPr lvl="1"/>
            <a:r>
              <a:rPr lang="en-US" dirty="0" smtClean="0"/>
              <a:t>Could be attributes about other </a:t>
            </a:r>
            <a:r>
              <a:rPr lang="en-US" dirty="0" err="1" smtClean="0"/>
              <a:t>entitites</a:t>
            </a:r>
            <a:r>
              <a:rPr lang="en-US" dirty="0" smtClean="0"/>
              <a:t>.</a:t>
            </a:r>
          </a:p>
          <a:p>
            <a:endParaRPr lang="en-US" dirty="0" smtClean="0"/>
          </a:p>
          <a:p>
            <a:r>
              <a:rPr lang="en-US" dirty="0" smtClean="0"/>
              <a:t>Question of which source is authoritative for which attributes is an open research question.</a:t>
            </a:r>
          </a:p>
        </p:txBody>
      </p:sp>
    </p:spTree>
    <p:extLst>
      <p:ext uri="{BB962C8B-B14F-4D97-AF65-F5344CB8AC3E}">
        <p14:creationId xmlns:p14="http://schemas.microsoft.com/office/powerpoint/2010/main" val="203925649"/>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 Authority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Question of which source is authoritative for which attributes is an open research question:</a:t>
            </a:r>
          </a:p>
          <a:p>
            <a:pPr marL="457200" indent="-457200">
              <a:buFont typeface="Arial"/>
              <a:buChar char="•"/>
            </a:pPr>
            <a:r>
              <a:rPr lang="en-US" dirty="0" smtClean="0"/>
              <a:t>LIGO AA asserts </a:t>
            </a:r>
            <a:r>
              <a:rPr lang="en-US" dirty="0" err="1" smtClean="0"/>
              <a:t>scott.koranda@ligo.org</a:t>
            </a:r>
            <a:r>
              <a:rPr lang="en-US" dirty="0" smtClean="0"/>
              <a:t> is a member of LIGO group</a:t>
            </a:r>
          </a:p>
          <a:p>
            <a:pPr marL="457200" indent="-457200">
              <a:buFont typeface="Arial"/>
              <a:buChar char="•"/>
            </a:pPr>
            <a:r>
              <a:rPr lang="en-US" dirty="0" smtClean="0"/>
              <a:t>KAGRA AA asserts </a:t>
            </a:r>
            <a:r>
              <a:rPr lang="en-US" dirty="0" err="1" smtClean="0"/>
              <a:t>yoichi.aso@kagra.org</a:t>
            </a:r>
            <a:r>
              <a:rPr lang="en-US" dirty="0" smtClean="0"/>
              <a:t> is a member of KAGRA group</a:t>
            </a:r>
          </a:p>
          <a:p>
            <a:pPr marL="457200" indent="-457200">
              <a:buFont typeface="Arial"/>
              <a:buChar char="•"/>
            </a:pPr>
            <a:r>
              <a:rPr lang="en-US" dirty="0" smtClean="0"/>
              <a:t>Who asserts </a:t>
            </a:r>
            <a:r>
              <a:rPr lang="en-US" dirty="0" err="1" smtClean="0"/>
              <a:t>scott.koranda@ligo.org</a:t>
            </a:r>
            <a:r>
              <a:rPr lang="en-US" dirty="0" smtClean="0"/>
              <a:t> and </a:t>
            </a:r>
            <a:r>
              <a:rPr lang="en-US" dirty="0" err="1" smtClean="0"/>
              <a:t>yoichi.aso@kagra.org</a:t>
            </a:r>
            <a:r>
              <a:rPr lang="en-US" dirty="0" smtClean="0"/>
              <a:t> are members in the joint LIGO-KAGRA working group?</a:t>
            </a:r>
            <a:endParaRPr lang="en-US" dirty="0"/>
          </a:p>
        </p:txBody>
      </p:sp>
    </p:spTree>
    <p:extLst>
      <p:ext uri="{BB962C8B-B14F-4D97-AF65-F5344CB8AC3E}">
        <p14:creationId xmlns:p14="http://schemas.microsoft.com/office/powerpoint/2010/main" val="2985770186"/>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 Authority</a:t>
            </a:r>
            <a:endParaRPr lang="en-US" dirty="0"/>
          </a:p>
        </p:txBody>
      </p:sp>
      <p:sp>
        <p:nvSpPr>
          <p:cNvPr id="3" name="Content Placeholder 2"/>
          <p:cNvSpPr>
            <a:spLocks noGrp="1"/>
          </p:cNvSpPr>
          <p:nvPr>
            <p:ph idx="1"/>
          </p:nvPr>
        </p:nvSpPr>
        <p:spPr/>
        <p:txBody>
          <a:bodyPr/>
          <a:lstStyle/>
          <a:p>
            <a:r>
              <a:rPr lang="en-US" dirty="0" smtClean="0"/>
              <a:t>Common AA stores or services:</a:t>
            </a:r>
          </a:p>
          <a:p>
            <a:pPr marL="457200" indent="-457200">
              <a:buFont typeface="Arial"/>
              <a:buChar char="•"/>
            </a:pPr>
            <a:r>
              <a:rPr lang="en-US" dirty="0" smtClean="0"/>
              <a:t>LDAP</a:t>
            </a:r>
          </a:p>
          <a:p>
            <a:pPr marL="1200150" lvl="1" indent="-457200">
              <a:buFont typeface="Arial"/>
              <a:buChar char="•"/>
            </a:pPr>
            <a:r>
              <a:rPr lang="en-US" dirty="0" smtClean="0"/>
              <a:t>Easy integration with spectrum of clients.</a:t>
            </a:r>
          </a:p>
          <a:p>
            <a:pPr marL="1200150" lvl="1" indent="-457200">
              <a:buFont typeface="Arial"/>
              <a:buChar char="•"/>
            </a:pPr>
            <a:r>
              <a:rPr lang="en-US" dirty="0" smtClean="0"/>
              <a:t>Solid open source implementations.</a:t>
            </a:r>
          </a:p>
          <a:p>
            <a:pPr marL="457200" indent="-457200">
              <a:buFont typeface="Arial"/>
              <a:buChar char="•"/>
            </a:pPr>
            <a:r>
              <a:rPr lang="en-US" dirty="0" smtClean="0"/>
              <a:t>Shibboleth </a:t>
            </a:r>
            <a:r>
              <a:rPr lang="en-US" dirty="0" err="1" smtClean="0"/>
              <a:t>IdP</a:t>
            </a:r>
            <a:endParaRPr lang="en-US" dirty="0" smtClean="0"/>
          </a:p>
          <a:p>
            <a:pPr marL="1200150" lvl="1" indent="-457200">
              <a:buFont typeface="Arial"/>
              <a:buChar char="•"/>
            </a:pPr>
            <a:r>
              <a:rPr lang="en-US" dirty="0" smtClean="0"/>
              <a:t>Attribute assertion with authentication event.</a:t>
            </a:r>
          </a:p>
          <a:p>
            <a:pPr marL="1200150" lvl="1" indent="-457200">
              <a:buFont typeface="Arial"/>
              <a:buChar char="•"/>
            </a:pPr>
            <a:r>
              <a:rPr lang="en-US" dirty="0" smtClean="0"/>
              <a:t>Attribute assertion without authentication event.</a:t>
            </a:r>
          </a:p>
          <a:p>
            <a:pPr marL="1600200" lvl="2" indent="-457200"/>
            <a:r>
              <a:rPr lang="en-US" dirty="0" smtClean="0"/>
              <a:t>Standalone AA functionality.</a:t>
            </a:r>
            <a:endParaRPr lang="en-US" dirty="0"/>
          </a:p>
        </p:txBody>
      </p:sp>
    </p:spTree>
    <p:extLst>
      <p:ext uri="{BB962C8B-B14F-4D97-AF65-F5344CB8AC3E}">
        <p14:creationId xmlns:p14="http://schemas.microsoft.com/office/powerpoint/2010/main" val="3660085038"/>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for Science</a:t>
            </a:r>
            <a:endParaRPr lang="en-US" dirty="0"/>
          </a:p>
        </p:txBody>
      </p:sp>
      <p:sp>
        <p:nvSpPr>
          <p:cNvPr id="3" name="Content Placeholder 2"/>
          <p:cNvSpPr>
            <a:spLocks noGrp="1"/>
          </p:cNvSpPr>
          <p:nvPr>
            <p:ph idx="1"/>
          </p:nvPr>
        </p:nvSpPr>
        <p:spPr/>
        <p:txBody>
          <a:bodyPr/>
          <a:lstStyle/>
          <a:p>
            <a:r>
              <a:rPr lang="en-US" dirty="0" smtClean="0"/>
              <a:t>Different views into IAM</a:t>
            </a:r>
          </a:p>
          <a:p>
            <a:pPr marL="457200" indent="-457200">
              <a:buFont typeface="Arial"/>
              <a:buChar char="•"/>
            </a:pPr>
            <a:r>
              <a:rPr lang="en-US" dirty="0" smtClean="0">
                <a:solidFill>
                  <a:schemeClr val="tx2"/>
                </a:solidFill>
              </a:rPr>
              <a:t>Component: which tools compose infrastructure</a:t>
            </a:r>
          </a:p>
          <a:p>
            <a:pPr marL="457200" indent="-457200">
              <a:buFont typeface="Arial"/>
              <a:buChar char="•"/>
            </a:pPr>
            <a:r>
              <a:rPr lang="en-US" dirty="0">
                <a:solidFill>
                  <a:schemeClr val="accent2"/>
                </a:solidFill>
              </a:rPr>
              <a:t>Concepts: IAM trends and </a:t>
            </a:r>
            <a:r>
              <a:rPr lang="en-US" dirty="0" smtClean="0">
                <a:solidFill>
                  <a:schemeClr val="accent2"/>
                </a:solidFill>
              </a:rPr>
              <a:t>technologies</a:t>
            </a:r>
          </a:p>
          <a:p>
            <a:pPr marL="457200" indent="-457200">
              <a:buFont typeface="Arial"/>
              <a:buChar char="•"/>
            </a:pPr>
            <a:r>
              <a:rPr lang="en-US" dirty="0" smtClean="0"/>
              <a:t>Process: how policies are expressed</a:t>
            </a:r>
          </a:p>
          <a:p>
            <a:pPr marL="457200" indent="-457200">
              <a:buFont typeface="Arial"/>
              <a:buChar char="•"/>
            </a:pPr>
            <a:r>
              <a:rPr lang="en-US" dirty="0" smtClean="0"/>
              <a:t>Spaces: where the users and applications live</a:t>
            </a:r>
          </a:p>
          <a:p>
            <a:pPr marL="457200" indent="-457200">
              <a:buFont typeface="Arial"/>
              <a:buChar char="•"/>
            </a:pPr>
            <a:r>
              <a:rPr lang="en-US" dirty="0" smtClean="0"/>
              <a:t>Principles: tips for surviving IAM build out</a:t>
            </a:r>
            <a:endParaRPr lang="en-US" dirty="0"/>
          </a:p>
        </p:txBody>
      </p:sp>
    </p:spTree>
    <p:extLst>
      <p:ext uri="{BB962C8B-B14F-4D97-AF65-F5344CB8AC3E}">
        <p14:creationId xmlns:p14="http://schemas.microsoft.com/office/powerpoint/2010/main" val="37048953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TSC-LI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CTSC-LIGO.potx</Template>
  <TotalTime>14099</TotalTime>
  <Words>4061</Words>
  <Application>Microsoft Macintosh PowerPoint</Application>
  <PresentationFormat>On-screen Show (4:3)</PresentationFormat>
  <Paragraphs>699</Paragraphs>
  <Slides>121</Slides>
  <Notes>1</Notes>
  <HiddenSlides>0</HiddenSlides>
  <MMClips>0</MMClips>
  <ScaleCrop>false</ScaleCrop>
  <HeadingPairs>
    <vt:vector size="4" baseType="variant">
      <vt:variant>
        <vt:lpstr>Theme</vt:lpstr>
      </vt:variant>
      <vt:variant>
        <vt:i4>1</vt:i4>
      </vt:variant>
      <vt:variant>
        <vt:lpstr>Slide Titles</vt:lpstr>
      </vt:variant>
      <vt:variant>
        <vt:i4>121</vt:i4>
      </vt:variant>
    </vt:vector>
  </HeadingPairs>
  <TitlesOfParts>
    <vt:vector size="122" baseType="lpstr">
      <vt:lpstr>CTSC-LIGO</vt:lpstr>
      <vt:lpstr>Identity &amp; Access Management for Scientific Organizations</vt:lpstr>
      <vt:lpstr>Identity &amp; Access Management (IAM)</vt:lpstr>
      <vt:lpstr>Identity &amp; Access Management (IAM)</vt:lpstr>
      <vt:lpstr>Identity &amp; Access Management (IAM)</vt:lpstr>
      <vt:lpstr>IAM for Scientific Organizations</vt:lpstr>
      <vt:lpstr>Why bother with IAM?</vt:lpstr>
      <vt:lpstr>Begins innocently enough… </vt:lpstr>
      <vt:lpstr>PowerPoint Presentation</vt:lpstr>
      <vt:lpstr>More tools follow…</vt:lpstr>
      <vt:lpstr>Still more tools…</vt:lpstr>
      <vt:lpstr>Geographic Issues </vt:lpstr>
      <vt:lpstr>Command Line Tools </vt:lpstr>
      <vt:lpstr>Access Management </vt:lpstr>
      <vt:lpstr>PowerPoint Presentation</vt:lpstr>
      <vt:lpstr>Users Frustrated</vt:lpstr>
      <vt:lpstr>Organization Dysfunction</vt:lpstr>
      <vt:lpstr>Organization Dysfunction</vt:lpstr>
      <vt:lpstr>Organization Dysfunction</vt:lpstr>
      <vt:lpstr>The "Quick Fix"</vt:lpstr>
      <vt:lpstr>Common Problems</vt:lpstr>
      <vt:lpstr>IAM for Science </vt:lpstr>
      <vt:lpstr>IAM for Science</vt:lpstr>
      <vt:lpstr>IAM for Science</vt:lpstr>
      <vt:lpstr>IAM for Science</vt:lpstr>
      <vt:lpstr>IAM for Science</vt:lpstr>
      <vt:lpstr>IAM Components</vt:lpstr>
      <vt:lpstr>IAM Components</vt:lpstr>
      <vt:lpstr>IAM Component: User Registry</vt:lpstr>
      <vt:lpstr>PowerPoint Presentation</vt:lpstr>
      <vt:lpstr>PowerPoint Presentation</vt:lpstr>
      <vt:lpstr>PowerPoint Presentation</vt:lpstr>
      <vt:lpstr>LIGO-India User Registry?</vt:lpstr>
      <vt:lpstr>Case:  LIGO-India has its own user registry</vt:lpstr>
      <vt:lpstr>Case:  LIGO-India leverages MyLIGO</vt:lpstr>
      <vt:lpstr>User Registry Design</vt:lpstr>
      <vt:lpstr>Projects to Watch</vt:lpstr>
      <vt:lpstr>Projects to Watch</vt:lpstr>
      <vt:lpstr>Projects to Watch</vt:lpstr>
      <vt:lpstr>User Registry Design</vt:lpstr>
      <vt:lpstr>User Registry Design Data Types</vt:lpstr>
      <vt:lpstr>User Registry Design Data Types</vt:lpstr>
      <vt:lpstr>User Registry Design Data Types</vt:lpstr>
      <vt:lpstr>User Registry Design Data Types</vt:lpstr>
      <vt:lpstr>User Data Registry Data Store</vt:lpstr>
      <vt:lpstr>User Data Registry Data Store</vt:lpstr>
      <vt:lpstr>User Data Registry Data Store</vt:lpstr>
      <vt:lpstr>User Data Registry Data Store</vt:lpstr>
      <vt:lpstr>MyLIGO Data Store</vt:lpstr>
      <vt:lpstr>User Registry Onboarding</vt:lpstr>
      <vt:lpstr>User Registry Offboarding</vt:lpstr>
      <vt:lpstr>User Registry Reporting</vt:lpstr>
      <vt:lpstr>IAM Components</vt:lpstr>
      <vt:lpstr>IAM Component: Directory</vt:lpstr>
      <vt:lpstr>Directory/Roster</vt:lpstr>
      <vt:lpstr>IAM Components</vt:lpstr>
      <vt:lpstr>IAM Component: Authentication Store</vt:lpstr>
      <vt:lpstr>Authentication Store</vt:lpstr>
      <vt:lpstr>Authentication Store: SQL</vt:lpstr>
      <vt:lpstr>Authentication Store: LDAP</vt:lpstr>
      <vt:lpstr>Authentication Store: Kerberos</vt:lpstr>
      <vt:lpstr>LIGO Authentication Store</vt:lpstr>
      <vt:lpstr>LIGO Authentication Store </vt:lpstr>
      <vt:lpstr>Authentication Store</vt:lpstr>
      <vt:lpstr>IAM Components</vt:lpstr>
      <vt:lpstr>IAM Component: Identity Provider</vt:lpstr>
      <vt:lpstr>PowerPoint Presentation</vt:lpstr>
      <vt:lpstr>IdP</vt:lpstr>
      <vt:lpstr>Web Authz Formats</vt:lpstr>
      <vt:lpstr>Web Authz Formats</vt:lpstr>
      <vt:lpstr>Web Authz Formats</vt:lpstr>
      <vt:lpstr>Web Authz Formats</vt:lpstr>
      <vt:lpstr>Web Authz Formats</vt:lpstr>
      <vt:lpstr>LIGO Chose SAML</vt:lpstr>
      <vt:lpstr>LIGO SAML &amp; Shibboleth</vt:lpstr>
      <vt:lpstr>PowerPoint Presentation</vt:lpstr>
      <vt:lpstr>SAML Tools </vt:lpstr>
      <vt:lpstr>IAM Components</vt:lpstr>
      <vt:lpstr>IAM Component: Service Provider</vt:lpstr>
      <vt:lpstr>PowerPoint Presentation</vt:lpstr>
      <vt:lpstr>PowerPoint Presentation</vt:lpstr>
      <vt:lpstr>PowerPoint Presentation</vt:lpstr>
      <vt:lpstr>IAM Components</vt:lpstr>
      <vt:lpstr>IAM Component:  Groups, Roles, Privileges Manager</vt:lpstr>
      <vt:lpstr>Groups, Roles, Privileges Manager</vt:lpstr>
      <vt:lpstr>Groups, Roles, Privileges Manager</vt:lpstr>
      <vt:lpstr>Groups, Roles, Privileges Manager</vt:lpstr>
      <vt:lpstr>LDAP: Group Management</vt:lpstr>
      <vt:lpstr>LDAP: Group Management</vt:lpstr>
      <vt:lpstr>LDAP: Group Management</vt:lpstr>
      <vt:lpstr>LDAP: RBAC</vt:lpstr>
      <vt:lpstr>Grouper</vt:lpstr>
      <vt:lpstr>Grouper</vt:lpstr>
      <vt:lpstr>PowerPoint Presentation</vt:lpstr>
      <vt:lpstr>IAM Components</vt:lpstr>
      <vt:lpstr>IAM Component: Attribute Authority</vt:lpstr>
      <vt:lpstr>Attribute Authority</vt:lpstr>
      <vt:lpstr>Attribute Authority</vt:lpstr>
      <vt:lpstr>Attribute Authority</vt:lpstr>
      <vt:lpstr>IAM for Science</vt:lpstr>
      <vt:lpstr>Concept: Federated Versus “Local” Identity</vt:lpstr>
      <vt:lpstr>PowerPoint Presentation</vt:lpstr>
      <vt:lpstr>Federated Identity</vt:lpstr>
      <vt:lpstr>PowerPoint Presentation</vt:lpstr>
      <vt:lpstr>PowerPoint Presentation</vt:lpstr>
      <vt:lpstr>PowerPoint Presentation</vt:lpstr>
      <vt:lpstr>Federated Identity</vt:lpstr>
      <vt:lpstr>Federated Identity</vt:lpstr>
      <vt:lpstr>Federated Identity: LIGO Use Cases</vt:lpstr>
      <vt:lpstr>Federated Identity: LIGO Use Cases</vt:lpstr>
      <vt:lpstr>Federated Identity: LIGO Use Cases</vt:lpstr>
      <vt:lpstr>Federated Identity: LIGO Use Cases</vt:lpstr>
      <vt:lpstr>Trust?</vt:lpstr>
      <vt:lpstr>Trust the Hard Way</vt:lpstr>
      <vt:lpstr>Need Scalable Trust Model</vt:lpstr>
      <vt:lpstr>SAML Identity Federation</vt:lpstr>
      <vt:lpstr>SAML Identity Federations</vt:lpstr>
      <vt:lpstr>PowerPoint Presentation</vt:lpstr>
      <vt:lpstr>PowerPoint Presentation</vt:lpstr>
      <vt:lpstr>PowerPoint Presentation</vt:lpstr>
      <vt:lpstr>Other SAML Identity Federations</vt:lpstr>
      <vt:lpstr>PowerPoint Presentation</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 Craig Jackson, Jr.</dc:creator>
  <cp:lastModifiedBy>Scott Koranda</cp:lastModifiedBy>
  <cp:revision>224</cp:revision>
  <cp:lastPrinted>2013-01-29T20:16:59Z</cp:lastPrinted>
  <dcterms:created xsi:type="dcterms:W3CDTF">2013-01-29T20:11:30Z</dcterms:created>
  <dcterms:modified xsi:type="dcterms:W3CDTF">2013-07-02T13:29:15Z</dcterms:modified>
</cp:coreProperties>
</file>