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1"/>
  </p:sldMasterIdLst>
  <p:notesMasterIdLst>
    <p:notesMasterId r:id="rId73"/>
  </p:notesMasterIdLst>
  <p:handoutMasterIdLst>
    <p:handoutMasterId r:id="rId74"/>
  </p:handoutMasterIdLst>
  <p:sldIdLst>
    <p:sldId id="1222" r:id="rId2"/>
    <p:sldId id="424" r:id="rId3"/>
    <p:sldId id="720" r:id="rId4"/>
    <p:sldId id="1273" r:id="rId5"/>
    <p:sldId id="771" r:id="rId6"/>
    <p:sldId id="1066" r:id="rId7"/>
    <p:sldId id="1160" r:id="rId8"/>
    <p:sldId id="1229" r:id="rId9"/>
    <p:sldId id="1223" r:id="rId10"/>
    <p:sldId id="1224" r:id="rId11"/>
    <p:sldId id="1225" r:id="rId12"/>
    <p:sldId id="1249" r:id="rId13"/>
    <p:sldId id="1075" r:id="rId14"/>
    <p:sldId id="1090" r:id="rId15"/>
    <p:sldId id="1236" r:id="rId16"/>
    <p:sldId id="1254" r:id="rId17"/>
    <p:sldId id="1077" r:id="rId18"/>
    <p:sldId id="1096" r:id="rId19"/>
    <p:sldId id="561" r:id="rId20"/>
    <p:sldId id="1264" r:id="rId21"/>
    <p:sldId id="1161" r:id="rId22"/>
    <p:sldId id="926" r:id="rId23"/>
    <p:sldId id="923" r:id="rId24"/>
    <p:sldId id="1240" r:id="rId25"/>
    <p:sldId id="1237" r:id="rId26"/>
    <p:sldId id="1241" r:id="rId27"/>
    <p:sldId id="1242" r:id="rId28"/>
    <p:sldId id="1250" r:id="rId29"/>
    <p:sldId id="1251" r:id="rId30"/>
    <p:sldId id="1252" r:id="rId31"/>
    <p:sldId id="1266" r:id="rId32"/>
    <p:sldId id="1267" r:id="rId33"/>
    <p:sldId id="1268" r:id="rId34"/>
    <p:sldId id="1269" r:id="rId35"/>
    <p:sldId id="1271" r:id="rId36"/>
    <p:sldId id="1162" r:id="rId37"/>
    <p:sldId id="1265" r:id="rId38"/>
    <p:sldId id="1274" r:id="rId39"/>
    <p:sldId id="1101" r:id="rId40"/>
    <p:sldId id="1255" r:id="rId41"/>
    <p:sldId id="1256" r:id="rId42"/>
    <p:sldId id="1257" r:id="rId43"/>
    <p:sldId id="1258" r:id="rId44"/>
    <p:sldId id="1259" r:id="rId45"/>
    <p:sldId id="1260" r:id="rId46"/>
    <p:sldId id="1261" r:id="rId47"/>
    <p:sldId id="1163" r:id="rId48"/>
    <p:sldId id="1245" r:id="rId49"/>
    <p:sldId id="1246" r:id="rId50"/>
    <p:sldId id="1263" r:id="rId51"/>
    <p:sldId id="1247" r:id="rId52"/>
    <p:sldId id="1168" r:id="rId53"/>
    <p:sldId id="1169" r:id="rId54"/>
    <p:sldId id="1170" r:id="rId55"/>
    <p:sldId id="1217" r:id="rId56"/>
    <p:sldId id="1171" r:id="rId57"/>
    <p:sldId id="1172" r:id="rId58"/>
    <p:sldId id="1173" r:id="rId59"/>
    <p:sldId id="1174" r:id="rId60"/>
    <p:sldId id="1175" r:id="rId61"/>
    <p:sldId id="1176" r:id="rId62"/>
    <p:sldId id="1177" r:id="rId63"/>
    <p:sldId id="1178" r:id="rId64"/>
    <p:sldId id="1179" r:id="rId65"/>
    <p:sldId id="1181" r:id="rId66"/>
    <p:sldId id="1182" r:id="rId67"/>
    <p:sldId id="1183" r:id="rId68"/>
    <p:sldId id="1184" r:id="rId69"/>
    <p:sldId id="1186" r:id="rId70"/>
    <p:sldId id="1188" r:id="rId71"/>
    <p:sldId id="1231" r:id="rId72"/>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DCF4E"/>
    <a:srgbClr val="11FB2D"/>
    <a:srgbClr val="FFFF99"/>
    <a:srgbClr val="66FF33"/>
    <a:srgbClr val="00FFFF"/>
    <a:srgbClr val="9900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94" d="100"/>
          <a:sy n="94" d="100"/>
        </p:scale>
        <p:origin x="-384" y="-102"/>
      </p:cViewPr>
      <p:guideLst>
        <p:guide orient="horz" pos="2160"/>
        <p:guide pos="5088"/>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5" d="100"/>
        <a:sy n="75" d="100"/>
      </p:scale>
      <p:origin x="0" y="79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1"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21.wmf"/><Relationship Id="rId1" Type="http://schemas.openxmlformats.org/officeDocument/2006/relationships/image" Target="../media/image2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24.wmf"/><Relationship Id="rId1" Type="http://schemas.openxmlformats.org/officeDocument/2006/relationships/image" Target="../media/image12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51.emf"/><Relationship Id="rId1" Type="http://schemas.openxmlformats.org/officeDocument/2006/relationships/image" Target="../media/image15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3.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60.wmf"/><Relationship Id="rId1" Type="http://schemas.openxmlformats.org/officeDocument/2006/relationships/image" Target="../media/image15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7.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14.wmf"/><Relationship Id="rId1" Type="http://schemas.openxmlformats.org/officeDocument/2006/relationships/image" Target="../media/image2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8082" name="Rectangle 2"/>
          <p:cNvSpPr>
            <a:spLocks noGrp="1" noChangeArrowheads="1"/>
          </p:cNvSpPr>
          <p:nvPr>
            <p:ph type="hdr" sz="quarter"/>
          </p:nvPr>
        </p:nvSpPr>
        <p:spPr bwMode="auto">
          <a:xfrm>
            <a:off x="1" y="0"/>
            <a:ext cx="3139440" cy="486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30" tIns="48214" rIns="96430" bIns="48214" numCol="1" anchor="t" anchorCtr="0" compatLnSpc="1">
            <a:prstTxWarp prst="textNoShape">
              <a:avLst/>
            </a:prstTxWarp>
          </a:bodyPr>
          <a:lstStyle>
            <a:lvl1pPr defTabSz="964935">
              <a:defRPr sz="1300"/>
            </a:lvl1pPr>
          </a:lstStyle>
          <a:p>
            <a:endParaRPr lang="en-US"/>
          </a:p>
        </p:txBody>
      </p:sp>
      <p:sp>
        <p:nvSpPr>
          <p:cNvPr id="558083" name="Rectangle 3"/>
          <p:cNvSpPr>
            <a:spLocks noGrp="1" noChangeArrowheads="1"/>
          </p:cNvSpPr>
          <p:nvPr>
            <p:ph type="dt" sz="quarter" idx="1"/>
          </p:nvPr>
        </p:nvSpPr>
        <p:spPr bwMode="auto">
          <a:xfrm>
            <a:off x="4158827" y="0"/>
            <a:ext cx="3139440" cy="486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30" tIns="48214" rIns="96430" bIns="48214" numCol="1" anchor="t" anchorCtr="0" compatLnSpc="1">
            <a:prstTxWarp prst="textNoShape">
              <a:avLst/>
            </a:prstTxWarp>
          </a:bodyPr>
          <a:lstStyle>
            <a:lvl1pPr algn="r" defTabSz="964935">
              <a:defRPr sz="1300"/>
            </a:lvl1pPr>
          </a:lstStyle>
          <a:p>
            <a:endParaRPr lang="en-US"/>
          </a:p>
        </p:txBody>
      </p:sp>
      <p:sp>
        <p:nvSpPr>
          <p:cNvPr id="558084" name="Rectangle 4"/>
          <p:cNvSpPr>
            <a:spLocks noGrp="1" noChangeArrowheads="1"/>
          </p:cNvSpPr>
          <p:nvPr>
            <p:ph type="ftr" sz="quarter" idx="2"/>
          </p:nvPr>
        </p:nvSpPr>
        <p:spPr bwMode="auto">
          <a:xfrm>
            <a:off x="1" y="9114472"/>
            <a:ext cx="3139440" cy="486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30" tIns="48214" rIns="96430" bIns="48214" numCol="1" anchor="b" anchorCtr="0" compatLnSpc="1">
            <a:prstTxWarp prst="textNoShape">
              <a:avLst/>
            </a:prstTxWarp>
          </a:bodyPr>
          <a:lstStyle>
            <a:lvl1pPr defTabSz="964935">
              <a:defRPr sz="1300"/>
            </a:lvl1pPr>
          </a:lstStyle>
          <a:p>
            <a:endParaRPr lang="en-US"/>
          </a:p>
        </p:txBody>
      </p:sp>
      <p:sp>
        <p:nvSpPr>
          <p:cNvPr id="558085" name="Rectangle 5"/>
          <p:cNvSpPr>
            <a:spLocks noGrp="1" noChangeArrowheads="1"/>
          </p:cNvSpPr>
          <p:nvPr>
            <p:ph type="sldNum" sz="quarter" idx="3"/>
          </p:nvPr>
        </p:nvSpPr>
        <p:spPr bwMode="auto">
          <a:xfrm>
            <a:off x="4158827" y="9114472"/>
            <a:ext cx="3139440" cy="486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30" tIns="48214" rIns="96430" bIns="48214" numCol="1" anchor="b" anchorCtr="0" compatLnSpc="1">
            <a:prstTxWarp prst="textNoShape">
              <a:avLst/>
            </a:prstTxWarp>
          </a:bodyPr>
          <a:lstStyle>
            <a:lvl1pPr algn="r" defTabSz="964935">
              <a:defRPr sz="1300"/>
            </a:lvl1pPr>
          </a:lstStyle>
          <a:p>
            <a:fld id="{46F79E36-B540-4229-A611-11D65F3C392A}" type="slidenum">
              <a:rPr lang="en-US"/>
              <a:pPr/>
              <a:t>‹#›</a:t>
            </a:fld>
            <a:endParaRPr lang="en-US"/>
          </a:p>
        </p:txBody>
      </p:sp>
    </p:spTree>
    <p:extLst>
      <p:ext uri="{BB962C8B-B14F-4D97-AF65-F5344CB8AC3E}">
        <p14:creationId xmlns:p14="http://schemas.microsoft.com/office/powerpoint/2010/main" val="3006901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69920" cy="478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30" tIns="48214" rIns="96430" bIns="48214" numCol="1" anchor="t" anchorCtr="0" compatLnSpc="1">
            <a:prstTxWarp prst="textNoShape">
              <a:avLst/>
            </a:prstTxWarp>
          </a:bodyPr>
          <a:lstStyle>
            <a:lvl1pPr defTabSz="964935">
              <a:defRPr sz="1300"/>
            </a:lvl1pPr>
          </a:lstStyle>
          <a:p>
            <a:endParaRPr lang="en-US"/>
          </a:p>
        </p:txBody>
      </p:sp>
      <p:sp>
        <p:nvSpPr>
          <p:cNvPr id="4099" name="Rectangle 3"/>
          <p:cNvSpPr>
            <a:spLocks noGrp="1" noChangeArrowheads="1"/>
          </p:cNvSpPr>
          <p:nvPr>
            <p:ph type="dt" idx="1"/>
          </p:nvPr>
        </p:nvSpPr>
        <p:spPr bwMode="auto">
          <a:xfrm>
            <a:off x="4145280" y="0"/>
            <a:ext cx="3169920" cy="478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30" tIns="48214" rIns="96430" bIns="48214" numCol="1" anchor="t" anchorCtr="0" compatLnSpc="1">
            <a:prstTxWarp prst="textNoShape">
              <a:avLst/>
            </a:prstTxWarp>
          </a:bodyPr>
          <a:lstStyle>
            <a:lvl1pPr algn="r" defTabSz="964935">
              <a:defRPr sz="1300"/>
            </a:lvl1pPr>
          </a:lstStyle>
          <a:p>
            <a:endParaRPr lang="en-US"/>
          </a:p>
        </p:txBody>
      </p:sp>
      <p:sp>
        <p:nvSpPr>
          <p:cNvPr id="4100" name="Rectangle 4"/>
          <p:cNvSpPr>
            <a:spLocks noGrp="1" noRot="1" noChangeAspect="1" noChangeArrowheads="1" noTextEdit="1"/>
          </p:cNvSpPr>
          <p:nvPr>
            <p:ph type="sldImg" idx="2"/>
          </p:nvPr>
        </p:nvSpPr>
        <p:spPr bwMode="auto">
          <a:xfrm>
            <a:off x="1257300" y="720725"/>
            <a:ext cx="4802188" cy="360203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75360" y="4558904"/>
            <a:ext cx="5364480" cy="4322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30" tIns="48214" rIns="96430" bIns="482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ftr" sz="quarter" idx="4"/>
          </p:nvPr>
        </p:nvSpPr>
        <p:spPr bwMode="auto">
          <a:xfrm>
            <a:off x="0" y="9122807"/>
            <a:ext cx="3169920" cy="478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30" tIns="48214" rIns="96430" bIns="48214" numCol="1" anchor="b" anchorCtr="0" compatLnSpc="1">
            <a:prstTxWarp prst="textNoShape">
              <a:avLst/>
            </a:prstTxWarp>
          </a:bodyPr>
          <a:lstStyle>
            <a:lvl1pPr defTabSz="964935">
              <a:defRPr sz="1300"/>
            </a:lvl1pPr>
          </a:lstStyle>
          <a:p>
            <a:endParaRPr lang="en-US"/>
          </a:p>
        </p:txBody>
      </p:sp>
      <p:sp>
        <p:nvSpPr>
          <p:cNvPr id="4103" name="Rectangle 7"/>
          <p:cNvSpPr>
            <a:spLocks noGrp="1" noChangeArrowheads="1"/>
          </p:cNvSpPr>
          <p:nvPr>
            <p:ph type="sldNum" sz="quarter" idx="5"/>
          </p:nvPr>
        </p:nvSpPr>
        <p:spPr bwMode="auto">
          <a:xfrm>
            <a:off x="4145280" y="9122807"/>
            <a:ext cx="3169920" cy="478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30" tIns="48214" rIns="96430" bIns="48214" numCol="1" anchor="b" anchorCtr="0" compatLnSpc="1">
            <a:prstTxWarp prst="textNoShape">
              <a:avLst/>
            </a:prstTxWarp>
          </a:bodyPr>
          <a:lstStyle>
            <a:lvl1pPr algn="r" defTabSz="964935">
              <a:defRPr sz="1300"/>
            </a:lvl1pPr>
          </a:lstStyle>
          <a:p>
            <a:fld id="{A4E55677-862D-494B-A8F3-68E6BD1A15CB}" type="slidenum">
              <a:rPr lang="en-US"/>
              <a:pPr/>
              <a:t>‹#›</a:t>
            </a:fld>
            <a:endParaRPr lang="en-US"/>
          </a:p>
        </p:txBody>
      </p:sp>
    </p:spTree>
    <p:extLst>
      <p:ext uri="{BB962C8B-B14F-4D97-AF65-F5344CB8AC3E}">
        <p14:creationId xmlns:p14="http://schemas.microsoft.com/office/powerpoint/2010/main" val="7046617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35987481-A3E5-4ED7-9262-8F3107D02B6E}" type="slidenum">
              <a:rPr lang="en-US"/>
              <a:pPr/>
              <a:t>1</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w="9525"/>
        </p:spPr>
        <p:txBody>
          <a:bodyPr/>
          <a:lstStyle/>
          <a:p>
            <a:endParaRPr lang="en-US" smtClean="0">
              <a:latin typeface="Times New Roman" pitchFamily="-105" charset="0"/>
              <a:ea typeface="ＭＳ Ｐゴシック" pitchFamily="-105"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E68ED7-1750-463B-9FB4-AE345A530D16}"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E55677-862D-494B-A8F3-68E6BD1A15CB}" type="slidenum">
              <a:rPr lang="en-US" smtClean="0"/>
              <a:pPr/>
              <a:t>11</a:t>
            </a:fld>
            <a:endParaRPr lang="en-US"/>
          </a:p>
        </p:txBody>
      </p:sp>
    </p:spTree>
    <p:extLst>
      <p:ext uri="{BB962C8B-B14F-4D97-AF65-F5344CB8AC3E}">
        <p14:creationId xmlns:p14="http://schemas.microsoft.com/office/powerpoint/2010/main" val="1597208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900" dirty="0"/>
              <a:t>Coupled observations with GW observations can lead to refined models of the system:</a:t>
            </a:r>
          </a:p>
          <a:p>
            <a:pPr lvl="1"/>
            <a:r>
              <a:rPr lang="en-US" sz="2100" dirty="0"/>
              <a:t>GW signals directly trace the bulk motion of the mass in the source</a:t>
            </a:r>
          </a:p>
          <a:p>
            <a:pPr lvl="1"/>
            <a:r>
              <a:rPr lang="en-US" sz="2100" dirty="0"/>
              <a:t>EM signals refine source position from degrees to </a:t>
            </a:r>
            <a:r>
              <a:rPr lang="en-US" sz="2100" dirty="0" err="1"/>
              <a:t>arcseconds</a:t>
            </a:r>
            <a:r>
              <a:rPr lang="en-US" sz="2100" dirty="0"/>
              <a:t> and can give redshift information</a:t>
            </a:r>
          </a:p>
          <a:p>
            <a:endParaRPr lang="en-US" dirty="0"/>
          </a:p>
        </p:txBody>
      </p:sp>
      <p:sp>
        <p:nvSpPr>
          <p:cNvPr id="4" name="Slide Number Placeholder 3"/>
          <p:cNvSpPr>
            <a:spLocks noGrp="1"/>
          </p:cNvSpPr>
          <p:nvPr>
            <p:ph type="sldNum" sz="quarter" idx="10"/>
          </p:nvPr>
        </p:nvSpPr>
        <p:spPr/>
        <p:txBody>
          <a:bodyPr/>
          <a:lstStyle/>
          <a:p>
            <a:fld id="{42B0B481-1BBC-054F-82FC-22E052949662}" type="slidenum">
              <a:rPr lang="en-US" smtClean="0"/>
              <a:pPr/>
              <a:t>12</a:t>
            </a:fld>
            <a:endParaRPr lang="en-US"/>
          </a:p>
        </p:txBody>
      </p:sp>
    </p:spTree>
    <p:extLst>
      <p:ext uri="{BB962C8B-B14F-4D97-AF65-F5344CB8AC3E}">
        <p14:creationId xmlns:p14="http://schemas.microsoft.com/office/powerpoint/2010/main" val="3723142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19F8E6-0F7E-B943-A447-E78661E6E989}" type="slidenum">
              <a:rPr lang="en-US" smtClean="0"/>
              <a:pPr>
                <a:defRPr/>
              </a:pPr>
              <a:t>13</a:t>
            </a:fld>
            <a:endParaRPr lang="en-US"/>
          </a:p>
        </p:txBody>
      </p:sp>
    </p:spTree>
    <p:extLst>
      <p:ext uri="{BB962C8B-B14F-4D97-AF65-F5344CB8AC3E}">
        <p14:creationId xmlns:p14="http://schemas.microsoft.com/office/powerpoint/2010/main" val="2785197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made INITIAL LIGO.  Now</a:t>
            </a:r>
            <a:r>
              <a:rPr lang="en-US" baseline="0" dirty="0" smtClean="0"/>
              <a:t> we’re installing for ADVANCED LIGO.</a:t>
            </a:r>
            <a:endParaRPr lang="en-US" dirty="0"/>
          </a:p>
        </p:txBody>
      </p:sp>
      <p:sp>
        <p:nvSpPr>
          <p:cNvPr id="4" name="Slide Number Placeholder 3"/>
          <p:cNvSpPr>
            <a:spLocks noGrp="1"/>
          </p:cNvSpPr>
          <p:nvPr>
            <p:ph type="sldNum" sz="quarter" idx="10"/>
          </p:nvPr>
        </p:nvSpPr>
        <p:spPr/>
        <p:txBody>
          <a:bodyPr/>
          <a:lstStyle/>
          <a:p>
            <a:fld id="{86E3EC6B-C702-0A4C-958F-574644D450A8}" type="slidenum">
              <a:rPr lang="en-US" smtClean="0"/>
              <a:t>14</a:t>
            </a:fld>
            <a:endParaRPr lang="en-US"/>
          </a:p>
        </p:txBody>
      </p:sp>
    </p:spTree>
    <p:extLst>
      <p:ext uri="{BB962C8B-B14F-4D97-AF65-F5344CB8AC3E}">
        <p14:creationId xmlns:p14="http://schemas.microsoft.com/office/powerpoint/2010/main" val="1988340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E3EC6B-C702-0A4C-958F-574644D450A8}" type="slidenum">
              <a:rPr lang="en-US" smtClean="0"/>
              <a:t>15</a:t>
            </a:fld>
            <a:endParaRPr lang="en-US"/>
          </a:p>
        </p:txBody>
      </p:sp>
    </p:spTree>
    <p:extLst>
      <p:ext uri="{BB962C8B-B14F-4D97-AF65-F5344CB8AC3E}">
        <p14:creationId xmlns:p14="http://schemas.microsoft.com/office/powerpoint/2010/main" val="1332011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E3EC6B-C702-0A4C-958F-574644D450A8}" type="slidenum">
              <a:rPr lang="en-US" smtClean="0"/>
              <a:t>16</a:t>
            </a:fld>
            <a:endParaRPr lang="en-US"/>
          </a:p>
        </p:txBody>
      </p:sp>
    </p:spTree>
    <p:extLst>
      <p:ext uri="{BB962C8B-B14F-4D97-AF65-F5344CB8AC3E}">
        <p14:creationId xmlns:p14="http://schemas.microsoft.com/office/powerpoint/2010/main" val="1332011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B340A6-B0B3-4F42-A63E-FCA0783B9FF1}" type="slidenum">
              <a:rPr lang="en-US" smtClean="0"/>
              <a:t>17</a:t>
            </a:fld>
            <a:endParaRPr lang="en-US"/>
          </a:p>
        </p:txBody>
      </p:sp>
    </p:spTree>
    <p:extLst>
      <p:ext uri="{BB962C8B-B14F-4D97-AF65-F5344CB8AC3E}">
        <p14:creationId xmlns:p14="http://schemas.microsoft.com/office/powerpoint/2010/main" val="3549891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A7B5846-07D7-2143-B28F-3BED03BA3F77}" type="slidenum">
              <a:rPr lang="en-US"/>
              <a:pPr>
                <a:defRPr/>
              </a:pPr>
              <a:t>18</a:t>
            </a:fld>
            <a:endParaRPr lang="en-US"/>
          </a:p>
        </p:txBody>
      </p:sp>
      <p:sp>
        <p:nvSpPr>
          <p:cNvPr id="235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5523" name="Rectangle 3"/>
          <p:cNvSpPr>
            <a:spLocks noGrp="1" noChangeArrowheads="1"/>
          </p:cNvSpPr>
          <p:nvPr>
            <p:ph type="body" idx="1"/>
          </p:nvPr>
        </p:nvSpPr>
        <p:spPr/>
        <p:txBody>
          <a:bodyPr/>
          <a:lstStyle/>
          <a:p>
            <a:pPr>
              <a:defRPr/>
            </a:pPr>
            <a:r>
              <a:rPr lang="en-US"/>
              <a:t>LIGO is designed to be an observatory, not a one-off proof that GWs exist.  What do we look for?</a:t>
            </a:r>
          </a:p>
          <a:p>
            <a:pPr>
              <a:defRPr/>
            </a:pPr>
            <a:endParaRPr lang="en-US"/>
          </a:p>
          <a:p>
            <a:pPr>
              <a:defRPr/>
            </a:pPr>
            <a:r>
              <a:rPr lang="en-US"/>
              <a:t>There are number of predicted astrophysical sources of gravitational radiation, and most of them involve cataclysmic events.</a:t>
            </a:r>
          </a:p>
          <a:p>
            <a:pPr>
              <a:defRPr/>
            </a:pPr>
            <a:r>
              <a:rPr lang="en-US"/>
              <a:t>Binary systems – NSs and BHs, most likely source, theoretically well understood with known waveforms</a:t>
            </a:r>
          </a:p>
          <a:p>
            <a:pPr>
              <a:defRPr/>
            </a:pPr>
            <a:r>
              <a:rPr lang="en-US"/>
              <a:t>Bursts – GW emissions that are not well modeled or understood.  These include asymmetrically core collapse supernova, cosmic strings, and perhaps unknown sources</a:t>
            </a:r>
          </a:p>
          <a:p>
            <a:pPr>
              <a:defRPr/>
            </a:pPr>
            <a:r>
              <a:rPr lang="en-US"/>
              <a:t>The residual GW background</a:t>
            </a:r>
          </a:p>
          <a:p>
            <a:pPr>
              <a:defRPr/>
            </a:pPr>
            <a:r>
              <a:rPr lang="en-US"/>
              <a:t>Continuously emitting sources such as spinning neutron stars, which have a pure monotone emission.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940713-403C-4C44-B017-2AF556DF377F}" type="slidenum">
              <a:rPr lang="en-US"/>
              <a:pPr/>
              <a:t>19</a:t>
            </a:fld>
            <a:endParaRPr lang="en-US"/>
          </a:p>
        </p:txBody>
      </p:sp>
      <p:sp>
        <p:nvSpPr>
          <p:cNvPr id="683010" name="Rectangle 2"/>
          <p:cNvSpPr>
            <a:spLocks noGrp="1" noRot="1" noChangeAspect="1" noChangeArrowheads="1" noTextEdit="1"/>
          </p:cNvSpPr>
          <p:nvPr>
            <p:ph type="sldImg"/>
          </p:nvPr>
        </p:nvSpPr>
        <p:spPr>
          <a:ln/>
        </p:spPr>
      </p:sp>
      <p:sp>
        <p:nvSpPr>
          <p:cNvPr id="683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5D0253-FE1E-414A-AAE6-10E560803528}" type="slidenum">
              <a:rPr lang="en-US"/>
              <a:pPr/>
              <a:t>2</a:t>
            </a:fld>
            <a:endParaRPr lang="en-US"/>
          </a:p>
        </p:txBody>
      </p:sp>
      <p:sp>
        <p:nvSpPr>
          <p:cNvPr id="656386" name="Rectangle 2"/>
          <p:cNvSpPr>
            <a:spLocks noGrp="1" noRot="1" noChangeAspect="1" noChangeArrowheads="1" noTextEdit="1"/>
          </p:cNvSpPr>
          <p:nvPr>
            <p:ph type="sldImg"/>
          </p:nvPr>
        </p:nvSpPr>
        <p:spPr>
          <a:ln/>
        </p:spPr>
      </p:sp>
      <p:sp>
        <p:nvSpPr>
          <p:cNvPr id="656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E62F082-2CEE-4BB7-B71B-B6A13C08E66B}"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95B3A6-2FAE-4C4A-A6F1-1264609C1533}" type="slidenum">
              <a:rPr lang="en-US"/>
              <a:pPr/>
              <a:t>21</a:t>
            </a:fld>
            <a:endParaRPr lang="en-US"/>
          </a:p>
        </p:txBody>
      </p:sp>
      <p:sp>
        <p:nvSpPr>
          <p:cNvPr id="691202" name="Rectangle 2"/>
          <p:cNvSpPr>
            <a:spLocks noGrp="1" noRot="1" noChangeAspect="1" noChangeArrowheads="1" noTextEdit="1"/>
          </p:cNvSpPr>
          <p:nvPr>
            <p:ph type="sldImg"/>
          </p:nvPr>
        </p:nvSpPr>
        <p:spPr>
          <a:ln/>
        </p:spPr>
      </p:sp>
      <p:sp>
        <p:nvSpPr>
          <p:cNvPr id="69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14241F-AFB5-40AC-87D5-C7E14720ACD7}" type="slidenum">
              <a:rPr lang="en-US"/>
              <a:pPr/>
              <a:t>22</a:t>
            </a:fld>
            <a:endParaRPr lang="en-US"/>
          </a:p>
        </p:txBody>
      </p:sp>
      <p:sp>
        <p:nvSpPr>
          <p:cNvPr id="1412098" name="Rectangle 2"/>
          <p:cNvSpPr>
            <a:spLocks noGrp="1" noRot="1" noChangeAspect="1" noChangeArrowheads="1" noTextEdit="1"/>
          </p:cNvSpPr>
          <p:nvPr>
            <p:ph type="sldImg"/>
          </p:nvPr>
        </p:nvSpPr>
        <p:spPr>
          <a:xfrm>
            <a:off x="1258888" y="720725"/>
            <a:ext cx="4800600" cy="3600450"/>
          </a:xfrm>
          <a:ln/>
        </p:spPr>
      </p:sp>
      <p:sp>
        <p:nvSpPr>
          <p:cNvPr id="1412099" name="Rectangle 3"/>
          <p:cNvSpPr>
            <a:spLocks noGrp="1" noChangeArrowheads="1"/>
          </p:cNvSpPr>
          <p:nvPr>
            <p:ph type="body" idx="1"/>
          </p:nvPr>
        </p:nvSpPr>
        <p:spPr>
          <a:xfrm>
            <a:off x="977055" y="4560570"/>
            <a:ext cx="5361093" cy="4320540"/>
          </a:xfrm>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07A7D9-73C6-4A27-885D-02C2D4AC2B69}" type="slidenum">
              <a:rPr lang="en-US"/>
              <a:pPr/>
              <a:t>23</a:t>
            </a:fld>
            <a:endParaRPr lang="en-US"/>
          </a:p>
        </p:txBody>
      </p:sp>
      <p:sp>
        <p:nvSpPr>
          <p:cNvPr id="1405954" name="Rectangle 2"/>
          <p:cNvSpPr>
            <a:spLocks noGrp="1" noRot="1" noChangeAspect="1" noChangeArrowheads="1" noTextEdit="1"/>
          </p:cNvSpPr>
          <p:nvPr>
            <p:ph type="sldImg"/>
          </p:nvPr>
        </p:nvSpPr>
        <p:spPr>
          <a:ln/>
        </p:spPr>
      </p:sp>
      <p:sp>
        <p:nvSpPr>
          <p:cNvPr id="140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w="9525"/>
        </p:spPr>
        <p:txBody>
          <a:bodyPr/>
          <a:lstStyle/>
          <a:p>
            <a:endParaRPr lang="en-US" smtClean="0">
              <a:latin typeface="Times New Roman" pitchFamily="-105" charset="0"/>
              <a:ea typeface="ＭＳ Ｐゴシック" pitchFamily="-105" charset="-128"/>
            </a:endParaRPr>
          </a:p>
        </p:txBody>
      </p:sp>
      <p:sp>
        <p:nvSpPr>
          <p:cNvPr id="22532" name="Slide Number Placeholder 3"/>
          <p:cNvSpPr>
            <a:spLocks noGrp="1"/>
          </p:cNvSpPr>
          <p:nvPr>
            <p:ph type="sldNum" sz="quarter" idx="5"/>
          </p:nvPr>
        </p:nvSpPr>
        <p:spPr>
          <a:noFill/>
        </p:spPr>
        <p:txBody>
          <a:bodyPr/>
          <a:lstStyle/>
          <a:p>
            <a:fld id="{3584459C-0510-4FE8-965C-7BA9ABAE2928}" type="slidenum">
              <a:rPr lang="en-US"/>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E62F082-2CEE-4BB7-B71B-B6A13C08E66B}"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w="9525"/>
        </p:spPr>
        <p:txBody>
          <a:bodyPr/>
          <a:lstStyle/>
          <a:p>
            <a:endParaRPr lang="en-US" smtClean="0">
              <a:latin typeface="Times New Roman" pitchFamily="-105" charset="0"/>
            </a:endParaRPr>
          </a:p>
        </p:txBody>
      </p:sp>
      <p:sp>
        <p:nvSpPr>
          <p:cNvPr id="47108" name="Slide Number Placeholder 3"/>
          <p:cNvSpPr>
            <a:spLocks noGrp="1"/>
          </p:cNvSpPr>
          <p:nvPr>
            <p:ph type="sldNum" sz="quarter" idx="5"/>
          </p:nvPr>
        </p:nvSpPr>
        <p:spPr>
          <a:noFill/>
        </p:spPr>
        <p:txBody>
          <a:bodyPr/>
          <a:lstStyle/>
          <a:p>
            <a:pPr defTabSz="961939"/>
            <a:fld id="{D1252275-22C7-425D-BECD-A2B93C8CE84C}" type="slidenum">
              <a:rPr lang="en-US" smtClean="0">
                <a:latin typeface="Times New Roman" pitchFamily="-105" charset="0"/>
              </a:rPr>
              <a:pPr defTabSz="961939"/>
              <a:t>26</a:t>
            </a:fld>
            <a:endParaRPr lang="en-US" smtClean="0">
              <a:latin typeface="Times New Roman" pitchFamily="-105"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w="9525"/>
        </p:spPr>
        <p:txBody>
          <a:bodyPr/>
          <a:lstStyle/>
          <a:p>
            <a:endParaRPr lang="en-US" smtClean="0">
              <a:latin typeface="Times New Roman" pitchFamily="-105" charset="0"/>
            </a:endParaRPr>
          </a:p>
        </p:txBody>
      </p:sp>
      <p:sp>
        <p:nvSpPr>
          <p:cNvPr id="48132" name="Slide Number Placeholder 3"/>
          <p:cNvSpPr>
            <a:spLocks noGrp="1"/>
          </p:cNvSpPr>
          <p:nvPr>
            <p:ph type="sldNum" sz="quarter" idx="5"/>
          </p:nvPr>
        </p:nvSpPr>
        <p:spPr>
          <a:noFill/>
        </p:spPr>
        <p:txBody>
          <a:bodyPr/>
          <a:lstStyle/>
          <a:p>
            <a:pPr defTabSz="961939"/>
            <a:fld id="{3F215E73-9962-4438-8EB4-9C8E98A40081}" type="slidenum">
              <a:rPr lang="en-US" smtClean="0">
                <a:latin typeface="Times New Roman" pitchFamily="-105" charset="0"/>
              </a:rPr>
              <a:pPr defTabSz="961939"/>
              <a:t>27</a:t>
            </a:fld>
            <a:endParaRPr lang="en-US" smtClean="0">
              <a:latin typeface="Times New Roman" pitchFamily="-105"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8431DC3D-5D9B-4010-ADF0-5ED896D069F7}" type="slidenum">
              <a:rPr lang="en-US"/>
              <a:pPr/>
              <a:t>28</a:t>
            </a:fld>
            <a:endParaRPr lang="en-US"/>
          </a:p>
        </p:txBody>
      </p:sp>
      <p:sp>
        <p:nvSpPr>
          <p:cNvPr id="119811" name="Rectangle 2"/>
          <p:cNvSpPr>
            <a:spLocks noGrp="1" noRot="1" noChangeAspect="1" noChangeArrowheads="1" noTextEdit="1"/>
          </p:cNvSpPr>
          <p:nvPr>
            <p:ph type="sldImg"/>
          </p:nvPr>
        </p:nvSpPr>
        <p:spPr>
          <a:xfrm>
            <a:off x="1257300" y="720725"/>
            <a:ext cx="4802188" cy="3600450"/>
          </a:xfrm>
          <a:solidFill>
            <a:srgbClr val="FFFFFF"/>
          </a:solidFill>
          <a:ln/>
        </p:spPr>
      </p:sp>
      <p:sp>
        <p:nvSpPr>
          <p:cNvPr id="119812" name="Rectangle 3"/>
          <p:cNvSpPr>
            <a:spLocks noGrp="1" noChangeArrowheads="1"/>
          </p:cNvSpPr>
          <p:nvPr>
            <p:ph type="body" idx="1"/>
          </p:nvPr>
        </p:nvSpPr>
        <p:spPr>
          <a:xfrm>
            <a:off x="975360" y="4560570"/>
            <a:ext cx="5364480" cy="4320540"/>
          </a:xfrm>
          <a:solidFill>
            <a:srgbClr val="FFFFFF"/>
          </a:solidFill>
          <a:ln>
            <a:solidFill>
              <a:srgbClr val="000000"/>
            </a:solidFill>
          </a:ln>
        </p:spPr>
        <p:txBody>
          <a:bodyPr/>
          <a:lstStyle/>
          <a:p>
            <a:endParaRPr lang="en-US" smtClean="0">
              <a:latin typeface="Times New Roman" pitchFamily="-105" charset="0"/>
              <a:ea typeface="ＭＳ Ｐゴシック" pitchFamily="-105"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E62F082-2CEE-4BB7-B71B-B6A13C08E66B}"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5C99B7-63F8-43DD-BC20-91BBEDE51D30}" type="slidenum">
              <a:rPr lang="en-US"/>
              <a:pPr/>
              <a:t>3</a:t>
            </a:fld>
            <a:endParaRPr lang="en-US"/>
          </a:p>
        </p:txBody>
      </p:sp>
      <p:sp>
        <p:nvSpPr>
          <p:cNvPr id="707586" name="Rectangle 2"/>
          <p:cNvSpPr>
            <a:spLocks noGrp="1" noRot="1" noChangeAspect="1" noChangeArrowheads="1" noTextEdit="1"/>
          </p:cNvSpPr>
          <p:nvPr>
            <p:ph type="sldImg"/>
          </p:nvPr>
        </p:nvSpPr>
        <p:spPr>
          <a:ln/>
        </p:spPr>
      </p:sp>
      <p:sp>
        <p:nvSpPr>
          <p:cNvPr id="70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E55677-862D-494B-A8F3-68E6BD1A15CB}" type="slidenum">
              <a:rPr lang="en-US" smtClean="0"/>
              <a:pPr/>
              <a:t>30</a:t>
            </a:fld>
            <a:endParaRPr lang="en-US"/>
          </a:p>
        </p:txBody>
      </p:sp>
    </p:spTree>
    <p:extLst>
      <p:ext uri="{BB962C8B-B14F-4D97-AF65-F5344CB8AC3E}">
        <p14:creationId xmlns:p14="http://schemas.microsoft.com/office/powerpoint/2010/main" val="20702534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E62F082-2CEE-4BB7-B71B-B6A13C08E66B}"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78FAE3-A0B0-4CB9-B195-A110D81856BD}" type="slidenum">
              <a:rPr lang="en-US" smtClean="0"/>
              <a:pPr/>
              <a:t>32</a:t>
            </a:fld>
            <a:endParaRPr lang="en-US"/>
          </a:p>
        </p:txBody>
      </p:sp>
    </p:spTree>
    <p:extLst>
      <p:ext uri="{BB962C8B-B14F-4D97-AF65-F5344CB8AC3E}">
        <p14:creationId xmlns:p14="http://schemas.microsoft.com/office/powerpoint/2010/main" val="29640195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78FAE3-A0B0-4CB9-B195-A110D81856BD}" type="slidenum">
              <a:rPr lang="en-US" smtClean="0"/>
              <a:pPr/>
              <a:t>33</a:t>
            </a:fld>
            <a:endParaRPr lang="en-US"/>
          </a:p>
        </p:txBody>
      </p:sp>
    </p:spTree>
    <p:extLst>
      <p:ext uri="{BB962C8B-B14F-4D97-AF65-F5344CB8AC3E}">
        <p14:creationId xmlns:p14="http://schemas.microsoft.com/office/powerpoint/2010/main" val="29640195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78FAE3-A0B0-4CB9-B195-A110D81856BD}" type="slidenum">
              <a:rPr lang="en-US" smtClean="0"/>
              <a:pPr/>
              <a:t>34</a:t>
            </a:fld>
            <a:endParaRPr lang="en-US"/>
          </a:p>
        </p:txBody>
      </p:sp>
    </p:spTree>
    <p:extLst>
      <p:ext uri="{BB962C8B-B14F-4D97-AF65-F5344CB8AC3E}">
        <p14:creationId xmlns:p14="http://schemas.microsoft.com/office/powerpoint/2010/main" val="29640195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0633D51-4E62-4DA6-A95C-50D3E38A6FB5}"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0E262F-78EA-44C1-BC4E-D9C3EBF96CB8}" type="slidenum">
              <a:rPr lang="en-US"/>
              <a:pPr/>
              <a:t>36</a:t>
            </a:fld>
            <a:endParaRPr lang="en-US"/>
          </a:p>
        </p:txBody>
      </p:sp>
      <p:sp>
        <p:nvSpPr>
          <p:cNvPr id="660482" name="Rectangle 2"/>
          <p:cNvSpPr>
            <a:spLocks noGrp="1" noRot="1" noChangeAspect="1" noChangeArrowheads="1" noTextEdit="1"/>
          </p:cNvSpPr>
          <p:nvPr>
            <p:ph type="sldImg"/>
          </p:nvPr>
        </p:nvSpPr>
        <p:spPr>
          <a:ln/>
        </p:spPr>
      </p:sp>
      <p:sp>
        <p:nvSpPr>
          <p:cNvPr id="660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5B1790-8D60-48A8-8A52-133010A310AE}" type="slidenum">
              <a:rPr lang="en-US"/>
              <a:pPr/>
              <a:t>37</a:t>
            </a:fld>
            <a:endParaRPr lang="en-US"/>
          </a:p>
        </p:txBody>
      </p:sp>
      <p:sp>
        <p:nvSpPr>
          <p:cNvPr id="1092610" name="Rectangle 2"/>
          <p:cNvSpPr>
            <a:spLocks noGrp="1" noRot="1" noChangeAspect="1" noChangeArrowheads="1" noTextEdit="1"/>
          </p:cNvSpPr>
          <p:nvPr>
            <p:ph type="sldImg"/>
          </p:nvPr>
        </p:nvSpPr>
        <p:spPr>
          <a:xfrm>
            <a:off x="1257300" y="720725"/>
            <a:ext cx="4800600" cy="3600450"/>
          </a:xfrm>
          <a:ln/>
        </p:spPr>
      </p:sp>
      <p:sp>
        <p:nvSpPr>
          <p:cNvPr id="1092611" name="Rectangle 3"/>
          <p:cNvSpPr>
            <a:spLocks noGrp="1" noChangeArrowheads="1"/>
          </p:cNvSpPr>
          <p:nvPr>
            <p:ph type="body" idx="1"/>
          </p:nvPr>
        </p:nvSpPr>
        <p:spPr>
          <a:xfrm>
            <a:off x="975360" y="4560570"/>
            <a:ext cx="5364480" cy="4320540"/>
          </a:xfrm>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A70F2C-4A4E-4F14-A7BE-BCD06411D815}" type="slidenum">
              <a:rPr lang="en-US"/>
              <a:pPr/>
              <a:t>38</a:t>
            </a:fld>
            <a:endParaRPr lang="en-US"/>
          </a:p>
        </p:txBody>
      </p:sp>
      <p:sp>
        <p:nvSpPr>
          <p:cNvPr id="1096706" name="Rectangle 2"/>
          <p:cNvSpPr>
            <a:spLocks noGrp="1" noRot="1" noChangeAspect="1" noChangeArrowheads="1" noTextEdit="1"/>
          </p:cNvSpPr>
          <p:nvPr>
            <p:ph type="sldImg"/>
          </p:nvPr>
        </p:nvSpPr>
        <p:spPr>
          <a:xfrm>
            <a:off x="1257300" y="720725"/>
            <a:ext cx="4800600" cy="3600450"/>
          </a:xfrm>
          <a:ln/>
        </p:spPr>
      </p:sp>
      <p:sp>
        <p:nvSpPr>
          <p:cNvPr id="1096707" name="Rectangle 3"/>
          <p:cNvSpPr>
            <a:spLocks noGrp="1" noChangeArrowheads="1"/>
          </p:cNvSpPr>
          <p:nvPr>
            <p:ph type="body" idx="1"/>
          </p:nvPr>
        </p:nvSpPr>
        <p:spPr>
          <a:xfrm>
            <a:off x="975360" y="4560570"/>
            <a:ext cx="5364480" cy="4320540"/>
          </a:xfrm>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7796C5F8-3F63-4854-B4B8-2B64DD9E14E3}" type="slidenum">
              <a:rPr lang="en-US"/>
              <a:pPr/>
              <a:t>39</a:t>
            </a:fld>
            <a:endParaRPr lang="en-US"/>
          </a:p>
        </p:txBody>
      </p:sp>
      <p:sp>
        <p:nvSpPr>
          <p:cNvPr id="66563" name="Rectangle 2"/>
          <p:cNvSpPr>
            <a:spLocks noGrp="1" noRot="1" noChangeAspect="1" noChangeArrowheads="1" noTextEdit="1"/>
          </p:cNvSpPr>
          <p:nvPr>
            <p:ph type="sldImg"/>
          </p:nvPr>
        </p:nvSpPr>
        <p:spPr>
          <a:xfrm>
            <a:off x="1257300" y="720725"/>
            <a:ext cx="4802188" cy="3600450"/>
          </a:xfrm>
          <a:solidFill>
            <a:srgbClr val="FFFFFF"/>
          </a:solidFill>
          <a:ln/>
        </p:spPr>
      </p:sp>
      <p:sp>
        <p:nvSpPr>
          <p:cNvPr id="66564" name="Rectangle 3"/>
          <p:cNvSpPr>
            <a:spLocks noGrp="1" noChangeArrowheads="1"/>
          </p:cNvSpPr>
          <p:nvPr>
            <p:ph type="body" idx="1"/>
          </p:nvPr>
        </p:nvSpPr>
        <p:spPr>
          <a:xfrm>
            <a:off x="975360" y="4560570"/>
            <a:ext cx="5364480" cy="4320540"/>
          </a:xfrm>
          <a:solidFill>
            <a:srgbClr val="FFFFFF"/>
          </a:solidFill>
          <a:ln>
            <a:solidFill>
              <a:srgbClr val="000000"/>
            </a:solidFill>
          </a:ln>
        </p:spPr>
        <p:txBody>
          <a:bodyPr lIns="96622" tIns="48312" rIns="96622" bIns="48312"/>
          <a:lstStyle/>
          <a:p>
            <a:endParaRPr lang="en-US" smtClean="0">
              <a:latin typeface="Times New Roman" pitchFamily="-105" charset="0"/>
              <a:ea typeface="ＭＳ Ｐゴシック" pitchFamily="-105"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9ECE1B-3C7A-4696-B8DB-CC23D66CEE61}" type="slidenum">
              <a:rPr lang="en-US"/>
              <a:pPr/>
              <a:t>4</a:t>
            </a:fld>
            <a:endParaRPr lang="en-US"/>
          </a:p>
        </p:txBody>
      </p:sp>
      <p:sp>
        <p:nvSpPr>
          <p:cNvPr id="1086466" name="Rectangle 2"/>
          <p:cNvSpPr>
            <a:spLocks noGrp="1" noRot="1" noChangeAspect="1" noChangeArrowheads="1" noTextEdit="1"/>
          </p:cNvSpPr>
          <p:nvPr>
            <p:ph type="sldImg"/>
          </p:nvPr>
        </p:nvSpPr>
        <p:spPr>
          <a:xfrm>
            <a:off x="1260475" y="720725"/>
            <a:ext cx="4799013" cy="3598863"/>
          </a:xfrm>
          <a:ln/>
        </p:spPr>
      </p:sp>
      <p:sp>
        <p:nvSpPr>
          <p:cNvPr id="1086467" name="Rectangle 3"/>
          <p:cNvSpPr>
            <a:spLocks noGrp="1" noChangeArrowheads="1"/>
          </p:cNvSpPr>
          <p:nvPr>
            <p:ph type="body" idx="1"/>
          </p:nvPr>
        </p:nvSpPr>
        <p:spPr>
          <a:xfrm>
            <a:off x="973668" y="4560570"/>
            <a:ext cx="5367867" cy="4320540"/>
          </a:xfrm>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p:txBody>
          <a:bodyPr/>
          <a:lstStyle/>
          <a:p>
            <a:pPr defTabSz="972133">
              <a:defRPr/>
            </a:pPr>
            <a:fld id="{90EB7C8F-4333-EF45-8F70-7BF66691A339}" type="slidenum">
              <a:rPr lang="en-US"/>
              <a:pPr defTabSz="972133">
                <a:defRPr/>
              </a:pPr>
              <a:t>40</a:t>
            </a:fld>
            <a:endParaRPr lang="en-US" dirty="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74489" y="4561589"/>
            <a:ext cx="5366224" cy="4319183"/>
          </a:xfrm>
          <a:ln/>
        </p:spPr>
        <p:txBody>
          <a:bodyPr/>
          <a:lstStyle/>
          <a:p>
            <a:pPr eaLnBrk="1" hangingPunct="1">
              <a:defRPr/>
            </a:pPr>
            <a:endParaRPr lang="fr-FR" dirty="0" smtClean="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19F8E6-0F7E-B943-A447-E78661E6E989}" type="slidenum">
              <a:rPr lang="en-US" smtClean="0"/>
              <a:pPr>
                <a:defRPr/>
              </a:pPr>
              <a:t>41</a:t>
            </a:fld>
            <a:endParaRPr lang="en-US"/>
          </a:p>
        </p:txBody>
      </p:sp>
    </p:spTree>
    <p:extLst>
      <p:ext uri="{BB962C8B-B14F-4D97-AF65-F5344CB8AC3E}">
        <p14:creationId xmlns:p14="http://schemas.microsoft.com/office/powerpoint/2010/main" val="41915930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endParaRPr lang="en-US" dirty="0">
              <a:cs typeface="+mn-cs"/>
            </a:endParaRPr>
          </a:p>
        </p:txBody>
      </p:sp>
      <p:sp>
        <p:nvSpPr>
          <p:cNvPr id="4" name="Foliennummernplatzhalter 3"/>
          <p:cNvSpPr>
            <a:spLocks noGrp="1"/>
          </p:cNvSpPr>
          <p:nvPr>
            <p:ph type="sldNum" sz="quarter" idx="5"/>
          </p:nvPr>
        </p:nvSpPr>
        <p:spPr/>
        <p:txBody>
          <a:bodyPr/>
          <a:lstStyle/>
          <a:p>
            <a:pPr>
              <a:defRPr/>
            </a:pPr>
            <a:fld id="{719720A0-67C1-B14F-AE09-1F091430A6A5}" type="slidenum">
              <a:rPr lang="en-US"/>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19F8E6-0F7E-B943-A447-E78661E6E989}" type="slidenum">
              <a:rPr lang="en-US" smtClean="0"/>
              <a:pPr>
                <a:defRPr/>
              </a:pPr>
              <a:t>43</a:t>
            </a:fld>
            <a:endParaRPr lang="en-US"/>
          </a:p>
        </p:txBody>
      </p:sp>
    </p:spTree>
    <p:extLst>
      <p:ext uri="{BB962C8B-B14F-4D97-AF65-F5344CB8AC3E}">
        <p14:creationId xmlns:p14="http://schemas.microsoft.com/office/powerpoint/2010/main" val="39577873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19F8E6-0F7E-B943-A447-E78661E6E989}" type="slidenum">
              <a:rPr lang="en-US" smtClean="0"/>
              <a:pPr>
                <a:defRPr/>
              </a:pPr>
              <a:t>44</a:t>
            </a:fld>
            <a:endParaRPr lang="en-US"/>
          </a:p>
        </p:txBody>
      </p:sp>
    </p:spTree>
    <p:extLst>
      <p:ext uri="{BB962C8B-B14F-4D97-AF65-F5344CB8AC3E}">
        <p14:creationId xmlns:p14="http://schemas.microsoft.com/office/powerpoint/2010/main" val="39577873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967A3C-C2E3-C148-B26E-F59101353739}" type="slidenum">
              <a:rPr lang="en-US" smtClean="0"/>
              <a:pPr/>
              <a:t>45</a:t>
            </a:fld>
            <a:endParaRPr lang="en-US"/>
          </a:p>
        </p:txBody>
      </p:sp>
    </p:spTree>
    <p:extLst>
      <p:ext uri="{BB962C8B-B14F-4D97-AF65-F5344CB8AC3E}">
        <p14:creationId xmlns:p14="http://schemas.microsoft.com/office/powerpoint/2010/main" val="4419131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19F8E6-0F7E-B943-A447-E78661E6E989}" type="slidenum">
              <a:rPr lang="en-US" smtClean="0"/>
              <a:pPr>
                <a:defRPr/>
              </a:pPr>
              <a:t>46</a:t>
            </a:fld>
            <a:endParaRPr lang="en-US"/>
          </a:p>
        </p:txBody>
      </p:sp>
    </p:spTree>
    <p:extLst>
      <p:ext uri="{BB962C8B-B14F-4D97-AF65-F5344CB8AC3E}">
        <p14:creationId xmlns:p14="http://schemas.microsoft.com/office/powerpoint/2010/main" val="13589310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7C080E-4E10-40DE-9727-A023800B5D56}" type="slidenum">
              <a:rPr lang="en-US"/>
              <a:pPr/>
              <a:t>47</a:t>
            </a:fld>
            <a:endParaRPr lang="en-US"/>
          </a:p>
        </p:txBody>
      </p:sp>
      <p:sp>
        <p:nvSpPr>
          <p:cNvPr id="709634" name="Rectangle 2"/>
          <p:cNvSpPr>
            <a:spLocks noGrp="1" noRot="1" noChangeAspect="1" noChangeArrowheads="1" noTextEdit="1"/>
          </p:cNvSpPr>
          <p:nvPr>
            <p:ph type="sldImg"/>
          </p:nvPr>
        </p:nvSpPr>
        <p:spPr>
          <a:ln/>
        </p:spPr>
      </p:sp>
      <p:sp>
        <p:nvSpPr>
          <p:cNvPr id="709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w="9525"/>
        </p:spPr>
        <p:txBody>
          <a:bodyPr/>
          <a:lstStyle/>
          <a:p>
            <a:endParaRPr lang="en-US" smtClean="0">
              <a:latin typeface="Times New Roman" pitchFamily="-105" charset="0"/>
              <a:ea typeface="ＭＳ Ｐゴシック" pitchFamily="-105" charset="-128"/>
            </a:endParaRPr>
          </a:p>
        </p:txBody>
      </p:sp>
      <p:sp>
        <p:nvSpPr>
          <p:cNvPr id="26628" name="Slide Number Placeholder 3"/>
          <p:cNvSpPr>
            <a:spLocks noGrp="1"/>
          </p:cNvSpPr>
          <p:nvPr>
            <p:ph type="sldNum" sz="quarter" idx="5"/>
          </p:nvPr>
        </p:nvSpPr>
        <p:spPr>
          <a:noFill/>
        </p:spPr>
        <p:txBody>
          <a:bodyPr/>
          <a:lstStyle/>
          <a:p>
            <a:fld id="{470DCA4E-8CB1-4621-A5C4-1312695F7B55}" type="slidenum">
              <a:rPr lang="en-US"/>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E62F082-2CEE-4BB7-B71B-B6A13C08E66B}"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56B899-1AB1-4DAA-B9C8-A03B88628976}" type="slidenum">
              <a:rPr lang="en-US"/>
              <a:pPr/>
              <a:t>5</a:t>
            </a:fld>
            <a:endParaRPr lang="en-US"/>
          </a:p>
        </p:txBody>
      </p:sp>
      <p:sp>
        <p:nvSpPr>
          <p:cNvPr id="1072130" name="Rectangle 2"/>
          <p:cNvSpPr>
            <a:spLocks noGrp="1" noRot="1" noChangeAspect="1" noChangeArrowheads="1" noTextEdit="1"/>
          </p:cNvSpPr>
          <p:nvPr>
            <p:ph type="sldImg"/>
          </p:nvPr>
        </p:nvSpPr>
        <p:spPr>
          <a:ln/>
        </p:spPr>
      </p:sp>
      <p:sp>
        <p:nvSpPr>
          <p:cNvPr id="1072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19F8E6-0F7E-B943-A447-E78661E6E989}" type="slidenum">
              <a:rPr lang="en-US" smtClean="0"/>
              <a:pPr>
                <a:defRPr/>
              </a:pPr>
              <a:t>50</a:t>
            </a:fld>
            <a:endParaRPr lang="en-US"/>
          </a:p>
        </p:txBody>
      </p:sp>
    </p:spTree>
    <p:extLst>
      <p:ext uri="{BB962C8B-B14F-4D97-AF65-F5344CB8AC3E}">
        <p14:creationId xmlns:p14="http://schemas.microsoft.com/office/powerpoint/2010/main" val="38032623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E62F082-2CEE-4BB7-B71B-B6A13C08E66B}"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047CAF-4EF7-4B47-A0A2-4AB9026CE4BE}" type="slidenum">
              <a:rPr lang="en-US"/>
              <a:pPr/>
              <a:t>52</a:t>
            </a:fld>
            <a:endParaRPr lang="en-US"/>
          </a:p>
        </p:txBody>
      </p:sp>
      <p:sp>
        <p:nvSpPr>
          <p:cNvPr id="1653762" name="Rectangle 2"/>
          <p:cNvSpPr txBox="1">
            <a:spLocks noGrp="1" noRot="1" noChangeAspect="1" noChangeArrowheads="1" noTextEdit="1"/>
          </p:cNvSpPr>
          <p:nvPr>
            <p:ph type="sldImg"/>
          </p:nvPr>
        </p:nvSpPr>
        <p:spPr>
          <a:xfrm>
            <a:off x="1257300" y="728663"/>
            <a:ext cx="4800600" cy="3600450"/>
          </a:xfrm>
          <a:ln/>
        </p:spPr>
      </p:sp>
      <p:sp>
        <p:nvSpPr>
          <p:cNvPr id="1653763" name="Text Box 3"/>
          <p:cNvSpPr txBox="1">
            <a:spLocks noGrp="1" noChangeArrowheads="1"/>
          </p:cNvSpPr>
          <p:nvPr>
            <p:ph type="body" idx="1"/>
          </p:nvPr>
        </p:nvSpPr>
        <p:spPr>
          <a:xfrm>
            <a:off x="731520" y="4558904"/>
            <a:ext cx="5853854" cy="2003754"/>
          </a:xfrm>
          <a:noFill/>
          <a:ln/>
          <a:extLst>
            <a:ext uri="{91240B29-F687-4F45-9708-019B960494DF}">
              <a14:hiddenLine xmlns:a14="http://schemas.microsoft.com/office/drawing/2010/main" w="12700">
                <a:solidFill>
                  <a:schemeClr val="tx1"/>
                </a:solidFill>
                <a:round/>
                <a:headEnd/>
                <a:tailEnd/>
              </a14:hiddenLine>
            </a:ext>
          </a:extLst>
        </p:spPr>
        <p:txBody>
          <a:bodyPr lIns="0" tIns="0" rIns="0" bIns="0">
            <a:spAutoFit/>
          </a:bodyPr>
          <a:lstStyle>
            <a:lvl1pPr marL="215900" indent="-215900" defTabSz="457200">
              <a:tabLst>
                <a:tab pos="723900" algn="l"/>
                <a:tab pos="1447800" algn="l"/>
                <a:tab pos="2171700" algn="l"/>
                <a:tab pos="2895600" algn="l"/>
                <a:tab pos="3619500" algn="l"/>
                <a:tab pos="4343400" algn="l"/>
                <a:tab pos="5067300" algn="l"/>
                <a:tab pos="5791200" algn="l"/>
              </a:tabLst>
              <a:defRPr sz="1200">
                <a:solidFill>
                  <a:schemeClr val="tx1"/>
                </a:solidFill>
                <a:latin typeface="Times New Roman" pitchFamily="18" charset="0"/>
              </a:defRPr>
            </a:lvl1pPr>
            <a:lvl2pPr marL="742950" indent="-285750" defTabSz="457200">
              <a:tabLst>
                <a:tab pos="723900" algn="l"/>
                <a:tab pos="1447800" algn="l"/>
                <a:tab pos="2171700" algn="l"/>
                <a:tab pos="2895600" algn="l"/>
                <a:tab pos="3619500" algn="l"/>
                <a:tab pos="4343400" algn="l"/>
                <a:tab pos="5067300" algn="l"/>
                <a:tab pos="5791200" algn="l"/>
              </a:tabLst>
              <a:defRPr sz="1200">
                <a:solidFill>
                  <a:schemeClr val="tx1"/>
                </a:solidFill>
                <a:latin typeface="Times New Roman" pitchFamily="18" charset="0"/>
              </a:defRPr>
            </a:lvl2pPr>
            <a:lvl3pPr marL="1143000" indent="-228600" defTabSz="457200">
              <a:tabLst>
                <a:tab pos="723900" algn="l"/>
                <a:tab pos="1447800" algn="l"/>
                <a:tab pos="2171700" algn="l"/>
                <a:tab pos="2895600" algn="l"/>
                <a:tab pos="3619500" algn="l"/>
                <a:tab pos="4343400" algn="l"/>
                <a:tab pos="5067300" algn="l"/>
                <a:tab pos="5791200" algn="l"/>
              </a:tabLst>
              <a:defRPr sz="1200">
                <a:solidFill>
                  <a:schemeClr val="tx1"/>
                </a:solidFill>
                <a:latin typeface="Times New Roman" pitchFamily="18" charset="0"/>
              </a:defRPr>
            </a:lvl3pPr>
            <a:lvl4pPr marL="1600200" indent="-228600" defTabSz="457200">
              <a:tabLst>
                <a:tab pos="723900" algn="l"/>
                <a:tab pos="1447800" algn="l"/>
                <a:tab pos="2171700" algn="l"/>
                <a:tab pos="2895600" algn="l"/>
                <a:tab pos="3619500" algn="l"/>
                <a:tab pos="4343400" algn="l"/>
                <a:tab pos="5067300" algn="l"/>
                <a:tab pos="5791200" algn="l"/>
              </a:tabLst>
              <a:defRPr sz="1200">
                <a:solidFill>
                  <a:schemeClr val="tx1"/>
                </a:solidFill>
                <a:latin typeface="Times New Roman" pitchFamily="18" charset="0"/>
              </a:defRPr>
            </a:lvl4pPr>
            <a:lvl5pPr marL="2057400" indent="-228600" defTabSz="457200">
              <a:tabLst>
                <a:tab pos="723900" algn="l"/>
                <a:tab pos="1447800" algn="l"/>
                <a:tab pos="2171700" algn="l"/>
                <a:tab pos="2895600" algn="l"/>
                <a:tab pos="3619500" algn="l"/>
                <a:tab pos="4343400" algn="l"/>
                <a:tab pos="5067300" algn="l"/>
                <a:tab pos="5791200" algn="l"/>
              </a:tabLst>
              <a:defRPr sz="1200">
                <a:solidFill>
                  <a:schemeClr val="tx1"/>
                </a:solidFill>
                <a:latin typeface="Times New Roman" pitchFamily="18" charset="0"/>
              </a:defRPr>
            </a:lvl5pPr>
            <a:lvl6pPr marL="2514600" indent="-228600" defTabSz="457200" eaLnBrk="0" fontAlgn="base" hangingPunct="0">
              <a:spcBef>
                <a:spcPct val="30000"/>
              </a:spcBef>
              <a:spcAft>
                <a:spcPct val="0"/>
              </a:spcAft>
              <a:tabLst>
                <a:tab pos="723900" algn="l"/>
                <a:tab pos="1447800" algn="l"/>
                <a:tab pos="2171700" algn="l"/>
                <a:tab pos="2895600" algn="l"/>
                <a:tab pos="3619500" algn="l"/>
                <a:tab pos="4343400" algn="l"/>
                <a:tab pos="5067300" algn="l"/>
                <a:tab pos="5791200" algn="l"/>
              </a:tabLst>
              <a:defRPr sz="1200">
                <a:solidFill>
                  <a:schemeClr val="tx1"/>
                </a:solidFill>
                <a:latin typeface="Times New Roman" pitchFamily="18" charset="0"/>
              </a:defRPr>
            </a:lvl6pPr>
            <a:lvl7pPr marL="2971800" indent="-228600" defTabSz="457200" eaLnBrk="0" fontAlgn="base" hangingPunct="0">
              <a:spcBef>
                <a:spcPct val="30000"/>
              </a:spcBef>
              <a:spcAft>
                <a:spcPct val="0"/>
              </a:spcAft>
              <a:tabLst>
                <a:tab pos="723900" algn="l"/>
                <a:tab pos="1447800" algn="l"/>
                <a:tab pos="2171700" algn="l"/>
                <a:tab pos="2895600" algn="l"/>
                <a:tab pos="3619500" algn="l"/>
                <a:tab pos="4343400" algn="l"/>
                <a:tab pos="5067300" algn="l"/>
                <a:tab pos="5791200" algn="l"/>
              </a:tabLst>
              <a:defRPr sz="1200">
                <a:solidFill>
                  <a:schemeClr val="tx1"/>
                </a:solidFill>
                <a:latin typeface="Times New Roman" pitchFamily="18" charset="0"/>
              </a:defRPr>
            </a:lvl7pPr>
            <a:lvl8pPr marL="3429000" indent="-228600" defTabSz="457200" eaLnBrk="0" fontAlgn="base" hangingPunct="0">
              <a:spcBef>
                <a:spcPct val="30000"/>
              </a:spcBef>
              <a:spcAft>
                <a:spcPct val="0"/>
              </a:spcAft>
              <a:tabLst>
                <a:tab pos="723900" algn="l"/>
                <a:tab pos="1447800" algn="l"/>
                <a:tab pos="2171700" algn="l"/>
                <a:tab pos="2895600" algn="l"/>
                <a:tab pos="3619500" algn="l"/>
                <a:tab pos="4343400" algn="l"/>
                <a:tab pos="5067300" algn="l"/>
                <a:tab pos="5791200" algn="l"/>
              </a:tabLst>
              <a:defRPr sz="1200">
                <a:solidFill>
                  <a:schemeClr val="tx1"/>
                </a:solidFill>
                <a:latin typeface="Times New Roman" pitchFamily="18" charset="0"/>
              </a:defRPr>
            </a:lvl8pPr>
            <a:lvl9pPr marL="3886200" indent="-228600" defTabSz="457200" eaLnBrk="0" fontAlgn="base" hangingPunct="0">
              <a:spcBef>
                <a:spcPct val="30000"/>
              </a:spcBef>
              <a:spcAft>
                <a:spcPct val="0"/>
              </a:spcAft>
              <a:tabLst>
                <a:tab pos="723900" algn="l"/>
                <a:tab pos="1447800" algn="l"/>
                <a:tab pos="2171700" algn="l"/>
                <a:tab pos="2895600" algn="l"/>
                <a:tab pos="3619500" algn="l"/>
                <a:tab pos="4343400" algn="l"/>
                <a:tab pos="5067300" algn="l"/>
                <a:tab pos="5791200" algn="l"/>
              </a:tabLst>
              <a:defRPr sz="1200">
                <a:solidFill>
                  <a:schemeClr val="tx1"/>
                </a:solidFill>
                <a:latin typeface="Times New Roman" pitchFamily="18" charset="0"/>
              </a:defRPr>
            </a:lvl9pPr>
          </a:lstStyle>
          <a:p>
            <a:pPr>
              <a:lnSpc>
                <a:spcPct val="124000"/>
              </a:lnSpc>
              <a:spcBef>
                <a:spcPct val="0"/>
              </a:spcBef>
              <a:buSzPct val="45000"/>
              <a:buFont typeface="Wingdings" pitchFamily="2" charset="2"/>
              <a:buNone/>
            </a:pPr>
            <a:r>
              <a:rPr lang="en-GB" sz="2100">
                <a:latin typeface="Arial" charset="0"/>
                <a:cs typeface="Tahoma" pitchFamily="34" charset="0"/>
              </a:rPr>
              <a:t>Slide #1 (suggested):  plot shows expected number of events from a search (red points) and 1 sigma variation as function of combined snr^2 based on time-slides.  Blue dots are zero lag points.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95B3A6-2FAE-4C4A-A6F1-1264609C1533}" type="slidenum">
              <a:rPr lang="en-US"/>
              <a:pPr/>
              <a:t>53</a:t>
            </a:fld>
            <a:endParaRPr lang="en-US"/>
          </a:p>
        </p:txBody>
      </p:sp>
      <p:sp>
        <p:nvSpPr>
          <p:cNvPr id="691202" name="Rectangle 2"/>
          <p:cNvSpPr>
            <a:spLocks noGrp="1" noRot="1" noChangeAspect="1" noChangeArrowheads="1" noTextEdit="1"/>
          </p:cNvSpPr>
          <p:nvPr>
            <p:ph type="sldImg"/>
          </p:nvPr>
        </p:nvSpPr>
        <p:spPr>
          <a:ln/>
        </p:spPr>
      </p:sp>
      <p:sp>
        <p:nvSpPr>
          <p:cNvPr id="69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E63926D-9F9A-4A4F-A6ED-42806EEF8E45}" type="slidenum">
              <a:rPr lang="en-US"/>
              <a:pPr/>
              <a:t>54</a:t>
            </a:fld>
            <a:endParaRPr lang="en-US"/>
          </a:p>
        </p:txBody>
      </p:sp>
      <p:sp>
        <p:nvSpPr>
          <p:cNvPr id="1659906" name="Text Box 2"/>
          <p:cNvSpPr txBox="1">
            <a:spLocks noChangeArrowheads="1"/>
          </p:cNvSpPr>
          <p:nvPr/>
        </p:nvSpPr>
        <p:spPr bwMode="auto">
          <a:xfrm>
            <a:off x="4140201" y="0"/>
            <a:ext cx="3173307" cy="4783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p>
        </p:txBody>
      </p:sp>
      <p:sp>
        <p:nvSpPr>
          <p:cNvPr id="1659907" name="Text Box 3"/>
          <p:cNvSpPr txBox="1">
            <a:spLocks noChangeArrowheads="1"/>
          </p:cNvSpPr>
          <p:nvPr/>
        </p:nvSpPr>
        <p:spPr bwMode="auto">
          <a:xfrm>
            <a:off x="1290320" y="728425"/>
            <a:ext cx="4734560" cy="36004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p>
        </p:txBody>
      </p:sp>
      <p:sp>
        <p:nvSpPr>
          <p:cNvPr id="1659908" name="Text Box 4"/>
          <p:cNvSpPr txBox="1">
            <a:spLocks noGrp="1" noChangeArrowheads="1"/>
          </p:cNvSpPr>
          <p:nvPr>
            <p:ph type="body"/>
          </p:nvPr>
        </p:nvSpPr>
        <p:spPr>
          <a:xfrm>
            <a:off x="731520" y="4558904"/>
            <a:ext cx="5853854" cy="1654427"/>
          </a:xfrm>
          <a:noFill/>
          <a:ln/>
          <a:extLst>
            <a:ext uri="{91240B29-F687-4F45-9708-019B960494DF}">
              <a14:hiddenLine xmlns:a14="http://schemas.microsoft.com/office/drawing/2010/main" w="12700">
                <a:solidFill>
                  <a:schemeClr val="tx1"/>
                </a:solidFill>
                <a:round/>
                <a:headEnd/>
                <a:tailEnd/>
              </a14:hiddenLine>
            </a:ext>
          </a:extLst>
        </p:spPr>
        <p:txBody>
          <a:bodyPr lIns="0" tIns="0" rIns="0" bIns="0">
            <a:spAutoFit/>
          </a:bodyPr>
          <a:lstStyle>
            <a:lvl1pPr marL="207963" indent="-207963" defTabSz="457200">
              <a:tabLst>
                <a:tab pos="207963" algn="l"/>
                <a:tab pos="655638" algn="l"/>
                <a:tab pos="1104900" algn="l"/>
                <a:tab pos="1554163" algn="l"/>
                <a:tab pos="2003425" algn="l"/>
                <a:tab pos="2452688" algn="l"/>
                <a:tab pos="2901950" algn="l"/>
                <a:tab pos="3351213" algn="l"/>
                <a:tab pos="3800475" algn="l"/>
                <a:tab pos="4249738" algn="l"/>
                <a:tab pos="4699000" algn="l"/>
                <a:tab pos="5148263" algn="l"/>
                <a:tab pos="5597525" algn="l"/>
                <a:tab pos="6046788" algn="l"/>
                <a:tab pos="6496050" algn="l"/>
                <a:tab pos="6945313" algn="l"/>
                <a:tab pos="7394575" algn="l"/>
                <a:tab pos="7843838" algn="l"/>
                <a:tab pos="8293100" algn="l"/>
                <a:tab pos="8742363" algn="l"/>
                <a:tab pos="9191625" algn="l"/>
              </a:tabLst>
              <a:defRPr sz="1200">
                <a:solidFill>
                  <a:schemeClr val="tx1"/>
                </a:solidFill>
                <a:latin typeface="Times New Roman" pitchFamily="18" charset="0"/>
              </a:defRPr>
            </a:lvl1pPr>
            <a:lvl2pPr marL="742950" indent="-285750" defTabSz="457200">
              <a:tabLst>
                <a:tab pos="207963" algn="l"/>
                <a:tab pos="655638" algn="l"/>
                <a:tab pos="1104900" algn="l"/>
                <a:tab pos="1554163" algn="l"/>
                <a:tab pos="2003425" algn="l"/>
                <a:tab pos="2452688" algn="l"/>
                <a:tab pos="2901950" algn="l"/>
                <a:tab pos="3351213" algn="l"/>
                <a:tab pos="3800475" algn="l"/>
                <a:tab pos="4249738" algn="l"/>
                <a:tab pos="4699000" algn="l"/>
                <a:tab pos="5148263" algn="l"/>
                <a:tab pos="5597525" algn="l"/>
                <a:tab pos="6046788" algn="l"/>
                <a:tab pos="6496050" algn="l"/>
                <a:tab pos="6945313" algn="l"/>
                <a:tab pos="7394575" algn="l"/>
                <a:tab pos="7843838" algn="l"/>
                <a:tab pos="8293100" algn="l"/>
                <a:tab pos="8742363" algn="l"/>
                <a:tab pos="9191625" algn="l"/>
              </a:tabLst>
              <a:defRPr sz="1200">
                <a:solidFill>
                  <a:schemeClr val="tx1"/>
                </a:solidFill>
                <a:latin typeface="Times New Roman" pitchFamily="18" charset="0"/>
              </a:defRPr>
            </a:lvl2pPr>
            <a:lvl3pPr marL="1143000" indent="-228600" defTabSz="457200">
              <a:tabLst>
                <a:tab pos="207963" algn="l"/>
                <a:tab pos="655638" algn="l"/>
                <a:tab pos="1104900" algn="l"/>
                <a:tab pos="1554163" algn="l"/>
                <a:tab pos="2003425" algn="l"/>
                <a:tab pos="2452688" algn="l"/>
                <a:tab pos="2901950" algn="l"/>
                <a:tab pos="3351213" algn="l"/>
                <a:tab pos="3800475" algn="l"/>
                <a:tab pos="4249738" algn="l"/>
                <a:tab pos="4699000" algn="l"/>
                <a:tab pos="5148263" algn="l"/>
                <a:tab pos="5597525" algn="l"/>
                <a:tab pos="6046788" algn="l"/>
                <a:tab pos="6496050" algn="l"/>
                <a:tab pos="6945313" algn="l"/>
                <a:tab pos="7394575" algn="l"/>
                <a:tab pos="7843838" algn="l"/>
                <a:tab pos="8293100" algn="l"/>
                <a:tab pos="8742363" algn="l"/>
                <a:tab pos="9191625" algn="l"/>
              </a:tabLst>
              <a:defRPr sz="1200">
                <a:solidFill>
                  <a:schemeClr val="tx1"/>
                </a:solidFill>
                <a:latin typeface="Times New Roman" pitchFamily="18" charset="0"/>
              </a:defRPr>
            </a:lvl3pPr>
            <a:lvl4pPr marL="1600200" indent="-228600" defTabSz="457200">
              <a:tabLst>
                <a:tab pos="207963" algn="l"/>
                <a:tab pos="655638" algn="l"/>
                <a:tab pos="1104900" algn="l"/>
                <a:tab pos="1554163" algn="l"/>
                <a:tab pos="2003425" algn="l"/>
                <a:tab pos="2452688" algn="l"/>
                <a:tab pos="2901950" algn="l"/>
                <a:tab pos="3351213" algn="l"/>
                <a:tab pos="3800475" algn="l"/>
                <a:tab pos="4249738" algn="l"/>
                <a:tab pos="4699000" algn="l"/>
                <a:tab pos="5148263" algn="l"/>
                <a:tab pos="5597525" algn="l"/>
                <a:tab pos="6046788" algn="l"/>
                <a:tab pos="6496050" algn="l"/>
                <a:tab pos="6945313" algn="l"/>
                <a:tab pos="7394575" algn="l"/>
                <a:tab pos="7843838" algn="l"/>
                <a:tab pos="8293100" algn="l"/>
                <a:tab pos="8742363" algn="l"/>
                <a:tab pos="9191625" algn="l"/>
              </a:tabLst>
              <a:defRPr sz="1200">
                <a:solidFill>
                  <a:schemeClr val="tx1"/>
                </a:solidFill>
                <a:latin typeface="Times New Roman" pitchFamily="18" charset="0"/>
              </a:defRPr>
            </a:lvl4pPr>
            <a:lvl5pPr marL="2057400" indent="-228600" defTabSz="457200">
              <a:tabLst>
                <a:tab pos="207963" algn="l"/>
                <a:tab pos="655638" algn="l"/>
                <a:tab pos="1104900" algn="l"/>
                <a:tab pos="1554163" algn="l"/>
                <a:tab pos="2003425" algn="l"/>
                <a:tab pos="2452688" algn="l"/>
                <a:tab pos="2901950" algn="l"/>
                <a:tab pos="3351213" algn="l"/>
                <a:tab pos="3800475" algn="l"/>
                <a:tab pos="4249738" algn="l"/>
                <a:tab pos="4699000" algn="l"/>
                <a:tab pos="5148263" algn="l"/>
                <a:tab pos="5597525" algn="l"/>
                <a:tab pos="6046788" algn="l"/>
                <a:tab pos="6496050" algn="l"/>
                <a:tab pos="6945313" algn="l"/>
                <a:tab pos="7394575" algn="l"/>
                <a:tab pos="7843838" algn="l"/>
                <a:tab pos="8293100" algn="l"/>
                <a:tab pos="8742363" algn="l"/>
                <a:tab pos="9191625" algn="l"/>
              </a:tabLst>
              <a:defRPr sz="1200">
                <a:solidFill>
                  <a:schemeClr val="tx1"/>
                </a:solidFill>
                <a:latin typeface="Times New Roman" pitchFamily="18" charset="0"/>
              </a:defRPr>
            </a:lvl5pPr>
            <a:lvl6pPr marL="2514600" indent="-228600" defTabSz="457200" eaLnBrk="0" fontAlgn="base" hangingPunct="0">
              <a:spcBef>
                <a:spcPct val="30000"/>
              </a:spcBef>
              <a:spcAft>
                <a:spcPct val="0"/>
              </a:spcAft>
              <a:tabLst>
                <a:tab pos="207963" algn="l"/>
                <a:tab pos="655638" algn="l"/>
                <a:tab pos="1104900" algn="l"/>
                <a:tab pos="1554163" algn="l"/>
                <a:tab pos="2003425" algn="l"/>
                <a:tab pos="2452688" algn="l"/>
                <a:tab pos="2901950" algn="l"/>
                <a:tab pos="3351213" algn="l"/>
                <a:tab pos="3800475" algn="l"/>
                <a:tab pos="4249738" algn="l"/>
                <a:tab pos="4699000" algn="l"/>
                <a:tab pos="5148263" algn="l"/>
                <a:tab pos="5597525" algn="l"/>
                <a:tab pos="6046788" algn="l"/>
                <a:tab pos="6496050" algn="l"/>
                <a:tab pos="6945313" algn="l"/>
                <a:tab pos="7394575" algn="l"/>
                <a:tab pos="7843838" algn="l"/>
                <a:tab pos="8293100" algn="l"/>
                <a:tab pos="8742363" algn="l"/>
                <a:tab pos="9191625" algn="l"/>
              </a:tabLst>
              <a:defRPr sz="1200">
                <a:solidFill>
                  <a:schemeClr val="tx1"/>
                </a:solidFill>
                <a:latin typeface="Times New Roman" pitchFamily="18" charset="0"/>
              </a:defRPr>
            </a:lvl6pPr>
            <a:lvl7pPr marL="2971800" indent="-228600" defTabSz="457200" eaLnBrk="0" fontAlgn="base" hangingPunct="0">
              <a:spcBef>
                <a:spcPct val="30000"/>
              </a:spcBef>
              <a:spcAft>
                <a:spcPct val="0"/>
              </a:spcAft>
              <a:tabLst>
                <a:tab pos="207963" algn="l"/>
                <a:tab pos="655638" algn="l"/>
                <a:tab pos="1104900" algn="l"/>
                <a:tab pos="1554163" algn="l"/>
                <a:tab pos="2003425" algn="l"/>
                <a:tab pos="2452688" algn="l"/>
                <a:tab pos="2901950" algn="l"/>
                <a:tab pos="3351213" algn="l"/>
                <a:tab pos="3800475" algn="l"/>
                <a:tab pos="4249738" algn="l"/>
                <a:tab pos="4699000" algn="l"/>
                <a:tab pos="5148263" algn="l"/>
                <a:tab pos="5597525" algn="l"/>
                <a:tab pos="6046788" algn="l"/>
                <a:tab pos="6496050" algn="l"/>
                <a:tab pos="6945313" algn="l"/>
                <a:tab pos="7394575" algn="l"/>
                <a:tab pos="7843838" algn="l"/>
                <a:tab pos="8293100" algn="l"/>
                <a:tab pos="8742363" algn="l"/>
                <a:tab pos="9191625" algn="l"/>
              </a:tabLst>
              <a:defRPr sz="1200">
                <a:solidFill>
                  <a:schemeClr val="tx1"/>
                </a:solidFill>
                <a:latin typeface="Times New Roman" pitchFamily="18" charset="0"/>
              </a:defRPr>
            </a:lvl7pPr>
            <a:lvl8pPr marL="3429000" indent="-228600" defTabSz="457200" eaLnBrk="0" fontAlgn="base" hangingPunct="0">
              <a:spcBef>
                <a:spcPct val="30000"/>
              </a:spcBef>
              <a:spcAft>
                <a:spcPct val="0"/>
              </a:spcAft>
              <a:tabLst>
                <a:tab pos="207963" algn="l"/>
                <a:tab pos="655638" algn="l"/>
                <a:tab pos="1104900" algn="l"/>
                <a:tab pos="1554163" algn="l"/>
                <a:tab pos="2003425" algn="l"/>
                <a:tab pos="2452688" algn="l"/>
                <a:tab pos="2901950" algn="l"/>
                <a:tab pos="3351213" algn="l"/>
                <a:tab pos="3800475" algn="l"/>
                <a:tab pos="4249738" algn="l"/>
                <a:tab pos="4699000" algn="l"/>
                <a:tab pos="5148263" algn="l"/>
                <a:tab pos="5597525" algn="l"/>
                <a:tab pos="6046788" algn="l"/>
                <a:tab pos="6496050" algn="l"/>
                <a:tab pos="6945313" algn="l"/>
                <a:tab pos="7394575" algn="l"/>
                <a:tab pos="7843838" algn="l"/>
                <a:tab pos="8293100" algn="l"/>
                <a:tab pos="8742363" algn="l"/>
                <a:tab pos="9191625" algn="l"/>
              </a:tabLst>
              <a:defRPr sz="1200">
                <a:solidFill>
                  <a:schemeClr val="tx1"/>
                </a:solidFill>
                <a:latin typeface="Times New Roman" pitchFamily="18" charset="0"/>
              </a:defRPr>
            </a:lvl8pPr>
            <a:lvl9pPr marL="3886200" indent="-228600" defTabSz="457200" eaLnBrk="0" fontAlgn="base" hangingPunct="0">
              <a:spcBef>
                <a:spcPct val="30000"/>
              </a:spcBef>
              <a:spcAft>
                <a:spcPct val="0"/>
              </a:spcAft>
              <a:tabLst>
                <a:tab pos="207963" algn="l"/>
                <a:tab pos="655638" algn="l"/>
                <a:tab pos="1104900" algn="l"/>
                <a:tab pos="1554163" algn="l"/>
                <a:tab pos="2003425" algn="l"/>
                <a:tab pos="2452688" algn="l"/>
                <a:tab pos="2901950" algn="l"/>
                <a:tab pos="3351213" algn="l"/>
                <a:tab pos="3800475" algn="l"/>
                <a:tab pos="4249738" algn="l"/>
                <a:tab pos="4699000" algn="l"/>
                <a:tab pos="5148263" algn="l"/>
                <a:tab pos="5597525" algn="l"/>
                <a:tab pos="6046788" algn="l"/>
                <a:tab pos="6496050" algn="l"/>
                <a:tab pos="6945313" algn="l"/>
                <a:tab pos="7394575" algn="l"/>
                <a:tab pos="7843838" algn="l"/>
                <a:tab pos="8293100" algn="l"/>
                <a:tab pos="8742363" algn="l"/>
                <a:tab pos="9191625" algn="l"/>
              </a:tabLst>
              <a:defRPr sz="1200">
                <a:solidFill>
                  <a:schemeClr val="tx1"/>
                </a:solidFill>
                <a:latin typeface="Times New Roman" pitchFamily="18" charset="0"/>
              </a:defRPr>
            </a:lvl9pPr>
          </a:lstStyle>
          <a:p>
            <a:pPr>
              <a:lnSpc>
                <a:spcPct val="96000"/>
              </a:lnSpc>
              <a:spcBef>
                <a:spcPct val="0"/>
              </a:spcBef>
            </a:pPr>
            <a:r>
              <a:rPr lang="en-GB" sz="1600">
                <a:latin typeface="Bitstream Vera Sans" pitchFamily="16" charset="0"/>
              </a:rPr>
              <a:t>Collaboration with Kramer and Lyne for timing solutions and starting a collaboration with RXTE team for timing data for objects which are visible in Xray (e.g. j0537).  Note that these results (except the Crab pulsar result) will remain preliminary until the post-run pulsar timing solutions are generated.  These timing solutions check that each pulsar signal has not drifted outside the sensitivity window.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12D22B-9C2C-4F0E-896D-D41B0001D787}" type="slidenum">
              <a:rPr lang="en-US"/>
              <a:pPr/>
              <a:t>55</a:t>
            </a:fld>
            <a:endParaRPr lang="en-US"/>
          </a:p>
        </p:txBody>
      </p:sp>
      <p:sp>
        <p:nvSpPr>
          <p:cNvPr id="1098754" name="Rectangle 2"/>
          <p:cNvSpPr>
            <a:spLocks noGrp="1" noRot="1" noChangeAspect="1" noChangeArrowheads="1" noTextEdit="1"/>
          </p:cNvSpPr>
          <p:nvPr>
            <p:ph type="sldImg"/>
          </p:nvPr>
        </p:nvSpPr>
        <p:spPr>
          <a:xfrm>
            <a:off x="1262063" y="722313"/>
            <a:ext cx="4799012" cy="3598862"/>
          </a:xfrm>
          <a:ln/>
        </p:spPr>
      </p:sp>
      <p:sp>
        <p:nvSpPr>
          <p:cNvPr id="1098755" name="Rectangle 3"/>
          <p:cNvSpPr>
            <a:spLocks noGrp="1" noChangeArrowheads="1"/>
          </p:cNvSpPr>
          <p:nvPr>
            <p:ph type="body" idx="1"/>
          </p:nvPr>
        </p:nvSpPr>
        <p:spPr>
          <a:xfrm>
            <a:off x="977055" y="4557236"/>
            <a:ext cx="5361093" cy="4322207"/>
          </a:xfrm>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8E76B9-C521-4C33-A300-16EEDA0A4121}" type="slidenum">
              <a:rPr lang="en-US"/>
              <a:pPr/>
              <a:t>56</a:t>
            </a:fld>
            <a:endParaRPr lang="en-US"/>
          </a:p>
        </p:txBody>
      </p:sp>
      <p:sp>
        <p:nvSpPr>
          <p:cNvPr id="1414146" name="Rectangle 2"/>
          <p:cNvSpPr>
            <a:spLocks noGrp="1" noRot="1" noChangeAspect="1" noChangeArrowheads="1" noTextEdit="1"/>
          </p:cNvSpPr>
          <p:nvPr>
            <p:ph type="sldImg"/>
          </p:nvPr>
        </p:nvSpPr>
        <p:spPr>
          <a:ln/>
        </p:spPr>
      </p:sp>
      <p:sp>
        <p:nvSpPr>
          <p:cNvPr id="1414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8C394B-835B-41D4-9905-74F47D2EE826}" type="slidenum">
              <a:rPr lang="en-US"/>
              <a:pPr/>
              <a:t>57</a:t>
            </a:fld>
            <a:endParaRPr lang="en-US"/>
          </a:p>
        </p:txBody>
      </p:sp>
      <p:sp>
        <p:nvSpPr>
          <p:cNvPr id="1664002" name="Rectangle 2"/>
          <p:cNvSpPr>
            <a:spLocks noGrp="1" noRot="1" noChangeAspect="1" noChangeArrowheads="1" noTextEdit="1"/>
          </p:cNvSpPr>
          <p:nvPr>
            <p:ph type="sldImg"/>
          </p:nvPr>
        </p:nvSpPr>
        <p:spPr>
          <a:xfrm>
            <a:off x="1257300" y="720725"/>
            <a:ext cx="4800600" cy="3600450"/>
          </a:xfrm>
          <a:ln/>
        </p:spPr>
      </p:sp>
      <p:sp>
        <p:nvSpPr>
          <p:cNvPr id="1664003" name="Rectangle 3"/>
          <p:cNvSpPr>
            <a:spLocks noGrp="1" noChangeArrowheads="1"/>
          </p:cNvSpPr>
          <p:nvPr>
            <p:ph type="body" idx="1"/>
          </p:nvPr>
        </p:nvSpPr>
        <p:spPr>
          <a:xfrm>
            <a:off x="975360" y="4560570"/>
            <a:ext cx="5364480" cy="4320540"/>
          </a:xfrm>
        </p:spPr>
        <p:txBody>
          <a:bodyPr lIns="91435" tIns="45717" rIns="91435" bIns="45717"/>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811F73-F345-4538-B4A6-7F63D5F28416}" type="slidenum">
              <a:rPr lang="en-US"/>
              <a:pPr/>
              <a:t>58</a:t>
            </a:fld>
            <a:endParaRPr lang="en-US"/>
          </a:p>
        </p:txBody>
      </p:sp>
      <p:sp>
        <p:nvSpPr>
          <p:cNvPr id="1080322" name="Rectangle 2"/>
          <p:cNvSpPr>
            <a:spLocks noGrp="1" noRot="1" noChangeAspect="1" noChangeArrowheads="1" noTextEdit="1"/>
          </p:cNvSpPr>
          <p:nvPr>
            <p:ph type="sldImg"/>
          </p:nvPr>
        </p:nvSpPr>
        <p:spPr>
          <a:ln/>
        </p:spPr>
      </p:sp>
      <p:sp>
        <p:nvSpPr>
          <p:cNvPr id="1080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E3EC6B-C702-0A4C-958F-574644D450A8}" type="slidenum">
              <a:rPr lang="en-US" smtClean="0"/>
              <a:t>59</a:t>
            </a:fld>
            <a:endParaRPr lang="en-US"/>
          </a:p>
        </p:txBody>
      </p:sp>
    </p:spTree>
    <p:extLst>
      <p:ext uri="{BB962C8B-B14F-4D97-AF65-F5344CB8AC3E}">
        <p14:creationId xmlns:p14="http://schemas.microsoft.com/office/powerpoint/2010/main" val="2522249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19F8E6-0F7E-B943-A447-E78661E6E989}" type="slidenum">
              <a:rPr lang="en-US" smtClean="0"/>
              <a:pPr>
                <a:defRPr/>
              </a:pPr>
              <a:t>6</a:t>
            </a:fld>
            <a:endParaRPr lang="en-US"/>
          </a:p>
        </p:txBody>
      </p:sp>
    </p:spTree>
    <p:extLst>
      <p:ext uri="{BB962C8B-B14F-4D97-AF65-F5344CB8AC3E}">
        <p14:creationId xmlns:p14="http://schemas.microsoft.com/office/powerpoint/2010/main" val="25581087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898AF543-F649-41B6-8B80-31C3ECD7FFBF}" type="slidenum">
              <a:rPr lang="en-US"/>
              <a:pPr/>
              <a:t>60</a:t>
            </a:fld>
            <a:endParaRPr lang="en-US"/>
          </a:p>
        </p:txBody>
      </p:sp>
      <p:sp>
        <p:nvSpPr>
          <p:cNvPr id="93187" name="Rectangle 2"/>
          <p:cNvSpPr>
            <a:spLocks noGrp="1" noRot="1" noChangeAspect="1" noChangeArrowheads="1" noTextEdit="1"/>
          </p:cNvSpPr>
          <p:nvPr>
            <p:ph type="sldImg"/>
          </p:nvPr>
        </p:nvSpPr>
        <p:spPr>
          <a:solidFill>
            <a:srgbClr val="FFFFFF"/>
          </a:solidFill>
          <a:ln/>
        </p:spPr>
      </p:sp>
      <p:sp>
        <p:nvSpPr>
          <p:cNvPr id="93188"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New Roman" pitchFamily="-105" charset="0"/>
              <a:ea typeface="ＭＳ Ｐゴシック" pitchFamily="-105"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7"/>
          <p:cNvSpPr txBox="1">
            <a:spLocks noGrp="1" noChangeArrowheads="1"/>
          </p:cNvSpPr>
          <p:nvPr/>
        </p:nvSpPr>
        <p:spPr bwMode="auto">
          <a:xfrm>
            <a:off x="4145280" y="9122807"/>
            <a:ext cx="3169920" cy="478393"/>
          </a:xfrm>
          <a:prstGeom prst="rect">
            <a:avLst/>
          </a:prstGeom>
          <a:noFill/>
          <a:ln w="12700">
            <a:noFill/>
            <a:miter lim="800000"/>
            <a:headEnd type="none" w="sm" len="sm"/>
            <a:tailEnd type="none" w="sm" len="sm"/>
          </a:ln>
        </p:spPr>
        <p:txBody>
          <a:bodyPr lIns="96421" tIns="48210" rIns="96421" bIns="48210" anchor="b"/>
          <a:lstStyle/>
          <a:p>
            <a:pPr algn="r" defTabSz="964849"/>
            <a:fld id="{D816C550-AC36-4D02-838F-B17E7EDD62BC}" type="slidenum">
              <a:rPr lang="en-US" sz="1300"/>
              <a:pPr algn="r" defTabSz="964849"/>
              <a:t>61</a:t>
            </a:fld>
            <a:endParaRPr lang="en-US" sz="1300" dirty="0"/>
          </a:p>
        </p:txBody>
      </p:sp>
      <p:sp>
        <p:nvSpPr>
          <p:cNvPr id="95235" name="Text Box 2"/>
          <p:cNvSpPr txBox="1">
            <a:spLocks noChangeArrowheads="1"/>
          </p:cNvSpPr>
          <p:nvPr/>
        </p:nvSpPr>
        <p:spPr bwMode="auto">
          <a:xfrm>
            <a:off x="4140202" y="0"/>
            <a:ext cx="3173307" cy="478394"/>
          </a:xfrm>
          <a:prstGeom prst="rect">
            <a:avLst/>
          </a:prstGeom>
          <a:noFill/>
          <a:ln w="9525">
            <a:noFill/>
            <a:round/>
            <a:headEnd/>
            <a:tailEnd/>
          </a:ln>
        </p:spPr>
        <p:txBody>
          <a:bodyPr wrap="none" lIns="96653" tIns="48326" rIns="96653" bIns="48326" anchor="ctr"/>
          <a:lstStyle/>
          <a:p>
            <a:endParaRPr lang="en-US"/>
          </a:p>
        </p:txBody>
      </p:sp>
      <p:sp>
        <p:nvSpPr>
          <p:cNvPr id="95236" name="Text Box 3"/>
          <p:cNvSpPr txBox="1">
            <a:spLocks noChangeArrowheads="1"/>
          </p:cNvSpPr>
          <p:nvPr/>
        </p:nvSpPr>
        <p:spPr bwMode="auto">
          <a:xfrm>
            <a:off x="1290320" y="728425"/>
            <a:ext cx="4734560" cy="3600450"/>
          </a:xfrm>
          <a:prstGeom prst="rect">
            <a:avLst/>
          </a:prstGeom>
          <a:solidFill>
            <a:srgbClr val="FFFFFF"/>
          </a:solidFill>
          <a:ln w="9360">
            <a:solidFill>
              <a:srgbClr val="000000"/>
            </a:solidFill>
            <a:miter lim="800000"/>
            <a:headEnd/>
            <a:tailEnd/>
          </a:ln>
        </p:spPr>
        <p:txBody>
          <a:bodyPr wrap="none" lIns="96653" tIns="48326" rIns="96653" bIns="48326" anchor="ctr"/>
          <a:lstStyle/>
          <a:p>
            <a:endParaRPr lang="en-US"/>
          </a:p>
        </p:txBody>
      </p:sp>
      <p:sp>
        <p:nvSpPr>
          <p:cNvPr id="95237" name="Text Box 4"/>
          <p:cNvSpPr>
            <a:spLocks noGrp="1" noChangeArrowheads="1"/>
          </p:cNvSpPr>
          <p:nvPr>
            <p:ph type="body"/>
          </p:nvPr>
        </p:nvSpPr>
        <p:spPr>
          <a:xfrm>
            <a:off x="731520" y="4558905"/>
            <a:ext cx="5853854" cy="1654427"/>
          </a:xfrm>
          <a:noFill/>
          <a:ln w="9525"/>
        </p:spPr>
        <p:txBody>
          <a:bodyPr lIns="0" tIns="0" rIns="0" bIns="0">
            <a:spAutoFit/>
          </a:bodyPr>
          <a:lstStyle/>
          <a:p>
            <a:pPr marL="219819" indent="-219819" defTabSz="483263">
              <a:lnSpc>
                <a:spcPct val="96000"/>
              </a:lnSpc>
              <a:spcBef>
                <a:spcPct val="0"/>
              </a:spcBef>
              <a:tabLst>
                <a:tab pos="219819" algn="l"/>
                <a:tab pos="693014" algn="l"/>
                <a:tab pos="1167886" algn="l"/>
                <a:tab pos="1642760" algn="l"/>
                <a:tab pos="2117632" algn="l"/>
                <a:tab pos="2592505" algn="l"/>
                <a:tab pos="3067378" algn="l"/>
                <a:tab pos="3542251" algn="l"/>
                <a:tab pos="4017124" algn="l"/>
                <a:tab pos="4491997" algn="l"/>
                <a:tab pos="4966870" algn="l"/>
                <a:tab pos="5441744" algn="l"/>
                <a:tab pos="5916617" algn="l"/>
                <a:tab pos="6391491" algn="l"/>
                <a:tab pos="6866362" algn="l"/>
                <a:tab pos="7341236" algn="l"/>
                <a:tab pos="7816109" algn="l"/>
                <a:tab pos="8290982" algn="l"/>
                <a:tab pos="8765855" algn="l"/>
                <a:tab pos="9240728" algn="l"/>
                <a:tab pos="9715601" algn="l"/>
              </a:tabLst>
            </a:pPr>
            <a:r>
              <a:rPr lang="en-GB" sz="1600" dirty="0">
                <a:latin typeface="Bitstream Vera Sans" pitchFamily="16" charset="0"/>
                <a:ea typeface="ＭＳ Ｐゴシック" pitchFamily="-105" charset="-128"/>
              </a:rPr>
              <a:t>Collaboration with Kramer and Lyne for timing solutions and starting a collaboration with RXTE team for timing data for objects which are visible in </a:t>
            </a:r>
            <a:r>
              <a:rPr lang="en-GB" sz="1600" dirty="0" err="1">
                <a:latin typeface="Bitstream Vera Sans" pitchFamily="16" charset="0"/>
                <a:ea typeface="ＭＳ Ｐゴシック" pitchFamily="-105" charset="-128"/>
              </a:rPr>
              <a:t>Xray</a:t>
            </a:r>
            <a:r>
              <a:rPr lang="en-GB" sz="1600" dirty="0">
                <a:latin typeface="Bitstream Vera Sans" pitchFamily="16" charset="0"/>
                <a:ea typeface="ＭＳ Ｐゴシック" pitchFamily="-105" charset="-128"/>
              </a:rPr>
              <a:t> (e.g. j0537).  Note that these results (except the Crab pulsar result) will remain preliminary until the post-run pulsar timing solutions are generated.  These timing solutions check that each pulsar signal has not drifted outside the sensitivity window.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CDD245A2-CF0C-421A-9C70-19DC21C3009E}" type="slidenum">
              <a:rPr lang="en-US"/>
              <a:pPr/>
              <a:t>62</a:t>
            </a:fld>
            <a:endParaRPr lang="en-US"/>
          </a:p>
        </p:txBody>
      </p:sp>
      <p:sp>
        <p:nvSpPr>
          <p:cNvPr id="97283" name="Text Box 2"/>
          <p:cNvSpPr txBox="1">
            <a:spLocks noChangeArrowheads="1"/>
          </p:cNvSpPr>
          <p:nvPr/>
        </p:nvSpPr>
        <p:spPr bwMode="auto">
          <a:xfrm>
            <a:off x="4140202" y="0"/>
            <a:ext cx="3173307" cy="478394"/>
          </a:xfrm>
          <a:prstGeom prst="rect">
            <a:avLst/>
          </a:prstGeom>
          <a:noFill/>
          <a:ln w="9525">
            <a:noFill/>
            <a:round/>
            <a:headEnd/>
            <a:tailEnd/>
          </a:ln>
        </p:spPr>
        <p:txBody>
          <a:bodyPr wrap="none" lIns="96653" tIns="48326" rIns="96653" bIns="48326" anchor="ctr"/>
          <a:lstStyle/>
          <a:p>
            <a:endParaRPr lang="en-US"/>
          </a:p>
        </p:txBody>
      </p:sp>
      <p:sp>
        <p:nvSpPr>
          <p:cNvPr id="97284" name="Text Box 3"/>
          <p:cNvSpPr txBox="1">
            <a:spLocks noChangeArrowheads="1"/>
          </p:cNvSpPr>
          <p:nvPr/>
        </p:nvSpPr>
        <p:spPr bwMode="auto">
          <a:xfrm>
            <a:off x="1290320" y="728425"/>
            <a:ext cx="4734560" cy="3600450"/>
          </a:xfrm>
          <a:prstGeom prst="rect">
            <a:avLst/>
          </a:prstGeom>
          <a:solidFill>
            <a:srgbClr val="FFFFFF"/>
          </a:solidFill>
          <a:ln w="9360">
            <a:solidFill>
              <a:srgbClr val="000000"/>
            </a:solidFill>
            <a:miter lim="800000"/>
            <a:headEnd/>
            <a:tailEnd/>
          </a:ln>
        </p:spPr>
        <p:txBody>
          <a:bodyPr wrap="none" lIns="96653" tIns="48326" rIns="96653" bIns="48326" anchor="ctr"/>
          <a:lstStyle/>
          <a:p>
            <a:endParaRPr lang="en-US"/>
          </a:p>
        </p:txBody>
      </p:sp>
      <p:sp>
        <p:nvSpPr>
          <p:cNvPr id="97285" name="Text Box 4"/>
          <p:cNvSpPr>
            <a:spLocks noGrp="1" noChangeArrowheads="1"/>
          </p:cNvSpPr>
          <p:nvPr>
            <p:ph type="body"/>
          </p:nvPr>
        </p:nvSpPr>
        <p:spPr>
          <a:xfrm>
            <a:off x="731520" y="4558905"/>
            <a:ext cx="5853854" cy="1654427"/>
          </a:xfrm>
          <a:noFill/>
          <a:ln w="9525"/>
        </p:spPr>
        <p:txBody>
          <a:bodyPr lIns="0" tIns="0" rIns="0" bIns="0">
            <a:spAutoFit/>
          </a:bodyPr>
          <a:lstStyle/>
          <a:p>
            <a:pPr marL="219819" indent="-219819" defTabSz="483263">
              <a:lnSpc>
                <a:spcPct val="96000"/>
              </a:lnSpc>
              <a:spcBef>
                <a:spcPct val="0"/>
              </a:spcBef>
              <a:tabLst>
                <a:tab pos="219819" algn="l"/>
                <a:tab pos="693014" algn="l"/>
                <a:tab pos="1167886" algn="l"/>
                <a:tab pos="1642760" algn="l"/>
                <a:tab pos="2117632" algn="l"/>
                <a:tab pos="2592505" algn="l"/>
                <a:tab pos="3067378" algn="l"/>
                <a:tab pos="3542251" algn="l"/>
                <a:tab pos="4017124" algn="l"/>
                <a:tab pos="4491997" algn="l"/>
                <a:tab pos="4966870" algn="l"/>
                <a:tab pos="5441744" algn="l"/>
                <a:tab pos="5916617" algn="l"/>
                <a:tab pos="6391491" algn="l"/>
                <a:tab pos="6866362" algn="l"/>
                <a:tab pos="7341236" algn="l"/>
                <a:tab pos="7816109" algn="l"/>
                <a:tab pos="8290982" algn="l"/>
                <a:tab pos="8765855" algn="l"/>
                <a:tab pos="9240728" algn="l"/>
                <a:tab pos="9715601" algn="l"/>
              </a:tabLst>
            </a:pPr>
            <a:r>
              <a:rPr lang="en-GB" sz="1600" dirty="0">
                <a:latin typeface="Bitstream Vera Sans" pitchFamily="16" charset="0"/>
                <a:ea typeface="ＭＳ Ｐゴシック" pitchFamily="-105" charset="-128"/>
              </a:rPr>
              <a:t>Collaboration with Kramer and Lyne for timing solutions and starting a collaboration with RXTE team for timing data for objects which are visible in </a:t>
            </a:r>
            <a:r>
              <a:rPr lang="en-GB" sz="1600" dirty="0" err="1">
                <a:latin typeface="Bitstream Vera Sans" pitchFamily="16" charset="0"/>
                <a:ea typeface="ＭＳ Ｐゴシック" pitchFamily="-105" charset="-128"/>
              </a:rPr>
              <a:t>Xray</a:t>
            </a:r>
            <a:r>
              <a:rPr lang="en-GB" sz="1600" dirty="0">
                <a:latin typeface="Bitstream Vera Sans" pitchFamily="16" charset="0"/>
                <a:ea typeface="ＭＳ Ｐゴシック" pitchFamily="-105" charset="-128"/>
              </a:rPr>
              <a:t> (e.g. j0537).  Note that these results (except the Crab pulsar result) will remain preliminary until the post-run pulsar timing solutions are generated.  These timing solutions check that each pulsar signal has not drifted outside the sensitivity window.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1B31BB4C-0BD8-4B4F-9E88-70A753913D64}" type="slidenum">
              <a:rPr lang="en-US"/>
              <a:pPr/>
              <a:t>63</a:t>
            </a:fld>
            <a:endParaRPr lang="en-US"/>
          </a:p>
        </p:txBody>
      </p:sp>
      <p:sp>
        <p:nvSpPr>
          <p:cNvPr id="99331" name="Rectangle 2"/>
          <p:cNvSpPr>
            <a:spLocks noGrp="1" noRot="1" noChangeAspect="1" noChangeArrowheads="1" noTextEdit="1"/>
          </p:cNvSpPr>
          <p:nvPr>
            <p:ph type="sldImg"/>
          </p:nvPr>
        </p:nvSpPr>
        <p:spPr>
          <a:xfrm>
            <a:off x="1257300" y="720725"/>
            <a:ext cx="4802188" cy="3600450"/>
          </a:xfrm>
          <a:solidFill>
            <a:srgbClr val="FFFFFF"/>
          </a:solidFill>
          <a:ln/>
        </p:spPr>
      </p:sp>
      <p:sp>
        <p:nvSpPr>
          <p:cNvPr id="99332" name="Rectangle 3"/>
          <p:cNvSpPr>
            <a:spLocks noGrp="1" noChangeArrowheads="1"/>
          </p:cNvSpPr>
          <p:nvPr>
            <p:ph type="body" idx="1"/>
          </p:nvPr>
        </p:nvSpPr>
        <p:spPr>
          <a:xfrm>
            <a:off x="975360" y="4560570"/>
            <a:ext cx="5364480" cy="4320540"/>
          </a:xfrm>
          <a:solidFill>
            <a:srgbClr val="FFFFFF"/>
          </a:solidFill>
          <a:ln>
            <a:solidFill>
              <a:srgbClr val="000000"/>
            </a:solidFill>
          </a:ln>
        </p:spPr>
        <p:txBody>
          <a:bodyPr/>
          <a:lstStyle/>
          <a:p>
            <a:endParaRPr lang="en-US" smtClean="0">
              <a:latin typeface="Times New Roman" pitchFamily="-105" charset="0"/>
              <a:ea typeface="ＭＳ Ｐゴシック" pitchFamily="-105"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A591271E-7241-4967-8D0A-B9C0EFCAEFAF}" type="slidenum">
              <a:rPr lang="en-US"/>
              <a:pPr/>
              <a:t>64</a:t>
            </a:fld>
            <a:endParaRPr lang="en-US"/>
          </a:p>
        </p:txBody>
      </p:sp>
      <p:sp>
        <p:nvSpPr>
          <p:cNvPr id="101379" name="Rectangle 2"/>
          <p:cNvSpPr>
            <a:spLocks noGrp="1" noRot="1" noChangeAspect="1" noChangeArrowheads="1" noTextEdit="1"/>
          </p:cNvSpPr>
          <p:nvPr>
            <p:ph type="sldImg"/>
          </p:nvPr>
        </p:nvSpPr>
        <p:spPr>
          <a:xfrm>
            <a:off x="1257300" y="720725"/>
            <a:ext cx="4802188" cy="3600450"/>
          </a:xfrm>
          <a:solidFill>
            <a:srgbClr val="FFFFFF"/>
          </a:solidFill>
          <a:ln/>
        </p:spPr>
      </p:sp>
      <p:sp>
        <p:nvSpPr>
          <p:cNvPr id="101380" name="Rectangle 3"/>
          <p:cNvSpPr>
            <a:spLocks noGrp="1" noChangeArrowheads="1"/>
          </p:cNvSpPr>
          <p:nvPr>
            <p:ph type="body" idx="1"/>
          </p:nvPr>
        </p:nvSpPr>
        <p:spPr>
          <a:xfrm>
            <a:off x="975360" y="4560570"/>
            <a:ext cx="5364480" cy="4320540"/>
          </a:xfrm>
          <a:solidFill>
            <a:srgbClr val="FFFFFF"/>
          </a:solidFill>
          <a:ln>
            <a:solidFill>
              <a:srgbClr val="000000"/>
            </a:solidFill>
          </a:ln>
        </p:spPr>
        <p:txBody>
          <a:bodyPr/>
          <a:lstStyle/>
          <a:p>
            <a:endParaRPr lang="en-US" smtClean="0">
              <a:latin typeface="Times New Roman" pitchFamily="-105" charset="0"/>
              <a:ea typeface="ＭＳ Ｐゴシック" pitchFamily="-105"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9D920B4-B0EE-4227-AF36-3531A275B8CC}" type="slidenum">
              <a:rPr lang="en-US" smtClean="0"/>
              <a:pPr>
                <a:defRPr/>
              </a:pPr>
              <a:t>65</a:t>
            </a:fld>
            <a:endParaRPr lang="en-US"/>
          </a:p>
        </p:txBody>
      </p:sp>
    </p:spTree>
    <p:extLst>
      <p:ext uri="{BB962C8B-B14F-4D97-AF65-F5344CB8AC3E}">
        <p14:creationId xmlns:p14="http://schemas.microsoft.com/office/powerpoint/2010/main" val="19315158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0CA29685-E06A-487F-B4CF-8E93499037A1}" type="slidenum">
              <a:rPr lang="en-US"/>
              <a:pPr/>
              <a:t>66</a:t>
            </a:fld>
            <a:endParaRPr lang="en-US"/>
          </a:p>
        </p:txBody>
      </p:sp>
      <p:sp>
        <p:nvSpPr>
          <p:cNvPr id="103427" name="Rectangle 2"/>
          <p:cNvSpPr>
            <a:spLocks noGrp="1" noRot="1" noChangeAspect="1" noChangeArrowheads="1" noTextEdit="1"/>
          </p:cNvSpPr>
          <p:nvPr>
            <p:ph type="sldImg"/>
          </p:nvPr>
        </p:nvSpPr>
        <p:spPr>
          <a:solidFill>
            <a:srgbClr val="FFFFFF"/>
          </a:solidFill>
          <a:ln/>
        </p:spPr>
      </p:sp>
      <p:sp>
        <p:nvSpPr>
          <p:cNvPr id="103428"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New Roman" pitchFamily="-105" charset="0"/>
              <a:ea typeface="ＭＳ Ｐゴシック" pitchFamily="-105"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AE10B694-5F91-4EBD-9C2C-A7382A349F40}" type="slidenum">
              <a:rPr lang="en-US"/>
              <a:pPr/>
              <a:t>67</a:t>
            </a:fld>
            <a:endParaRPr lang="en-US"/>
          </a:p>
        </p:txBody>
      </p:sp>
      <p:sp>
        <p:nvSpPr>
          <p:cNvPr id="74755" name="Rectangle 2"/>
          <p:cNvSpPr>
            <a:spLocks noGrp="1" noRot="1" noChangeAspect="1" noChangeArrowheads="1" noTextEdit="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New Roman" pitchFamily="-105" charset="0"/>
              <a:ea typeface="ＭＳ Ｐゴシック" pitchFamily="-105"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w="9525"/>
        </p:spPr>
        <p:txBody>
          <a:bodyPr/>
          <a:lstStyle/>
          <a:p>
            <a:endParaRPr lang="en-US" smtClean="0">
              <a:latin typeface="Times New Roman" pitchFamily="-105" charset="0"/>
              <a:ea typeface="ＭＳ Ｐゴシック" pitchFamily="-105"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F11EA862-6475-4D9B-A90C-385D43954160}" type="slidenum">
              <a:rPr lang="en-US"/>
              <a:pPr/>
              <a:t>69</a:t>
            </a:fld>
            <a:endParaRPr lang="en-US"/>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New Roman" pitchFamily="-105" charset="0"/>
              <a:ea typeface="ＭＳ Ｐゴシック" pitchFamily="-105"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A7971A2B-FECC-40CE-9ADA-23EB80799B50}" type="slidenum">
              <a:rPr lang="en-US"/>
              <a:pPr/>
              <a:t>7</a:t>
            </a:fld>
            <a:endParaRPr lang="en-US"/>
          </a:p>
        </p:txBody>
      </p:sp>
      <p:sp>
        <p:nvSpPr>
          <p:cNvPr id="50179" name="Rectangle 2"/>
          <p:cNvSpPr>
            <a:spLocks noGrp="1" noRot="1" noChangeAspect="1" noChangeArrowheads="1" noTextEdit="1"/>
          </p:cNvSpPr>
          <p:nvPr>
            <p:ph type="sldImg"/>
          </p:nvPr>
        </p:nvSpPr>
        <p:spPr>
          <a:xfrm>
            <a:off x="1262063" y="722313"/>
            <a:ext cx="4797425" cy="3598862"/>
          </a:xfrm>
          <a:solidFill>
            <a:srgbClr val="FFFFFF"/>
          </a:solidFill>
          <a:ln/>
        </p:spPr>
      </p:sp>
      <p:sp>
        <p:nvSpPr>
          <p:cNvPr id="50180" name="Rectangle 3"/>
          <p:cNvSpPr>
            <a:spLocks noGrp="1" noChangeArrowheads="1"/>
          </p:cNvSpPr>
          <p:nvPr>
            <p:ph type="body" idx="1"/>
          </p:nvPr>
        </p:nvSpPr>
        <p:spPr>
          <a:xfrm>
            <a:off x="977056" y="4557236"/>
            <a:ext cx="5361093" cy="4322207"/>
          </a:xfrm>
          <a:solidFill>
            <a:srgbClr val="FFFFFF"/>
          </a:solidFill>
          <a:ln>
            <a:solidFill>
              <a:srgbClr val="000000"/>
            </a:solidFill>
          </a:ln>
        </p:spPr>
        <p:txBody>
          <a:bodyPr/>
          <a:lstStyle/>
          <a:p>
            <a:endParaRPr lang="en-US" smtClean="0">
              <a:latin typeface="Times New Roman" pitchFamily="-105" charset="0"/>
              <a:ea typeface="ＭＳ Ｐゴシック" pitchFamily="-105"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w="9525"/>
        </p:spPr>
        <p:txBody>
          <a:bodyPr/>
          <a:lstStyle/>
          <a:p>
            <a:endParaRPr lang="en-US" smtClean="0">
              <a:latin typeface="Times New Roman" pitchFamily="-105" charset="0"/>
              <a:ea typeface="ＭＳ Ｐゴシック" pitchFamily="-105" charset="-128"/>
            </a:endParaRPr>
          </a:p>
        </p:txBody>
      </p:sp>
      <p:sp>
        <p:nvSpPr>
          <p:cNvPr id="12292" name="Slide Number Placeholder 3"/>
          <p:cNvSpPr>
            <a:spLocks noGrp="1"/>
          </p:cNvSpPr>
          <p:nvPr>
            <p:ph type="sldNum" sz="quarter" idx="5"/>
          </p:nvPr>
        </p:nvSpPr>
        <p:spPr>
          <a:noFill/>
        </p:spPr>
        <p:txBody>
          <a:bodyPr/>
          <a:lstStyle/>
          <a:p>
            <a:fld id="{79934AD1-947C-47BC-BD80-0FF9CE2E06E1}" type="slidenum">
              <a:rPr lang="en-US"/>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49CBCC-63BF-41C9-9D8E-7C87B85C8B7A}" type="slidenum">
              <a:rPr lang="en-US"/>
              <a:pPr/>
              <a:t>71</a:t>
            </a:fld>
            <a:endParaRPr lang="en-US"/>
          </a:p>
        </p:txBody>
      </p:sp>
      <p:sp>
        <p:nvSpPr>
          <p:cNvPr id="1084418" name="Rectangle 2"/>
          <p:cNvSpPr>
            <a:spLocks noGrp="1" noRot="1" noChangeAspect="1" noChangeArrowheads="1" noTextEdit="1"/>
          </p:cNvSpPr>
          <p:nvPr>
            <p:ph type="sldImg"/>
          </p:nvPr>
        </p:nvSpPr>
        <p:spPr>
          <a:ln/>
        </p:spPr>
      </p:sp>
      <p:sp>
        <p:nvSpPr>
          <p:cNvPr id="1084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DABC3F2A-266E-42C0-A9F5-6D7B594C911B}" type="slidenum">
              <a:rPr lang="en-US"/>
              <a:pPr/>
              <a:t>8</a:t>
            </a:fld>
            <a:endParaRPr lang="en-US"/>
          </a:p>
        </p:txBody>
      </p:sp>
      <p:sp>
        <p:nvSpPr>
          <p:cNvPr id="52227" name="Text Box 2"/>
          <p:cNvSpPr txBox="1">
            <a:spLocks noChangeArrowheads="1"/>
          </p:cNvSpPr>
          <p:nvPr/>
        </p:nvSpPr>
        <p:spPr bwMode="auto">
          <a:xfrm>
            <a:off x="1290320" y="728425"/>
            <a:ext cx="4734560" cy="3600450"/>
          </a:xfrm>
          <a:prstGeom prst="rect">
            <a:avLst/>
          </a:prstGeom>
          <a:solidFill>
            <a:srgbClr val="FFFFFF"/>
          </a:solidFill>
          <a:ln w="9525">
            <a:solidFill>
              <a:srgbClr val="000000"/>
            </a:solidFill>
            <a:miter lim="800000"/>
            <a:headEnd/>
            <a:tailEnd/>
          </a:ln>
        </p:spPr>
        <p:txBody>
          <a:bodyPr wrap="none" lIns="96653" tIns="48326" rIns="96653" bIns="48326" anchor="ctr"/>
          <a:lstStyle/>
          <a:p>
            <a:endParaRPr lang="en-US"/>
          </a:p>
        </p:txBody>
      </p:sp>
      <p:sp>
        <p:nvSpPr>
          <p:cNvPr id="52228" name="Text Box 3"/>
          <p:cNvSpPr>
            <a:spLocks noGrp="1" noChangeArrowheads="1"/>
          </p:cNvSpPr>
          <p:nvPr>
            <p:ph type="body"/>
          </p:nvPr>
        </p:nvSpPr>
        <p:spPr>
          <a:xfrm>
            <a:off x="731520" y="4558904"/>
            <a:ext cx="5852160" cy="4320540"/>
          </a:xfrm>
          <a:noFill/>
          <a:ln w="9525"/>
        </p:spPr>
        <p:txBody>
          <a:bodyPr wrap="none" anchor="ctr"/>
          <a:lstStyle/>
          <a:p>
            <a:endParaRPr lang="en-US" smtClean="0">
              <a:latin typeface="Times New Roman" pitchFamily="-105" charset="0"/>
              <a:ea typeface="ＭＳ Ｐゴシック" pitchFamily="-105"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D0573D28-E22B-40A7-B374-2CFF52C78688}" type="slidenum">
              <a:rPr lang="en-US"/>
              <a:pPr/>
              <a:t>9</a:t>
            </a:fld>
            <a:endParaRPr lang="en-US"/>
          </a:p>
        </p:txBody>
      </p:sp>
      <p:sp>
        <p:nvSpPr>
          <p:cNvPr id="41987" name="Rectangle 2"/>
          <p:cNvSpPr>
            <a:spLocks noGrp="1" noRot="1" noChangeAspect="1" noChangeArrowheads="1" noTextEdit="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New Roman" pitchFamily="-105" charset="0"/>
              <a:ea typeface="ＭＳ Ｐゴシック" pitchFamily="-105"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AJW, Lepton-Photon, SF, 29 June 2013</a:t>
            </a:r>
            <a:endParaRPr lang="en-US"/>
          </a:p>
        </p:txBody>
      </p:sp>
      <p:sp>
        <p:nvSpPr>
          <p:cNvPr id="6" name="Slide Number Placeholder 5"/>
          <p:cNvSpPr>
            <a:spLocks noGrp="1"/>
          </p:cNvSpPr>
          <p:nvPr>
            <p:ph type="sldNum" sz="quarter" idx="12"/>
          </p:nvPr>
        </p:nvSpPr>
        <p:spPr/>
        <p:txBody>
          <a:bodyPr/>
          <a:lstStyle>
            <a:lvl1pPr>
              <a:defRPr/>
            </a:lvl1pPr>
          </a:lstStyle>
          <a:p>
            <a:fld id="{3EAC2F9D-D04A-44D4-937C-B876B5769CA1}" type="slidenum">
              <a:rPr lang="en-US"/>
              <a:pPr/>
              <a:t>‹#›</a:t>
            </a:fld>
            <a:endParaRPr lang="en-US"/>
          </a:p>
        </p:txBody>
      </p:sp>
    </p:spTree>
    <p:extLst>
      <p:ext uri="{BB962C8B-B14F-4D97-AF65-F5344CB8AC3E}">
        <p14:creationId xmlns:p14="http://schemas.microsoft.com/office/powerpoint/2010/main" val="259347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AJW, Lepton-Photon, SF, 29 June 2013</a:t>
            </a:r>
            <a:endParaRPr lang="en-US"/>
          </a:p>
        </p:txBody>
      </p:sp>
      <p:sp>
        <p:nvSpPr>
          <p:cNvPr id="6" name="Slide Number Placeholder 5"/>
          <p:cNvSpPr>
            <a:spLocks noGrp="1"/>
          </p:cNvSpPr>
          <p:nvPr>
            <p:ph type="sldNum" sz="quarter" idx="12"/>
          </p:nvPr>
        </p:nvSpPr>
        <p:spPr/>
        <p:txBody>
          <a:bodyPr/>
          <a:lstStyle>
            <a:lvl1pPr>
              <a:defRPr/>
            </a:lvl1pPr>
          </a:lstStyle>
          <a:p>
            <a:fld id="{1C64E433-2EE0-4EA6-A1CB-6AF433945F77}" type="slidenum">
              <a:rPr lang="en-US"/>
              <a:pPr/>
              <a:t>‹#›</a:t>
            </a:fld>
            <a:endParaRPr lang="en-US"/>
          </a:p>
        </p:txBody>
      </p:sp>
    </p:spTree>
    <p:extLst>
      <p:ext uri="{BB962C8B-B14F-4D97-AF65-F5344CB8AC3E}">
        <p14:creationId xmlns:p14="http://schemas.microsoft.com/office/powerpoint/2010/main" val="610873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03835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9626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AJW, Lepton-Photon, SF, 29 June 2013</a:t>
            </a:r>
            <a:endParaRPr lang="en-US"/>
          </a:p>
        </p:txBody>
      </p:sp>
      <p:sp>
        <p:nvSpPr>
          <p:cNvPr id="6" name="Slide Number Placeholder 5"/>
          <p:cNvSpPr>
            <a:spLocks noGrp="1"/>
          </p:cNvSpPr>
          <p:nvPr>
            <p:ph type="sldNum" sz="quarter" idx="12"/>
          </p:nvPr>
        </p:nvSpPr>
        <p:spPr/>
        <p:txBody>
          <a:bodyPr/>
          <a:lstStyle>
            <a:lvl1pPr>
              <a:defRPr/>
            </a:lvl1pPr>
          </a:lstStyle>
          <a:p>
            <a:fld id="{FFE51385-D11A-43EB-8983-9BFBA5A64640}" type="slidenum">
              <a:rPr lang="en-US"/>
              <a:pPr/>
              <a:t>‹#›</a:t>
            </a:fld>
            <a:endParaRPr lang="en-US"/>
          </a:p>
        </p:txBody>
      </p:sp>
    </p:spTree>
    <p:extLst>
      <p:ext uri="{BB962C8B-B14F-4D97-AF65-F5344CB8AC3E}">
        <p14:creationId xmlns:p14="http://schemas.microsoft.com/office/powerpoint/2010/main" val="2569153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7239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489700"/>
            <a:ext cx="1905000" cy="274638"/>
          </a:xfrm>
        </p:spPr>
        <p:txBody>
          <a:bodyPr/>
          <a:lstStyle>
            <a:lvl1pPr>
              <a:defRPr/>
            </a:lvl1pPr>
          </a:lstStyle>
          <a:p>
            <a:endParaRPr lang="en-US"/>
          </a:p>
        </p:txBody>
      </p:sp>
      <p:sp>
        <p:nvSpPr>
          <p:cNvPr id="6" name="Footer Placeholder 5"/>
          <p:cNvSpPr>
            <a:spLocks noGrp="1"/>
          </p:cNvSpPr>
          <p:nvPr>
            <p:ph type="ftr" sz="quarter" idx="11"/>
          </p:nvPr>
        </p:nvSpPr>
        <p:spPr>
          <a:xfrm>
            <a:off x="3124200" y="6489700"/>
            <a:ext cx="2895600" cy="274638"/>
          </a:xfrm>
        </p:spPr>
        <p:txBody>
          <a:bodyPr/>
          <a:lstStyle>
            <a:lvl1pPr>
              <a:defRPr/>
            </a:lvl1pPr>
          </a:lstStyle>
          <a:p>
            <a:r>
              <a:rPr lang="en-US" smtClean="0"/>
              <a:t>AJW, Lepton-Photon, SF, 29 June 2013</a:t>
            </a:r>
            <a:endParaRPr lang="en-US"/>
          </a:p>
        </p:txBody>
      </p:sp>
      <p:sp>
        <p:nvSpPr>
          <p:cNvPr id="7" name="Slide Number Placeholder 6"/>
          <p:cNvSpPr>
            <a:spLocks noGrp="1"/>
          </p:cNvSpPr>
          <p:nvPr>
            <p:ph type="sldNum" sz="quarter" idx="12"/>
          </p:nvPr>
        </p:nvSpPr>
        <p:spPr>
          <a:xfrm>
            <a:off x="6553200" y="6489700"/>
            <a:ext cx="1905000" cy="269875"/>
          </a:xfrm>
        </p:spPr>
        <p:txBody>
          <a:bodyPr/>
          <a:lstStyle>
            <a:lvl1pPr>
              <a:defRPr/>
            </a:lvl1pPr>
          </a:lstStyle>
          <a:p>
            <a:fld id="{96D75DFC-1928-4F6F-91FA-6DDDDF94D915}" type="slidenum">
              <a:rPr lang="en-US"/>
              <a:pPr/>
              <a:t>‹#›</a:t>
            </a:fld>
            <a:endParaRPr lang="en-US"/>
          </a:p>
        </p:txBody>
      </p:sp>
    </p:spTree>
    <p:extLst>
      <p:ext uri="{BB962C8B-B14F-4D97-AF65-F5344CB8AC3E}">
        <p14:creationId xmlns:p14="http://schemas.microsoft.com/office/powerpoint/2010/main" val="1480845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7239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489700"/>
            <a:ext cx="1905000" cy="274638"/>
          </a:xfrm>
        </p:spPr>
        <p:txBody>
          <a:bodyPr/>
          <a:lstStyle>
            <a:lvl1pPr>
              <a:defRPr/>
            </a:lvl1pPr>
          </a:lstStyle>
          <a:p>
            <a:endParaRPr lang="en-US"/>
          </a:p>
        </p:txBody>
      </p:sp>
      <p:sp>
        <p:nvSpPr>
          <p:cNvPr id="7" name="Footer Placeholder 6"/>
          <p:cNvSpPr>
            <a:spLocks noGrp="1"/>
          </p:cNvSpPr>
          <p:nvPr>
            <p:ph type="ftr" sz="quarter" idx="11"/>
          </p:nvPr>
        </p:nvSpPr>
        <p:spPr>
          <a:xfrm>
            <a:off x="3124200" y="6489700"/>
            <a:ext cx="2895600" cy="274638"/>
          </a:xfrm>
        </p:spPr>
        <p:txBody>
          <a:bodyPr/>
          <a:lstStyle>
            <a:lvl1pPr>
              <a:defRPr/>
            </a:lvl1pPr>
          </a:lstStyle>
          <a:p>
            <a:r>
              <a:rPr lang="en-US" smtClean="0"/>
              <a:t>AJW, Lepton-Photon, SF, 29 June 2013</a:t>
            </a:r>
            <a:endParaRPr lang="en-US"/>
          </a:p>
        </p:txBody>
      </p:sp>
      <p:sp>
        <p:nvSpPr>
          <p:cNvPr id="8" name="Slide Number Placeholder 7"/>
          <p:cNvSpPr>
            <a:spLocks noGrp="1"/>
          </p:cNvSpPr>
          <p:nvPr>
            <p:ph type="sldNum" sz="quarter" idx="12"/>
          </p:nvPr>
        </p:nvSpPr>
        <p:spPr>
          <a:xfrm>
            <a:off x="6553200" y="6489700"/>
            <a:ext cx="1905000" cy="269875"/>
          </a:xfrm>
        </p:spPr>
        <p:txBody>
          <a:bodyPr/>
          <a:lstStyle>
            <a:lvl1pPr>
              <a:defRPr/>
            </a:lvl1pPr>
          </a:lstStyle>
          <a:p>
            <a:fld id="{A1354C32-DF42-46D6-94B5-4403EA4E1144}" type="slidenum">
              <a:rPr lang="en-US"/>
              <a:pPr/>
              <a:t>‹#›</a:t>
            </a:fld>
            <a:endParaRPr lang="en-US"/>
          </a:p>
        </p:txBody>
      </p:sp>
    </p:spTree>
    <p:extLst>
      <p:ext uri="{BB962C8B-B14F-4D97-AF65-F5344CB8AC3E}">
        <p14:creationId xmlns:p14="http://schemas.microsoft.com/office/powerpoint/2010/main" val="3449252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72390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489700"/>
            <a:ext cx="1905000" cy="274638"/>
          </a:xfrm>
        </p:spPr>
        <p:txBody>
          <a:bodyPr/>
          <a:lstStyle>
            <a:lvl1pPr>
              <a:defRPr/>
            </a:lvl1pPr>
          </a:lstStyle>
          <a:p>
            <a:endParaRPr lang="en-US"/>
          </a:p>
        </p:txBody>
      </p:sp>
      <p:sp>
        <p:nvSpPr>
          <p:cNvPr id="6" name="Footer Placeholder 5"/>
          <p:cNvSpPr>
            <a:spLocks noGrp="1"/>
          </p:cNvSpPr>
          <p:nvPr>
            <p:ph type="ftr" sz="quarter" idx="11"/>
          </p:nvPr>
        </p:nvSpPr>
        <p:spPr>
          <a:xfrm>
            <a:off x="3124200" y="6489700"/>
            <a:ext cx="2895600" cy="274638"/>
          </a:xfrm>
        </p:spPr>
        <p:txBody>
          <a:bodyPr/>
          <a:lstStyle>
            <a:lvl1pPr>
              <a:defRPr/>
            </a:lvl1pPr>
          </a:lstStyle>
          <a:p>
            <a:r>
              <a:rPr lang="en-US" smtClean="0"/>
              <a:t>AJW, Lepton-Photon, SF, 29 June 2013</a:t>
            </a:r>
            <a:endParaRPr lang="en-US"/>
          </a:p>
        </p:txBody>
      </p:sp>
      <p:sp>
        <p:nvSpPr>
          <p:cNvPr id="7" name="Slide Number Placeholder 6"/>
          <p:cNvSpPr>
            <a:spLocks noGrp="1"/>
          </p:cNvSpPr>
          <p:nvPr>
            <p:ph type="sldNum" sz="quarter" idx="12"/>
          </p:nvPr>
        </p:nvSpPr>
        <p:spPr>
          <a:xfrm>
            <a:off x="6553200" y="6489700"/>
            <a:ext cx="1905000" cy="269875"/>
          </a:xfrm>
        </p:spPr>
        <p:txBody>
          <a:bodyPr/>
          <a:lstStyle>
            <a:lvl1pPr>
              <a:defRPr/>
            </a:lvl1pPr>
          </a:lstStyle>
          <a:p>
            <a:fld id="{00CBE7D1-A9E4-4F6C-9957-0F6E58357958}" type="slidenum">
              <a:rPr lang="en-US"/>
              <a:pPr/>
              <a:t>‹#›</a:t>
            </a:fld>
            <a:endParaRPr lang="en-US"/>
          </a:p>
        </p:txBody>
      </p:sp>
    </p:spTree>
    <p:extLst>
      <p:ext uri="{BB962C8B-B14F-4D97-AF65-F5344CB8AC3E}">
        <p14:creationId xmlns:p14="http://schemas.microsoft.com/office/powerpoint/2010/main" val="2400532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7239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489700"/>
            <a:ext cx="1905000" cy="274638"/>
          </a:xfrm>
        </p:spPr>
        <p:txBody>
          <a:bodyPr/>
          <a:lstStyle>
            <a:lvl1pPr>
              <a:defRPr/>
            </a:lvl1pPr>
          </a:lstStyle>
          <a:p>
            <a:endParaRPr lang="en-US"/>
          </a:p>
        </p:txBody>
      </p:sp>
      <p:sp>
        <p:nvSpPr>
          <p:cNvPr id="6" name="Footer Placeholder 5"/>
          <p:cNvSpPr>
            <a:spLocks noGrp="1"/>
          </p:cNvSpPr>
          <p:nvPr>
            <p:ph type="ftr" sz="quarter" idx="11"/>
          </p:nvPr>
        </p:nvSpPr>
        <p:spPr>
          <a:xfrm>
            <a:off x="3124200" y="6489700"/>
            <a:ext cx="2895600" cy="274638"/>
          </a:xfrm>
        </p:spPr>
        <p:txBody>
          <a:bodyPr/>
          <a:lstStyle>
            <a:lvl1pPr>
              <a:defRPr/>
            </a:lvl1pPr>
          </a:lstStyle>
          <a:p>
            <a:r>
              <a:rPr lang="en-US" smtClean="0"/>
              <a:t>AJW, Lepton-Photon, SF, 29 June 2013</a:t>
            </a:r>
            <a:endParaRPr lang="en-US"/>
          </a:p>
        </p:txBody>
      </p:sp>
      <p:sp>
        <p:nvSpPr>
          <p:cNvPr id="7" name="Slide Number Placeholder 6"/>
          <p:cNvSpPr>
            <a:spLocks noGrp="1"/>
          </p:cNvSpPr>
          <p:nvPr>
            <p:ph type="sldNum" sz="quarter" idx="12"/>
          </p:nvPr>
        </p:nvSpPr>
        <p:spPr>
          <a:xfrm>
            <a:off x="6553200" y="6489700"/>
            <a:ext cx="1905000" cy="269875"/>
          </a:xfrm>
        </p:spPr>
        <p:txBody>
          <a:bodyPr/>
          <a:lstStyle>
            <a:lvl1pPr>
              <a:defRPr/>
            </a:lvl1pPr>
          </a:lstStyle>
          <a:p>
            <a:fld id="{0CB7CFFB-69AC-4E50-B53A-D4A5D1846A78}" type="slidenum">
              <a:rPr lang="en-US"/>
              <a:pPr/>
              <a:t>‹#›</a:t>
            </a:fld>
            <a:endParaRPr lang="en-US"/>
          </a:p>
        </p:txBody>
      </p:sp>
    </p:spTree>
    <p:extLst>
      <p:ext uri="{BB962C8B-B14F-4D97-AF65-F5344CB8AC3E}">
        <p14:creationId xmlns:p14="http://schemas.microsoft.com/office/powerpoint/2010/main" val="389758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8568" y="228600"/>
            <a:ext cx="7239000" cy="11430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AJW, Lepton-Photon, SF, 29 June 2013</a:t>
            </a:r>
            <a:endParaRPr lang="en-US"/>
          </a:p>
        </p:txBody>
      </p:sp>
      <p:sp>
        <p:nvSpPr>
          <p:cNvPr id="6" name="Slide Number Placeholder 5"/>
          <p:cNvSpPr>
            <a:spLocks noGrp="1"/>
          </p:cNvSpPr>
          <p:nvPr>
            <p:ph type="sldNum" sz="quarter" idx="12"/>
          </p:nvPr>
        </p:nvSpPr>
        <p:spPr/>
        <p:txBody>
          <a:bodyPr/>
          <a:lstStyle>
            <a:lvl1pPr>
              <a:defRPr/>
            </a:lvl1pPr>
          </a:lstStyle>
          <a:p>
            <a:fld id="{36BB9812-3B4C-4A35-AEDB-F240F4EFEB71}" type="slidenum">
              <a:rPr lang="en-US"/>
              <a:pPr/>
              <a:t>‹#›</a:t>
            </a:fld>
            <a:endParaRPr lang="en-US"/>
          </a:p>
        </p:txBody>
      </p:sp>
    </p:spTree>
    <p:extLst>
      <p:ext uri="{BB962C8B-B14F-4D97-AF65-F5344CB8AC3E}">
        <p14:creationId xmlns:p14="http://schemas.microsoft.com/office/powerpoint/2010/main" val="428820476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AJW, Lepton-Photon, SF, 29 June 2013</a:t>
            </a:r>
            <a:endParaRPr lang="en-US"/>
          </a:p>
        </p:txBody>
      </p:sp>
      <p:sp>
        <p:nvSpPr>
          <p:cNvPr id="6" name="Slide Number Placeholder 5"/>
          <p:cNvSpPr>
            <a:spLocks noGrp="1"/>
          </p:cNvSpPr>
          <p:nvPr>
            <p:ph type="sldNum" sz="quarter" idx="12"/>
          </p:nvPr>
        </p:nvSpPr>
        <p:spPr/>
        <p:txBody>
          <a:bodyPr/>
          <a:lstStyle>
            <a:lvl1pPr>
              <a:defRPr/>
            </a:lvl1pPr>
          </a:lstStyle>
          <a:p>
            <a:fld id="{F950580D-DD73-408B-980D-3F5A59357C4D}" type="slidenum">
              <a:rPr lang="en-US"/>
              <a:pPr/>
              <a:t>‹#›</a:t>
            </a:fld>
            <a:endParaRPr lang="en-US"/>
          </a:p>
        </p:txBody>
      </p:sp>
    </p:spTree>
    <p:extLst>
      <p:ext uri="{BB962C8B-B14F-4D97-AF65-F5344CB8AC3E}">
        <p14:creationId xmlns:p14="http://schemas.microsoft.com/office/powerpoint/2010/main" val="4116345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AJW, Lepton-Photon, SF, 29 June 2013</a:t>
            </a:r>
            <a:endParaRPr lang="en-US"/>
          </a:p>
        </p:txBody>
      </p:sp>
      <p:sp>
        <p:nvSpPr>
          <p:cNvPr id="7" name="Slide Number Placeholder 6"/>
          <p:cNvSpPr>
            <a:spLocks noGrp="1"/>
          </p:cNvSpPr>
          <p:nvPr>
            <p:ph type="sldNum" sz="quarter" idx="12"/>
          </p:nvPr>
        </p:nvSpPr>
        <p:spPr/>
        <p:txBody>
          <a:bodyPr/>
          <a:lstStyle>
            <a:lvl1pPr>
              <a:defRPr/>
            </a:lvl1pPr>
          </a:lstStyle>
          <a:p>
            <a:fld id="{4D8466AA-FCC0-4E59-8C3D-A78D728B0FAC}" type="slidenum">
              <a:rPr lang="en-US"/>
              <a:pPr/>
              <a:t>‹#›</a:t>
            </a:fld>
            <a:endParaRPr lang="en-US"/>
          </a:p>
        </p:txBody>
      </p:sp>
    </p:spTree>
    <p:extLst>
      <p:ext uri="{BB962C8B-B14F-4D97-AF65-F5344CB8AC3E}">
        <p14:creationId xmlns:p14="http://schemas.microsoft.com/office/powerpoint/2010/main" val="2186450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r>
              <a:rPr lang="en-US" smtClean="0"/>
              <a:t>AJW, Lepton-Photon, SF, 29 June 2013</a:t>
            </a:r>
            <a:endParaRPr lang="en-US"/>
          </a:p>
        </p:txBody>
      </p:sp>
      <p:sp>
        <p:nvSpPr>
          <p:cNvPr id="9" name="Slide Number Placeholder 8"/>
          <p:cNvSpPr>
            <a:spLocks noGrp="1"/>
          </p:cNvSpPr>
          <p:nvPr>
            <p:ph type="sldNum" sz="quarter" idx="12"/>
          </p:nvPr>
        </p:nvSpPr>
        <p:spPr/>
        <p:txBody>
          <a:bodyPr/>
          <a:lstStyle>
            <a:lvl1pPr>
              <a:defRPr/>
            </a:lvl1pPr>
          </a:lstStyle>
          <a:p>
            <a:fld id="{BD6CF3C7-C90E-46D4-9973-A80286830C28}" type="slidenum">
              <a:rPr lang="en-US"/>
              <a:pPr/>
              <a:t>‹#›</a:t>
            </a:fld>
            <a:endParaRPr lang="en-US"/>
          </a:p>
        </p:txBody>
      </p:sp>
    </p:spTree>
    <p:extLst>
      <p:ext uri="{BB962C8B-B14F-4D97-AF65-F5344CB8AC3E}">
        <p14:creationId xmlns:p14="http://schemas.microsoft.com/office/powerpoint/2010/main" val="971632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en-US" smtClean="0"/>
              <a:t>AJW, Lepton-Photon, SF, 29 June 2013</a:t>
            </a:r>
            <a:endParaRPr lang="en-US"/>
          </a:p>
        </p:txBody>
      </p:sp>
      <p:sp>
        <p:nvSpPr>
          <p:cNvPr id="5" name="Slide Number Placeholder 4"/>
          <p:cNvSpPr>
            <a:spLocks noGrp="1"/>
          </p:cNvSpPr>
          <p:nvPr>
            <p:ph type="sldNum" sz="quarter" idx="12"/>
          </p:nvPr>
        </p:nvSpPr>
        <p:spPr/>
        <p:txBody>
          <a:bodyPr/>
          <a:lstStyle>
            <a:lvl1pPr>
              <a:defRPr/>
            </a:lvl1pPr>
          </a:lstStyle>
          <a:p>
            <a:fld id="{D0D7F02C-625E-4AEC-B7A2-3E16C90D08CA}" type="slidenum">
              <a:rPr lang="en-US"/>
              <a:pPr/>
              <a:t>‹#›</a:t>
            </a:fld>
            <a:endParaRPr lang="en-US"/>
          </a:p>
        </p:txBody>
      </p:sp>
    </p:spTree>
    <p:extLst>
      <p:ext uri="{BB962C8B-B14F-4D97-AF65-F5344CB8AC3E}">
        <p14:creationId xmlns:p14="http://schemas.microsoft.com/office/powerpoint/2010/main" val="1410720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r>
              <a:rPr lang="en-US" smtClean="0"/>
              <a:t>AJW, Lepton-Photon, SF, 29 June 2013</a:t>
            </a:r>
            <a:endParaRPr lang="en-US"/>
          </a:p>
        </p:txBody>
      </p:sp>
      <p:sp>
        <p:nvSpPr>
          <p:cNvPr id="4" name="Slide Number Placeholder 3"/>
          <p:cNvSpPr>
            <a:spLocks noGrp="1"/>
          </p:cNvSpPr>
          <p:nvPr>
            <p:ph type="sldNum" sz="quarter" idx="12"/>
          </p:nvPr>
        </p:nvSpPr>
        <p:spPr/>
        <p:txBody>
          <a:bodyPr/>
          <a:lstStyle>
            <a:lvl1pPr>
              <a:defRPr/>
            </a:lvl1pPr>
          </a:lstStyle>
          <a:p>
            <a:fld id="{4D639B0D-4F8F-496A-ABEF-A2C20DADC6E3}" type="slidenum">
              <a:rPr lang="en-US"/>
              <a:pPr/>
              <a:t>‹#›</a:t>
            </a:fld>
            <a:endParaRPr lang="en-US"/>
          </a:p>
        </p:txBody>
      </p:sp>
    </p:spTree>
    <p:extLst>
      <p:ext uri="{BB962C8B-B14F-4D97-AF65-F5344CB8AC3E}">
        <p14:creationId xmlns:p14="http://schemas.microsoft.com/office/powerpoint/2010/main" val="3200397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AJW, Lepton-Photon, SF, 29 June 2013</a:t>
            </a:r>
            <a:endParaRPr lang="en-US"/>
          </a:p>
        </p:txBody>
      </p:sp>
      <p:sp>
        <p:nvSpPr>
          <p:cNvPr id="7" name="Slide Number Placeholder 6"/>
          <p:cNvSpPr>
            <a:spLocks noGrp="1"/>
          </p:cNvSpPr>
          <p:nvPr>
            <p:ph type="sldNum" sz="quarter" idx="12"/>
          </p:nvPr>
        </p:nvSpPr>
        <p:spPr/>
        <p:txBody>
          <a:bodyPr/>
          <a:lstStyle>
            <a:lvl1pPr>
              <a:defRPr/>
            </a:lvl1pPr>
          </a:lstStyle>
          <a:p>
            <a:fld id="{677223E5-82FD-4134-948B-0A9F5EC664E3}" type="slidenum">
              <a:rPr lang="en-US"/>
              <a:pPr/>
              <a:t>‹#›</a:t>
            </a:fld>
            <a:endParaRPr lang="en-US"/>
          </a:p>
        </p:txBody>
      </p:sp>
    </p:spTree>
    <p:extLst>
      <p:ext uri="{BB962C8B-B14F-4D97-AF65-F5344CB8AC3E}">
        <p14:creationId xmlns:p14="http://schemas.microsoft.com/office/powerpoint/2010/main" val="203272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AJW, Lepton-Photon, SF, 29 June 2013</a:t>
            </a:r>
            <a:endParaRPr lang="en-US"/>
          </a:p>
        </p:txBody>
      </p:sp>
      <p:sp>
        <p:nvSpPr>
          <p:cNvPr id="7" name="Slide Number Placeholder 6"/>
          <p:cNvSpPr>
            <a:spLocks noGrp="1"/>
          </p:cNvSpPr>
          <p:nvPr>
            <p:ph type="sldNum" sz="quarter" idx="12"/>
          </p:nvPr>
        </p:nvSpPr>
        <p:spPr/>
        <p:txBody>
          <a:bodyPr/>
          <a:lstStyle>
            <a:lvl1pPr>
              <a:defRPr/>
            </a:lvl1pPr>
          </a:lstStyle>
          <a:p>
            <a:fld id="{5DA47808-5E89-4B11-935A-461485CF0C69}" type="slidenum">
              <a:rPr lang="en-US"/>
              <a:pPr/>
              <a:t>‹#›</a:t>
            </a:fld>
            <a:endParaRPr lang="en-US"/>
          </a:p>
        </p:txBody>
      </p:sp>
    </p:spTree>
    <p:extLst>
      <p:ext uri="{BB962C8B-B14F-4D97-AF65-F5344CB8AC3E}">
        <p14:creationId xmlns:p14="http://schemas.microsoft.com/office/powerpoint/2010/main" val="3661261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oleObject" Target="../embeddings/oleObject1.bin"/><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vmlDrawing" Target="../drawings/vmlDrawing1.vm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oleObject" Target="../embeddings/oleObject2.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685800" y="6489700"/>
            <a:ext cx="1905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defRPr sz="1200">
                <a:latin typeface="+mn-lt"/>
              </a:defRPr>
            </a:lvl1pPr>
          </a:lstStyle>
          <a:p>
            <a:endParaRPr lang="en-US"/>
          </a:p>
        </p:txBody>
      </p:sp>
      <p:sp>
        <p:nvSpPr>
          <p:cNvPr id="3075" name="Rectangle 3"/>
          <p:cNvSpPr>
            <a:spLocks noGrp="1" noChangeArrowheads="1"/>
          </p:cNvSpPr>
          <p:nvPr>
            <p:ph type="ftr" sz="quarter" idx="3"/>
          </p:nvPr>
        </p:nvSpPr>
        <p:spPr bwMode="auto">
          <a:xfrm>
            <a:off x="3124200" y="6489700"/>
            <a:ext cx="2895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a:defRPr sz="1200" b="1" i="1">
                <a:latin typeface="+mn-lt"/>
              </a:defRPr>
            </a:lvl1pPr>
          </a:lstStyle>
          <a:p>
            <a:r>
              <a:rPr lang="en-US" smtClean="0"/>
              <a:t>AJW, Lepton-Photon, SF, 29 June 2013</a:t>
            </a:r>
            <a:endParaRPr lang="en-US"/>
          </a:p>
        </p:txBody>
      </p:sp>
      <p:sp>
        <p:nvSpPr>
          <p:cNvPr id="3076" name="Rectangle 4"/>
          <p:cNvSpPr>
            <a:spLocks noGrp="1" noChangeArrowheads="1"/>
          </p:cNvSpPr>
          <p:nvPr>
            <p:ph type="sldNum" sz="quarter" idx="4"/>
          </p:nvPr>
        </p:nvSpPr>
        <p:spPr bwMode="auto">
          <a:xfrm>
            <a:off x="6553200" y="6489700"/>
            <a:ext cx="1905000"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a:defRPr sz="1200">
                <a:latin typeface="+mn-lt"/>
              </a:defRPr>
            </a:lvl1pPr>
          </a:lstStyle>
          <a:p>
            <a:fld id="{66771043-035A-444F-8330-79A089548A42}" type="slidenum">
              <a:rPr lang="en-US"/>
              <a:pPr/>
              <a:t>‹#›</a:t>
            </a:fld>
            <a:endParaRPr lang="en-US"/>
          </a:p>
        </p:txBody>
      </p:sp>
      <p:sp>
        <p:nvSpPr>
          <p:cNvPr id="3077" name="Rectangle 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title"/>
          </p:nvPr>
        </p:nvSpPr>
        <p:spPr bwMode="auto">
          <a:xfrm>
            <a:off x="1097800" y="228600"/>
            <a:ext cx="7239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3080" name="Rectangle 8"/>
          <p:cNvSpPr>
            <a:spLocks noChangeArrowheads="1"/>
          </p:cNvSpPr>
          <p:nvPr/>
        </p:nvSpPr>
        <p:spPr bwMode="auto">
          <a:xfrm>
            <a:off x="4430713" y="6484938"/>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1" name="Rectangle 9"/>
          <p:cNvSpPr>
            <a:spLocks noChangeArrowheads="1"/>
          </p:cNvSpPr>
          <p:nvPr/>
        </p:nvSpPr>
        <p:spPr bwMode="auto">
          <a:xfrm>
            <a:off x="4479925" y="318928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2" name="Rectangle 10"/>
          <p:cNvSpPr>
            <a:spLocks noChangeArrowheads="1"/>
          </p:cNvSpPr>
          <p:nvPr/>
        </p:nvSpPr>
        <p:spPr bwMode="auto">
          <a:xfrm>
            <a:off x="4479925" y="3108325"/>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3" name="Rectangle 11"/>
          <p:cNvSpPr>
            <a:spLocks noChangeArrowheads="1"/>
          </p:cNvSpPr>
          <p:nvPr/>
        </p:nvSpPr>
        <p:spPr bwMode="auto">
          <a:xfrm>
            <a:off x="0" y="1543050"/>
            <a:ext cx="9132888" cy="38100"/>
          </a:xfrm>
          <a:prstGeom prst="rect">
            <a:avLst/>
          </a:prstGeom>
          <a:solidFill>
            <a:srgbClr val="DC008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3086" name="Object 14"/>
          <p:cNvGraphicFramePr>
            <a:graphicFrameLocks noChangeAspect="1"/>
          </p:cNvGraphicFramePr>
          <p:nvPr/>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3182" name="Photo Editor Photo" r:id="rId18" imgW="4409524" imgH="3219899" progId="MSPhotoEd.3">
                  <p:embed/>
                </p:oleObj>
              </mc:Choice>
              <mc:Fallback>
                <p:oleObj name="Photo Editor Photo" r:id="rId18" imgW="4409524" imgH="3219899" progId="MSPhotoEd.3">
                  <p:embed/>
                  <p:pic>
                    <p:nvPicPr>
                      <p:cNvPr id="0" name="Object 1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 name="Object 1"/>
          <p:cNvGraphicFramePr>
            <a:graphicFrameLocks noChangeAspect="1"/>
          </p:cNvGraphicFramePr>
          <p:nvPr userDrawn="1"/>
        </p:nvGraphicFramePr>
        <p:xfrm>
          <a:off x="7905750" y="112713"/>
          <a:ext cx="1050925" cy="558800"/>
        </p:xfrm>
        <a:graphic>
          <a:graphicData uri="http://schemas.openxmlformats.org/presentationml/2006/ole">
            <mc:AlternateContent xmlns:mc="http://schemas.openxmlformats.org/markup-compatibility/2006">
              <mc:Choice xmlns:v="urn:schemas-microsoft-com:vml" Requires="v">
                <p:oleObj spid="_x0000_s3183" name="Image" r:id="rId20" imgW="1385104" imgH="737028" progId="">
                  <p:embed/>
                </p:oleObj>
              </mc:Choice>
              <mc:Fallback>
                <p:oleObj name="Image" r:id="rId20" imgW="1385104" imgH="737028" progId="">
                  <p:embed/>
                  <p:pic>
                    <p:nvPicPr>
                      <p:cNvPr id="0" name="Object 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905750" y="112713"/>
                        <a:ext cx="1050925"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timing>
    <p:tnLst>
      <p:par>
        <p:cTn id="1" dur="indefinite" restart="never" nodeType="tmRoot"/>
      </p:par>
    </p:tnLst>
  </p:timing>
  <p:hf hdr="0" ft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Helvetica" pitchFamily="80" charset="0"/>
        </a:defRPr>
      </a:lvl2pPr>
      <a:lvl3pPr algn="ctr" rtl="0" eaLnBrk="0" fontAlgn="base" hangingPunct="0">
        <a:spcBef>
          <a:spcPct val="0"/>
        </a:spcBef>
        <a:spcAft>
          <a:spcPct val="0"/>
        </a:spcAft>
        <a:defRPr sz="3600">
          <a:solidFill>
            <a:schemeClr val="tx2"/>
          </a:solidFill>
          <a:latin typeface="Helvetica" pitchFamily="80" charset="0"/>
        </a:defRPr>
      </a:lvl3pPr>
      <a:lvl4pPr algn="ctr" rtl="0" eaLnBrk="0" fontAlgn="base" hangingPunct="0">
        <a:spcBef>
          <a:spcPct val="0"/>
        </a:spcBef>
        <a:spcAft>
          <a:spcPct val="0"/>
        </a:spcAft>
        <a:defRPr sz="3600">
          <a:solidFill>
            <a:schemeClr val="tx2"/>
          </a:solidFill>
          <a:latin typeface="Helvetica" pitchFamily="80" charset="0"/>
        </a:defRPr>
      </a:lvl4pPr>
      <a:lvl5pPr algn="ctr" rtl="0" eaLnBrk="0" fontAlgn="base" hangingPunct="0">
        <a:spcBef>
          <a:spcPct val="0"/>
        </a:spcBef>
        <a:spcAft>
          <a:spcPct val="0"/>
        </a:spcAft>
        <a:defRPr sz="3600">
          <a:solidFill>
            <a:schemeClr val="tx2"/>
          </a:solidFill>
          <a:latin typeface="Helvetica" pitchFamily="80" charset="0"/>
        </a:defRPr>
      </a:lvl5pPr>
      <a:lvl6pPr marL="457200" algn="ctr" rtl="0" eaLnBrk="0" fontAlgn="base" hangingPunct="0">
        <a:spcBef>
          <a:spcPct val="0"/>
        </a:spcBef>
        <a:spcAft>
          <a:spcPct val="0"/>
        </a:spcAft>
        <a:defRPr sz="3600">
          <a:solidFill>
            <a:schemeClr val="tx2"/>
          </a:solidFill>
          <a:latin typeface="Helvetica" pitchFamily="80" charset="0"/>
        </a:defRPr>
      </a:lvl6pPr>
      <a:lvl7pPr marL="914400" algn="ctr" rtl="0" eaLnBrk="0" fontAlgn="base" hangingPunct="0">
        <a:spcBef>
          <a:spcPct val="0"/>
        </a:spcBef>
        <a:spcAft>
          <a:spcPct val="0"/>
        </a:spcAft>
        <a:defRPr sz="3600">
          <a:solidFill>
            <a:schemeClr val="tx2"/>
          </a:solidFill>
          <a:latin typeface="Helvetica" pitchFamily="80" charset="0"/>
        </a:defRPr>
      </a:lvl7pPr>
      <a:lvl8pPr marL="1371600" algn="ctr" rtl="0" eaLnBrk="0" fontAlgn="base" hangingPunct="0">
        <a:spcBef>
          <a:spcPct val="0"/>
        </a:spcBef>
        <a:spcAft>
          <a:spcPct val="0"/>
        </a:spcAft>
        <a:defRPr sz="3600">
          <a:solidFill>
            <a:schemeClr val="tx2"/>
          </a:solidFill>
          <a:latin typeface="Helvetica" pitchFamily="80" charset="0"/>
        </a:defRPr>
      </a:lvl8pPr>
      <a:lvl9pPr marL="1828800" algn="ctr" rtl="0" eaLnBrk="0" fontAlgn="base" hangingPunct="0">
        <a:spcBef>
          <a:spcPct val="0"/>
        </a:spcBef>
        <a:spcAft>
          <a:spcPct val="0"/>
        </a:spcAft>
        <a:defRPr sz="3600">
          <a:solidFill>
            <a:schemeClr val="tx2"/>
          </a:solidFill>
          <a:latin typeface="Helvetica" pitchFamily="80" charset="0"/>
        </a:defRPr>
      </a:lvl9pPr>
    </p:titleStyle>
    <p:bodyStyle>
      <a:lvl1pPr marL="342900" indent="-342900" algn="l" rtl="0" eaLnBrk="0" fontAlgn="base" hangingPunct="0">
        <a:spcBef>
          <a:spcPct val="20000"/>
        </a:spcBef>
        <a:spcAft>
          <a:spcPct val="0"/>
        </a:spcAft>
        <a:buClr>
          <a:schemeClr val="tx1"/>
        </a:buClr>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latin typeface="+mn-lt"/>
        </a:defRPr>
      </a:lvl3pPr>
      <a:lvl4pPr marL="1600200" indent="-228600" algn="l" rtl="0" eaLnBrk="0" fontAlgn="base" hangingPunct="0">
        <a:spcBef>
          <a:spcPct val="20000"/>
        </a:spcBef>
        <a:spcAft>
          <a:spcPct val="0"/>
        </a:spcAft>
        <a:buClr>
          <a:schemeClr val="tx1"/>
        </a:buClr>
        <a:buSzPct val="65000"/>
        <a:buFont typeface="Monotype Sorts" charset="2"/>
        <a:buChar char="l"/>
        <a:defRPr sz="1600">
          <a:solidFill>
            <a:schemeClr val="tx1"/>
          </a:solidFill>
          <a:latin typeface="+mn-lt"/>
        </a:defRPr>
      </a:lvl4pPr>
      <a:lvl5pPr marL="2057400" indent="-228600" algn="l" rtl="0" eaLnBrk="0" fontAlgn="base" hangingPunct="0">
        <a:spcBef>
          <a:spcPct val="20000"/>
        </a:spcBef>
        <a:spcAft>
          <a:spcPct val="0"/>
        </a:spcAft>
        <a:buClr>
          <a:schemeClr val="tx1"/>
        </a:buClr>
        <a:buSzPct val="100000"/>
        <a:buChar char="»"/>
        <a:defRPr sz="1600">
          <a:solidFill>
            <a:schemeClr val="tx1"/>
          </a:solidFill>
          <a:latin typeface="+mn-lt"/>
        </a:defRPr>
      </a:lvl5pPr>
      <a:lvl6pPr marL="2514600" indent="-228600" algn="l" rtl="0" eaLnBrk="0" fontAlgn="base" hangingPunct="0">
        <a:spcBef>
          <a:spcPct val="20000"/>
        </a:spcBef>
        <a:spcAft>
          <a:spcPct val="0"/>
        </a:spcAft>
        <a:buClr>
          <a:schemeClr val="tx1"/>
        </a:buClr>
        <a:buSzPct val="100000"/>
        <a:buChar char="»"/>
        <a:defRPr sz="1600">
          <a:solidFill>
            <a:schemeClr val="tx1"/>
          </a:solidFill>
          <a:latin typeface="+mn-lt"/>
        </a:defRPr>
      </a:lvl6pPr>
      <a:lvl7pPr marL="2971800" indent="-228600" algn="l" rtl="0" eaLnBrk="0" fontAlgn="base" hangingPunct="0">
        <a:spcBef>
          <a:spcPct val="20000"/>
        </a:spcBef>
        <a:spcAft>
          <a:spcPct val="0"/>
        </a:spcAft>
        <a:buClr>
          <a:schemeClr val="tx1"/>
        </a:buClr>
        <a:buSzPct val="100000"/>
        <a:buChar char="»"/>
        <a:defRPr sz="1600">
          <a:solidFill>
            <a:schemeClr val="tx1"/>
          </a:solidFill>
          <a:latin typeface="+mn-lt"/>
        </a:defRPr>
      </a:lvl7pPr>
      <a:lvl8pPr marL="3429000" indent="-228600" algn="l" rtl="0" eaLnBrk="0" fontAlgn="base" hangingPunct="0">
        <a:spcBef>
          <a:spcPct val="20000"/>
        </a:spcBef>
        <a:spcAft>
          <a:spcPct val="0"/>
        </a:spcAft>
        <a:buClr>
          <a:schemeClr val="tx1"/>
        </a:buClr>
        <a:buSzPct val="100000"/>
        <a:buChar char="»"/>
        <a:defRPr sz="1600">
          <a:solidFill>
            <a:schemeClr val="tx1"/>
          </a:solidFill>
          <a:latin typeface="+mn-lt"/>
        </a:defRPr>
      </a:lvl8pPr>
      <a:lvl9pPr marL="3886200" indent="-228600" algn="l" rtl="0" eaLnBrk="0" fontAlgn="base" hangingPunct="0">
        <a:spcBef>
          <a:spcPct val="20000"/>
        </a:spcBef>
        <a:spcAft>
          <a:spcPct val="0"/>
        </a:spcAft>
        <a:buClr>
          <a:schemeClr val="tx1"/>
        </a:buClr>
        <a:buSzPct val="10000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95.png"/><Relationship Id="rId4" Type="http://schemas.openxmlformats.org/officeDocument/2006/relationships/hyperlink" Target="http://www.ligo.org/science/GWEMalerts.php"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png"/></Relationships>
</file>

<file path=ppt/slides/_rels/slide1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png"/></Relationships>
</file>

<file path=ppt/slides/_rels/slide19.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8.gi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15.wmf"/><Relationship Id="rId5" Type="http://schemas.openxmlformats.org/officeDocument/2006/relationships/image" Target="../media/image114.png"/><Relationship Id="rId4" Type="http://schemas.openxmlformats.org/officeDocument/2006/relationships/image" Target="../media/image113.png"/></Relationships>
</file>

<file path=ppt/slides/_rels/slide22.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jpeg"/></Relationships>
</file>

<file path=ppt/slides/_rels/slide23.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oleObject" Target="../embeddings/oleObject7.bin"/><Relationship Id="rId3" Type="http://schemas.openxmlformats.org/officeDocument/2006/relationships/notesSlide" Target="../notesSlides/notesSlide23.xml"/><Relationship Id="rId7" Type="http://schemas.openxmlformats.org/officeDocument/2006/relationships/image" Target="../media/image128.png"/><Relationship Id="rId12" Type="http://schemas.openxmlformats.org/officeDocument/2006/relationships/image" Target="../media/image123.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27.jpeg"/><Relationship Id="rId11" Type="http://schemas.openxmlformats.org/officeDocument/2006/relationships/oleObject" Target="../embeddings/oleObject6.bin"/><Relationship Id="rId5" Type="http://schemas.openxmlformats.org/officeDocument/2006/relationships/image" Target="../media/image126.png"/><Relationship Id="rId10" Type="http://schemas.openxmlformats.org/officeDocument/2006/relationships/image" Target="../media/image131.jpeg"/><Relationship Id="rId4" Type="http://schemas.openxmlformats.org/officeDocument/2006/relationships/image" Target="../media/image125.jpeg"/><Relationship Id="rId9" Type="http://schemas.openxmlformats.org/officeDocument/2006/relationships/image" Target="../media/image130.jpeg"/><Relationship Id="rId14" Type="http://schemas.openxmlformats.org/officeDocument/2006/relationships/image" Target="../media/image124.wmf"/></Relationships>
</file>

<file path=ppt/slides/_rels/slide2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jpeg"/><Relationship Id="rId4" Type="http://schemas.openxmlformats.org/officeDocument/2006/relationships/image" Target="../media/image132.png"/></Relationships>
</file>

<file path=ppt/slides/_rels/slide2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26.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1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2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3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3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image" Target="../media/image148.png"/></Relationships>
</file>

<file path=ppt/slides/_rels/slide36.xml.rels><?xml version="1.0" encoding="UTF-8" standalone="yes"?>
<Relationships xmlns="http://schemas.openxmlformats.org/package/2006/relationships"><Relationship Id="rId8" Type="http://schemas.openxmlformats.org/officeDocument/2006/relationships/image" Target="../media/image151.emf"/><Relationship Id="rId3" Type="http://schemas.openxmlformats.org/officeDocument/2006/relationships/notesSlide" Target="../notesSlides/notesSlide36.xml"/><Relationship Id="rId7"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50.emf"/><Relationship Id="rId5" Type="http://schemas.openxmlformats.org/officeDocument/2006/relationships/oleObject" Target="../embeddings/oleObject8.bin"/><Relationship Id="rId4" Type="http://schemas.openxmlformats.org/officeDocument/2006/relationships/image" Target="../media/image15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54.png"/><Relationship Id="rId5" Type="http://schemas.openxmlformats.org/officeDocument/2006/relationships/image" Target="../media/image153.wmf"/><Relationship Id="rId4" Type="http://schemas.openxmlformats.org/officeDocument/2006/relationships/oleObject" Target="../embeddings/oleObject10.bin"/></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158.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s>
</file>

<file path=ppt/slides/_rels/slide39.xml.rels><?xml version="1.0" encoding="UTF-8" standalone="yes"?>
<Relationships xmlns="http://schemas.openxmlformats.org/package/2006/relationships"><Relationship Id="rId8" Type="http://schemas.openxmlformats.org/officeDocument/2006/relationships/image" Target="../media/image160.wmf"/><Relationship Id="rId3" Type="http://schemas.openxmlformats.org/officeDocument/2006/relationships/notesSlide" Target="../notesSlides/notesSlide39.xml"/><Relationship Id="rId7"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159.wmf"/><Relationship Id="rId5" Type="http://schemas.openxmlformats.org/officeDocument/2006/relationships/oleObject" Target="../embeddings/oleObject11.bin"/><Relationship Id="rId4" Type="http://schemas.openxmlformats.org/officeDocument/2006/relationships/image" Target="../media/image161.wmf"/><Relationship Id="rId9" Type="http://schemas.openxmlformats.org/officeDocument/2006/relationships/image" Target="../media/image162.wmf"/></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jpeg"/><Relationship Id="rId7" Type="http://schemas.openxmlformats.org/officeDocument/2006/relationships/image" Target="../media/image13.jpe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jpeg"/><Relationship Id="rId11" Type="http://schemas.openxmlformats.org/officeDocument/2006/relationships/image" Target="../media/image16.png"/><Relationship Id="rId5" Type="http://schemas.openxmlformats.org/officeDocument/2006/relationships/image" Target="../media/image11.jpeg"/><Relationship Id="rId10" Type="http://schemas.openxmlformats.org/officeDocument/2006/relationships/hyperlink" Target="http://www.ipta4gw.org/" TargetMode="External"/><Relationship Id="rId4" Type="http://schemas.openxmlformats.org/officeDocument/2006/relationships/hyperlink" Target="http://www.elisa-ngo.org/" TargetMode="External"/><Relationship Id="rId9" Type="http://schemas.openxmlformats.org/officeDocument/2006/relationships/image" Target="../media/image15.jpeg"/></Relationships>
</file>

<file path=ppt/slides/_rels/slide40.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png"/><Relationship Id="rId7" Type="http://schemas.openxmlformats.org/officeDocument/2006/relationships/image" Target="../media/image167.jpeg"/><Relationship Id="rId12" Type="http://schemas.openxmlformats.org/officeDocument/2006/relationships/image" Target="../media/image172.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66.jpeg"/><Relationship Id="rId11" Type="http://schemas.openxmlformats.org/officeDocument/2006/relationships/image" Target="../media/image171.emf"/><Relationship Id="rId5" Type="http://schemas.openxmlformats.org/officeDocument/2006/relationships/image" Target="../media/image165.png"/><Relationship Id="rId10" Type="http://schemas.openxmlformats.org/officeDocument/2006/relationships/image" Target="../media/image170.png"/><Relationship Id="rId4" Type="http://schemas.openxmlformats.org/officeDocument/2006/relationships/image" Target="../media/image164.gif"/><Relationship Id="rId9" Type="http://schemas.openxmlformats.org/officeDocument/2006/relationships/image" Target="../media/image169.png"/></Relationships>
</file>

<file path=ppt/slides/_rels/slide41.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3.jpeg"/><Relationship Id="rId3" Type="http://schemas.openxmlformats.org/officeDocument/2006/relationships/image" Target="../media/image173.jpeg"/><Relationship Id="rId7" Type="http://schemas.openxmlformats.org/officeDocument/2006/relationships/image" Target="../media/image177.png"/><Relationship Id="rId12" Type="http://schemas.openxmlformats.org/officeDocument/2006/relationships/image" Target="../media/image182.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76.jpeg"/><Relationship Id="rId11" Type="http://schemas.openxmlformats.org/officeDocument/2006/relationships/image" Target="../media/image181.jpeg"/><Relationship Id="rId5" Type="http://schemas.openxmlformats.org/officeDocument/2006/relationships/image" Target="../media/image175.jpeg"/><Relationship Id="rId10" Type="http://schemas.openxmlformats.org/officeDocument/2006/relationships/image" Target="../media/image180.png"/><Relationship Id="rId4" Type="http://schemas.openxmlformats.org/officeDocument/2006/relationships/image" Target="../media/image174.jpeg"/><Relationship Id="rId9" Type="http://schemas.openxmlformats.org/officeDocument/2006/relationships/image" Target="../media/image179.png"/></Relationships>
</file>

<file path=ppt/slides/_rels/slide4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87.emf"/><Relationship Id="rId5" Type="http://schemas.openxmlformats.org/officeDocument/2006/relationships/image" Target="../media/image186.png"/><Relationship Id="rId4" Type="http://schemas.openxmlformats.org/officeDocument/2006/relationships/image" Target="../media/image185.jpeg"/></Relationships>
</file>

<file path=ppt/slides/_rels/slide4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4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92.png"/><Relationship Id="rId4" Type="http://schemas.openxmlformats.org/officeDocument/2006/relationships/image" Target="../media/image191.jpeg"/></Relationships>
</file>

<file path=ppt/slides/_rels/slide45.xml.rels><?xml version="1.0" encoding="UTF-8" standalone="yes"?>
<Relationships xmlns="http://schemas.openxmlformats.org/package/2006/relationships"><Relationship Id="rId3" Type="http://schemas.openxmlformats.org/officeDocument/2006/relationships/image" Target="../media/image193.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96.png"/><Relationship Id="rId4" Type="http://schemas.openxmlformats.org/officeDocument/2006/relationships/image" Target="../media/image195.png"/></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47.xml"/><Relationship Id="rId7" Type="http://schemas.openxmlformats.org/officeDocument/2006/relationships/image" Target="../media/image118.jpeg"/><Relationship Id="rId2" Type="http://schemas.openxmlformats.org/officeDocument/2006/relationships/slideLayout" Target="../slideLayouts/slideLayout13.xml"/><Relationship Id="rId1" Type="http://schemas.openxmlformats.org/officeDocument/2006/relationships/vmlDrawing" Target="../drawings/vmlDrawing8.vml"/><Relationship Id="rId6" Type="http://schemas.openxmlformats.org/officeDocument/2006/relationships/image" Target="../media/image199.jpeg"/><Relationship Id="rId5" Type="http://schemas.openxmlformats.org/officeDocument/2006/relationships/image" Target="../media/image198.png"/><Relationship Id="rId10" Type="http://schemas.openxmlformats.org/officeDocument/2006/relationships/image" Target="../media/image200.png"/><Relationship Id="rId4" Type="http://schemas.openxmlformats.org/officeDocument/2006/relationships/image" Target="../media/image8.gif"/><Relationship Id="rId9" Type="http://schemas.openxmlformats.org/officeDocument/2006/relationships/image" Target="../media/image197.emf"/></Relationships>
</file>

<file path=ppt/slides/_rels/slide4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202.png"/><Relationship Id="rId4" Type="http://schemas.openxmlformats.org/officeDocument/2006/relationships/image" Target="../media/image95.png"/></Relationships>
</file>

<file path=ppt/slides/_rels/slide49.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205.png"/><Relationship Id="rId4" Type="http://schemas.openxmlformats.org/officeDocument/2006/relationships/image" Target="../media/image20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8.em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0.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07.emf"/></Relationships>
</file>

<file path=ppt/slides/_rels/slide5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12.wmf"/><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57.xml"/><Relationship Id="rId7" Type="http://schemas.openxmlformats.org/officeDocument/2006/relationships/image" Target="../media/image216.wmf"/><Relationship Id="rId2" Type="http://schemas.openxmlformats.org/officeDocument/2006/relationships/slideLayout" Target="../slideLayouts/slideLayout15.xml"/><Relationship Id="rId1" Type="http://schemas.openxmlformats.org/officeDocument/2006/relationships/vmlDrawing" Target="../drawings/vmlDrawing9.vml"/><Relationship Id="rId6" Type="http://schemas.openxmlformats.org/officeDocument/2006/relationships/image" Target="../media/image215.png"/><Relationship Id="rId5" Type="http://schemas.openxmlformats.org/officeDocument/2006/relationships/image" Target="../media/image213.wmf"/><Relationship Id="rId4" Type="http://schemas.openxmlformats.org/officeDocument/2006/relationships/oleObject" Target="../embeddings/oleObject14.bin"/><Relationship Id="rId9" Type="http://schemas.openxmlformats.org/officeDocument/2006/relationships/image" Target="../media/image214.wmf"/></Relationships>
</file>

<file path=ppt/slides/_rels/slide58.xml.rels><?xml version="1.0" encoding="UTF-8" standalone="yes"?>
<Relationships xmlns="http://schemas.openxmlformats.org/package/2006/relationships"><Relationship Id="rId3" Type="http://schemas.openxmlformats.org/officeDocument/2006/relationships/image" Target="../media/image217.wmf"/><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59.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219.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1.png"/><Relationship Id="rId3" Type="http://schemas.openxmlformats.org/officeDocument/2006/relationships/notesSlide" Target="../notesSlides/notesSlide6.xml"/><Relationship Id="rId7" Type="http://schemas.openxmlformats.org/officeDocument/2006/relationships/image" Target="../media/image25.png"/><Relationship Id="rId12" Type="http://schemas.openxmlformats.org/officeDocument/2006/relationships/oleObject" Target="../embeddings/oleObject5.bin"/><Relationship Id="rId2" Type="http://schemas.openxmlformats.org/officeDocument/2006/relationships/slideLayout" Target="../slideLayouts/slideLayout15.xml"/><Relationship Id="rId1" Type="http://schemas.openxmlformats.org/officeDocument/2006/relationships/vmlDrawing" Target="../drawings/vmlDrawing3.vml"/><Relationship Id="rId6" Type="http://schemas.openxmlformats.org/officeDocument/2006/relationships/image" Target="../media/image24.png"/><Relationship Id="rId11" Type="http://schemas.openxmlformats.org/officeDocument/2006/relationships/image" Target="../media/image1.png"/><Relationship Id="rId5" Type="http://schemas.openxmlformats.org/officeDocument/2006/relationships/image" Target="../media/image23.png"/><Relationship Id="rId10" Type="http://schemas.openxmlformats.org/officeDocument/2006/relationships/oleObject" Target="../embeddings/oleObject4.bin"/><Relationship Id="rId4" Type="http://schemas.openxmlformats.org/officeDocument/2006/relationships/image" Target="../media/image22.png"/><Relationship Id="rId9" Type="http://schemas.openxmlformats.org/officeDocument/2006/relationships/image" Target="../media/image27.jpeg"/></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notesSlide" Target="../notesSlides/notesSlide60.xml"/><Relationship Id="rId7" Type="http://schemas.openxmlformats.org/officeDocument/2006/relationships/image" Target="../media/image220.wmf"/><Relationship Id="rId12" Type="http://schemas.openxmlformats.org/officeDocument/2006/relationships/image" Target="../media/image224.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16.bin"/><Relationship Id="rId11" Type="http://schemas.openxmlformats.org/officeDocument/2006/relationships/image" Target="../media/image223.png"/><Relationship Id="rId5" Type="http://schemas.openxmlformats.org/officeDocument/2006/relationships/image" Target="../media/image128.png"/><Relationship Id="rId10" Type="http://schemas.openxmlformats.org/officeDocument/2006/relationships/image" Target="../media/image222.png"/><Relationship Id="rId4" Type="http://schemas.openxmlformats.org/officeDocument/2006/relationships/image" Target="../media/image125.jpeg"/><Relationship Id="rId9" Type="http://schemas.openxmlformats.org/officeDocument/2006/relationships/image" Target="../media/image221.wmf"/></Relationships>
</file>

<file path=ppt/slides/_rels/slide61.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227.wmf"/><Relationship Id="rId4" Type="http://schemas.openxmlformats.org/officeDocument/2006/relationships/image" Target="../media/image226.png"/></Relationships>
</file>

<file path=ppt/slides/_rels/slide62.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232.png"/></Relationships>
</file>

<file path=ppt/slides/_rels/slide68.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234.png"/></Relationships>
</file>

<file path=ppt/slides/_rels/slide69.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71.xml"/><Relationship Id="rId1" Type="http://schemas.openxmlformats.org/officeDocument/2006/relationships/slideLayout" Target="../slideLayouts/slideLayout6.xml"/><Relationship Id="rId6" Type="http://schemas.openxmlformats.org/officeDocument/2006/relationships/image" Target="../media/image240.png"/><Relationship Id="rId5" Type="http://schemas.openxmlformats.org/officeDocument/2006/relationships/image" Target="../media/image239.jpeg"/><Relationship Id="rId4" Type="http://schemas.openxmlformats.org/officeDocument/2006/relationships/image" Target="../media/image238.png"/></Relationships>
</file>

<file path=ppt/slides/_rels/slide8.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5.png"/><Relationship Id="rId39" Type="http://schemas.openxmlformats.org/officeDocument/2006/relationships/image" Target="../media/image68.png"/><Relationship Id="rId21" Type="http://schemas.openxmlformats.org/officeDocument/2006/relationships/image" Target="../media/image50.png"/><Relationship Id="rId34" Type="http://schemas.openxmlformats.org/officeDocument/2006/relationships/image" Target="../media/image63.png"/><Relationship Id="rId42" Type="http://schemas.openxmlformats.org/officeDocument/2006/relationships/image" Target="../media/image71.png"/><Relationship Id="rId47" Type="http://schemas.openxmlformats.org/officeDocument/2006/relationships/image" Target="../media/image76.png"/><Relationship Id="rId50" Type="http://schemas.openxmlformats.org/officeDocument/2006/relationships/image" Target="../media/image79.png"/><Relationship Id="rId55" Type="http://schemas.openxmlformats.org/officeDocument/2006/relationships/image" Target="../media/image84.png"/><Relationship Id="rId7" Type="http://schemas.openxmlformats.org/officeDocument/2006/relationships/image" Target="../media/image36.png"/><Relationship Id="rId2" Type="http://schemas.openxmlformats.org/officeDocument/2006/relationships/notesSlide" Target="../notesSlides/notesSlide8.xml"/><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58.png"/><Relationship Id="rId41" Type="http://schemas.openxmlformats.org/officeDocument/2006/relationships/image" Target="../media/image70.png"/><Relationship Id="rId54" Type="http://schemas.openxmlformats.org/officeDocument/2006/relationships/image" Target="../media/image83.png"/><Relationship Id="rId6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53.png"/><Relationship Id="rId32" Type="http://schemas.openxmlformats.org/officeDocument/2006/relationships/image" Target="../media/image61.png"/><Relationship Id="rId37" Type="http://schemas.openxmlformats.org/officeDocument/2006/relationships/image" Target="../media/image66.png"/><Relationship Id="rId40" Type="http://schemas.openxmlformats.org/officeDocument/2006/relationships/image" Target="../media/image69.png"/><Relationship Id="rId45" Type="http://schemas.openxmlformats.org/officeDocument/2006/relationships/image" Target="../media/image74.png"/><Relationship Id="rId53" Type="http://schemas.openxmlformats.org/officeDocument/2006/relationships/image" Target="../media/image82.png"/><Relationship Id="rId58" Type="http://schemas.openxmlformats.org/officeDocument/2006/relationships/image" Target="../media/image87.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png"/><Relationship Id="rId36" Type="http://schemas.openxmlformats.org/officeDocument/2006/relationships/image" Target="../media/image65.png"/><Relationship Id="rId49" Type="http://schemas.openxmlformats.org/officeDocument/2006/relationships/image" Target="../media/image78.png"/><Relationship Id="rId57" Type="http://schemas.openxmlformats.org/officeDocument/2006/relationships/image" Target="../media/image86.png"/><Relationship Id="rId61" Type="http://schemas.openxmlformats.org/officeDocument/2006/relationships/image" Target="../media/image90.png"/><Relationship Id="rId10" Type="http://schemas.openxmlformats.org/officeDocument/2006/relationships/image" Target="../media/image39.png"/><Relationship Id="rId19" Type="http://schemas.openxmlformats.org/officeDocument/2006/relationships/image" Target="../media/image48.png"/><Relationship Id="rId31" Type="http://schemas.openxmlformats.org/officeDocument/2006/relationships/image" Target="../media/image60.png"/><Relationship Id="rId44" Type="http://schemas.openxmlformats.org/officeDocument/2006/relationships/image" Target="../media/image73.png"/><Relationship Id="rId52" Type="http://schemas.openxmlformats.org/officeDocument/2006/relationships/image" Target="../media/image81.png"/><Relationship Id="rId60" Type="http://schemas.openxmlformats.org/officeDocument/2006/relationships/image" Target="../media/image8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png"/><Relationship Id="rId30" Type="http://schemas.openxmlformats.org/officeDocument/2006/relationships/image" Target="../media/image59.png"/><Relationship Id="rId35" Type="http://schemas.openxmlformats.org/officeDocument/2006/relationships/image" Target="../media/image64.png"/><Relationship Id="rId43" Type="http://schemas.openxmlformats.org/officeDocument/2006/relationships/image" Target="../media/image72.png"/><Relationship Id="rId48" Type="http://schemas.openxmlformats.org/officeDocument/2006/relationships/image" Target="../media/image77.png"/><Relationship Id="rId56" Type="http://schemas.openxmlformats.org/officeDocument/2006/relationships/image" Target="../media/image85.png"/><Relationship Id="rId8" Type="http://schemas.openxmlformats.org/officeDocument/2006/relationships/image" Target="../media/image37.png"/><Relationship Id="rId51" Type="http://schemas.openxmlformats.org/officeDocument/2006/relationships/image" Target="../media/image80.png"/><Relationship Id="rId3" Type="http://schemas.openxmlformats.org/officeDocument/2006/relationships/image" Target="../media/image32.pn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4.png"/><Relationship Id="rId33" Type="http://schemas.openxmlformats.org/officeDocument/2006/relationships/image" Target="../media/image62.png"/><Relationship Id="rId38" Type="http://schemas.openxmlformats.org/officeDocument/2006/relationships/image" Target="../media/image67.png"/><Relationship Id="rId46" Type="http://schemas.openxmlformats.org/officeDocument/2006/relationships/image" Target="../media/image75.png"/><Relationship Id="rId59" Type="http://schemas.openxmlformats.org/officeDocument/2006/relationships/image" Target="../media/image88.png"/></Relationships>
</file>

<file path=ppt/slides/_rels/slide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9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sz="3200" b="1" dirty="0"/>
              <a:t>Exploring the Universe with </a:t>
            </a:r>
            <a:br>
              <a:rPr lang="en-US" sz="3200" b="1" dirty="0"/>
            </a:br>
            <a:r>
              <a:rPr lang="en-US" sz="3200" b="1" dirty="0"/>
              <a:t>Gravitational Waves</a:t>
            </a:r>
            <a:endParaRPr lang="en-US" sz="3200" dirty="0" smtClean="0">
              <a:ea typeface="ＭＳ Ｐゴシック" pitchFamily="-105" charset="-128"/>
            </a:endParaRPr>
          </a:p>
        </p:txBody>
      </p:sp>
      <p:sp>
        <p:nvSpPr>
          <p:cNvPr id="20483" name="Rectangle 3"/>
          <p:cNvSpPr>
            <a:spLocks noGrp="1" noChangeArrowheads="1"/>
          </p:cNvSpPr>
          <p:nvPr>
            <p:ph type="body" idx="1"/>
          </p:nvPr>
        </p:nvSpPr>
        <p:spPr>
          <a:xfrm>
            <a:off x="152400" y="1605280"/>
            <a:ext cx="4277360" cy="2922905"/>
          </a:xfrm>
        </p:spPr>
        <p:txBody>
          <a:bodyPr/>
          <a:lstStyle/>
          <a:p>
            <a:r>
              <a:rPr lang="en-US" b="1" dirty="0" smtClean="0">
                <a:ea typeface="ＭＳ Ｐゴシック" pitchFamily="-105" charset="-128"/>
              </a:rPr>
              <a:t>Gravitational waves</a:t>
            </a:r>
          </a:p>
          <a:p>
            <a:r>
              <a:rPr lang="en-US" b="1" dirty="0" smtClean="0">
                <a:ea typeface="ＭＳ Ｐゴシック" pitchFamily="-105" charset="-128"/>
              </a:rPr>
              <a:t>Global network of GW detectors</a:t>
            </a:r>
          </a:p>
          <a:p>
            <a:r>
              <a:rPr lang="en-US" b="1" dirty="0" smtClean="0">
                <a:ea typeface="ＭＳ Ｐゴシック" pitchFamily="-105" charset="-128"/>
              </a:rPr>
              <a:t>Source localization</a:t>
            </a:r>
          </a:p>
          <a:p>
            <a:r>
              <a:rPr lang="en-US" b="1" dirty="0" smtClean="0">
                <a:ea typeface="ＭＳ Ｐゴシック" pitchFamily="-105" charset="-128"/>
              </a:rPr>
              <a:t>Advanced LIGO</a:t>
            </a:r>
          </a:p>
          <a:p>
            <a:r>
              <a:rPr lang="en-US" b="1" dirty="0" smtClean="0">
                <a:ea typeface="ＭＳ Ｐゴシック" pitchFamily="-105" charset="-128"/>
              </a:rPr>
              <a:t>Astrophysical sources</a:t>
            </a:r>
          </a:p>
          <a:p>
            <a:r>
              <a:rPr lang="en-US" b="1" dirty="0" smtClean="0"/>
              <a:t>Opening </a:t>
            </a:r>
            <a:r>
              <a:rPr lang="en-US" b="1" dirty="0"/>
              <a:t>the GW </a:t>
            </a:r>
            <a:r>
              <a:rPr lang="en-US" b="1" dirty="0" smtClean="0"/>
              <a:t>sky</a:t>
            </a:r>
            <a:endParaRPr lang="en-US" b="1" dirty="0"/>
          </a:p>
        </p:txBody>
      </p:sp>
      <p:pic>
        <p:nvPicPr>
          <p:cNvPr id="20484" name="Picture 4" descr="InterferometerDiag"/>
          <p:cNvPicPr>
            <a:picLocks noChangeAspect="1" noChangeArrowheads="1"/>
          </p:cNvPicPr>
          <p:nvPr/>
        </p:nvPicPr>
        <p:blipFill>
          <a:blip r:embed="rId3"/>
          <a:srcRect/>
          <a:stretch>
            <a:fillRect/>
          </a:stretch>
        </p:blipFill>
        <p:spPr bwMode="auto">
          <a:xfrm>
            <a:off x="4876800" y="4267200"/>
            <a:ext cx="4038600" cy="1989138"/>
          </a:xfrm>
          <a:prstGeom prst="rect">
            <a:avLst/>
          </a:prstGeom>
          <a:noFill/>
          <a:ln w="9525">
            <a:noFill/>
            <a:miter lim="800000"/>
            <a:headEnd/>
            <a:tailEnd/>
          </a:ln>
        </p:spPr>
      </p:pic>
      <p:sp>
        <p:nvSpPr>
          <p:cNvPr id="20486" name="Text Box 7"/>
          <p:cNvSpPr txBox="1">
            <a:spLocks noChangeArrowheads="1"/>
          </p:cNvSpPr>
          <p:nvPr/>
        </p:nvSpPr>
        <p:spPr bwMode="auto">
          <a:xfrm>
            <a:off x="4876800" y="3810000"/>
            <a:ext cx="4033838" cy="411163"/>
          </a:xfrm>
          <a:prstGeom prst="rect">
            <a:avLst/>
          </a:prstGeom>
          <a:noFill/>
          <a:ln w="38100">
            <a:noFill/>
            <a:miter lim="800000"/>
            <a:headEnd type="none" w="sm" len="sm"/>
            <a:tailEnd type="none" w="sm" len="sm"/>
          </a:ln>
        </p:spPr>
        <p:txBody>
          <a:bodyPr bIns="0">
            <a:spAutoFit/>
          </a:bodyPr>
          <a:lstStyle/>
          <a:p>
            <a:r>
              <a:rPr lang="en-US" sz="1200" i="1">
                <a:solidFill>
                  <a:schemeClr val="tx2"/>
                </a:solidFill>
                <a:latin typeface="Arial" charset="0"/>
                <a:cs typeface="Times New Roman" pitchFamily="-105" charset="0"/>
              </a:rPr>
              <a:t>“Merging Neutron Stars“ (Price &amp; Rosswog)</a:t>
            </a:r>
            <a:br>
              <a:rPr lang="en-US" sz="1200" i="1">
                <a:solidFill>
                  <a:schemeClr val="tx2"/>
                </a:solidFill>
                <a:latin typeface="Arial" charset="0"/>
                <a:cs typeface="Times New Roman" pitchFamily="-105" charset="0"/>
              </a:rPr>
            </a:br>
            <a:endParaRPr lang="en-US" sz="1200">
              <a:solidFill>
                <a:schemeClr val="tx2"/>
              </a:solidFill>
              <a:latin typeface="Arial" charset="0"/>
              <a:cs typeface="Times New Roman" pitchFamily="-105" charset="0"/>
            </a:endParaRPr>
          </a:p>
        </p:txBody>
      </p:sp>
      <p:pic>
        <p:nvPicPr>
          <p:cNvPr id="20487" name="Picture 9" descr="NSNS"/>
          <p:cNvPicPr>
            <a:picLocks noChangeAspect="1" noChangeArrowheads="1"/>
          </p:cNvPicPr>
          <p:nvPr/>
        </p:nvPicPr>
        <p:blipFill>
          <a:blip r:embed="rId4"/>
          <a:srcRect/>
          <a:stretch>
            <a:fillRect/>
          </a:stretch>
        </p:blipFill>
        <p:spPr bwMode="auto">
          <a:xfrm>
            <a:off x="4657725" y="1552575"/>
            <a:ext cx="4486275" cy="2305050"/>
          </a:xfrm>
          <a:prstGeom prst="rect">
            <a:avLst/>
          </a:prstGeom>
          <a:noFill/>
          <a:ln w="9525">
            <a:noFill/>
            <a:miter lim="800000"/>
            <a:headEnd/>
            <a:tailEnd/>
          </a:ln>
        </p:spPr>
      </p:pic>
      <p:sp>
        <p:nvSpPr>
          <p:cNvPr id="20488" name="Slide Number Placeholder 8"/>
          <p:cNvSpPr>
            <a:spLocks noGrp="1"/>
          </p:cNvSpPr>
          <p:nvPr>
            <p:ph type="sldNum" sz="quarter" idx="12"/>
          </p:nvPr>
        </p:nvSpPr>
        <p:spPr>
          <a:noFill/>
        </p:spPr>
        <p:txBody>
          <a:bodyPr/>
          <a:lstStyle/>
          <a:p>
            <a:fld id="{55A74A99-3C8A-4EB8-A0DC-D1C66982B0BE}" type="slidenum">
              <a:rPr lang="en-US"/>
              <a:pPr/>
              <a:t>1</a:t>
            </a:fld>
            <a:endParaRPr lang="en-US"/>
          </a:p>
        </p:txBody>
      </p:sp>
      <p:pic>
        <p:nvPicPr>
          <p:cNvPr id="20490" name="Picture 11"/>
          <p:cNvPicPr>
            <a:picLocks noChangeAspect="1" noChangeArrowheads="1"/>
          </p:cNvPicPr>
          <p:nvPr/>
        </p:nvPicPr>
        <p:blipFill>
          <a:blip r:embed="rId5"/>
          <a:srcRect/>
          <a:stretch>
            <a:fillRect/>
          </a:stretch>
        </p:blipFill>
        <p:spPr bwMode="auto">
          <a:xfrm>
            <a:off x="3860800" y="4192588"/>
            <a:ext cx="5283200" cy="2201862"/>
          </a:xfrm>
          <a:prstGeom prst="rect">
            <a:avLst/>
          </a:prstGeom>
          <a:noFill/>
          <a:ln w="12700">
            <a:noFill/>
            <a:miter lim="800000"/>
            <a:headEnd type="none" w="sm" len="sm"/>
            <a:tailEnd type="none" w="sm" len="sm"/>
          </a:ln>
        </p:spPr>
      </p:pic>
      <p:sp>
        <p:nvSpPr>
          <p:cNvPr id="1939464" name="Text Box 8"/>
          <p:cNvSpPr txBox="1">
            <a:spLocks noChangeArrowheads="1"/>
          </p:cNvSpPr>
          <p:nvPr/>
        </p:nvSpPr>
        <p:spPr bwMode="auto">
          <a:xfrm>
            <a:off x="739775" y="4599305"/>
            <a:ext cx="2266950" cy="822325"/>
          </a:xfrm>
          <a:prstGeom prst="rect">
            <a:avLst/>
          </a:prstGeom>
          <a:noFill/>
          <a:ln w="12700">
            <a:noFill/>
            <a:miter lim="800000"/>
            <a:headEnd type="none" w="sm" len="sm"/>
            <a:tailEnd type="none" w="sm" len="sm"/>
          </a:ln>
        </p:spPr>
        <p:txBody>
          <a:bodyPr wrap="none">
            <a:spAutoFit/>
          </a:bodyPr>
          <a:lstStyle/>
          <a:p>
            <a:r>
              <a:rPr lang="en-US" b="1" dirty="0">
                <a:solidFill>
                  <a:srgbClr val="FF0000"/>
                </a:solidFill>
                <a:latin typeface="Arial" charset="0"/>
              </a:rPr>
              <a:t>No discovery </a:t>
            </a:r>
            <a:br>
              <a:rPr lang="en-US" b="1" dirty="0">
                <a:solidFill>
                  <a:srgbClr val="FF0000"/>
                </a:solidFill>
                <a:latin typeface="Arial" charset="0"/>
              </a:rPr>
            </a:br>
            <a:r>
              <a:rPr lang="en-US" b="1" dirty="0">
                <a:solidFill>
                  <a:srgbClr val="FF0000"/>
                </a:solidFill>
                <a:latin typeface="Arial" charset="0"/>
              </a:rPr>
              <a:t>to report here!</a:t>
            </a:r>
          </a:p>
        </p:txBody>
      </p:sp>
      <p:sp>
        <p:nvSpPr>
          <p:cNvPr id="12" name="Text Box 5"/>
          <p:cNvSpPr txBox="1">
            <a:spLocks noChangeArrowheads="1"/>
          </p:cNvSpPr>
          <p:nvPr/>
        </p:nvSpPr>
        <p:spPr bwMode="auto">
          <a:xfrm>
            <a:off x="-10160" y="5794384"/>
            <a:ext cx="402336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1600" dirty="0">
                <a:solidFill>
                  <a:schemeClr val="tx2"/>
                </a:solidFill>
                <a:latin typeface="Arial" charset="0"/>
              </a:rPr>
              <a:t>Alan Weinstein, Caltech</a:t>
            </a:r>
            <a:br>
              <a:rPr lang="en-US" sz="1600" dirty="0">
                <a:solidFill>
                  <a:schemeClr val="tx2"/>
                </a:solidFill>
                <a:latin typeface="Arial" charset="0"/>
              </a:rPr>
            </a:br>
            <a:r>
              <a:rPr lang="en-US" sz="1600" dirty="0">
                <a:solidFill>
                  <a:schemeClr val="tx2"/>
                </a:solidFill>
                <a:latin typeface="Arial" charset="0"/>
              </a:rPr>
              <a:t>for the LIGO Scientific </a:t>
            </a:r>
            <a:r>
              <a:rPr lang="en-US" sz="1600" dirty="0" smtClean="0">
                <a:solidFill>
                  <a:schemeClr val="tx2"/>
                </a:solidFill>
                <a:latin typeface="Arial" charset="0"/>
              </a:rPr>
              <a:t>Collaboration</a:t>
            </a:r>
            <a:r>
              <a:rPr lang="en-US" sz="1600" smtClean="0">
                <a:solidFill>
                  <a:schemeClr val="tx2"/>
                </a:solidFill>
                <a:latin typeface="Arial" charset="0"/>
              </a:rPr>
              <a:t/>
            </a:r>
            <a:br>
              <a:rPr lang="en-US" sz="1600" smtClean="0">
                <a:solidFill>
                  <a:schemeClr val="tx2"/>
                </a:solidFill>
                <a:latin typeface="Arial" charset="0"/>
              </a:rPr>
            </a:br>
            <a:r>
              <a:rPr lang="en-US" sz="1600" smtClean="0">
                <a:solidFill>
                  <a:schemeClr val="tx2"/>
                </a:solidFill>
                <a:latin typeface="Arial" charset="0"/>
              </a:rPr>
              <a:t>LIGO-G1300642</a:t>
            </a:r>
            <a:r>
              <a:rPr lang="en-US" sz="1600" dirty="0" smtClean="0">
                <a:solidFill>
                  <a:schemeClr val="tx2"/>
                </a:solidFill>
                <a:latin typeface="Arial" charset="0"/>
              </a:rPr>
              <a:t/>
            </a:r>
            <a:br>
              <a:rPr lang="en-US" sz="1600" dirty="0" smtClean="0">
                <a:solidFill>
                  <a:schemeClr val="tx2"/>
                </a:solidFill>
                <a:latin typeface="Arial" charset="0"/>
              </a:rPr>
            </a:br>
            <a:r>
              <a:rPr lang="en-US" sz="1600" dirty="0" smtClean="0">
                <a:solidFill>
                  <a:schemeClr val="tx2"/>
                </a:solidFill>
                <a:latin typeface="Arial" charset="0"/>
              </a:rPr>
              <a:t>Lepton-Photon, SF, 24-29 </a:t>
            </a:r>
            <a:r>
              <a:rPr lang="en-US" sz="1600" dirty="0">
                <a:solidFill>
                  <a:schemeClr val="tx2"/>
                </a:solidFill>
                <a:latin typeface="Arial" charset="0"/>
              </a:rPr>
              <a:t>June </a:t>
            </a:r>
            <a:r>
              <a:rPr lang="en-US" sz="1600" dirty="0" smtClean="0">
                <a:solidFill>
                  <a:schemeClr val="tx2"/>
                </a:solidFill>
                <a:latin typeface="Arial" charset="0"/>
              </a:rPr>
              <a:t>2013</a:t>
            </a:r>
            <a:endParaRPr lang="en-US" sz="1600" dirty="0">
              <a:solidFill>
                <a:schemeClr val="tx2"/>
              </a:solidFill>
              <a:latin typeface="Arial" charset="0"/>
            </a:endParaRPr>
          </a:p>
        </p:txBody>
      </p:sp>
    </p:spTree>
    <p:extLst>
      <p:ext uri="{BB962C8B-B14F-4D97-AF65-F5344CB8AC3E}">
        <p14:creationId xmlns:p14="http://schemas.microsoft.com/office/powerpoint/2010/main" val="31319733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39464"/>
                                        </p:tgtEl>
                                        <p:attrNameLst>
                                          <p:attrName>style.visibility</p:attrName>
                                        </p:attrNameLst>
                                      </p:cBhvr>
                                      <p:to>
                                        <p:strVal val="visible"/>
                                      </p:to>
                                    </p:set>
                                    <p:anim calcmode="lin" valueType="num">
                                      <p:cBhvr additive="base">
                                        <p:cTn id="7" dur="500" fill="hold"/>
                                        <p:tgtEl>
                                          <p:spTgt spid="1939464"/>
                                        </p:tgtEl>
                                        <p:attrNameLst>
                                          <p:attrName>ppt_x</p:attrName>
                                        </p:attrNameLst>
                                      </p:cBhvr>
                                      <p:tavLst>
                                        <p:tav tm="0">
                                          <p:val>
                                            <p:strVal val="#ppt_x"/>
                                          </p:val>
                                        </p:tav>
                                        <p:tav tm="100000">
                                          <p:val>
                                            <p:strVal val="#ppt_x"/>
                                          </p:val>
                                        </p:tav>
                                      </p:tavLst>
                                    </p:anim>
                                    <p:anim calcmode="lin" valueType="num">
                                      <p:cBhvr additive="base">
                                        <p:cTn id="8" dur="500" fill="hold"/>
                                        <p:tgtEl>
                                          <p:spTgt spid="19394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946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1600200" y="539042"/>
            <a:ext cx="7239000" cy="1143000"/>
          </a:xfrm>
        </p:spPr>
        <p:txBody>
          <a:bodyPr/>
          <a:lstStyle/>
          <a:p>
            <a:r>
              <a:rPr lang="en-US"/>
              <a:t> </a:t>
            </a:r>
          </a:p>
        </p:txBody>
      </p:sp>
      <p:sp>
        <p:nvSpPr>
          <p:cNvPr id="227331" name="Rectangle 3"/>
          <p:cNvSpPr>
            <a:spLocks noGrp="1" noChangeArrowheads="1"/>
          </p:cNvSpPr>
          <p:nvPr>
            <p:ph type="body" idx="1"/>
          </p:nvPr>
        </p:nvSpPr>
        <p:spPr>
          <a:xfrm>
            <a:off x="685800" y="2291642"/>
            <a:ext cx="7772400" cy="4114800"/>
          </a:xfrm>
        </p:spPr>
        <p:txBody>
          <a:bodyPr/>
          <a:lstStyle/>
          <a:p>
            <a:pPr>
              <a:buFontTx/>
              <a:buNone/>
            </a:pPr>
            <a:r>
              <a:rPr lang="en-US"/>
              <a:t> </a:t>
            </a:r>
          </a:p>
        </p:txBody>
      </p:sp>
      <p:sp>
        <p:nvSpPr>
          <p:cNvPr id="227333" name="Text Box 5"/>
          <p:cNvSpPr txBox="1">
            <a:spLocks noChangeArrowheads="1"/>
          </p:cNvSpPr>
          <p:nvPr/>
        </p:nvSpPr>
        <p:spPr bwMode="auto">
          <a:xfrm>
            <a:off x="1981200" y="526342"/>
            <a:ext cx="5911850" cy="1077218"/>
          </a:xfrm>
          <a:prstGeom prst="rect">
            <a:avLst/>
          </a:prstGeom>
          <a:noFill/>
          <a:ln w="9525">
            <a:noFill/>
            <a:miter lim="800000"/>
            <a:headEnd/>
            <a:tailEnd/>
          </a:ln>
          <a:effectLst/>
        </p:spPr>
        <p:txBody>
          <a:bodyPr>
            <a:spAutoFit/>
          </a:bodyPr>
          <a:lstStyle/>
          <a:p>
            <a:pPr algn="ctr"/>
            <a:r>
              <a:rPr lang="en-US" sz="3200" dirty="0" smtClean="0">
                <a:solidFill>
                  <a:schemeClr val="tx2"/>
                </a:solidFill>
                <a:latin typeface="Arial" charset="0"/>
                <a:ea typeface="ＭＳ Ｐゴシック" pitchFamily="-105" charset="-128"/>
              </a:rPr>
              <a:t>Source localization with </a:t>
            </a:r>
            <a:br>
              <a:rPr lang="en-US" sz="3200" dirty="0" smtClean="0">
                <a:solidFill>
                  <a:schemeClr val="tx2"/>
                </a:solidFill>
                <a:latin typeface="Arial" charset="0"/>
                <a:ea typeface="ＭＳ Ｐゴシック" pitchFamily="-105" charset="-128"/>
              </a:rPr>
            </a:br>
            <a:r>
              <a:rPr lang="en-US" sz="3200" dirty="0" smtClean="0">
                <a:solidFill>
                  <a:schemeClr val="tx2"/>
                </a:solidFill>
                <a:latin typeface="Arial" charset="0"/>
                <a:ea typeface="ＭＳ Ｐゴシック" pitchFamily="-105" charset="-128"/>
              </a:rPr>
              <a:t>LIGO-India </a:t>
            </a:r>
            <a:endParaRPr lang="en-US" sz="3200" dirty="0">
              <a:solidFill>
                <a:schemeClr val="tx2"/>
              </a:solidFill>
              <a:latin typeface="Arial" charset="0"/>
              <a:ea typeface="ＭＳ Ｐゴシック" pitchFamily="-105" charset="-128"/>
            </a:endParaRPr>
          </a:p>
        </p:txBody>
      </p:sp>
      <p:sp>
        <p:nvSpPr>
          <p:cNvPr id="227336" name="Text Box 8"/>
          <p:cNvSpPr txBox="1">
            <a:spLocks noChangeArrowheads="1"/>
          </p:cNvSpPr>
          <p:nvPr/>
        </p:nvSpPr>
        <p:spPr bwMode="auto">
          <a:xfrm>
            <a:off x="457199" y="1605842"/>
            <a:ext cx="8322627" cy="646331"/>
          </a:xfrm>
          <a:prstGeom prst="rect">
            <a:avLst/>
          </a:prstGeom>
          <a:noFill/>
          <a:ln w="12700">
            <a:noFill/>
            <a:miter lim="800000"/>
            <a:headEnd type="none" w="sm" len="sm"/>
            <a:tailEnd type="none" w="sm" len="sm"/>
          </a:ln>
          <a:effectLst/>
        </p:spPr>
        <p:txBody>
          <a:bodyPr wrap="square">
            <a:spAutoFit/>
          </a:bodyPr>
          <a:lstStyle/>
          <a:p>
            <a:r>
              <a:rPr lang="en-US" sz="1800" b="1" dirty="0">
                <a:latin typeface="Arial" charset="0"/>
                <a:ea typeface="ＭＳ Ｐゴシック" pitchFamily="-105" charset="-128"/>
              </a:rPr>
              <a:t>Determination of source sky position: NS-NS binary inspirals </a:t>
            </a:r>
            <a:r>
              <a:rPr lang="en-US" sz="1800" b="1" dirty="0" smtClean="0">
                <a:latin typeface="Arial" charset="0"/>
                <a:ea typeface="ＭＳ Ｐゴシック" pitchFamily="-105" charset="-128"/>
              </a:rPr>
              <a:t>@ 160 </a:t>
            </a:r>
            <a:r>
              <a:rPr lang="en-US" sz="1800" b="1" dirty="0" err="1" smtClean="0">
                <a:latin typeface="Arial" charset="0"/>
                <a:ea typeface="ＭＳ Ｐゴシック" pitchFamily="-105" charset="-128"/>
              </a:rPr>
              <a:t>Mpc</a:t>
            </a:r>
            <a:r>
              <a:rPr lang="en-US" sz="1800" b="1" dirty="0" smtClean="0">
                <a:latin typeface="Arial" charset="0"/>
                <a:ea typeface="ＭＳ Ｐゴシック" pitchFamily="-105" charset="-128"/>
              </a:rPr>
              <a:t/>
            </a:r>
            <a:br>
              <a:rPr lang="en-US" sz="1800" b="1" dirty="0" smtClean="0">
                <a:latin typeface="Arial" charset="0"/>
                <a:ea typeface="ＭＳ Ｐゴシック" pitchFamily="-105" charset="-128"/>
              </a:rPr>
            </a:br>
            <a:r>
              <a:rPr lang="en-US" sz="1800" b="1" dirty="0" smtClean="0">
                <a:latin typeface="Arial" charset="0"/>
                <a:ea typeface="ＭＳ Ｐゴシック" pitchFamily="-105" charset="-128"/>
              </a:rPr>
              <a:t>       Without LIGO-India                                   With LIGO-India</a:t>
            </a:r>
            <a:endParaRPr lang="en-US" sz="2000" dirty="0"/>
          </a:p>
        </p:txBody>
      </p:sp>
      <p:sp>
        <p:nvSpPr>
          <p:cNvPr id="2" name="TextBox 1"/>
          <p:cNvSpPr txBox="1"/>
          <p:nvPr/>
        </p:nvSpPr>
        <p:spPr>
          <a:xfrm>
            <a:off x="2817111" y="6472916"/>
            <a:ext cx="3708066" cy="276999"/>
          </a:xfrm>
          <a:prstGeom prst="rect">
            <a:avLst/>
          </a:prstGeom>
          <a:noFill/>
        </p:spPr>
        <p:txBody>
          <a:bodyPr wrap="none" rtlCol="0">
            <a:spAutoFit/>
          </a:bodyPr>
          <a:lstStyle/>
          <a:p>
            <a:r>
              <a:rPr lang="en-US" sz="1200" dirty="0" smtClean="0">
                <a:solidFill>
                  <a:schemeClr val="tx2"/>
                </a:solidFill>
                <a:latin typeface="+mj-lt"/>
              </a:rPr>
              <a:t>S. </a:t>
            </a:r>
            <a:r>
              <a:rPr lang="en-US" sz="1200" dirty="0" err="1" smtClean="0">
                <a:solidFill>
                  <a:schemeClr val="tx2"/>
                </a:solidFill>
                <a:latin typeface="+mj-lt"/>
              </a:rPr>
              <a:t>Fairhurst</a:t>
            </a:r>
            <a:r>
              <a:rPr lang="en-US" sz="1200" dirty="0" smtClean="0">
                <a:solidFill>
                  <a:schemeClr val="tx2"/>
                </a:solidFill>
                <a:latin typeface="+mj-lt"/>
              </a:rPr>
              <a:t> (2012); LSC - arXiv:1304.0670v1(2013)</a:t>
            </a:r>
            <a:endParaRPr lang="en-US" sz="1200" dirty="0">
              <a:solidFill>
                <a:schemeClr val="tx2"/>
              </a:solidFill>
              <a:latin typeface="+mj-lt"/>
            </a:endParaRPr>
          </a:p>
        </p:txBody>
      </p:sp>
      <p:pic>
        <p:nvPicPr>
          <p:cNvPr id="17909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225" y="2252173"/>
            <a:ext cx="7916574" cy="4255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36BB9812-3B4C-4A35-AEDB-F240F4EFEB71}" type="slidenum">
              <a:rPr lang="en-US" smtClean="0"/>
              <a:pPr/>
              <a:t>10</a:t>
            </a:fld>
            <a:endParaRPr lang="en-US"/>
          </a:p>
        </p:txBody>
      </p:sp>
    </p:spTree>
    <p:extLst>
      <p:ext uri="{BB962C8B-B14F-4D97-AF65-F5344CB8AC3E}">
        <p14:creationId xmlns:p14="http://schemas.microsoft.com/office/powerpoint/2010/main" val="41985724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Low-latency identification of </a:t>
            </a:r>
            <a:br>
              <a:rPr lang="en-US" sz="3200" dirty="0" smtClean="0"/>
            </a:br>
            <a:r>
              <a:rPr lang="en-US" sz="3200" dirty="0" smtClean="0"/>
              <a:t>transients for rapid (&lt; ~100s) </a:t>
            </a:r>
            <a:r>
              <a:rPr lang="en-US" sz="3200" dirty="0" err="1" smtClean="0"/>
              <a:t>followup</a:t>
            </a:r>
            <a:endParaRPr lang="en-US" sz="3200" dirty="0"/>
          </a:p>
        </p:txBody>
      </p:sp>
      <p:pic>
        <p:nvPicPr>
          <p:cNvPr id="17397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783" b="3084"/>
          <a:stretch/>
        </p:blipFill>
        <p:spPr bwMode="auto">
          <a:xfrm>
            <a:off x="386080" y="1920240"/>
            <a:ext cx="7985760" cy="439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D0D7F02C-625E-4AEC-B7A2-3E16C90D08CA}" type="slidenum">
              <a:rPr lang="en-US" smtClean="0"/>
              <a:pPr/>
              <a:t>11</a:t>
            </a:fld>
            <a:endParaRPr lang="en-US"/>
          </a:p>
        </p:txBody>
      </p:sp>
      <p:sp>
        <p:nvSpPr>
          <p:cNvPr id="4" name="TextBox 3"/>
          <p:cNvSpPr txBox="1"/>
          <p:nvPr/>
        </p:nvSpPr>
        <p:spPr>
          <a:xfrm>
            <a:off x="487793" y="1597443"/>
            <a:ext cx="7427033" cy="400110"/>
          </a:xfrm>
          <a:prstGeom prst="rect">
            <a:avLst/>
          </a:prstGeom>
          <a:noFill/>
        </p:spPr>
        <p:txBody>
          <a:bodyPr wrap="none" rtlCol="0">
            <a:spAutoFit/>
          </a:bodyPr>
          <a:lstStyle/>
          <a:p>
            <a:r>
              <a:rPr lang="en-US" sz="2000" dirty="0" smtClean="0">
                <a:latin typeface="+mj-lt"/>
              </a:rPr>
              <a:t>EM counterparts to GW sources (if any) are short-lived and faint</a:t>
            </a:r>
            <a:endParaRPr lang="en-US" sz="2000" dirty="0">
              <a:latin typeface="+mj-lt"/>
            </a:endParaRPr>
          </a:p>
        </p:txBody>
      </p:sp>
      <p:sp>
        <p:nvSpPr>
          <p:cNvPr id="5" name="TextBox 4"/>
          <p:cNvSpPr txBox="1"/>
          <p:nvPr/>
        </p:nvSpPr>
        <p:spPr>
          <a:xfrm>
            <a:off x="40753" y="6266819"/>
            <a:ext cx="9135899" cy="369332"/>
          </a:xfrm>
          <a:prstGeom prst="rect">
            <a:avLst/>
          </a:prstGeom>
          <a:noFill/>
        </p:spPr>
        <p:txBody>
          <a:bodyPr wrap="none" rtlCol="0">
            <a:spAutoFit/>
          </a:bodyPr>
          <a:lstStyle/>
          <a:p>
            <a:r>
              <a:rPr lang="en-US" sz="1800" dirty="0" smtClean="0">
                <a:latin typeface="+mj-lt"/>
              </a:rPr>
              <a:t>Call for partnerships with EM, </a:t>
            </a:r>
            <a:r>
              <a:rPr lang="en-US" sz="1800" dirty="0" smtClean="0">
                <a:latin typeface="+mj-lt"/>
                <a:sym typeface="Symbol"/>
              </a:rPr>
              <a:t></a:t>
            </a:r>
            <a:r>
              <a:rPr lang="en-US" sz="1800" dirty="0" smtClean="0">
                <a:latin typeface="+mj-lt"/>
              </a:rPr>
              <a:t> observers: </a:t>
            </a:r>
            <a:r>
              <a:rPr lang="en-US" sz="1800" dirty="0">
                <a:latin typeface="+mj-lt"/>
                <a:hlinkClick r:id="rId4"/>
              </a:rPr>
              <a:t>http://www.ligo.org/science/GWEMalerts.php</a:t>
            </a:r>
            <a:endParaRPr lang="en-US" sz="1800" dirty="0">
              <a:latin typeface="+mj-lt"/>
            </a:endParaRPr>
          </a:p>
        </p:txBody>
      </p:sp>
      <p:pic>
        <p:nvPicPr>
          <p:cNvPr id="7" name="Picture 2"/>
          <p:cNvPicPr>
            <a:picLocks noChangeAspect="1" noChangeArrowheads="1"/>
          </p:cNvPicPr>
          <p:nvPr/>
        </p:nvPicPr>
        <p:blipFill>
          <a:blip r:embed="rId5" cstate="print"/>
          <a:srcRect/>
          <a:stretch>
            <a:fillRect/>
          </a:stretch>
        </p:blipFill>
        <p:spPr bwMode="auto">
          <a:xfrm>
            <a:off x="3527294" y="1997552"/>
            <a:ext cx="1420626" cy="1145665"/>
          </a:xfrm>
          <a:prstGeom prst="rect">
            <a:avLst/>
          </a:prstGeom>
          <a:noFill/>
          <a:ln w="12700">
            <a:noFill/>
            <a:miter lim="800000"/>
            <a:headEnd/>
            <a:tailEnd/>
          </a:ln>
        </p:spPr>
      </p:pic>
    </p:spTree>
    <p:extLst>
      <p:ext uri="{BB962C8B-B14F-4D97-AF65-F5344CB8AC3E}">
        <p14:creationId xmlns:p14="http://schemas.microsoft.com/office/powerpoint/2010/main" val="32500474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4800" y="574040"/>
            <a:ext cx="8534400" cy="887931"/>
          </a:xfrm>
        </p:spPr>
        <p:txBody>
          <a:bodyPr/>
          <a:lstStyle/>
          <a:p>
            <a:r>
              <a:rPr lang="en-US" sz="3200" b="1" dirty="0"/>
              <a:t>EM and </a:t>
            </a:r>
            <a:r>
              <a:rPr lang="en-US" sz="3200" b="1" dirty="0" smtClean="0"/>
              <a:t>GW</a:t>
            </a:r>
            <a:br>
              <a:rPr lang="en-US" sz="3200" b="1" dirty="0" smtClean="0"/>
            </a:br>
            <a:r>
              <a:rPr lang="en-US" sz="3200" b="1" dirty="0" smtClean="0"/>
              <a:t>Multi-messenger Astronomy</a:t>
            </a:r>
            <a:endParaRPr lang="en-US" sz="3200" b="1" dirty="0"/>
          </a:p>
        </p:txBody>
      </p:sp>
      <p:sp>
        <p:nvSpPr>
          <p:cNvPr id="7" name="Content Placeholder 6"/>
          <p:cNvSpPr>
            <a:spLocks noGrp="1"/>
          </p:cNvSpPr>
          <p:nvPr>
            <p:ph sz="half" idx="1"/>
          </p:nvPr>
        </p:nvSpPr>
        <p:spPr>
          <a:xfrm>
            <a:off x="4268592" y="1653130"/>
            <a:ext cx="4259179" cy="2743200"/>
          </a:xfrm>
        </p:spPr>
        <p:txBody>
          <a:bodyPr/>
          <a:lstStyle/>
          <a:p>
            <a:pPr marL="0" indent="0">
              <a:buNone/>
            </a:pPr>
            <a:r>
              <a:rPr lang="en-US" sz="2000" dirty="0" smtClean="0"/>
              <a:t>Gravitational Waves:</a:t>
            </a:r>
          </a:p>
          <a:p>
            <a:pPr lvl="1"/>
            <a:r>
              <a:rPr lang="en-US" sz="2000" dirty="0" smtClean="0"/>
              <a:t>Bulk motion dynamics</a:t>
            </a:r>
          </a:p>
          <a:p>
            <a:pPr lvl="1"/>
            <a:r>
              <a:rPr lang="en-US" sz="2000" dirty="0" smtClean="0"/>
              <a:t>Binary parameters</a:t>
            </a:r>
          </a:p>
          <a:p>
            <a:pPr lvl="1"/>
            <a:r>
              <a:rPr lang="en-US" sz="2000" dirty="0" smtClean="0"/>
              <a:t>Direct probe of central engine</a:t>
            </a:r>
          </a:p>
          <a:p>
            <a:pPr lvl="1"/>
            <a:r>
              <a:rPr lang="en-US" sz="2000" dirty="0" smtClean="0"/>
              <a:t>Progenitor mass</a:t>
            </a:r>
          </a:p>
          <a:p>
            <a:pPr lvl="1"/>
            <a:r>
              <a:rPr lang="en-US" sz="2000" dirty="0" smtClean="0"/>
              <a:t>GW </a:t>
            </a:r>
            <a:r>
              <a:rPr lang="en-US" sz="2000" dirty="0" err="1" smtClean="0"/>
              <a:t>energetics</a:t>
            </a:r>
            <a:endParaRPr lang="en-US" sz="2000" dirty="0" smtClean="0"/>
          </a:p>
          <a:p>
            <a:pPr lvl="1"/>
            <a:r>
              <a:rPr lang="en-US" sz="2000" dirty="0" smtClean="0"/>
              <a:t>Luminosity distance</a:t>
            </a:r>
          </a:p>
        </p:txBody>
      </p:sp>
      <p:sp>
        <p:nvSpPr>
          <p:cNvPr id="8" name="Content Placeholder 7"/>
          <p:cNvSpPr>
            <a:spLocks noGrp="1"/>
          </p:cNvSpPr>
          <p:nvPr>
            <p:ph sz="half" idx="2"/>
          </p:nvPr>
        </p:nvSpPr>
        <p:spPr>
          <a:xfrm>
            <a:off x="179415" y="1663263"/>
            <a:ext cx="4191000" cy="2514600"/>
          </a:xfrm>
        </p:spPr>
        <p:txBody>
          <a:bodyPr/>
          <a:lstStyle/>
          <a:p>
            <a:pPr marL="0" indent="0">
              <a:buNone/>
            </a:pPr>
            <a:r>
              <a:rPr lang="en-US" sz="2000" dirty="0" smtClean="0">
                <a:solidFill>
                  <a:srgbClr val="FF0000"/>
                </a:solidFill>
              </a:rPr>
              <a:t>Light Curve &amp; Spectrum:</a:t>
            </a:r>
          </a:p>
          <a:p>
            <a:pPr lvl="1"/>
            <a:r>
              <a:rPr lang="en-US" sz="2000" dirty="0" smtClean="0">
                <a:solidFill>
                  <a:srgbClr val="FF0000"/>
                </a:solidFill>
              </a:rPr>
              <a:t>Precise sky location</a:t>
            </a:r>
          </a:p>
          <a:p>
            <a:pPr lvl="1"/>
            <a:r>
              <a:rPr lang="en-US" sz="2000" dirty="0" smtClean="0">
                <a:solidFill>
                  <a:srgbClr val="FF0000"/>
                </a:solidFill>
              </a:rPr>
              <a:t>Host galaxy</a:t>
            </a:r>
          </a:p>
          <a:p>
            <a:pPr lvl="1"/>
            <a:r>
              <a:rPr lang="en-US" sz="2000" dirty="0" smtClean="0">
                <a:solidFill>
                  <a:srgbClr val="FF0000"/>
                </a:solidFill>
              </a:rPr>
              <a:t>Gas environment</a:t>
            </a:r>
          </a:p>
          <a:p>
            <a:pPr lvl="1"/>
            <a:r>
              <a:rPr lang="en-US" sz="2000" dirty="0" smtClean="0">
                <a:solidFill>
                  <a:srgbClr val="FF0000"/>
                </a:solidFill>
              </a:rPr>
              <a:t>Progenitor star</a:t>
            </a:r>
          </a:p>
          <a:p>
            <a:pPr lvl="1"/>
            <a:r>
              <a:rPr lang="en-US" sz="2000" dirty="0" smtClean="0">
                <a:solidFill>
                  <a:srgbClr val="FF0000"/>
                </a:solidFill>
              </a:rPr>
              <a:t>EM </a:t>
            </a:r>
            <a:r>
              <a:rPr lang="en-US" sz="2000" dirty="0" err="1" smtClean="0">
                <a:solidFill>
                  <a:srgbClr val="FF0000"/>
                </a:solidFill>
              </a:rPr>
              <a:t>energetics</a:t>
            </a:r>
            <a:endParaRPr lang="en-US" sz="2000" dirty="0" smtClean="0">
              <a:solidFill>
                <a:srgbClr val="FF0000"/>
              </a:solidFill>
            </a:endParaRPr>
          </a:p>
          <a:p>
            <a:pPr lvl="1"/>
            <a:r>
              <a:rPr lang="en-US" sz="2000" dirty="0" smtClean="0">
                <a:solidFill>
                  <a:srgbClr val="FF0000"/>
                </a:solidFill>
              </a:rPr>
              <a:t>Red shift</a:t>
            </a:r>
          </a:p>
        </p:txBody>
      </p:sp>
      <p:sp>
        <p:nvSpPr>
          <p:cNvPr id="9" name="TextBox 8"/>
          <p:cNvSpPr txBox="1"/>
          <p:nvPr/>
        </p:nvSpPr>
        <p:spPr>
          <a:xfrm>
            <a:off x="545458" y="5089091"/>
            <a:ext cx="7446269" cy="1569660"/>
          </a:xfrm>
          <a:prstGeom prst="rect">
            <a:avLst/>
          </a:prstGeom>
          <a:noFill/>
        </p:spPr>
        <p:txBody>
          <a:bodyPr wrap="none" rtlCol="0">
            <a:spAutoFit/>
          </a:bodyPr>
          <a:lstStyle/>
          <a:p>
            <a:pPr algn="l"/>
            <a:r>
              <a:rPr lang="en-US" sz="2400" dirty="0" smtClean="0">
                <a:latin typeface="+mn-lt"/>
              </a:rPr>
              <a:t>Combining these observations will also </a:t>
            </a:r>
          </a:p>
          <a:p>
            <a:pPr algn="l">
              <a:buFont typeface="Arial" pitchFamily="34" charset="0"/>
              <a:buChar char="•"/>
            </a:pPr>
            <a:r>
              <a:rPr lang="en-US" sz="2400" dirty="0" smtClean="0">
                <a:latin typeface="+mn-lt"/>
              </a:rPr>
              <a:t> increase detection confidence, </a:t>
            </a:r>
          </a:p>
          <a:p>
            <a:pPr algn="l">
              <a:buFont typeface="Arial" pitchFamily="34" charset="0"/>
              <a:buChar char="•"/>
            </a:pPr>
            <a:r>
              <a:rPr lang="en-US" sz="2400" dirty="0" smtClean="0">
                <a:latin typeface="+mn-lt"/>
              </a:rPr>
              <a:t> allow a measurement of the local Hubble constant.  </a:t>
            </a:r>
            <a:endParaRPr lang="en-US" sz="2400" dirty="0">
              <a:latin typeface="+mn-lt"/>
            </a:endParaRPr>
          </a:p>
        </p:txBody>
      </p:sp>
      <p:sp>
        <p:nvSpPr>
          <p:cNvPr id="10" name="Slide Number Placeholder 9"/>
          <p:cNvSpPr>
            <a:spLocks noGrp="1"/>
          </p:cNvSpPr>
          <p:nvPr>
            <p:ph type="sldNum" sz="quarter" idx="12"/>
          </p:nvPr>
        </p:nvSpPr>
        <p:spPr/>
        <p:txBody>
          <a:bodyPr/>
          <a:lstStyle/>
          <a:p>
            <a:fld id="{8B8A3778-E9A1-2544-91DA-F58D8F8BE185}" type="slidenum">
              <a:rPr lang="en-US" smtClean="0"/>
              <a:pPr/>
              <a:t>12</a:t>
            </a:fld>
            <a:endParaRPr lang="en-US"/>
          </a:p>
        </p:txBody>
      </p:sp>
      <p:sp>
        <p:nvSpPr>
          <p:cNvPr id="12" name="TextBox 11"/>
          <p:cNvSpPr txBox="1"/>
          <p:nvPr/>
        </p:nvSpPr>
        <p:spPr>
          <a:xfrm>
            <a:off x="90683" y="4396330"/>
            <a:ext cx="8880957" cy="584775"/>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US" sz="3200" b="1" dirty="0" smtClean="0"/>
              <a:t>more complete picture of progenitor physics</a:t>
            </a:r>
            <a:endParaRPr lang="en-US" sz="3200" b="1" dirty="0"/>
          </a:p>
        </p:txBody>
      </p:sp>
    </p:spTree>
    <p:extLst>
      <p:ext uri="{BB962C8B-B14F-4D97-AF65-F5344CB8AC3E}">
        <p14:creationId xmlns:p14="http://schemas.microsoft.com/office/powerpoint/2010/main" val="1287029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Initial, Enhanced, and </a:t>
            </a:r>
            <a:br>
              <a:rPr lang="en-US" dirty="0" smtClean="0"/>
            </a:br>
            <a:r>
              <a:rPr lang="en-US" dirty="0" smtClean="0"/>
              <a:t>Advanced LIGO schedule</a:t>
            </a:r>
            <a:endParaRPr lang="en-US" dirty="0"/>
          </a:p>
        </p:txBody>
      </p:sp>
      <p:sp>
        <p:nvSpPr>
          <p:cNvPr id="6" name="Line 4"/>
          <p:cNvSpPr>
            <a:spLocks noChangeShapeType="1"/>
          </p:cNvSpPr>
          <p:nvPr/>
        </p:nvSpPr>
        <p:spPr bwMode="auto">
          <a:xfrm>
            <a:off x="0" y="2590800"/>
            <a:ext cx="88392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defRPr/>
            </a:pPr>
            <a:endParaRPr lang="en-US" sz="1200">
              <a:latin typeface="+mn-lt"/>
            </a:endParaRPr>
          </a:p>
        </p:txBody>
      </p:sp>
      <p:sp>
        <p:nvSpPr>
          <p:cNvPr id="7" name="Line 5"/>
          <p:cNvSpPr>
            <a:spLocks noChangeShapeType="1"/>
          </p:cNvSpPr>
          <p:nvPr/>
        </p:nvSpPr>
        <p:spPr bwMode="auto">
          <a:xfrm>
            <a:off x="381000" y="2286000"/>
            <a:ext cx="0" cy="30480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defRPr/>
            </a:pPr>
            <a:endParaRPr lang="en-US" sz="1200">
              <a:latin typeface="+mn-lt"/>
            </a:endParaRPr>
          </a:p>
        </p:txBody>
      </p:sp>
      <p:sp>
        <p:nvSpPr>
          <p:cNvPr id="8" name="Line 6"/>
          <p:cNvSpPr>
            <a:spLocks noChangeShapeType="1"/>
          </p:cNvSpPr>
          <p:nvPr/>
        </p:nvSpPr>
        <p:spPr bwMode="auto">
          <a:xfrm>
            <a:off x="1219200" y="2286000"/>
            <a:ext cx="0" cy="30480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defRPr/>
            </a:pPr>
            <a:endParaRPr lang="en-US" sz="1200">
              <a:latin typeface="+mn-lt"/>
            </a:endParaRPr>
          </a:p>
        </p:txBody>
      </p:sp>
      <p:sp>
        <p:nvSpPr>
          <p:cNvPr id="9" name="Line 7"/>
          <p:cNvSpPr>
            <a:spLocks noChangeShapeType="1"/>
          </p:cNvSpPr>
          <p:nvPr/>
        </p:nvSpPr>
        <p:spPr bwMode="auto">
          <a:xfrm>
            <a:off x="2057400" y="2286000"/>
            <a:ext cx="0" cy="30480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defRPr/>
            </a:pPr>
            <a:endParaRPr lang="en-US" sz="1200">
              <a:latin typeface="+mn-lt"/>
            </a:endParaRPr>
          </a:p>
        </p:txBody>
      </p:sp>
      <p:sp>
        <p:nvSpPr>
          <p:cNvPr id="10" name="Line 8"/>
          <p:cNvSpPr>
            <a:spLocks noChangeShapeType="1"/>
          </p:cNvSpPr>
          <p:nvPr/>
        </p:nvSpPr>
        <p:spPr bwMode="auto">
          <a:xfrm>
            <a:off x="2971800" y="2286000"/>
            <a:ext cx="0" cy="30480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defRPr/>
            </a:pPr>
            <a:endParaRPr lang="en-US" sz="1200">
              <a:latin typeface="+mn-lt"/>
            </a:endParaRPr>
          </a:p>
        </p:txBody>
      </p:sp>
      <p:sp>
        <p:nvSpPr>
          <p:cNvPr id="11" name="Line 9"/>
          <p:cNvSpPr>
            <a:spLocks noChangeShapeType="1"/>
          </p:cNvSpPr>
          <p:nvPr/>
        </p:nvSpPr>
        <p:spPr bwMode="auto">
          <a:xfrm>
            <a:off x="3810000" y="2286000"/>
            <a:ext cx="0" cy="30480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defRPr/>
            </a:pPr>
            <a:endParaRPr lang="en-US" sz="1200">
              <a:latin typeface="+mn-lt"/>
            </a:endParaRPr>
          </a:p>
        </p:txBody>
      </p:sp>
      <p:sp>
        <p:nvSpPr>
          <p:cNvPr id="12" name="Line 10"/>
          <p:cNvSpPr>
            <a:spLocks noChangeShapeType="1"/>
          </p:cNvSpPr>
          <p:nvPr/>
        </p:nvSpPr>
        <p:spPr bwMode="auto">
          <a:xfrm>
            <a:off x="4724400" y="2286000"/>
            <a:ext cx="0" cy="30480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defRPr/>
            </a:pPr>
            <a:endParaRPr lang="en-US" sz="1200">
              <a:latin typeface="+mn-lt"/>
            </a:endParaRPr>
          </a:p>
        </p:txBody>
      </p:sp>
      <p:sp>
        <p:nvSpPr>
          <p:cNvPr id="13" name="Line 11"/>
          <p:cNvSpPr>
            <a:spLocks noChangeShapeType="1"/>
          </p:cNvSpPr>
          <p:nvPr/>
        </p:nvSpPr>
        <p:spPr bwMode="auto">
          <a:xfrm>
            <a:off x="5638800" y="2286000"/>
            <a:ext cx="0" cy="30480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defRPr/>
            </a:pPr>
            <a:endParaRPr lang="en-US" sz="1200">
              <a:latin typeface="+mn-lt"/>
            </a:endParaRPr>
          </a:p>
        </p:txBody>
      </p:sp>
      <p:sp>
        <p:nvSpPr>
          <p:cNvPr id="14" name="Line 12"/>
          <p:cNvSpPr>
            <a:spLocks noChangeShapeType="1"/>
          </p:cNvSpPr>
          <p:nvPr/>
        </p:nvSpPr>
        <p:spPr bwMode="auto">
          <a:xfrm>
            <a:off x="6553200" y="2286000"/>
            <a:ext cx="0" cy="30480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defRPr/>
            </a:pPr>
            <a:endParaRPr lang="en-US" sz="1200">
              <a:latin typeface="+mn-lt"/>
            </a:endParaRPr>
          </a:p>
        </p:txBody>
      </p:sp>
      <p:sp>
        <p:nvSpPr>
          <p:cNvPr id="15" name="Line 13"/>
          <p:cNvSpPr>
            <a:spLocks noChangeShapeType="1"/>
          </p:cNvSpPr>
          <p:nvPr/>
        </p:nvSpPr>
        <p:spPr bwMode="auto">
          <a:xfrm>
            <a:off x="7391400" y="2286000"/>
            <a:ext cx="0" cy="30480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defRPr/>
            </a:pPr>
            <a:endParaRPr lang="en-US" sz="1200">
              <a:latin typeface="+mn-lt"/>
            </a:endParaRPr>
          </a:p>
        </p:txBody>
      </p:sp>
      <p:sp>
        <p:nvSpPr>
          <p:cNvPr id="16" name="Line 14"/>
          <p:cNvSpPr>
            <a:spLocks noChangeShapeType="1"/>
          </p:cNvSpPr>
          <p:nvPr/>
        </p:nvSpPr>
        <p:spPr bwMode="auto">
          <a:xfrm>
            <a:off x="8153400" y="2286000"/>
            <a:ext cx="0" cy="30480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defRPr/>
            </a:pPr>
            <a:endParaRPr lang="en-US" sz="1200">
              <a:latin typeface="+mn-lt"/>
            </a:endParaRPr>
          </a:p>
        </p:txBody>
      </p:sp>
      <p:sp>
        <p:nvSpPr>
          <p:cNvPr id="17" name="Text Box 15"/>
          <p:cNvSpPr txBox="1">
            <a:spLocks noChangeArrowheads="1"/>
          </p:cNvSpPr>
          <p:nvPr/>
        </p:nvSpPr>
        <p:spPr bwMode="auto">
          <a:xfrm>
            <a:off x="476250" y="2117725"/>
            <a:ext cx="59055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000">
                <a:solidFill>
                  <a:schemeClr val="tx1"/>
                </a:solidFill>
                <a:latin typeface="Times" charset="0"/>
                <a:ea typeface="ＭＳ Ｐゴシック" charset="0"/>
                <a:cs typeface="ＭＳ Ｐゴシック" charset="0"/>
              </a:defRPr>
            </a:lvl1pPr>
            <a:lvl2pPr marL="742950" indent="-285750">
              <a:defRPr sz="2000">
                <a:solidFill>
                  <a:schemeClr val="tx1"/>
                </a:solidFill>
                <a:latin typeface="Times" charset="0"/>
                <a:ea typeface="ＭＳ Ｐゴシック" charset="0"/>
              </a:defRPr>
            </a:lvl2pPr>
            <a:lvl3pPr marL="1143000" indent="-228600">
              <a:defRPr sz="2000">
                <a:solidFill>
                  <a:schemeClr val="tx1"/>
                </a:solidFill>
                <a:latin typeface="Times" charset="0"/>
                <a:ea typeface="ＭＳ Ｐゴシック" charset="0"/>
              </a:defRPr>
            </a:lvl3pPr>
            <a:lvl4pPr marL="1600200" indent="-228600">
              <a:defRPr sz="2000">
                <a:solidFill>
                  <a:schemeClr val="tx1"/>
                </a:solidFill>
                <a:latin typeface="Times" charset="0"/>
                <a:ea typeface="ＭＳ Ｐゴシック" charset="0"/>
              </a:defRPr>
            </a:lvl4pPr>
            <a:lvl5pPr marL="2057400" indent="-228600">
              <a:defRPr sz="2000">
                <a:solidFill>
                  <a:schemeClr val="tx1"/>
                </a:solidFill>
                <a:latin typeface="Times" charset="0"/>
                <a:ea typeface="ＭＳ Ｐゴシック" charset="0"/>
              </a:defRPr>
            </a:lvl5pPr>
            <a:lvl6pPr marL="2514600" indent="-228600" eaLnBrk="0" fontAlgn="base" hangingPunct="0">
              <a:spcBef>
                <a:spcPct val="0"/>
              </a:spcBef>
              <a:spcAft>
                <a:spcPct val="0"/>
              </a:spcAft>
              <a:defRPr sz="2000">
                <a:solidFill>
                  <a:schemeClr val="tx1"/>
                </a:solidFill>
                <a:latin typeface="Times" charset="0"/>
                <a:ea typeface="ＭＳ Ｐゴシック" charset="0"/>
              </a:defRPr>
            </a:lvl6pPr>
            <a:lvl7pPr marL="2971800" indent="-228600" eaLnBrk="0" fontAlgn="base" hangingPunct="0">
              <a:spcBef>
                <a:spcPct val="0"/>
              </a:spcBef>
              <a:spcAft>
                <a:spcPct val="0"/>
              </a:spcAft>
              <a:defRPr sz="2000">
                <a:solidFill>
                  <a:schemeClr val="tx1"/>
                </a:solidFill>
                <a:latin typeface="Times" charset="0"/>
                <a:ea typeface="ＭＳ Ｐゴシック" charset="0"/>
              </a:defRPr>
            </a:lvl7pPr>
            <a:lvl8pPr marL="3429000" indent="-228600" eaLnBrk="0" fontAlgn="base" hangingPunct="0">
              <a:spcBef>
                <a:spcPct val="0"/>
              </a:spcBef>
              <a:spcAft>
                <a:spcPct val="0"/>
              </a:spcAft>
              <a:defRPr sz="2000">
                <a:solidFill>
                  <a:schemeClr val="tx1"/>
                </a:solidFill>
                <a:latin typeface="Times" charset="0"/>
                <a:ea typeface="ＭＳ Ｐゴシック" charset="0"/>
              </a:defRPr>
            </a:lvl8pPr>
            <a:lvl9pPr marL="3886200" indent="-228600" eaLnBrk="0" fontAlgn="base" hangingPunct="0">
              <a:spcBef>
                <a:spcPct val="0"/>
              </a:spcBef>
              <a:spcAft>
                <a:spcPct val="0"/>
              </a:spcAft>
              <a:defRPr sz="2000">
                <a:solidFill>
                  <a:schemeClr val="tx1"/>
                </a:solidFill>
                <a:latin typeface="Times" charset="0"/>
                <a:ea typeface="ＭＳ Ｐゴシック" charset="0"/>
              </a:defRPr>
            </a:lvl9pPr>
          </a:lstStyle>
          <a:p>
            <a:pPr algn="ctr">
              <a:defRPr/>
            </a:pPr>
            <a:r>
              <a:rPr lang="en-US" baseline="-25000">
                <a:latin typeface="+mn-lt"/>
              </a:rPr>
              <a:t>2006</a:t>
            </a:r>
            <a:endParaRPr lang="en-US" sz="1600" baseline="-25000">
              <a:latin typeface="+mn-lt"/>
            </a:endParaRPr>
          </a:p>
        </p:txBody>
      </p:sp>
      <p:sp>
        <p:nvSpPr>
          <p:cNvPr id="18" name="Rectangle 16"/>
          <p:cNvSpPr>
            <a:spLocks noChangeArrowheads="1"/>
          </p:cNvSpPr>
          <p:nvPr/>
        </p:nvSpPr>
        <p:spPr bwMode="auto">
          <a:xfrm>
            <a:off x="1219200" y="2117725"/>
            <a:ext cx="83820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a:defRPr/>
            </a:pPr>
            <a:r>
              <a:rPr lang="en-US" sz="2000" baseline="-25000">
                <a:latin typeface="+mn-lt"/>
              </a:rPr>
              <a:t>2007</a:t>
            </a:r>
          </a:p>
        </p:txBody>
      </p:sp>
      <p:sp>
        <p:nvSpPr>
          <p:cNvPr id="19" name="Rectangle 17"/>
          <p:cNvSpPr>
            <a:spLocks noChangeArrowheads="1"/>
          </p:cNvSpPr>
          <p:nvPr/>
        </p:nvSpPr>
        <p:spPr bwMode="auto">
          <a:xfrm>
            <a:off x="2222500" y="2117725"/>
            <a:ext cx="56515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algn="ctr">
              <a:defRPr/>
            </a:pPr>
            <a:r>
              <a:rPr lang="en-US" sz="2000" baseline="-25000">
                <a:latin typeface="+mn-lt"/>
              </a:rPr>
              <a:t>2008</a:t>
            </a:r>
          </a:p>
        </p:txBody>
      </p:sp>
      <p:sp>
        <p:nvSpPr>
          <p:cNvPr id="20" name="Rectangle 18"/>
          <p:cNvSpPr>
            <a:spLocks noChangeArrowheads="1"/>
          </p:cNvSpPr>
          <p:nvPr/>
        </p:nvSpPr>
        <p:spPr bwMode="auto">
          <a:xfrm>
            <a:off x="2971800" y="2117725"/>
            <a:ext cx="83820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a:defRPr/>
            </a:pPr>
            <a:r>
              <a:rPr lang="en-US" sz="2000" baseline="-25000">
                <a:latin typeface="+mn-lt"/>
              </a:rPr>
              <a:t>2009</a:t>
            </a:r>
          </a:p>
        </p:txBody>
      </p:sp>
      <p:sp>
        <p:nvSpPr>
          <p:cNvPr id="21" name="Rectangle 19"/>
          <p:cNvSpPr>
            <a:spLocks noChangeArrowheads="1"/>
          </p:cNvSpPr>
          <p:nvPr/>
        </p:nvSpPr>
        <p:spPr bwMode="auto">
          <a:xfrm>
            <a:off x="3984625" y="2117725"/>
            <a:ext cx="56515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algn="ctr">
              <a:defRPr/>
            </a:pPr>
            <a:r>
              <a:rPr lang="en-US" sz="2000" baseline="-25000">
                <a:latin typeface="+mn-lt"/>
              </a:rPr>
              <a:t>2010</a:t>
            </a:r>
          </a:p>
        </p:txBody>
      </p:sp>
      <p:sp>
        <p:nvSpPr>
          <p:cNvPr id="22" name="Rectangle 20"/>
          <p:cNvSpPr>
            <a:spLocks noChangeArrowheads="1"/>
          </p:cNvSpPr>
          <p:nvPr/>
        </p:nvSpPr>
        <p:spPr bwMode="auto">
          <a:xfrm>
            <a:off x="4724400" y="2117725"/>
            <a:ext cx="91440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a:defRPr/>
            </a:pPr>
            <a:r>
              <a:rPr lang="en-US" sz="2000" baseline="-25000">
                <a:latin typeface="+mn-lt"/>
              </a:rPr>
              <a:t>2011</a:t>
            </a:r>
          </a:p>
        </p:txBody>
      </p:sp>
      <p:sp>
        <p:nvSpPr>
          <p:cNvPr id="23" name="Rectangle 21"/>
          <p:cNvSpPr>
            <a:spLocks noChangeArrowheads="1"/>
          </p:cNvSpPr>
          <p:nvPr/>
        </p:nvSpPr>
        <p:spPr bwMode="auto">
          <a:xfrm>
            <a:off x="5638800" y="2117725"/>
            <a:ext cx="91440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a:defRPr/>
            </a:pPr>
            <a:r>
              <a:rPr lang="en-US" sz="2000" baseline="-25000">
                <a:latin typeface="+mn-lt"/>
              </a:rPr>
              <a:t>2012</a:t>
            </a:r>
          </a:p>
        </p:txBody>
      </p:sp>
      <p:sp>
        <p:nvSpPr>
          <p:cNvPr id="24" name="Rectangle 22"/>
          <p:cNvSpPr>
            <a:spLocks noChangeArrowheads="1"/>
          </p:cNvSpPr>
          <p:nvPr/>
        </p:nvSpPr>
        <p:spPr bwMode="auto">
          <a:xfrm>
            <a:off x="6553200" y="2117725"/>
            <a:ext cx="83820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a:defRPr/>
            </a:pPr>
            <a:r>
              <a:rPr lang="en-US" sz="2000" baseline="-25000">
                <a:latin typeface="+mn-lt"/>
              </a:rPr>
              <a:t>2013</a:t>
            </a:r>
          </a:p>
        </p:txBody>
      </p:sp>
      <p:sp>
        <p:nvSpPr>
          <p:cNvPr id="25" name="Rectangle 23"/>
          <p:cNvSpPr>
            <a:spLocks noChangeArrowheads="1"/>
          </p:cNvSpPr>
          <p:nvPr/>
        </p:nvSpPr>
        <p:spPr bwMode="auto">
          <a:xfrm>
            <a:off x="7391400" y="2117725"/>
            <a:ext cx="76200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a:defRPr/>
            </a:pPr>
            <a:r>
              <a:rPr lang="en-US" sz="2000" baseline="-25000">
                <a:latin typeface="+mn-lt"/>
              </a:rPr>
              <a:t>2014</a:t>
            </a:r>
          </a:p>
        </p:txBody>
      </p:sp>
      <p:sp>
        <p:nvSpPr>
          <p:cNvPr id="26" name="Rectangle 24"/>
          <p:cNvSpPr>
            <a:spLocks noChangeArrowheads="1"/>
          </p:cNvSpPr>
          <p:nvPr/>
        </p:nvSpPr>
        <p:spPr bwMode="auto">
          <a:xfrm>
            <a:off x="8261350" y="2117725"/>
            <a:ext cx="56515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algn="ctr">
              <a:defRPr/>
            </a:pPr>
            <a:r>
              <a:rPr lang="en-US" sz="2000" baseline="-25000">
                <a:latin typeface="+mn-lt"/>
              </a:rPr>
              <a:t>2015</a:t>
            </a:r>
          </a:p>
        </p:txBody>
      </p:sp>
      <p:sp>
        <p:nvSpPr>
          <p:cNvPr id="27" name="Rectangle 25"/>
          <p:cNvSpPr>
            <a:spLocks noChangeArrowheads="1"/>
          </p:cNvSpPr>
          <p:nvPr/>
        </p:nvSpPr>
        <p:spPr bwMode="auto">
          <a:xfrm>
            <a:off x="0" y="2743200"/>
            <a:ext cx="1828800" cy="533400"/>
          </a:xfrm>
          <a:prstGeom prst="rect">
            <a:avLst/>
          </a:prstGeom>
          <a:solidFill>
            <a:schemeClr val="accent1"/>
          </a:solidFill>
          <a:ln w="12700">
            <a:solidFill>
              <a:schemeClr val="tx1"/>
            </a:solidFill>
            <a:miter lim="800000"/>
            <a:headEnd type="none" w="sm" len="sm"/>
            <a:tailEnd type="none" w="sm" len="sm"/>
          </a:ln>
        </p:spPr>
        <p:txBody>
          <a:bodyPr wrap="none" anchor="ctr"/>
          <a:lstStyle/>
          <a:p>
            <a:pPr algn="ctr">
              <a:defRPr/>
            </a:pPr>
            <a:r>
              <a:rPr lang="en-US" sz="2000" baseline="-25000">
                <a:latin typeface="+mn-lt"/>
              </a:rPr>
              <a:t>S5 data run</a:t>
            </a:r>
          </a:p>
        </p:txBody>
      </p:sp>
      <p:sp>
        <p:nvSpPr>
          <p:cNvPr id="28" name="Rectangle 26"/>
          <p:cNvSpPr>
            <a:spLocks noChangeArrowheads="1"/>
          </p:cNvSpPr>
          <p:nvPr/>
        </p:nvSpPr>
        <p:spPr bwMode="auto">
          <a:xfrm>
            <a:off x="1828800" y="2743200"/>
            <a:ext cx="1524000" cy="533400"/>
          </a:xfrm>
          <a:prstGeom prst="rect">
            <a:avLst/>
          </a:prstGeom>
          <a:solidFill>
            <a:schemeClr val="accent2"/>
          </a:solidFill>
          <a:ln w="12700">
            <a:solidFill>
              <a:schemeClr val="tx1"/>
            </a:solidFill>
            <a:miter lim="800000"/>
            <a:headEnd type="none" w="sm" len="sm"/>
            <a:tailEnd type="none" w="sm" len="sm"/>
          </a:ln>
        </p:spPr>
        <p:txBody>
          <a:bodyPr wrap="none" anchor="ctr"/>
          <a:lstStyle/>
          <a:p>
            <a:pPr algn="ctr">
              <a:defRPr/>
            </a:pPr>
            <a:r>
              <a:rPr lang="en-US" sz="1600" baseline="-25000" dirty="0">
                <a:solidFill>
                  <a:schemeClr val="bg1"/>
                </a:solidFill>
                <a:latin typeface="+mn-lt"/>
              </a:rPr>
              <a:t>e-LIGO installation</a:t>
            </a:r>
          </a:p>
          <a:p>
            <a:pPr algn="ctr">
              <a:defRPr/>
            </a:pPr>
            <a:r>
              <a:rPr lang="en-US" sz="1600" baseline="-25000" dirty="0">
                <a:solidFill>
                  <a:schemeClr val="bg1"/>
                </a:solidFill>
                <a:latin typeface="+mn-lt"/>
              </a:rPr>
              <a:t>and commissioning</a:t>
            </a:r>
            <a:endParaRPr lang="en-US" sz="1600" baseline="-25000" dirty="0">
              <a:latin typeface="+mn-lt"/>
            </a:endParaRPr>
          </a:p>
        </p:txBody>
      </p:sp>
      <p:sp>
        <p:nvSpPr>
          <p:cNvPr id="29" name="Rectangle 27"/>
          <p:cNvSpPr>
            <a:spLocks noChangeArrowheads="1"/>
          </p:cNvSpPr>
          <p:nvPr/>
        </p:nvSpPr>
        <p:spPr bwMode="auto">
          <a:xfrm>
            <a:off x="3352800" y="2743200"/>
            <a:ext cx="1219200" cy="533400"/>
          </a:xfrm>
          <a:prstGeom prst="rect">
            <a:avLst/>
          </a:prstGeom>
          <a:solidFill>
            <a:schemeClr val="accent1"/>
          </a:solidFill>
          <a:ln w="12700">
            <a:solidFill>
              <a:schemeClr val="tx1"/>
            </a:solidFill>
            <a:miter lim="800000"/>
            <a:headEnd type="none" w="sm" len="sm"/>
            <a:tailEnd type="none" w="sm" len="sm"/>
          </a:ln>
        </p:spPr>
        <p:txBody>
          <a:bodyPr wrap="none" anchor="ctr"/>
          <a:lstStyle/>
          <a:p>
            <a:pPr algn="ctr">
              <a:defRPr/>
            </a:pPr>
            <a:r>
              <a:rPr lang="en-US" sz="2000" baseline="-25000">
                <a:latin typeface="+mn-lt"/>
              </a:rPr>
              <a:t>S6 data run</a:t>
            </a:r>
            <a:endParaRPr lang="en-US" sz="2000" baseline="-25000">
              <a:solidFill>
                <a:schemeClr val="bg1"/>
              </a:solidFill>
              <a:latin typeface="+mn-lt"/>
            </a:endParaRPr>
          </a:p>
        </p:txBody>
      </p:sp>
      <p:sp>
        <p:nvSpPr>
          <p:cNvPr id="30" name="Rectangle 28"/>
          <p:cNvSpPr>
            <a:spLocks noChangeArrowheads="1"/>
          </p:cNvSpPr>
          <p:nvPr/>
        </p:nvSpPr>
        <p:spPr bwMode="auto">
          <a:xfrm>
            <a:off x="4572000" y="2743200"/>
            <a:ext cx="3700463" cy="533400"/>
          </a:xfrm>
          <a:prstGeom prst="rect">
            <a:avLst/>
          </a:prstGeom>
          <a:solidFill>
            <a:schemeClr val="tx2"/>
          </a:solidFill>
          <a:ln w="12700">
            <a:solidFill>
              <a:schemeClr val="tx1"/>
            </a:solidFill>
            <a:miter lim="800000"/>
            <a:headEnd type="none" w="sm" len="sm"/>
            <a:tailEnd type="none" w="sm" len="sm"/>
          </a:ln>
        </p:spPr>
        <p:txBody>
          <a:bodyPr wrap="none" anchor="ctr"/>
          <a:lstStyle/>
          <a:p>
            <a:pPr algn="ctr">
              <a:defRPr/>
            </a:pPr>
            <a:r>
              <a:rPr lang="en-US" sz="2000" baseline="-25000">
                <a:solidFill>
                  <a:schemeClr val="bg1"/>
                </a:solidFill>
                <a:latin typeface="+mn-lt"/>
              </a:rPr>
              <a:t>Dark period</a:t>
            </a:r>
            <a:endParaRPr lang="en-US" sz="2000" baseline="-25000">
              <a:latin typeface="+mn-lt"/>
            </a:endParaRPr>
          </a:p>
        </p:txBody>
      </p:sp>
      <p:sp>
        <p:nvSpPr>
          <p:cNvPr id="31" name="Rectangle 29"/>
          <p:cNvSpPr>
            <a:spLocks noChangeArrowheads="1"/>
          </p:cNvSpPr>
          <p:nvPr/>
        </p:nvSpPr>
        <p:spPr bwMode="auto">
          <a:xfrm>
            <a:off x="8272463" y="2743200"/>
            <a:ext cx="509587" cy="533400"/>
          </a:xfrm>
          <a:prstGeom prst="rect">
            <a:avLst/>
          </a:prstGeom>
          <a:solidFill>
            <a:schemeClr val="accent1"/>
          </a:solidFill>
          <a:ln w="12700">
            <a:solidFill>
              <a:schemeClr val="tx1"/>
            </a:solidFill>
            <a:miter lim="800000"/>
            <a:headEnd type="none" w="sm" len="sm"/>
            <a:tailEnd type="none" w="sm" len="sm"/>
          </a:ln>
        </p:spPr>
        <p:txBody>
          <a:bodyPr wrap="none" anchor="ctr"/>
          <a:lstStyle/>
          <a:p>
            <a:pPr algn="ctr">
              <a:defRPr/>
            </a:pPr>
            <a:endParaRPr lang="en-US" sz="2000" baseline="-25000">
              <a:latin typeface="+mn-lt"/>
            </a:endParaRPr>
          </a:p>
        </p:txBody>
      </p:sp>
      <p:sp>
        <p:nvSpPr>
          <p:cNvPr id="32" name="Rectangle 30"/>
          <p:cNvSpPr>
            <a:spLocks noChangeArrowheads="1"/>
          </p:cNvSpPr>
          <p:nvPr/>
        </p:nvSpPr>
        <p:spPr bwMode="auto">
          <a:xfrm>
            <a:off x="3352800" y="3276600"/>
            <a:ext cx="4419600" cy="685800"/>
          </a:xfrm>
          <a:prstGeom prst="rect">
            <a:avLst/>
          </a:prstGeom>
          <a:solidFill>
            <a:srgbClr val="6CD537"/>
          </a:solidFill>
          <a:ln w="12700">
            <a:solidFill>
              <a:schemeClr val="tx1"/>
            </a:solidFill>
            <a:miter lim="800000"/>
            <a:headEnd type="none" w="sm" len="sm"/>
            <a:tailEnd type="none" w="sm" len="sm"/>
          </a:ln>
        </p:spPr>
        <p:txBody>
          <a:bodyPr wrap="none" anchor="ctr"/>
          <a:lstStyle/>
          <a:p>
            <a:pPr algn="ctr">
              <a:defRPr/>
            </a:pPr>
            <a:r>
              <a:rPr lang="en-US" sz="2000" baseline="-25000" dirty="0">
                <a:latin typeface="+mn-lt"/>
              </a:rPr>
              <a:t>S6 data analysis &amp; preparations </a:t>
            </a:r>
          </a:p>
          <a:p>
            <a:pPr algn="ctr">
              <a:defRPr/>
            </a:pPr>
            <a:r>
              <a:rPr lang="en-US" sz="2000" baseline="-25000" dirty="0">
                <a:latin typeface="+mn-lt"/>
              </a:rPr>
              <a:t>for Advanced LIGO commissioning and open data</a:t>
            </a:r>
          </a:p>
        </p:txBody>
      </p:sp>
      <p:sp>
        <p:nvSpPr>
          <p:cNvPr id="33" name="Rectangle 31"/>
          <p:cNvSpPr>
            <a:spLocks noChangeArrowheads="1"/>
          </p:cNvSpPr>
          <p:nvPr/>
        </p:nvSpPr>
        <p:spPr bwMode="auto">
          <a:xfrm>
            <a:off x="2454275" y="3962400"/>
            <a:ext cx="5818188" cy="609600"/>
          </a:xfrm>
          <a:prstGeom prst="rect">
            <a:avLst/>
          </a:prstGeom>
          <a:solidFill>
            <a:srgbClr val="743199"/>
          </a:solidFill>
          <a:ln w="12700">
            <a:solidFill>
              <a:schemeClr val="tx1"/>
            </a:solidFill>
            <a:miter lim="800000"/>
            <a:headEnd type="none" w="sm" len="sm"/>
            <a:tailEnd type="none" w="sm" len="sm"/>
          </a:ln>
        </p:spPr>
        <p:txBody>
          <a:bodyPr wrap="none" anchor="ctr"/>
          <a:lstStyle/>
          <a:p>
            <a:pPr algn="ctr">
              <a:defRPr/>
            </a:pPr>
            <a:r>
              <a:rPr lang="en-US" sz="2400" baseline="-25000">
                <a:solidFill>
                  <a:schemeClr val="bg1"/>
                </a:solidFill>
                <a:latin typeface="+mn-lt"/>
              </a:rPr>
              <a:t>Advanced LIGO Project</a:t>
            </a:r>
            <a:endParaRPr lang="en-US" sz="2000" baseline="-25000">
              <a:latin typeface="+mn-lt"/>
            </a:endParaRPr>
          </a:p>
        </p:txBody>
      </p:sp>
      <p:sp>
        <p:nvSpPr>
          <p:cNvPr id="34" name="Text Box 32"/>
          <p:cNvSpPr txBox="1">
            <a:spLocks noChangeArrowheads="1"/>
          </p:cNvSpPr>
          <p:nvPr/>
        </p:nvSpPr>
        <p:spPr bwMode="auto">
          <a:xfrm>
            <a:off x="3810000" y="3481388"/>
            <a:ext cx="1841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000">
                <a:solidFill>
                  <a:schemeClr val="tx1"/>
                </a:solidFill>
                <a:latin typeface="Times" charset="0"/>
                <a:ea typeface="ＭＳ Ｐゴシック" charset="0"/>
                <a:cs typeface="ＭＳ Ｐゴシック" charset="0"/>
              </a:defRPr>
            </a:lvl1pPr>
            <a:lvl2pPr marL="742950" indent="-285750">
              <a:defRPr sz="2000">
                <a:solidFill>
                  <a:schemeClr val="tx1"/>
                </a:solidFill>
                <a:latin typeface="Times" charset="0"/>
                <a:ea typeface="ＭＳ Ｐゴシック" charset="0"/>
              </a:defRPr>
            </a:lvl2pPr>
            <a:lvl3pPr marL="1143000" indent="-228600">
              <a:defRPr sz="2000">
                <a:solidFill>
                  <a:schemeClr val="tx1"/>
                </a:solidFill>
                <a:latin typeface="Times" charset="0"/>
                <a:ea typeface="ＭＳ Ｐゴシック" charset="0"/>
              </a:defRPr>
            </a:lvl3pPr>
            <a:lvl4pPr marL="1600200" indent="-228600">
              <a:defRPr sz="2000">
                <a:solidFill>
                  <a:schemeClr val="tx1"/>
                </a:solidFill>
                <a:latin typeface="Times" charset="0"/>
                <a:ea typeface="ＭＳ Ｐゴシック" charset="0"/>
              </a:defRPr>
            </a:lvl4pPr>
            <a:lvl5pPr marL="2057400" indent="-228600">
              <a:defRPr sz="2000">
                <a:solidFill>
                  <a:schemeClr val="tx1"/>
                </a:solidFill>
                <a:latin typeface="Times" charset="0"/>
                <a:ea typeface="ＭＳ Ｐゴシック" charset="0"/>
              </a:defRPr>
            </a:lvl5pPr>
            <a:lvl6pPr marL="2514600" indent="-228600" eaLnBrk="0" fontAlgn="base" hangingPunct="0">
              <a:spcBef>
                <a:spcPct val="0"/>
              </a:spcBef>
              <a:spcAft>
                <a:spcPct val="0"/>
              </a:spcAft>
              <a:defRPr sz="2000">
                <a:solidFill>
                  <a:schemeClr val="tx1"/>
                </a:solidFill>
                <a:latin typeface="Times" charset="0"/>
                <a:ea typeface="ＭＳ Ｐゴシック" charset="0"/>
              </a:defRPr>
            </a:lvl6pPr>
            <a:lvl7pPr marL="2971800" indent="-228600" eaLnBrk="0" fontAlgn="base" hangingPunct="0">
              <a:spcBef>
                <a:spcPct val="0"/>
              </a:spcBef>
              <a:spcAft>
                <a:spcPct val="0"/>
              </a:spcAft>
              <a:defRPr sz="2000">
                <a:solidFill>
                  <a:schemeClr val="tx1"/>
                </a:solidFill>
                <a:latin typeface="Times" charset="0"/>
                <a:ea typeface="ＭＳ Ｐゴシック" charset="0"/>
              </a:defRPr>
            </a:lvl7pPr>
            <a:lvl8pPr marL="3429000" indent="-228600" eaLnBrk="0" fontAlgn="base" hangingPunct="0">
              <a:spcBef>
                <a:spcPct val="0"/>
              </a:spcBef>
              <a:spcAft>
                <a:spcPct val="0"/>
              </a:spcAft>
              <a:defRPr sz="2000">
                <a:solidFill>
                  <a:schemeClr val="tx1"/>
                </a:solidFill>
                <a:latin typeface="Times" charset="0"/>
                <a:ea typeface="ＭＳ Ｐゴシック" charset="0"/>
              </a:defRPr>
            </a:lvl8pPr>
            <a:lvl9pPr marL="3886200" indent="-228600" eaLnBrk="0" fontAlgn="base" hangingPunct="0">
              <a:spcBef>
                <a:spcPct val="0"/>
              </a:spcBef>
              <a:spcAft>
                <a:spcPct val="0"/>
              </a:spcAft>
              <a:defRPr sz="2000">
                <a:solidFill>
                  <a:schemeClr val="tx1"/>
                </a:solidFill>
                <a:latin typeface="Times" charset="0"/>
                <a:ea typeface="ＭＳ Ｐゴシック" charset="0"/>
              </a:defRPr>
            </a:lvl9pPr>
          </a:lstStyle>
          <a:p>
            <a:pPr algn="ctr">
              <a:spcBef>
                <a:spcPct val="50000"/>
              </a:spcBef>
              <a:defRPr/>
            </a:pPr>
            <a:endParaRPr lang="en-US" baseline="-25000">
              <a:latin typeface="+mn-lt"/>
            </a:endParaRPr>
          </a:p>
        </p:txBody>
      </p:sp>
      <p:sp>
        <p:nvSpPr>
          <p:cNvPr id="35" name="Text Box 33"/>
          <p:cNvSpPr txBox="1">
            <a:spLocks noChangeArrowheads="1"/>
          </p:cNvSpPr>
          <p:nvPr/>
        </p:nvSpPr>
        <p:spPr bwMode="auto">
          <a:xfrm>
            <a:off x="5638800" y="4918075"/>
            <a:ext cx="30051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000">
                <a:solidFill>
                  <a:schemeClr val="tx1"/>
                </a:solidFill>
                <a:latin typeface="Times" charset="0"/>
                <a:ea typeface="ＭＳ Ｐゴシック" charset="0"/>
                <a:cs typeface="ＭＳ Ｐゴシック" charset="0"/>
              </a:defRPr>
            </a:lvl1pPr>
            <a:lvl2pPr marL="742950" indent="-285750">
              <a:defRPr sz="2000">
                <a:solidFill>
                  <a:schemeClr val="tx1"/>
                </a:solidFill>
                <a:latin typeface="Times" charset="0"/>
                <a:ea typeface="ＭＳ Ｐゴシック" charset="0"/>
              </a:defRPr>
            </a:lvl2pPr>
            <a:lvl3pPr marL="1143000" indent="-228600">
              <a:defRPr sz="2000">
                <a:solidFill>
                  <a:schemeClr val="tx1"/>
                </a:solidFill>
                <a:latin typeface="Times" charset="0"/>
                <a:ea typeface="ＭＳ Ｐゴシック" charset="0"/>
              </a:defRPr>
            </a:lvl3pPr>
            <a:lvl4pPr marL="1600200" indent="-228600">
              <a:defRPr sz="2000">
                <a:solidFill>
                  <a:schemeClr val="tx1"/>
                </a:solidFill>
                <a:latin typeface="Times" charset="0"/>
                <a:ea typeface="ＭＳ Ｐゴシック" charset="0"/>
              </a:defRPr>
            </a:lvl4pPr>
            <a:lvl5pPr marL="2057400" indent="-228600">
              <a:defRPr sz="2000">
                <a:solidFill>
                  <a:schemeClr val="tx1"/>
                </a:solidFill>
                <a:latin typeface="Times" charset="0"/>
                <a:ea typeface="ＭＳ Ｐゴシック" charset="0"/>
              </a:defRPr>
            </a:lvl5pPr>
            <a:lvl6pPr marL="2514600" indent="-228600" eaLnBrk="0" fontAlgn="base" hangingPunct="0">
              <a:spcBef>
                <a:spcPct val="0"/>
              </a:spcBef>
              <a:spcAft>
                <a:spcPct val="0"/>
              </a:spcAft>
              <a:defRPr sz="2000">
                <a:solidFill>
                  <a:schemeClr val="tx1"/>
                </a:solidFill>
                <a:latin typeface="Times" charset="0"/>
                <a:ea typeface="ＭＳ Ｐゴシック" charset="0"/>
              </a:defRPr>
            </a:lvl6pPr>
            <a:lvl7pPr marL="2971800" indent="-228600" eaLnBrk="0" fontAlgn="base" hangingPunct="0">
              <a:spcBef>
                <a:spcPct val="0"/>
              </a:spcBef>
              <a:spcAft>
                <a:spcPct val="0"/>
              </a:spcAft>
              <a:defRPr sz="2000">
                <a:solidFill>
                  <a:schemeClr val="tx1"/>
                </a:solidFill>
                <a:latin typeface="Times" charset="0"/>
                <a:ea typeface="ＭＳ Ｐゴシック" charset="0"/>
              </a:defRPr>
            </a:lvl7pPr>
            <a:lvl8pPr marL="3429000" indent="-228600" eaLnBrk="0" fontAlgn="base" hangingPunct="0">
              <a:spcBef>
                <a:spcPct val="0"/>
              </a:spcBef>
              <a:spcAft>
                <a:spcPct val="0"/>
              </a:spcAft>
              <a:defRPr sz="2000">
                <a:solidFill>
                  <a:schemeClr val="tx1"/>
                </a:solidFill>
                <a:latin typeface="Times" charset="0"/>
                <a:ea typeface="ＭＳ Ｐゴシック" charset="0"/>
              </a:defRPr>
            </a:lvl8pPr>
            <a:lvl9pPr marL="3886200" indent="-228600" eaLnBrk="0" fontAlgn="base" hangingPunct="0">
              <a:spcBef>
                <a:spcPct val="0"/>
              </a:spcBef>
              <a:spcAft>
                <a:spcPct val="0"/>
              </a:spcAft>
              <a:defRPr sz="2000">
                <a:solidFill>
                  <a:schemeClr val="tx1"/>
                </a:solidFill>
                <a:latin typeface="Times" charset="0"/>
                <a:ea typeface="ＭＳ Ｐゴシック" charset="0"/>
              </a:defRPr>
            </a:lvl9pPr>
          </a:lstStyle>
          <a:p>
            <a:pPr algn="ctr">
              <a:defRPr/>
            </a:pPr>
            <a:r>
              <a:rPr lang="en-US" sz="2400" baseline="-25000">
                <a:latin typeface="+mn-lt"/>
              </a:rPr>
              <a:t>Commissioning &amp; initial data </a:t>
            </a:r>
          </a:p>
          <a:p>
            <a:pPr algn="ctr">
              <a:defRPr/>
            </a:pPr>
            <a:r>
              <a:rPr lang="en-US" sz="2400" baseline="-25000">
                <a:latin typeface="+mn-lt"/>
              </a:rPr>
              <a:t>With Advanced LIGO</a:t>
            </a:r>
            <a:r>
              <a:rPr lang="en-US" baseline="-25000">
                <a:latin typeface="+mn-lt"/>
              </a:rPr>
              <a:t> </a:t>
            </a:r>
          </a:p>
        </p:txBody>
      </p:sp>
      <p:sp>
        <p:nvSpPr>
          <p:cNvPr id="36" name="Rectangle 34"/>
          <p:cNvSpPr>
            <a:spLocks noChangeArrowheads="1"/>
          </p:cNvSpPr>
          <p:nvPr/>
        </p:nvSpPr>
        <p:spPr bwMode="auto">
          <a:xfrm>
            <a:off x="5500688" y="4918076"/>
            <a:ext cx="3281362" cy="713798"/>
          </a:xfrm>
          <a:prstGeom prst="rect">
            <a:avLst/>
          </a:prstGeom>
          <a:solidFill>
            <a:schemeClr val="accent1">
              <a:alpha val="0"/>
            </a:schemeClr>
          </a:solidFill>
          <a:ln w="38100">
            <a:solidFill>
              <a:schemeClr val="tx1"/>
            </a:solidFill>
            <a:miter lim="800000"/>
            <a:headEnd type="none" w="sm" len="sm"/>
            <a:tailEnd type="none" w="sm" len="sm"/>
          </a:ln>
        </p:spPr>
        <p:txBody>
          <a:bodyPr wrap="none" anchor="ctr"/>
          <a:lstStyle/>
          <a:p>
            <a:pPr>
              <a:defRPr/>
            </a:pPr>
            <a:endParaRPr lang="en-US" sz="1200">
              <a:latin typeface="+mn-lt"/>
            </a:endParaRPr>
          </a:p>
        </p:txBody>
      </p:sp>
      <p:sp>
        <p:nvSpPr>
          <p:cNvPr id="37" name="Line 35"/>
          <p:cNvSpPr>
            <a:spLocks noChangeShapeType="1"/>
          </p:cNvSpPr>
          <p:nvPr/>
        </p:nvSpPr>
        <p:spPr bwMode="auto">
          <a:xfrm flipV="1">
            <a:off x="7391400" y="3276599"/>
            <a:ext cx="762000" cy="1641475"/>
          </a:xfrm>
          <a:prstGeom prst="line">
            <a:avLst/>
          </a:prstGeom>
          <a:noFill/>
          <a:ln w="38100">
            <a:solidFill>
              <a:schemeClr val="tx1"/>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pPr>
              <a:defRPr/>
            </a:pPr>
            <a:endParaRPr lang="en-US" sz="1200">
              <a:latin typeface="+mn-lt"/>
            </a:endParaRPr>
          </a:p>
        </p:txBody>
      </p:sp>
      <p:sp>
        <p:nvSpPr>
          <p:cNvPr id="39" name="Line 37"/>
          <p:cNvSpPr>
            <a:spLocks noChangeShapeType="1"/>
          </p:cNvSpPr>
          <p:nvPr/>
        </p:nvSpPr>
        <p:spPr bwMode="auto">
          <a:xfrm>
            <a:off x="6943668" y="1976584"/>
            <a:ext cx="0" cy="310571"/>
          </a:xfrm>
          <a:prstGeom prst="line">
            <a:avLst/>
          </a:prstGeom>
          <a:noFill/>
          <a:ln w="57150">
            <a:solidFill>
              <a:schemeClr val="bg2">
                <a:lumMod val="10000"/>
              </a:schemeClr>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pPr>
              <a:defRPr/>
            </a:pPr>
            <a:endParaRPr lang="en-US" sz="1200">
              <a:latin typeface="+mn-lt"/>
            </a:endParaRPr>
          </a:p>
        </p:txBody>
      </p:sp>
      <p:sp>
        <p:nvSpPr>
          <p:cNvPr id="40" name="Text Box 38"/>
          <p:cNvSpPr txBox="1">
            <a:spLocks noChangeArrowheads="1"/>
          </p:cNvSpPr>
          <p:nvPr/>
        </p:nvSpPr>
        <p:spPr bwMode="auto">
          <a:xfrm>
            <a:off x="3962400" y="5087143"/>
            <a:ext cx="12668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000">
                <a:solidFill>
                  <a:schemeClr val="tx1"/>
                </a:solidFill>
                <a:latin typeface="Times" charset="0"/>
                <a:ea typeface="ＭＳ Ｐゴシック" charset="0"/>
                <a:cs typeface="ＭＳ Ｐゴシック" charset="0"/>
              </a:defRPr>
            </a:lvl1pPr>
            <a:lvl2pPr marL="742950" indent="-285750">
              <a:defRPr sz="2000">
                <a:solidFill>
                  <a:schemeClr val="tx1"/>
                </a:solidFill>
                <a:latin typeface="Times" charset="0"/>
                <a:ea typeface="ＭＳ Ｐゴシック" charset="0"/>
              </a:defRPr>
            </a:lvl2pPr>
            <a:lvl3pPr marL="1143000" indent="-228600">
              <a:defRPr sz="2000">
                <a:solidFill>
                  <a:schemeClr val="tx1"/>
                </a:solidFill>
                <a:latin typeface="Times" charset="0"/>
                <a:ea typeface="ＭＳ Ｐゴシック" charset="0"/>
              </a:defRPr>
            </a:lvl3pPr>
            <a:lvl4pPr marL="1600200" indent="-228600">
              <a:defRPr sz="2000">
                <a:solidFill>
                  <a:schemeClr val="tx1"/>
                </a:solidFill>
                <a:latin typeface="Times" charset="0"/>
                <a:ea typeface="ＭＳ Ｐゴシック" charset="0"/>
              </a:defRPr>
            </a:lvl4pPr>
            <a:lvl5pPr marL="2057400" indent="-228600">
              <a:defRPr sz="2000">
                <a:solidFill>
                  <a:schemeClr val="tx1"/>
                </a:solidFill>
                <a:latin typeface="Times" charset="0"/>
                <a:ea typeface="ＭＳ Ｐゴシック" charset="0"/>
              </a:defRPr>
            </a:lvl5pPr>
            <a:lvl6pPr marL="2514600" indent="-228600" eaLnBrk="0" fontAlgn="base" hangingPunct="0">
              <a:spcBef>
                <a:spcPct val="0"/>
              </a:spcBef>
              <a:spcAft>
                <a:spcPct val="0"/>
              </a:spcAft>
              <a:defRPr sz="2000">
                <a:solidFill>
                  <a:schemeClr val="tx1"/>
                </a:solidFill>
                <a:latin typeface="Times" charset="0"/>
                <a:ea typeface="ＭＳ Ｐゴシック" charset="0"/>
              </a:defRPr>
            </a:lvl6pPr>
            <a:lvl7pPr marL="2971800" indent="-228600" eaLnBrk="0" fontAlgn="base" hangingPunct="0">
              <a:spcBef>
                <a:spcPct val="0"/>
              </a:spcBef>
              <a:spcAft>
                <a:spcPct val="0"/>
              </a:spcAft>
              <a:defRPr sz="2000">
                <a:solidFill>
                  <a:schemeClr val="tx1"/>
                </a:solidFill>
                <a:latin typeface="Times" charset="0"/>
                <a:ea typeface="ＭＳ Ｐゴシック" charset="0"/>
              </a:defRPr>
            </a:lvl7pPr>
            <a:lvl8pPr marL="3429000" indent="-228600" eaLnBrk="0" fontAlgn="base" hangingPunct="0">
              <a:spcBef>
                <a:spcPct val="0"/>
              </a:spcBef>
              <a:spcAft>
                <a:spcPct val="0"/>
              </a:spcAft>
              <a:defRPr sz="2000">
                <a:solidFill>
                  <a:schemeClr val="tx1"/>
                </a:solidFill>
                <a:latin typeface="Times" charset="0"/>
                <a:ea typeface="ＭＳ Ｐゴシック" charset="0"/>
              </a:defRPr>
            </a:lvl8pPr>
            <a:lvl9pPr marL="3886200" indent="-228600" eaLnBrk="0" fontAlgn="base" hangingPunct="0">
              <a:spcBef>
                <a:spcPct val="0"/>
              </a:spcBef>
              <a:spcAft>
                <a:spcPct val="0"/>
              </a:spcAft>
              <a:defRPr sz="2000">
                <a:solidFill>
                  <a:schemeClr val="tx1"/>
                </a:solidFill>
                <a:latin typeface="Times" charset="0"/>
                <a:ea typeface="ＭＳ Ｐゴシック" charset="0"/>
              </a:defRPr>
            </a:lvl9pPr>
          </a:lstStyle>
          <a:p>
            <a:pPr algn="ctr">
              <a:defRPr/>
            </a:pPr>
            <a:r>
              <a:rPr lang="en-US" sz="2400" baseline="-25000" dirty="0" err="1">
                <a:latin typeface="+mn-lt"/>
              </a:rPr>
              <a:t>Adv</a:t>
            </a:r>
            <a:r>
              <a:rPr lang="en-US" sz="2400" baseline="-25000" dirty="0">
                <a:latin typeface="+mn-lt"/>
              </a:rPr>
              <a:t> LIGO</a:t>
            </a:r>
          </a:p>
          <a:p>
            <a:pPr algn="ctr">
              <a:defRPr/>
            </a:pPr>
            <a:r>
              <a:rPr lang="en-US" sz="2400" baseline="-25000" dirty="0">
                <a:latin typeface="+mn-lt"/>
              </a:rPr>
              <a:t>Installation</a:t>
            </a:r>
          </a:p>
          <a:p>
            <a:pPr algn="ctr">
              <a:defRPr/>
            </a:pPr>
            <a:r>
              <a:rPr lang="en-US" sz="2400" baseline="-25000" dirty="0">
                <a:latin typeface="+mn-lt"/>
              </a:rPr>
              <a:t>begins</a:t>
            </a:r>
          </a:p>
        </p:txBody>
      </p:sp>
      <p:sp>
        <p:nvSpPr>
          <p:cNvPr id="41" name="Line 39"/>
          <p:cNvSpPr>
            <a:spLocks noChangeShapeType="1"/>
          </p:cNvSpPr>
          <p:nvPr/>
        </p:nvSpPr>
        <p:spPr bwMode="auto">
          <a:xfrm flipH="1" flipV="1">
            <a:off x="4572000" y="3200400"/>
            <a:ext cx="0" cy="1717675"/>
          </a:xfrm>
          <a:prstGeom prst="line">
            <a:avLst/>
          </a:prstGeom>
          <a:noFill/>
          <a:ln w="44450">
            <a:solidFill>
              <a:schemeClr val="tx1"/>
            </a:solidFill>
            <a:round/>
            <a:headEnd type="none" w="lg" len="sm"/>
            <a:tailEnd type="triangle" w="lg" len="lg"/>
          </a:ln>
          <a:extLst>
            <a:ext uri="{909E8E84-426E-40DD-AFC4-6F175D3DCCD1}">
              <a14:hiddenFill xmlns:a14="http://schemas.microsoft.com/office/drawing/2010/main">
                <a:noFill/>
              </a14:hiddenFill>
            </a:ext>
          </a:extLst>
        </p:spPr>
        <p:txBody>
          <a:bodyPr wrap="none" anchor="ctr"/>
          <a:lstStyle/>
          <a:p>
            <a:pPr>
              <a:defRPr/>
            </a:pPr>
            <a:endParaRPr lang="en-US" sz="1200">
              <a:latin typeface="+mn-lt"/>
            </a:endParaRPr>
          </a:p>
        </p:txBody>
      </p:sp>
      <p:sp>
        <p:nvSpPr>
          <p:cNvPr id="42" name="Rectangle 42"/>
          <p:cNvSpPr>
            <a:spLocks noChangeArrowheads="1"/>
          </p:cNvSpPr>
          <p:nvPr/>
        </p:nvSpPr>
        <p:spPr bwMode="auto">
          <a:xfrm>
            <a:off x="3818948" y="4965412"/>
            <a:ext cx="1524000" cy="1066800"/>
          </a:xfrm>
          <a:prstGeom prst="rect">
            <a:avLst/>
          </a:prstGeom>
          <a:solidFill>
            <a:schemeClr val="accent1">
              <a:alpha val="0"/>
            </a:schemeClr>
          </a:solidFill>
          <a:ln w="38100">
            <a:solidFill>
              <a:schemeClr val="tx1"/>
            </a:solidFill>
            <a:round/>
            <a:headEnd/>
            <a:tailEnd/>
          </a:ln>
        </p:spPr>
        <p:txBody>
          <a:bodyPr/>
          <a:lstStyle/>
          <a:p>
            <a:pPr>
              <a:defRPr/>
            </a:pPr>
            <a:endParaRPr lang="en-US" sz="1200">
              <a:latin typeface="+mn-lt"/>
            </a:endParaRPr>
          </a:p>
        </p:txBody>
      </p:sp>
      <p:sp>
        <p:nvSpPr>
          <p:cNvPr id="43" name="Rectangle 45"/>
          <p:cNvSpPr>
            <a:spLocks noChangeArrowheads="1"/>
          </p:cNvSpPr>
          <p:nvPr/>
        </p:nvSpPr>
        <p:spPr bwMode="auto">
          <a:xfrm>
            <a:off x="6480005" y="1595584"/>
            <a:ext cx="990600" cy="381000"/>
          </a:xfrm>
          <a:prstGeom prst="rect">
            <a:avLst/>
          </a:prstGeom>
          <a:solidFill>
            <a:schemeClr val="accent1">
              <a:alpha val="0"/>
            </a:schemeClr>
          </a:solidFill>
          <a:ln w="38100">
            <a:solidFill>
              <a:srgbClr val="000000"/>
            </a:solidFill>
            <a:round/>
            <a:headEnd/>
            <a:tailEnd/>
          </a:ln>
        </p:spPr>
        <p:txBody>
          <a:bodyPr/>
          <a:lstStyle/>
          <a:p>
            <a:pPr algn="ctr">
              <a:defRPr/>
            </a:pPr>
            <a:r>
              <a:rPr lang="en-US" sz="2000" b="1" dirty="0" smtClean="0">
                <a:solidFill>
                  <a:schemeClr val="tx2"/>
                </a:solidFill>
                <a:latin typeface="+mn-lt"/>
              </a:rPr>
              <a:t>now</a:t>
            </a:r>
            <a:endParaRPr lang="en-US" sz="1200" b="1" dirty="0">
              <a:solidFill>
                <a:schemeClr val="tx2"/>
              </a:solidFill>
              <a:latin typeface="+mn-lt"/>
            </a:endParaRPr>
          </a:p>
        </p:txBody>
      </p:sp>
      <p:grpSp>
        <p:nvGrpSpPr>
          <p:cNvPr id="44" name="Group 5"/>
          <p:cNvGrpSpPr>
            <a:grpSpLocks/>
          </p:cNvGrpSpPr>
          <p:nvPr/>
        </p:nvGrpSpPr>
        <p:grpSpPr bwMode="auto">
          <a:xfrm>
            <a:off x="63500" y="4219574"/>
            <a:ext cx="2724150" cy="2638425"/>
            <a:chOff x="2304" y="864"/>
            <a:chExt cx="3456" cy="2939"/>
          </a:xfrm>
        </p:grpSpPr>
        <p:pic>
          <p:nvPicPr>
            <p:cNvPr id="45" name="Picture 6" descr="LIGO volu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4" y="864"/>
              <a:ext cx="3456" cy="2939"/>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7"/>
            <p:cNvSpPr txBox="1">
              <a:spLocks noChangeArrowheads="1"/>
            </p:cNvSpPr>
            <p:nvPr/>
          </p:nvSpPr>
          <p:spPr bwMode="auto">
            <a:xfrm>
              <a:off x="4636" y="3608"/>
              <a:ext cx="1124" cy="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endParaRPr lang="en-US" sz="900">
                <a:solidFill>
                  <a:schemeClr val="bg1"/>
                </a:solidFill>
                <a:latin typeface="Helvetica" pitchFamily="80" charset="0"/>
                <a:ea typeface="ＭＳ Ｐゴシック" pitchFamily="80" charset="-128"/>
              </a:endParaRPr>
            </a:p>
          </p:txBody>
        </p:sp>
      </p:grpSp>
      <p:sp>
        <p:nvSpPr>
          <p:cNvPr id="47" name="Text Box 8"/>
          <p:cNvSpPr txBox="1">
            <a:spLocks noChangeArrowheads="1"/>
          </p:cNvSpPr>
          <p:nvPr/>
        </p:nvSpPr>
        <p:spPr bwMode="auto">
          <a:xfrm>
            <a:off x="2846387" y="6096000"/>
            <a:ext cx="568086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1600" b="1" dirty="0">
                <a:latin typeface="Helvetica" pitchFamily="80" charset="0"/>
              </a:rPr>
              <a:t>Improve amplitude sensitivity by a factor of 10x, and…</a:t>
            </a:r>
          </a:p>
          <a:p>
            <a:pPr>
              <a:spcBef>
                <a:spcPct val="50000"/>
              </a:spcBef>
            </a:pPr>
            <a:r>
              <a:rPr lang="en-US" sz="1600" b="1" dirty="0">
                <a:latin typeface="Helvetica" pitchFamily="80" charset="0"/>
                <a:sym typeface="Symbol" pitchFamily="18" charset="2"/>
              </a:rPr>
              <a:t> </a:t>
            </a:r>
            <a:r>
              <a:rPr lang="en-US" sz="1600" b="1" dirty="0">
                <a:latin typeface="Helvetica" pitchFamily="80" charset="0"/>
              </a:rPr>
              <a:t>Number of sources goes up 1000x!</a:t>
            </a:r>
          </a:p>
        </p:txBody>
      </p:sp>
      <p:sp>
        <p:nvSpPr>
          <p:cNvPr id="3" name="Slide Number Placeholder 2"/>
          <p:cNvSpPr>
            <a:spLocks noGrp="1"/>
          </p:cNvSpPr>
          <p:nvPr>
            <p:ph type="sldNum" sz="quarter" idx="12"/>
          </p:nvPr>
        </p:nvSpPr>
        <p:spPr/>
        <p:txBody>
          <a:bodyPr/>
          <a:lstStyle/>
          <a:p>
            <a:fld id="{36BB9812-3B4C-4A35-AEDB-F240F4EFEB71}" type="slidenum">
              <a:rPr lang="en-US" smtClean="0"/>
              <a:pPr/>
              <a:t>13</a:t>
            </a:fld>
            <a:endParaRPr lang="en-US"/>
          </a:p>
        </p:txBody>
      </p:sp>
    </p:spTree>
    <p:extLst>
      <p:ext uri="{BB962C8B-B14F-4D97-AF65-F5344CB8AC3E}">
        <p14:creationId xmlns:p14="http://schemas.microsoft.com/office/powerpoint/2010/main" val="24843755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5s6s7.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1" cy="6858000"/>
          </a:xfrm>
          <a:prstGeom prst="rect">
            <a:avLst/>
          </a:prstGeom>
        </p:spPr>
      </p:pic>
      <p:sp>
        <p:nvSpPr>
          <p:cNvPr id="3" name="TextBox 2"/>
          <p:cNvSpPr txBox="1"/>
          <p:nvPr/>
        </p:nvSpPr>
        <p:spPr>
          <a:xfrm>
            <a:off x="2309876" y="5551154"/>
            <a:ext cx="3633724" cy="461665"/>
          </a:xfrm>
          <a:prstGeom prst="rect">
            <a:avLst/>
          </a:prstGeom>
          <a:noFill/>
          <a:ln>
            <a:solidFill>
              <a:schemeClr val="bg1"/>
            </a:solidFill>
          </a:ln>
        </p:spPr>
        <p:txBody>
          <a:bodyPr wrap="square" rtlCol="0">
            <a:spAutoFit/>
          </a:bodyPr>
          <a:lstStyle/>
          <a:p>
            <a:pPr algn="ctr"/>
            <a:r>
              <a:rPr lang="en-US" b="1" dirty="0" smtClean="0">
                <a:latin typeface="+mj-lt"/>
              </a:rPr>
              <a:t>Advanced LIGO</a:t>
            </a:r>
            <a:r>
              <a:rPr lang="en-US" b="1" dirty="0">
                <a:latin typeface="+mj-lt"/>
              </a:rPr>
              <a:t> </a:t>
            </a:r>
            <a:r>
              <a:rPr lang="en-US" b="1" dirty="0" smtClean="0">
                <a:latin typeface="+mj-lt"/>
              </a:rPr>
              <a:t>goal</a:t>
            </a:r>
          </a:p>
        </p:txBody>
      </p:sp>
      <p:sp>
        <p:nvSpPr>
          <p:cNvPr id="8" name="TextBox 7"/>
          <p:cNvSpPr txBox="1"/>
          <p:nvPr/>
        </p:nvSpPr>
        <p:spPr>
          <a:xfrm>
            <a:off x="4954918" y="4542468"/>
            <a:ext cx="4036682" cy="461665"/>
          </a:xfrm>
          <a:prstGeom prst="rect">
            <a:avLst/>
          </a:prstGeom>
          <a:noFill/>
          <a:ln>
            <a:solidFill>
              <a:schemeClr val="bg1"/>
            </a:solidFill>
          </a:ln>
        </p:spPr>
        <p:txBody>
          <a:bodyPr wrap="none" rtlCol="0">
            <a:spAutoFit/>
          </a:bodyPr>
          <a:lstStyle/>
          <a:p>
            <a:pPr algn="ctr"/>
            <a:r>
              <a:rPr lang="en-US" b="1" dirty="0" smtClean="0">
                <a:solidFill>
                  <a:srgbClr val="FF0000"/>
                </a:solidFill>
                <a:latin typeface="+mj-lt"/>
              </a:rPr>
              <a:t>Initial LIGO reach ~20 </a:t>
            </a:r>
            <a:r>
              <a:rPr lang="en-US" b="1" dirty="0" err="1" smtClean="0">
                <a:solidFill>
                  <a:srgbClr val="FF0000"/>
                </a:solidFill>
                <a:latin typeface="+mj-lt"/>
              </a:rPr>
              <a:t>Mpc</a:t>
            </a:r>
            <a:endParaRPr lang="en-US" b="1" dirty="0" smtClean="0">
              <a:solidFill>
                <a:srgbClr val="FF0000"/>
              </a:solidFill>
              <a:latin typeface="+mj-lt"/>
            </a:endParaRPr>
          </a:p>
        </p:txBody>
      </p:sp>
      <p:sp>
        <p:nvSpPr>
          <p:cNvPr id="9" name="TextBox 8"/>
          <p:cNvSpPr txBox="1"/>
          <p:nvPr/>
        </p:nvSpPr>
        <p:spPr>
          <a:xfrm>
            <a:off x="4153980" y="4930220"/>
            <a:ext cx="4878260" cy="461665"/>
          </a:xfrm>
          <a:prstGeom prst="rect">
            <a:avLst/>
          </a:prstGeom>
          <a:noFill/>
          <a:ln>
            <a:solidFill>
              <a:schemeClr val="bg1"/>
            </a:solidFill>
          </a:ln>
        </p:spPr>
        <p:txBody>
          <a:bodyPr wrap="none" rtlCol="0">
            <a:spAutoFit/>
          </a:bodyPr>
          <a:lstStyle/>
          <a:p>
            <a:pPr algn="ctr"/>
            <a:r>
              <a:rPr lang="en-US" b="1" dirty="0" smtClean="0">
                <a:latin typeface="+mj-lt"/>
              </a:rPr>
              <a:t>Advanced LIGO reach ~200 </a:t>
            </a:r>
            <a:r>
              <a:rPr lang="en-US" b="1" dirty="0" err="1" smtClean="0">
                <a:latin typeface="+mj-lt"/>
              </a:rPr>
              <a:t>Mpc</a:t>
            </a:r>
            <a:endParaRPr lang="en-US" b="1" dirty="0" smtClean="0">
              <a:latin typeface="+mj-lt"/>
            </a:endParaRPr>
          </a:p>
        </p:txBody>
      </p:sp>
      <p:sp>
        <p:nvSpPr>
          <p:cNvPr id="10" name="TextBox 9"/>
          <p:cNvSpPr txBox="1"/>
          <p:nvPr/>
        </p:nvSpPr>
        <p:spPr>
          <a:xfrm>
            <a:off x="203200" y="84127"/>
            <a:ext cx="8690199" cy="461665"/>
          </a:xfrm>
          <a:prstGeom prst="rect">
            <a:avLst/>
          </a:prstGeom>
          <a:noFill/>
        </p:spPr>
        <p:txBody>
          <a:bodyPr wrap="none" rtlCol="0">
            <a:spAutoFit/>
          </a:bodyPr>
          <a:lstStyle/>
          <a:p>
            <a:r>
              <a:rPr lang="en-US" b="1" dirty="0" smtClean="0">
                <a:latin typeface="+mj-lt"/>
              </a:rPr>
              <a:t>Strain sensitivity achieved by </a:t>
            </a:r>
            <a:r>
              <a:rPr lang="en-US" b="1" dirty="0" smtClean="0">
                <a:solidFill>
                  <a:srgbClr val="00B050"/>
                </a:solidFill>
                <a:latin typeface="+mj-lt"/>
              </a:rPr>
              <a:t>Initial LIGO</a:t>
            </a:r>
            <a:r>
              <a:rPr lang="en-US" b="1" dirty="0" smtClean="0">
                <a:latin typeface="+mj-lt"/>
              </a:rPr>
              <a:t>, </a:t>
            </a:r>
            <a:r>
              <a:rPr lang="en-US" b="1" dirty="0" smtClean="0">
                <a:solidFill>
                  <a:srgbClr val="FF0000"/>
                </a:solidFill>
                <a:latin typeface="+mj-lt"/>
              </a:rPr>
              <a:t>Enhanced LIGO</a:t>
            </a:r>
            <a:endParaRPr lang="en-US" b="1" dirty="0">
              <a:solidFill>
                <a:srgbClr val="FF0000"/>
              </a:solidFill>
              <a:latin typeface="+mj-lt"/>
            </a:endParaRPr>
          </a:p>
        </p:txBody>
      </p:sp>
      <p:sp>
        <p:nvSpPr>
          <p:cNvPr id="11" name="TextBox 10"/>
          <p:cNvSpPr txBox="1"/>
          <p:nvPr/>
        </p:nvSpPr>
        <p:spPr>
          <a:xfrm>
            <a:off x="599440" y="4357802"/>
            <a:ext cx="1423788" cy="369332"/>
          </a:xfrm>
          <a:prstGeom prst="rect">
            <a:avLst/>
          </a:prstGeom>
          <a:noFill/>
        </p:spPr>
        <p:txBody>
          <a:bodyPr wrap="none" rtlCol="0">
            <a:spAutoFit/>
          </a:bodyPr>
          <a:lstStyle/>
          <a:p>
            <a:r>
              <a:rPr lang="en-US" sz="1800" b="1" dirty="0" smtClean="0">
                <a:latin typeface="+mj-lt"/>
              </a:rPr>
              <a:t>10</a:t>
            </a:r>
            <a:r>
              <a:rPr lang="en-US" sz="1800" b="1" baseline="30000" dirty="0" smtClean="0">
                <a:latin typeface="+mj-lt"/>
              </a:rPr>
              <a:t>-19 </a:t>
            </a:r>
            <a:r>
              <a:rPr lang="en-US" sz="1800" b="1" dirty="0" smtClean="0">
                <a:latin typeface="+mj-lt"/>
              </a:rPr>
              <a:t>m/</a:t>
            </a:r>
            <a:r>
              <a:rPr lang="en-US" sz="1800" b="1" dirty="0" err="1" smtClean="0">
                <a:latin typeface="+mj-lt"/>
              </a:rPr>
              <a:t>rtHz</a:t>
            </a:r>
            <a:endParaRPr lang="en-US" sz="1800" b="1" dirty="0">
              <a:latin typeface="+mj-lt"/>
            </a:endParaRPr>
          </a:p>
        </p:txBody>
      </p:sp>
      <p:sp>
        <p:nvSpPr>
          <p:cNvPr id="12" name="TextBox 11"/>
          <p:cNvSpPr txBox="1"/>
          <p:nvPr/>
        </p:nvSpPr>
        <p:spPr>
          <a:xfrm>
            <a:off x="599440" y="5516042"/>
            <a:ext cx="1423788" cy="369332"/>
          </a:xfrm>
          <a:prstGeom prst="rect">
            <a:avLst/>
          </a:prstGeom>
          <a:noFill/>
        </p:spPr>
        <p:txBody>
          <a:bodyPr wrap="none" rtlCol="0">
            <a:spAutoFit/>
          </a:bodyPr>
          <a:lstStyle/>
          <a:p>
            <a:r>
              <a:rPr lang="en-US" sz="1800" b="1" dirty="0" smtClean="0">
                <a:latin typeface="+mj-lt"/>
              </a:rPr>
              <a:t>10</a:t>
            </a:r>
            <a:r>
              <a:rPr lang="en-US" sz="1800" b="1" baseline="30000" dirty="0" smtClean="0">
                <a:latin typeface="+mj-lt"/>
              </a:rPr>
              <a:t>-20 </a:t>
            </a:r>
            <a:r>
              <a:rPr lang="en-US" sz="1800" b="1" dirty="0" smtClean="0">
                <a:latin typeface="+mj-lt"/>
              </a:rPr>
              <a:t>m/</a:t>
            </a:r>
            <a:r>
              <a:rPr lang="en-US" sz="1800" b="1" dirty="0" err="1" smtClean="0">
                <a:latin typeface="+mj-lt"/>
              </a:rPr>
              <a:t>rtHz</a:t>
            </a:r>
            <a:endParaRPr lang="en-US" sz="1800" b="1" dirty="0">
              <a:latin typeface="+mj-lt"/>
            </a:endParaRPr>
          </a:p>
        </p:txBody>
      </p:sp>
      <p:sp>
        <p:nvSpPr>
          <p:cNvPr id="13" name="Freeform 12"/>
          <p:cNvSpPr/>
          <p:nvPr/>
        </p:nvSpPr>
        <p:spPr bwMode="auto">
          <a:xfrm>
            <a:off x="1093537" y="3580562"/>
            <a:ext cx="7197023" cy="2045223"/>
          </a:xfrm>
          <a:custGeom>
            <a:avLst/>
            <a:gdLst>
              <a:gd name="connsiteX0" fmla="*/ 84139 w 7185979"/>
              <a:gd name="connsiteY0" fmla="*/ 34561 h 2048502"/>
              <a:gd name="connsiteX1" fmla="*/ 165419 w 7185979"/>
              <a:gd name="connsiteY1" fmla="*/ 217441 h 2048502"/>
              <a:gd name="connsiteX2" fmla="*/ 1577659 w 7185979"/>
              <a:gd name="connsiteY2" fmla="*/ 1680481 h 2048502"/>
              <a:gd name="connsiteX3" fmla="*/ 3965259 w 7185979"/>
              <a:gd name="connsiteY3" fmla="*/ 2036081 h 2048502"/>
              <a:gd name="connsiteX4" fmla="*/ 4483419 w 7185979"/>
              <a:gd name="connsiteY4" fmla="*/ 1812561 h 2048502"/>
              <a:gd name="connsiteX5" fmla="*/ 7185979 w 7185979"/>
              <a:gd name="connsiteY5" fmla="*/ 420641 h 2048502"/>
              <a:gd name="connsiteX0" fmla="*/ 84139 w 7185979"/>
              <a:gd name="connsiteY0" fmla="*/ 34561 h 2031965"/>
              <a:gd name="connsiteX1" fmla="*/ 165419 w 7185979"/>
              <a:gd name="connsiteY1" fmla="*/ 217441 h 2031965"/>
              <a:gd name="connsiteX2" fmla="*/ 1577659 w 7185979"/>
              <a:gd name="connsiteY2" fmla="*/ 1680481 h 2031965"/>
              <a:gd name="connsiteX3" fmla="*/ 3538539 w 7185979"/>
              <a:gd name="connsiteY3" fmla="*/ 2015761 h 2031965"/>
              <a:gd name="connsiteX4" fmla="*/ 4483419 w 7185979"/>
              <a:gd name="connsiteY4" fmla="*/ 1812561 h 2031965"/>
              <a:gd name="connsiteX5" fmla="*/ 7185979 w 7185979"/>
              <a:gd name="connsiteY5" fmla="*/ 420641 h 2031965"/>
              <a:gd name="connsiteX0" fmla="*/ 78471 w 7180311"/>
              <a:gd name="connsiteY0" fmla="*/ 29031 h 2036214"/>
              <a:gd name="connsiteX1" fmla="*/ 159751 w 7180311"/>
              <a:gd name="connsiteY1" fmla="*/ 211911 h 2036214"/>
              <a:gd name="connsiteX2" fmla="*/ 1480551 w 7180311"/>
              <a:gd name="connsiteY2" fmla="*/ 1542871 h 2036214"/>
              <a:gd name="connsiteX3" fmla="*/ 3532871 w 7180311"/>
              <a:gd name="connsiteY3" fmla="*/ 2010231 h 2036214"/>
              <a:gd name="connsiteX4" fmla="*/ 4477751 w 7180311"/>
              <a:gd name="connsiteY4" fmla="*/ 1807031 h 2036214"/>
              <a:gd name="connsiteX5" fmla="*/ 7180311 w 7180311"/>
              <a:gd name="connsiteY5" fmla="*/ 415111 h 2036214"/>
              <a:gd name="connsiteX0" fmla="*/ 78471 w 7180311"/>
              <a:gd name="connsiteY0" fmla="*/ 29031 h 2036214"/>
              <a:gd name="connsiteX1" fmla="*/ 159751 w 7180311"/>
              <a:gd name="connsiteY1" fmla="*/ 211911 h 2036214"/>
              <a:gd name="connsiteX2" fmla="*/ 1480551 w 7180311"/>
              <a:gd name="connsiteY2" fmla="*/ 1542871 h 2036214"/>
              <a:gd name="connsiteX3" fmla="*/ 3532871 w 7180311"/>
              <a:gd name="connsiteY3" fmla="*/ 2010231 h 2036214"/>
              <a:gd name="connsiteX4" fmla="*/ 4477751 w 7180311"/>
              <a:gd name="connsiteY4" fmla="*/ 1807031 h 2036214"/>
              <a:gd name="connsiteX5" fmla="*/ 7180311 w 7180311"/>
              <a:gd name="connsiteY5" fmla="*/ 415111 h 2036214"/>
              <a:gd name="connsiteX0" fmla="*/ 74774 w 7176614"/>
              <a:gd name="connsiteY0" fmla="*/ 31496 h 2038679"/>
              <a:gd name="connsiteX1" fmla="*/ 156054 w 7176614"/>
              <a:gd name="connsiteY1" fmla="*/ 214376 h 2038679"/>
              <a:gd name="connsiteX2" fmla="*/ 1476854 w 7176614"/>
              <a:gd name="connsiteY2" fmla="*/ 1545336 h 2038679"/>
              <a:gd name="connsiteX3" fmla="*/ 3529174 w 7176614"/>
              <a:gd name="connsiteY3" fmla="*/ 2012696 h 2038679"/>
              <a:gd name="connsiteX4" fmla="*/ 4474054 w 7176614"/>
              <a:gd name="connsiteY4" fmla="*/ 1809496 h 2038679"/>
              <a:gd name="connsiteX5" fmla="*/ 7176614 w 7176614"/>
              <a:gd name="connsiteY5" fmla="*/ 417576 h 2038679"/>
              <a:gd name="connsiteX0" fmla="*/ 74774 w 7176614"/>
              <a:gd name="connsiteY0" fmla="*/ 31496 h 2115336"/>
              <a:gd name="connsiteX1" fmla="*/ 156054 w 7176614"/>
              <a:gd name="connsiteY1" fmla="*/ 214376 h 2115336"/>
              <a:gd name="connsiteX2" fmla="*/ 1476854 w 7176614"/>
              <a:gd name="connsiteY2" fmla="*/ 1545336 h 2115336"/>
              <a:gd name="connsiteX3" fmla="*/ 3529174 w 7176614"/>
              <a:gd name="connsiteY3" fmla="*/ 2012696 h 2115336"/>
              <a:gd name="connsiteX4" fmla="*/ 4474054 w 7176614"/>
              <a:gd name="connsiteY4" fmla="*/ 1809496 h 2115336"/>
              <a:gd name="connsiteX5" fmla="*/ 7176614 w 7176614"/>
              <a:gd name="connsiteY5" fmla="*/ 417576 h 2115336"/>
              <a:gd name="connsiteX0" fmla="*/ 74774 w 7176614"/>
              <a:gd name="connsiteY0" fmla="*/ 31496 h 2046774"/>
              <a:gd name="connsiteX1" fmla="*/ 156054 w 7176614"/>
              <a:gd name="connsiteY1" fmla="*/ 214376 h 2046774"/>
              <a:gd name="connsiteX2" fmla="*/ 1476854 w 7176614"/>
              <a:gd name="connsiteY2" fmla="*/ 1545336 h 2046774"/>
              <a:gd name="connsiteX3" fmla="*/ 3397094 w 7176614"/>
              <a:gd name="connsiteY3" fmla="*/ 2022856 h 2046774"/>
              <a:gd name="connsiteX4" fmla="*/ 4474054 w 7176614"/>
              <a:gd name="connsiteY4" fmla="*/ 1809496 h 2046774"/>
              <a:gd name="connsiteX5" fmla="*/ 7176614 w 7176614"/>
              <a:gd name="connsiteY5" fmla="*/ 417576 h 2046774"/>
              <a:gd name="connsiteX0" fmla="*/ 74774 w 7176614"/>
              <a:gd name="connsiteY0" fmla="*/ 31496 h 2084822"/>
              <a:gd name="connsiteX1" fmla="*/ 156054 w 7176614"/>
              <a:gd name="connsiteY1" fmla="*/ 214376 h 2084822"/>
              <a:gd name="connsiteX2" fmla="*/ 1476854 w 7176614"/>
              <a:gd name="connsiteY2" fmla="*/ 1545336 h 2084822"/>
              <a:gd name="connsiteX3" fmla="*/ 3397094 w 7176614"/>
              <a:gd name="connsiteY3" fmla="*/ 2022856 h 2084822"/>
              <a:gd name="connsiteX4" fmla="*/ 4281014 w 7176614"/>
              <a:gd name="connsiteY4" fmla="*/ 1900936 h 2084822"/>
              <a:gd name="connsiteX5" fmla="*/ 7176614 w 7176614"/>
              <a:gd name="connsiteY5" fmla="*/ 417576 h 2084822"/>
              <a:gd name="connsiteX0" fmla="*/ 74774 w 7176614"/>
              <a:gd name="connsiteY0" fmla="*/ 31496 h 2095888"/>
              <a:gd name="connsiteX1" fmla="*/ 156054 w 7176614"/>
              <a:gd name="connsiteY1" fmla="*/ 214376 h 2095888"/>
              <a:gd name="connsiteX2" fmla="*/ 1476854 w 7176614"/>
              <a:gd name="connsiteY2" fmla="*/ 1545336 h 2095888"/>
              <a:gd name="connsiteX3" fmla="*/ 3397094 w 7176614"/>
              <a:gd name="connsiteY3" fmla="*/ 2022856 h 2095888"/>
              <a:gd name="connsiteX4" fmla="*/ 4281014 w 7176614"/>
              <a:gd name="connsiteY4" fmla="*/ 1900936 h 2095888"/>
              <a:gd name="connsiteX5" fmla="*/ 7176614 w 7176614"/>
              <a:gd name="connsiteY5" fmla="*/ 417576 h 2095888"/>
              <a:gd name="connsiteX0" fmla="*/ 74774 w 7176614"/>
              <a:gd name="connsiteY0" fmla="*/ 31496 h 2074455"/>
              <a:gd name="connsiteX1" fmla="*/ 156054 w 7176614"/>
              <a:gd name="connsiteY1" fmla="*/ 214376 h 2074455"/>
              <a:gd name="connsiteX2" fmla="*/ 1476854 w 7176614"/>
              <a:gd name="connsiteY2" fmla="*/ 1545336 h 2074455"/>
              <a:gd name="connsiteX3" fmla="*/ 3397094 w 7176614"/>
              <a:gd name="connsiteY3" fmla="*/ 2022856 h 2074455"/>
              <a:gd name="connsiteX4" fmla="*/ 4281014 w 7176614"/>
              <a:gd name="connsiteY4" fmla="*/ 1900936 h 2074455"/>
              <a:gd name="connsiteX5" fmla="*/ 7176614 w 7176614"/>
              <a:gd name="connsiteY5" fmla="*/ 417576 h 2074455"/>
              <a:gd name="connsiteX0" fmla="*/ 74774 w 7176614"/>
              <a:gd name="connsiteY0" fmla="*/ 31496 h 2134169"/>
              <a:gd name="connsiteX1" fmla="*/ 156054 w 7176614"/>
              <a:gd name="connsiteY1" fmla="*/ 214376 h 2134169"/>
              <a:gd name="connsiteX2" fmla="*/ 1476854 w 7176614"/>
              <a:gd name="connsiteY2" fmla="*/ 1545336 h 2134169"/>
              <a:gd name="connsiteX3" fmla="*/ 3397094 w 7176614"/>
              <a:gd name="connsiteY3" fmla="*/ 2022856 h 2134169"/>
              <a:gd name="connsiteX4" fmla="*/ 4027014 w 7176614"/>
              <a:gd name="connsiteY4" fmla="*/ 2002536 h 2134169"/>
              <a:gd name="connsiteX5" fmla="*/ 7176614 w 7176614"/>
              <a:gd name="connsiteY5" fmla="*/ 417576 h 2134169"/>
              <a:gd name="connsiteX0" fmla="*/ 74774 w 7176614"/>
              <a:gd name="connsiteY0" fmla="*/ 31496 h 2134169"/>
              <a:gd name="connsiteX1" fmla="*/ 156054 w 7176614"/>
              <a:gd name="connsiteY1" fmla="*/ 214376 h 2134169"/>
              <a:gd name="connsiteX2" fmla="*/ 1476854 w 7176614"/>
              <a:gd name="connsiteY2" fmla="*/ 1545336 h 2134169"/>
              <a:gd name="connsiteX3" fmla="*/ 3397094 w 7176614"/>
              <a:gd name="connsiteY3" fmla="*/ 2022856 h 2134169"/>
              <a:gd name="connsiteX4" fmla="*/ 4027014 w 7176614"/>
              <a:gd name="connsiteY4" fmla="*/ 2002536 h 2134169"/>
              <a:gd name="connsiteX5" fmla="*/ 7176614 w 7176614"/>
              <a:gd name="connsiteY5" fmla="*/ 417576 h 2134169"/>
              <a:gd name="connsiteX0" fmla="*/ 74774 w 7176614"/>
              <a:gd name="connsiteY0" fmla="*/ 31496 h 2127362"/>
              <a:gd name="connsiteX1" fmla="*/ 156054 w 7176614"/>
              <a:gd name="connsiteY1" fmla="*/ 214376 h 2127362"/>
              <a:gd name="connsiteX2" fmla="*/ 1476854 w 7176614"/>
              <a:gd name="connsiteY2" fmla="*/ 1545336 h 2127362"/>
              <a:gd name="connsiteX3" fmla="*/ 3397094 w 7176614"/>
              <a:gd name="connsiteY3" fmla="*/ 2022856 h 2127362"/>
              <a:gd name="connsiteX4" fmla="*/ 4169254 w 7176614"/>
              <a:gd name="connsiteY4" fmla="*/ 1992376 h 2127362"/>
              <a:gd name="connsiteX5" fmla="*/ 7176614 w 7176614"/>
              <a:gd name="connsiteY5" fmla="*/ 417576 h 2127362"/>
              <a:gd name="connsiteX0" fmla="*/ 74774 w 7176614"/>
              <a:gd name="connsiteY0" fmla="*/ 31496 h 2102198"/>
              <a:gd name="connsiteX1" fmla="*/ 156054 w 7176614"/>
              <a:gd name="connsiteY1" fmla="*/ 214376 h 2102198"/>
              <a:gd name="connsiteX2" fmla="*/ 1476854 w 7176614"/>
              <a:gd name="connsiteY2" fmla="*/ 1545336 h 2102198"/>
              <a:gd name="connsiteX3" fmla="*/ 3397094 w 7176614"/>
              <a:gd name="connsiteY3" fmla="*/ 2022856 h 2102198"/>
              <a:gd name="connsiteX4" fmla="*/ 4169254 w 7176614"/>
              <a:gd name="connsiteY4" fmla="*/ 1992376 h 2102198"/>
              <a:gd name="connsiteX5" fmla="*/ 7176614 w 7176614"/>
              <a:gd name="connsiteY5" fmla="*/ 417576 h 2102198"/>
              <a:gd name="connsiteX0" fmla="*/ 74774 w 7176614"/>
              <a:gd name="connsiteY0" fmla="*/ 31496 h 2077639"/>
              <a:gd name="connsiteX1" fmla="*/ 156054 w 7176614"/>
              <a:gd name="connsiteY1" fmla="*/ 214376 h 2077639"/>
              <a:gd name="connsiteX2" fmla="*/ 1476854 w 7176614"/>
              <a:gd name="connsiteY2" fmla="*/ 1545336 h 2077639"/>
              <a:gd name="connsiteX3" fmla="*/ 3397094 w 7176614"/>
              <a:gd name="connsiteY3" fmla="*/ 2022856 h 2077639"/>
              <a:gd name="connsiteX4" fmla="*/ 4169254 w 7176614"/>
              <a:gd name="connsiteY4" fmla="*/ 1992376 h 2077639"/>
              <a:gd name="connsiteX5" fmla="*/ 7176614 w 7176614"/>
              <a:gd name="connsiteY5" fmla="*/ 417576 h 2077639"/>
              <a:gd name="connsiteX0" fmla="*/ 74774 w 7176614"/>
              <a:gd name="connsiteY0" fmla="*/ 31496 h 2029363"/>
              <a:gd name="connsiteX1" fmla="*/ 156054 w 7176614"/>
              <a:gd name="connsiteY1" fmla="*/ 214376 h 2029363"/>
              <a:gd name="connsiteX2" fmla="*/ 1476854 w 7176614"/>
              <a:gd name="connsiteY2" fmla="*/ 1545336 h 2029363"/>
              <a:gd name="connsiteX3" fmla="*/ 3397094 w 7176614"/>
              <a:gd name="connsiteY3" fmla="*/ 2022856 h 2029363"/>
              <a:gd name="connsiteX4" fmla="*/ 4169254 w 7176614"/>
              <a:gd name="connsiteY4" fmla="*/ 1992376 h 2029363"/>
              <a:gd name="connsiteX5" fmla="*/ 7176614 w 7176614"/>
              <a:gd name="connsiteY5" fmla="*/ 417576 h 2029363"/>
              <a:gd name="connsiteX0" fmla="*/ 74774 w 7176614"/>
              <a:gd name="connsiteY0" fmla="*/ 31496 h 2104568"/>
              <a:gd name="connsiteX1" fmla="*/ 156054 w 7176614"/>
              <a:gd name="connsiteY1" fmla="*/ 214376 h 2104568"/>
              <a:gd name="connsiteX2" fmla="*/ 1476854 w 7176614"/>
              <a:gd name="connsiteY2" fmla="*/ 1545336 h 2104568"/>
              <a:gd name="connsiteX3" fmla="*/ 3397094 w 7176614"/>
              <a:gd name="connsiteY3" fmla="*/ 2022856 h 2104568"/>
              <a:gd name="connsiteX4" fmla="*/ 4169254 w 7176614"/>
              <a:gd name="connsiteY4" fmla="*/ 1992376 h 2104568"/>
              <a:gd name="connsiteX5" fmla="*/ 7176614 w 7176614"/>
              <a:gd name="connsiteY5" fmla="*/ 417576 h 2104568"/>
              <a:gd name="connsiteX0" fmla="*/ 74774 w 7176614"/>
              <a:gd name="connsiteY0" fmla="*/ 31496 h 2109772"/>
              <a:gd name="connsiteX1" fmla="*/ 156054 w 7176614"/>
              <a:gd name="connsiteY1" fmla="*/ 214376 h 2109772"/>
              <a:gd name="connsiteX2" fmla="*/ 1476854 w 7176614"/>
              <a:gd name="connsiteY2" fmla="*/ 1545336 h 2109772"/>
              <a:gd name="connsiteX3" fmla="*/ 3397094 w 7176614"/>
              <a:gd name="connsiteY3" fmla="*/ 2022856 h 2109772"/>
              <a:gd name="connsiteX4" fmla="*/ 4169254 w 7176614"/>
              <a:gd name="connsiteY4" fmla="*/ 1992376 h 2109772"/>
              <a:gd name="connsiteX5" fmla="*/ 7176614 w 7176614"/>
              <a:gd name="connsiteY5" fmla="*/ 417576 h 2109772"/>
              <a:gd name="connsiteX0" fmla="*/ 74774 w 7176614"/>
              <a:gd name="connsiteY0" fmla="*/ 31496 h 2058732"/>
              <a:gd name="connsiteX1" fmla="*/ 156054 w 7176614"/>
              <a:gd name="connsiteY1" fmla="*/ 214376 h 2058732"/>
              <a:gd name="connsiteX2" fmla="*/ 1476854 w 7176614"/>
              <a:gd name="connsiteY2" fmla="*/ 1545336 h 2058732"/>
              <a:gd name="connsiteX3" fmla="*/ 1771494 w 7176614"/>
              <a:gd name="connsiteY3" fmla="*/ 1779016 h 2058732"/>
              <a:gd name="connsiteX4" fmla="*/ 4169254 w 7176614"/>
              <a:gd name="connsiteY4" fmla="*/ 1992376 h 2058732"/>
              <a:gd name="connsiteX5" fmla="*/ 7176614 w 7176614"/>
              <a:gd name="connsiteY5" fmla="*/ 417576 h 2058732"/>
              <a:gd name="connsiteX0" fmla="*/ 74774 w 7176614"/>
              <a:gd name="connsiteY0" fmla="*/ 31496 h 1796614"/>
              <a:gd name="connsiteX1" fmla="*/ 156054 w 7176614"/>
              <a:gd name="connsiteY1" fmla="*/ 214376 h 1796614"/>
              <a:gd name="connsiteX2" fmla="*/ 1476854 w 7176614"/>
              <a:gd name="connsiteY2" fmla="*/ 1545336 h 1796614"/>
              <a:gd name="connsiteX3" fmla="*/ 1771494 w 7176614"/>
              <a:gd name="connsiteY3" fmla="*/ 1779016 h 1796614"/>
              <a:gd name="connsiteX4" fmla="*/ 4758534 w 7176614"/>
              <a:gd name="connsiteY4" fmla="*/ 1626616 h 1796614"/>
              <a:gd name="connsiteX5" fmla="*/ 7176614 w 7176614"/>
              <a:gd name="connsiteY5" fmla="*/ 417576 h 1796614"/>
              <a:gd name="connsiteX0" fmla="*/ 74774 w 7176614"/>
              <a:gd name="connsiteY0" fmla="*/ 31496 h 1922870"/>
              <a:gd name="connsiteX1" fmla="*/ 156054 w 7176614"/>
              <a:gd name="connsiteY1" fmla="*/ 214376 h 1922870"/>
              <a:gd name="connsiteX2" fmla="*/ 1476854 w 7176614"/>
              <a:gd name="connsiteY2" fmla="*/ 1545336 h 1922870"/>
              <a:gd name="connsiteX3" fmla="*/ 1771494 w 7176614"/>
              <a:gd name="connsiteY3" fmla="*/ 1779016 h 1922870"/>
              <a:gd name="connsiteX4" fmla="*/ 4758534 w 7176614"/>
              <a:gd name="connsiteY4" fmla="*/ 1626616 h 1922870"/>
              <a:gd name="connsiteX5" fmla="*/ 7176614 w 7176614"/>
              <a:gd name="connsiteY5" fmla="*/ 417576 h 1922870"/>
              <a:gd name="connsiteX0" fmla="*/ 74774 w 7176614"/>
              <a:gd name="connsiteY0" fmla="*/ 31496 h 1953136"/>
              <a:gd name="connsiteX1" fmla="*/ 156054 w 7176614"/>
              <a:gd name="connsiteY1" fmla="*/ 214376 h 1953136"/>
              <a:gd name="connsiteX2" fmla="*/ 1476854 w 7176614"/>
              <a:gd name="connsiteY2" fmla="*/ 1545336 h 1953136"/>
              <a:gd name="connsiteX3" fmla="*/ 3021174 w 7176614"/>
              <a:gd name="connsiteY3" fmla="*/ 1951736 h 1953136"/>
              <a:gd name="connsiteX4" fmla="*/ 4758534 w 7176614"/>
              <a:gd name="connsiteY4" fmla="*/ 1626616 h 1953136"/>
              <a:gd name="connsiteX5" fmla="*/ 7176614 w 7176614"/>
              <a:gd name="connsiteY5" fmla="*/ 417576 h 1953136"/>
              <a:gd name="connsiteX0" fmla="*/ 74774 w 7176614"/>
              <a:gd name="connsiteY0" fmla="*/ 31496 h 1986743"/>
              <a:gd name="connsiteX1" fmla="*/ 156054 w 7176614"/>
              <a:gd name="connsiteY1" fmla="*/ 214376 h 1986743"/>
              <a:gd name="connsiteX2" fmla="*/ 1476854 w 7176614"/>
              <a:gd name="connsiteY2" fmla="*/ 1545336 h 1986743"/>
              <a:gd name="connsiteX3" fmla="*/ 3021174 w 7176614"/>
              <a:gd name="connsiteY3" fmla="*/ 1951736 h 1986743"/>
              <a:gd name="connsiteX4" fmla="*/ 4758534 w 7176614"/>
              <a:gd name="connsiteY4" fmla="*/ 1626616 h 1986743"/>
              <a:gd name="connsiteX5" fmla="*/ 7176614 w 7176614"/>
              <a:gd name="connsiteY5" fmla="*/ 417576 h 1986743"/>
              <a:gd name="connsiteX0" fmla="*/ 74774 w 7176614"/>
              <a:gd name="connsiteY0" fmla="*/ 31496 h 1951999"/>
              <a:gd name="connsiteX1" fmla="*/ 156054 w 7176614"/>
              <a:gd name="connsiteY1" fmla="*/ 214376 h 1951999"/>
              <a:gd name="connsiteX2" fmla="*/ 1476854 w 7176614"/>
              <a:gd name="connsiteY2" fmla="*/ 1545336 h 1951999"/>
              <a:gd name="connsiteX3" fmla="*/ 3021174 w 7176614"/>
              <a:gd name="connsiteY3" fmla="*/ 1951736 h 1951999"/>
              <a:gd name="connsiteX4" fmla="*/ 5053174 w 7176614"/>
              <a:gd name="connsiteY4" fmla="*/ 1504696 h 1951999"/>
              <a:gd name="connsiteX5" fmla="*/ 7176614 w 7176614"/>
              <a:gd name="connsiteY5" fmla="*/ 417576 h 1951999"/>
              <a:gd name="connsiteX0" fmla="*/ 74774 w 7176614"/>
              <a:gd name="connsiteY0" fmla="*/ 31496 h 1951999"/>
              <a:gd name="connsiteX1" fmla="*/ 156054 w 7176614"/>
              <a:gd name="connsiteY1" fmla="*/ 214376 h 1951999"/>
              <a:gd name="connsiteX2" fmla="*/ 1476854 w 7176614"/>
              <a:gd name="connsiteY2" fmla="*/ 1545336 h 1951999"/>
              <a:gd name="connsiteX3" fmla="*/ 3021174 w 7176614"/>
              <a:gd name="connsiteY3" fmla="*/ 1951736 h 1951999"/>
              <a:gd name="connsiteX4" fmla="*/ 5053174 w 7176614"/>
              <a:gd name="connsiteY4" fmla="*/ 1504696 h 1951999"/>
              <a:gd name="connsiteX5" fmla="*/ 7176614 w 7176614"/>
              <a:gd name="connsiteY5" fmla="*/ 417576 h 1951999"/>
              <a:gd name="connsiteX0" fmla="*/ 74774 w 7176614"/>
              <a:gd name="connsiteY0" fmla="*/ 31496 h 1999465"/>
              <a:gd name="connsiteX1" fmla="*/ 156054 w 7176614"/>
              <a:gd name="connsiteY1" fmla="*/ 214376 h 1999465"/>
              <a:gd name="connsiteX2" fmla="*/ 1476854 w 7176614"/>
              <a:gd name="connsiteY2" fmla="*/ 1545336 h 1999465"/>
              <a:gd name="connsiteX3" fmla="*/ 3021174 w 7176614"/>
              <a:gd name="connsiteY3" fmla="*/ 1951736 h 1999465"/>
              <a:gd name="connsiteX4" fmla="*/ 5053174 w 7176614"/>
              <a:gd name="connsiteY4" fmla="*/ 1504696 h 1999465"/>
              <a:gd name="connsiteX5" fmla="*/ 7176614 w 7176614"/>
              <a:gd name="connsiteY5" fmla="*/ 417576 h 1999465"/>
              <a:gd name="connsiteX0" fmla="*/ 74774 w 7176614"/>
              <a:gd name="connsiteY0" fmla="*/ 31496 h 1982956"/>
              <a:gd name="connsiteX1" fmla="*/ 156054 w 7176614"/>
              <a:gd name="connsiteY1" fmla="*/ 214376 h 1982956"/>
              <a:gd name="connsiteX2" fmla="*/ 1476854 w 7176614"/>
              <a:gd name="connsiteY2" fmla="*/ 1545336 h 1982956"/>
              <a:gd name="connsiteX3" fmla="*/ 3021174 w 7176614"/>
              <a:gd name="connsiteY3" fmla="*/ 1951736 h 1982956"/>
              <a:gd name="connsiteX4" fmla="*/ 5053174 w 7176614"/>
              <a:gd name="connsiteY4" fmla="*/ 1504696 h 1982956"/>
              <a:gd name="connsiteX5" fmla="*/ 7176614 w 7176614"/>
              <a:gd name="connsiteY5" fmla="*/ 417576 h 1982956"/>
              <a:gd name="connsiteX0" fmla="*/ 74774 w 7176614"/>
              <a:gd name="connsiteY0" fmla="*/ 31496 h 1951805"/>
              <a:gd name="connsiteX1" fmla="*/ 156054 w 7176614"/>
              <a:gd name="connsiteY1" fmla="*/ 214376 h 1951805"/>
              <a:gd name="connsiteX2" fmla="*/ 1476854 w 7176614"/>
              <a:gd name="connsiteY2" fmla="*/ 1545336 h 1951805"/>
              <a:gd name="connsiteX3" fmla="*/ 3021174 w 7176614"/>
              <a:gd name="connsiteY3" fmla="*/ 1951736 h 1951805"/>
              <a:gd name="connsiteX4" fmla="*/ 4992214 w 7176614"/>
              <a:gd name="connsiteY4" fmla="*/ 1525016 h 1951805"/>
              <a:gd name="connsiteX5" fmla="*/ 7176614 w 7176614"/>
              <a:gd name="connsiteY5" fmla="*/ 417576 h 1951805"/>
              <a:gd name="connsiteX0" fmla="*/ 74774 w 7176614"/>
              <a:gd name="connsiteY0" fmla="*/ 31496 h 2045822"/>
              <a:gd name="connsiteX1" fmla="*/ 156054 w 7176614"/>
              <a:gd name="connsiteY1" fmla="*/ 214376 h 2045822"/>
              <a:gd name="connsiteX2" fmla="*/ 1476854 w 7176614"/>
              <a:gd name="connsiteY2" fmla="*/ 1545336 h 2045822"/>
              <a:gd name="connsiteX3" fmla="*/ 3021174 w 7176614"/>
              <a:gd name="connsiteY3" fmla="*/ 1951736 h 2045822"/>
              <a:gd name="connsiteX4" fmla="*/ 3864453 w 7176614"/>
              <a:gd name="connsiteY4" fmla="*/ 2012698 h 2045822"/>
              <a:gd name="connsiteX5" fmla="*/ 4992214 w 7176614"/>
              <a:gd name="connsiteY5" fmla="*/ 1525016 h 2045822"/>
              <a:gd name="connsiteX6" fmla="*/ 7176614 w 7176614"/>
              <a:gd name="connsiteY6" fmla="*/ 417576 h 2045822"/>
              <a:gd name="connsiteX0" fmla="*/ 95183 w 7197023"/>
              <a:gd name="connsiteY0" fmla="*/ 36396 h 2045223"/>
              <a:gd name="connsiteX1" fmla="*/ 176463 w 7197023"/>
              <a:gd name="connsiteY1" fmla="*/ 219276 h 2045223"/>
              <a:gd name="connsiteX2" fmla="*/ 1761423 w 7197023"/>
              <a:gd name="connsiteY2" fmla="*/ 1722956 h 2045223"/>
              <a:gd name="connsiteX3" fmla="*/ 3041583 w 7197023"/>
              <a:gd name="connsiteY3" fmla="*/ 1956636 h 2045223"/>
              <a:gd name="connsiteX4" fmla="*/ 3884862 w 7197023"/>
              <a:gd name="connsiteY4" fmla="*/ 2017598 h 2045223"/>
              <a:gd name="connsiteX5" fmla="*/ 5012623 w 7197023"/>
              <a:gd name="connsiteY5" fmla="*/ 1529916 h 2045223"/>
              <a:gd name="connsiteX6" fmla="*/ 7197023 w 7197023"/>
              <a:gd name="connsiteY6" fmla="*/ 422476 h 2045223"/>
              <a:gd name="connsiteX0" fmla="*/ 95183 w 7197023"/>
              <a:gd name="connsiteY0" fmla="*/ 36396 h 2045223"/>
              <a:gd name="connsiteX1" fmla="*/ 176463 w 7197023"/>
              <a:gd name="connsiteY1" fmla="*/ 219276 h 2045223"/>
              <a:gd name="connsiteX2" fmla="*/ 1761423 w 7197023"/>
              <a:gd name="connsiteY2" fmla="*/ 1722956 h 2045223"/>
              <a:gd name="connsiteX3" fmla="*/ 3041583 w 7197023"/>
              <a:gd name="connsiteY3" fmla="*/ 1956636 h 2045223"/>
              <a:gd name="connsiteX4" fmla="*/ 3884862 w 7197023"/>
              <a:gd name="connsiteY4" fmla="*/ 2017598 h 2045223"/>
              <a:gd name="connsiteX5" fmla="*/ 5012623 w 7197023"/>
              <a:gd name="connsiteY5" fmla="*/ 1529916 h 2045223"/>
              <a:gd name="connsiteX6" fmla="*/ 7197023 w 7197023"/>
              <a:gd name="connsiteY6" fmla="*/ 422476 h 2045223"/>
              <a:gd name="connsiteX0" fmla="*/ 95183 w 7197023"/>
              <a:gd name="connsiteY0" fmla="*/ 36396 h 2045223"/>
              <a:gd name="connsiteX1" fmla="*/ 176463 w 7197023"/>
              <a:gd name="connsiteY1" fmla="*/ 219276 h 2045223"/>
              <a:gd name="connsiteX2" fmla="*/ 1761423 w 7197023"/>
              <a:gd name="connsiteY2" fmla="*/ 1722956 h 2045223"/>
              <a:gd name="connsiteX3" fmla="*/ 3041583 w 7197023"/>
              <a:gd name="connsiteY3" fmla="*/ 1956636 h 2045223"/>
              <a:gd name="connsiteX4" fmla="*/ 3884862 w 7197023"/>
              <a:gd name="connsiteY4" fmla="*/ 2017598 h 2045223"/>
              <a:gd name="connsiteX5" fmla="*/ 5012623 w 7197023"/>
              <a:gd name="connsiteY5" fmla="*/ 1529916 h 2045223"/>
              <a:gd name="connsiteX6" fmla="*/ 7197023 w 7197023"/>
              <a:gd name="connsiteY6" fmla="*/ 422476 h 2045223"/>
              <a:gd name="connsiteX0" fmla="*/ 95183 w 7197023"/>
              <a:gd name="connsiteY0" fmla="*/ 36396 h 2045223"/>
              <a:gd name="connsiteX1" fmla="*/ 176463 w 7197023"/>
              <a:gd name="connsiteY1" fmla="*/ 219276 h 2045223"/>
              <a:gd name="connsiteX2" fmla="*/ 1761423 w 7197023"/>
              <a:gd name="connsiteY2" fmla="*/ 1722956 h 2045223"/>
              <a:gd name="connsiteX3" fmla="*/ 3041583 w 7197023"/>
              <a:gd name="connsiteY3" fmla="*/ 1956636 h 2045223"/>
              <a:gd name="connsiteX4" fmla="*/ 3884862 w 7197023"/>
              <a:gd name="connsiteY4" fmla="*/ 2017598 h 2045223"/>
              <a:gd name="connsiteX5" fmla="*/ 5012623 w 7197023"/>
              <a:gd name="connsiteY5" fmla="*/ 1529916 h 2045223"/>
              <a:gd name="connsiteX6" fmla="*/ 7197023 w 7197023"/>
              <a:gd name="connsiteY6" fmla="*/ 422476 h 2045223"/>
              <a:gd name="connsiteX0" fmla="*/ 95183 w 7197023"/>
              <a:gd name="connsiteY0" fmla="*/ 36396 h 2045223"/>
              <a:gd name="connsiteX1" fmla="*/ 176463 w 7197023"/>
              <a:gd name="connsiteY1" fmla="*/ 219276 h 2045223"/>
              <a:gd name="connsiteX2" fmla="*/ 1761423 w 7197023"/>
              <a:gd name="connsiteY2" fmla="*/ 1722956 h 2045223"/>
              <a:gd name="connsiteX3" fmla="*/ 3041583 w 7197023"/>
              <a:gd name="connsiteY3" fmla="*/ 1956636 h 2045223"/>
              <a:gd name="connsiteX4" fmla="*/ 3884862 w 7197023"/>
              <a:gd name="connsiteY4" fmla="*/ 2017598 h 2045223"/>
              <a:gd name="connsiteX5" fmla="*/ 5012623 w 7197023"/>
              <a:gd name="connsiteY5" fmla="*/ 1529916 h 2045223"/>
              <a:gd name="connsiteX6" fmla="*/ 7197023 w 7197023"/>
              <a:gd name="connsiteY6" fmla="*/ 422476 h 2045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7023" h="2045223">
                <a:moveTo>
                  <a:pt x="95183" y="36396"/>
                </a:moveTo>
                <a:cubicBezTo>
                  <a:pt x="11363" y="-9324"/>
                  <a:pt x="-101244" y="-61817"/>
                  <a:pt x="176463" y="219276"/>
                </a:cubicBezTo>
                <a:cubicBezTo>
                  <a:pt x="454170" y="500369"/>
                  <a:pt x="1283903" y="1474036"/>
                  <a:pt x="1761423" y="1722956"/>
                </a:cubicBezTo>
                <a:cubicBezTo>
                  <a:pt x="2238943" y="1971876"/>
                  <a:pt x="2687677" y="1907529"/>
                  <a:pt x="3041583" y="1956636"/>
                </a:cubicBezTo>
                <a:cubicBezTo>
                  <a:pt x="3395490" y="2005743"/>
                  <a:pt x="3556355" y="2088718"/>
                  <a:pt x="3884862" y="2017598"/>
                </a:cubicBezTo>
                <a:cubicBezTo>
                  <a:pt x="4243849" y="1926158"/>
                  <a:pt x="4470756" y="1866890"/>
                  <a:pt x="5012623" y="1529916"/>
                </a:cubicBezTo>
                <a:cubicBezTo>
                  <a:pt x="5554490" y="1192942"/>
                  <a:pt x="5992216" y="973656"/>
                  <a:pt x="7197023" y="422476"/>
                </a:cubicBezTo>
              </a:path>
            </a:pathLst>
          </a:custGeom>
          <a:noFill/>
          <a:ln w="381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3227992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5s6s7.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1" cy="6858000"/>
          </a:xfrm>
          <a:prstGeom prst="rect">
            <a:avLst/>
          </a:prstGeom>
        </p:spPr>
      </p:pic>
      <p:cxnSp>
        <p:nvCxnSpPr>
          <p:cNvPr id="4" name="Straight Arrow Connector 3"/>
          <p:cNvCxnSpPr/>
          <p:nvPr/>
        </p:nvCxnSpPr>
        <p:spPr>
          <a:xfrm flipH="1">
            <a:off x="2188879" y="3826944"/>
            <a:ext cx="685069" cy="852288"/>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4145853" y="4547536"/>
            <a:ext cx="0" cy="1017408"/>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6219787" y="3818600"/>
            <a:ext cx="396977" cy="1027759"/>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380305" y="3232953"/>
            <a:ext cx="1316386" cy="1200329"/>
          </a:xfrm>
          <a:prstGeom prst="rect">
            <a:avLst/>
          </a:prstGeom>
          <a:solidFill>
            <a:schemeClr val="bg1"/>
          </a:solidFill>
          <a:ln>
            <a:solidFill>
              <a:schemeClr val="bg1"/>
            </a:solidFill>
          </a:ln>
        </p:spPr>
        <p:txBody>
          <a:bodyPr wrap="none" rtlCol="0">
            <a:spAutoFit/>
          </a:bodyPr>
          <a:lstStyle/>
          <a:p>
            <a:pPr algn="ctr"/>
            <a:r>
              <a:rPr lang="en-US" dirty="0" smtClean="0">
                <a:latin typeface="+mj-lt"/>
              </a:rPr>
              <a:t>Better </a:t>
            </a:r>
          </a:p>
          <a:p>
            <a:pPr algn="ctr"/>
            <a:r>
              <a:rPr lang="en-US" dirty="0">
                <a:latin typeface="+mj-lt"/>
              </a:rPr>
              <a:t>s</a:t>
            </a:r>
            <a:r>
              <a:rPr lang="en-US" dirty="0" smtClean="0">
                <a:latin typeface="+mj-lt"/>
              </a:rPr>
              <a:t>eismic </a:t>
            </a:r>
          </a:p>
          <a:p>
            <a:pPr algn="ctr"/>
            <a:r>
              <a:rPr lang="en-US" dirty="0" smtClean="0">
                <a:latin typeface="+mj-lt"/>
              </a:rPr>
              <a:t>isolation</a:t>
            </a:r>
          </a:p>
        </p:txBody>
      </p:sp>
      <p:sp>
        <p:nvSpPr>
          <p:cNvPr id="13" name="TextBox 12"/>
          <p:cNvSpPr txBox="1"/>
          <p:nvPr/>
        </p:nvSpPr>
        <p:spPr>
          <a:xfrm>
            <a:off x="6690232" y="4132480"/>
            <a:ext cx="1093569" cy="1200329"/>
          </a:xfrm>
          <a:prstGeom prst="rect">
            <a:avLst/>
          </a:prstGeom>
          <a:solidFill>
            <a:schemeClr val="bg1"/>
          </a:solidFill>
          <a:ln>
            <a:solidFill>
              <a:schemeClr val="bg1"/>
            </a:solidFill>
          </a:ln>
        </p:spPr>
        <p:txBody>
          <a:bodyPr wrap="none" rtlCol="0">
            <a:spAutoFit/>
          </a:bodyPr>
          <a:lstStyle/>
          <a:p>
            <a:pPr algn="ctr"/>
            <a:r>
              <a:rPr lang="en-US" dirty="0" smtClean="0">
                <a:latin typeface="+mj-lt"/>
              </a:rPr>
              <a:t>Higher</a:t>
            </a:r>
          </a:p>
          <a:p>
            <a:pPr algn="ctr"/>
            <a:r>
              <a:rPr lang="en-US" dirty="0">
                <a:latin typeface="+mj-lt"/>
              </a:rPr>
              <a:t>p</a:t>
            </a:r>
            <a:r>
              <a:rPr lang="en-US" dirty="0" smtClean="0">
                <a:latin typeface="+mj-lt"/>
              </a:rPr>
              <a:t>ower</a:t>
            </a:r>
          </a:p>
          <a:p>
            <a:pPr algn="ctr"/>
            <a:r>
              <a:rPr lang="en-US" dirty="0">
                <a:latin typeface="+mj-lt"/>
              </a:rPr>
              <a:t>l</a:t>
            </a:r>
            <a:r>
              <a:rPr lang="en-US" dirty="0" smtClean="0">
                <a:latin typeface="+mj-lt"/>
              </a:rPr>
              <a:t>aser</a:t>
            </a:r>
          </a:p>
        </p:txBody>
      </p:sp>
      <p:sp>
        <p:nvSpPr>
          <p:cNvPr id="14" name="TextBox 13"/>
          <p:cNvSpPr txBox="1"/>
          <p:nvPr/>
        </p:nvSpPr>
        <p:spPr>
          <a:xfrm>
            <a:off x="4301101" y="4805822"/>
            <a:ext cx="1826141" cy="1569660"/>
          </a:xfrm>
          <a:prstGeom prst="rect">
            <a:avLst/>
          </a:prstGeom>
          <a:solidFill>
            <a:schemeClr val="bg1"/>
          </a:solidFill>
          <a:ln>
            <a:solidFill>
              <a:schemeClr val="bg1"/>
            </a:solidFill>
          </a:ln>
        </p:spPr>
        <p:txBody>
          <a:bodyPr wrap="none" rtlCol="0">
            <a:spAutoFit/>
          </a:bodyPr>
          <a:lstStyle/>
          <a:p>
            <a:pPr algn="ctr"/>
            <a:r>
              <a:rPr lang="en-US" dirty="0" smtClean="0">
                <a:latin typeface="+mj-lt"/>
              </a:rPr>
              <a:t>Better </a:t>
            </a:r>
          </a:p>
          <a:p>
            <a:pPr algn="ctr"/>
            <a:r>
              <a:rPr lang="en-US" dirty="0">
                <a:latin typeface="+mj-lt"/>
              </a:rPr>
              <a:t>t</a:t>
            </a:r>
            <a:r>
              <a:rPr lang="en-US" dirty="0" smtClean="0">
                <a:latin typeface="+mj-lt"/>
              </a:rPr>
              <a:t>est masses</a:t>
            </a:r>
          </a:p>
          <a:p>
            <a:pPr algn="ctr"/>
            <a:r>
              <a:rPr lang="en-US" dirty="0" smtClean="0">
                <a:latin typeface="+mj-lt"/>
              </a:rPr>
              <a:t>and </a:t>
            </a:r>
          </a:p>
          <a:p>
            <a:pPr algn="ctr"/>
            <a:r>
              <a:rPr lang="en-US" dirty="0" smtClean="0">
                <a:latin typeface="+mj-lt"/>
              </a:rPr>
              <a:t>suspension</a:t>
            </a:r>
          </a:p>
        </p:txBody>
      </p:sp>
      <p:sp>
        <p:nvSpPr>
          <p:cNvPr id="16" name="Freeform 15"/>
          <p:cNvSpPr/>
          <p:nvPr/>
        </p:nvSpPr>
        <p:spPr bwMode="auto">
          <a:xfrm>
            <a:off x="1093537" y="3580562"/>
            <a:ext cx="7197023" cy="2045223"/>
          </a:xfrm>
          <a:custGeom>
            <a:avLst/>
            <a:gdLst>
              <a:gd name="connsiteX0" fmla="*/ 84139 w 7185979"/>
              <a:gd name="connsiteY0" fmla="*/ 34561 h 2048502"/>
              <a:gd name="connsiteX1" fmla="*/ 165419 w 7185979"/>
              <a:gd name="connsiteY1" fmla="*/ 217441 h 2048502"/>
              <a:gd name="connsiteX2" fmla="*/ 1577659 w 7185979"/>
              <a:gd name="connsiteY2" fmla="*/ 1680481 h 2048502"/>
              <a:gd name="connsiteX3" fmla="*/ 3965259 w 7185979"/>
              <a:gd name="connsiteY3" fmla="*/ 2036081 h 2048502"/>
              <a:gd name="connsiteX4" fmla="*/ 4483419 w 7185979"/>
              <a:gd name="connsiteY4" fmla="*/ 1812561 h 2048502"/>
              <a:gd name="connsiteX5" fmla="*/ 7185979 w 7185979"/>
              <a:gd name="connsiteY5" fmla="*/ 420641 h 2048502"/>
              <a:gd name="connsiteX0" fmla="*/ 84139 w 7185979"/>
              <a:gd name="connsiteY0" fmla="*/ 34561 h 2031965"/>
              <a:gd name="connsiteX1" fmla="*/ 165419 w 7185979"/>
              <a:gd name="connsiteY1" fmla="*/ 217441 h 2031965"/>
              <a:gd name="connsiteX2" fmla="*/ 1577659 w 7185979"/>
              <a:gd name="connsiteY2" fmla="*/ 1680481 h 2031965"/>
              <a:gd name="connsiteX3" fmla="*/ 3538539 w 7185979"/>
              <a:gd name="connsiteY3" fmla="*/ 2015761 h 2031965"/>
              <a:gd name="connsiteX4" fmla="*/ 4483419 w 7185979"/>
              <a:gd name="connsiteY4" fmla="*/ 1812561 h 2031965"/>
              <a:gd name="connsiteX5" fmla="*/ 7185979 w 7185979"/>
              <a:gd name="connsiteY5" fmla="*/ 420641 h 2031965"/>
              <a:gd name="connsiteX0" fmla="*/ 78471 w 7180311"/>
              <a:gd name="connsiteY0" fmla="*/ 29031 h 2036214"/>
              <a:gd name="connsiteX1" fmla="*/ 159751 w 7180311"/>
              <a:gd name="connsiteY1" fmla="*/ 211911 h 2036214"/>
              <a:gd name="connsiteX2" fmla="*/ 1480551 w 7180311"/>
              <a:gd name="connsiteY2" fmla="*/ 1542871 h 2036214"/>
              <a:gd name="connsiteX3" fmla="*/ 3532871 w 7180311"/>
              <a:gd name="connsiteY3" fmla="*/ 2010231 h 2036214"/>
              <a:gd name="connsiteX4" fmla="*/ 4477751 w 7180311"/>
              <a:gd name="connsiteY4" fmla="*/ 1807031 h 2036214"/>
              <a:gd name="connsiteX5" fmla="*/ 7180311 w 7180311"/>
              <a:gd name="connsiteY5" fmla="*/ 415111 h 2036214"/>
              <a:gd name="connsiteX0" fmla="*/ 78471 w 7180311"/>
              <a:gd name="connsiteY0" fmla="*/ 29031 h 2036214"/>
              <a:gd name="connsiteX1" fmla="*/ 159751 w 7180311"/>
              <a:gd name="connsiteY1" fmla="*/ 211911 h 2036214"/>
              <a:gd name="connsiteX2" fmla="*/ 1480551 w 7180311"/>
              <a:gd name="connsiteY2" fmla="*/ 1542871 h 2036214"/>
              <a:gd name="connsiteX3" fmla="*/ 3532871 w 7180311"/>
              <a:gd name="connsiteY3" fmla="*/ 2010231 h 2036214"/>
              <a:gd name="connsiteX4" fmla="*/ 4477751 w 7180311"/>
              <a:gd name="connsiteY4" fmla="*/ 1807031 h 2036214"/>
              <a:gd name="connsiteX5" fmla="*/ 7180311 w 7180311"/>
              <a:gd name="connsiteY5" fmla="*/ 415111 h 2036214"/>
              <a:gd name="connsiteX0" fmla="*/ 74774 w 7176614"/>
              <a:gd name="connsiteY0" fmla="*/ 31496 h 2038679"/>
              <a:gd name="connsiteX1" fmla="*/ 156054 w 7176614"/>
              <a:gd name="connsiteY1" fmla="*/ 214376 h 2038679"/>
              <a:gd name="connsiteX2" fmla="*/ 1476854 w 7176614"/>
              <a:gd name="connsiteY2" fmla="*/ 1545336 h 2038679"/>
              <a:gd name="connsiteX3" fmla="*/ 3529174 w 7176614"/>
              <a:gd name="connsiteY3" fmla="*/ 2012696 h 2038679"/>
              <a:gd name="connsiteX4" fmla="*/ 4474054 w 7176614"/>
              <a:gd name="connsiteY4" fmla="*/ 1809496 h 2038679"/>
              <a:gd name="connsiteX5" fmla="*/ 7176614 w 7176614"/>
              <a:gd name="connsiteY5" fmla="*/ 417576 h 2038679"/>
              <a:gd name="connsiteX0" fmla="*/ 74774 w 7176614"/>
              <a:gd name="connsiteY0" fmla="*/ 31496 h 2115336"/>
              <a:gd name="connsiteX1" fmla="*/ 156054 w 7176614"/>
              <a:gd name="connsiteY1" fmla="*/ 214376 h 2115336"/>
              <a:gd name="connsiteX2" fmla="*/ 1476854 w 7176614"/>
              <a:gd name="connsiteY2" fmla="*/ 1545336 h 2115336"/>
              <a:gd name="connsiteX3" fmla="*/ 3529174 w 7176614"/>
              <a:gd name="connsiteY3" fmla="*/ 2012696 h 2115336"/>
              <a:gd name="connsiteX4" fmla="*/ 4474054 w 7176614"/>
              <a:gd name="connsiteY4" fmla="*/ 1809496 h 2115336"/>
              <a:gd name="connsiteX5" fmla="*/ 7176614 w 7176614"/>
              <a:gd name="connsiteY5" fmla="*/ 417576 h 2115336"/>
              <a:gd name="connsiteX0" fmla="*/ 74774 w 7176614"/>
              <a:gd name="connsiteY0" fmla="*/ 31496 h 2046774"/>
              <a:gd name="connsiteX1" fmla="*/ 156054 w 7176614"/>
              <a:gd name="connsiteY1" fmla="*/ 214376 h 2046774"/>
              <a:gd name="connsiteX2" fmla="*/ 1476854 w 7176614"/>
              <a:gd name="connsiteY2" fmla="*/ 1545336 h 2046774"/>
              <a:gd name="connsiteX3" fmla="*/ 3397094 w 7176614"/>
              <a:gd name="connsiteY3" fmla="*/ 2022856 h 2046774"/>
              <a:gd name="connsiteX4" fmla="*/ 4474054 w 7176614"/>
              <a:gd name="connsiteY4" fmla="*/ 1809496 h 2046774"/>
              <a:gd name="connsiteX5" fmla="*/ 7176614 w 7176614"/>
              <a:gd name="connsiteY5" fmla="*/ 417576 h 2046774"/>
              <a:gd name="connsiteX0" fmla="*/ 74774 w 7176614"/>
              <a:gd name="connsiteY0" fmla="*/ 31496 h 2084822"/>
              <a:gd name="connsiteX1" fmla="*/ 156054 w 7176614"/>
              <a:gd name="connsiteY1" fmla="*/ 214376 h 2084822"/>
              <a:gd name="connsiteX2" fmla="*/ 1476854 w 7176614"/>
              <a:gd name="connsiteY2" fmla="*/ 1545336 h 2084822"/>
              <a:gd name="connsiteX3" fmla="*/ 3397094 w 7176614"/>
              <a:gd name="connsiteY3" fmla="*/ 2022856 h 2084822"/>
              <a:gd name="connsiteX4" fmla="*/ 4281014 w 7176614"/>
              <a:gd name="connsiteY4" fmla="*/ 1900936 h 2084822"/>
              <a:gd name="connsiteX5" fmla="*/ 7176614 w 7176614"/>
              <a:gd name="connsiteY5" fmla="*/ 417576 h 2084822"/>
              <a:gd name="connsiteX0" fmla="*/ 74774 w 7176614"/>
              <a:gd name="connsiteY0" fmla="*/ 31496 h 2095888"/>
              <a:gd name="connsiteX1" fmla="*/ 156054 w 7176614"/>
              <a:gd name="connsiteY1" fmla="*/ 214376 h 2095888"/>
              <a:gd name="connsiteX2" fmla="*/ 1476854 w 7176614"/>
              <a:gd name="connsiteY2" fmla="*/ 1545336 h 2095888"/>
              <a:gd name="connsiteX3" fmla="*/ 3397094 w 7176614"/>
              <a:gd name="connsiteY3" fmla="*/ 2022856 h 2095888"/>
              <a:gd name="connsiteX4" fmla="*/ 4281014 w 7176614"/>
              <a:gd name="connsiteY4" fmla="*/ 1900936 h 2095888"/>
              <a:gd name="connsiteX5" fmla="*/ 7176614 w 7176614"/>
              <a:gd name="connsiteY5" fmla="*/ 417576 h 2095888"/>
              <a:gd name="connsiteX0" fmla="*/ 74774 w 7176614"/>
              <a:gd name="connsiteY0" fmla="*/ 31496 h 2074455"/>
              <a:gd name="connsiteX1" fmla="*/ 156054 w 7176614"/>
              <a:gd name="connsiteY1" fmla="*/ 214376 h 2074455"/>
              <a:gd name="connsiteX2" fmla="*/ 1476854 w 7176614"/>
              <a:gd name="connsiteY2" fmla="*/ 1545336 h 2074455"/>
              <a:gd name="connsiteX3" fmla="*/ 3397094 w 7176614"/>
              <a:gd name="connsiteY3" fmla="*/ 2022856 h 2074455"/>
              <a:gd name="connsiteX4" fmla="*/ 4281014 w 7176614"/>
              <a:gd name="connsiteY4" fmla="*/ 1900936 h 2074455"/>
              <a:gd name="connsiteX5" fmla="*/ 7176614 w 7176614"/>
              <a:gd name="connsiteY5" fmla="*/ 417576 h 2074455"/>
              <a:gd name="connsiteX0" fmla="*/ 74774 w 7176614"/>
              <a:gd name="connsiteY0" fmla="*/ 31496 h 2134169"/>
              <a:gd name="connsiteX1" fmla="*/ 156054 w 7176614"/>
              <a:gd name="connsiteY1" fmla="*/ 214376 h 2134169"/>
              <a:gd name="connsiteX2" fmla="*/ 1476854 w 7176614"/>
              <a:gd name="connsiteY2" fmla="*/ 1545336 h 2134169"/>
              <a:gd name="connsiteX3" fmla="*/ 3397094 w 7176614"/>
              <a:gd name="connsiteY3" fmla="*/ 2022856 h 2134169"/>
              <a:gd name="connsiteX4" fmla="*/ 4027014 w 7176614"/>
              <a:gd name="connsiteY4" fmla="*/ 2002536 h 2134169"/>
              <a:gd name="connsiteX5" fmla="*/ 7176614 w 7176614"/>
              <a:gd name="connsiteY5" fmla="*/ 417576 h 2134169"/>
              <a:gd name="connsiteX0" fmla="*/ 74774 w 7176614"/>
              <a:gd name="connsiteY0" fmla="*/ 31496 h 2134169"/>
              <a:gd name="connsiteX1" fmla="*/ 156054 w 7176614"/>
              <a:gd name="connsiteY1" fmla="*/ 214376 h 2134169"/>
              <a:gd name="connsiteX2" fmla="*/ 1476854 w 7176614"/>
              <a:gd name="connsiteY2" fmla="*/ 1545336 h 2134169"/>
              <a:gd name="connsiteX3" fmla="*/ 3397094 w 7176614"/>
              <a:gd name="connsiteY3" fmla="*/ 2022856 h 2134169"/>
              <a:gd name="connsiteX4" fmla="*/ 4027014 w 7176614"/>
              <a:gd name="connsiteY4" fmla="*/ 2002536 h 2134169"/>
              <a:gd name="connsiteX5" fmla="*/ 7176614 w 7176614"/>
              <a:gd name="connsiteY5" fmla="*/ 417576 h 2134169"/>
              <a:gd name="connsiteX0" fmla="*/ 74774 w 7176614"/>
              <a:gd name="connsiteY0" fmla="*/ 31496 h 2127362"/>
              <a:gd name="connsiteX1" fmla="*/ 156054 w 7176614"/>
              <a:gd name="connsiteY1" fmla="*/ 214376 h 2127362"/>
              <a:gd name="connsiteX2" fmla="*/ 1476854 w 7176614"/>
              <a:gd name="connsiteY2" fmla="*/ 1545336 h 2127362"/>
              <a:gd name="connsiteX3" fmla="*/ 3397094 w 7176614"/>
              <a:gd name="connsiteY3" fmla="*/ 2022856 h 2127362"/>
              <a:gd name="connsiteX4" fmla="*/ 4169254 w 7176614"/>
              <a:gd name="connsiteY4" fmla="*/ 1992376 h 2127362"/>
              <a:gd name="connsiteX5" fmla="*/ 7176614 w 7176614"/>
              <a:gd name="connsiteY5" fmla="*/ 417576 h 2127362"/>
              <a:gd name="connsiteX0" fmla="*/ 74774 w 7176614"/>
              <a:gd name="connsiteY0" fmla="*/ 31496 h 2102198"/>
              <a:gd name="connsiteX1" fmla="*/ 156054 w 7176614"/>
              <a:gd name="connsiteY1" fmla="*/ 214376 h 2102198"/>
              <a:gd name="connsiteX2" fmla="*/ 1476854 w 7176614"/>
              <a:gd name="connsiteY2" fmla="*/ 1545336 h 2102198"/>
              <a:gd name="connsiteX3" fmla="*/ 3397094 w 7176614"/>
              <a:gd name="connsiteY3" fmla="*/ 2022856 h 2102198"/>
              <a:gd name="connsiteX4" fmla="*/ 4169254 w 7176614"/>
              <a:gd name="connsiteY4" fmla="*/ 1992376 h 2102198"/>
              <a:gd name="connsiteX5" fmla="*/ 7176614 w 7176614"/>
              <a:gd name="connsiteY5" fmla="*/ 417576 h 2102198"/>
              <a:gd name="connsiteX0" fmla="*/ 74774 w 7176614"/>
              <a:gd name="connsiteY0" fmla="*/ 31496 h 2077639"/>
              <a:gd name="connsiteX1" fmla="*/ 156054 w 7176614"/>
              <a:gd name="connsiteY1" fmla="*/ 214376 h 2077639"/>
              <a:gd name="connsiteX2" fmla="*/ 1476854 w 7176614"/>
              <a:gd name="connsiteY2" fmla="*/ 1545336 h 2077639"/>
              <a:gd name="connsiteX3" fmla="*/ 3397094 w 7176614"/>
              <a:gd name="connsiteY3" fmla="*/ 2022856 h 2077639"/>
              <a:gd name="connsiteX4" fmla="*/ 4169254 w 7176614"/>
              <a:gd name="connsiteY4" fmla="*/ 1992376 h 2077639"/>
              <a:gd name="connsiteX5" fmla="*/ 7176614 w 7176614"/>
              <a:gd name="connsiteY5" fmla="*/ 417576 h 2077639"/>
              <a:gd name="connsiteX0" fmla="*/ 74774 w 7176614"/>
              <a:gd name="connsiteY0" fmla="*/ 31496 h 2029363"/>
              <a:gd name="connsiteX1" fmla="*/ 156054 w 7176614"/>
              <a:gd name="connsiteY1" fmla="*/ 214376 h 2029363"/>
              <a:gd name="connsiteX2" fmla="*/ 1476854 w 7176614"/>
              <a:gd name="connsiteY2" fmla="*/ 1545336 h 2029363"/>
              <a:gd name="connsiteX3" fmla="*/ 3397094 w 7176614"/>
              <a:gd name="connsiteY3" fmla="*/ 2022856 h 2029363"/>
              <a:gd name="connsiteX4" fmla="*/ 4169254 w 7176614"/>
              <a:gd name="connsiteY4" fmla="*/ 1992376 h 2029363"/>
              <a:gd name="connsiteX5" fmla="*/ 7176614 w 7176614"/>
              <a:gd name="connsiteY5" fmla="*/ 417576 h 2029363"/>
              <a:gd name="connsiteX0" fmla="*/ 74774 w 7176614"/>
              <a:gd name="connsiteY0" fmla="*/ 31496 h 2104568"/>
              <a:gd name="connsiteX1" fmla="*/ 156054 w 7176614"/>
              <a:gd name="connsiteY1" fmla="*/ 214376 h 2104568"/>
              <a:gd name="connsiteX2" fmla="*/ 1476854 w 7176614"/>
              <a:gd name="connsiteY2" fmla="*/ 1545336 h 2104568"/>
              <a:gd name="connsiteX3" fmla="*/ 3397094 w 7176614"/>
              <a:gd name="connsiteY3" fmla="*/ 2022856 h 2104568"/>
              <a:gd name="connsiteX4" fmla="*/ 4169254 w 7176614"/>
              <a:gd name="connsiteY4" fmla="*/ 1992376 h 2104568"/>
              <a:gd name="connsiteX5" fmla="*/ 7176614 w 7176614"/>
              <a:gd name="connsiteY5" fmla="*/ 417576 h 2104568"/>
              <a:gd name="connsiteX0" fmla="*/ 74774 w 7176614"/>
              <a:gd name="connsiteY0" fmla="*/ 31496 h 2109772"/>
              <a:gd name="connsiteX1" fmla="*/ 156054 w 7176614"/>
              <a:gd name="connsiteY1" fmla="*/ 214376 h 2109772"/>
              <a:gd name="connsiteX2" fmla="*/ 1476854 w 7176614"/>
              <a:gd name="connsiteY2" fmla="*/ 1545336 h 2109772"/>
              <a:gd name="connsiteX3" fmla="*/ 3397094 w 7176614"/>
              <a:gd name="connsiteY3" fmla="*/ 2022856 h 2109772"/>
              <a:gd name="connsiteX4" fmla="*/ 4169254 w 7176614"/>
              <a:gd name="connsiteY4" fmla="*/ 1992376 h 2109772"/>
              <a:gd name="connsiteX5" fmla="*/ 7176614 w 7176614"/>
              <a:gd name="connsiteY5" fmla="*/ 417576 h 2109772"/>
              <a:gd name="connsiteX0" fmla="*/ 74774 w 7176614"/>
              <a:gd name="connsiteY0" fmla="*/ 31496 h 2058732"/>
              <a:gd name="connsiteX1" fmla="*/ 156054 w 7176614"/>
              <a:gd name="connsiteY1" fmla="*/ 214376 h 2058732"/>
              <a:gd name="connsiteX2" fmla="*/ 1476854 w 7176614"/>
              <a:gd name="connsiteY2" fmla="*/ 1545336 h 2058732"/>
              <a:gd name="connsiteX3" fmla="*/ 1771494 w 7176614"/>
              <a:gd name="connsiteY3" fmla="*/ 1779016 h 2058732"/>
              <a:gd name="connsiteX4" fmla="*/ 4169254 w 7176614"/>
              <a:gd name="connsiteY4" fmla="*/ 1992376 h 2058732"/>
              <a:gd name="connsiteX5" fmla="*/ 7176614 w 7176614"/>
              <a:gd name="connsiteY5" fmla="*/ 417576 h 2058732"/>
              <a:gd name="connsiteX0" fmla="*/ 74774 w 7176614"/>
              <a:gd name="connsiteY0" fmla="*/ 31496 h 1796614"/>
              <a:gd name="connsiteX1" fmla="*/ 156054 w 7176614"/>
              <a:gd name="connsiteY1" fmla="*/ 214376 h 1796614"/>
              <a:gd name="connsiteX2" fmla="*/ 1476854 w 7176614"/>
              <a:gd name="connsiteY2" fmla="*/ 1545336 h 1796614"/>
              <a:gd name="connsiteX3" fmla="*/ 1771494 w 7176614"/>
              <a:gd name="connsiteY3" fmla="*/ 1779016 h 1796614"/>
              <a:gd name="connsiteX4" fmla="*/ 4758534 w 7176614"/>
              <a:gd name="connsiteY4" fmla="*/ 1626616 h 1796614"/>
              <a:gd name="connsiteX5" fmla="*/ 7176614 w 7176614"/>
              <a:gd name="connsiteY5" fmla="*/ 417576 h 1796614"/>
              <a:gd name="connsiteX0" fmla="*/ 74774 w 7176614"/>
              <a:gd name="connsiteY0" fmla="*/ 31496 h 1922870"/>
              <a:gd name="connsiteX1" fmla="*/ 156054 w 7176614"/>
              <a:gd name="connsiteY1" fmla="*/ 214376 h 1922870"/>
              <a:gd name="connsiteX2" fmla="*/ 1476854 w 7176614"/>
              <a:gd name="connsiteY2" fmla="*/ 1545336 h 1922870"/>
              <a:gd name="connsiteX3" fmla="*/ 1771494 w 7176614"/>
              <a:gd name="connsiteY3" fmla="*/ 1779016 h 1922870"/>
              <a:gd name="connsiteX4" fmla="*/ 4758534 w 7176614"/>
              <a:gd name="connsiteY4" fmla="*/ 1626616 h 1922870"/>
              <a:gd name="connsiteX5" fmla="*/ 7176614 w 7176614"/>
              <a:gd name="connsiteY5" fmla="*/ 417576 h 1922870"/>
              <a:gd name="connsiteX0" fmla="*/ 74774 w 7176614"/>
              <a:gd name="connsiteY0" fmla="*/ 31496 h 1953136"/>
              <a:gd name="connsiteX1" fmla="*/ 156054 w 7176614"/>
              <a:gd name="connsiteY1" fmla="*/ 214376 h 1953136"/>
              <a:gd name="connsiteX2" fmla="*/ 1476854 w 7176614"/>
              <a:gd name="connsiteY2" fmla="*/ 1545336 h 1953136"/>
              <a:gd name="connsiteX3" fmla="*/ 3021174 w 7176614"/>
              <a:gd name="connsiteY3" fmla="*/ 1951736 h 1953136"/>
              <a:gd name="connsiteX4" fmla="*/ 4758534 w 7176614"/>
              <a:gd name="connsiteY4" fmla="*/ 1626616 h 1953136"/>
              <a:gd name="connsiteX5" fmla="*/ 7176614 w 7176614"/>
              <a:gd name="connsiteY5" fmla="*/ 417576 h 1953136"/>
              <a:gd name="connsiteX0" fmla="*/ 74774 w 7176614"/>
              <a:gd name="connsiteY0" fmla="*/ 31496 h 1986743"/>
              <a:gd name="connsiteX1" fmla="*/ 156054 w 7176614"/>
              <a:gd name="connsiteY1" fmla="*/ 214376 h 1986743"/>
              <a:gd name="connsiteX2" fmla="*/ 1476854 w 7176614"/>
              <a:gd name="connsiteY2" fmla="*/ 1545336 h 1986743"/>
              <a:gd name="connsiteX3" fmla="*/ 3021174 w 7176614"/>
              <a:gd name="connsiteY3" fmla="*/ 1951736 h 1986743"/>
              <a:gd name="connsiteX4" fmla="*/ 4758534 w 7176614"/>
              <a:gd name="connsiteY4" fmla="*/ 1626616 h 1986743"/>
              <a:gd name="connsiteX5" fmla="*/ 7176614 w 7176614"/>
              <a:gd name="connsiteY5" fmla="*/ 417576 h 1986743"/>
              <a:gd name="connsiteX0" fmla="*/ 74774 w 7176614"/>
              <a:gd name="connsiteY0" fmla="*/ 31496 h 1951999"/>
              <a:gd name="connsiteX1" fmla="*/ 156054 w 7176614"/>
              <a:gd name="connsiteY1" fmla="*/ 214376 h 1951999"/>
              <a:gd name="connsiteX2" fmla="*/ 1476854 w 7176614"/>
              <a:gd name="connsiteY2" fmla="*/ 1545336 h 1951999"/>
              <a:gd name="connsiteX3" fmla="*/ 3021174 w 7176614"/>
              <a:gd name="connsiteY3" fmla="*/ 1951736 h 1951999"/>
              <a:gd name="connsiteX4" fmla="*/ 5053174 w 7176614"/>
              <a:gd name="connsiteY4" fmla="*/ 1504696 h 1951999"/>
              <a:gd name="connsiteX5" fmla="*/ 7176614 w 7176614"/>
              <a:gd name="connsiteY5" fmla="*/ 417576 h 1951999"/>
              <a:gd name="connsiteX0" fmla="*/ 74774 w 7176614"/>
              <a:gd name="connsiteY0" fmla="*/ 31496 h 1951999"/>
              <a:gd name="connsiteX1" fmla="*/ 156054 w 7176614"/>
              <a:gd name="connsiteY1" fmla="*/ 214376 h 1951999"/>
              <a:gd name="connsiteX2" fmla="*/ 1476854 w 7176614"/>
              <a:gd name="connsiteY2" fmla="*/ 1545336 h 1951999"/>
              <a:gd name="connsiteX3" fmla="*/ 3021174 w 7176614"/>
              <a:gd name="connsiteY3" fmla="*/ 1951736 h 1951999"/>
              <a:gd name="connsiteX4" fmla="*/ 5053174 w 7176614"/>
              <a:gd name="connsiteY4" fmla="*/ 1504696 h 1951999"/>
              <a:gd name="connsiteX5" fmla="*/ 7176614 w 7176614"/>
              <a:gd name="connsiteY5" fmla="*/ 417576 h 1951999"/>
              <a:gd name="connsiteX0" fmla="*/ 74774 w 7176614"/>
              <a:gd name="connsiteY0" fmla="*/ 31496 h 1999465"/>
              <a:gd name="connsiteX1" fmla="*/ 156054 w 7176614"/>
              <a:gd name="connsiteY1" fmla="*/ 214376 h 1999465"/>
              <a:gd name="connsiteX2" fmla="*/ 1476854 w 7176614"/>
              <a:gd name="connsiteY2" fmla="*/ 1545336 h 1999465"/>
              <a:gd name="connsiteX3" fmla="*/ 3021174 w 7176614"/>
              <a:gd name="connsiteY3" fmla="*/ 1951736 h 1999465"/>
              <a:gd name="connsiteX4" fmla="*/ 5053174 w 7176614"/>
              <a:gd name="connsiteY4" fmla="*/ 1504696 h 1999465"/>
              <a:gd name="connsiteX5" fmla="*/ 7176614 w 7176614"/>
              <a:gd name="connsiteY5" fmla="*/ 417576 h 1999465"/>
              <a:gd name="connsiteX0" fmla="*/ 74774 w 7176614"/>
              <a:gd name="connsiteY0" fmla="*/ 31496 h 1982956"/>
              <a:gd name="connsiteX1" fmla="*/ 156054 w 7176614"/>
              <a:gd name="connsiteY1" fmla="*/ 214376 h 1982956"/>
              <a:gd name="connsiteX2" fmla="*/ 1476854 w 7176614"/>
              <a:gd name="connsiteY2" fmla="*/ 1545336 h 1982956"/>
              <a:gd name="connsiteX3" fmla="*/ 3021174 w 7176614"/>
              <a:gd name="connsiteY3" fmla="*/ 1951736 h 1982956"/>
              <a:gd name="connsiteX4" fmla="*/ 5053174 w 7176614"/>
              <a:gd name="connsiteY4" fmla="*/ 1504696 h 1982956"/>
              <a:gd name="connsiteX5" fmla="*/ 7176614 w 7176614"/>
              <a:gd name="connsiteY5" fmla="*/ 417576 h 1982956"/>
              <a:gd name="connsiteX0" fmla="*/ 74774 w 7176614"/>
              <a:gd name="connsiteY0" fmla="*/ 31496 h 1951805"/>
              <a:gd name="connsiteX1" fmla="*/ 156054 w 7176614"/>
              <a:gd name="connsiteY1" fmla="*/ 214376 h 1951805"/>
              <a:gd name="connsiteX2" fmla="*/ 1476854 w 7176614"/>
              <a:gd name="connsiteY2" fmla="*/ 1545336 h 1951805"/>
              <a:gd name="connsiteX3" fmla="*/ 3021174 w 7176614"/>
              <a:gd name="connsiteY3" fmla="*/ 1951736 h 1951805"/>
              <a:gd name="connsiteX4" fmla="*/ 4992214 w 7176614"/>
              <a:gd name="connsiteY4" fmla="*/ 1525016 h 1951805"/>
              <a:gd name="connsiteX5" fmla="*/ 7176614 w 7176614"/>
              <a:gd name="connsiteY5" fmla="*/ 417576 h 1951805"/>
              <a:gd name="connsiteX0" fmla="*/ 74774 w 7176614"/>
              <a:gd name="connsiteY0" fmla="*/ 31496 h 2045822"/>
              <a:gd name="connsiteX1" fmla="*/ 156054 w 7176614"/>
              <a:gd name="connsiteY1" fmla="*/ 214376 h 2045822"/>
              <a:gd name="connsiteX2" fmla="*/ 1476854 w 7176614"/>
              <a:gd name="connsiteY2" fmla="*/ 1545336 h 2045822"/>
              <a:gd name="connsiteX3" fmla="*/ 3021174 w 7176614"/>
              <a:gd name="connsiteY3" fmla="*/ 1951736 h 2045822"/>
              <a:gd name="connsiteX4" fmla="*/ 3864453 w 7176614"/>
              <a:gd name="connsiteY4" fmla="*/ 2012698 h 2045822"/>
              <a:gd name="connsiteX5" fmla="*/ 4992214 w 7176614"/>
              <a:gd name="connsiteY5" fmla="*/ 1525016 h 2045822"/>
              <a:gd name="connsiteX6" fmla="*/ 7176614 w 7176614"/>
              <a:gd name="connsiteY6" fmla="*/ 417576 h 2045822"/>
              <a:gd name="connsiteX0" fmla="*/ 95183 w 7197023"/>
              <a:gd name="connsiteY0" fmla="*/ 36396 h 2045223"/>
              <a:gd name="connsiteX1" fmla="*/ 176463 w 7197023"/>
              <a:gd name="connsiteY1" fmla="*/ 219276 h 2045223"/>
              <a:gd name="connsiteX2" fmla="*/ 1761423 w 7197023"/>
              <a:gd name="connsiteY2" fmla="*/ 1722956 h 2045223"/>
              <a:gd name="connsiteX3" fmla="*/ 3041583 w 7197023"/>
              <a:gd name="connsiteY3" fmla="*/ 1956636 h 2045223"/>
              <a:gd name="connsiteX4" fmla="*/ 3884862 w 7197023"/>
              <a:gd name="connsiteY4" fmla="*/ 2017598 h 2045223"/>
              <a:gd name="connsiteX5" fmla="*/ 5012623 w 7197023"/>
              <a:gd name="connsiteY5" fmla="*/ 1529916 h 2045223"/>
              <a:gd name="connsiteX6" fmla="*/ 7197023 w 7197023"/>
              <a:gd name="connsiteY6" fmla="*/ 422476 h 2045223"/>
              <a:gd name="connsiteX0" fmla="*/ 95183 w 7197023"/>
              <a:gd name="connsiteY0" fmla="*/ 36396 h 2045223"/>
              <a:gd name="connsiteX1" fmla="*/ 176463 w 7197023"/>
              <a:gd name="connsiteY1" fmla="*/ 219276 h 2045223"/>
              <a:gd name="connsiteX2" fmla="*/ 1761423 w 7197023"/>
              <a:gd name="connsiteY2" fmla="*/ 1722956 h 2045223"/>
              <a:gd name="connsiteX3" fmla="*/ 3041583 w 7197023"/>
              <a:gd name="connsiteY3" fmla="*/ 1956636 h 2045223"/>
              <a:gd name="connsiteX4" fmla="*/ 3884862 w 7197023"/>
              <a:gd name="connsiteY4" fmla="*/ 2017598 h 2045223"/>
              <a:gd name="connsiteX5" fmla="*/ 5012623 w 7197023"/>
              <a:gd name="connsiteY5" fmla="*/ 1529916 h 2045223"/>
              <a:gd name="connsiteX6" fmla="*/ 7197023 w 7197023"/>
              <a:gd name="connsiteY6" fmla="*/ 422476 h 2045223"/>
              <a:gd name="connsiteX0" fmla="*/ 95183 w 7197023"/>
              <a:gd name="connsiteY0" fmla="*/ 36396 h 2045223"/>
              <a:gd name="connsiteX1" fmla="*/ 176463 w 7197023"/>
              <a:gd name="connsiteY1" fmla="*/ 219276 h 2045223"/>
              <a:gd name="connsiteX2" fmla="*/ 1761423 w 7197023"/>
              <a:gd name="connsiteY2" fmla="*/ 1722956 h 2045223"/>
              <a:gd name="connsiteX3" fmla="*/ 3041583 w 7197023"/>
              <a:gd name="connsiteY3" fmla="*/ 1956636 h 2045223"/>
              <a:gd name="connsiteX4" fmla="*/ 3884862 w 7197023"/>
              <a:gd name="connsiteY4" fmla="*/ 2017598 h 2045223"/>
              <a:gd name="connsiteX5" fmla="*/ 5012623 w 7197023"/>
              <a:gd name="connsiteY5" fmla="*/ 1529916 h 2045223"/>
              <a:gd name="connsiteX6" fmla="*/ 7197023 w 7197023"/>
              <a:gd name="connsiteY6" fmla="*/ 422476 h 2045223"/>
              <a:gd name="connsiteX0" fmla="*/ 95183 w 7197023"/>
              <a:gd name="connsiteY0" fmla="*/ 36396 h 2045223"/>
              <a:gd name="connsiteX1" fmla="*/ 176463 w 7197023"/>
              <a:gd name="connsiteY1" fmla="*/ 219276 h 2045223"/>
              <a:gd name="connsiteX2" fmla="*/ 1761423 w 7197023"/>
              <a:gd name="connsiteY2" fmla="*/ 1722956 h 2045223"/>
              <a:gd name="connsiteX3" fmla="*/ 3041583 w 7197023"/>
              <a:gd name="connsiteY3" fmla="*/ 1956636 h 2045223"/>
              <a:gd name="connsiteX4" fmla="*/ 3884862 w 7197023"/>
              <a:gd name="connsiteY4" fmla="*/ 2017598 h 2045223"/>
              <a:gd name="connsiteX5" fmla="*/ 5012623 w 7197023"/>
              <a:gd name="connsiteY5" fmla="*/ 1529916 h 2045223"/>
              <a:gd name="connsiteX6" fmla="*/ 7197023 w 7197023"/>
              <a:gd name="connsiteY6" fmla="*/ 422476 h 2045223"/>
              <a:gd name="connsiteX0" fmla="*/ 95183 w 7197023"/>
              <a:gd name="connsiteY0" fmla="*/ 36396 h 2045223"/>
              <a:gd name="connsiteX1" fmla="*/ 176463 w 7197023"/>
              <a:gd name="connsiteY1" fmla="*/ 219276 h 2045223"/>
              <a:gd name="connsiteX2" fmla="*/ 1761423 w 7197023"/>
              <a:gd name="connsiteY2" fmla="*/ 1722956 h 2045223"/>
              <a:gd name="connsiteX3" fmla="*/ 3041583 w 7197023"/>
              <a:gd name="connsiteY3" fmla="*/ 1956636 h 2045223"/>
              <a:gd name="connsiteX4" fmla="*/ 3884862 w 7197023"/>
              <a:gd name="connsiteY4" fmla="*/ 2017598 h 2045223"/>
              <a:gd name="connsiteX5" fmla="*/ 5012623 w 7197023"/>
              <a:gd name="connsiteY5" fmla="*/ 1529916 h 2045223"/>
              <a:gd name="connsiteX6" fmla="*/ 7197023 w 7197023"/>
              <a:gd name="connsiteY6" fmla="*/ 422476 h 2045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7023" h="2045223">
                <a:moveTo>
                  <a:pt x="95183" y="36396"/>
                </a:moveTo>
                <a:cubicBezTo>
                  <a:pt x="11363" y="-9324"/>
                  <a:pt x="-101244" y="-61817"/>
                  <a:pt x="176463" y="219276"/>
                </a:cubicBezTo>
                <a:cubicBezTo>
                  <a:pt x="454170" y="500369"/>
                  <a:pt x="1283903" y="1474036"/>
                  <a:pt x="1761423" y="1722956"/>
                </a:cubicBezTo>
                <a:cubicBezTo>
                  <a:pt x="2238943" y="1971876"/>
                  <a:pt x="2687677" y="1907529"/>
                  <a:pt x="3041583" y="1956636"/>
                </a:cubicBezTo>
                <a:cubicBezTo>
                  <a:pt x="3395490" y="2005743"/>
                  <a:pt x="3556355" y="2088718"/>
                  <a:pt x="3884862" y="2017598"/>
                </a:cubicBezTo>
                <a:cubicBezTo>
                  <a:pt x="4243849" y="1926158"/>
                  <a:pt x="4470756" y="1866890"/>
                  <a:pt x="5012623" y="1529916"/>
                </a:cubicBezTo>
                <a:cubicBezTo>
                  <a:pt x="5554490" y="1192942"/>
                  <a:pt x="5992216" y="973656"/>
                  <a:pt x="7197023" y="422476"/>
                </a:cubicBezTo>
              </a:path>
            </a:pathLst>
          </a:custGeom>
          <a:noFill/>
          <a:ln w="381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1077257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5s6s7.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1" cy="6858000"/>
          </a:xfrm>
          <a:prstGeom prst="rect">
            <a:avLst/>
          </a:prstGeom>
        </p:spPr>
      </p:pic>
      <p:cxnSp>
        <p:nvCxnSpPr>
          <p:cNvPr id="4" name="Straight Arrow Connector 3"/>
          <p:cNvCxnSpPr/>
          <p:nvPr/>
        </p:nvCxnSpPr>
        <p:spPr>
          <a:xfrm flipH="1">
            <a:off x="2188879" y="3826944"/>
            <a:ext cx="685069" cy="852288"/>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4145853" y="4547536"/>
            <a:ext cx="0" cy="1017408"/>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6219787" y="3818600"/>
            <a:ext cx="396977" cy="1027759"/>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380305" y="3232953"/>
            <a:ext cx="1316386" cy="1200329"/>
          </a:xfrm>
          <a:prstGeom prst="rect">
            <a:avLst/>
          </a:prstGeom>
          <a:solidFill>
            <a:schemeClr val="bg1"/>
          </a:solidFill>
          <a:ln>
            <a:solidFill>
              <a:schemeClr val="bg1"/>
            </a:solidFill>
          </a:ln>
        </p:spPr>
        <p:txBody>
          <a:bodyPr wrap="none" rtlCol="0">
            <a:spAutoFit/>
          </a:bodyPr>
          <a:lstStyle/>
          <a:p>
            <a:pPr algn="ctr"/>
            <a:r>
              <a:rPr lang="en-US" dirty="0" smtClean="0">
                <a:latin typeface="+mj-lt"/>
              </a:rPr>
              <a:t>Better </a:t>
            </a:r>
          </a:p>
          <a:p>
            <a:pPr algn="ctr"/>
            <a:r>
              <a:rPr lang="en-US" dirty="0">
                <a:latin typeface="+mj-lt"/>
              </a:rPr>
              <a:t>s</a:t>
            </a:r>
            <a:r>
              <a:rPr lang="en-US" dirty="0" smtClean="0">
                <a:latin typeface="+mj-lt"/>
              </a:rPr>
              <a:t>eismic </a:t>
            </a:r>
          </a:p>
          <a:p>
            <a:pPr algn="ctr"/>
            <a:r>
              <a:rPr lang="en-US" dirty="0" smtClean="0">
                <a:latin typeface="+mj-lt"/>
              </a:rPr>
              <a:t>isolation</a:t>
            </a:r>
          </a:p>
        </p:txBody>
      </p:sp>
      <p:sp>
        <p:nvSpPr>
          <p:cNvPr id="13" name="TextBox 12"/>
          <p:cNvSpPr txBox="1"/>
          <p:nvPr/>
        </p:nvSpPr>
        <p:spPr>
          <a:xfrm>
            <a:off x="6690232" y="4132480"/>
            <a:ext cx="1093569" cy="1200329"/>
          </a:xfrm>
          <a:prstGeom prst="rect">
            <a:avLst/>
          </a:prstGeom>
          <a:solidFill>
            <a:schemeClr val="bg1"/>
          </a:solidFill>
          <a:ln>
            <a:solidFill>
              <a:schemeClr val="bg1"/>
            </a:solidFill>
          </a:ln>
        </p:spPr>
        <p:txBody>
          <a:bodyPr wrap="none" rtlCol="0">
            <a:spAutoFit/>
          </a:bodyPr>
          <a:lstStyle/>
          <a:p>
            <a:pPr algn="ctr"/>
            <a:r>
              <a:rPr lang="en-US" dirty="0" smtClean="0">
                <a:latin typeface="+mj-lt"/>
              </a:rPr>
              <a:t>Higher</a:t>
            </a:r>
          </a:p>
          <a:p>
            <a:pPr algn="ctr"/>
            <a:r>
              <a:rPr lang="en-US" dirty="0">
                <a:latin typeface="+mj-lt"/>
              </a:rPr>
              <a:t>p</a:t>
            </a:r>
            <a:r>
              <a:rPr lang="en-US" dirty="0" smtClean="0">
                <a:latin typeface="+mj-lt"/>
              </a:rPr>
              <a:t>ower</a:t>
            </a:r>
          </a:p>
          <a:p>
            <a:pPr algn="ctr"/>
            <a:r>
              <a:rPr lang="en-US" dirty="0">
                <a:latin typeface="+mj-lt"/>
              </a:rPr>
              <a:t>l</a:t>
            </a:r>
            <a:r>
              <a:rPr lang="en-US" dirty="0" smtClean="0">
                <a:latin typeface="+mj-lt"/>
              </a:rPr>
              <a:t>aser</a:t>
            </a:r>
          </a:p>
        </p:txBody>
      </p:sp>
      <p:sp>
        <p:nvSpPr>
          <p:cNvPr id="14" name="TextBox 13"/>
          <p:cNvSpPr txBox="1"/>
          <p:nvPr/>
        </p:nvSpPr>
        <p:spPr>
          <a:xfrm>
            <a:off x="4301101" y="4805822"/>
            <a:ext cx="1826141" cy="1569660"/>
          </a:xfrm>
          <a:prstGeom prst="rect">
            <a:avLst/>
          </a:prstGeom>
          <a:solidFill>
            <a:schemeClr val="bg1"/>
          </a:solidFill>
          <a:ln>
            <a:solidFill>
              <a:schemeClr val="bg1"/>
            </a:solidFill>
          </a:ln>
        </p:spPr>
        <p:txBody>
          <a:bodyPr wrap="none" rtlCol="0">
            <a:spAutoFit/>
          </a:bodyPr>
          <a:lstStyle/>
          <a:p>
            <a:pPr algn="ctr"/>
            <a:r>
              <a:rPr lang="en-US" dirty="0" smtClean="0">
                <a:latin typeface="+mj-lt"/>
              </a:rPr>
              <a:t>Better </a:t>
            </a:r>
          </a:p>
          <a:p>
            <a:pPr algn="ctr"/>
            <a:r>
              <a:rPr lang="en-US" dirty="0">
                <a:latin typeface="+mj-lt"/>
              </a:rPr>
              <a:t>t</a:t>
            </a:r>
            <a:r>
              <a:rPr lang="en-US" dirty="0" smtClean="0">
                <a:latin typeface="+mj-lt"/>
              </a:rPr>
              <a:t>est masses</a:t>
            </a:r>
          </a:p>
          <a:p>
            <a:pPr algn="ctr"/>
            <a:r>
              <a:rPr lang="en-US" dirty="0" smtClean="0">
                <a:latin typeface="+mj-lt"/>
              </a:rPr>
              <a:t>and </a:t>
            </a:r>
          </a:p>
          <a:p>
            <a:pPr algn="ctr"/>
            <a:r>
              <a:rPr lang="en-US" dirty="0" smtClean="0">
                <a:latin typeface="+mj-lt"/>
              </a:rPr>
              <a:t>suspension</a:t>
            </a:r>
          </a:p>
        </p:txBody>
      </p:sp>
      <p:pic>
        <p:nvPicPr>
          <p:cNvPr id="9" name="Picture 3"/>
          <p:cNvPicPr>
            <a:picLocks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675961" y="1506544"/>
            <a:ext cx="2199967" cy="338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0" name="Picture 4"/>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09557" y="16407"/>
            <a:ext cx="2434103" cy="1473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3" name="Picture 2" descr="h2pslcloseup.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43659" y="1625570"/>
            <a:ext cx="3200339" cy="2400254"/>
          </a:xfrm>
          <a:prstGeom prst="rect">
            <a:avLst/>
          </a:prstGeom>
        </p:spPr>
      </p:pic>
      <p:pic>
        <p:nvPicPr>
          <p:cNvPr id="7" name="Picture 6" descr="H2_BSC8_SUS_ISI4.jpe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14400" y="2092"/>
            <a:ext cx="2149859" cy="3230861"/>
          </a:xfrm>
          <a:prstGeom prst="rect">
            <a:avLst/>
          </a:prstGeom>
        </p:spPr>
      </p:pic>
      <p:sp>
        <p:nvSpPr>
          <p:cNvPr id="15" name="Freeform 14"/>
          <p:cNvSpPr/>
          <p:nvPr/>
        </p:nvSpPr>
        <p:spPr bwMode="auto">
          <a:xfrm>
            <a:off x="1093537" y="3580562"/>
            <a:ext cx="7197023" cy="2045223"/>
          </a:xfrm>
          <a:custGeom>
            <a:avLst/>
            <a:gdLst>
              <a:gd name="connsiteX0" fmla="*/ 84139 w 7185979"/>
              <a:gd name="connsiteY0" fmla="*/ 34561 h 2048502"/>
              <a:gd name="connsiteX1" fmla="*/ 165419 w 7185979"/>
              <a:gd name="connsiteY1" fmla="*/ 217441 h 2048502"/>
              <a:gd name="connsiteX2" fmla="*/ 1577659 w 7185979"/>
              <a:gd name="connsiteY2" fmla="*/ 1680481 h 2048502"/>
              <a:gd name="connsiteX3" fmla="*/ 3965259 w 7185979"/>
              <a:gd name="connsiteY3" fmla="*/ 2036081 h 2048502"/>
              <a:gd name="connsiteX4" fmla="*/ 4483419 w 7185979"/>
              <a:gd name="connsiteY4" fmla="*/ 1812561 h 2048502"/>
              <a:gd name="connsiteX5" fmla="*/ 7185979 w 7185979"/>
              <a:gd name="connsiteY5" fmla="*/ 420641 h 2048502"/>
              <a:gd name="connsiteX0" fmla="*/ 84139 w 7185979"/>
              <a:gd name="connsiteY0" fmla="*/ 34561 h 2031965"/>
              <a:gd name="connsiteX1" fmla="*/ 165419 w 7185979"/>
              <a:gd name="connsiteY1" fmla="*/ 217441 h 2031965"/>
              <a:gd name="connsiteX2" fmla="*/ 1577659 w 7185979"/>
              <a:gd name="connsiteY2" fmla="*/ 1680481 h 2031965"/>
              <a:gd name="connsiteX3" fmla="*/ 3538539 w 7185979"/>
              <a:gd name="connsiteY3" fmla="*/ 2015761 h 2031965"/>
              <a:gd name="connsiteX4" fmla="*/ 4483419 w 7185979"/>
              <a:gd name="connsiteY4" fmla="*/ 1812561 h 2031965"/>
              <a:gd name="connsiteX5" fmla="*/ 7185979 w 7185979"/>
              <a:gd name="connsiteY5" fmla="*/ 420641 h 2031965"/>
              <a:gd name="connsiteX0" fmla="*/ 78471 w 7180311"/>
              <a:gd name="connsiteY0" fmla="*/ 29031 h 2036214"/>
              <a:gd name="connsiteX1" fmla="*/ 159751 w 7180311"/>
              <a:gd name="connsiteY1" fmla="*/ 211911 h 2036214"/>
              <a:gd name="connsiteX2" fmla="*/ 1480551 w 7180311"/>
              <a:gd name="connsiteY2" fmla="*/ 1542871 h 2036214"/>
              <a:gd name="connsiteX3" fmla="*/ 3532871 w 7180311"/>
              <a:gd name="connsiteY3" fmla="*/ 2010231 h 2036214"/>
              <a:gd name="connsiteX4" fmla="*/ 4477751 w 7180311"/>
              <a:gd name="connsiteY4" fmla="*/ 1807031 h 2036214"/>
              <a:gd name="connsiteX5" fmla="*/ 7180311 w 7180311"/>
              <a:gd name="connsiteY5" fmla="*/ 415111 h 2036214"/>
              <a:gd name="connsiteX0" fmla="*/ 78471 w 7180311"/>
              <a:gd name="connsiteY0" fmla="*/ 29031 h 2036214"/>
              <a:gd name="connsiteX1" fmla="*/ 159751 w 7180311"/>
              <a:gd name="connsiteY1" fmla="*/ 211911 h 2036214"/>
              <a:gd name="connsiteX2" fmla="*/ 1480551 w 7180311"/>
              <a:gd name="connsiteY2" fmla="*/ 1542871 h 2036214"/>
              <a:gd name="connsiteX3" fmla="*/ 3532871 w 7180311"/>
              <a:gd name="connsiteY3" fmla="*/ 2010231 h 2036214"/>
              <a:gd name="connsiteX4" fmla="*/ 4477751 w 7180311"/>
              <a:gd name="connsiteY4" fmla="*/ 1807031 h 2036214"/>
              <a:gd name="connsiteX5" fmla="*/ 7180311 w 7180311"/>
              <a:gd name="connsiteY5" fmla="*/ 415111 h 2036214"/>
              <a:gd name="connsiteX0" fmla="*/ 74774 w 7176614"/>
              <a:gd name="connsiteY0" fmla="*/ 31496 h 2038679"/>
              <a:gd name="connsiteX1" fmla="*/ 156054 w 7176614"/>
              <a:gd name="connsiteY1" fmla="*/ 214376 h 2038679"/>
              <a:gd name="connsiteX2" fmla="*/ 1476854 w 7176614"/>
              <a:gd name="connsiteY2" fmla="*/ 1545336 h 2038679"/>
              <a:gd name="connsiteX3" fmla="*/ 3529174 w 7176614"/>
              <a:gd name="connsiteY3" fmla="*/ 2012696 h 2038679"/>
              <a:gd name="connsiteX4" fmla="*/ 4474054 w 7176614"/>
              <a:gd name="connsiteY4" fmla="*/ 1809496 h 2038679"/>
              <a:gd name="connsiteX5" fmla="*/ 7176614 w 7176614"/>
              <a:gd name="connsiteY5" fmla="*/ 417576 h 2038679"/>
              <a:gd name="connsiteX0" fmla="*/ 74774 w 7176614"/>
              <a:gd name="connsiteY0" fmla="*/ 31496 h 2115336"/>
              <a:gd name="connsiteX1" fmla="*/ 156054 w 7176614"/>
              <a:gd name="connsiteY1" fmla="*/ 214376 h 2115336"/>
              <a:gd name="connsiteX2" fmla="*/ 1476854 w 7176614"/>
              <a:gd name="connsiteY2" fmla="*/ 1545336 h 2115336"/>
              <a:gd name="connsiteX3" fmla="*/ 3529174 w 7176614"/>
              <a:gd name="connsiteY3" fmla="*/ 2012696 h 2115336"/>
              <a:gd name="connsiteX4" fmla="*/ 4474054 w 7176614"/>
              <a:gd name="connsiteY4" fmla="*/ 1809496 h 2115336"/>
              <a:gd name="connsiteX5" fmla="*/ 7176614 w 7176614"/>
              <a:gd name="connsiteY5" fmla="*/ 417576 h 2115336"/>
              <a:gd name="connsiteX0" fmla="*/ 74774 w 7176614"/>
              <a:gd name="connsiteY0" fmla="*/ 31496 h 2046774"/>
              <a:gd name="connsiteX1" fmla="*/ 156054 w 7176614"/>
              <a:gd name="connsiteY1" fmla="*/ 214376 h 2046774"/>
              <a:gd name="connsiteX2" fmla="*/ 1476854 w 7176614"/>
              <a:gd name="connsiteY2" fmla="*/ 1545336 h 2046774"/>
              <a:gd name="connsiteX3" fmla="*/ 3397094 w 7176614"/>
              <a:gd name="connsiteY3" fmla="*/ 2022856 h 2046774"/>
              <a:gd name="connsiteX4" fmla="*/ 4474054 w 7176614"/>
              <a:gd name="connsiteY4" fmla="*/ 1809496 h 2046774"/>
              <a:gd name="connsiteX5" fmla="*/ 7176614 w 7176614"/>
              <a:gd name="connsiteY5" fmla="*/ 417576 h 2046774"/>
              <a:gd name="connsiteX0" fmla="*/ 74774 w 7176614"/>
              <a:gd name="connsiteY0" fmla="*/ 31496 h 2084822"/>
              <a:gd name="connsiteX1" fmla="*/ 156054 w 7176614"/>
              <a:gd name="connsiteY1" fmla="*/ 214376 h 2084822"/>
              <a:gd name="connsiteX2" fmla="*/ 1476854 w 7176614"/>
              <a:gd name="connsiteY2" fmla="*/ 1545336 h 2084822"/>
              <a:gd name="connsiteX3" fmla="*/ 3397094 w 7176614"/>
              <a:gd name="connsiteY3" fmla="*/ 2022856 h 2084822"/>
              <a:gd name="connsiteX4" fmla="*/ 4281014 w 7176614"/>
              <a:gd name="connsiteY4" fmla="*/ 1900936 h 2084822"/>
              <a:gd name="connsiteX5" fmla="*/ 7176614 w 7176614"/>
              <a:gd name="connsiteY5" fmla="*/ 417576 h 2084822"/>
              <a:gd name="connsiteX0" fmla="*/ 74774 w 7176614"/>
              <a:gd name="connsiteY0" fmla="*/ 31496 h 2095888"/>
              <a:gd name="connsiteX1" fmla="*/ 156054 w 7176614"/>
              <a:gd name="connsiteY1" fmla="*/ 214376 h 2095888"/>
              <a:gd name="connsiteX2" fmla="*/ 1476854 w 7176614"/>
              <a:gd name="connsiteY2" fmla="*/ 1545336 h 2095888"/>
              <a:gd name="connsiteX3" fmla="*/ 3397094 w 7176614"/>
              <a:gd name="connsiteY3" fmla="*/ 2022856 h 2095888"/>
              <a:gd name="connsiteX4" fmla="*/ 4281014 w 7176614"/>
              <a:gd name="connsiteY4" fmla="*/ 1900936 h 2095888"/>
              <a:gd name="connsiteX5" fmla="*/ 7176614 w 7176614"/>
              <a:gd name="connsiteY5" fmla="*/ 417576 h 2095888"/>
              <a:gd name="connsiteX0" fmla="*/ 74774 w 7176614"/>
              <a:gd name="connsiteY0" fmla="*/ 31496 h 2074455"/>
              <a:gd name="connsiteX1" fmla="*/ 156054 w 7176614"/>
              <a:gd name="connsiteY1" fmla="*/ 214376 h 2074455"/>
              <a:gd name="connsiteX2" fmla="*/ 1476854 w 7176614"/>
              <a:gd name="connsiteY2" fmla="*/ 1545336 h 2074455"/>
              <a:gd name="connsiteX3" fmla="*/ 3397094 w 7176614"/>
              <a:gd name="connsiteY3" fmla="*/ 2022856 h 2074455"/>
              <a:gd name="connsiteX4" fmla="*/ 4281014 w 7176614"/>
              <a:gd name="connsiteY4" fmla="*/ 1900936 h 2074455"/>
              <a:gd name="connsiteX5" fmla="*/ 7176614 w 7176614"/>
              <a:gd name="connsiteY5" fmla="*/ 417576 h 2074455"/>
              <a:gd name="connsiteX0" fmla="*/ 74774 w 7176614"/>
              <a:gd name="connsiteY0" fmla="*/ 31496 h 2134169"/>
              <a:gd name="connsiteX1" fmla="*/ 156054 w 7176614"/>
              <a:gd name="connsiteY1" fmla="*/ 214376 h 2134169"/>
              <a:gd name="connsiteX2" fmla="*/ 1476854 w 7176614"/>
              <a:gd name="connsiteY2" fmla="*/ 1545336 h 2134169"/>
              <a:gd name="connsiteX3" fmla="*/ 3397094 w 7176614"/>
              <a:gd name="connsiteY3" fmla="*/ 2022856 h 2134169"/>
              <a:gd name="connsiteX4" fmla="*/ 4027014 w 7176614"/>
              <a:gd name="connsiteY4" fmla="*/ 2002536 h 2134169"/>
              <a:gd name="connsiteX5" fmla="*/ 7176614 w 7176614"/>
              <a:gd name="connsiteY5" fmla="*/ 417576 h 2134169"/>
              <a:gd name="connsiteX0" fmla="*/ 74774 w 7176614"/>
              <a:gd name="connsiteY0" fmla="*/ 31496 h 2134169"/>
              <a:gd name="connsiteX1" fmla="*/ 156054 w 7176614"/>
              <a:gd name="connsiteY1" fmla="*/ 214376 h 2134169"/>
              <a:gd name="connsiteX2" fmla="*/ 1476854 w 7176614"/>
              <a:gd name="connsiteY2" fmla="*/ 1545336 h 2134169"/>
              <a:gd name="connsiteX3" fmla="*/ 3397094 w 7176614"/>
              <a:gd name="connsiteY3" fmla="*/ 2022856 h 2134169"/>
              <a:gd name="connsiteX4" fmla="*/ 4027014 w 7176614"/>
              <a:gd name="connsiteY4" fmla="*/ 2002536 h 2134169"/>
              <a:gd name="connsiteX5" fmla="*/ 7176614 w 7176614"/>
              <a:gd name="connsiteY5" fmla="*/ 417576 h 2134169"/>
              <a:gd name="connsiteX0" fmla="*/ 74774 w 7176614"/>
              <a:gd name="connsiteY0" fmla="*/ 31496 h 2127362"/>
              <a:gd name="connsiteX1" fmla="*/ 156054 w 7176614"/>
              <a:gd name="connsiteY1" fmla="*/ 214376 h 2127362"/>
              <a:gd name="connsiteX2" fmla="*/ 1476854 w 7176614"/>
              <a:gd name="connsiteY2" fmla="*/ 1545336 h 2127362"/>
              <a:gd name="connsiteX3" fmla="*/ 3397094 w 7176614"/>
              <a:gd name="connsiteY3" fmla="*/ 2022856 h 2127362"/>
              <a:gd name="connsiteX4" fmla="*/ 4169254 w 7176614"/>
              <a:gd name="connsiteY4" fmla="*/ 1992376 h 2127362"/>
              <a:gd name="connsiteX5" fmla="*/ 7176614 w 7176614"/>
              <a:gd name="connsiteY5" fmla="*/ 417576 h 2127362"/>
              <a:gd name="connsiteX0" fmla="*/ 74774 w 7176614"/>
              <a:gd name="connsiteY0" fmla="*/ 31496 h 2102198"/>
              <a:gd name="connsiteX1" fmla="*/ 156054 w 7176614"/>
              <a:gd name="connsiteY1" fmla="*/ 214376 h 2102198"/>
              <a:gd name="connsiteX2" fmla="*/ 1476854 w 7176614"/>
              <a:gd name="connsiteY2" fmla="*/ 1545336 h 2102198"/>
              <a:gd name="connsiteX3" fmla="*/ 3397094 w 7176614"/>
              <a:gd name="connsiteY3" fmla="*/ 2022856 h 2102198"/>
              <a:gd name="connsiteX4" fmla="*/ 4169254 w 7176614"/>
              <a:gd name="connsiteY4" fmla="*/ 1992376 h 2102198"/>
              <a:gd name="connsiteX5" fmla="*/ 7176614 w 7176614"/>
              <a:gd name="connsiteY5" fmla="*/ 417576 h 2102198"/>
              <a:gd name="connsiteX0" fmla="*/ 74774 w 7176614"/>
              <a:gd name="connsiteY0" fmla="*/ 31496 h 2077639"/>
              <a:gd name="connsiteX1" fmla="*/ 156054 w 7176614"/>
              <a:gd name="connsiteY1" fmla="*/ 214376 h 2077639"/>
              <a:gd name="connsiteX2" fmla="*/ 1476854 w 7176614"/>
              <a:gd name="connsiteY2" fmla="*/ 1545336 h 2077639"/>
              <a:gd name="connsiteX3" fmla="*/ 3397094 w 7176614"/>
              <a:gd name="connsiteY3" fmla="*/ 2022856 h 2077639"/>
              <a:gd name="connsiteX4" fmla="*/ 4169254 w 7176614"/>
              <a:gd name="connsiteY4" fmla="*/ 1992376 h 2077639"/>
              <a:gd name="connsiteX5" fmla="*/ 7176614 w 7176614"/>
              <a:gd name="connsiteY5" fmla="*/ 417576 h 2077639"/>
              <a:gd name="connsiteX0" fmla="*/ 74774 w 7176614"/>
              <a:gd name="connsiteY0" fmla="*/ 31496 h 2029363"/>
              <a:gd name="connsiteX1" fmla="*/ 156054 w 7176614"/>
              <a:gd name="connsiteY1" fmla="*/ 214376 h 2029363"/>
              <a:gd name="connsiteX2" fmla="*/ 1476854 w 7176614"/>
              <a:gd name="connsiteY2" fmla="*/ 1545336 h 2029363"/>
              <a:gd name="connsiteX3" fmla="*/ 3397094 w 7176614"/>
              <a:gd name="connsiteY3" fmla="*/ 2022856 h 2029363"/>
              <a:gd name="connsiteX4" fmla="*/ 4169254 w 7176614"/>
              <a:gd name="connsiteY4" fmla="*/ 1992376 h 2029363"/>
              <a:gd name="connsiteX5" fmla="*/ 7176614 w 7176614"/>
              <a:gd name="connsiteY5" fmla="*/ 417576 h 2029363"/>
              <a:gd name="connsiteX0" fmla="*/ 74774 w 7176614"/>
              <a:gd name="connsiteY0" fmla="*/ 31496 h 2104568"/>
              <a:gd name="connsiteX1" fmla="*/ 156054 w 7176614"/>
              <a:gd name="connsiteY1" fmla="*/ 214376 h 2104568"/>
              <a:gd name="connsiteX2" fmla="*/ 1476854 w 7176614"/>
              <a:gd name="connsiteY2" fmla="*/ 1545336 h 2104568"/>
              <a:gd name="connsiteX3" fmla="*/ 3397094 w 7176614"/>
              <a:gd name="connsiteY3" fmla="*/ 2022856 h 2104568"/>
              <a:gd name="connsiteX4" fmla="*/ 4169254 w 7176614"/>
              <a:gd name="connsiteY4" fmla="*/ 1992376 h 2104568"/>
              <a:gd name="connsiteX5" fmla="*/ 7176614 w 7176614"/>
              <a:gd name="connsiteY5" fmla="*/ 417576 h 2104568"/>
              <a:gd name="connsiteX0" fmla="*/ 74774 w 7176614"/>
              <a:gd name="connsiteY0" fmla="*/ 31496 h 2109772"/>
              <a:gd name="connsiteX1" fmla="*/ 156054 w 7176614"/>
              <a:gd name="connsiteY1" fmla="*/ 214376 h 2109772"/>
              <a:gd name="connsiteX2" fmla="*/ 1476854 w 7176614"/>
              <a:gd name="connsiteY2" fmla="*/ 1545336 h 2109772"/>
              <a:gd name="connsiteX3" fmla="*/ 3397094 w 7176614"/>
              <a:gd name="connsiteY3" fmla="*/ 2022856 h 2109772"/>
              <a:gd name="connsiteX4" fmla="*/ 4169254 w 7176614"/>
              <a:gd name="connsiteY4" fmla="*/ 1992376 h 2109772"/>
              <a:gd name="connsiteX5" fmla="*/ 7176614 w 7176614"/>
              <a:gd name="connsiteY5" fmla="*/ 417576 h 2109772"/>
              <a:gd name="connsiteX0" fmla="*/ 74774 w 7176614"/>
              <a:gd name="connsiteY0" fmla="*/ 31496 h 2058732"/>
              <a:gd name="connsiteX1" fmla="*/ 156054 w 7176614"/>
              <a:gd name="connsiteY1" fmla="*/ 214376 h 2058732"/>
              <a:gd name="connsiteX2" fmla="*/ 1476854 w 7176614"/>
              <a:gd name="connsiteY2" fmla="*/ 1545336 h 2058732"/>
              <a:gd name="connsiteX3" fmla="*/ 1771494 w 7176614"/>
              <a:gd name="connsiteY3" fmla="*/ 1779016 h 2058732"/>
              <a:gd name="connsiteX4" fmla="*/ 4169254 w 7176614"/>
              <a:gd name="connsiteY4" fmla="*/ 1992376 h 2058732"/>
              <a:gd name="connsiteX5" fmla="*/ 7176614 w 7176614"/>
              <a:gd name="connsiteY5" fmla="*/ 417576 h 2058732"/>
              <a:gd name="connsiteX0" fmla="*/ 74774 w 7176614"/>
              <a:gd name="connsiteY0" fmla="*/ 31496 h 1796614"/>
              <a:gd name="connsiteX1" fmla="*/ 156054 w 7176614"/>
              <a:gd name="connsiteY1" fmla="*/ 214376 h 1796614"/>
              <a:gd name="connsiteX2" fmla="*/ 1476854 w 7176614"/>
              <a:gd name="connsiteY2" fmla="*/ 1545336 h 1796614"/>
              <a:gd name="connsiteX3" fmla="*/ 1771494 w 7176614"/>
              <a:gd name="connsiteY3" fmla="*/ 1779016 h 1796614"/>
              <a:gd name="connsiteX4" fmla="*/ 4758534 w 7176614"/>
              <a:gd name="connsiteY4" fmla="*/ 1626616 h 1796614"/>
              <a:gd name="connsiteX5" fmla="*/ 7176614 w 7176614"/>
              <a:gd name="connsiteY5" fmla="*/ 417576 h 1796614"/>
              <a:gd name="connsiteX0" fmla="*/ 74774 w 7176614"/>
              <a:gd name="connsiteY0" fmla="*/ 31496 h 1922870"/>
              <a:gd name="connsiteX1" fmla="*/ 156054 w 7176614"/>
              <a:gd name="connsiteY1" fmla="*/ 214376 h 1922870"/>
              <a:gd name="connsiteX2" fmla="*/ 1476854 w 7176614"/>
              <a:gd name="connsiteY2" fmla="*/ 1545336 h 1922870"/>
              <a:gd name="connsiteX3" fmla="*/ 1771494 w 7176614"/>
              <a:gd name="connsiteY3" fmla="*/ 1779016 h 1922870"/>
              <a:gd name="connsiteX4" fmla="*/ 4758534 w 7176614"/>
              <a:gd name="connsiteY4" fmla="*/ 1626616 h 1922870"/>
              <a:gd name="connsiteX5" fmla="*/ 7176614 w 7176614"/>
              <a:gd name="connsiteY5" fmla="*/ 417576 h 1922870"/>
              <a:gd name="connsiteX0" fmla="*/ 74774 w 7176614"/>
              <a:gd name="connsiteY0" fmla="*/ 31496 h 1953136"/>
              <a:gd name="connsiteX1" fmla="*/ 156054 w 7176614"/>
              <a:gd name="connsiteY1" fmla="*/ 214376 h 1953136"/>
              <a:gd name="connsiteX2" fmla="*/ 1476854 w 7176614"/>
              <a:gd name="connsiteY2" fmla="*/ 1545336 h 1953136"/>
              <a:gd name="connsiteX3" fmla="*/ 3021174 w 7176614"/>
              <a:gd name="connsiteY3" fmla="*/ 1951736 h 1953136"/>
              <a:gd name="connsiteX4" fmla="*/ 4758534 w 7176614"/>
              <a:gd name="connsiteY4" fmla="*/ 1626616 h 1953136"/>
              <a:gd name="connsiteX5" fmla="*/ 7176614 w 7176614"/>
              <a:gd name="connsiteY5" fmla="*/ 417576 h 1953136"/>
              <a:gd name="connsiteX0" fmla="*/ 74774 w 7176614"/>
              <a:gd name="connsiteY0" fmla="*/ 31496 h 1986743"/>
              <a:gd name="connsiteX1" fmla="*/ 156054 w 7176614"/>
              <a:gd name="connsiteY1" fmla="*/ 214376 h 1986743"/>
              <a:gd name="connsiteX2" fmla="*/ 1476854 w 7176614"/>
              <a:gd name="connsiteY2" fmla="*/ 1545336 h 1986743"/>
              <a:gd name="connsiteX3" fmla="*/ 3021174 w 7176614"/>
              <a:gd name="connsiteY3" fmla="*/ 1951736 h 1986743"/>
              <a:gd name="connsiteX4" fmla="*/ 4758534 w 7176614"/>
              <a:gd name="connsiteY4" fmla="*/ 1626616 h 1986743"/>
              <a:gd name="connsiteX5" fmla="*/ 7176614 w 7176614"/>
              <a:gd name="connsiteY5" fmla="*/ 417576 h 1986743"/>
              <a:gd name="connsiteX0" fmla="*/ 74774 w 7176614"/>
              <a:gd name="connsiteY0" fmla="*/ 31496 h 1951999"/>
              <a:gd name="connsiteX1" fmla="*/ 156054 w 7176614"/>
              <a:gd name="connsiteY1" fmla="*/ 214376 h 1951999"/>
              <a:gd name="connsiteX2" fmla="*/ 1476854 w 7176614"/>
              <a:gd name="connsiteY2" fmla="*/ 1545336 h 1951999"/>
              <a:gd name="connsiteX3" fmla="*/ 3021174 w 7176614"/>
              <a:gd name="connsiteY3" fmla="*/ 1951736 h 1951999"/>
              <a:gd name="connsiteX4" fmla="*/ 5053174 w 7176614"/>
              <a:gd name="connsiteY4" fmla="*/ 1504696 h 1951999"/>
              <a:gd name="connsiteX5" fmla="*/ 7176614 w 7176614"/>
              <a:gd name="connsiteY5" fmla="*/ 417576 h 1951999"/>
              <a:gd name="connsiteX0" fmla="*/ 74774 w 7176614"/>
              <a:gd name="connsiteY0" fmla="*/ 31496 h 1951999"/>
              <a:gd name="connsiteX1" fmla="*/ 156054 w 7176614"/>
              <a:gd name="connsiteY1" fmla="*/ 214376 h 1951999"/>
              <a:gd name="connsiteX2" fmla="*/ 1476854 w 7176614"/>
              <a:gd name="connsiteY2" fmla="*/ 1545336 h 1951999"/>
              <a:gd name="connsiteX3" fmla="*/ 3021174 w 7176614"/>
              <a:gd name="connsiteY3" fmla="*/ 1951736 h 1951999"/>
              <a:gd name="connsiteX4" fmla="*/ 5053174 w 7176614"/>
              <a:gd name="connsiteY4" fmla="*/ 1504696 h 1951999"/>
              <a:gd name="connsiteX5" fmla="*/ 7176614 w 7176614"/>
              <a:gd name="connsiteY5" fmla="*/ 417576 h 1951999"/>
              <a:gd name="connsiteX0" fmla="*/ 74774 w 7176614"/>
              <a:gd name="connsiteY0" fmla="*/ 31496 h 1999465"/>
              <a:gd name="connsiteX1" fmla="*/ 156054 w 7176614"/>
              <a:gd name="connsiteY1" fmla="*/ 214376 h 1999465"/>
              <a:gd name="connsiteX2" fmla="*/ 1476854 w 7176614"/>
              <a:gd name="connsiteY2" fmla="*/ 1545336 h 1999465"/>
              <a:gd name="connsiteX3" fmla="*/ 3021174 w 7176614"/>
              <a:gd name="connsiteY3" fmla="*/ 1951736 h 1999465"/>
              <a:gd name="connsiteX4" fmla="*/ 5053174 w 7176614"/>
              <a:gd name="connsiteY4" fmla="*/ 1504696 h 1999465"/>
              <a:gd name="connsiteX5" fmla="*/ 7176614 w 7176614"/>
              <a:gd name="connsiteY5" fmla="*/ 417576 h 1999465"/>
              <a:gd name="connsiteX0" fmla="*/ 74774 w 7176614"/>
              <a:gd name="connsiteY0" fmla="*/ 31496 h 1982956"/>
              <a:gd name="connsiteX1" fmla="*/ 156054 w 7176614"/>
              <a:gd name="connsiteY1" fmla="*/ 214376 h 1982956"/>
              <a:gd name="connsiteX2" fmla="*/ 1476854 w 7176614"/>
              <a:gd name="connsiteY2" fmla="*/ 1545336 h 1982956"/>
              <a:gd name="connsiteX3" fmla="*/ 3021174 w 7176614"/>
              <a:gd name="connsiteY3" fmla="*/ 1951736 h 1982956"/>
              <a:gd name="connsiteX4" fmla="*/ 5053174 w 7176614"/>
              <a:gd name="connsiteY4" fmla="*/ 1504696 h 1982956"/>
              <a:gd name="connsiteX5" fmla="*/ 7176614 w 7176614"/>
              <a:gd name="connsiteY5" fmla="*/ 417576 h 1982956"/>
              <a:gd name="connsiteX0" fmla="*/ 74774 w 7176614"/>
              <a:gd name="connsiteY0" fmla="*/ 31496 h 1951805"/>
              <a:gd name="connsiteX1" fmla="*/ 156054 w 7176614"/>
              <a:gd name="connsiteY1" fmla="*/ 214376 h 1951805"/>
              <a:gd name="connsiteX2" fmla="*/ 1476854 w 7176614"/>
              <a:gd name="connsiteY2" fmla="*/ 1545336 h 1951805"/>
              <a:gd name="connsiteX3" fmla="*/ 3021174 w 7176614"/>
              <a:gd name="connsiteY3" fmla="*/ 1951736 h 1951805"/>
              <a:gd name="connsiteX4" fmla="*/ 4992214 w 7176614"/>
              <a:gd name="connsiteY4" fmla="*/ 1525016 h 1951805"/>
              <a:gd name="connsiteX5" fmla="*/ 7176614 w 7176614"/>
              <a:gd name="connsiteY5" fmla="*/ 417576 h 1951805"/>
              <a:gd name="connsiteX0" fmla="*/ 74774 w 7176614"/>
              <a:gd name="connsiteY0" fmla="*/ 31496 h 2045822"/>
              <a:gd name="connsiteX1" fmla="*/ 156054 w 7176614"/>
              <a:gd name="connsiteY1" fmla="*/ 214376 h 2045822"/>
              <a:gd name="connsiteX2" fmla="*/ 1476854 w 7176614"/>
              <a:gd name="connsiteY2" fmla="*/ 1545336 h 2045822"/>
              <a:gd name="connsiteX3" fmla="*/ 3021174 w 7176614"/>
              <a:gd name="connsiteY3" fmla="*/ 1951736 h 2045822"/>
              <a:gd name="connsiteX4" fmla="*/ 3864453 w 7176614"/>
              <a:gd name="connsiteY4" fmla="*/ 2012698 h 2045822"/>
              <a:gd name="connsiteX5" fmla="*/ 4992214 w 7176614"/>
              <a:gd name="connsiteY5" fmla="*/ 1525016 h 2045822"/>
              <a:gd name="connsiteX6" fmla="*/ 7176614 w 7176614"/>
              <a:gd name="connsiteY6" fmla="*/ 417576 h 2045822"/>
              <a:gd name="connsiteX0" fmla="*/ 95183 w 7197023"/>
              <a:gd name="connsiteY0" fmla="*/ 36396 h 2045223"/>
              <a:gd name="connsiteX1" fmla="*/ 176463 w 7197023"/>
              <a:gd name="connsiteY1" fmla="*/ 219276 h 2045223"/>
              <a:gd name="connsiteX2" fmla="*/ 1761423 w 7197023"/>
              <a:gd name="connsiteY2" fmla="*/ 1722956 h 2045223"/>
              <a:gd name="connsiteX3" fmla="*/ 3041583 w 7197023"/>
              <a:gd name="connsiteY3" fmla="*/ 1956636 h 2045223"/>
              <a:gd name="connsiteX4" fmla="*/ 3884862 w 7197023"/>
              <a:gd name="connsiteY4" fmla="*/ 2017598 h 2045223"/>
              <a:gd name="connsiteX5" fmla="*/ 5012623 w 7197023"/>
              <a:gd name="connsiteY5" fmla="*/ 1529916 h 2045223"/>
              <a:gd name="connsiteX6" fmla="*/ 7197023 w 7197023"/>
              <a:gd name="connsiteY6" fmla="*/ 422476 h 2045223"/>
              <a:gd name="connsiteX0" fmla="*/ 95183 w 7197023"/>
              <a:gd name="connsiteY0" fmla="*/ 36396 h 2045223"/>
              <a:gd name="connsiteX1" fmla="*/ 176463 w 7197023"/>
              <a:gd name="connsiteY1" fmla="*/ 219276 h 2045223"/>
              <a:gd name="connsiteX2" fmla="*/ 1761423 w 7197023"/>
              <a:gd name="connsiteY2" fmla="*/ 1722956 h 2045223"/>
              <a:gd name="connsiteX3" fmla="*/ 3041583 w 7197023"/>
              <a:gd name="connsiteY3" fmla="*/ 1956636 h 2045223"/>
              <a:gd name="connsiteX4" fmla="*/ 3884862 w 7197023"/>
              <a:gd name="connsiteY4" fmla="*/ 2017598 h 2045223"/>
              <a:gd name="connsiteX5" fmla="*/ 5012623 w 7197023"/>
              <a:gd name="connsiteY5" fmla="*/ 1529916 h 2045223"/>
              <a:gd name="connsiteX6" fmla="*/ 7197023 w 7197023"/>
              <a:gd name="connsiteY6" fmla="*/ 422476 h 2045223"/>
              <a:gd name="connsiteX0" fmla="*/ 95183 w 7197023"/>
              <a:gd name="connsiteY0" fmla="*/ 36396 h 2045223"/>
              <a:gd name="connsiteX1" fmla="*/ 176463 w 7197023"/>
              <a:gd name="connsiteY1" fmla="*/ 219276 h 2045223"/>
              <a:gd name="connsiteX2" fmla="*/ 1761423 w 7197023"/>
              <a:gd name="connsiteY2" fmla="*/ 1722956 h 2045223"/>
              <a:gd name="connsiteX3" fmla="*/ 3041583 w 7197023"/>
              <a:gd name="connsiteY3" fmla="*/ 1956636 h 2045223"/>
              <a:gd name="connsiteX4" fmla="*/ 3884862 w 7197023"/>
              <a:gd name="connsiteY4" fmla="*/ 2017598 h 2045223"/>
              <a:gd name="connsiteX5" fmla="*/ 5012623 w 7197023"/>
              <a:gd name="connsiteY5" fmla="*/ 1529916 h 2045223"/>
              <a:gd name="connsiteX6" fmla="*/ 7197023 w 7197023"/>
              <a:gd name="connsiteY6" fmla="*/ 422476 h 2045223"/>
              <a:gd name="connsiteX0" fmla="*/ 95183 w 7197023"/>
              <a:gd name="connsiteY0" fmla="*/ 36396 h 2045223"/>
              <a:gd name="connsiteX1" fmla="*/ 176463 w 7197023"/>
              <a:gd name="connsiteY1" fmla="*/ 219276 h 2045223"/>
              <a:gd name="connsiteX2" fmla="*/ 1761423 w 7197023"/>
              <a:gd name="connsiteY2" fmla="*/ 1722956 h 2045223"/>
              <a:gd name="connsiteX3" fmla="*/ 3041583 w 7197023"/>
              <a:gd name="connsiteY3" fmla="*/ 1956636 h 2045223"/>
              <a:gd name="connsiteX4" fmla="*/ 3884862 w 7197023"/>
              <a:gd name="connsiteY4" fmla="*/ 2017598 h 2045223"/>
              <a:gd name="connsiteX5" fmla="*/ 5012623 w 7197023"/>
              <a:gd name="connsiteY5" fmla="*/ 1529916 h 2045223"/>
              <a:gd name="connsiteX6" fmla="*/ 7197023 w 7197023"/>
              <a:gd name="connsiteY6" fmla="*/ 422476 h 2045223"/>
              <a:gd name="connsiteX0" fmla="*/ 95183 w 7197023"/>
              <a:gd name="connsiteY0" fmla="*/ 36396 h 2045223"/>
              <a:gd name="connsiteX1" fmla="*/ 176463 w 7197023"/>
              <a:gd name="connsiteY1" fmla="*/ 219276 h 2045223"/>
              <a:gd name="connsiteX2" fmla="*/ 1761423 w 7197023"/>
              <a:gd name="connsiteY2" fmla="*/ 1722956 h 2045223"/>
              <a:gd name="connsiteX3" fmla="*/ 3041583 w 7197023"/>
              <a:gd name="connsiteY3" fmla="*/ 1956636 h 2045223"/>
              <a:gd name="connsiteX4" fmla="*/ 3884862 w 7197023"/>
              <a:gd name="connsiteY4" fmla="*/ 2017598 h 2045223"/>
              <a:gd name="connsiteX5" fmla="*/ 5012623 w 7197023"/>
              <a:gd name="connsiteY5" fmla="*/ 1529916 h 2045223"/>
              <a:gd name="connsiteX6" fmla="*/ 7197023 w 7197023"/>
              <a:gd name="connsiteY6" fmla="*/ 422476 h 2045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7023" h="2045223">
                <a:moveTo>
                  <a:pt x="95183" y="36396"/>
                </a:moveTo>
                <a:cubicBezTo>
                  <a:pt x="11363" y="-9324"/>
                  <a:pt x="-101244" y="-61817"/>
                  <a:pt x="176463" y="219276"/>
                </a:cubicBezTo>
                <a:cubicBezTo>
                  <a:pt x="454170" y="500369"/>
                  <a:pt x="1283903" y="1474036"/>
                  <a:pt x="1761423" y="1722956"/>
                </a:cubicBezTo>
                <a:cubicBezTo>
                  <a:pt x="2238943" y="1971876"/>
                  <a:pt x="2687677" y="1907529"/>
                  <a:pt x="3041583" y="1956636"/>
                </a:cubicBezTo>
                <a:cubicBezTo>
                  <a:pt x="3395490" y="2005743"/>
                  <a:pt x="3556355" y="2088718"/>
                  <a:pt x="3884862" y="2017598"/>
                </a:cubicBezTo>
                <a:cubicBezTo>
                  <a:pt x="4243849" y="1926158"/>
                  <a:pt x="4470756" y="1866890"/>
                  <a:pt x="5012623" y="1529916"/>
                </a:cubicBezTo>
                <a:cubicBezTo>
                  <a:pt x="5554490" y="1192942"/>
                  <a:pt x="5992216" y="973656"/>
                  <a:pt x="7197023" y="422476"/>
                </a:cubicBezTo>
              </a:path>
            </a:pathLst>
          </a:custGeom>
          <a:noFill/>
          <a:ln w="381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963018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fld id="{73800C5B-1DCB-46C5-8C85-7D9D837154DF}" type="slidenum">
              <a:rPr lang="en-US"/>
              <a:pPr/>
              <a:t>17</a:t>
            </a:fld>
            <a:endParaRPr lang="en-US"/>
          </a:p>
        </p:txBody>
      </p:sp>
      <p:pic>
        <p:nvPicPr>
          <p:cNvPr id="593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292100"/>
            <a:ext cx="854710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2" name="TextBox 1"/>
          <p:cNvSpPr txBox="1"/>
          <p:nvPr/>
        </p:nvSpPr>
        <p:spPr>
          <a:xfrm>
            <a:off x="518984" y="296561"/>
            <a:ext cx="5185625" cy="584775"/>
          </a:xfrm>
          <a:prstGeom prst="rect">
            <a:avLst/>
          </a:prstGeom>
          <a:noFill/>
        </p:spPr>
        <p:txBody>
          <a:bodyPr wrap="square" rtlCol="0">
            <a:spAutoFit/>
          </a:bodyPr>
          <a:lstStyle/>
          <a:p>
            <a:r>
              <a:rPr lang="en-US" sz="3200" b="1" dirty="0" smtClean="0">
                <a:latin typeface="+mj-lt"/>
              </a:rPr>
              <a:t>Beyond Advanced LIGO</a:t>
            </a:r>
          </a:p>
        </p:txBody>
      </p:sp>
      <p:sp>
        <p:nvSpPr>
          <p:cNvPr id="4" name="TextBox 3"/>
          <p:cNvSpPr txBox="1"/>
          <p:nvPr/>
        </p:nvSpPr>
        <p:spPr>
          <a:xfrm>
            <a:off x="3023752" y="2388326"/>
            <a:ext cx="955965" cy="253916"/>
          </a:xfrm>
          <a:prstGeom prst="rect">
            <a:avLst/>
          </a:prstGeom>
          <a:gradFill flip="none" rotWithShape="1">
            <a:gsLst>
              <a:gs pos="0">
                <a:schemeClr val="bg1">
                  <a:lumMod val="85000"/>
                  <a:shade val="30000"/>
                  <a:satMod val="115000"/>
                </a:schemeClr>
              </a:gs>
              <a:gs pos="14000">
                <a:schemeClr val="bg1">
                  <a:lumMod val="85000"/>
                  <a:shade val="67500"/>
                  <a:satMod val="115000"/>
                </a:schemeClr>
              </a:gs>
              <a:gs pos="100000">
                <a:schemeClr val="bg1">
                  <a:lumMod val="85000"/>
                  <a:shade val="100000"/>
                  <a:satMod val="115000"/>
                </a:schemeClr>
              </a:gs>
            </a:gsLst>
            <a:lin ang="16200000" scaled="1"/>
            <a:tileRect/>
          </a:gradFill>
          <a:ln>
            <a:noFill/>
          </a:ln>
          <a:effectLst>
            <a:outerShdw blurRad="50800" dist="38100" dir="2700000" algn="tl" rotWithShape="0">
              <a:prstClr val="black">
                <a:alpha val="40000"/>
              </a:prstClr>
            </a:outerShdw>
          </a:effectLst>
        </p:spPr>
        <p:txBody>
          <a:bodyPr wrap="square" rtlCol="0">
            <a:spAutoFit/>
          </a:bodyPr>
          <a:lstStyle/>
          <a:p>
            <a:pPr algn="ctr"/>
            <a:r>
              <a:rPr lang="en-US" sz="1050" b="1" dirty="0" smtClean="0">
                <a:solidFill>
                  <a:schemeClr val="tx2"/>
                </a:solidFill>
                <a:latin typeface="+mj-lt"/>
              </a:rPr>
              <a:t>KAGRA</a:t>
            </a:r>
            <a:endParaRPr lang="en-US" sz="1050" b="1" dirty="0">
              <a:solidFill>
                <a:schemeClr val="tx2"/>
              </a:solidFill>
              <a:latin typeface="+mj-lt"/>
            </a:endParaRPr>
          </a:p>
        </p:txBody>
      </p:sp>
    </p:spTree>
    <p:extLst>
      <p:ext uri="{BB962C8B-B14F-4D97-AF65-F5344CB8AC3E}">
        <p14:creationId xmlns:p14="http://schemas.microsoft.com/office/powerpoint/2010/main" val="3949490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1038333" y="77118"/>
            <a:ext cx="7239000" cy="1538322"/>
          </a:xfrm>
          <a:extLst>
            <a:ext uri="{909E8E84-426E-40DD-AFC4-6F175D3DCCD1}">
              <a14:hiddenFill xmlns:a14="http://schemas.microsoft.com/office/drawing/2010/main">
                <a:solidFill>
                  <a:schemeClr val="bg1"/>
                </a:solidFill>
              </a14:hiddenFill>
            </a:ext>
          </a:extLst>
        </p:spPr>
        <p:txBody>
          <a:bodyPr/>
          <a:lstStyle/>
          <a:p>
            <a:pPr>
              <a:defRPr/>
            </a:pPr>
            <a:r>
              <a:rPr lang="en-US" sz="2800" dirty="0" smtClean="0"/>
              <a:t>GW sources for ground-based detectors:</a:t>
            </a:r>
            <a:br>
              <a:rPr lang="en-US" sz="2800" dirty="0" smtClean="0"/>
            </a:br>
            <a:r>
              <a:rPr lang="en-US" sz="2800" dirty="0" smtClean="0"/>
              <a:t>The most energetic processes </a:t>
            </a:r>
            <a:br>
              <a:rPr lang="en-US" sz="2800" dirty="0" smtClean="0"/>
            </a:br>
            <a:r>
              <a:rPr lang="en-US" sz="2800" dirty="0" smtClean="0"/>
              <a:t>in the universe</a:t>
            </a:r>
            <a:endParaRPr lang="en-US" sz="2800" dirty="0">
              <a:solidFill>
                <a:srgbClr val="000000"/>
              </a:solidFill>
            </a:endParaRPr>
          </a:p>
        </p:txBody>
      </p:sp>
      <p:grpSp>
        <p:nvGrpSpPr>
          <p:cNvPr id="30723" name="Group 17"/>
          <p:cNvGrpSpPr>
            <a:grpSpLocks/>
          </p:cNvGrpSpPr>
          <p:nvPr/>
        </p:nvGrpSpPr>
        <p:grpSpPr bwMode="auto">
          <a:xfrm>
            <a:off x="252414" y="4301490"/>
            <a:ext cx="2230438" cy="2397126"/>
            <a:chOff x="3662" y="844"/>
            <a:chExt cx="1405" cy="1510"/>
          </a:xfrm>
        </p:grpSpPr>
        <p:pic>
          <p:nvPicPr>
            <p:cNvPr id="21914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2" y="844"/>
              <a:ext cx="1316" cy="1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9152" name="Rectangle 16"/>
            <p:cNvSpPr>
              <a:spLocks noChangeArrowheads="1"/>
            </p:cNvSpPr>
            <p:nvPr/>
          </p:nvSpPr>
          <p:spPr bwMode="auto">
            <a:xfrm>
              <a:off x="3677" y="2153"/>
              <a:ext cx="139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1400" b="0" dirty="0">
                  <a:solidFill>
                    <a:schemeClr val="bg1"/>
                  </a:solidFill>
                  <a:latin typeface="+mj-lt"/>
                </a:rPr>
                <a:t>Casey Reed, Penn State </a:t>
              </a:r>
            </a:p>
          </p:txBody>
        </p:sp>
      </p:grpSp>
      <p:grpSp>
        <p:nvGrpSpPr>
          <p:cNvPr id="30724" name="Group 13"/>
          <p:cNvGrpSpPr>
            <a:grpSpLocks/>
          </p:cNvGrpSpPr>
          <p:nvPr/>
        </p:nvGrpSpPr>
        <p:grpSpPr bwMode="auto">
          <a:xfrm>
            <a:off x="234951" y="1574165"/>
            <a:ext cx="2403475" cy="2508250"/>
            <a:chOff x="624" y="933"/>
            <a:chExt cx="1514" cy="1580"/>
          </a:xfrm>
        </p:grpSpPr>
        <p:pic>
          <p:nvPicPr>
            <p:cNvPr id="21914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 y="933"/>
              <a:ext cx="1514" cy="1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9144" name="Text Box 8"/>
            <p:cNvSpPr txBox="1">
              <a:spLocks noChangeArrowheads="1"/>
            </p:cNvSpPr>
            <p:nvPr/>
          </p:nvSpPr>
          <p:spPr bwMode="auto">
            <a:xfrm>
              <a:off x="655" y="2289"/>
              <a:ext cx="1380"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0" dirty="0">
                  <a:solidFill>
                    <a:schemeClr val="bg1"/>
                  </a:solidFill>
                  <a:latin typeface="+mj-lt"/>
                </a:rPr>
                <a:t>Credit: AEI, CCT, LSU</a:t>
              </a:r>
            </a:p>
          </p:txBody>
        </p:sp>
      </p:grpSp>
      <p:sp>
        <p:nvSpPr>
          <p:cNvPr id="219155" name="Text Box 19"/>
          <p:cNvSpPr txBox="1">
            <a:spLocks noChangeArrowheads="1"/>
          </p:cNvSpPr>
          <p:nvPr/>
        </p:nvSpPr>
        <p:spPr bwMode="auto">
          <a:xfrm>
            <a:off x="2624138" y="1580515"/>
            <a:ext cx="1795462"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0" i="1" u="sng" dirty="0">
                <a:solidFill>
                  <a:srgbClr val="000000"/>
                </a:solidFill>
                <a:latin typeface="+mj-lt"/>
              </a:rPr>
              <a:t>Coalescing Compact Binary Systems</a:t>
            </a:r>
            <a:r>
              <a:rPr lang="en-US" sz="1600" b="0" i="1" dirty="0">
                <a:solidFill>
                  <a:srgbClr val="000000"/>
                </a:solidFill>
                <a:latin typeface="+mj-lt"/>
              </a:rPr>
              <a:t>: Neutron Star-NS, Black Hole-NS, BH-BH</a:t>
            </a:r>
          </a:p>
          <a:p>
            <a:pPr>
              <a:spcBef>
                <a:spcPct val="50000"/>
              </a:spcBef>
              <a:defRPr/>
            </a:pPr>
            <a:r>
              <a:rPr lang="en-US" sz="1600" b="0" dirty="0">
                <a:solidFill>
                  <a:srgbClr val="000000"/>
                </a:solidFill>
                <a:latin typeface="+mj-lt"/>
              </a:rPr>
              <a:t>- Strong emitters, well-modeled, </a:t>
            </a:r>
          </a:p>
          <a:p>
            <a:pPr>
              <a:spcBef>
                <a:spcPct val="50000"/>
              </a:spcBef>
              <a:defRPr/>
            </a:pPr>
            <a:r>
              <a:rPr lang="en-US" sz="1600" b="0" dirty="0">
                <a:solidFill>
                  <a:srgbClr val="000000"/>
                </a:solidFill>
                <a:latin typeface="+mj-lt"/>
              </a:rPr>
              <a:t>- (effectively) transient</a:t>
            </a:r>
          </a:p>
        </p:txBody>
      </p:sp>
      <p:grpSp>
        <p:nvGrpSpPr>
          <p:cNvPr id="30726" name="Group 15"/>
          <p:cNvGrpSpPr>
            <a:grpSpLocks/>
          </p:cNvGrpSpPr>
          <p:nvPr/>
        </p:nvGrpSpPr>
        <p:grpSpPr bwMode="auto">
          <a:xfrm>
            <a:off x="4516438" y="1621791"/>
            <a:ext cx="2381250" cy="2417763"/>
            <a:chOff x="3557" y="2371"/>
            <a:chExt cx="1500" cy="1523"/>
          </a:xfrm>
        </p:grpSpPr>
        <p:pic>
          <p:nvPicPr>
            <p:cNvPr id="21914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7" y="2371"/>
              <a:ext cx="1500" cy="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9142" name="Rectangle 6"/>
            <p:cNvSpPr>
              <a:spLocks noChangeArrowheads="1"/>
            </p:cNvSpPr>
            <p:nvPr/>
          </p:nvSpPr>
          <p:spPr bwMode="auto">
            <a:xfrm>
              <a:off x="3576" y="3564"/>
              <a:ext cx="139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en-US" sz="1400" b="0" dirty="0">
                  <a:solidFill>
                    <a:schemeClr val="bg1"/>
                  </a:solidFill>
                  <a:latin typeface="+mj-lt"/>
                </a:rPr>
                <a:t>Credit: Chandra X-ray Observatory </a:t>
              </a:r>
            </a:p>
          </p:txBody>
        </p:sp>
      </p:grpSp>
      <p:sp>
        <p:nvSpPr>
          <p:cNvPr id="219156" name="Text Box 20"/>
          <p:cNvSpPr txBox="1">
            <a:spLocks noChangeArrowheads="1"/>
          </p:cNvSpPr>
          <p:nvPr/>
        </p:nvSpPr>
        <p:spPr bwMode="auto">
          <a:xfrm>
            <a:off x="7035800" y="1551940"/>
            <a:ext cx="190182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ja-JP" sz="1600" b="0" i="1" u="sng" dirty="0">
                <a:solidFill>
                  <a:srgbClr val="000000"/>
                </a:solidFill>
                <a:latin typeface="+mj-lt"/>
              </a:rPr>
              <a:t>A</a:t>
            </a:r>
            <a:r>
              <a:rPr lang="en-US" sz="1600" b="0" i="1" u="sng" dirty="0">
                <a:solidFill>
                  <a:srgbClr val="000000"/>
                </a:solidFill>
                <a:latin typeface="+mj-lt"/>
              </a:rPr>
              <a:t>symmetric Core Collapse Supernovae</a:t>
            </a:r>
          </a:p>
          <a:p>
            <a:pPr>
              <a:spcBef>
                <a:spcPct val="50000"/>
              </a:spcBef>
              <a:defRPr/>
            </a:pPr>
            <a:r>
              <a:rPr lang="en-US" sz="1600" b="0" dirty="0">
                <a:solidFill>
                  <a:srgbClr val="000000"/>
                </a:solidFill>
                <a:latin typeface="+mj-lt"/>
              </a:rPr>
              <a:t>- Weak emitters, not well-modeled (‘bursts’), transient </a:t>
            </a:r>
          </a:p>
          <a:p>
            <a:pPr>
              <a:spcBef>
                <a:spcPct val="50000"/>
              </a:spcBef>
              <a:defRPr/>
            </a:pPr>
            <a:r>
              <a:rPr lang="en-US" sz="1600" b="0" dirty="0">
                <a:solidFill>
                  <a:srgbClr val="000000"/>
                </a:solidFill>
                <a:latin typeface="+mj-lt"/>
              </a:rPr>
              <a:t>- Cosmic strings, soft gamma repeaters, pulsar glitches also in ‘burst’ class </a:t>
            </a:r>
          </a:p>
        </p:txBody>
      </p:sp>
      <p:grpSp>
        <p:nvGrpSpPr>
          <p:cNvPr id="30728" name="Group 14"/>
          <p:cNvGrpSpPr>
            <a:grpSpLocks/>
          </p:cNvGrpSpPr>
          <p:nvPr/>
        </p:nvGrpSpPr>
        <p:grpSpPr bwMode="auto">
          <a:xfrm>
            <a:off x="4425950" y="4558666"/>
            <a:ext cx="2501900" cy="1628776"/>
            <a:chOff x="767" y="2880"/>
            <a:chExt cx="1576" cy="1026"/>
          </a:xfrm>
        </p:grpSpPr>
        <p:pic>
          <p:nvPicPr>
            <p:cNvPr id="21914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 y="2880"/>
              <a:ext cx="1484" cy="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9146" name="Rectangle 10"/>
            <p:cNvSpPr>
              <a:spLocks noChangeArrowheads="1"/>
            </p:cNvSpPr>
            <p:nvPr/>
          </p:nvSpPr>
          <p:spPr bwMode="auto">
            <a:xfrm>
              <a:off x="767" y="3712"/>
              <a:ext cx="1576"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1400" b="0" dirty="0">
                  <a:solidFill>
                    <a:schemeClr val="bg1"/>
                  </a:solidFill>
                  <a:latin typeface="+mj-lt"/>
                </a:rPr>
                <a:t>NASA/WMAP Science Team </a:t>
              </a:r>
            </a:p>
          </p:txBody>
        </p:sp>
      </p:grpSp>
      <p:sp>
        <p:nvSpPr>
          <p:cNvPr id="219157" name="Text Box 21"/>
          <p:cNvSpPr txBox="1">
            <a:spLocks noChangeArrowheads="1"/>
          </p:cNvSpPr>
          <p:nvPr/>
        </p:nvSpPr>
        <p:spPr bwMode="auto">
          <a:xfrm>
            <a:off x="6889750" y="4615815"/>
            <a:ext cx="2322513" cy="162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0" i="1" u="sng" dirty="0">
                <a:solidFill>
                  <a:srgbClr val="000000"/>
                </a:solidFill>
                <a:latin typeface="+mj-lt"/>
              </a:rPr>
              <a:t>Cosmic Gravitational-wave Background</a:t>
            </a:r>
          </a:p>
          <a:p>
            <a:pPr>
              <a:lnSpc>
                <a:spcPct val="80000"/>
              </a:lnSpc>
              <a:spcBef>
                <a:spcPct val="50000"/>
              </a:spcBef>
              <a:defRPr/>
            </a:pPr>
            <a:r>
              <a:rPr lang="en-US" sz="1600" b="0" dirty="0">
                <a:solidFill>
                  <a:srgbClr val="000000"/>
                </a:solidFill>
                <a:latin typeface="+mj-lt"/>
              </a:rPr>
              <a:t>- Residue of the Big Bang, long duration</a:t>
            </a:r>
          </a:p>
          <a:p>
            <a:pPr>
              <a:lnSpc>
                <a:spcPct val="80000"/>
              </a:lnSpc>
              <a:spcBef>
                <a:spcPct val="50000"/>
              </a:spcBef>
              <a:defRPr/>
            </a:pPr>
            <a:r>
              <a:rPr lang="en-US" sz="1600" b="0" dirty="0">
                <a:solidFill>
                  <a:srgbClr val="000000"/>
                </a:solidFill>
                <a:latin typeface="+mj-lt"/>
              </a:rPr>
              <a:t>- Long duration,  stochastic background</a:t>
            </a:r>
          </a:p>
        </p:txBody>
      </p:sp>
      <p:sp>
        <p:nvSpPr>
          <p:cNvPr id="219158" name="Text Box 22"/>
          <p:cNvSpPr txBox="1">
            <a:spLocks noChangeArrowheads="1"/>
          </p:cNvSpPr>
          <p:nvPr/>
        </p:nvSpPr>
        <p:spPr bwMode="auto">
          <a:xfrm>
            <a:off x="2351088" y="4747578"/>
            <a:ext cx="2205037" cy="143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0" i="1" u="sng" dirty="0">
                <a:solidFill>
                  <a:srgbClr val="000000"/>
                </a:solidFill>
                <a:latin typeface="+mj-lt"/>
              </a:rPr>
              <a:t>Spinning neutron stars</a:t>
            </a:r>
          </a:p>
          <a:p>
            <a:pPr>
              <a:lnSpc>
                <a:spcPct val="80000"/>
              </a:lnSpc>
              <a:spcBef>
                <a:spcPct val="50000"/>
              </a:spcBef>
              <a:defRPr/>
            </a:pPr>
            <a:r>
              <a:rPr lang="en-US" sz="1600" b="0" dirty="0">
                <a:solidFill>
                  <a:srgbClr val="000000"/>
                </a:solidFill>
                <a:latin typeface="+mj-lt"/>
              </a:rPr>
              <a:t>- (effectively) monotonic waveform</a:t>
            </a:r>
          </a:p>
          <a:p>
            <a:pPr>
              <a:lnSpc>
                <a:spcPct val="80000"/>
              </a:lnSpc>
              <a:spcBef>
                <a:spcPct val="50000"/>
              </a:spcBef>
              <a:defRPr/>
            </a:pPr>
            <a:r>
              <a:rPr lang="en-US" sz="1600" b="0" dirty="0">
                <a:solidFill>
                  <a:srgbClr val="000000"/>
                </a:solidFill>
                <a:latin typeface="+mj-lt"/>
              </a:rPr>
              <a:t>- Long duration</a:t>
            </a:r>
          </a:p>
        </p:txBody>
      </p:sp>
      <p:sp>
        <p:nvSpPr>
          <p:cNvPr id="2" name="Slide Number Placeholder 1"/>
          <p:cNvSpPr>
            <a:spLocks noGrp="1"/>
          </p:cNvSpPr>
          <p:nvPr>
            <p:ph type="sldNum" sz="quarter" idx="12"/>
          </p:nvPr>
        </p:nvSpPr>
        <p:spPr/>
        <p:txBody>
          <a:bodyPr/>
          <a:lstStyle/>
          <a:p>
            <a:fld id="{36BB9812-3B4C-4A35-AEDB-F240F4EFEB71}" type="slidenum">
              <a:rPr lang="en-US" smtClean="0"/>
              <a:pPr/>
              <a:t>18</a:t>
            </a:fld>
            <a:endParaRPr lang="en-US"/>
          </a:p>
        </p:txBody>
      </p:sp>
    </p:spTree>
    <p:extLst>
      <p:ext uri="{BB962C8B-B14F-4D97-AF65-F5344CB8AC3E}">
        <p14:creationId xmlns:p14="http://schemas.microsoft.com/office/powerpoint/2010/main" val="14911248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1026"/>
          <p:cNvSpPr>
            <a:spLocks noGrp="1" noChangeArrowheads="1"/>
          </p:cNvSpPr>
          <p:nvPr>
            <p:ph type="title"/>
          </p:nvPr>
        </p:nvSpPr>
        <p:spPr>
          <a:xfrm>
            <a:off x="664445" y="355971"/>
            <a:ext cx="7239000" cy="1143000"/>
          </a:xfrm>
        </p:spPr>
        <p:txBody>
          <a:bodyPr/>
          <a:lstStyle/>
          <a:p>
            <a:r>
              <a:rPr lang="en-US" sz="3200" b="1" dirty="0"/>
              <a:t>GWs from coalescing compact binaries (NS/NS, BH/BH, NS/BH)</a:t>
            </a:r>
          </a:p>
        </p:txBody>
      </p:sp>
      <p:pic>
        <p:nvPicPr>
          <p:cNvPr id="483334" name="Picture 1030"/>
          <p:cNvPicPr>
            <a:picLocks noChangeAspect="1" noChangeArrowheads="1"/>
          </p:cNvPicPr>
          <p:nvPr/>
        </p:nvPicPr>
        <p:blipFill>
          <a:blip r:embed="rId3">
            <a:extLst>
              <a:ext uri="{28A0092B-C50C-407E-A947-70E740481C1C}">
                <a14:useLocalDpi xmlns:a14="http://schemas.microsoft.com/office/drawing/2010/main" val="0"/>
              </a:ext>
            </a:extLst>
          </a:blip>
          <a:srcRect l="1115" t="9761" r="8487" b="68550"/>
          <a:stretch>
            <a:fillRect/>
          </a:stretch>
        </p:blipFill>
        <p:spPr bwMode="auto">
          <a:xfrm>
            <a:off x="3469678" y="1649557"/>
            <a:ext cx="5537687" cy="1367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3336" name="Picture 1032" descr="GWripples_loop_in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6221" y="88265"/>
            <a:ext cx="1807779" cy="146401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5"/>
          <p:cNvGrpSpPr>
            <a:grpSpLocks/>
          </p:cNvGrpSpPr>
          <p:nvPr/>
        </p:nvGrpSpPr>
        <p:grpSpPr bwMode="auto">
          <a:xfrm>
            <a:off x="0" y="4743482"/>
            <a:ext cx="8626475" cy="1974850"/>
            <a:chOff x="196" y="0"/>
            <a:chExt cx="6194" cy="1238"/>
          </a:xfrm>
        </p:grpSpPr>
        <p:pic>
          <p:nvPicPr>
            <p:cNvPr id="10" name="Picture 6"/>
            <p:cNvPicPr>
              <a:picLocks noChangeAspect="1" noChangeArrowheads="1"/>
            </p:cNvPicPr>
            <p:nvPr/>
          </p:nvPicPr>
          <p:blipFill>
            <a:blip r:embed="rId5"/>
            <a:srcRect/>
            <a:stretch>
              <a:fillRect/>
            </a:stretch>
          </p:blipFill>
          <p:spPr bwMode="auto">
            <a:xfrm>
              <a:off x="196" y="0"/>
              <a:ext cx="6194" cy="1238"/>
            </a:xfrm>
            <a:prstGeom prst="rect">
              <a:avLst/>
            </a:prstGeom>
            <a:noFill/>
            <a:ln w="12700">
              <a:noFill/>
              <a:miter lim="800000"/>
              <a:headEnd type="none" w="sm" len="sm"/>
              <a:tailEnd type="none" w="sm" len="sm"/>
            </a:ln>
          </p:spPr>
        </p:pic>
        <p:pic>
          <p:nvPicPr>
            <p:cNvPr id="11" name="Picture 7"/>
            <p:cNvPicPr>
              <a:picLocks noChangeAspect="1" noChangeArrowheads="1"/>
            </p:cNvPicPr>
            <p:nvPr/>
          </p:nvPicPr>
          <p:blipFill>
            <a:blip r:embed="rId6"/>
            <a:srcRect/>
            <a:stretch>
              <a:fillRect/>
            </a:stretch>
          </p:blipFill>
          <p:spPr bwMode="auto">
            <a:xfrm>
              <a:off x="1597" y="864"/>
              <a:ext cx="2503" cy="163"/>
            </a:xfrm>
            <a:prstGeom prst="rect">
              <a:avLst/>
            </a:prstGeom>
            <a:noFill/>
            <a:ln w="12700">
              <a:noFill/>
              <a:miter lim="800000"/>
              <a:headEnd type="none" w="sm" len="sm"/>
              <a:tailEnd type="none" w="sm" len="sm"/>
            </a:ln>
          </p:spPr>
        </p:pic>
      </p:grpSp>
      <p:pic>
        <p:nvPicPr>
          <p:cNvPr id="12" name="Picture 8"/>
          <p:cNvPicPr>
            <a:picLocks noChangeAspect="1" noChangeArrowheads="1"/>
          </p:cNvPicPr>
          <p:nvPr/>
        </p:nvPicPr>
        <p:blipFill>
          <a:blip r:embed="rId7"/>
          <a:srcRect/>
          <a:stretch>
            <a:fillRect/>
          </a:stretch>
        </p:blipFill>
        <p:spPr bwMode="auto">
          <a:xfrm>
            <a:off x="97549" y="1649557"/>
            <a:ext cx="3087687" cy="2701727"/>
          </a:xfrm>
          <a:prstGeom prst="rect">
            <a:avLst/>
          </a:prstGeom>
          <a:noFill/>
          <a:ln w="12700">
            <a:noFill/>
            <a:miter lim="800000"/>
            <a:headEnd type="none" w="sm" len="sm"/>
            <a:tailEnd type="none" w="sm" len="sm"/>
          </a:ln>
        </p:spPr>
      </p:pic>
      <p:sp>
        <p:nvSpPr>
          <p:cNvPr id="2" name="TextBox 1"/>
          <p:cNvSpPr txBox="1"/>
          <p:nvPr/>
        </p:nvSpPr>
        <p:spPr>
          <a:xfrm>
            <a:off x="4259340" y="3037131"/>
            <a:ext cx="3980770" cy="400110"/>
          </a:xfrm>
          <a:prstGeom prst="rect">
            <a:avLst/>
          </a:prstGeom>
          <a:noFill/>
        </p:spPr>
        <p:txBody>
          <a:bodyPr wrap="none" rtlCol="0">
            <a:spAutoFit/>
          </a:bodyPr>
          <a:lstStyle/>
          <a:p>
            <a:r>
              <a:rPr lang="en-US" sz="2000" b="1" dirty="0" smtClean="0">
                <a:latin typeface="+mj-lt"/>
              </a:rPr>
              <a:t>Tidal disruption of neutron star</a:t>
            </a:r>
            <a:endParaRPr lang="en-US" sz="2000" b="1" dirty="0">
              <a:latin typeface="+mj-lt"/>
            </a:endParaRPr>
          </a:p>
        </p:txBody>
      </p:sp>
      <p:sp>
        <p:nvSpPr>
          <p:cNvPr id="14" name="TextBox 13"/>
          <p:cNvSpPr txBox="1"/>
          <p:nvPr/>
        </p:nvSpPr>
        <p:spPr>
          <a:xfrm>
            <a:off x="522912" y="4671483"/>
            <a:ext cx="8395247" cy="400110"/>
          </a:xfrm>
          <a:prstGeom prst="rect">
            <a:avLst/>
          </a:prstGeom>
          <a:noFill/>
        </p:spPr>
        <p:txBody>
          <a:bodyPr wrap="none" rtlCol="0">
            <a:spAutoFit/>
          </a:bodyPr>
          <a:lstStyle/>
          <a:p>
            <a:r>
              <a:rPr lang="en-US" sz="2000" b="1" dirty="0" smtClean="0">
                <a:latin typeface="+mj-lt"/>
              </a:rPr>
              <a:t>Gravitational waveform:</a:t>
            </a:r>
            <a:r>
              <a:rPr lang="en-US" sz="2000" b="1" dirty="0"/>
              <a:t> </a:t>
            </a:r>
            <a:r>
              <a:rPr lang="en-US" sz="2000" b="1" dirty="0" smtClean="0"/>
              <a:t>          </a:t>
            </a:r>
            <a:r>
              <a:rPr lang="en-US" sz="2000" b="1" dirty="0" smtClean="0">
                <a:latin typeface="+mj-lt"/>
              </a:rPr>
              <a:t>  inspiral              merger  BH-</a:t>
            </a:r>
            <a:r>
              <a:rPr lang="en-US" sz="2000" b="1" dirty="0" err="1" smtClean="0">
                <a:latin typeface="+mj-lt"/>
              </a:rPr>
              <a:t>ringdown</a:t>
            </a:r>
            <a:endParaRPr lang="en-US" sz="2000" b="1" dirty="0">
              <a:latin typeface="+mj-lt"/>
            </a:endParaRPr>
          </a:p>
        </p:txBody>
      </p:sp>
      <p:sp>
        <p:nvSpPr>
          <p:cNvPr id="15" name="TextBox 14"/>
          <p:cNvSpPr txBox="1"/>
          <p:nvPr/>
        </p:nvSpPr>
        <p:spPr>
          <a:xfrm>
            <a:off x="3523658" y="3420043"/>
            <a:ext cx="4929555" cy="1200329"/>
          </a:xfrm>
          <a:prstGeom prst="rect">
            <a:avLst/>
          </a:prstGeom>
          <a:noFill/>
        </p:spPr>
        <p:txBody>
          <a:bodyPr wrap="none" rtlCol="0">
            <a:spAutoFit/>
          </a:bodyPr>
          <a:lstStyle/>
          <a:p>
            <a:r>
              <a:rPr lang="en-US" sz="1800" b="1" dirty="0" smtClean="0">
                <a:solidFill>
                  <a:schemeClr val="accent5">
                    <a:lumMod val="50000"/>
                  </a:schemeClr>
                </a:solidFill>
                <a:latin typeface="+mj-lt"/>
              </a:rPr>
              <a:t>A unique and powerful laboratory to study</a:t>
            </a:r>
            <a:br>
              <a:rPr lang="en-US" sz="1800" b="1" dirty="0" smtClean="0">
                <a:solidFill>
                  <a:schemeClr val="accent5">
                    <a:lumMod val="50000"/>
                  </a:schemeClr>
                </a:solidFill>
                <a:latin typeface="+mj-lt"/>
              </a:rPr>
            </a:br>
            <a:r>
              <a:rPr lang="en-US" sz="1800" b="1" dirty="0" smtClean="0">
                <a:solidFill>
                  <a:schemeClr val="accent5">
                    <a:lumMod val="50000"/>
                  </a:schemeClr>
                </a:solidFill>
                <a:latin typeface="+mj-lt"/>
              </a:rPr>
              <a:t>strong-field, highly dynamical gravity</a:t>
            </a:r>
            <a:br>
              <a:rPr lang="en-US" sz="1800" b="1" dirty="0" smtClean="0">
                <a:solidFill>
                  <a:schemeClr val="accent5">
                    <a:lumMod val="50000"/>
                  </a:schemeClr>
                </a:solidFill>
                <a:latin typeface="+mj-lt"/>
              </a:rPr>
            </a:br>
            <a:r>
              <a:rPr lang="en-US" sz="1800" b="1" dirty="0" smtClean="0">
                <a:solidFill>
                  <a:schemeClr val="accent5">
                    <a:lumMod val="50000"/>
                  </a:schemeClr>
                </a:solidFill>
                <a:latin typeface="+mj-lt"/>
              </a:rPr>
              <a:t>and the structure of nuclear matter</a:t>
            </a:r>
            <a:br>
              <a:rPr lang="en-US" sz="1800" b="1" dirty="0" smtClean="0">
                <a:solidFill>
                  <a:schemeClr val="accent5">
                    <a:lumMod val="50000"/>
                  </a:schemeClr>
                </a:solidFill>
                <a:latin typeface="+mj-lt"/>
              </a:rPr>
            </a:br>
            <a:r>
              <a:rPr lang="en-US" sz="1800" b="1" dirty="0" smtClean="0">
                <a:solidFill>
                  <a:schemeClr val="accent5">
                    <a:lumMod val="50000"/>
                  </a:schemeClr>
                </a:solidFill>
                <a:latin typeface="+mj-lt"/>
              </a:rPr>
              <a:t>in the most extreme conditions</a:t>
            </a:r>
            <a:endParaRPr lang="en-US" sz="1800" b="1" dirty="0">
              <a:solidFill>
                <a:schemeClr val="accent5">
                  <a:lumMod val="50000"/>
                </a:schemeClr>
              </a:solidFill>
              <a:latin typeface="+mj-lt"/>
            </a:endParaRPr>
          </a:p>
        </p:txBody>
      </p:sp>
      <p:sp>
        <p:nvSpPr>
          <p:cNvPr id="3" name="Slide Number Placeholder 2"/>
          <p:cNvSpPr>
            <a:spLocks noGrp="1"/>
          </p:cNvSpPr>
          <p:nvPr>
            <p:ph type="sldNum" sz="quarter" idx="12"/>
          </p:nvPr>
        </p:nvSpPr>
        <p:spPr/>
        <p:txBody>
          <a:bodyPr/>
          <a:lstStyle/>
          <a:p>
            <a:fld id="{D0D7F02C-625E-4AEC-B7A2-3E16C90D08CA}" type="slidenum">
              <a:rPr lang="en-US" smtClean="0"/>
              <a:pPr/>
              <a:t>19</a:t>
            </a:fld>
            <a:endParaRPr lang="en-US"/>
          </a:p>
        </p:txBody>
      </p:sp>
      <p:sp>
        <p:nvSpPr>
          <p:cNvPr id="13" name="TextBox 12"/>
          <p:cNvSpPr txBox="1"/>
          <p:nvPr/>
        </p:nvSpPr>
        <p:spPr>
          <a:xfrm>
            <a:off x="70004" y="6318222"/>
            <a:ext cx="9054210" cy="400110"/>
          </a:xfrm>
          <a:prstGeom prst="rect">
            <a:avLst/>
          </a:prstGeom>
          <a:solidFill>
            <a:schemeClr val="bg1"/>
          </a:solidFill>
        </p:spPr>
        <p:txBody>
          <a:bodyPr wrap="none" rtlCol="0">
            <a:spAutoFit/>
          </a:bodyPr>
          <a:lstStyle/>
          <a:p>
            <a:r>
              <a:rPr lang="en-US" sz="2000" b="1" dirty="0" smtClean="0">
                <a:latin typeface="+mj-lt"/>
              </a:rPr>
              <a:t>Waveform carries lots of information about binary masses, orbit, merger </a:t>
            </a:r>
            <a:endParaRPr lang="en-US" sz="2000" b="1" dirty="0">
              <a:latin typeface="+mj-lt"/>
            </a:endParaRPr>
          </a:p>
        </p:txBody>
      </p:sp>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p:txBody>
          <a:bodyPr/>
          <a:lstStyle/>
          <a:p>
            <a:r>
              <a:rPr lang="en-US"/>
              <a:t>Gravitational Waves</a:t>
            </a:r>
          </a:p>
        </p:txBody>
      </p:sp>
      <p:grpSp>
        <p:nvGrpSpPr>
          <p:cNvPr id="330755" name="Group 3"/>
          <p:cNvGrpSpPr>
            <a:grpSpLocks/>
          </p:cNvGrpSpPr>
          <p:nvPr/>
        </p:nvGrpSpPr>
        <p:grpSpPr bwMode="auto">
          <a:xfrm>
            <a:off x="3429000" y="1752600"/>
            <a:ext cx="5715000" cy="1520825"/>
            <a:chOff x="1728" y="3072"/>
            <a:chExt cx="3600" cy="958"/>
          </a:xfrm>
        </p:grpSpPr>
        <p:pic>
          <p:nvPicPr>
            <p:cNvPr id="330756" name="Picture 4" descr="curva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 y="3072"/>
              <a:ext cx="3600" cy="958"/>
            </a:xfrm>
            <a:prstGeom prst="rect">
              <a:avLst/>
            </a:prstGeom>
            <a:noFill/>
            <a:extLst>
              <a:ext uri="{909E8E84-426E-40DD-AFC4-6F175D3DCCD1}">
                <a14:hiddenFill xmlns:a14="http://schemas.microsoft.com/office/drawing/2010/main">
                  <a:solidFill>
                    <a:srgbClr val="FFFFFF"/>
                  </a:solidFill>
                </a14:hiddenFill>
              </a:ext>
            </a:extLst>
          </p:spPr>
        </p:pic>
        <p:sp>
          <p:nvSpPr>
            <p:cNvPr id="330757" name="Oval 5"/>
            <p:cNvSpPr>
              <a:spLocks noChangeArrowheads="1"/>
            </p:cNvSpPr>
            <p:nvPr/>
          </p:nvSpPr>
          <p:spPr bwMode="auto">
            <a:xfrm>
              <a:off x="3168" y="3312"/>
              <a:ext cx="96" cy="96"/>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0758" name="Freeform 6"/>
            <p:cNvSpPr>
              <a:spLocks/>
            </p:cNvSpPr>
            <p:nvPr/>
          </p:nvSpPr>
          <p:spPr bwMode="auto">
            <a:xfrm>
              <a:off x="2976" y="3408"/>
              <a:ext cx="170" cy="96"/>
            </a:xfrm>
            <a:custGeom>
              <a:avLst/>
              <a:gdLst>
                <a:gd name="T0" fmla="*/ 266 w 266"/>
                <a:gd name="T1" fmla="*/ 0 h 330"/>
                <a:gd name="T2" fmla="*/ 0 w 266"/>
                <a:gd name="T3" fmla="*/ 330 h 330"/>
              </a:gdLst>
              <a:ahLst/>
              <a:cxnLst>
                <a:cxn ang="0">
                  <a:pos x="T0" y="T1"/>
                </a:cxn>
                <a:cxn ang="0">
                  <a:pos x="T2" y="T3"/>
                </a:cxn>
              </a:cxnLst>
              <a:rect l="0" t="0" r="r" b="b"/>
              <a:pathLst>
                <a:path w="266" h="330">
                  <a:moveTo>
                    <a:pt x="266" y="0"/>
                  </a:moveTo>
                  <a:lnTo>
                    <a:pt x="0" y="330"/>
                  </a:lnTo>
                </a:path>
              </a:pathLst>
            </a:custGeom>
            <a:noFill/>
            <a:ln w="50800" cap="flat" cmpd="sng">
              <a:solidFill>
                <a:srgbClr val="FF6600"/>
              </a:solidFill>
              <a:prstDash val="solid"/>
              <a:round/>
              <a:headEnd type="none" w="sm" len="sm"/>
              <a:tailEnd type="triangle" w="lg"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30759" name="Text Box 7"/>
          <p:cNvSpPr txBox="1">
            <a:spLocks noChangeArrowheads="1"/>
          </p:cNvSpPr>
          <p:nvPr/>
        </p:nvSpPr>
        <p:spPr bwMode="auto">
          <a:xfrm>
            <a:off x="122238" y="1660525"/>
            <a:ext cx="38100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b="1">
                <a:latin typeface="Helvetica" pitchFamily="80" charset="0"/>
              </a:rPr>
              <a:t> Static gravitational fields are described in General Relativity as a curvature or warpage of space-time, changing the distance between space-time events.</a:t>
            </a:r>
          </a:p>
        </p:txBody>
      </p:sp>
      <p:pic>
        <p:nvPicPr>
          <p:cNvPr id="330760" name="Picture 8" descr="binary_inspir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6638" y="4008438"/>
            <a:ext cx="4038600" cy="2297112"/>
          </a:xfrm>
          <a:prstGeom prst="rect">
            <a:avLst/>
          </a:prstGeom>
          <a:noFill/>
          <a:extLst>
            <a:ext uri="{909E8E84-426E-40DD-AFC4-6F175D3DCCD1}">
              <a14:hiddenFill xmlns:a14="http://schemas.microsoft.com/office/drawing/2010/main">
                <a:solidFill>
                  <a:srgbClr val="FFFFFF"/>
                </a:solidFill>
              </a14:hiddenFill>
            </a:ext>
          </a:extLst>
        </p:spPr>
      </p:pic>
      <p:sp>
        <p:nvSpPr>
          <p:cNvPr id="330761" name="Text Box 9"/>
          <p:cNvSpPr txBox="1">
            <a:spLocks noChangeArrowheads="1"/>
          </p:cNvSpPr>
          <p:nvPr/>
        </p:nvSpPr>
        <p:spPr bwMode="auto">
          <a:xfrm>
            <a:off x="0" y="4294188"/>
            <a:ext cx="4495800"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b="1">
                <a:solidFill>
                  <a:schemeClr val="hlink"/>
                </a:solidFill>
                <a:latin typeface="Helvetica" pitchFamily="80" charset="0"/>
              </a:rPr>
              <a:t>If the source is moving </a:t>
            </a:r>
          </a:p>
          <a:p>
            <a:r>
              <a:rPr lang="en-US" sz="1800" b="1">
                <a:solidFill>
                  <a:schemeClr val="hlink"/>
                </a:solidFill>
                <a:latin typeface="Helvetica" pitchFamily="80" charset="0"/>
              </a:rPr>
              <a:t>(at speeds close to c), </a:t>
            </a:r>
          </a:p>
          <a:p>
            <a:r>
              <a:rPr lang="en-US" sz="1800" b="1" i="1">
                <a:solidFill>
                  <a:schemeClr val="hlink"/>
                </a:solidFill>
                <a:latin typeface="Helvetica" pitchFamily="80" charset="0"/>
              </a:rPr>
              <a:t>eg,</a:t>
            </a:r>
            <a:r>
              <a:rPr lang="en-US" sz="1800" b="1">
                <a:solidFill>
                  <a:schemeClr val="hlink"/>
                </a:solidFill>
                <a:latin typeface="Helvetica" pitchFamily="80" charset="0"/>
              </a:rPr>
              <a:t> because it’s orbiting a companion, the “news” of the changing gravitational field propagates outward as gravitational radiation – </a:t>
            </a:r>
          </a:p>
          <a:p>
            <a:r>
              <a:rPr lang="en-US" sz="1800" b="1">
                <a:solidFill>
                  <a:schemeClr val="hlink"/>
                </a:solidFill>
                <a:latin typeface="Helvetica" pitchFamily="80" charset="0"/>
              </a:rPr>
              <a:t>a wave of spacetime curvature</a:t>
            </a:r>
            <a:endParaRPr lang="en-US">
              <a:solidFill>
                <a:schemeClr val="hlink"/>
              </a:solidFill>
            </a:endParaRPr>
          </a:p>
        </p:txBody>
      </p:sp>
      <p:sp>
        <p:nvSpPr>
          <p:cNvPr id="330762" name="Text Box 10"/>
          <p:cNvSpPr txBox="1">
            <a:spLocks noChangeArrowheads="1"/>
          </p:cNvSpPr>
          <p:nvPr/>
        </p:nvSpPr>
        <p:spPr bwMode="auto">
          <a:xfrm>
            <a:off x="0" y="3505200"/>
            <a:ext cx="48164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b="1">
                <a:solidFill>
                  <a:srgbClr val="FF0000"/>
                </a:solidFill>
                <a:latin typeface="Helvetica" pitchFamily="80" charset="0"/>
              </a:rPr>
              <a:t>Shortest straight-line path of a nearby test-mass is a ~Keplerian orbit.</a:t>
            </a:r>
          </a:p>
        </p:txBody>
      </p:sp>
      <p:sp>
        <p:nvSpPr>
          <p:cNvPr id="330763" name="Text Box 11"/>
          <p:cNvSpPr txBox="1">
            <a:spLocks noChangeArrowheads="1"/>
          </p:cNvSpPr>
          <p:nvPr/>
        </p:nvSpPr>
        <p:spPr bwMode="auto">
          <a:xfrm>
            <a:off x="5294313" y="3192463"/>
            <a:ext cx="3048000" cy="762000"/>
          </a:xfrm>
          <a:prstGeom prst="rect">
            <a:avLst/>
          </a:prstGeom>
          <a:noFill/>
          <a:ln>
            <a:noFill/>
          </a:ln>
          <a:effectLst/>
          <a:extLst>
            <a:ext uri="{909E8E84-426E-40DD-AFC4-6F175D3DCCD1}">
              <a14:hiddenFill xmlns:a14="http://schemas.microsoft.com/office/drawing/2010/main">
                <a:solidFill>
                  <a:srgbClr val="CEFA1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4400" dirty="0" err="1">
                <a:latin typeface="Arial" charset="0"/>
              </a:rPr>
              <a:t>G</a:t>
            </a:r>
            <a:r>
              <a:rPr lang="en-US" sz="4400" baseline="-25000" dirty="0" err="1">
                <a:latin typeface="Symbol" pitchFamily="18" charset="2"/>
              </a:rPr>
              <a:t>mn</a:t>
            </a:r>
            <a:r>
              <a:rPr lang="en-US" sz="4400" dirty="0">
                <a:latin typeface="Arial" charset="0"/>
              </a:rPr>
              <a:t>= 8</a:t>
            </a:r>
            <a:r>
              <a:rPr lang="en-US" sz="4400" dirty="0">
                <a:latin typeface="Symbol" pitchFamily="18" charset="2"/>
              </a:rPr>
              <a:t>pT</a:t>
            </a:r>
            <a:r>
              <a:rPr lang="en-US" sz="4400" baseline="-25000" dirty="0">
                <a:latin typeface="Symbol" pitchFamily="18" charset="2"/>
              </a:rPr>
              <a:t>mn</a:t>
            </a:r>
          </a:p>
        </p:txBody>
      </p:sp>
      <p:sp>
        <p:nvSpPr>
          <p:cNvPr id="2" name="Slide Number Placeholder 1"/>
          <p:cNvSpPr>
            <a:spLocks noGrp="1"/>
          </p:cNvSpPr>
          <p:nvPr>
            <p:ph type="sldNum" sz="quarter" idx="12"/>
          </p:nvPr>
        </p:nvSpPr>
        <p:spPr/>
        <p:txBody>
          <a:bodyPr/>
          <a:lstStyle/>
          <a:p>
            <a:fld id="{D0D7F02C-625E-4AEC-B7A2-3E16C90D08CA}" type="slidenum">
              <a:rPr lang="en-US" smtClean="0"/>
              <a:pPr/>
              <a:t>2</a:t>
            </a:fld>
            <a:endParaRPr lang="en-US"/>
          </a:p>
        </p:txBody>
      </p:sp>
    </p:spTree>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5050" y="378274"/>
            <a:ext cx="7239000" cy="1143000"/>
          </a:xfrm>
        </p:spPr>
        <p:txBody>
          <a:bodyPr/>
          <a:lstStyle/>
          <a:p>
            <a:r>
              <a:rPr lang="en-US" dirty="0" smtClean="0"/>
              <a:t>Expected ranges of </a:t>
            </a:r>
            <a:br>
              <a:rPr lang="en-US" dirty="0" smtClean="0"/>
            </a:br>
            <a:r>
              <a:rPr lang="en-US" dirty="0" smtClean="0"/>
              <a:t>binary merger rates</a:t>
            </a:r>
            <a:endParaRPr lang="en-US" dirty="0"/>
          </a:p>
        </p:txBody>
      </p:sp>
      <p:sp>
        <p:nvSpPr>
          <p:cNvPr id="5" name="Slide Number Placeholder 4"/>
          <p:cNvSpPr>
            <a:spLocks noGrp="1"/>
          </p:cNvSpPr>
          <p:nvPr>
            <p:ph type="sldNum" sz="quarter" idx="4294967295"/>
          </p:nvPr>
        </p:nvSpPr>
        <p:spPr>
          <a:xfrm>
            <a:off x="7239000" y="6400800"/>
            <a:ext cx="1905000" cy="457200"/>
          </a:xfrm>
          <a:prstGeom prst="rect">
            <a:avLst/>
          </a:prstGeom>
        </p:spPr>
        <p:txBody>
          <a:bodyPr/>
          <a:lstStyle/>
          <a:p>
            <a:pPr>
              <a:defRPr/>
            </a:pPr>
            <a:fld id="{CE5C8EF7-4C52-444F-9FD0-3D1783E56F84}" type="slidenum">
              <a:rPr lang="en-US" smtClean="0"/>
              <a:pPr>
                <a:defRPr/>
              </a:pPr>
              <a:t>20</a:t>
            </a:fld>
            <a:endParaRPr lang="en-US"/>
          </a:p>
        </p:txBody>
      </p:sp>
      <p:sp>
        <p:nvSpPr>
          <p:cNvPr id="12" name="Rectangle 11"/>
          <p:cNvSpPr/>
          <p:nvPr/>
        </p:nvSpPr>
        <p:spPr>
          <a:xfrm>
            <a:off x="170886" y="1521274"/>
            <a:ext cx="5478895" cy="2862322"/>
          </a:xfrm>
          <a:prstGeom prst="rect">
            <a:avLst/>
          </a:prstGeom>
        </p:spPr>
        <p:txBody>
          <a:bodyPr wrap="square">
            <a:spAutoFit/>
          </a:bodyPr>
          <a:lstStyle/>
          <a:p>
            <a:pPr marL="285750" indent="-285750">
              <a:buFont typeface="Arial" pitchFamily="34" charset="0"/>
              <a:buChar char="•"/>
            </a:pPr>
            <a:r>
              <a:rPr lang="en-US" sz="1800" b="0" dirty="0" smtClean="0">
                <a:latin typeface="+mj-lt"/>
                <a:ea typeface="ＭＳ Ｐゴシック" pitchFamily="-105" charset="-128"/>
              </a:rPr>
              <a:t>Estimates of astrophysical event rate </a:t>
            </a:r>
            <a:br>
              <a:rPr lang="en-US" sz="1800" b="0" dirty="0" smtClean="0">
                <a:latin typeface="+mj-lt"/>
                <a:ea typeface="ＭＳ Ｐゴシック" pitchFamily="-105" charset="-128"/>
              </a:rPr>
            </a:br>
            <a:r>
              <a:rPr lang="en-US" sz="1800" b="0" dirty="0" smtClean="0">
                <a:latin typeface="+mj-lt"/>
                <a:ea typeface="ＭＳ Ｐゴシック" pitchFamily="-105" charset="-128"/>
              </a:rPr>
              <a:t>(</a:t>
            </a:r>
            <a:r>
              <a:rPr lang="en-US" sz="1800" dirty="0" smtClean="0">
                <a:latin typeface="+mj-lt"/>
                <a:ea typeface="ＭＳ Ｐゴシック" pitchFamily="-105" charset="-128"/>
              </a:rPr>
              <a:t>mergers /</a:t>
            </a:r>
            <a:r>
              <a:rPr lang="en-US" sz="1800" b="0" dirty="0" smtClean="0">
                <a:latin typeface="+mj-lt"/>
                <a:ea typeface="ＭＳ Ｐゴシック" pitchFamily="-105" charset="-128"/>
              </a:rPr>
              <a:t> Mpc</a:t>
            </a:r>
            <a:r>
              <a:rPr lang="en-US" sz="1800" b="0" baseline="30000" dirty="0" smtClean="0">
                <a:latin typeface="+mj-lt"/>
                <a:ea typeface="ＭＳ Ｐゴシック" pitchFamily="-105" charset="-128"/>
              </a:rPr>
              <a:t>3</a:t>
            </a:r>
            <a:r>
              <a:rPr lang="en-US" sz="1800" b="0" dirty="0" smtClean="0">
                <a:latin typeface="+mj-lt"/>
                <a:ea typeface="ＭＳ Ｐゴシック" pitchFamily="-105" charset="-128"/>
              </a:rPr>
              <a:t> / </a:t>
            </a:r>
            <a:r>
              <a:rPr lang="en-US" sz="1800" b="0" dirty="0" err="1" smtClean="0">
                <a:latin typeface="+mj-lt"/>
                <a:ea typeface="ＭＳ Ｐゴシック" pitchFamily="-105" charset="-128"/>
              </a:rPr>
              <a:t>yr</a:t>
            </a:r>
            <a:r>
              <a:rPr lang="en-US" sz="1800" b="0" dirty="0" smtClean="0">
                <a:latin typeface="+mj-lt"/>
                <a:ea typeface="ＭＳ Ｐゴシック" pitchFamily="-105" charset="-128"/>
              </a:rPr>
              <a:t>) from known NS-NS </a:t>
            </a:r>
            <a:br>
              <a:rPr lang="en-US" sz="1800" b="0" dirty="0" smtClean="0">
                <a:latin typeface="+mj-lt"/>
                <a:ea typeface="ＭＳ Ｐゴシック" pitchFamily="-105" charset="-128"/>
              </a:rPr>
            </a:br>
            <a:r>
              <a:rPr lang="en-US" sz="1800" b="0" dirty="0" smtClean="0">
                <a:latin typeface="+mj-lt"/>
                <a:ea typeface="ＭＳ Ｐゴシック" pitchFamily="-105" charset="-128"/>
              </a:rPr>
              <a:t>close binaries in our galaxy, and population synthesis models.</a:t>
            </a:r>
          </a:p>
          <a:p>
            <a:pPr marL="742950" lvl="1" indent="-285750">
              <a:buFont typeface="Arial" pitchFamily="34" charset="0"/>
              <a:buChar char="•"/>
            </a:pPr>
            <a:r>
              <a:rPr lang="pt-BR" sz="1800" b="0" dirty="0" smtClean="0">
                <a:solidFill>
                  <a:schemeClr val="tx2"/>
                </a:solidFill>
                <a:latin typeface="+mj-lt"/>
              </a:rPr>
              <a:t>LVC</a:t>
            </a:r>
            <a:r>
              <a:rPr lang="pt-BR" sz="1800" b="0" dirty="0">
                <a:solidFill>
                  <a:schemeClr val="tx2"/>
                </a:solidFill>
                <a:latin typeface="+mj-lt"/>
              </a:rPr>
              <a:t>, Class. </a:t>
            </a:r>
            <a:r>
              <a:rPr lang="pt-BR" sz="1800" b="0" dirty="0" smtClean="0">
                <a:solidFill>
                  <a:schemeClr val="tx2"/>
                </a:solidFill>
                <a:latin typeface="+mj-lt"/>
              </a:rPr>
              <a:t>Quant. </a:t>
            </a:r>
            <a:r>
              <a:rPr lang="pt-BR" sz="1800" b="0" dirty="0">
                <a:solidFill>
                  <a:schemeClr val="tx2"/>
                </a:solidFill>
                <a:latin typeface="+mj-lt"/>
              </a:rPr>
              <a:t>Grav. 27 (2010) </a:t>
            </a:r>
            <a:r>
              <a:rPr lang="pt-BR" sz="1800" b="0" dirty="0" smtClean="0">
                <a:solidFill>
                  <a:schemeClr val="tx2"/>
                </a:solidFill>
                <a:latin typeface="+mj-lt"/>
              </a:rPr>
              <a:t>173001</a:t>
            </a:r>
            <a:endParaRPr lang="en-US" sz="1800" b="0" dirty="0" smtClean="0">
              <a:latin typeface="+mj-lt"/>
              <a:ea typeface="ＭＳ Ｐゴシック" pitchFamily="-105" charset="-128"/>
            </a:endParaRPr>
          </a:p>
          <a:p>
            <a:pPr marL="285750" indent="-285750">
              <a:buFont typeface="Arial" pitchFamily="34" charset="0"/>
              <a:buChar char="•"/>
            </a:pPr>
            <a:endParaRPr lang="en-US" sz="1800" b="0" dirty="0" smtClean="0">
              <a:latin typeface="+mj-lt"/>
              <a:ea typeface="ＭＳ Ｐゴシック" pitchFamily="-105" charset="-128"/>
            </a:endParaRPr>
          </a:p>
          <a:p>
            <a:pPr marL="285750" indent="-285750">
              <a:buFont typeface="Arial" pitchFamily="34" charset="0"/>
              <a:buChar char="•"/>
            </a:pPr>
            <a:r>
              <a:rPr lang="en-US" sz="1800" b="0" dirty="0" smtClean="0">
                <a:latin typeface="+mj-lt"/>
                <a:ea typeface="ＭＳ Ｐゴシック" pitchFamily="-105" charset="-128"/>
              </a:rPr>
              <a:t>Detection range in </a:t>
            </a:r>
            <a:r>
              <a:rPr lang="en-US" sz="1800" b="0" dirty="0" err="1" smtClean="0">
                <a:latin typeface="+mj-lt"/>
                <a:ea typeface="ＭＳ Ｐゴシック" pitchFamily="-105" charset="-128"/>
              </a:rPr>
              <a:t>Mpc</a:t>
            </a:r>
            <a:r>
              <a:rPr lang="en-US" sz="1800" b="0" dirty="0" smtClean="0">
                <a:latin typeface="+mj-lt"/>
                <a:ea typeface="ＭＳ Ｐゴシック" pitchFamily="-105" charset="-128"/>
              </a:rPr>
              <a:t> (SNR = 8 in one detector, averaged over source sky location and orientation) </a:t>
            </a:r>
            <a:r>
              <a:rPr lang="en-US" sz="1800" b="0" dirty="0">
                <a:latin typeface="+mj-lt"/>
                <a:ea typeface="ＭＳ Ｐゴシック" pitchFamily="-105" charset="-128"/>
              </a:rPr>
              <a:t>b</a:t>
            </a:r>
            <a:r>
              <a:rPr lang="en-US" sz="1800" b="0" dirty="0" smtClean="0">
                <a:latin typeface="+mj-lt"/>
                <a:ea typeface="ＭＳ Ｐゴシック" pitchFamily="-105" charset="-128"/>
              </a:rPr>
              <a:t>ased on </a:t>
            </a:r>
            <a:r>
              <a:rPr lang="en-US" sz="1800" b="0" dirty="0" err="1" smtClean="0">
                <a:latin typeface="+mj-lt"/>
                <a:ea typeface="ＭＳ Ｐゴシック" pitchFamily="-105" charset="-128"/>
              </a:rPr>
              <a:t>aLIGO</a:t>
            </a:r>
            <a:r>
              <a:rPr lang="en-US" sz="1800" b="0" dirty="0" smtClean="0">
                <a:latin typeface="+mj-lt"/>
                <a:ea typeface="ＭＳ Ｐゴシック" pitchFamily="-105" charset="-128"/>
              </a:rPr>
              <a:t> Mode 1b noise model  (P=125 W, T</a:t>
            </a:r>
            <a:r>
              <a:rPr lang="en-US" sz="1800" b="0" baseline="-25000" dirty="0" smtClean="0">
                <a:latin typeface="+mj-lt"/>
                <a:ea typeface="ＭＳ Ｐゴシック" pitchFamily="-105" charset="-128"/>
              </a:rPr>
              <a:t>SRM</a:t>
            </a:r>
            <a:r>
              <a:rPr lang="en-US" sz="1800" b="0" dirty="0" smtClean="0">
                <a:latin typeface="+mj-lt"/>
                <a:ea typeface="ＭＳ Ｐゴシック" pitchFamily="-105" charset="-128"/>
              </a:rPr>
              <a:t>=20%, F</a:t>
            </a:r>
            <a:r>
              <a:rPr lang="en-US" sz="1800" b="0" baseline="-25000" dirty="0" smtClean="0">
                <a:latin typeface="+mj-lt"/>
                <a:ea typeface="ＭＳ Ｐゴシック" pitchFamily="-105" charset="-128"/>
              </a:rPr>
              <a:t>SRM</a:t>
            </a:r>
            <a:r>
              <a:rPr lang="en-US" sz="1800" b="0" dirty="0" smtClean="0">
                <a:latin typeface="+mj-lt"/>
                <a:ea typeface="ＭＳ Ｐゴシック" pitchFamily="-105" charset="-128"/>
              </a:rPr>
              <a:t>=0</a:t>
            </a:r>
            <a:r>
              <a:rPr lang="en-US" sz="1800" b="0" dirty="0" smtClean="0">
                <a:latin typeface="+mj-lt"/>
                <a:ea typeface="ＭＳ Ｐゴシック" pitchFamily="-105" charset="-128"/>
                <a:sym typeface="Symbol" pitchFamily="-105" charset="2"/>
              </a:rPr>
              <a:t></a:t>
            </a:r>
            <a:r>
              <a:rPr lang="en-US" sz="1800" b="0" dirty="0" smtClean="0">
                <a:latin typeface="+mj-lt"/>
                <a:ea typeface="ＭＳ Ｐゴシック" pitchFamily="-105" charset="-128"/>
              </a:rPr>
              <a:t> )</a:t>
            </a:r>
          </a:p>
        </p:txBody>
      </p:sp>
      <p:graphicFrame>
        <p:nvGraphicFramePr>
          <p:cNvPr id="3" name="Table 2"/>
          <p:cNvGraphicFramePr>
            <a:graphicFrameLocks noGrp="1"/>
          </p:cNvGraphicFramePr>
          <p:nvPr>
            <p:extLst>
              <p:ext uri="{D42A27DB-BD31-4B8C-83A1-F6EECF244321}">
                <p14:modId xmlns:p14="http://schemas.microsoft.com/office/powerpoint/2010/main" val="2671826655"/>
              </p:ext>
            </p:extLst>
          </p:nvPr>
        </p:nvGraphicFramePr>
        <p:xfrm>
          <a:off x="376164" y="4348479"/>
          <a:ext cx="8158236" cy="2203098"/>
        </p:xfrm>
        <a:graphic>
          <a:graphicData uri="http://schemas.openxmlformats.org/drawingml/2006/table">
            <a:tbl>
              <a:tblPr firstRow="1" bandRow="1">
                <a:tableStyleId>{073A0DAA-6AF3-43AB-8588-CEC1D06C72B9}</a:tableStyleId>
              </a:tblPr>
              <a:tblGrid>
                <a:gridCol w="1214005"/>
                <a:gridCol w="1231698"/>
                <a:gridCol w="1221082"/>
                <a:gridCol w="1486532"/>
                <a:gridCol w="1454679"/>
                <a:gridCol w="1550240"/>
              </a:tblGrid>
              <a:tr h="785745">
                <a:tc>
                  <a:txBody>
                    <a:bodyPr/>
                    <a:lstStyle/>
                    <a:p>
                      <a:pPr algn="ctr"/>
                      <a:r>
                        <a:rPr lang="en-US" dirty="0" smtClean="0"/>
                        <a:t>System</a:t>
                      </a:r>
                      <a:endParaRPr lang="en-US" dirty="0"/>
                    </a:p>
                  </a:txBody>
                  <a:tcPr/>
                </a:tc>
                <a:tc>
                  <a:txBody>
                    <a:bodyPr/>
                    <a:lstStyle/>
                    <a:p>
                      <a:pPr algn="ctr"/>
                      <a:r>
                        <a:rPr lang="en-US" dirty="0" smtClean="0"/>
                        <a:t>Masses (</a:t>
                      </a:r>
                      <a:r>
                        <a:rPr lang="en-US" dirty="0" err="1" smtClean="0"/>
                        <a:t>M</a:t>
                      </a:r>
                      <a:r>
                        <a:rPr lang="en-US" baseline="-25000" dirty="0" err="1" smtClean="0"/>
                        <a:t>sun</a:t>
                      </a:r>
                      <a:r>
                        <a:rPr lang="en-US" dirty="0" smtClean="0"/>
                        <a:t>)</a:t>
                      </a:r>
                      <a:endParaRPr lang="en-US" dirty="0"/>
                    </a:p>
                  </a:txBody>
                  <a:tcPr/>
                </a:tc>
                <a:tc>
                  <a:txBody>
                    <a:bodyPr/>
                    <a:lstStyle/>
                    <a:p>
                      <a:pPr algn="ctr"/>
                      <a:r>
                        <a:rPr lang="en-US" dirty="0" smtClean="0"/>
                        <a:t>Range (</a:t>
                      </a:r>
                      <a:r>
                        <a:rPr lang="en-US" dirty="0" err="1" smtClean="0"/>
                        <a:t>Mpc</a:t>
                      </a:r>
                      <a:r>
                        <a:rPr lang="en-US" dirty="0" smtClean="0"/>
                        <a:t>)</a:t>
                      </a:r>
                      <a:endParaRPr lang="en-US" dirty="0"/>
                    </a:p>
                  </a:txBody>
                  <a:tcPr/>
                </a:tc>
                <a:tc>
                  <a:txBody>
                    <a:bodyPr/>
                    <a:lstStyle/>
                    <a:p>
                      <a:pPr algn="ctr"/>
                      <a:r>
                        <a:rPr lang="en-US" dirty="0" smtClean="0"/>
                        <a:t>Low</a:t>
                      </a:r>
                      <a:r>
                        <a:rPr lang="en-US" baseline="0" dirty="0" smtClean="0"/>
                        <a:t> </a:t>
                      </a:r>
                      <a:r>
                        <a:rPr lang="en-US" dirty="0" smtClean="0"/>
                        <a:t>rate est. </a:t>
                      </a:r>
                      <a:br>
                        <a:rPr lang="en-US" dirty="0" smtClean="0"/>
                      </a:br>
                      <a:r>
                        <a:rPr lang="en-US" dirty="0" smtClean="0"/>
                        <a:t>(yr</a:t>
                      </a:r>
                      <a:r>
                        <a:rPr lang="en-US" baseline="30000" dirty="0" smtClean="0"/>
                        <a:t>-1</a:t>
                      </a:r>
                      <a:r>
                        <a:rPr lang="en-US" baseline="0" dirty="0" smtClean="0"/>
                        <a:t>)</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Realistic rate</a:t>
                      </a:r>
                      <a:br>
                        <a:rPr lang="en-US" dirty="0" smtClean="0"/>
                      </a:br>
                      <a:r>
                        <a:rPr lang="en-US" dirty="0" smtClean="0"/>
                        <a:t>(yr</a:t>
                      </a:r>
                      <a:r>
                        <a:rPr lang="en-US" baseline="30000" dirty="0" smtClean="0"/>
                        <a:t>-1</a:t>
                      </a:r>
                      <a:r>
                        <a:rPr lang="en-US" baseline="0" dirty="0" smtClean="0"/>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High</a:t>
                      </a:r>
                      <a:r>
                        <a:rPr lang="en-US" baseline="0" dirty="0" smtClean="0"/>
                        <a:t> </a:t>
                      </a:r>
                      <a:r>
                        <a:rPr lang="en-US" dirty="0" smtClean="0"/>
                        <a:t>rate est. (yr</a:t>
                      </a:r>
                      <a:r>
                        <a:rPr lang="en-US" baseline="30000" dirty="0" smtClean="0"/>
                        <a:t>-1</a:t>
                      </a:r>
                      <a:r>
                        <a:rPr lang="en-US" baseline="0" dirty="0" smtClean="0"/>
                        <a:t>)</a:t>
                      </a:r>
                      <a:endParaRPr lang="en-US" dirty="0" smtClean="0"/>
                    </a:p>
                  </a:txBody>
                  <a:tcPr/>
                </a:tc>
              </a:tr>
              <a:tr h="429566">
                <a:tc>
                  <a:txBody>
                    <a:bodyPr/>
                    <a:lstStyle/>
                    <a:p>
                      <a:pPr algn="ctr"/>
                      <a:r>
                        <a:rPr lang="en-US" dirty="0" smtClean="0"/>
                        <a:t>NS-NS</a:t>
                      </a:r>
                      <a:endParaRPr lang="en-US" dirty="0"/>
                    </a:p>
                  </a:txBody>
                  <a:tcPr/>
                </a:tc>
                <a:tc>
                  <a:txBody>
                    <a:bodyPr/>
                    <a:lstStyle/>
                    <a:p>
                      <a:pPr algn="ctr"/>
                      <a:r>
                        <a:rPr lang="en-US" dirty="0" smtClean="0"/>
                        <a:t>1.4/1.4</a:t>
                      </a:r>
                      <a:endParaRPr lang="en-US" dirty="0"/>
                    </a:p>
                  </a:txBody>
                  <a:tcPr/>
                </a:tc>
                <a:tc>
                  <a:txBody>
                    <a:bodyPr/>
                    <a:lstStyle/>
                    <a:p>
                      <a:pPr algn="ctr"/>
                      <a:r>
                        <a:rPr lang="en-US" dirty="0" smtClean="0"/>
                        <a:t>200</a:t>
                      </a:r>
                      <a:endParaRPr lang="en-US" dirty="0"/>
                    </a:p>
                  </a:txBody>
                  <a:tcPr/>
                </a:tc>
                <a:tc>
                  <a:txBody>
                    <a:bodyPr/>
                    <a:lstStyle/>
                    <a:p>
                      <a:pPr algn="ctr"/>
                      <a:r>
                        <a:rPr lang="en-US" dirty="0" smtClean="0"/>
                        <a:t>0.4</a:t>
                      </a:r>
                      <a:endParaRPr lang="en-US" dirty="0"/>
                    </a:p>
                  </a:txBody>
                  <a:tcPr/>
                </a:tc>
                <a:tc>
                  <a:txBody>
                    <a:bodyPr/>
                    <a:lstStyle/>
                    <a:p>
                      <a:pPr algn="ctr"/>
                      <a:r>
                        <a:rPr lang="en-US" dirty="0" smtClean="0"/>
                        <a:t>40</a:t>
                      </a:r>
                      <a:endParaRPr lang="en-US" dirty="0"/>
                    </a:p>
                  </a:txBody>
                  <a:tcPr/>
                </a:tc>
                <a:tc>
                  <a:txBody>
                    <a:bodyPr/>
                    <a:lstStyle/>
                    <a:p>
                      <a:pPr algn="ctr"/>
                      <a:r>
                        <a:rPr lang="en-US" dirty="0" smtClean="0"/>
                        <a:t>400</a:t>
                      </a:r>
                      <a:endParaRPr lang="en-US" dirty="0"/>
                    </a:p>
                  </a:txBody>
                  <a:tcPr/>
                </a:tc>
              </a:tr>
              <a:tr h="429566">
                <a:tc>
                  <a:txBody>
                    <a:bodyPr/>
                    <a:lstStyle/>
                    <a:p>
                      <a:pPr algn="ctr"/>
                      <a:r>
                        <a:rPr lang="en-US" dirty="0" smtClean="0"/>
                        <a:t>NS-BH</a:t>
                      </a:r>
                      <a:endParaRPr lang="en-US" dirty="0"/>
                    </a:p>
                  </a:txBody>
                  <a:tcPr/>
                </a:tc>
                <a:tc>
                  <a:txBody>
                    <a:bodyPr/>
                    <a:lstStyle/>
                    <a:p>
                      <a:pPr algn="ctr"/>
                      <a:r>
                        <a:rPr lang="en-US" dirty="0" smtClean="0"/>
                        <a:t>1.4/10</a:t>
                      </a:r>
                      <a:endParaRPr lang="en-US" dirty="0"/>
                    </a:p>
                  </a:txBody>
                  <a:tcPr/>
                </a:tc>
                <a:tc>
                  <a:txBody>
                    <a:bodyPr/>
                    <a:lstStyle/>
                    <a:p>
                      <a:pPr algn="ctr"/>
                      <a:r>
                        <a:rPr lang="en-US" dirty="0" smtClean="0"/>
                        <a:t>410</a:t>
                      </a:r>
                      <a:endParaRPr lang="en-US" dirty="0"/>
                    </a:p>
                  </a:txBody>
                  <a:tcPr/>
                </a:tc>
                <a:tc>
                  <a:txBody>
                    <a:bodyPr/>
                    <a:lstStyle/>
                    <a:p>
                      <a:pPr algn="ctr"/>
                      <a:r>
                        <a:rPr lang="en-US" dirty="0" smtClean="0"/>
                        <a:t>10</a:t>
                      </a:r>
                      <a:endParaRPr lang="en-US" dirty="0"/>
                    </a:p>
                  </a:txBody>
                  <a:tcPr/>
                </a:tc>
                <a:tc>
                  <a:txBody>
                    <a:bodyPr/>
                    <a:lstStyle/>
                    <a:p>
                      <a:pPr algn="ctr"/>
                      <a:r>
                        <a:rPr lang="en-US" dirty="0" smtClean="0"/>
                        <a:t>300</a:t>
                      </a:r>
                      <a:endParaRPr lang="en-US" dirty="0"/>
                    </a:p>
                  </a:txBody>
                  <a:tcPr/>
                </a:tc>
                <a:tc>
                  <a:txBody>
                    <a:bodyPr/>
                    <a:lstStyle/>
                    <a:p>
                      <a:pPr algn="ctr"/>
                      <a:endParaRPr lang="en-US" dirty="0"/>
                    </a:p>
                  </a:txBody>
                  <a:tcPr/>
                </a:tc>
              </a:tr>
              <a:tr h="429566">
                <a:tc>
                  <a:txBody>
                    <a:bodyPr/>
                    <a:lstStyle/>
                    <a:p>
                      <a:pPr algn="ctr"/>
                      <a:r>
                        <a:rPr lang="en-US" dirty="0" smtClean="0"/>
                        <a:t>BH-BH</a:t>
                      </a:r>
                      <a:endParaRPr lang="en-US" dirty="0"/>
                    </a:p>
                  </a:txBody>
                  <a:tcPr/>
                </a:tc>
                <a:tc>
                  <a:txBody>
                    <a:bodyPr/>
                    <a:lstStyle/>
                    <a:p>
                      <a:pPr algn="ctr"/>
                      <a:r>
                        <a:rPr lang="en-US" dirty="0" smtClean="0"/>
                        <a:t>10/10</a:t>
                      </a:r>
                      <a:endParaRPr lang="en-US" dirty="0"/>
                    </a:p>
                  </a:txBody>
                  <a:tcPr/>
                </a:tc>
                <a:tc>
                  <a:txBody>
                    <a:bodyPr/>
                    <a:lstStyle/>
                    <a:p>
                      <a:pPr algn="ctr"/>
                      <a:r>
                        <a:rPr lang="en-US" dirty="0" smtClean="0"/>
                        <a:t>970</a:t>
                      </a:r>
                      <a:endParaRPr lang="en-US" dirty="0"/>
                    </a:p>
                  </a:txBody>
                  <a:tcPr/>
                </a:tc>
                <a:tc>
                  <a:txBody>
                    <a:bodyPr/>
                    <a:lstStyle/>
                    <a:p>
                      <a:pPr algn="ctr"/>
                      <a:r>
                        <a:rPr lang="en-US" dirty="0" smtClean="0"/>
                        <a:t>20</a:t>
                      </a:r>
                      <a:endParaRPr lang="en-US" dirty="0"/>
                    </a:p>
                  </a:txBody>
                  <a:tcPr/>
                </a:tc>
                <a:tc>
                  <a:txBody>
                    <a:bodyPr/>
                    <a:lstStyle/>
                    <a:p>
                      <a:pPr algn="ctr"/>
                      <a:r>
                        <a:rPr lang="en-US" dirty="0" smtClean="0"/>
                        <a:t>1000</a:t>
                      </a:r>
                      <a:endParaRPr lang="en-US" dirty="0"/>
                    </a:p>
                  </a:txBody>
                  <a:tcPr/>
                </a:tc>
                <a:tc>
                  <a:txBody>
                    <a:bodyPr/>
                    <a:lstStyle/>
                    <a:p>
                      <a:pPr algn="ctr"/>
                      <a:endParaRPr lang="en-US" dirty="0"/>
                    </a:p>
                  </a:txBody>
                  <a:tcPr/>
                </a:tc>
              </a:tr>
            </a:tbl>
          </a:graphicData>
        </a:graphic>
      </p:graphicFrame>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41927"/>
          <a:stretch/>
        </p:blipFill>
        <p:spPr bwMode="auto">
          <a:xfrm>
            <a:off x="5792483" y="1804520"/>
            <a:ext cx="3278780" cy="2374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172459" y="1835693"/>
            <a:ext cx="2787943" cy="400110"/>
          </a:xfrm>
          <a:prstGeom prst="rect">
            <a:avLst/>
          </a:prstGeom>
          <a:noFill/>
        </p:spPr>
        <p:txBody>
          <a:bodyPr wrap="none" rtlCol="0">
            <a:spAutoFit/>
          </a:bodyPr>
          <a:lstStyle/>
          <a:p>
            <a:r>
              <a:rPr lang="en-US" sz="2000" dirty="0" smtClean="0">
                <a:solidFill>
                  <a:schemeClr val="bg1"/>
                </a:solidFill>
                <a:latin typeface="+mj-lt"/>
              </a:rPr>
              <a:t>Limits from Initial LIGO</a:t>
            </a:r>
            <a:endParaRPr lang="en-US" sz="2000" dirty="0">
              <a:solidFill>
                <a:schemeClr val="bg1"/>
              </a:solidFill>
              <a:latin typeface="+mj-lt"/>
            </a:endParaRPr>
          </a:p>
        </p:txBody>
      </p:sp>
      <p:sp>
        <p:nvSpPr>
          <p:cNvPr id="8" name="TextBox 7"/>
          <p:cNvSpPr txBox="1"/>
          <p:nvPr/>
        </p:nvSpPr>
        <p:spPr>
          <a:xfrm>
            <a:off x="6362383" y="2865890"/>
            <a:ext cx="2342308" cy="461665"/>
          </a:xfrm>
          <a:prstGeom prst="rect">
            <a:avLst/>
          </a:prstGeom>
          <a:noFill/>
        </p:spPr>
        <p:txBody>
          <a:bodyPr wrap="none" rtlCol="0">
            <a:spAutoFit/>
          </a:bodyPr>
          <a:lstStyle/>
          <a:p>
            <a:r>
              <a:rPr lang="en-US" dirty="0" smtClean="0">
                <a:solidFill>
                  <a:schemeClr val="bg1"/>
                </a:solidFill>
                <a:latin typeface="+mj-lt"/>
              </a:rPr>
              <a:t>Expected range</a:t>
            </a:r>
            <a:endParaRPr lang="en-US" dirty="0">
              <a:solidFill>
                <a:schemeClr val="bg1"/>
              </a:solidFill>
              <a:latin typeface="+mj-lt"/>
            </a:endParaRPr>
          </a:p>
        </p:txBody>
      </p:sp>
      <p:sp>
        <p:nvSpPr>
          <p:cNvPr id="9" name="TextBox 8"/>
          <p:cNvSpPr txBox="1"/>
          <p:nvPr/>
        </p:nvSpPr>
        <p:spPr>
          <a:xfrm>
            <a:off x="6120504" y="3958892"/>
            <a:ext cx="2937022" cy="400110"/>
          </a:xfrm>
          <a:prstGeom prst="rect">
            <a:avLst/>
          </a:prstGeom>
          <a:noFill/>
        </p:spPr>
        <p:txBody>
          <a:bodyPr wrap="none" rtlCol="0">
            <a:spAutoFit/>
          </a:bodyPr>
          <a:lstStyle/>
          <a:p>
            <a:r>
              <a:rPr lang="en-US" sz="2000" dirty="0" smtClean="0">
                <a:solidFill>
                  <a:schemeClr val="tx2"/>
                </a:solidFill>
                <a:latin typeface="+mj-lt"/>
              </a:rPr>
              <a:t>NS-NS  NS-BH   BH-BH</a:t>
            </a:r>
            <a:endParaRPr lang="en-US" sz="2000" dirty="0">
              <a:solidFill>
                <a:schemeClr val="tx2"/>
              </a:solidFill>
              <a:latin typeface="+mj-lt"/>
            </a:endParaRPr>
          </a:p>
        </p:txBody>
      </p:sp>
      <p:sp>
        <p:nvSpPr>
          <p:cNvPr id="7" name="TextBox 6"/>
          <p:cNvSpPr txBox="1"/>
          <p:nvPr/>
        </p:nvSpPr>
        <p:spPr>
          <a:xfrm>
            <a:off x="5586736" y="1834307"/>
            <a:ext cx="430887" cy="2333331"/>
          </a:xfrm>
          <a:prstGeom prst="rect">
            <a:avLst/>
          </a:prstGeom>
          <a:solidFill>
            <a:schemeClr val="bg1"/>
          </a:solidFill>
        </p:spPr>
        <p:txBody>
          <a:bodyPr vert="vert270" wrap="none" rtlCol="0">
            <a:spAutoFit/>
          </a:bodyPr>
          <a:lstStyle/>
          <a:p>
            <a:r>
              <a:rPr lang="en-US" sz="1600" b="1" dirty="0" smtClean="0">
                <a:latin typeface="+mj-lt"/>
                <a:ea typeface="ＭＳ Ｐゴシック" pitchFamily="-105" charset="-128"/>
              </a:rPr>
              <a:t>10</a:t>
            </a:r>
            <a:r>
              <a:rPr lang="en-US" sz="1600" b="1" baseline="30000" dirty="0" smtClean="0">
                <a:latin typeface="+mj-lt"/>
                <a:ea typeface="ＭＳ Ｐゴシック" pitchFamily="-105" charset="-128"/>
              </a:rPr>
              <a:t>-7</a:t>
            </a:r>
            <a:r>
              <a:rPr lang="en-US" sz="1600" b="1" dirty="0" smtClean="0">
                <a:latin typeface="+mj-lt"/>
                <a:ea typeface="ＭＳ Ｐゴシック" pitchFamily="-105" charset="-128"/>
              </a:rPr>
              <a:t> mergers </a:t>
            </a:r>
            <a:r>
              <a:rPr lang="en-US" sz="1600" b="1" dirty="0">
                <a:latin typeface="+mj-lt"/>
                <a:ea typeface="ＭＳ Ｐゴシック" pitchFamily="-105" charset="-128"/>
              </a:rPr>
              <a:t>/ Mpc</a:t>
            </a:r>
            <a:r>
              <a:rPr lang="en-US" sz="1600" b="1" baseline="30000" dirty="0">
                <a:latin typeface="+mj-lt"/>
                <a:ea typeface="ＭＳ Ｐゴシック" pitchFamily="-105" charset="-128"/>
              </a:rPr>
              <a:t>3</a:t>
            </a:r>
            <a:r>
              <a:rPr lang="en-US" sz="1600" b="1" dirty="0">
                <a:latin typeface="+mj-lt"/>
                <a:ea typeface="ＭＳ Ｐゴシック" pitchFamily="-105" charset="-128"/>
              </a:rPr>
              <a:t> / </a:t>
            </a:r>
            <a:r>
              <a:rPr lang="en-US" sz="1600" b="1" dirty="0" err="1">
                <a:latin typeface="+mj-lt"/>
                <a:ea typeface="ＭＳ Ｐゴシック" pitchFamily="-105" charset="-128"/>
              </a:rPr>
              <a:t>yr</a:t>
            </a:r>
            <a:endParaRPr lang="en-US" sz="1600" b="1" dirty="0">
              <a:latin typeface="+mj-lt"/>
            </a:endParaRPr>
          </a:p>
        </p:txBody>
      </p:sp>
      <p:cxnSp>
        <p:nvCxnSpPr>
          <p:cNvPr id="14" name="Straight Arrow Connector 13"/>
          <p:cNvCxnSpPr/>
          <p:nvPr/>
        </p:nvCxnSpPr>
        <p:spPr bwMode="auto">
          <a:xfrm>
            <a:off x="6017623" y="2991927"/>
            <a:ext cx="237704" cy="0"/>
          </a:xfrm>
          <a:prstGeom prst="straightConnector1">
            <a:avLst/>
          </a:prstGeom>
          <a:solidFill>
            <a:schemeClr val="accent1"/>
          </a:solidFill>
          <a:ln w="381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54627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1026"/>
          <p:cNvSpPr>
            <a:spLocks noGrp="1" noChangeArrowheads="1"/>
          </p:cNvSpPr>
          <p:nvPr>
            <p:ph type="title"/>
          </p:nvPr>
        </p:nvSpPr>
        <p:spPr/>
        <p:txBody>
          <a:bodyPr/>
          <a:lstStyle/>
          <a:p>
            <a:r>
              <a:rPr lang="en-US" sz="3200" dirty="0" err="1" smtClean="0"/>
              <a:t>Unmodeled</a:t>
            </a:r>
            <a:r>
              <a:rPr lang="en-US" sz="3200" dirty="0" smtClean="0"/>
              <a:t>, short-duration </a:t>
            </a:r>
            <a:br>
              <a:rPr lang="en-US" sz="3200" dirty="0" smtClean="0"/>
            </a:br>
            <a:r>
              <a:rPr lang="en-US" sz="3200" dirty="0" smtClean="0"/>
              <a:t>(&lt;~ 1 s) GW Bursts</a:t>
            </a:r>
            <a:endParaRPr lang="en-US" sz="3200" dirty="0"/>
          </a:p>
        </p:txBody>
      </p:sp>
      <p:pic>
        <p:nvPicPr>
          <p:cNvPr id="489475" name="Picture 1027" descr="sn_sequ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399"/>
            <a:ext cx="3632200" cy="2992659"/>
          </a:xfrm>
          <a:prstGeom prst="rect">
            <a:avLst/>
          </a:prstGeom>
          <a:noFill/>
          <a:extLst>
            <a:ext uri="{909E8E84-426E-40DD-AFC4-6F175D3DCCD1}">
              <a14:hiddenFill xmlns:a14="http://schemas.microsoft.com/office/drawing/2010/main">
                <a:solidFill>
                  <a:srgbClr val="FFFFFF"/>
                </a:solidFill>
              </a14:hiddenFill>
            </a:ext>
          </a:extLst>
        </p:spPr>
      </p:pic>
      <p:sp>
        <p:nvSpPr>
          <p:cNvPr id="489477" name="AutoShape 1029"/>
          <p:cNvSpPr>
            <a:spLocks noChangeArrowheads="1"/>
          </p:cNvSpPr>
          <p:nvPr/>
        </p:nvSpPr>
        <p:spPr bwMode="auto">
          <a:xfrm>
            <a:off x="2225040" y="1758749"/>
            <a:ext cx="1656080" cy="990600"/>
          </a:xfrm>
          <a:prstGeom prst="rightArrow">
            <a:avLst>
              <a:gd name="adj1" fmla="val 50000"/>
              <a:gd name="adj2" fmla="val 50000"/>
            </a:avLst>
          </a:prstGeom>
          <a:noFill/>
          <a:ln w="57150">
            <a:solidFill>
              <a:srgbClr val="EB5621"/>
            </a:solidFill>
            <a:miter lim="800000"/>
            <a:headEnd type="none" w="sm" len="sm"/>
            <a:tailEnd type="none" w="sm" len="sm"/>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9478" name="Text Box 1030"/>
          <p:cNvSpPr txBox="1">
            <a:spLocks noChangeArrowheads="1"/>
          </p:cNvSpPr>
          <p:nvPr/>
        </p:nvSpPr>
        <p:spPr bwMode="auto">
          <a:xfrm>
            <a:off x="1959417" y="2101649"/>
            <a:ext cx="2133600" cy="276999"/>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12700">
                <a:solidFill>
                  <a:srgbClr val="EB562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200" b="1" dirty="0">
                <a:solidFill>
                  <a:srgbClr val="EB5621"/>
                </a:solidFill>
                <a:latin typeface="Arial" charset="0"/>
              </a:rPr>
              <a:t>Gravitational waves</a:t>
            </a:r>
            <a:endParaRPr lang="en-US" sz="1200" dirty="0"/>
          </a:p>
        </p:txBody>
      </p:sp>
      <p:sp>
        <p:nvSpPr>
          <p:cNvPr id="2" name="TextBox 1"/>
          <p:cNvSpPr txBox="1"/>
          <p:nvPr/>
        </p:nvSpPr>
        <p:spPr>
          <a:xfrm>
            <a:off x="173258" y="4635558"/>
            <a:ext cx="338274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eaLnBrk="1" hangingPunct="1">
              <a:spcBef>
                <a:spcPct val="50000"/>
              </a:spcBef>
              <a:defRPr sz="2000" b="1">
                <a:latin typeface="Arial" charset="0"/>
              </a:defRPr>
            </a:lvl1pPr>
            <a:lvl2pPr marL="742950" indent="-285750">
              <a:defRPr>
                <a:latin typeface="Arial" charset="0"/>
              </a:defRPr>
            </a:lvl2pPr>
            <a:lvl3pPr marL="1143000" indent="-228600">
              <a:defRPr>
                <a:latin typeface="Arial" charset="0"/>
              </a:defRPr>
            </a:lvl3pPr>
            <a:lvl4pPr marL="1600200" indent="-228600">
              <a:defRPr>
                <a:latin typeface="Arial" charset="0"/>
              </a:defRPr>
            </a:lvl4pPr>
            <a:lvl5pPr marL="2057400" indent="-22860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en-US" dirty="0"/>
              <a:t>Core </a:t>
            </a:r>
            <a:r>
              <a:rPr lang="en-US" dirty="0" smtClean="0"/>
              <a:t>collapse supernova </a:t>
            </a:r>
            <a:endParaRPr lang="en-US" dirty="0"/>
          </a:p>
        </p:txBody>
      </p:sp>
      <p:grpSp>
        <p:nvGrpSpPr>
          <p:cNvPr id="8" name="Group 15"/>
          <p:cNvGrpSpPr>
            <a:grpSpLocks/>
          </p:cNvGrpSpPr>
          <p:nvPr/>
        </p:nvGrpSpPr>
        <p:grpSpPr bwMode="auto">
          <a:xfrm>
            <a:off x="152938" y="5135854"/>
            <a:ext cx="1635222" cy="1583078"/>
            <a:chOff x="3557" y="2376"/>
            <a:chExt cx="1500" cy="1567"/>
          </a:xfrm>
        </p:grpSpPr>
        <p:pic>
          <p:nvPicPr>
            <p:cNvPr id="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7" y="2376"/>
              <a:ext cx="1500" cy="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 name="Rectangle 6"/>
            <p:cNvSpPr>
              <a:spLocks noChangeArrowheads="1"/>
            </p:cNvSpPr>
            <p:nvPr/>
          </p:nvSpPr>
          <p:spPr bwMode="auto">
            <a:xfrm>
              <a:off x="3576" y="3516"/>
              <a:ext cx="1393"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en-US" sz="1050" b="1" dirty="0">
                  <a:solidFill>
                    <a:schemeClr val="bg1"/>
                  </a:solidFill>
                  <a:latin typeface="+mj-lt"/>
                </a:rPr>
                <a:t>Credit: Chandra </a:t>
              </a:r>
              <a:r>
                <a:rPr lang="en-US" sz="1050" b="1" dirty="0" smtClean="0">
                  <a:solidFill>
                    <a:schemeClr val="bg1"/>
                  </a:solidFill>
                  <a:latin typeface="+mj-lt"/>
                </a:rPr>
                <a:t/>
              </a:r>
              <a:br>
                <a:rPr lang="en-US" sz="1050" b="1" dirty="0" smtClean="0">
                  <a:solidFill>
                    <a:schemeClr val="bg1"/>
                  </a:solidFill>
                  <a:latin typeface="+mj-lt"/>
                </a:rPr>
              </a:br>
              <a:r>
                <a:rPr lang="en-US" sz="1050" b="1" dirty="0" smtClean="0">
                  <a:solidFill>
                    <a:schemeClr val="bg1"/>
                  </a:solidFill>
                  <a:latin typeface="+mj-lt"/>
                </a:rPr>
                <a:t>X-ray </a:t>
              </a:r>
              <a:r>
                <a:rPr lang="en-US" sz="1050" b="1" dirty="0">
                  <a:solidFill>
                    <a:schemeClr val="bg1"/>
                  </a:solidFill>
                  <a:latin typeface="+mj-lt"/>
                </a:rPr>
                <a:t>Observatory </a:t>
              </a:r>
            </a:p>
          </p:txBody>
        </p:sp>
      </p:grpSp>
      <p:pic>
        <p:nvPicPr>
          <p:cNvPr id="11" name="Picture 2"/>
          <p:cNvPicPr>
            <a:picLocks noChangeAspect="1" noChangeArrowheads="1"/>
          </p:cNvPicPr>
          <p:nvPr/>
        </p:nvPicPr>
        <p:blipFill>
          <a:blip r:embed="rId5" cstate="print"/>
          <a:srcRect/>
          <a:stretch>
            <a:fillRect/>
          </a:stretch>
        </p:blipFill>
        <p:spPr bwMode="auto">
          <a:xfrm>
            <a:off x="4946851" y="1676399"/>
            <a:ext cx="3424989" cy="2306159"/>
          </a:xfrm>
          <a:prstGeom prst="rect">
            <a:avLst/>
          </a:prstGeom>
          <a:noFill/>
          <a:ln w="9525">
            <a:noFill/>
            <a:miter lim="800000"/>
            <a:headEnd/>
            <a:tailEnd/>
          </a:ln>
        </p:spPr>
      </p:pic>
      <p:sp>
        <p:nvSpPr>
          <p:cNvPr id="3" name="TextBox 2"/>
          <p:cNvSpPr txBox="1"/>
          <p:nvPr/>
        </p:nvSpPr>
        <p:spPr>
          <a:xfrm>
            <a:off x="5429349" y="4024027"/>
            <a:ext cx="314380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eaLnBrk="1" hangingPunct="1">
              <a:spcBef>
                <a:spcPct val="50000"/>
              </a:spcBef>
              <a:defRPr sz="2000" b="1">
                <a:latin typeface="Arial" charset="0"/>
              </a:defRPr>
            </a:lvl1pPr>
            <a:lvl2pPr marL="742950" indent="-285750">
              <a:defRPr>
                <a:latin typeface="Arial" charset="0"/>
              </a:defRPr>
            </a:lvl2pPr>
            <a:lvl3pPr marL="1143000" indent="-228600">
              <a:defRPr>
                <a:latin typeface="Arial" charset="0"/>
              </a:defRPr>
            </a:lvl3pPr>
            <a:lvl4pPr marL="1600200" indent="-228600">
              <a:defRPr>
                <a:latin typeface="Arial" charset="0"/>
              </a:defRPr>
            </a:lvl4pPr>
            <a:lvl5pPr marL="2057400" indent="-22860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en-US" dirty="0"/>
              <a:t>Magnetar flares / storms</a:t>
            </a:r>
          </a:p>
        </p:txBody>
      </p:sp>
      <p:sp>
        <p:nvSpPr>
          <p:cNvPr id="13" name="Text Box 7"/>
          <p:cNvSpPr txBox="1">
            <a:spLocks noChangeArrowheads="1"/>
          </p:cNvSpPr>
          <p:nvPr/>
        </p:nvSpPr>
        <p:spPr bwMode="auto">
          <a:xfrm>
            <a:off x="4093017" y="4897683"/>
            <a:ext cx="307848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000" b="1" dirty="0" smtClean="0"/>
              <a:t>High-mass </a:t>
            </a:r>
            <a:br>
              <a:rPr lang="en-US" sz="2000" b="1" dirty="0" smtClean="0"/>
            </a:br>
            <a:r>
              <a:rPr lang="en-US" sz="2000" b="1" dirty="0" smtClean="0"/>
              <a:t>binary merger </a:t>
            </a:r>
            <a:br>
              <a:rPr lang="en-US" sz="2000" b="1" dirty="0" smtClean="0"/>
            </a:br>
            <a:r>
              <a:rPr lang="en-US" sz="2000" b="1" dirty="0" smtClean="0"/>
              <a:t>and </a:t>
            </a:r>
            <a:r>
              <a:rPr lang="en-US" sz="2000" b="1" dirty="0" err="1" smtClean="0"/>
              <a:t>ringdown</a:t>
            </a:r>
            <a:endParaRPr lang="en-US" sz="2000" b="1" dirty="0"/>
          </a:p>
        </p:txBody>
      </p:sp>
      <p:pic>
        <p:nvPicPr>
          <p:cNvPr id="14"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36640" y="4781984"/>
            <a:ext cx="2623751" cy="1918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D0D7F02C-625E-4AEC-B7A2-3E16C90D08CA}" type="slidenum">
              <a:rPr lang="en-US" smtClean="0"/>
              <a:pPr/>
              <a:t>21</a:t>
            </a:fld>
            <a:endParaRPr lang="en-US"/>
          </a:p>
        </p:txBody>
      </p:sp>
      <p:pic>
        <p:nvPicPr>
          <p:cNvPr id="1795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4700" y="5045984"/>
            <a:ext cx="1529396" cy="1685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176780" y="6441640"/>
            <a:ext cx="1058303" cy="261610"/>
          </a:xfrm>
          <a:prstGeom prst="rect">
            <a:avLst/>
          </a:prstGeom>
        </p:spPr>
        <p:txBody>
          <a:bodyPr wrap="none">
            <a:spAutoFit/>
          </a:bodyPr>
          <a:lstStyle/>
          <a:p>
            <a:pPr>
              <a:defRPr/>
            </a:pPr>
            <a:r>
              <a:rPr lang="en-US" sz="1100" b="1" dirty="0">
                <a:solidFill>
                  <a:schemeClr val="bg1"/>
                </a:solidFill>
                <a:latin typeface="+mj-lt"/>
              </a:rPr>
              <a:t>Credit: </a:t>
            </a:r>
            <a:r>
              <a:rPr lang="en-US" sz="1100" b="1" dirty="0" smtClean="0">
                <a:solidFill>
                  <a:schemeClr val="bg1"/>
                </a:solidFill>
                <a:latin typeface="+mj-lt"/>
              </a:rPr>
              <a:t>C. </a:t>
            </a:r>
            <a:r>
              <a:rPr lang="en-US" sz="1100" b="1" dirty="0" err="1" smtClean="0">
                <a:solidFill>
                  <a:schemeClr val="bg1"/>
                </a:solidFill>
                <a:latin typeface="+mj-lt"/>
              </a:rPr>
              <a:t>Ott</a:t>
            </a:r>
            <a:endParaRPr lang="en-US" sz="1100" b="1" dirty="0">
              <a:solidFill>
                <a:schemeClr val="bg1"/>
              </a:solidFill>
              <a:latin typeface="+mj-lt"/>
            </a:endParaRPr>
          </a:p>
        </p:txBody>
      </p:sp>
    </p:spTree>
    <p:extLst>
      <p:ext uri="{BB962C8B-B14F-4D97-AF65-F5344CB8AC3E}">
        <p14:creationId xmlns:p14="http://schemas.microsoft.com/office/powerpoint/2010/main" val="1377959534"/>
      </p:ext>
    </p:extLst>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1074" name="Rectangle 2"/>
          <p:cNvSpPr>
            <a:spLocks noGrp="1" noChangeArrowheads="1"/>
          </p:cNvSpPr>
          <p:nvPr>
            <p:ph type="title"/>
          </p:nvPr>
        </p:nvSpPr>
        <p:spPr>
          <a:xfrm>
            <a:off x="1524000" y="304800"/>
            <a:ext cx="7239000" cy="1143000"/>
          </a:xfrm>
        </p:spPr>
        <p:txBody>
          <a:bodyPr/>
          <a:lstStyle/>
          <a:p>
            <a:r>
              <a:rPr lang="en-US"/>
              <a:t>Gravitational waves from Big Bang</a:t>
            </a:r>
          </a:p>
        </p:txBody>
      </p:sp>
      <p:sp>
        <p:nvSpPr>
          <p:cNvPr id="1411075" name="Text Box 3"/>
          <p:cNvSpPr txBox="1">
            <a:spLocks noChangeArrowheads="1"/>
          </p:cNvSpPr>
          <p:nvPr/>
        </p:nvSpPr>
        <p:spPr bwMode="auto">
          <a:xfrm>
            <a:off x="4479925" y="-338138"/>
            <a:ext cx="184150" cy="1006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6000" b="1" i="1">
              <a:latin typeface="Playbill" pitchFamily="82" charset="0"/>
            </a:endParaRPr>
          </a:p>
        </p:txBody>
      </p:sp>
      <p:pic>
        <p:nvPicPr>
          <p:cNvPr id="1411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03438"/>
            <a:ext cx="6096000" cy="315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11079" name="Group 7"/>
          <p:cNvGrpSpPr>
            <a:grpSpLocks/>
          </p:cNvGrpSpPr>
          <p:nvPr/>
        </p:nvGrpSpPr>
        <p:grpSpPr bwMode="auto">
          <a:xfrm>
            <a:off x="6629400" y="4284663"/>
            <a:ext cx="2065338" cy="2420937"/>
            <a:chOff x="3792" y="432"/>
            <a:chExt cx="1968" cy="2913"/>
          </a:xfrm>
        </p:grpSpPr>
        <p:sp>
          <p:nvSpPr>
            <p:cNvPr id="1411080" name="Text Box 8"/>
            <p:cNvSpPr txBox="1">
              <a:spLocks noChangeArrowheads="1"/>
            </p:cNvSpPr>
            <p:nvPr/>
          </p:nvSpPr>
          <p:spPr bwMode="auto">
            <a:xfrm>
              <a:off x="3792" y="2352"/>
              <a:ext cx="1968" cy="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600" b="1">
                  <a:solidFill>
                    <a:srgbClr val="008000"/>
                  </a:solidFill>
                </a:rPr>
                <a:t>cosmic microwave background -- WMAP 2003</a:t>
              </a:r>
            </a:p>
          </p:txBody>
        </p:sp>
        <p:pic>
          <p:nvPicPr>
            <p:cNvPr id="141108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0" y="432"/>
              <a:ext cx="1920" cy="1872"/>
            </a:xfrm>
            <a:prstGeom prst="rect">
              <a:avLst/>
            </a:prstGeom>
            <a:noFill/>
            <a:extLst>
              <a:ext uri="{909E8E84-426E-40DD-AFC4-6F175D3DCCD1}">
                <a14:hiddenFill xmlns:a14="http://schemas.microsoft.com/office/drawing/2010/main">
                  <a:solidFill>
                    <a:srgbClr val="FFFFFF"/>
                  </a:solidFill>
                </a14:hiddenFill>
              </a:ext>
            </a:extLst>
          </p:spPr>
        </p:pic>
      </p:grpSp>
      <p:sp>
        <p:nvSpPr>
          <p:cNvPr id="1411082" name="Text Box 10"/>
          <p:cNvSpPr txBox="1">
            <a:spLocks noChangeArrowheads="1"/>
          </p:cNvSpPr>
          <p:nvPr/>
        </p:nvSpPr>
        <p:spPr bwMode="auto">
          <a:xfrm>
            <a:off x="4100513" y="3711575"/>
            <a:ext cx="823912" cy="73025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chemeClr val="tx2"/>
                </a:solidFill>
                <a:latin typeface="Arial" charset="0"/>
              </a:rPr>
              <a:t>380,000</a:t>
            </a:r>
          </a:p>
          <a:p>
            <a:r>
              <a:rPr lang="en-US" sz="1400">
                <a:solidFill>
                  <a:schemeClr val="tx2"/>
                </a:solidFill>
                <a:latin typeface="Arial" charset="0"/>
              </a:rPr>
              <a:t>YEARS</a:t>
            </a:r>
            <a:br>
              <a:rPr lang="en-US" sz="1400">
                <a:solidFill>
                  <a:schemeClr val="tx2"/>
                </a:solidFill>
                <a:latin typeface="Arial" charset="0"/>
              </a:rPr>
            </a:br>
            <a:endParaRPr lang="en-US" sz="1400">
              <a:solidFill>
                <a:schemeClr val="tx2"/>
              </a:solidFill>
              <a:latin typeface="Arial" charset="0"/>
            </a:endParaRPr>
          </a:p>
        </p:txBody>
      </p:sp>
      <p:sp>
        <p:nvSpPr>
          <p:cNvPr id="1411083" name="Text Box 11"/>
          <p:cNvSpPr txBox="1">
            <a:spLocks noChangeArrowheads="1"/>
          </p:cNvSpPr>
          <p:nvPr/>
        </p:nvSpPr>
        <p:spPr bwMode="auto">
          <a:xfrm>
            <a:off x="5135563" y="3590925"/>
            <a:ext cx="1031875" cy="5175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a:solidFill>
                  <a:schemeClr val="tx2"/>
                </a:solidFill>
                <a:latin typeface="Arial" charset="0"/>
              </a:rPr>
              <a:t>13.7 billion</a:t>
            </a:r>
          </a:p>
          <a:p>
            <a:pPr algn="ctr"/>
            <a:r>
              <a:rPr lang="en-US" sz="1400">
                <a:solidFill>
                  <a:schemeClr val="tx2"/>
                </a:solidFill>
                <a:latin typeface="Arial" charset="0"/>
              </a:rPr>
              <a:t>YEARS</a:t>
            </a:r>
          </a:p>
        </p:txBody>
      </p:sp>
      <p:sp>
        <p:nvSpPr>
          <p:cNvPr id="1411084" name="Text Box 12"/>
          <p:cNvSpPr txBox="1">
            <a:spLocks noChangeArrowheads="1"/>
          </p:cNvSpPr>
          <p:nvPr/>
        </p:nvSpPr>
        <p:spPr bwMode="auto">
          <a:xfrm>
            <a:off x="609600" y="1600200"/>
            <a:ext cx="3733800" cy="581025"/>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i="1">
                <a:solidFill>
                  <a:srgbClr val="CC0000"/>
                </a:solidFill>
                <a:latin typeface="Helvetica" pitchFamily="80" charset="0"/>
              </a:rPr>
              <a:t>Waves now in the LIGO band were produced 10</a:t>
            </a:r>
            <a:r>
              <a:rPr lang="en-US" sz="1600" i="1" baseline="30000">
                <a:solidFill>
                  <a:srgbClr val="CC0000"/>
                </a:solidFill>
                <a:latin typeface="Helvetica" pitchFamily="80" charset="0"/>
              </a:rPr>
              <a:t>-22</a:t>
            </a:r>
            <a:r>
              <a:rPr lang="en-US" sz="1600" i="1">
                <a:solidFill>
                  <a:srgbClr val="CC0000"/>
                </a:solidFill>
                <a:latin typeface="Helvetica" pitchFamily="80" charset="0"/>
              </a:rPr>
              <a:t> sec after the big bang</a:t>
            </a:r>
          </a:p>
        </p:txBody>
      </p:sp>
      <p:sp>
        <p:nvSpPr>
          <p:cNvPr id="1411085" name="Line 13"/>
          <p:cNvSpPr>
            <a:spLocks noChangeShapeType="1"/>
          </p:cNvSpPr>
          <p:nvPr/>
        </p:nvSpPr>
        <p:spPr bwMode="auto">
          <a:xfrm>
            <a:off x="762000" y="2133600"/>
            <a:ext cx="228600" cy="533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411087"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5025" y="1630363"/>
            <a:ext cx="3228975" cy="84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11088" name="Picture 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2560638"/>
            <a:ext cx="295275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11089" name="Picture 1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81725" y="3363913"/>
            <a:ext cx="2962275" cy="45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11096" name="Group 24"/>
          <p:cNvGrpSpPr>
            <a:grpSpLocks/>
          </p:cNvGrpSpPr>
          <p:nvPr/>
        </p:nvGrpSpPr>
        <p:grpSpPr bwMode="auto">
          <a:xfrm>
            <a:off x="1901825" y="4300538"/>
            <a:ext cx="4565650" cy="2508250"/>
            <a:chOff x="1104" y="2585"/>
            <a:chExt cx="2876" cy="1580"/>
          </a:xfrm>
        </p:grpSpPr>
        <p:pic>
          <p:nvPicPr>
            <p:cNvPr id="1411078" name="Picture 6" descr="Nick_early Universe_lisa1"/>
            <p:cNvPicPr>
              <a:picLocks noChangeAspect="1" noChangeArrowheads="1"/>
            </p:cNvPicPr>
            <p:nvPr/>
          </p:nvPicPr>
          <p:blipFill>
            <a:blip r:embed="rId8">
              <a:extLst>
                <a:ext uri="{28A0092B-C50C-407E-A947-70E740481C1C}">
                  <a14:useLocalDpi xmlns:a14="http://schemas.microsoft.com/office/drawing/2010/main" val="0"/>
                </a:ext>
              </a:extLst>
            </a:blip>
            <a:srcRect t="3305" b="15967"/>
            <a:stretch>
              <a:fillRect/>
            </a:stretch>
          </p:blipFill>
          <p:spPr bwMode="auto">
            <a:xfrm>
              <a:off x="1104" y="2585"/>
              <a:ext cx="2736" cy="1572"/>
            </a:xfrm>
            <a:prstGeom prst="rect">
              <a:avLst/>
            </a:prstGeom>
            <a:noFill/>
            <a:extLst>
              <a:ext uri="{909E8E84-426E-40DD-AFC4-6F175D3DCCD1}">
                <a14:hiddenFill xmlns:a14="http://schemas.microsoft.com/office/drawing/2010/main">
                  <a:solidFill>
                    <a:srgbClr val="FFFFFF"/>
                  </a:solidFill>
                </a14:hiddenFill>
              </a:ext>
            </a:extLst>
          </p:spPr>
        </p:pic>
        <p:sp>
          <p:nvSpPr>
            <p:cNvPr id="1411090" name="Text Box 18"/>
            <p:cNvSpPr txBox="1">
              <a:spLocks noChangeArrowheads="1"/>
            </p:cNvSpPr>
            <p:nvPr/>
          </p:nvSpPr>
          <p:spPr bwMode="auto">
            <a:xfrm>
              <a:off x="1565" y="3388"/>
              <a:ext cx="4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a:solidFill>
                    <a:srgbClr val="FF0000"/>
                  </a:solidFill>
                  <a:latin typeface="Arial" charset="0"/>
                </a:rPr>
                <a:t>GUT</a:t>
              </a:r>
            </a:p>
          </p:txBody>
        </p:sp>
        <p:sp>
          <p:nvSpPr>
            <p:cNvPr id="1411091" name="Text Box 19"/>
            <p:cNvSpPr txBox="1">
              <a:spLocks noChangeArrowheads="1"/>
            </p:cNvSpPr>
            <p:nvPr/>
          </p:nvSpPr>
          <p:spPr bwMode="auto">
            <a:xfrm>
              <a:off x="1255" y="3224"/>
              <a:ext cx="4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a:solidFill>
                    <a:srgbClr val="FF0000"/>
                  </a:solidFill>
                  <a:latin typeface="Arial" charset="0"/>
                </a:rPr>
                <a:t>GWs</a:t>
              </a:r>
            </a:p>
          </p:txBody>
        </p:sp>
        <p:sp>
          <p:nvSpPr>
            <p:cNvPr id="1411092" name="Text Box 20"/>
            <p:cNvSpPr txBox="1">
              <a:spLocks noChangeArrowheads="1"/>
            </p:cNvSpPr>
            <p:nvPr/>
          </p:nvSpPr>
          <p:spPr bwMode="auto">
            <a:xfrm>
              <a:off x="2423" y="3725"/>
              <a:ext cx="32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a:solidFill>
                    <a:srgbClr val="FF0000"/>
                  </a:solidFill>
                  <a:latin typeface="Arial" charset="0"/>
                  <a:sym typeface="Symbol" pitchFamily="18" charset="2"/>
                </a:rPr>
                <a:t></a:t>
              </a:r>
              <a:r>
                <a:rPr lang="en-US" sz="2800" b="1">
                  <a:solidFill>
                    <a:srgbClr val="FF0000"/>
                  </a:solidFill>
                  <a:latin typeface="Arial" charset="0"/>
                  <a:sym typeface="Symbol" pitchFamily="18" charset="2"/>
                </a:rPr>
                <a:t></a:t>
              </a:r>
              <a:r>
                <a:rPr lang="en-US" sz="1800" b="1">
                  <a:solidFill>
                    <a:srgbClr val="FF0000"/>
                  </a:solidFill>
                  <a:latin typeface="Arial" charset="0"/>
                </a:rPr>
                <a:t>s</a:t>
              </a:r>
            </a:p>
          </p:txBody>
        </p:sp>
        <p:sp>
          <p:nvSpPr>
            <p:cNvPr id="1411093" name="Text Box 21"/>
            <p:cNvSpPr txBox="1">
              <a:spLocks noChangeArrowheads="1"/>
            </p:cNvSpPr>
            <p:nvPr/>
          </p:nvSpPr>
          <p:spPr bwMode="auto">
            <a:xfrm>
              <a:off x="3512" y="3934"/>
              <a:ext cx="4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a:solidFill>
                    <a:srgbClr val="FF0000"/>
                  </a:solidFill>
                  <a:latin typeface="Arial" charset="0"/>
                </a:rPr>
                <a:t>NOW</a:t>
              </a:r>
            </a:p>
          </p:txBody>
        </p:sp>
        <p:sp>
          <p:nvSpPr>
            <p:cNvPr id="1411094" name="Text Box 22"/>
            <p:cNvSpPr txBox="1">
              <a:spLocks noChangeArrowheads="1"/>
            </p:cNvSpPr>
            <p:nvPr/>
          </p:nvSpPr>
          <p:spPr bwMode="auto">
            <a:xfrm>
              <a:off x="1986" y="3530"/>
              <a:ext cx="34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a:solidFill>
                    <a:srgbClr val="FF0000"/>
                  </a:solidFill>
                  <a:latin typeface="Arial" charset="0"/>
                  <a:sym typeface="Symbol" pitchFamily="18" charset="2"/>
                </a:rPr>
                <a:t></a:t>
              </a:r>
              <a:r>
                <a:rPr lang="en-US" sz="2800" b="1">
                  <a:solidFill>
                    <a:srgbClr val="FF0000"/>
                  </a:solidFill>
                  <a:latin typeface="Arial" charset="0"/>
                  <a:sym typeface="Symbol" pitchFamily="18" charset="2"/>
                </a:rPr>
                <a:t></a:t>
              </a:r>
              <a:r>
                <a:rPr lang="en-US" sz="1800" b="1">
                  <a:solidFill>
                    <a:srgbClr val="FF0000"/>
                  </a:solidFill>
                  <a:latin typeface="Arial" charset="0"/>
                </a:rPr>
                <a:t>s</a:t>
              </a:r>
            </a:p>
          </p:txBody>
        </p:sp>
        <p:sp>
          <p:nvSpPr>
            <p:cNvPr id="1411095" name="Text Box 23"/>
            <p:cNvSpPr txBox="1">
              <a:spLocks noChangeArrowheads="1"/>
            </p:cNvSpPr>
            <p:nvPr/>
          </p:nvSpPr>
          <p:spPr bwMode="auto">
            <a:xfrm>
              <a:off x="2813" y="3897"/>
              <a:ext cx="5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a:solidFill>
                    <a:srgbClr val="FF0000"/>
                  </a:solidFill>
                  <a:latin typeface="Arial" charset="0"/>
                </a:rPr>
                <a:t>DM,DE</a:t>
              </a:r>
            </a:p>
          </p:txBody>
        </p:sp>
      </p:grpSp>
      <p:sp>
        <p:nvSpPr>
          <p:cNvPr id="1411077" name="Line 5"/>
          <p:cNvSpPr>
            <a:spLocks noChangeShapeType="1"/>
          </p:cNvSpPr>
          <p:nvPr/>
        </p:nvSpPr>
        <p:spPr bwMode="auto">
          <a:xfrm flipH="1" flipV="1">
            <a:off x="4876800" y="4025900"/>
            <a:ext cx="1752600" cy="8509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fld id="{D0D7F02C-625E-4AEC-B7A2-3E16C90D08CA}" type="slidenum">
              <a:rPr lang="en-US" smtClean="0"/>
              <a:pPr/>
              <a:t>22</a:t>
            </a:fld>
            <a:endParaRPr lang="en-US"/>
          </a:p>
        </p:txBody>
      </p:sp>
    </p:spTree>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4930" name="Rectangle 2"/>
          <p:cNvSpPr>
            <a:spLocks noGrp="1" noChangeArrowheads="1"/>
          </p:cNvSpPr>
          <p:nvPr>
            <p:ph type="title"/>
          </p:nvPr>
        </p:nvSpPr>
        <p:spPr/>
        <p:txBody>
          <a:bodyPr/>
          <a:lstStyle/>
          <a:p>
            <a:r>
              <a:rPr lang="en-US" b="1"/>
              <a:t/>
            </a:r>
            <a:br>
              <a:rPr lang="en-US" b="1"/>
            </a:br>
            <a:r>
              <a:rPr lang="en-US" sz="3200" i="1">
                <a:solidFill>
                  <a:srgbClr val="037C03"/>
                </a:solidFill>
              </a:rPr>
              <a:t>Pulsars and continuous wave sources</a:t>
            </a:r>
          </a:p>
        </p:txBody>
      </p:sp>
      <p:sp>
        <p:nvSpPr>
          <p:cNvPr id="1404931" name="Rectangle 3"/>
          <p:cNvSpPr>
            <a:spLocks noChangeArrowheads="1"/>
          </p:cNvSpPr>
          <p:nvPr/>
        </p:nvSpPr>
        <p:spPr bwMode="auto">
          <a:xfrm>
            <a:off x="685800" y="4894263"/>
            <a:ext cx="7772400"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1"/>
              </a:buClr>
              <a:buFont typeface="Wingdings" pitchFamily="2" charset="2"/>
              <a:buChar char="§"/>
            </a:pPr>
            <a:endParaRPr lang="en-US" sz="2000">
              <a:latin typeface="Helvetica" pitchFamily="80" charset="0"/>
            </a:endParaRPr>
          </a:p>
          <a:p>
            <a:pPr marL="342900" indent="-342900">
              <a:spcBef>
                <a:spcPct val="20000"/>
              </a:spcBef>
              <a:buClr>
                <a:schemeClr val="tx1"/>
              </a:buClr>
              <a:buFont typeface="Wingdings" pitchFamily="2" charset="2"/>
              <a:buChar char="§"/>
            </a:pPr>
            <a:endParaRPr lang="en-US" sz="2000" i="1">
              <a:latin typeface="Helvetica" pitchFamily="80" charset="0"/>
            </a:endParaRPr>
          </a:p>
        </p:txBody>
      </p:sp>
      <p:pic>
        <p:nvPicPr>
          <p:cNvPr id="1404932" name="Picture 4" descr="CWSensitiv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 y="3735388"/>
            <a:ext cx="3043238" cy="312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04933" name="Text Box 5"/>
          <p:cNvSpPr txBox="1">
            <a:spLocks noChangeArrowheads="1"/>
          </p:cNvSpPr>
          <p:nvPr/>
        </p:nvSpPr>
        <p:spPr bwMode="auto">
          <a:xfrm>
            <a:off x="4343400" y="1676400"/>
            <a:ext cx="4046538"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1"/>
              </a:buClr>
              <a:buFont typeface="Wingdings" pitchFamily="2" charset="2"/>
              <a:buChar char="§"/>
            </a:pPr>
            <a:r>
              <a:rPr lang="en-US" sz="2000">
                <a:latin typeface="Helvetica" pitchFamily="80" charset="0"/>
              </a:rPr>
              <a:t>  </a:t>
            </a:r>
            <a:r>
              <a:rPr lang="en-US" sz="2000" b="1" u="sng">
                <a:latin typeface="Helvetica" pitchFamily="80" charset="0"/>
              </a:rPr>
              <a:t>Pulsars in our galaxy</a:t>
            </a:r>
          </a:p>
          <a:p>
            <a:pPr lvl="1">
              <a:spcBef>
                <a:spcPct val="20000"/>
              </a:spcBef>
              <a:buClr>
                <a:schemeClr val="tx1"/>
              </a:buClr>
              <a:buFontTx/>
              <a:buChar char="»"/>
            </a:pPr>
            <a:r>
              <a:rPr lang="en-US" sz="1600">
                <a:solidFill>
                  <a:schemeClr val="tx2"/>
                </a:solidFill>
                <a:latin typeface="Helvetica" pitchFamily="80" charset="0"/>
              </a:rPr>
              <a:t>non axisymmetric:     10-4 &lt; </a:t>
            </a:r>
            <a:r>
              <a:rPr lang="en-US" sz="1600">
                <a:solidFill>
                  <a:schemeClr val="tx2"/>
                </a:solidFill>
                <a:latin typeface="Symbol" pitchFamily="18" charset="2"/>
              </a:rPr>
              <a:t>e</a:t>
            </a:r>
            <a:r>
              <a:rPr lang="en-US" sz="1600">
                <a:solidFill>
                  <a:schemeClr val="tx2"/>
                </a:solidFill>
                <a:latin typeface="Helvetica" pitchFamily="80" charset="0"/>
              </a:rPr>
              <a:t> &lt; 10-6</a:t>
            </a:r>
          </a:p>
          <a:p>
            <a:pPr lvl="1">
              <a:spcBef>
                <a:spcPct val="20000"/>
              </a:spcBef>
              <a:buClr>
                <a:schemeClr val="tx1"/>
              </a:buClr>
              <a:buFontTx/>
              <a:buChar char="»"/>
            </a:pPr>
            <a:r>
              <a:rPr lang="en-US" sz="1600">
                <a:solidFill>
                  <a:schemeClr val="tx2"/>
                </a:solidFill>
                <a:latin typeface="Helvetica" pitchFamily="80" charset="0"/>
              </a:rPr>
              <a:t>science: EOS; precession; interiors</a:t>
            </a:r>
          </a:p>
          <a:p>
            <a:pPr lvl="1">
              <a:spcBef>
                <a:spcPct val="20000"/>
              </a:spcBef>
              <a:buClr>
                <a:schemeClr val="tx1"/>
              </a:buClr>
              <a:buFontTx/>
              <a:buChar char="»"/>
            </a:pPr>
            <a:r>
              <a:rPr lang="en-US" sz="1600">
                <a:solidFill>
                  <a:schemeClr val="tx2"/>
                </a:solidFill>
                <a:latin typeface="Helvetica" pitchFamily="80" charset="0"/>
              </a:rPr>
              <a:t>“R-mode” instabilities</a:t>
            </a:r>
          </a:p>
          <a:p>
            <a:pPr lvl="1">
              <a:spcBef>
                <a:spcPct val="20000"/>
              </a:spcBef>
              <a:buClr>
                <a:schemeClr val="tx1"/>
              </a:buClr>
              <a:buFontTx/>
              <a:buChar char="»"/>
            </a:pPr>
            <a:r>
              <a:rPr lang="en-US" sz="1600">
                <a:solidFill>
                  <a:schemeClr val="tx2"/>
                </a:solidFill>
                <a:latin typeface="Helvetica" pitchFamily="80" charset="0"/>
              </a:rPr>
              <a:t>narrow band searches best</a:t>
            </a:r>
          </a:p>
          <a:p>
            <a:endParaRPr lang="en-US" sz="1600" b="1"/>
          </a:p>
        </p:txBody>
      </p:sp>
      <p:grpSp>
        <p:nvGrpSpPr>
          <p:cNvPr id="1404935" name="Group 7"/>
          <p:cNvGrpSpPr>
            <a:grpSpLocks/>
          </p:cNvGrpSpPr>
          <p:nvPr/>
        </p:nvGrpSpPr>
        <p:grpSpPr bwMode="auto">
          <a:xfrm>
            <a:off x="7658100" y="3162300"/>
            <a:ext cx="1201738" cy="1439863"/>
            <a:chOff x="4721" y="3024"/>
            <a:chExt cx="757" cy="907"/>
          </a:xfrm>
        </p:grpSpPr>
        <p:pic>
          <p:nvPicPr>
            <p:cNvPr id="140493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1" y="3125"/>
              <a:ext cx="757" cy="806"/>
            </a:xfrm>
            <a:prstGeom prst="rect">
              <a:avLst/>
            </a:prstGeom>
            <a:noFill/>
            <a:extLst>
              <a:ext uri="{909E8E84-426E-40DD-AFC4-6F175D3DCCD1}">
                <a14:hiddenFill xmlns:a14="http://schemas.microsoft.com/office/drawing/2010/main">
                  <a:solidFill>
                    <a:srgbClr val="FFFFFF"/>
                  </a:solidFill>
                </a14:hiddenFill>
              </a:ext>
            </a:extLst>
          </p:spPr>
        </p:pic>
        <p:sp>
          <p:nvSpPr>
            <p:cNvPr id="1404937" name="Line 9"/>
            <p:cNvSpPr>
              <a:spLocks noChangeAspect="1" noChangeShapeType="1"/>
            </p:cNvSpPr>
            <p:nvPr/>
          </p:nvSpPr>
          <p:spPr bwMode="auto">
            <a:xfrm flipV="1">
              <a:off x="5090" y="3064"/>
              <a:ext cx="0" cy="32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04938" name="AutoShape 10"/>
            <p:cNvSpPr>
              <a:spLocks noChangeAspect="1" noChangeArrowheads="1"/>
            </p:cNvSpPr>
            <p:nvPr/>
          </p:nvSpPr>
          <p:spPr bwMode="auto">
            <a:xfrm>
              <a:off x="4983" y="3024"/>
              <a:ext cx="189" cy="163"/>
            </a:xfrm>
            <a:prstGeom prst="curvedRightArrow">
              <a:avLst>
                <a:gd name="adj1" fmla="val 21856"/>
                <a:gd name="adj2" fmla="val 35032"/>
                <a:gd name="adj3" fmla="val 38779"/>
              </a:avLst>
            </a:prstGeom>
            <a:solidFill>
              <a:schemeClr val="accent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404939" name="Group 11"/>
          <p:cNvGrpSpPr>
            <a:grpSpLocks/>
          </p:cNvGrpSpPr>
          <p:nvPr/>
        </p:nvGrpSpPr>
        <p:grpSpPr bwMode="auto">
          <a:xfrm>
            <a:off x="7000875" y="4810125"/>
            <a:ext cx="1716088" cy="1666875"/>
            <a:chOff x="4560" y="3078"/>
            <a:chExt cx="1081" cy="1050"/>
          </a:xfrm>
        </p:grpSpPr>
        <p:pic>
          <p:nvPicPr>
            <p:cNvPr id="1404940" name="Picture 12" descr="RMOD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0" y="3078"/>
              <a:ext cx="1081" cy="906"/>
            </a:xfrm>
            <a:prstGeom prst="rect">
              <a:avLst/>
            </a:prstGeom>
            <a:noFill/>
            <a:extLst>
              <a:ext uri="{909E8E84-426E-40DD-AFC4-6F175D3DCCD1}">
                <a14:hiddenFill xmlns:a14="http://schemas.microsoft.com/office/drawing/2010/main">
                  <a:solidFill>
                    <a:srgbClr val="FFFFFF"/>
                  </a:solidFill>
                </a14:hiddenFill>
              </a:ext>
            </a:extLst>
          </p:spPr>
        </p:pic>
        <p:sp>
          <p:nvSpPr>
            <p:cNvPr id="1404941" name="Text Box 13"/>
            <p:cNvSpPr txBox="1">
              <a:spLocks noChangeAspect="1" noChangeArrowheads="1"/>
            </p:cNvSpPr>
            <p:nvPr/>
          </p:nvSpPr>
          <p:spPr bwMode="auto">
            <a:xfrm>
              <a:off x="4741" y="3916"/>
              <a:ext cx="635" cy="212"/>
            </a:xfrm>
            <a:prstGeom prst="rect">
              <a:avLst/>
            </a:prstGeom>
            <a:noFill/>
            <a:ln>
              <a:noFill/>
            </a:ln>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sz="1600">
                  <a:solidFill>
                    <a:srgbClr val="CC0000"/>
                  </a:solidFill>
                  <a:latin typeface="Helvetica" pitchFamily="80" charset="0"/>
                </a:rPr>
                <a:t>R-modes</a:t>
              </a:r>
            </a:p>
          </p:txBody>
        </p:sp>
      </p:grpSp>
      <p:pic>
        <p:nvPicPr>
          <p:cNvPr id="1404942" name="Picture 14" descr="pulsa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4925" y="5200650"/>
            <a:ext cx="1616075" cy="1203325"/>
          </a:xfrm>
          <a:prstGeom prst="rect">
            <a:avLst/>
          </a:prstGeom>
          <a:noFill/>
          <a:extLst>
            <a:ext uri="{909E8E84-426E-40DD-AFC4-6F175D3DCCD1}">
              <a14:hiddenFill xmlns:a14="http://schemas.microsoft.com/office/drawing/2010/main">
                <a:solidFill>
                  <a:srgbClr val="FFFFFF"/>
                </a:solidFill>
              </a14:hiddenFill>
            </a:ext>
          </a:extLst>
        </p:spPr>
      </p:pic>
      <p:grpSp>
        <p:nvGrpSpPr>
          <p:cNvPr id="1404943" name="Group 15"/>
          <p:cNvGrpSpPr>
            <a:grpSpLocks/>
          </p:cNvGrpSpPr>
          <p:nvPr/>
        </p:nvGrpSpPr>
        <p:grpSpPr bwMode="auto">
          <a:xfrm>
            <a:off x="1038225" y="1438275"/>
            <a:ext cx="2924175" cy="2206625"/>
            <a:chOff x="4032" y="1584"/>
            <a:chExt cx="1590" cy="1200"/>
          </a:xfrm>
        </p:grpSpPr>
        <p:pic>
          <p:nvPicPr>
            <p:cNvPr id="1404944"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2" y="1584"/>
              <a:ext cx="1590" cy="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04945" name="Text Box 17"/>
            <p:cNvSpPr txBox="1">
              <a:spLocks noChangeArrowheads="1"/>
            </p:cNvSpPr>
            <p:nvPr/>
          </p:nvSpPr>
          <p:spPr bwMode="auto">
            <a:xfrm>
              <a:off x="4038" y="2640"/>
              <a:ext cx="262" cy="1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1pPr>
              <a:lvl2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2pPr>
              <a:lvl3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3pPr>
              <a:lvl4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4pPr>
              <a:lvl5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9pPr>
            </a:lstStyle>
            <a:p>
              <a:pPr>
                <a:buClr>
                  <a:srgbClr val="FFFFFF"/>
                </a:buClr>
                <a:buSzPct val="100000"/>
                <a:buFont typeface="Times New Roman" pitchFamily="18" charset="0"/>
                <a:buNone/>
              </a:pPr>
              <a:r>
                <a:rPr lang="en-GB" sz="800">
                  <a:solidFill>
                    <a:srgbClr val="FFFFFF"/>
                  </a:solidFill>
                </a:rPr>
                <a:t>NASA </a:t>
              </a:r>
            </a:p>
          </p:txBody>
        </p:sp>
      </p:grpSp>
      <p:grpSp>
        <p:nvGrpSpPr>
          <p:cNvPr id="1404946" name="Group 18"/>
          <p:cNvGrpSpPr>
            <a:grpSpLocks/>
          </p:cNvGrpSpPr>
          <p:nvPr/>
        </p:nvGrpSpPr>
        <p:grpSpPr bwMode="auto">
          <a:xfrm>
            <a:off x="3533775" y="5387975"/>
            <a:ext cx="1438275" cy="1133475"/>
            <a:chOff x="2832" y="2884"/>
            <a:chExt cx="1680" cy="1427"/>
          </a:xfrm>
        </p:grpSpPr>
        <p:pic>
          <p:nvPicPr>
            <p:cNvPr id="1404947"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32" y="2884"/>
              <a:ext cx="1680" cy="12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04948" name="Text Box 20"/>
            <p:cNvSpPr txBox="1">
              <a:spLocks noChangeArrowheads="1"/>
            </p:cNvSpPr>
            <p:nvPr/>
          </p:nvSpPr>
          <p:spPr bwMode="auto">
            <a:xfrm>
              <a:off x="2832" y="4041"/>
              <a:ext cx="564" cy="2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1pPr>
              <a:lvl2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2pPr>
              <a:lvl3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3pPr>
              <a:lvl4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4pPr>
              <a:lvl5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9pPr>
            </a:lstStyle>
            <a:p>
              <a:pPr>
                <a:buClr>
                  <a:srgbClr val="FFFFFF"/>
                </a:buClr>
                <a:buSzPct val="100000"/>
                <a:buFont typeface="Times New Roman" pitchFamily="18" charset="0"/>
                <a:buNone/>
              </a:pPr>
              <a:r>
                <a:rPr lang="en-GB" sz="800">
                  <a:solidFill>
                    <a:srgbClr val="FFFFFF"/>
                  </a:solidFill>
                </a:rPr>
                <a:t>NASA </a:t>
              </a:r>
            </a:p>
          </p:txBody>
        </p:sp>
      </p:grpSp>
      <p:grpSp>
        <p:nvGrpSpPr>
          <p:cNvPr id="1404949" name="Group 21"/>
          <p:cNvGrpSpPr>
            <a:grpSpLocks/>
          </p:cNvGrpSpPr>
          <p:nvPr/>
        </p:nvGrpSpPr>
        <p:grpSpPr bwMode="auto">
          <a:xfrm>
            <a:off x="3495675" y="3765550"/>
            <a:ext cx="1263650" cy="1360488"/>
            <a:chOff x="1008" y="2784"/>
            <a:chExt cx="1378" cy="1485"/>
          </a:xfrm>
        </p:grpSpPr>
        <p:pic>
          <p:nvPicPr>
            <p:cNvPr id="1404950" name="Picture 2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2" y="2784"/>
              <a:ext cx="1344" cy="13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04951" name="Text Box 23"/>
            <p:cNvSpPr txBox="1">
              <a:spLocks noChangeArrowheads="1"/>
            </p:cNvSpPr>
            <p:nvPr/>
          </p:nvSpPr>
          <p:spPr bwMode="auto">
            <a:xfrm>
              <a:off x="1008" y="4052"/>
              <a:ext cx="994" cy="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1pPr>
              <a:lvl2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2pPr>
              <a:lvl3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3pPr>
              <a:lvl4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4pPr>
              <a:lvl5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9pPr>
            </a:lstStyle>
            <a:p>
              <a:pPr>
                <a:buClr>
                  <a:srgbClr val="FFFFFF"/>
                </a:buClr>
                <a:buSzPct val="100000"/>
                <a:buFont typeface="Times New Roman" pitchFamily="18" charset="0"/>
                <a:buNone/>
              </a:pPr>
              <a:r>
                <a:rPr lang="en-GB" sz="700">
                  <a:solidFill>
                    <a:srgbClr val="FFFFFF"/>
                  </a:solidFill>
                </a:rPr>
                <a:t>(NASA/CXC/SAO) </a:t>
              </a:r>
            </a:p>
          </p:txBody>
        </p:sp>
      </p:grpSp>
      <p:graphicFrame>
        <p:nvGraphicFramePr>
          <p:cNvPr id="1404952" name="Object 24"/>
          <p:cNvGraphicFramePr>
            <a:graphicFrameLocks noGrp="1" noChangeAspect="1"/>
          </p:cNvGraphicFramePr>
          <p:nvPr>
            <p:ph idx="1"/>
          </p:nvPr>
        </p:nvGraphicFramePr>
        <p:xfrm>
          <a:off x="5006975" y="3381375"/>
          <a:ext cx="2505075" cy="995363"/>
        </p:xfrm>
        <a:graphic>
          <a:graphicData uri="http://schemas.openxmlformats.org/presentationml/2006/ole">
            <mc:AlternateContent xmlns:mc="http://schemas.openxmlformats.org/markup-compatibility/2006">
              <mc:Choice xmlns:v="urn:schemas-microsoft-com:vml" Requires="v">
                <p:oleObj spid="_x0000_s1405074" name="Equation" r:id="rId11" imgW="1054080" imgH="419040" progId="Equation.DSMT4">
                  <p:embed/>
                </p:oleObj>
              </mc:Choice>
              <mc:Fallback>
                <p:oleObj name="Equation" r:id="rId11" imgW="1054080" imgH="419040" progId="Equation.DSMT4">
                  <p:embed/>
                  <p:pic>
                    <p:nvPicPr>
                      <p:cNvPr id="0" name="Object 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06975" y="3381375"/>
                        <a:ext cx="2505075" cy="995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04956" name="Object 28"/>
          <p:cNvGraphicFramePr>
            <a:graphicFrameLocks noChangeAspect="1"/>
          </p:cNvGraphicFramePr>
          <p:nvPr/>
        </p:nvGraphicFramePr>
        <p:xfrm>
          <a:off x="4924425" y="4484688"/>
          <a:ext cx="2038350" cy="582612"/>
        </p:xfrm>
        <a:graphic>
          <a:graphicData uri="http://schemas.openxmlformats.org/presentationml/2006/ole">
            <mc:AlternateContent xmlns:mc="http://schemas.openxmlformats.org/markup-compatibility/2006">
              <mc:Choice xmlns:v="urn:schemas-microsoft-com:vml" Requires="v">
                <p:oleObj spid="_x0000_s1405075" name="Equation" r:id="rId13" imgW="787320" imgH="228600" progId="Equation.DSMT4">
                  <p:embed/>
                </p:oleObj>
              </mc:Choice>
              <mc:Fallback>
                <p:oleObj name="Equation" r:id="rId13" imgW="787320" imgH="228600" progId="Equation.DSMT4">
                  <p:embed/>
                  <p:pic>
                    <p:nvPicPr>
                      <p:cNvPr id="0" name="Object 2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24425" y="4484688"/>
                        <a:ext cx="2038350" cy="582612"/>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36BB9812-3B4C-4A35-AEDB-F240F4EFEB71}" type="slidenum">
              <a:rPr lang="en-US" smtClean="0"/>
              <a:pPr/>
              <a:t>23</a:t>
            </a:fld>
            <a:endParaRPr lang="en-US"/>
          </a:p>
        </p:txBody>
      </p:sp>
    </p:spTree>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ea typeface="ＭＳ Ｐゴシック" pitchFamily="-105" charset="-128"/>
              </a:rPr>
              <a:t>Astrophysical science </a:t>
            </a:r>
            <a:br>
              <a:rPr lang="en-US" dirty="0" smtClean="0">
                <a:ea typeface="ＭＳ Ｐゴシック" pitchFamily="-105" charset="-128"/>
              </a:rPr>
            </a:br>
            <a:r>
              <a:rPr lang="en-US" dirty="0" smtClean="0">
                <a:ea typeface="ＭＳ Ｐゴシック" pitchFamily="-105" charset="-128"/>
              </a:rPr>
              <a:t>with binary mergers</a:t>
            </a:r>
          </a:p>
        </p:txBody>
      </p:sp>
      <p:sp>
        <p:nvSpPr>
          <p:cNvPr id="21507" name="Content Placeholder 2"/>
          <p:cNvSpPr>
            <a:spLocks noGrp="1"/>
          </p:cNvSpPr>
          <p:nvPr>
            <p:ph idx="1"/>
          </p:nvPr>
        </p:nvSpPr>
        <p:spPr>
          <a:xfrm>
            <a:off x="152400" y="1737360"/>
            <a:ext cx="8610600" cy="4724400"/>
          </a:xfrm>
        </p:spPr>
        <p:txBody>
          <a:bodyPr/>
          <a:lstStyle/>
          <a:p>
            <a:r>
              <a:rPr lang="en-US" sz="2000" b="1" dirty="0" smtClean="0">
                <a:ea typeface="ＭＳ Ｐゴシック" pitchFamily="-105" charset="-128"/>
              </a:rPr>
              <a:t>Merger rates as function of mass, mass ratio, spin</a:t>
            </a:r>
          </a:p>
          <a:p>
            <a:pPr lvl="1"/>
            <a:r>
              <a:rPr lang="en-US" sz="1600" b="1" dirty="0" smtClean="0">
                <a:ea typeface="ＭＳ Ｐゴシック" pitchFamily="-105" charset="-128"/>
              </a:rPr>
              <a:t>Establish existence of black hole binaries</a:t>
            </a:r>
          </a:p>
          <a:p>
            <a:pPr lvl="1"/>
            <a:r>
              <a:rPr lang="en-US" sz="1600" b="1" dirty="0" smtClean="0">
                <a:ea typeface="ＭＳ Ｐゴシック" pitchFamily="-105" charset="-128"/>
              </a:rPr>
              <a:t>Neutron star mass distribution</a:t>
            </a:r>
          </a:p>
          <a:p>
            <a:pPr lvl="1"/>
            <a:r>
              <a:rPr lang="en-US" sz="1600" b="1" dirty="0" smtClean="0">
                <a:ea typeface="ＭＳ Ｐゴシック" pitchFamily="-105" charset="-128"/>
              </a:rPr>
              <a:t>Black hole number, mass, spin and location distribution</a:t>
            </a:r>
          </a:p>
          <a:p>
            <a:pPr lvl="1"/>
            <a:r>
              <a:rPr lang="en-US" sz="1600" b="1" dirty="0" smtClean="0">
                <a:ea typeface="ＭＳ Ｐゴシック" pitchFamily="-105" charset="-128"/>
              </a:rPr>
              <a:t>Search for intermediate-mass black holes</a:t>
            </a:r>
          </a:p>
          <a:p>
            <a:r>
              <a:rPr lang="en-US" sz="2000" b="1" dirty="0" smtClean="0">
                <a:ea typeface="ＭＳ Ｐゴシック" pitchFamily="-105" charset="-128"/>
              </a:rPr>
              <a:t>Inform / constrain astrophysical source distribution models</a:t>
            </a:r>
          </a:p>
          <a:p>
            <a:pPr lvl="1"/>
            <a:r>
              <a:rPr lang="en-US" sz="1600" b="1" dirty="0" smtClean="0">
                <a:ea typeface="ＭＳ Ｐゴシック" pitchFamily="-105" charset="-128"/>
              </a:rPr>
              <a:t>Extract population synthesis model parameters.</a:t>
            </a:r>
          </a:p>
          <a:p>
            <a:pPr lvl="1"/>
            <a:r>
              <a:rPr lang="en-US" sz="1600" b="1" dirty="0" smtClean="0">
                <a:ea typeface="ＭＳ Ｐゴシック" pitchFamily="-105" charset="-128"/>
              </a:rPr>
              <a:t>Binary formation and evolution history</a:t>
            </a:r>
          </a:p>
          <a:p>
            <a:pPr lvl="1"/>
            <a:r>
              <a:rPr lang="en-US" sz="1600" b="1" dirty="0" smtClean="0">
                <a:ea typeface="ＭＳ Ｐゴシック" pitchFamily="-105" charset="-128"/>
              </a:rPr>
              <a:t>Explore hierarchical merger scenarios</a:t>
            </a:r>
          </a:p>
          <a:p>
            <a:r>
              <a:rPr lang="en-US" sz="2000" b="1" dirty="0" smtClean="0">
                <a:ea typeface="ＭＳ Ｐゴシック" pitchFamily="-105" charset="-128"/>
              </a:rPr>
              <a:t>Study matter effects in waveform: tidal disruption, NS EOS.</a:t>
            </a:r>
          </a:p>
        </p:txBody>
      </p:sp>
      <p:pic>
        <p:nvPicPr>
          <p:cNvPr id="21508" name="Picture 12"/>
          <p:cNvPicPr>
            <a:picLocks noChangeAspect="1" noChangeArrowheads="1"/>
          </p:cNvPicPr>
          <p:nvPr/>
        </p:nvPicPr>
        <p:blipFill>
          <a:blip r:embed="rId3" cstate="print"/>
          <a:srcRect l="1115" t="9761" r="8487" b="68550"/>
          <a:stretch>
            <a:fillRect/>
          </a:stretch>
        </p:blipFill>
        <p:spPr bwMode="auto">
          <a:xfrm>
            <a:off x="304800" y="5105400"/>
            <a:ext cx="4478338" cy="1106488"/>
          </a:xfrm>
          <a:prstGeom prst="rect">
            <a:avLst/>
          </a:prstGeom>
          <a:noFill/>
          <a:ln w="12700">
            <a:noFill/>
            <a:miter lim="800000"/>
            <a:headEnd type="none" w="sm" len="sm"/>
            <a:tailEnd type="none" w="sm" len="sm"/>
          </a:ln>
        </p:spPr>
      </p:pic>
      <p:pic>
        <p:nvPicPr>
          <p:cNvPr id="21509" name="Picture 3"/>
          <p:cNvPicPr>
            <a:picLocks noChangeAspect="1" noChangeArrowheads="1"/>
          </p:cNvPicPr>
          <p:nvPr/>
        </p:nvPicPr>
        <p:blipFill>
          <a:blip r:embed="rId4" cstate="print"/>
          <a:srcRect l="2438" t="6757" r="2438" b="2124"/>
          <a:stretch>
            <a:fillRect/>
          </a:stretch>
        </p:blipFill>
        <p:spPr bwMode="auto">
          <a:xfrm>
            <a:off x="4904740" y="5054283"/>
            <a:ext cx="1739900" cy="1316037"/>
          </a:xfrm>
          <a:prstGeom prst="rect">
            <a:avLst/>
          </a:prstGeom>
          <a:noFill/>
          <a:ln w="12700">
            <a:noFill/>
            <a:miter lim="800000"/>
            <a:headEnd/>
            <a:tailEnd/>
          </a:ln>
        </p:spPr>
      </p:pic>
      <p:pic>
        <p:nvPicPr>
          <p:cNvPr id="21510" name="Picture 5"/>
          <p:cNvPicPr>
            <a:picLocks noChangeAspect="1" noChangeArrowheads="1"/>
          </p:cNvPicPr>
          <p:nvPr/>
        </p:nvPicPr>
        <p:blipFill>
          <a:blip r:embed="rId5" cstate="print"/>
          <a:srcRect l="6923" t="7039" r="3407" b="3555"/>
          <a:stretch>
            <a:fillRect/>
          </a:stretch>
        </p:blipFill>
        <p:spPr bwMode="auto">
          <a:xfrm>
            <a:off x="6781800" y="4963478"/>
            <a:ext cx="2057400" cy="1554162"/>
          </a:xfrm>
          <a:prstGeom prst="rect">
            <a:avLst/>
          </a:prstGeom>
          <a:noFill/>
          <a:ln w="12700">
            <a:noFill/>
            <a:miter lim="800000"/>
            <a:headEnd/>
            <a:tailEnd/>
          </a:ln>
        </p:spPr>
      </p:pic>
      <p:pic>
        <p:nvPicPr>
          <p:cNvPr id="21511" name="Picture 6"/>
          <p:cNvPicPr>
            <a:picLocks noChangeAspect="1" noChangeArrowheads="1"/>
          </p:cNvPicPr>
          <p:nvPr/>
        </p:nvPicPr>
        <p:blipFill>
          <a:blip r:embed="rId6" cstate="print"/>
          <a:srcRect/>
          <a:stretch>
            <a:fillRect/>
          </a:stretch>
        </p:blipFill>
        <p:spPr bwMode="auto">
          <a:xfrm>
            <a:off x="7454900" y="2514600"/>
            <a:ext cx="1689100" cy="1676400"/>
          </a:xfrm>
          <a:prstGeom prst="rect">
            <a:avLst/>
          </a:prstGeom>
          <a:noFill/>
          <a:ln w="12700">
            <a:noFill/>
            <a:miter lim="800000"/>
            <a:headEnd/>
            <a:tailEnd/>
          </a:ln>
        </p:spPr>
      </p:pic>
      <p:sp>
        <p:nvSpPr>
          <p:cNvPr id="21512" name="Rectangle 9"/>
          <p:cNvSpPr>
            <a:spLocks noChangeArrowheads="1"/>
          </p:cNvSpPr>
          <p:nvPr/>
        </p:nvSpPr>
        <p:spPr bwMode="auto">
          <a:xfrm>
            <a:off x="6858000" y="4343400"/>
            <a:ext cx="2286000" cy="276225"/>
          </a:xfrm>
          <a:prstGeom prst="rect">
            <a:avLst/>
          </a:prstGeom>
          <a:noFill/>
          <a:ln w="9525">
            <a:noFill/>
            <a:miter lim="800000"/>
            <a:headEnd/>
            <a:tailEnd/>
          </a:ln>
        </p:spPr>
        <p:txBody>
          <a:bodyPr>
            <a:spAutoFit/>
          </a:bodyPr>
          <a:lstStyle/>
          <a:p>
            <a:r>
              <a:rPr lang="en-US" sz="1200">
                <a:solidFill>
                  <a:schemeClr val="tx2"/>
                </a:solidFill>
              </a:rPr>
              <a:t>ciera.northwestern.edu/rasio</a:t>
            </a:r>
          </a:p>
        </p:txBody>
      </p:sp>
      <p:sp>
        <p:nvSpPr>
          <p:cNvPr id="21514" name="Slide Number Placeholder 9"/>
          <p:cNvSpPr>
            <a:spLocks noGrp="1"/>
          </p:cNvSpPr>
          <p:nvPr>
            <p:ph type="sldNum" sz="quarter" idx="12"/>
          </p:nvPr>
        </p:nvSpPr>
        <p:spPr>
          <a:noFill/>
        </p:spPr>
        <p:txBody>
          <a:bodyPr/>
          <a:lstStyle/>
          <a:p>
            <a:fld id="{C3CC855F-BD9E-45ED-BCD0-ED923ECBC57D}" type="slidenum">
              <a:rPr lang="en-US"/>
              <a:pPr/>
              <a:t>24</a:t>
            </a:fld>
            <a:endParaRPr lang="en-US"/>
          </a:p>
        </p:txBody>
      </p:sp>
    </p:spTree>
    <p:extLst>
      <p:ext uri="{BB962C8B-B14F-4D97-AF65-F5344CB8AC3E}">
        <p14:creationId xmlns:p14="http://schemas.microsoft.com/office/powerpoint/2010/main" val="954244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Effects of tidal disruption of </a:t>
            </a:r>
            <a:br>
              <a:rPr lang="en-US" dirty="0" smtClean="0"/>
            </a:br>
            <a:r>
              <a:rPr lang="en-US" dirty="0" smtClean="0"/>
              <a:t>neutron stars near merger</a:t>
            </a:r>
            <a:endParaRPr lang="en-US" dirty="0"/>
          </a:p>
        </p:txBody>
      </p:sp>
      <p:sp>
        <p:nvSpPr>
          <p:cNvPr id="5" name="Slide Number Placeholder 4"/>
          <p:cNvSpPr>
            <a:spLocks noGrp="1"/>
          </p:cNvSpPr>
          <p:nvPr>
            <p:ph type="sldNum" sz="quarter" idx="12"/>
          </p:nvPr>
        </p:nvSpPr>
        <p:spPr/>
        <p:txBody>
          <a:bodyPr/>
          <a:lstStyle/>
          <a:p>
            <a:pPr>
              <a:defRPr/>
            </a:pPr>
            <a:fld id="{CE5C8EF7-4C52-444F-9FD0-3D1783E56F84}" type="slidenum">
              <a:rPr lang="en-US" smtClean="0"/>
              <a:pPr>
                <a:defRPr/>
              </a:pPr>
              <a:t>25</a:t>
            </a:fld>
            <a:endParaRPr lang="en-US"/>
          </a:p>
        </p:txBody>
      </p:sp>
      <p:pic>
        <p:nvPicPr>
          <p:cNvPr id="74754" name="Picture 2"/>
          <p:cNvPicPr>
            <a:picLocks noChangeAspect="1" noChangeArrowheads="1"/>
          </p:cNvPicPr>
          <p:nvPr/>
        </p:nvPicPr>
        <p:blipFill>
          <a:blip r:embed="rId3" cstate="print"/>
          <a:srcRect/>
          <a:stretch>
            <a:fillRect/>
          </a:stretch>
        </p:blipFill>
        <p:spPr bwMode="auto">
          <a:xfrm>
            <a:off x="0" y="2210872"/>
            <a:ext cx="6986127" cy="4358526"/>
          </a:xfrm>
          <a:prstGeom prst="rect">
            <a:avLst/>
          </a:prstGeom>
          <a:noFill/>
          <a:ln w="12700" cap="flat" cmpd="sng" algn="ctr">
            <a:noFill/>
            <a:prstDash val="solid"/>
            <a:miter lim="800000"/>
            <a:headEnd/>
            <a:tailEnd/>
          </a:ln>
        </p:spPr>
      </p:pic>
      <p:grpSp>
        <p:nvGrpSpPr>
          <p:cNvPr id="10" name="Group 9"/>
          <p:cNvGrpSpPr/>
          <p:nvPr/>
        </p:nvGrpSpPr>
        <p:grpSpPr>
          <a:xfrm>
            <a:off x="6245511" y="1233206"/>
            <a:ext cx="2796889" cy="1679097"/>
            <a:chOff x="6347111" y="1189231"/>
            <a:chExt cx="2796889" cy="1679097"/>
          </a:xfrm>
        </p:grpSpPr>
        <p:pic>
          <p:nvPicPr>
            <p:cNvPr id="8" name="Picture 2"/>
            <p:cNvPicPr>
              <a:picLocks noChangeAspect="1" noChangeArrowheads="1"/>
            </p:cNvPicPr>
            <p:nvPr/>
          </p:nvPicPr>
          <p:blipFill>
            <a:blip r:embed="rId4" cstate="print"/>
            <a:srcRect t="22720"/>
            <a:stretch>
              <a:fillRect/>
            </a:stretch>
          </p:blipFill>
          <p:spPr bwMode="auto">
            <a:xfrm>
              <a:off x="6347111" y="1189231"/>
              <a:ext cx="2796889" cy="1679097"/>
            </a:xfrm>
            <a:prstGeom prst="rect">
              <a:avLst/>
            </a:prstGeom>
            <a:noFill/>
            <a:ln w="9525">
              <a:noFill/>
              <a:miter lim="800000"/>
              <a:headEnd/>
              <a:tailEnd/>
            </a:ln>
          </p:spPr>
        </p:pic>
        <p:sp>
          <p:nvSpPr>
            <p:cNvPr id="9" name="Rectangle 8"/>
            <p:cNvSpPr/>
            <p:nvPr/>
          </p:nvSpPr>
          <p:spPr>
            <a:xfrm>
              <a:off x="6612555" y="2646948"/>
              <a:ext cx="2345251" cy="200055"/>
            </a:xfrm>
            <a:prstGeom prst="rect">
              <a:avLst/>
            </a:prstGeom>
          </p:spPr>
          <p:txBody>
            <a:bodyPr wrap="square">
              <a:spAutoFit/>
            </a:bodyPr>
            <a:lstStyle/>
            <a:p>
              <a:r>
                <a:rPr lang="en-US" sz="700" dirty="0" smtClean="0">
                  <a:solidFill>
                    <a:schemeClr val="bg1"/>
                  </a:solidFill>
                </a:rPr>
                <a:t>Credit: Daniel Price and Stephan </a:t>
              </a:r>
              <a:r>
                <a:rPr lang="en-US" sz="700" dirty="0" err="1" smtClean="0">
                  <a:solidFill>
                    <a:schemeClr val="bg1"/>
                  </a:solidFill>
                </a:rPr>
                <a:t>Rosswog</a:t>
              </a:r>
              <a:r>
                <a:rPr lang="en-US" sz="700" dirty="0" smtClean="0">
                  <a:solidFill>
                    <a:schemeClr val="bg1"/>
                  </a:solidFill>
                </a:rPr>
                <a:t> </a:t>
              </a:r>
              <a:endParaRPr lang="en-US" sz="700" dirty="0">
                <a:solidFill>
                  <a:schemeClr val="bg1"/>
                </a:solidFill>
              </a:endParaRPr>
            </a:p>
          </p:txBody>
        </p:sp>
      </p:grpSp>
      <p:sp>
        <p:nvSpPr>
          <p:cNvPr id="11" name="TextBox 10"/>
          <p:cNvSpPr txBox="1"/>
          <p:nvPr/>
        </p:nvSpPr>
        <p:spPr>
          <a:xfrm>
            <a:off x="2505261" y="2512193"/>
            <a:ext cx="853118" cy="400110"/>
          </a:xfrm>
          <a:prstGeom prst="rect">
            <a:avLst/>
          </a:prstGeom>
          <a:noFill/>
        </p:spPr>
        <p:txBody>
          <a:bodyPr wrap="none" rtlCol="0">
            <a:spAutoFit/>
          </a:bodyPr>
          <a:lstStyle/>
          <a:p>
            <a:r>
              <a:rPr lang="en-US" sz="2000" dirty="0" err="1" smtClean="0">
                <a:solidFill>
                  <a:schemeClr val="tx2"/>
                </a:solidFill>
              </a:rPr>
              <a:t>iLIGO</a:t>
            </a:r>
            <a:endParaRPr lang="en-US" sz="2000" dirty="0">
              <a:solidFill>
                <a:schemeClr val="tx2"/>
              </a:solidFill>
            </a:endParaRPr>
          </a:p>
        </p:txBody>
      </p:sp>
      <p:sp>
        <p:nvSpPr>
          <p:cNvPr id="12" name="TextBox 11"/>
          <p:cNvSpPr txBox="1"/>
          <p:nvPr/>
        </p:nvSpPr>
        <p:spPr>
          <a:xfrm>
            <a:off x="1931788" y="3396113"/>
            <a:ext cx="938077" cy="400110"/>
          </a:xfrm>
          <a:prstGeom prst="rect">
            <a:avLst/>
          </a:prstGeom>
          <a:noFill/>
        </p:spPr>
        <p:txBody>
          <a:bodyPr wrap="none" rtlCol="0">
            <a:spAutoFit/>
          </a:bodyPr>
          <a:lstStyle/>
          <a:p>
            <a:r>
              <a:rPr lang="en-US" sz="2000" dirty="0" err="1">
                <a:solidFill>
                  <a:schemeClr val="tx2"/>
                </a:solidFill>
              </a:rPr>
              <a:t>a</a:t>
            </a:r>
            <a:r>
              <a:rPr lang="en-US" sz="2000" dirty="0" err="1" smtClean="0">
                <a:solidFill>
                  <a:schemeClr val="tx2"/>
                </a:solidFill>
              </a:rPr>
              <a:t>LIGO</a:t>
            </a:r>
            <a:endParaRPr lang="en-US" sz="2000" dirty="0">
              <a:solidFill>
                <a:schemeClr val="tx2"/>
              </a:solidFill>
            </a:endParaRPr>
          </a:p>
        </p:txBody>
      </p:sp>
      <p:sp>
        <p:nvSpPr>
          <p:cNvPr id="13" name="TextBox 12"/>
          <p:cNvSpPr txBox="1"/>
          <p:nvPr/>
        </p:nvSpPr>
        <p:spPr>
          <a:xfrm>
            <a:off x="1580337" y="4337785"/>
            <a:ext cx="513282" cy="400110"/>
          </a:xfrm>
          <a:prstGeom prst="rect">
            <a:avLst/>
          </a:prstGeom>
          <a:noFill/>
        </p:spPr>
        <p:txBody>
          <a:bodyPr wrap="none" rtlCol="0">
            <a:spAutoFit/>
          </a:bodyPr>
          <a:lstStyle/>
          <a:p>
            <a:r>
              <a:rPr lang="en-US" sz="2000" dirty="0" smtClean="0">
                <a:solidFill>
                  <a:schemeClr val="tx2"/>
                </a:solidFill>
              </a:rPr>
              <a:t>ET</a:t>
            </a:r>
            <a:endParaRPr lang="en-US" sz="2000" dirty="0">
              <a:solidFill>
                <a:schemeClr val="tx2"/>
              </a:solidFill>
            </a:endParaRPr>
          </a:p>
        </p:txBody>
      </p:sp>
    </p:spTree>
    <p:extLst>
      <p:ext uri="{BB962C8B-B14F-4D97-AF65-F5344CB8AC3E}">
        <p14:creationId xmlns:p14="http://schemas.microsoft.com/office/powerpoint/2010/main" val="3784496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
          <p:cNvPicPr>
            <a:picLocks noChangeAspect="1" noChangeArrowheads="1"/>
          </p:cNvPicPr>
          <p:nvPr/>
        </p:nvPicPr>
        <p:blipFill>
          <a:blip r:embed="rId3" cstate="print"/>
          <a:srcRect/>
          <a:stretch>
            <a:fillRect/>
          </a:stretch>
        </p:blipFill>
        <p:spPr bwMode="auto">
          <a:xfrm>
            <a:off x="3581400" y="4343400"/>
            <a:ext cx="2447925" cy="2057400"/>
          </a:xfrm>
          <a:prstGeom prst="rect">
            <a:avLst/>
          </a:prstGeom>
          <a:noFill/>
          <a:ln w="12700" algn="ctr">
            <a:noFill/>
            <a:miter lim="800000"/>
            <a:headEnd/>
            <a:tailEnd/>
          </a:ln>
        </p:spPr>
      </p:pic>
      <p:sp>
        <p:nvSpPr>
          <p:cNvPr id="14339" name="Title 1"/>
          <p:cNvSpPr>
            <a:spLocks noGrp="1"/>
          </p:cNvSpPr>
          <p:nvPr>
            <p:ph type="title"/>
          </p:nvPr>
        </p:nvSpPr>
        <p:spPr/>
        <p:txBody>
          <a:bodyPr/>
          <a:lstStyle/>
          <a:p>
            <a:r>
              <a:rPr lang="en-US" sz="3200" dirty="0" smtClean="0"/>
              <a:t>Testing General Relativity</a:t>
            </a:r>
            <a:br>
              <a:rPr lang="en-US" sz="3200" dirty="0" smtClean="0"/>
            </a:br>
            <a:r>
              <a:rPr lang="en-US" sz="3200" dirty="0" smtClean="0"/>
              <a:t>in the strong-field, dynamical regime</a:t>
            </a:r>
          </a:p>
        </p:txBody>
      </p:sp>
      <p:sp>
        <p:nvSpPr>
          <p:cNvPr id="14340" name="Content Placeholder 2"/>
          <p:cNvSpPr>
            <a:spLocks noGrp="1"/>
          </p:cNvSpPr>
          <p:nvPr>
            <p:ph idx="1"/>
          </p:nvPr>
        </p:nvSpPr>
        <p:spPr>
          <a:xfrm>
            <a:off x="26736" y="1722120"/>
            <a:ext cx="8893743" cy="2802371"/>
          </a:xfrm>
        </p:spPr>
        <p:txBody>
          <a:bodyPr/>
          <a:lstStyle/>
          <a:p>
            <a:r>
              <a:rPr lang="en-US" sz="2000" b="1" dirty="0" smtClean="0"/>
              <a:t>Test post-Newtonian expansion of inspiral phase. </a:t>
            </a:r>
            <a:br>
              <a:rPr lang="en-US" sz="2000" b="1" dirty="0" smtClean="0"/>
            </a:br>
            <a:r>
              <a:rPr lang="en-US" sz="2000" b="1" dirty="0" smtClean="0"/>
              <a:t/>
            </a:r>
            <a:br>
              <a:rPr lang="en-US" sz="2000" b="1" dirty="0" smtClean="0"/>
            </a:br>
            <a:endParaRPr lang="en-US" sz="2000" b="1" dirty="0" smtClean="0"/>
          </a:p>
          <a:p>
            <a:r>
              <a:rPr lang="en-US" sz="2000" b="1" dirty="0" smtClean="0"/>
              <a:t>Test Numerical Relativity waveform prediction </a:t>
            </a:r>
            <a:br>
              <a:rPr lang="en-US" sz="2000" b="1" dirty="0" smtClean="0"/>
            </a:br>
            <a:r>
              <a:rPr lang="en-US" sz="2000" b="1" dirty="0" smtClean="0"/>
              <a:t>for merger phase. </a:t>
            </a:r>
            <a:endParaRPr lang="en-US" sz="2000" b="1" dirty="0" smtClean="0">
              <a:solidFill>
                <a:schemeClr val="tx2"/>
              </a:solidFill>
            </a:endParaRPr>
          </a:p>
          <a:p>
            <a:r>
              <a:rPr lang="en-US" sz="2000" b="1" dirty="0" smtClean="0"/>
              <a:t>Test association of inspiral and </a:t>
            </a:r>
            <a:r>
              <a:rPr lang="en-US" sz="2000" b="1" dirty="0" err="1" smtClean="0"/>
              <a:t>ringdown</a:t>
            </a:r>
            <a:r>
              <a:rPr lang="en-US" sz="2000" b="1" dirty="0" smtClean="0"/>
              <a:t> phases: </a:t>
            </a:r>
            <a:br>
              <a:rPr lang="en-US" sz="2000" b="1" dirty="0" smtClean="0"/>
            </a:br>
            <a:r>
              <a:rPr lang="en-US" sz="2000" b="1" dirty="0" smtClean="0"/>
              <a:t>BH perturbation theory, no-hair theorem. </a:t>
            </a:r>
            <a:endParaRPr lang="en-US" sz="2000" b="1" dirty="0" smtClean="0">
              <a:solidFill>
                <a:schemeClr val="tx2"/>
              </a:solidFill>
            </a:endParaRPr>
          </a:p>
        </p:txBody>
      </p:sp>
      <p:pic>
        <p:nvPicPr>
          <p:cNvPr id="14341" name="Picture 2"/>
          <p:cNvPicPr>
            <a:picLocks noChangeAspect="1" noChangeArrowheads="1"/>
          </p:cNvPicPr>
          <p:nvPr/>
        </p:nvPicPr>
        <p:blipFill>
          <a:blip r:embed="rId4" cstate="print"/>
          <a:srcRect/>
          <a:stretch>
            <a:fillRect/>
          </a:stretch>
        </p:blipFill>
        <p:spPr bwMode="auto">
          <a:xfrm>
            <a:off x="912796" y="2079659"/>
            <a:ext cx="4114800" cy="666750"/>
          </a:xfrm>
          <a:prstGeom prst="rect">
            <a:avLst/>
          </a:prstGeom>
          <a:noFill/>
          <a:ln w="12700" algn="ctr">
            <a:noFill/>
            <a:miter lim="800000"/>
            <a:headEnd/>
            <a:tailEnd/>
          </a:ln>
        </p:spPr>
      </p:pic>
      <p:pic>
        <p:nvPicPr>
          <p:cNvPr id="14342" name="Picture 3"/>
          <p:cNvPicPr>
            <a:picLocks noChangeAspect="1" noChangeArrowheads="1"/>
          </p:cNvPicPr>
          <p:nvPr/>
        </p:nvPicPr>
        <p:blipFill>
          <a:blip r:embed="rId5" cstate="print"/>
          <a:srcRect r="5556"/>
          <a:stretch>
            <a:fillRect/>
          </a:stretch>
        </p:blipFill>
        <p:spPr bwMode="auto">
          <a:xfrm>
            <a:off x="6530205" y="1630680"/>
            <a:ext cx="2590800" cy="2057400"/>
          </a:xfrm>
          <a:prstGeom prst="rect">
            <a:avLst/>
          </a:prstGeom>
          <a:noFill/>
          <a:ln w="12700" algn="ctr">
            <a:noFill/>
            <a:miter lim="800000"/>
            <a:headEnd/>
            <a:tailEnd/>
          </a:ln>
        </p:spPr>
      </p:pic>
      <p:pic>
        <p:nvPicPr>
          <p:cNvPr id="14343" name="Picture 4"/>
          <p:cNvPicPr>
            <a:picLocks noChangeAspect="1" noChangeArrowheads="1"/>
          </p:cNvPicPr>
          <p:nvPr/>
        </p:nvPicPr>
        <p:blipFill>
          <a:blip r:embed="rId6" cstate="print"/>
          <a:srcRect l="5490" t="14528" r="9019" b="7022"/>
          <a:stretch>
            <a:fillRect/>
          </a:stretch>
        </p:blipFill>
        <p:spPr bwMode="auto">
          <a:xfrm>
            <a:off x="6425932" y="4402571"/>
            <a:ext cx="2494547" cy="1853132"/>
          </a:xfrm>
          <a:prstGeom prst="rect">
            <a:avLst/>
          </a:prstGeom>
          <a:noFill/>
          <a:ln w="12700" algn="ctr">
            <a:noFill/>
            <a:miter lim="800000"/>
            <a:headEnd/>
            <a:tailEnd/>
          </a:ln>
        </p:spPr>
      </p:pic>
      <p:sp>
        <p:nvSpPr>
          <p:cNvPr id="14345" name="TextBox 9"/>
          <p:cNvSpPr txBox="1">
            <a:spLocks noChangeArrowheads="1"/>
          </p:cNvSpPr>
          <p:nvPr/>
        </p:nvSpPr>
        <p:spPr bwMode="auto">
          <a:xfrm>
            <a:off x="6858000" y="2057400"/>
            <a:ext cx="1095375" cy="369888"/>
          </a:xfrm>
          <a:prstGeom prst="rect">
            <a:avLst/>
          </a:prstGeom>
          <a:noFill/>
          <a:ln w="9525">
            <a:noFill/>
            <a:miter lim="800000"/>
            <a:headEnd/>
            <a:tailEnd/>
          </a:ln>
        </p:spPr>
        <p:txBody>
          <a:bodyPr wrap="none">
            <a:spAutoFit/>
          </a:bodyPr>
          <a:lstStyle/>
          <a:p>
            <a:r>
              <a:rPr lang="en-US" sz="1800" b="1">
                <a:solidFill>
                  <a:schemeClr val="tx2"/>
                </a:solidFill>
              </a:rPr>
              <a:t>EOB-NR</a:t>
            </a:r>
          </a:p>
        </p:txBody>
      </p:sp>
      <p:sp>
        <p:nvSpPr>
          <p:cNvPr id="14347" name="TextBox 10"/>
          <p:cNvSpPr txBox="1">
            <a:spLocks noChangeArrowheads="1"/>
          </p:cNvSpPr>
          <p:nvPr/>
        </p:nvSpPr>
        <p:spPr bwMode="auto">
          <a:xfrm>
            <a:off x="3886200" y="6324600"/>
            <a:ext cx="1766888" cy="215900"/>
          </a:xfrm>
          <a:prstGeom prst="rect">
            <a:avLst/>
          </a:prstGeom>
          <a:noFill/>
          <a:ln w="9525">
            <a:noFill/>
            <a:miter lim="800000"/>
            <a:headEnd/>
            <a:tailEnd/>
          </a:ln>
        </p:spPr>
        <p:txBody>
          <a:bodyPr wrap="none">
            <a:spAutoFit/>
          </a:bodyPr>
          <a:lstStyle/>
          <a:p>
            <a:r>
              <a:rPr lang="en-US" sz="800">
                <a:solidFill>
                  <a:schemeClr val="tx2"/>
                </a:solidFill>
              </a:rPr>
              <a:t>nonlocal.com/hbar/blackholes.html</a:t>
            </a:r>
          </a:p>
        </p:txBody>
      </p:sp>
      <p:sp>
        <p:nvSpPr>
          <p:cNvPr id="15" name="Slide Number Placeholder 14"/>
          <p:cNvSpPr>
            <a:spLocks noGrp="1"/>
          </p:cNvSpPr>
          <p:nvPr>
            <p:ph type="sldNum" sz="quarter" idx="12"/>
          </p:nvPr>
        </p:nvSpPr>
        <p:spPr/>
        <p:txBody>
          <a:bodyPr/>
          <a:lstStyle/>
          <a:p>
            <a:pPr>
              <a:defRPr/>
            </a:pPr>
            <a:fld id="{CE5C8EF7-4C52-444F-9FD0-3D1783E56F84}" type="slidenum">
              <a:rPr lang="en-US" smtClean="0"/>
              <a:pPr>
                <a:defRPr/>
              </a:pPr>
              <a:t>26</a:t>
            </a:fld>
            <a:endParaRPr lang="en-US"/>
          </a:p>
        </p:txBody>
      </p:sp>
      <p:pic>
        <p:nvPicPr>
          <p:cNvPr id="17" name="Picture 8"/>
          <p:cNvPicPr>
            <a:picLocks noChangeAspect="1" noChangeArrowheads="1"/>
          </p:cNvPicPr>
          <p:nvPr/>
        </p:nvPicPr>
        <p:blipFill>
          <a:blip r:embed="rId7" cstate="print"/>
          <a:srcRect/>
          <a:stretch>
            <a:fillRect/>
          </a:stretch>
        </p:blipFill>
        <p:spPr bwMode="auto">
          <a:xfrm>
            <a:off x="376464" y="4349572"/>
            <a:ext cx="2373153" cy="2076510"/>
          </a:xfrm>
          <a:prstGeom prst="rect">
            <a:avLst/>
          </a:prstGeom>
          <a:noFill/>
          <a:ln w="12700">
            <a:noFill/>
            <a:miter lim="800000"/>
            <a:headEnd type="none" w="sm" len="sm"/>
            <a:tailEnd type="none" w="sm" len="sm"/>
          </a:ln>
        </p:spPr>
      </p:pic>
      <p:sp>
        <p:nvSpPr>
          <p:cNvPr id="14346" name="TextBox 10"/>
          <p:cNvSpPr txBox="1">
            <a:spLocks noChangeArrowheads="1"/>
          </p:cNvSpPr>
          <p:nvPr/>
        </p:nvSpPr>
        <p:spPr bwMode="auto">
          <a:xfrm>
            <a:off x="351322" y="4299819"/>
            <a:ext cx="2484438" cy="369888"/>
          </a:xfrm>
          <a:prstGeom prst="rect">
            <a:avLst/>
          </a:prstGeom>
          <a:noFill/>
          <a:ln w="9525">
            <a:noFill/>
            <a:miter lim="800000"/>
            <a:headEnd/>
            <a:tailEnd/>
          </a:ln>
        </p:spPr>
        <p:txBody>
          <a:bodyPr wrap="none">
            <a:spAutoFit/>
          </a:bodyPr>
          <a:lstStyle/>
          <a:p>
            <a:r>
              <a:rPr lang="en-US" sz="1800" b="1" dirty="0">
                <a:solidFill>
                  <a:schemeClr val="bg1"/>
                </a:solidFill>
              </a:rPr>
              <a:t>www.black-holes.org</a:t>
            </a:r>
          </a:p>
        </p:txBody>
      </p:sp>
    </p:spTree>
    <p:extLst>
      <p:ext uri="{BB962C8B-B14F-4D97-AF65-F5344CB8AC3E}">
        <p14:creationId xmlns:p14="http://schemas.microsoft.com/office/powerpoint/2010/main" val="2098041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smtClean="0"/>
              <a:t>Testing beyond-GR</a:t>
            </a:r>
          </a:p>
        </p:txBody>
      </p:sp>
      <p:sp>
        <p:nvSpPr>
          <p:cNvPr id="15363" name="Content Placeholder 2"/>
          <p:cNvSpPr>
            <a:spLocks noGrp="1"/>
          </p:cNvSpPr>
          <p:nvPr>
            <p:ph idx="1"/>
          </p:nvPr>
        </p:nvSpPr>
        <p:spPr>
          <a:xfrm>
            <a:off x="50800" y="1788160"/>
            <a:ext cx="8610600" cy="4724400"/>
          </a:xfrm>
        </p:spPr>
        <p:txBody>
          <a:bodyPr/>
          <a:lstStyle/>
          <a:p>
            <a:r>
              <a:rPr lang="en-US" sz="2000" b="1" dirty="0" smtClean="0"/>
              <a:t>Constrain beyond-GR parameters (Will, 2006)</a:t>
            </a:r>
          </a:p>
          <a:p>
            <a:r>
              <a:rPr lang="en-US" sz="2000" b="1" dirty="0" smtClean="0"/>
              <a:t>Directly measure </a:t>
            </a:r>
            <a:r>
              <a:rPr lang="en-US" sz="2000" b="1" dirty="0" smtClean="0">
                <a:solidFill>
                  <a:srgbClr val="FF0000"/>
                </a:solidFill>
              </a:rPr>
              <a:t>speed of gravitational waves</a:t>
            </a:r>
            <a:r>
              <a:rPr lang="en-US" sz="2000" b="1" dirty="0" smtClean="0"/>
              <a:t>, </a:t>
            </a:r>
            <a:br>
              <a:rPr lang="en-US" sz="2000" b="1" dirty="0" smtClean="0"/>
            </a:br>
            <a:r>
              <a:rPr lang="en-US" sz="2000" b="1" dirty="0" smtClean="0"/>
              <a:t>constrain (or measure) the </a:t>
            </a:r>
            <a:r>
              <a:rPr lang="en-US" sz="2000" b="1" dirty="0" smtClean="0">
                <a:solidFill>
                  <a:srgbClr val="FF0000"/>
                </a:solidFill>
              </a:rPr>
              <a:t>mass of the graviton</a:t>
            </a:r>
            <a:r>
              <a:rPr lang="en-US" sz="2000" b="1" dirty="0" smtClean="0"/>
              <a:t>. </a:t>
            </a:r>
          </a:p>
          <a:p>
            <a:r>
              <a:rPr lang="en-US" sz="2000" b="1" dirty="0" smtClean="0"/>
              <a:t>Constrain (or measure) </a:t>
            </a:r>
            <a:r>
              <a:rPr lang="en-US" sz="2000" b="1" dirty="0" smtClean="0">
                <a:solidFill>
                  <a:srgbClr val="FF0000"/>
                </a:solidFill>
              </a:rPr>
              <a:t>longitudinal or other polarizations</a:t>
            </a:r>
            <a:r>
              <a:rPr lang="en-US" sz="2000" b="1" dirty="0" smtClean="0"/>
              <a:t>.</a:t>
            </a:r>
          </a:p>
          <a:p>
            <a:r>
              <a:rPr lang="en-US" sz="2000" b="1" dirty="0" smtClean="0"/>
              <a:t>Constrain (or measure) </a:t>
            </a:r>
            <a:r>
              <a:rPr lang="en-US" sz="2000" b="1" dirty="0" smtClean="0">
                <a:solidFill>
                  <a:srgbClr val="FF0000"/>
                </a:solidFill>
              </a:rPr>
              <a:t>parity-violating effects </a:t>
            </a:r>
            <a:r>
              <a:rPr lang="en-US" sz="2000" b="1" dirty="0" smtClean="0"/>
              <a:t>in wave generation/propagation (</a:t>
            </a:r>
            <a:r>
              <a:rPr lang="en-US" sz="2000" b="1" dirty="0" err="1" smtClean="0"/>
              <a:t>Yunes</a:t>
            </a:r>
            <a:r>
              <a:rPr lang="en-US" sz="2000" b="1" dirty="0" smtClean="0"/>
              <a:t> et al, </a:t>
            </a:r>
            <a:r>
              <a:rPr lang="en-US" sz="1800" b="1" dirty="0" smtClean="0"/>
              <a:t>2010).</a:t>
            </a:r>
            <a:endParaRPr lang="en-US" sz="2000" b="1" dirty="0" smtClean="0"/>
          </a:p>
          <a:p>
            <a:r>
              <a:rPr lang="en-US" sz="2000" b="1" dirty="0" smtClean="0"/>
              <a:t>Constrain “parameterized post-</a:t>
            </a:r>
            <a:r>
              <a:rPr lang="en-US" sz="2000" b="1" dirty="0" err="1" smtClean="0"/>
              <a:t>Einsteinian</a:t>
            </a:r>
            <a:r>
              <a:rPr lang="en-US" sz="2000" b="1" dirty="0" smtClean="0"/>
              <a:t> framework”</a:t>
            </a:r>
            <a:br>
              <a:rPr lang="en-US" sz="2000" b="1" dirty="0" smtClean="0"/>
            </a:br>
            <a:r>
              <a:rPr lang="en-US" sz="2000" b="1" dirty="0" smtClean="0"/>
              <a:t>(</a:t>
            </a:r>
            <a:r>
              <a:rPr lang="en-US" sz="2000" b="1" dirty="0" err="1" smtClean="0"/>
              <a:t>Yunes</a:t>
            </a:r>
            <a:r>
              <a:rPr lang="en-US" sz="2000" b="1" dirty="0" smtClean="0"/>
              <a:t> &amp; Pretorius, 2009)</a:t>
            </a:r>
          </a:p>
          <a:p>
            <a:r>
              <a:rPr lang="en-US" sz="2000" b="1" dirty="0" smtClean="0"/>
              <a:t>Test specifically for </a:t>
            </a:r>
            <a:r>
              <a:rPr lang="en-US" sz="2000" b="1" dirty="0" smtClean="0">
                <a:solidFill>
                  <a:srgbClr val="FF0000"/>
                </a:solidFill>
              </a:rPr>
              <a:t>scalar-tensor and other alternative-gravity theories </a:t>
            </a:r>
          </a:p>
          <a:p>
            <a:endParaRPr lang="en-US" sz="2000" b="1" dirty="0" smtClean="0">
              <a:solidFill>
                <a:srgbClr val="FF0000"/>
              </a:solidFill>
            </a:endParaRPr>
          </a:p>
        </p:txBody>
      </p:sp>
      <p:pic>
        <p:nvPicPr>
          <p:cNvPr id="15367" name="Picture 4"/>
          <p:cNvPicPr>
            <a:picLocks noChangeAspect="1" noChangeArrowheads="1"/>
          </p:cNvPicPr>
          <p:nvPr/>
        </p:nvPicPr>
        <p:blipFill>
          <a:blip r:embed="rId3" cstate="print"/>
          <a:srcRect/>
          <a:stretch>
            <a:fillRect/>
          </a:stretch>
        </p:blipFill>
        <p:spPr bwMode="auto">
          <a:xfrm>
            <a:off x="7125889" y="736416"/>
            <a:ext cx="2018109" cy="2179504"/>
          </a:xfrm>
          <a:prstGeom prst="rect">
            <a:avLst/>
          </a:prstGeom>
          <a:noFill/>
          <a:ln w="12700" algn="ctr">
            <a:noFill/>
            <a:miter lim="800000"/>
            <a:headEnd/>
            <a:tailEnd/>
          </a:ln>
        </p:spPr>
      </p:pic>
      <p:sp>
        <p:nvSpPr>
          <p:cNvPr id="15368" name="TextBox 7"/>
          <p:cNvSpPr txBox="1">
            <a:spLocks noChangeArrowheads="1"/>
          </p:cNvSpPr>
          <p:nvPr/>
        </p:nvSpPr>
        <p:spPr bwMode="auto">
          <a:xfrm>
            <a:off x="7242877" y="3298608"/>
            <a:ext cx="1663700" cy="338137"/>
          </a:xfrm>
          <a:prstGeom prst="rect">
            <a:avLst/>
          </a:prstGeom>
          <a:noFill/>
          <a:ln w="9525">
            <a:noFill/>
            <a:miter lim="800000"/>
            <a:headEnd/>
            <a:tailEnd/>
          </a:ln>
        </p:spPr>
        <p:txBody>
          <a:bodyPr wrap="none">
            <a:spAutoFit/>
          </a:bodyPr>
          <a:lstStyle/>
          <a:p>
            <a:r>
              <a:rPr lang="en-US" sz="1600" dirty="0">
                <a:solidFill>
                  <a:schemeClr val="bg1"/>
                </a:solidFill>
              </a:rPr>
              <a:t>Beyond Einstein</a:t>
            </a:r>
          </a:p>
        </p:txBody>
      </p:sp>
      <p:sp>
        <p:nvSpPr>
          <p:cNvPr id="9" name="Slide Number Placeholder 8"/>
          <p:cNvSpPr>
            <a:spLocks noGrp="1"/>
          </p:cNvSpPr>
          <p:nvPr>
            <p:ph type="sldNum" sz="quarter" idx="12"/>
          </p:nvPr>
        </p:nvSpPr>
        <p:spPr/>
        <p:txBody>
          <a:bodyPr/>
          <a:lstStyle/>
          <a:p>
            <a:pPr>
              <a:defRPr/>
            </a:pPr>
            <a:fld id="{CE5C8EF7-4C52-444F-9FD0-3D1783E56F84}" type="slidenum">
              <a:rPr lang="en-US" smtClean="0"/>
              <a:pPr>
                <a:defRPr/>
              </a:pPr>
              <a:t>27</a:t>
            </a:fld>
            <a:endParaRPr lang="en-US"/>
          </a:p>
        </p:txBody>
      </p:sp>
    </p:spTree>
    <p:extLst>
      <p:ext uri="{BB962C8B-B14F-4D97-AF65-F5344CB8AC3E}">
        <p14:creationId xmlns:p14="http://schemas.microsoft.com/office/powerpoint/2010/main" val="3293825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74700" y="706438"/>
            <a:ext cx="7772400" cy="698500"/>
          </a:xfrm>
        </p:spPr>
        <p:txBody>
          <a:bodyPr/>
          <a:lstStyle/>
          <a:p>
            <a:r>
              <a:rPr lang="en-US" sz="4800" b="1" i="1" dirty="0" smtClean="0">
                <a:latin typeface="Arial" charset="0"/>
                <a:ea typeface="ＭＳ Ｐゴシック" pitchFamily="-105" charset="-128"/>
              </a:rPr>
              <a:t>Summary</a:t>
            </a:r>
          </a:p>
        </p:txBody>
      </p:sp>
      <p:sp>
        <p:nvSpPr>
          <p:cNvPr id="118787" name="Rectangle 3"/>
          <p:cNvSpPr>
            <a:spLocks noGrp="1" noChangeArrowheads="1"/>
          </p:cNvSpPr>
          <p:nvPr>
            <p:ph type="body" idx="1"/>
          </p:nvPr>
        </p:nvSpPr>
        <p:spPr>
          <a:xfrm>
            <a:off x="195263" y="1643380"/>
            <a:ext cx="8712200" cy="4102100"/>
          </a:xfrm>
        </p:spPr>
        <p:txBody>
          <a:bodyPr/>
          <a:lstStyle/>
          <a:p>
            <a:r>
              <a:rPr lang="en-US" sz="2000" b="1" dirty="0" smtClean="0">
                <a:latin typeface="Arial" charset="0"/>
                <a:ea typeface="ＭＳ Ｐゴシック" pitchFamily="-105" charset="-128"/>
              </a:rPr>
              <a:t>An int’l network of ground-based GW detectors is taking shape.</a:t>
            </a:r>
          </a:p>
          <a:p>
            <a:r>
              <a:rPr lang="en-US" sz="2000" b="1" dirty="0" err="1" smtClean="0">
                <a:latin typeface="Arial" charset="0"/>
                <a:ea typeface="ＭＳ Ｐゴシック" pitchFamily="-105" charset="-128"/>
              </a:rPr>
              <a:t>iLIGO’s</a:t>
            </a:r>
            <a:r>
              <a:rPr lang="en-US" sz="2000" b="1" dirty="0" smtClean="0">
                <a:latin typeface="Arial" charset="0"/>
                <a:ea typeface="ＭＳ Ｐゴシック" pitchFamily="-105" charset="-128"/>
              </a:rPr>
              <a:t> science run (S5) at design sensitivity completed in 2007</a:t>
            </a:r>
          </a:p>
          <a:p>
            <a:r>
              <a:rPr lang="en-US" sz="2000" b="1" dirty="0" err="1" smtClean="0">
                <a:latin typeface="Arial" charset="0"/>
                <a:ea typeface="ＭＳ Ｐゴシック" pitchFamily="-105" charset="-128"/>
              </a:rPr>
              <a:t>eLIGO’s</a:t>
            </a:r>
            <a:r>
              <a:rPr lang="en-US" sz="2000" b="1" dirty="0" smtClean="0">
                <a:latin typeface="Arial" charset="0"/>
                <a:ea typeface="ＭＳ Ｐゴシック" pitchFamily="-105" charset="-128"/>
              </a:rPr>
              <a:t> </a:t>
            </a:r>
            <a:r>
              <a:rPr lang="en-US" sz="2000" b="1" dirty="0">
                <a:latin typeface="Arial" charset="0"/>
                <a:ea typeface="ＭＳ Ｐゴシック" pitchFamily="-105" charset="-128"/>
              </a:rPr>
              <a:t>science run (</a:t>
            </a:r>
            <a:r>
              <a:rPr lang="en-US" sz="2000" b="1" dirty="0" smtClean="0">
                <a:latin typeface="Arial" charset="0"/>
                <a:ea typeface="ＭＳ Ｐゴシック" pitchFamily="-105" charset="-128"/>
              </a:rPr>
              <a:t>S6) </a:t>
            </a:r>
            <a:r>
              <a:rPr lang="en-US" sz="2000" b="1" dirty="0">
                <a:latin typeface="Arial" charset="0"/>
                <a:ea typeface="ＭＳ Ｐゴシック" pitchFamily="-105" charset="-128"/>
              </a:rPr>
              <a:t>at </a:t>
            </a:r>
            <a:r>
              <a:rPr lang="en-US" sz="2000" b="1" dirty="0" smtClean="0">
                <a:latin typeface="Arial" charset="0"/>
                <a:ea typeface="ＭＳ Ｐゴシック" pitchFamily="-105" charset="-128"/>
              </a:rPr>
              <a:t>enhanced sensitivity </a:t>
            </a:r>
            <a:r>
              <a:rPr lang="en-US" sz="2000" b="1" dirty="0">
                <a:latin typeface="Arial" charset="0"/>
                <a:ea typeface="ＭＳ Ｐゴシック" pitchFamily="-105" charset="-128"/>
              </a:rPr>
              <a:t>completed in </a:t>
            </a:r>
            <a:r>
              <a:rPr lang="en-US" sz="2000" b="1" dirty="0" smtClean="0">
                <a:latin typeface="Arial" charset="0"/>
                <a:ea typeface="ＭＳ Ｐゴシック" pitchFamily="-105" charset="-128"/>
              </a:rPr>
              <a:t>2010</a:t>
            </a:r>
          </a:p>
          <a:p>
            <a:pPr lvl="1"/>
            <a:r>
              <a:rPr lang="en-US" sz="2000" b="1" dirty="0" smtClean="0">
                <a:latin typeface="Arial" charset="0"/>
                <a:ea typeface="ＭＳ Ｐゴシック" pitchFamily="-105" charset="-128"/>
              </a:rPr>
              <a:t>No detections to report </a:t>
            </a:r>
          </a:p>
          <a:p>
            <a:pPr lvl="1"/>
            <a:r>
              <a:rPr lang="en-US" sz="2000" b="1" dirty="0" smtClean="0">
                <a:latin typeface="Arial" charset="0"/>
                <a:ea typeface="ＭＳ Ｐゴシック" pitchFamily="-105" charset="-128"/>
              </a:rPr>
              <a:t>LIGO searches producing some interesting upper limits</a:t>
            </a:r>
          </a:p>
          <a:p>
            <a:r>
              <a:rPr lang="en-US" sz="2000" b="1" dirty="0" smtClean="0">
                <a:latin typeface="Arial" charset="0"/>
                <a:ea typeface="ＭＳ Ｐゴシック" pitchFamily="-105" charset="-128"/>
              </a:rPr>
              <a:t>Advanced LIGO construction is in progress, on time and budget;</a:t>
            </a:r>
            <a:br>
              <a:rPr lang="en-US" sz="2000" b="1" dirty="0" smtClean="0">
                <a:latin typeface="Arial" charset="0"/>
                <a:ea typeface="ＭＳ Ｐゴシック" pitchFamily="-105" charset="-128"/>
              </a:rPr>
            </a:br>
            <a:r>
              <a:rPr lang="en-US" sz="2000" b="1" dirty="0" smtClean="0">
                <a:latin typeface="Arial" charset="0"/>
                <a:ea typeface="ＭＳ Ｐゴシック" pitchFamily="-105" charset="-128"/>
              </a:rPr>
              <a:t>commissioning and first observations in ~2014-15</a:t>
            </a:r>
          </a:p>
          <a:p>
            <a:pPr lvl="1"/>
            <a:r>
              <a:rPr lang="en-US" sz="2000" b="1" dirty="0" smtClean="0">
                <a:latin typeface="Arial" charset="0"/>
                <a:ea typeface="ＭＳ Ｐゴシック" pitchFamily="-105" charset="-128"/>
              </a:rPr>
              <a:t>Sensitivity/range will be increased by a factor of 10-15 </a:t>
            </a:r>
          </a:p>
          <a:p>
            <a:pPr lvl="1"/>
            <a:r>
              <a:rPr lang="en-US" sz="2000" b="1" dirty="0" smtClean="0">
                <a:latin typeface="Arial" charset="0"/>
                <a:ea typeface="ＭＳ Ｐゴシック" pitchFamily="-105" charset="-128"/>
              </a:rPr>
              <a:t>We expect to </a:t>
            </a:r>
            <a:r>
              <a:rPr lang="en-US" sz="2000" b="1" dirty="0" smtClean="0">
                <a:solidFill>
                  <a:srgbClr val="FF0000"/>
                </a:solidFill>
                <a:latin typeface="Arial" charset="0"/>
                <a:ea typeface="ＭＳ Ｐゴシック" pitchFamily="-105" charset="-128"/>
              </a:rPr>
              <a:t>found the field of GW astrophysics</a:t>
            </a:r>
            <a:r>
              <a:rPr lang="en-US" sz="2000" b="1" dirty="0" smtClean="0">
                <a:latin typeface="Arial" charset="0"/>
                <a:ea typeface="ＭＳ Ｐゴシック" pitchFamily="-105" charset="-128"/>
              </a:rPr>
              <a:t> </a:t>
            </a:r>
            <a:br>
              <a:rPr lang="en-US" sz="2000" b="1" dirty="0" smtClean="0">
                <a:latin typeface="Arial" charset="0"/>
                <a:ea typeface="ＭＳ Ｐゴシック" pitchFamily="-105" charset="-128"/>
              </a:rPr>
            </a:br>
            <a:r>
              <a:rPr lang="en-US" sz="2000" b="1" dirty="0" smtClean="0">
                <a:latin typeface="Arial" charset="0"/>
                <a:ea typeface="ＭＳ Ｐゴシック" pitchFamily="-105" charset="-128"/>
              </a:rPr>
              <a:t>with advanced detectors</a:t>
            </a:r>
          </a:p>
          <a:p>
            <a:r>
              <a:rPr lang="en-US" sz="2000" b="1" dirty="0" smtClean="0">
                <a:latin typeface="Arial" charset="0"/>
                <a:ea typeface="ＭＳ Ｐゴシック" pitchFamily="-105" charset="-128"/>
              </a:rPr>
              <a:t>VIRGO, KAGRA, GEO-HF, will be online around ~2015-2016</a:t>
            </a:r>
          </a:p>
          <a:p>
            <a:r>
              <a:rPr lang="en-US" sz="2000" b="1" dirty="0" smtClean="0">
                <a:solidFill>
                  <a:srgbClr val="FF0000"/>
                </a:solidFill>
                <a:latin typeface="Arial" charset="0"/>
                <a:ea typeface="ＭＳ Ｐゴシック" pitchFamily="-105" charset="-128"/>
              </a:rPr>
              <a:t>Detections, and the exploration of the universe with GWs, will begin over the next decade!</a:t>
            </a:r>
          </a:p>
          <a:p>
            <a:endParaRPr lang="en-US" sz="2000" b="1" dirty="0" smtClean="0">
              <a:latin typeface="Arial" charset="0"/>
              <a:ea typeface="ＭＳ Ｐゴシック" pitchFamily="-105" charset="-128"/>
            </a:endParaRPr>
          </a:p>
        </p:txBody>
      </p:sp>
      <p:sp>
        <p:nvSpPr>
          <p:cNvPr id="118788" name="Slide Number Placeholder 3"/>
          <p:cNvSpPr>
            <a:spLocks noGrp="1"/>
          </p:cNvSpPr>
          <p:nvPr>
            <p:ph type="sldNum" sz="quarter" idx="12"/>
          </p:nvPr>
        </p:nvSpPr>
        <p:spPr>
          <a:noFill/>
        </p:spPr>
        <p:txBody>
          <a:bodyPr/>
          <a:lstStyle/>
          <a:p>
            <a:fld id="{B9FB1B6E-93A9-4766-A5E5-99F6240D1856}" type="slidenum">
              <a:rPr lang="en-US"/>
              <a:pPr/>
              <a:t>28</a:t>
            </a:fld>
            <a:endParaRPr lang="en-US"/>
          </a:p>
        </p:txBody>
      </p:sp>
    </p:spTree>
    <p:extLst>
      <p:ext uri="{BB962C8B-B14F-4D97-AF65-F5344CB8AC3E}">
        <p14:creationId xmlns:p14="http://schemas.microsoft.com/office/powerpoint/2010/main" val="18101423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00200" y="383821"/>
            <a:ext cx="7239000" cy="1143000"/>
          </a:xfrm>
        </p:spPr>
        <p:txBody>
          <a:bodyPr/>
          <a:lstStyle/>
          <a:p>
            <a:r>
              <a:rPr lang="en-US" dirty="0" smtClean="0"/>
              <a:t>… Fin …</a:t>
            </a:r>
            <a:endParaRPr lang="en-US" dirty="0"/>
          </a:p>
        </p:txBody>
      </p:sp>
      <p:sp>
        <p:nvSpPr>
          <p:cNvPr id="8" name="Content Placeholder 7"/>
          <p:cNvSpPr>
            <a:spLocks noGrp="1"/>
          </p:cNvSpPr>
          <p:nvPr>
            <p:ph idx="1"/>
          </p:nvPr>
        </p:nvSpPr>
        <p:spPr>
          <a:xfrm>
            <a:off x="220337" y="1526821"/>
            <a:ext cx="8747393" cy="4724400"/>
          </a:xfrm>
        </p:spPr>
        <p:txBody>
          <a:bodyPr/>
          <a:lstStyle/>
          <a:p>
            <a:pPr>
              <a:buNone/>
            </a:pPr>
            <a:r>
              <a:rPr lang="en-US" b="1" dirty="0" smtClean="0"/>
              <a:t>We look forward to the coming advanced detector era:</a:t>
            </a:r>
          </a:p>
          <a:p>
            <a:r>
              <a:rPr lang="en-US" b="1" dirty="0" smtClean="0"/>
              <a:t>the discovery and exploration of the GW sky; </a:t>
            </a:r>
          </a:p>
          <a:p>
            <a:r>
              <a:rPr lang="en-US" b="1" dirty="0" smtClean="0"/>
              <a:t>unique tests of General Relativity in the strong-field, highly non-linear and dynamical regime;</a:t>
            </a:r>
          </a:p>
          <a:p>
            <a:r>
              <a:rPr lang="en-US" b="1" dirty="0" smtClean="0"/>
              <a:t>joint observations and discoveries with EM and neutrino telescopes</a:t>
            </a:r>
            <a:r>
              <a:rPr lang="en-US" b="1" dirty="0"/>
              <a:t>;</a:t>
            </a:r>
            <a:endParaRPr lang="en-US" b="1" dirty="0" smtClean="0"/>
          </a:p>
          <a:p>
            <a:r>
              <a:rPr lang="en-US" b="1" dirty="0" smtClean="0"/>
              <a:t>and a rich new branch of astrophysics.</a:t>
            </a:r>
          </a:p>
          <a:p>
            <a:endParaRPr lang="en-US" b="1" dirty="0" smtClean="0"/>
          </a:p>
          <a:p>
            <a:pPr>
              <a:buNone/>
            </a:pPr>
            <a:r>
              <a:rPr lang="en-US" b="1" dirty="0" smtClean="0"/>
              <a:t>But most of all, we look forward to …</a:t>
            </a:r>
          </a:p>
        </p:txBody>
      </p:sp>
      <p:sp>
        <p:nvSpPr>
          <p:cNvPr id="10" name="TextBox 9"/>
          <p:cNvSpPr txBox="1"/>
          <p:nvPr/>
        </p:nvSpPr>
        <p:spPr>
          <a:xfrm>
            <a:off x="4149484" y="5220532"/>
            <a:ext cx="3526928" cy="615553"/>
          </a:xfrm>
          <a:prstGeom prst="rect">
            <a:avLst/>
          </a:prstGeom>
          <a:solidFill>
            <a:srgbClr val="FF0000"/>
          </a:solidFill>
          <a:effectLst>
            <a:innerShdw blurRad="63500" dist="50800" dir="13500000">
              <a:prstClr val="black">
                <a:alpha val="50000"/>
              </a:prstClr>
            </a:innerShdw>
          </a:effectLst>
          <a:scene3d>
            <a:camera prst="perspectiveContrastingRightFacing"/>
            <a:lightRig rig="glow" dir="tl">
              <a:rot lat="0" lon="0" rev="5400000"/>
            </a:lightRig>
          </a:scene3d>
          <a:sp3d>
            <a:bevelT/>
          </a:sp3d>
        </p:spPr>
        <p:style>
          <a:lnRef idx="2">
            <a:schemeClr val="accent4">
              <a:shade val="50000"/>
            </a:schemeClr>
          </a:lnRef>
          <a:fillRef idx="1">
            <a:schemeClr val="accent4"/>
          </a:fillRef>
          <a:effectRef idx="0">
            <a:schemeClr val="accent4"/>
          </a:effectRef>
          <a:fontRef idx="minor">
            <a:schemeClr val="lt1"/>
          </a:fontRef>
        </p:style>
        <p:txBody>
          <a:bodyPr wrap="none" rtlCol="0">
            <a:spAutoFit/>
            <a:sp3d contourW="12700">
              <a:bevelT w="25400" h="25400"/>
              <a:contourClr>
                <a:schemeClr val="accent6">
                  <a:shade val="73000"/>
                </a:schemeClr>
              </a:contourClr>
            </a:sp3d>
          </a:bodyPr>
          <a:lstStyle/>
          <a:p>
            <a:r>
              <a:rPr lang="en-US" b="1" dirty="0" smtClean="0">
                <a:ln w="11430">
                  <a:solidFill>
                    <a:schemeClr val="tx1">
                      <a:lumMod val="60000"/>
                      <a:lumOff val="40000"/>
                    </a:schemeClr>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the </a:t>
            </a:r>
            <a:r>
              <a:rPr lang="en-US" b="1" dirty="0" smtClean="0">
                <a:ln w="11430">
                  <a:solidFill>
                    <a:schemeClr val="tx1">
                      <a:lumMod val="60000"/>
                      <a:lumOff val="40000"/>
                    </a:schemeClr>
                  </a:solidFill>
                </a:ln>
                <a:gradFill>
                  <a:gsLst>
                    <a:gs pos="0">
                      <a:srgbClr val="000000"/>
                    </a:gs>
                    <a:gs pos="39999">
                      <a:srgbClr val="0A128C"/>
                    </a:gs>
                    <a:gs pos="70000">
                      <a:srgbClr val="181CC7"/>
                    </a:gs>
                    <a:gs pos="88000">
                      <a:srgbClr val="7005D4"/>
                    </a:gs>
                    <a:gs pos="100000">
                      <a:srgbClr val="8C3D91"/>
                    </a:gs>
                  </a:gsLst>
                  <a:lin ang="5400000" scaled="0"/>
                </a:gradFill>
                <a:effectLst>
                  <a:outerShdw blurRad="80000" dist="40000" dir="5040000" algn="tl">
                    <a:srgbClr val="000000">
                      <a:alpha val="30000"/>
                    </a:srgbClr>
                  </a:outerShdw>
                </a:effectLst>
              </a:rPr>
              <a:t>unexpected</a:t>
            </a:r>
            <a:r>
              <a:rPr lang="en-US" b="1" dirty="0" smtClean="0">
                <a:ln w="11430">
                  <a:solidFill>
                    <a:schemeClr val="tx1">
                      <a:lumMod val="60000"/>
                      <a:lumOff val="40000"/>
                    </a:schemeClr>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t>
            </a:r>
            <a:endParaRPr lang="en-US" b="1" dirty="0">
              <a:ln w="11430">
                <a:solidFill>
                  <a:schemeClr val="tx1">
                    <a:lumMod val="60000"/>
                    <a:lumOff val="40000"/>
                  </a:schemeClr>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 name="Slide Number Placeholder 2"/>
          <p:cNvSpPr>
            <a:spLocks noGrp="1"/>
          </p:cNvSpPr>
          <p:nvPr>
            <p:ph type="sldNum" sz="quarter" idx="12"/>
          </p:nvPr>
        </p:nvSpPr>
        <p:spPr/>
        <p:txBody>
          <a:bodyPr/>
          <a:lstStyle/>
          <a:p>
            <a:fld id="{36BB9812-3B4C-4A35-AEDB-F240F4EFEB71}" type="slidenum">
              <a:rPr lang="en-US" smtClean="0"/>
              <a:pPr/>
              <a:t>29</a:t>
            </a:fld>
            <a:endParaRPr lang="en-US"/>
          </a:p>
        </p:txBody>
      </p:sp>
    </p:spTree>
    <p:extLst>
      <p:ext uri="{BB962C8B-B14F-4D97-AF65-F5344CB8AC3E}">
        <p14:creationId xmlns:p14="http://schemas.microsoft.com/office/powerpoint/2010/main" val="239605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Grp="1" noChangeArrowheads="1"/>
          </p:cNvSpPr>
          <p:nvPr>
            <p:ph type="title"/>
          </p:nvPr>
        </p:nvSpPr>
        <p:spPr/>
        <p:txBody>
          <a:bodyPr/>
          <a:lstStyle/>
          <a:p>
            <a:r>
              <a:rPr lang="en-US" sz="3200">
                <a:solidFill>
                  <a:schemeClr val="tx1"/>
                </a:solidFill>
              </a:rPr>
              <a:t>A NEW WINDOW</a:t>
            </a:r>
            <a:br>
              <a:rPr lang="en-US" sz="3200">
                <a:solidFill>
                  <a:schemeClr val="tx1"/>
                </a:solidFill>
              </a:rPr>
            </a:br>
            <a:r>
              <a:rPr lang="en-US" sz="3200">
                <a:solidFill>
                  <a:schemeClr val="tx1"/>
                </a:solidFill>
              </a:rPr>
              <a:t>ON THE UNIVERSE</a:t>
            </a:r>
            <a:endParaRPr lang="en-US" sz="3200"/>
          </a:p>
        </p:txBody>
      </p:sp>
      <p:pic>
        <p:nvPicPr>
          <p:cNvPr id="706563" name="Picture 3" descr="GWripples_loop_inf"/>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85800" y="2495550"/>
            <a:ext cx="38100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06564" name="Picture 4"/>
          <p:cNvPicPr>
            <a:picLocks noChangeAspect="1" noChangeArrowheads="1"/>
          </p:cNvPicPr>
          <p:nvPr/>
        </p:nvPicPr>
        <p:blipFill>
          <a:blip r:embed="rId4">
            <a:extLst>
              <a:ext uri="{28A0092B-C50C-407E-A947-70E740481C1C}">
                <a14:useLocalDpi xmlns:a14="http://schemas.microsoft.com/office/drawing/2010/main" val="0"/>
              </a:ext>
            </a:extLst>
          </a:blip>
          <a:srcRect l="8478" t="23390" r="21527" b="15202"/>
          <a:stretch>
            <a:fillRect/>
          </a:stretch>
        </p:blipFill>
        <p:spPr bwMode="auto">
          <a:xfrm>
            <a:off x="0" y="1981200"/>
            <a:ext cx="44958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565" name="Text Box 5"/>
          <p:cNvSpPr txBox="1">
            <a:spLocks noChangeArrowheads="1"/>
          </p:cNvSpPr>
          <p:nvPr/>
        </p:nvSpPr>
        <p:spPr bwMode="auto">
          <a:xfrm>
            <a:off x="4648200" y="1676400"/>
            <a:ext cx="4359275" cy="460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0000"/>
              </a:lnSpc>
            </a:pPr>
            <a:r>
              <a:rPr lang="en-US" sz="2000">
                <a:latin typeface="Helvetica" pitchFamily="80" charset="0"/>
              </a:rPr>
              <a:t>The history of Astronomy:</a:t>
            </a:r>
          </a:p>
          <a:p>
            <a:pPr>
              <a:lnSpc>
                <a:spcPct val="110000"/>
              </a:lnSpc>
            </a:pPr>
            <a:r>
              <a:rPr lang="en-US" sz="2000">
                <a:latin typeface="Helvetica" pitchFamily="80" charset="0"/>
              </a:rPr>
              <a:t>new bands of the EM spectrum  opened </a:t>
            </a:r>
            <a:r>
              <a:rPr lang="en-US" sz="2000">
                <a:latin typeface="Helvetica" pitchFamily="80" charset="0"/>
                <a:sym typeface="Symbol" pitchFamily="18" charset="2"/>
              </a:rPr>
              <a:t> major discoveries!</a:t>
            </a:r>
          </a:p>
          <a:p>
            <a:pPr>
              <a:lnSpc>
                <a:spcPct val="110000"/>
              </a:lnSpc>
            </a:pPr>
            <a:r>
              <a:rPr lang="en-US" sz="2000">
                <a:solidFill>
                  <a:srgbClr val="FF0000"/>
                </a:solidFill>
                <a:latin typeface="Helvetica" pitchFamily="80" charset="0"/>
              </a:rPr>
              <a:t>GWs aren’t just a new band, they’re a new spectrum, with very different and complementary properties to EM waves.</a:t>
            </a:r>
          </a:p>
          <a:p>
            <a:pPr>
              <a:lnSpc>
                <a:spcPct val="110000"/>
              </a:lnSpc>
              <a:buFontTx/>
              <a:buChar char="•"/>
            </a:pPr>
            <a:r>
              <a:rPr lang="en-US" sz="1600">
                <a:solidFill>
                  <a:schemeClr val="hlink"/>
                </a:solidFill>
                <a:latin typeface="Helvetica" pitchFamily="80" charset="0"/>
              </a:rPr>
              <a:t> Vibrations </a:t>
            </a:r>
            <a:r>
              <a:rPr lang="en-US" sz="1600" i="1">
                <a:solidFill>
                  <a:schemeClr val="hlink"/>
                </a:solidFill>
                <a:latin typeface="Helvetica" pitchFamily="80" charset="0"/>
              </a:rPr>
              <a:t>of</a:t>
            </a:r>
            <a:r>
              <a:rPr lang="en-US" sz="1600">
                <a:solidFill>
                  <a:schemeClr val="hlink"/>
                </a:solidFill>
                <a:latin typeface="Helvetica" pitchFamily="80" charset="0"/>
              </a:rPr>
              <a:t> space-time, not </a:t>
            </a:r>
            <a:r>
              <a:rPr lang="en-US" sz="1600" i="1">
                <a:solidFill>
                  <a:schemeClr val="hlink"/>
                </a:solidFill>
                <a:latin typeface="Helvetica" pitchFamily="80" charset="0"/>
              </a:rPr>
              <a:t>in</a:t>
            </a:r>
            <a:r>
              <a:rPr lang="en-US" sz="1600">
                <a:solidFill>
                  <a:schemeClr val="hlink"/>
                </a:solidFill>
                <a:latin typeface="Helvetica" pitchFamily="80" charset="0"/>
              </a:rPr>
              <a:t> space-time</a:t>
            </a:r>
          </a:p>
          <a:p>
            <a:pPr>
              <a:lnSpc>
                <a:spcPct val="110000"/>
              </a:lnSpc>
              <a:buFontTx/>
              <a:buChar char="•"/>
            </a:pPr>
            <a:r>
              <a:rPr lang="en-US" sz="1600">
                <a:solidFill>
                  <a:schemeClr val="hlink"/>
                </a:solidFill>
                <a:latin typeface="Helvetica" pitchFamily="80" charset="0"/>
              </a:rPr>
              <a:t> Emitted by coherent motion of huge masses </a:t>
            </a:r>
            <a:br>
              <a:rPr lang="en-US" sz="1600">
                <a:solidFill>
                  <a:schemeClr val="hlink"/>
                </a:solidFill>
                <a:latin typeface="Helvetica" pitchFamily="80" charset="0"/>
              </a:rPr>
            </a:br>
            <a:r>
              <a:rPr lang="en-US" sz="1600">
                <a:solidFill>
                  <a:schemeClr val="hlink"/>
                </a:solidFill>
                <a:latin typeface="Helvetica" pitchFamily="80" charset="0"/>
              </a:rPr>
              <a:t>   moving at near light-speed; </a:t>
            </a:r>
            <a:br>
              <a:rPr lang="en-US" sz="1600">
                <a:solidFill>
                  <a:schemeClr val="hlink"/>
                </a:solidFill>
                <a:latin typeface="Helvetica" pitchFamily="80" charset="0"/>
              </a:rPr>
            </a:br>
            <a:r>
              <a:rPr lang="en-US" sz="1600">
                <a:solidFill>
                  <a:schemeClr val="hlink"/>
                </a:solidFill>
                <a:latin typeface="Helvetica" pitchFamily="80" charset="0"/>
              </a:rPr>
              <a:t>   not vibrations of electrons in atoms</a:t>
            </a:r>
          </a:p>
          <a:p>
            <a:pPr>
              <a:lnSpc>
                <a:spcPct val="110000"/>
              </a:lnSpc>
              <a:buFontTx/>
              <a:buChar char="•"/>
            </a:pPr>
            <a:r>
              <a:rPr lang="en-US" sz="1600">
                <a:solidFill>
                  <a:schemeClr val="hlink"/>
                </a:solidFill>
                <a:latin typeface="Helvetica" pitchFamily="80" charset="0"/>
              </a:rPr>
              <a:t> Can’t be absorbed, scattered, or shielded.</a:t>
            </a:r>
          </a:p>
          <a:p>
            <a:pPr>
              <a:lnSpc>
                <a:spcPct val="110000"/>
              </a:lnSpc>
              <a:spcBef>
                <a:spcPct val="50000"/>
              </a:spcBef>
            </a:pPr>
            <a:r>
              <a:rPr lang="en-US" sz="2000">
                <a:solidFill>
                  <a:srgbClr val="FF0000"/>
                </a:solidFill>
                <a:latin typeface="Helvetica" pitchFamily="80" charset="0"/>
              </a:rPr>
              <a:t>GW astronomy is a totally new, unique window on the universe</a:t>
            </a:r>
            <a:endParaRPr lang="en-US" sz="2000">
              <a:latin typeface="Helvetica" pitchFamily="80" charset="0"/>
            </a:endParaRPr>
          </a:p>
        </p:txBody>
      </p:sp>
      <p:sp>
        <p:nvSpPr>
          <p:cNvPr id="2" name="Slide Number Placeholder 1"/>
          <p:cNvSpPr>
            <a:spLocks noGrp="1"/>
          </p:cNvSpPr>
          <p:nvPr>
            <p:ph type="sldNum" sz="quarter" idx="12"/>
          </p:nvPr>
        </p:nvSpPr>
        <p:spPr/>
        <p:txBody>
          <a:bodyPr/>
          <a:lstStyle/>
          <a:p>
            <a:fld id="{4D8466AA-FCC0-4E59-8C3D-A78D728B0FAC}" type="slidenum">
              <a:rPr lang="en-US" smtClean="0"/>
              <a:pPr/>
              <a:t>3</a:t>
            </a:fld>
            <a:endParaRPr lang="en-US"/>
          </a:p>
        </p:txBody>
      </p:sp>
    </p:spTree>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Lots of Extra slides for questions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36BB9812-3B4C-4A35-AEDB-F240F4EFEB71}" type="slidenum">
              <a:rPr lang="en-US" smtClean="0"/>
              <a:pPr/>
              <a:t>30</a:t>
            </a:fld>
            <a:endParaRPr lang="en-US"/>
          </a:p>
        </p:txBody>
      </p:sp>
    </p:spTree>
    <p:extLst>
      <p:ext uri="{BB962C8B-B14F-4D97-AF65-F5344CB8AC3E}">
        <p14:creationId xmlns:p14="http://schemas.microsoft.com/office/powerpoint/2010/main" val="28092192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568" y="523240"/>
            <a:ext cx="7239000" cy="1143000"/>
          </a:xfrm>
        </p:spPr>
        <p:txBody>
          <a:bodyPr/>
          <a:lstStyle/>
          <a:p>
            <a:r>
              <a:rPr lang="en-US" dirty="0" smtClean="0"/>
              <a:t>Binary Black Hole (high mass)</a:t>
            </a:r>
            <a:endParaRPr lang="en-US" dirty="0"/>
          </a:p>
        </p:txBody>
      </p:sp>
      <p:sp>
        <p:nvSpPr>
          <p:cNvPr id="3" name="Content Placeholder 2"/>
          <p:cNvSpPr>
            <a:spLocks noGrp="1"/>
          </p:cNvSpPr>
          <p:nvPr>
            <p:ph idx="1"/>
          </p:nvPr>
        </p:nvSpPr>
        <p:spPr>
          <a:xfrm>
            <a:off x="252663" y="1637365"/>
            <a:ext cx="3982453" cy="4724400"/>
          </a:xfrm>
        </p:spPr>
        <p:txBody>
          <a:bodyPr/>
          <a:lstStyle/>
          <a:p>
            <a:r>
              <a:rPr lang="en-US" sz="1600" b="1" dirty="0" smtClean="0"/>
              <a:t>Horizon distance: Distance in </a:t>
            </a:r>
            <a:r>
              <a:rPr lang="en-US" sz="1600" b="1" dirty="0" err="1" smtClean="0"/>
              <a:t>Mpc</a:t>
            </a:r>
            <a:r>
              <a:rPr lang="en-US" sz="1600" b="1" dirty="0" smtClean="0"/>
              <a:t> at which one Advanced LIGO detector can see an optimally-located, optimally oriented binary merger with an SNR=8, as a function of total mass.</a:t>
            </a:r>
          </a:p>
          <a:p>
            <a:r>
              <a:rPr lang="en-US" sz="1600" b="1" dirty="0" smtClean="0"/>
              <a:t>Averaging over sky location and orientation degrades this by ~2.26.</a:t>
            </a:r>
          </a:p>
          <a:p>
            <a:r>
              <a:rPr lang="en-US" sz="1600" b="1" dirty="0" smtClean="0"/>
              <a:t>Important to use the right templates, including IMR, and spin effects!</a:t>
            </a:r>
          </a:p>
          <a:p>
            <a:r>
              <a:rPr lang="en-US" sz="1600" b="1" dirty="0" smtClean="0"/>
              <a:t>Experience from Initial LIGO-Virgo suggests that reliable detection is possible with an average SNR/detector ~ 8.</a:t>
            </a:r>
          </a:p>
          <a:p>
            <a:endParaRPr lang="en-US" sz="1600" b="1" dirty="0" smtClean="0"/>
          </a:p>
          <a:p>
            <a:endParaRPr lang="en-US" sz="1600" b="1" dirty="0"/>
          </a:p>
        </p:txBody>
      </p:sp>
      <p:sp>
        <p:nvSpPr>
          <p:cNvPr id="5" name="Slide Number Placeholder 4"/>
          <p:cNvSpPr>
            <a:spLocks noGrp="1"/>
          </p:cNvSpPr>
          <p:nvPr>
            <p:ph type="sldNum" sz="quarter" idx="4294967295"/>
          </p:nvPr>
        </p:nvSpPr>
        <p:spPr>
          <a:xfrm>
            <a:off x="7239000" y="6400800"/>
            <a:ext cx="1905000" cy="457200"/>
          </a:xfrm>
          <a:prstGeom prst="rect">
            <a:avLst/>
          </a:prstGeom>
        </p:spPr>
        <p:txBody>
          <a:bodyPr/>
          <a:lstStyle/>
          <a:p>
            <a:pPr>
              <a:defRPr/>
            </a:pPr>
            <a:fld id="{CE5C8EF7-4C52-444F-9FD0-3D1783E56F84}" type="slidenum">
              <a:rPr lang="en-US" smtClean="0"/>
              <a:pPr>
                <a:defRPr/>
              </a:pPr>
              <a:t>31</a:t>
            </a:fld>
            <a:endParaRPr lang="en-US"/>
          </a:p>
        </p:txBody>
      </p:sp>
      <p:pic>
        <p:nvPicPr>
          <p:cNvPr id="80898" name="Picture 2"/>
          <p:cNvPicPr>
            <a:picLocks noChangeAspect="1" noChangeArrowheads="1"/>
          </p:cNvPicPr>
          <p:nvPr/>
        </p:nvPicPr>
        <p:blipFill>
          <a:blip r:embed="rId3" cstate="print"/>
          <a:srcRect/>
          <a:stretch>
            <a:fillRect/>
          </a:stretch>
        </p:blipFill>
        <p:spPr bwMode="auto">
          <a:xfrm>
            <a:off x="4470607" y="1680678"/>
            <a:ext cx="4673393" cy="4391226"/>
          </a:xfrm>
          <a:prstGeom prst="rect">
            <a:avLst/>
          </a:prstGeom>
          <a:noFill/>
          <a:ln w="12700" cap="flat" cmpd="sng" algn="ctr">
            <a:noFill/>
            <a:prstDash val="solid"/>
            <a:miter lim="800000"/>
            <a:headEnd/>
            <a:tailEnd/>
          </a:ln>
        </p:spPr>
      </p:pic>
      <p:sp>
        <p:nvSpPr>
          <p:cNvPr id="7" name="TextBox 6"/>
          <p:cNvSpPr txBox="1"/>
          <p:nvPr/>
        </p:nvSpPr>
        <p:spPr>
          <a:xfrm rot="-5400000">
            <a:off x="3411280" y="3932990"/>
            <a:ext cx="2024913" cy="307777"/>
          </a:xfrm>
          <a:prstGeom prst="rect">
            <a:avLst/>
          </a:prstGeom>
          <a:noFill/>
        </p:spPr>
        <p:txBody>
          <a:bodyPr wrap="none" rtlCol="0">
            <a:spAutoFit/>
          </a:bodyPr>
          <a:lstStyle/>
          <a:p>
            <a:r>
              <a:rPr lang="en-US" sz="1400" dirty="0" smtClean="0">
                <a:solidFill>
                  <a:schemeClr val="tx2"/>
                </a:solidFill>
              </a:rPr>
              <a:t>Horizon distance (</a:t>
            </a:r>
            <a:r>
              <a:rPr lang="en-US" sz="1400" dirty="0" err="1" smtClean="0">
                <a:solidFill>
                  <a:schemeClr val="tx2"/>
                </a:solidFill>
              </a:rPr>
              <a:t>Mpc</a:t>
            </a:r>
            <a:r>
              <a:rPr lang="en-US" sz="1400" dirty="0" smtClean="0">
                <a:solidFill>
                  <a:schemeClr val="tx2"/>
                </a:solidFill>
              </a:rPr>
              <a:t>)</a:t>
            </a:r>
            <a:endParaRPr lang="en-US" sz="1400" dirty="0">
              <a:solidFill>
                <a:schemeClr val="tx2"/>
              </a:solidFill>
            </a:endParaRPr>
          </a:p>
        </p:txBody>
      </p:sp>
      <p:sp>
        <p:nvSpPr>
          <p:cNvPr id="8" name="TextBox 7"/>
          <p:cNvSpPr txBox="1"/>
          <p:nvPr/>
        </p:nvSpPr>
        <p:spPr>
          <a:xfrm>
            <a:off x="5745587" y="4778411"/>
            <a:ext cx="2492991" cy="307777"/>
          </a:xfrm>
          <a:prstGeom prst="rect">
            <a:avLst/>
          </a:prstGeom>
          <a:noFill/>
        </p:spPr>
        <p:txBody>
          <a:bodyPr wrap="none" rtlCol="0">
            <a:spAutoFit/>
          </a:bodyPr>
          <a:lstStyle/>
          <a:p>
            <a:r>
              <a:rPr lang="en-US" sz="1400" dirty="0" smtClean="0">
                <a:solidFill>
                  <a:schemeClr val="tx1">
                    <a:lumMod val="50000"/>
                  </a:schemeClr>
                </a:solidFill>
              </a:rPr>
              <a:t>Inspiral-only template (ISCO)</a:t>
            </a:r>
            <a:endParaRPr lang="en-US" sz="1400" dirty="0">
              <a:solidFill>
                <a:schemeClr val="tx1">
                  <a:lumMod val="50000"/>
                </a:schemeClr>
              </a:solidFill>
            </a:endParaRPr>
          </a:p>
        </p:txBody>
      </p:sp>
      <p:sp>
        <p:nvSpPr>
          <p:cNvPr id="9" name="TextBox 8"/>
          <p:cNvSpPr txBox="1"/>
          <p:nvPr/>
        </p:nvSpPr>
        <p:spPr>
          <a:xfrm>
            <a:off x="5824894" y="3216063"/>
            <a:ext cx="2154757" cy="307777"/>
          </a:xfrm>
          <a:prstGeom prst="rect">
            <a:avLst/>
          </a:prstGeom>
          <a:noFill/>
        </p:spPr>
        <p:txBody>
          <a:bodyPr wrap="none" rtlCol="0">
            <a:spAutoFit/>
          </a:bodyPr>
          <a:lstStyle/>
          <a:p>
            <a:r>
              <a:rPr lang="en-US" sz="1400" dirty="0" smtClean="0">
                <a:solidFill>
                  <a:schemeClr val="accent4">
                    <a:lumMod val="75000"/>
                  </a:schemeClr>
                </a:solidFill>
              </a:rPr>
              <a:t>EOB template (light-ring)</a:t>
            </a:r>
            <a:endParaRPr lang="en-US" sz="1400" dirty="0">
              <a:solidFill>
                <a:schemeClr val="accent4">
                  <a:lumMod val="75000"/>
                </a:schemeClr>
              </a:solidFill>
            </a:endParaRPr>
          </a:p>
        </p:txBody>
      </p:sp>
      <p:sp>
        <p:nvSpPr>
          <p:cNvPr id="10" name="TextBox 9"/>
          <p:cNvSpPr txBox="1"/>
          <p:nvPr/>
        </p:nvSpPr>
        <p:spPr>
          <a:xfrm>
            <a:off x="7243319" y="3588395"/>
            <a:ext cx="1646606" cy="307777"/>
          </a:xfrm>
          <a:prstGeom prst="rect">
            <a:avLst/>
          </a:prstGeom>
          <a:noFill/>
        </p:spPr>
        <p:txBody>
          <a:bodyPr wrap="none" rtlCol="0">
            <a:spAutoFit/>
          </a:bodyPr>
          <a:lstStyle/>
          <a:p>
            <a:r>
              <a:rPr lang="en-US" sz="1400" dirty="0" err="1" smtClean="0">
                <a:solidFill>
                  <a:srgbClr val="CC00CC"/>
                </a:solidFill>
              </a:rPr>
              <a:t>ringdown</a:t>
            </a:r>
            <a:r>
              <a:rPr lang="en-US" sz="1400" dirty="0" smtClean="0">
                <a:solidFill>
                  <a:srgbClr val="CC00CC"/>
                </a:solidFill>
              </a:rPr>
              <a:t> template</a:t>
            </a:r>
            <a:endParaRPr lang="en-US" sz="1400" dirty="0">
              <a:solidFill>
                <a:srgbClr val="CC00CC"/>
              </a:solidFill>
            </a:endParaRPr>
          </a:p>
        </p:txBody>
      </p:sp>
      <p:sp>
        <p:nvSpPr>
          <p:cNvPr id="11" name="TextBox 10"/>
          <p:cNvSpPr txBox="1"/>
          <p:nvPr/>
        </p:nvSpPr>
        <p:spPr>
          <a:xfrm>
            <a:off x="5952412" y="2408990"/>
            <a:ext cx="2172391" cy="307777"/>
          </a:xfrm>
          <a:prstGeom prst="rect">
            <a:avLst/>
          </a:prstGeom>
          <a:noFill/>
        </p:spPr>
        <p:txBody>
          <a:bodyPr wrap="none" rtlCol="0">
            <a:spAutoFit/>
          </a:bodyPr>
          <a:lstStyle/>
          <a:p>
            <a:r>
              <a:rPr lang="en-US" sz="1400" dirty="0" smtClean="0">
                <a:solidFill>
                  <a:srgbClr val="C00000"/>
                </a:solidFill>
              </a:rPr>
              <a:t>Inspiral-merger-</a:t>
            </a:r>
            <a:r>
              <a:rPr lang="en-US" sz="1400" dirty="0" err="1" smtClean="0">
                <a:solidFill>
                  <a:srgbClr val="C00000"/>
                </a:solidFill>
              </a:rPr>
              <a:t>ringdown</a:t>
            </a:r>
            <a:endParaRPr lang="en-US" sz="1400" dirty="0">
              <a:solidFill>
                <a:srgbClr val="C00000"/>
              </a:solidFill>
            </a:endParaRPr>
          </a:p>
        </p:txBody>
      </p:sp>
      <p:sp>
        <p:nvSpPr>
          <p:cNvPr id="12" name="TextBox 11"/>
          <p:cNvSpPr txBox="1"/>
          <p:nvPr/>
        </p:nvSpPr>
        <p:spPr>
          <a:xfrm>
            <a:off x="7688306" y="5973546"/>
            <a:ext cx="1286570" cy="307777"/>
          </a:xfrm>
          <a:prstGeom prst="rect">
            <a:avLst/>
          </a:prstGeom>
          <a:noFill/>
        </p:spPr>
        <p:txBody>
          <a:bodyPr wrap="none" rtlCol="0">
            <a:spAutoFit/>
          </a:bodyPr>
          <a:lstStyle/>
          <a:p>
            <a:r>
              <a:rPr lang="en-US" sz="1400" dirty="0" smtClean="0">
                <a:solidFill>
                  <a:schemeClr val="tx2"/>
                </a:solidFill>
              </a:rPr>
              <a:t>P. </a:t>
            </a:r>
            <a:r>
              <a:rPr lang="en-US" sz="1400" dirty="0" err="1" smtClean="0">
                <a:solidFill>
                  <a:schemeClr val="tx2"/>
                </a:solidFill>
              </a:rPr>
              <a:t>Ajith</a:t>
            </a:r>
            <a:r>
              <a:rPr lang="en-US" sz="1400" dirty="0" smtClean="0">
                <a:solidFill>
                  <a:schemeClr val="tx2"/>
                </a:solidFill>
              </a:rPr>
              <a:t> (2009)</a:t>
            </a:r>
            <a:endParaRPr lang="en-US" sz="1400" dirty="0">
              <a:solidFill>
                <a:schemeClr val="tx2"/>
              </a:solidFill>
            </a:endParaRPr>
          </a:p>
        </p:txBody>
      </p:sp>
      <p:sp>
        <p:nvSpPr>
          <p:cNvPr id="13" name="TextBox 12"/>
          <p:cNvSpPr txBox="1"/>
          <p:nvPr/>
        </p:nvSpPr>
        <p:spPr>
          <a:xfrm>
            <a:off x="6511839" y="5866064"/>
            <a:ext cx="1018227" cy="307777"/>
          </a:xfrm>
          <a:prstGeom prst="rect">
            <a:avLst/>
          </a:prstGeom>
          <a:solidFill>
            <a:schemeClr val="bg1"/>
          </a:solidFill>
        </p:spPr>
        <p:txBody>
          <a:bodyPr wrap="none" rtlCol="0">
            <a:spAutoFit/>
          </a:bodyPr>
          <a:lstStyle/>
          <a:p>
            <a:r>
              <a:rPr lang="en-US" sz="1400" b="1" dirty="0" smtClean="0">
                <a:solidFill>
                  <a:schemeClr val="tx2"/>
                </a:solidFill>
              </a:rPr>
              <a:t>M  (</a:t>
            </a:r>
            <a:r>
              <a:rPr lang="en-US" sz="1400" b="1" dirty="0" err="1" smtClean="0">
                <a:solidFill>
                  <a:schemeClr val="tx2"/>
                </a:solidFill>
              </a:rPr>
              <a:t>Msun</a:t>
            </a:r>
            <a:r>
              <a:rPr lang="en-US" sz="1400" b="1" dirty="0" smtClean="0">
                <a:solidFill>
                  <a:schemeClr val="tx2"/>
                </a:solidFill>
              </a:rPr>
              <a:t>)</a:t>
            </a:r>
            <a:endParaRPr lang="en-US" sz="1400" b="1" dirty="0">
              <a:solidFill>
                <a:schemeClr val="tx2"/>
              </a:solidFill>
            </a:endParaRPr>
          </a:p>
        </p:txBody>
      </p:sp>
      <p:cxnSp>
        <p:nvCxnSpPr>
          <p:cNvPr id="6" name="Straight Arrow Connector 5"/>
          <p:cNvCxnSpPr/>
          <p:nvPr/>
        </p:nvCxnSpPr>
        <p:spPr bwMode="auto">
          <a:xfrm>
            <a:off x="5056632" y="5470144"/>
            <a:ext cx="0" cy="657290"/>
          </a:xfrm>
          <a:prstGeom prst="straightConnector1">
            <a:avLst/>
          </a:prstGeom>
          <a:solidFill>
            <a:schemeClr val="accent1"/>
          </a:solidFill>
          <a:ln w="31750" cap="flat" cmpd="sng" algn="ctr">
            <a:solidFill>
              <a:schemeClr val="tx1"/>
            </a:solidFill>
            <a:prstDash val="solid"/>
            <a:round/>
            <a:headEnd type="stealth" w="lg" len="lg"/>
            <a:tailEnd type="none"/>
          </a:ln>
          <a:effectLst/>
        </p:spPr>
      </p:cxnSp>
      <p:sp>
        <p:nvSpPr>
          <p:cNvPr id="14" name="TextBox 13"/>
          <p:cNvSpPr txBox="1"/>
          <p:nvPr/>
        </p:nvSpPr>
        <p:spPr>
          <a:xfrm>
            <a:off x="4910102" y="6173841"/>
            <a:ext cx="1540806" cy="338554"/>
          </a:xfrm>
          <a:prstGeom prst="rect">
            <a:avLst/>
          </a:prstGeom>
          <a:noFill/>
        </p:spPr>
        <p:txBody>
          <a:bodyPr wrap="none" rtlCol="0">
            <a:spAutoFit/>
          </a:bodyPr>
          <a:lstStyle/>
          <a:p>
            <a:r>
              <a:rPr lang="en-US" sz="1600" dirty="0" smtClean="0"/>
              <a:t>BNS, 450 </a:t>
            </a:r>
            <a:r>
              <a:rPr lang="en-US" sz="1600" dirty="0" err="1" smtClean="0"/>
              <a:t>Mpc</a:t>
            </a:r>
            <a:endParaRPr lang="en-US" sz="1600" dirty="0"/>
          </a:p>
        </p:txBody>
      </p:sp>
    </p:spTree>
    <p:extLst>
      <p:ext uri="{BB962C8B-B14F-4D97-AF65-F5344CB8AC3E}">
        <p14:creationId xmlns:p14="http://schemas.microsoft.com/office/powerpoint/2010/main" val="2172458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CBC low mass, upper limits</a:t>
            </a:r>
            <a:endParaRPr lang="en-US" dirty="0"/>
          </a:p>
        </p:txBody>
      </p:sp>
      <p:sp>
        <p:nvSpPr>
          <p:cNvPr id="3" name="Content Placeholder 2"/>
          <p:cNvSpPr>
            <a:spLocks noGrp="1"/>
          </p:cNvSpPr>
          <p:nvPr>
            <p:ph idx="1"/>
          </p:nvPr>
        </p:nvSpPr>
        <p:spPr>
          <a:xfrm>
            <a:off x="99392" y="1548764"/>
            <a:ext cx="6003234" cy="2288570"/>
          </a:xfrm>
        </p:spPr>
        <p:txBody>
          <a:bodyPr/>
          <a:lstStyle/>
          <a:p>
            <a:r>
              <a:rPr lang="en-US" sz="1800" b="1" dirty="0" smtClean="0"/>
              <a:t>Search for binary inspiral signals from systems with (2 &lt; </a:t>
            </a:r>
            <a:r>
              <a:rPr lang="en-US" sz="1800" b="1" dirty="0" err="1" smtClean="0"/>
              <a:t>Mtot</a:t>
            </a:r>
            <a:r>
              <a:rPr lang="en-US" sz="1800" b="1" dirty="0" smtClean="0"/>
              <a:t> &lt; 25 </a:t>
            </a:r>
            <a:r>
              <a:rPr lang="en-US" sz="1800" b="1" dirty="0" err="1" smtClean="0"/>
              <a:t>Msun</a:t>
            </a:r>
            <a:r>
              <a:rPr lang="en-US" sz="1800" b="1" dirty="0" smtClean="0"/>
              <a:t>), over all S6 data.</a:t>
            </a:r>
          </a:p>
          <a:p>
            <a:r>
              <a:rPr lang="en-US" sz="1800" b="1" dirty="0" smtClean="0"/>
              <a:t>Only significant signal was a blind injection!</a:t>
            </a:r>
          </a:p>
          <a:p>
            <a:r>
              <a:rPr lang="en-US" sz="1800" b="1" dirty="0" smtClean="0"/>
              <a:t>Major CBC / Burst / </a:t>
            </a:r>
            <a:r>
              <a:rPr lang="en-US" sz="1800" b="1" dirty="0" err="1" smtClean="0"/>
              <a:t>DetChar</a:t>
            </a:r>
            <a:r>
              <a:rPr lang="en-US" sz="1800" b="1" dirty="0" smtClean="0"/>
              <a:t> effort on data quality.</a:t>
            </a:r>
          </a:p>
          <a:p>
            <a:r>
              <a:rPr lang="en-US" sz="1800" b="1" dirty="0" smtClean="0"/>
              <a:t>Major simulation campaign to evaluate search sensitivity: just what we expected! </a:t>
            </a:r>
          </a:p>
          <a:p>
            <a:pPr lvl="1"/>
            <a:r>
              <a:rPr lang="en-US" b="1" dirty="0" smtClean="0"/>
              <a:t>Search is near-optimal for Gaussian data. </a:t>
            </a:r>
            <a:endParaRPr lang="en-US" b="1" dirty="0"/>
          </a:p>
        </p:txBody>
      </p:sp>
      <p:sp>
        <p:nvSpPr>
          <p:cNvPr id="4" name="Slide Number Placeholder 3"/>
          <p:cNvSpPr>
            <a:spLocks noGrp="1"/>
          </p:cNvSpPr>
          <p:nvPr>
            <p:ph type="sldNum" sz="quarter" idx="11"/>
          </p:nvPr>
        </p:nvSpPr>
        <p:spPr/>
        <p:txBody>
          <a:bodyPr/>
          <a:lstStyle/>
          <a:p>
            <a:fld id="{05753FA5-6AFF-4AB2-B2F3-B1E7A6637B8E}" type="slidenum">
              <a:rPr lang="en-US" smtClean="0"/>
              <a:pPr/>
              <a:t>32</a:t>
            </a:fld>
            <a:endParaRPr lang="en-US"/>
          </a:p>
        </p:txBody>
      </p:sp>
      <p:pic>
        <p:nvPicPr>
          <p:cNvPr id="145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447" y="1302026"/>
            <a:ext cx="3091675" cy="5536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5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6937" y="3695094"/>
            <a:ext cx="2516050" cy="3138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9207" y="3860557"/>
            <a:ext cx="3287729" cy="2308324"/>
          </a:xfrm>
          <a:prstGeom prst="rect">
            <a:avLst/>
          </a:prstGeom>
          <a:noFill/>
        </p:spPr>
        <p:txBody>
          <a:bodyPr wrap="square" rtlCol="0">
            <a:spAutoFit/>
          </a:bodyPr>
          <a:lstStyle/>
          <a:p>
            <a:pPr marL="342900" indent="-342900">
              <a:buFont typeface="Arial" pitchFamily="34" charset="0"/>
              <a:buChar char="•"/>
            </a:pPr>
            <a:r>
              <a:rPr lang="en-US" sz="1800" dirty="0" smtClean="0">
                <a:latin typeface="+mj-lt"/>
              </a:rPr>
              <a:t>Result: upper limits on merger rate in nearby universe (S3 – S6) as a function of system mass.</a:t>
            </a:r>
          </a:p>
          <a:p>
            <a:pPr marL="342900" indent="-342900">
              <a:buFont typeface="Arial" pitchFamily="34" charset="0"/>
              <a:buChar char="•"/>
            </a:pPr>
            <a:r>
              <a:rPr lang="en-US" sz="1800" dirty="0" smtClean="0">
                <a:latin typeface="+mj-lt"/>
              </a:rPr>
              <a:t>Around 2x better than from S5 data alone.</a:t>
            </a:r>
          </a:p>
          <a:p>
            <a:pPr marL="342900" indent="-342900">
              <a:buFont typeface="Arial" pitchFamily="34" charset="0"/>
              <a:buChar char="•"/>
            </a:pPr>
            <a:r>
              <a:rPr lang="en-US" sz="1800" dirty="0" smtClean="0">
                <a:latin typeface="+mj-lt"/>
              </a:rPr>
              <a:t>Still ~10</a:t>
            </a:r>
            <a:r>
              <a:rPr lang="en-US" sz="1800" baseline="30000" dirty="0" smtClean="0">
                <a:latin typeface="+mj-lt"/>
              </a:rPr>
              <a:t>2</a:t>
            </a:r>
            <a:r>
              <a:rPr lang="en-US" sz="1800" dirty="0" smtClean="0">
                <a:latin typeface="+mj-lt"/>
              </a:rPr>
              <a:t> away from plausible expectations.</a:t>
            </a:r>
            <a:endParaRPr lang="en-US" sz="1800" dirty="0">
              <a:latin typeface="+mj-lt"/>
            </a:endParaRPr>
          </a:p>
        </p:txBody>
      </p:sp>
    </p:spTree>
    <p:extLst>
      <p:ext uri="{BB962C8B-B14F-4D97-AF65-F5344CB8AC3E}">
        <p14:creationId xmlns:p14="http://schemas.microsoft.com/office/powerpoint/2010/main" val="8409927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CBC high mass, upper limits</a:t>
            </a:r>
            <a:endParaRPr lang="en-US" dirty="0"/>
          </a:p>
        </p:txBody>
      </p:sp>
      <p:sp>
        <p:nvSpPr>
          <p:cNvPr id="3" name="Content Placeholder 2"/>
          <p:cNvSpPr>
            <a:spLocks noGrp="1"/>
          </p:cNvSpPr>
          <p:nvPr>
            <p:ph idx="1"/>
          </p:nvPr>
        </p:nvSpPr>
        <p:spPr>
          <a:xfrm>
            <a:off x="111886" y="1292224"/>
            <a:ext cx="8670535" cy="2288570"/>
          </a:xfrm>
        </p:spPr>
        <p:txBody>
          <a:bodyPr/>
          <a:lstStyle/>
          <a:p>
            <a:r>
              <a:rPr lang="en-US" b="1" dirty="0" smtClean="0"/>
              <a:t>Search for binary inspiral signals from systems with (25 &lt; </a:t>
            </a:r>
            <a:r>
              <a:rPr lang="en-US" b="1" dirty="0" err="1" smtClean="0"/>
              <a:t>Mtot</a:t>
            </a:r>
            <a:r>
              <a:rPr lang="en-US" b="1" dirty="0" smtClean="0"/>
              <a:t> &lt; 100 </a:t>
            </a:r>
            <a:r>
              <a:rPr lang="en-US" b="1" dirty="0" err="1" smtClean="0"/>
              <a:t>Msun</a:t>
            </a:r>
            <a:r>
              <a:rPr lang="en-US" b="1" dirty="0" smtClean="0"/>
              <a:t>), over all S6 data</a:t>
            </a:r>
            <a:r>
              <a:rPr lang="en-US" b="1" dirty="0"/>
              <a:t> </a:t>
            </a:r>
            <a:r>
              <a:rPr lang="en-US" b="1" dirty="0" smtClean="0"/>
              <a:t>– a large parameter space!</a:t>
            </a:r>
          </a:p>
          <a:p>
            <a:r>
              <a:rPr lang="en-US" b="1" dirty="0" smtClean="0"/>
              <a:t>Major CBC / Burst / </a:t>
            </a:r>
            <a:r>
              <a:rPr lang="en-US" b="1" dirty="0" err="1" smtClean="0"/>
              <a:t>DetChar</a:t>
            </a:r>
            <a:r>
              <a:rPr lang="en-US" b="1" dirty="0" smtClean="0"/>
              <a:t> effort on data quality.</a:t>
            </a:r>
          </a:p>
          <a:p>
            <a:r>
              <a:rPr lang="en-US" b="1" dirty="0" smtClean="0"/>
              <a:t>According to some astrophysicists, we’re already skimming relevant region of rate expectations for (10 – 20 </a:t>
            </a:r>
            <a:r>
              <a:rPr lang="en-US" b="1" dirty="0" err="1" smtClean="0"/>
              <a:t>Msun</a:t>
            </a:r>
            <a:r>
              <a:rPr lang="en-US" b="1" dirty="0" smtClean="0"/>
              <a:t>)</a:t>
            </a:r>
            <a:r>
              <a:rPr lang="en-US" b="1" baseline="30000" dirty="0" smtClean="0"/>
              <a:t>2</a:t>
            </a:r>
            <a:r>
              <a:rPr lang="en-US" b="1" dirty="0" smtClean="0"/>
              <a:t> !</a:t>
            </a:r>
          </a:p>
        </p:txBody>
      </p:sp>
      <p:sp>
        <p:nvSpPr>
          <p:cNvPr id="4" name="Slide Number Placeholder 3"/>
          <p:cNvSpPr>
            <a:spLocks noGrp="1"/>
          </p:cNvSpPr>
          <p:nvPr>
            <p:ph type="sldNum" sz="quarter" idx="11"/>
          </p:nvPr>
        </p:nvSpPr>
        <p:spPr/>
        <p:txBody>
          <a:bodyPr/>
          <a:lstStyle/>
          <a:p>
            <a:fld id="{05753FA5-6AFF-4AB2-B2F3-B1E7A6637B8E}" type="slidenum">
              <a:rPr lang="en-US" smtClean="0"/>
              <a:pPr/>
              <a:t>33</a:t>
            </a:fld>
            <a:endParaRPr lang="en-US"/>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373" y="2934148"/>
            <a:ext cx="7730530" cy="3518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68631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CBC high mass, upper limits</a:t>
            </a:r>
            <a:endParaRPr lang="en-US" dirty="0"/>
          </a:p>
        </p:txBody>
      </p:sp>
      <p:sp>
        <p:nvSpPr>
          <p:cNvPr id="3" name="Content Placeholder 2"/>
          <p:cNvSpPr>
            <a:spLocks noGrp="1"/>
          </p:cNvSpPr>
          <p:nvPr>
            <p:ph idx="1"/>
          </p:nvPr>
        </p:nvSpPr>
        <p:spPr>
          <a:xfrm>
            <a:off x="99391" y="1406524"/>
            <a:ext cx="8670535" cy="2288570"/>
          </a:xfrm>
        </p:spPr>
        <p:txBody>
          <a:bodyPr/>
          <a:lstStyle/>
          <a:p>
            <a:r>
              <a:rPr lang="en-US" b="1" dirty="0" smtClean="0"/>
              <a:t>Templates don’t include spin, but they capture a fair amount of the spin parameter space anyway.</a:t>
            </a:r>
          </a:p>
          <a:p>
            <a:r>
              <a:rPr lang="en-US" b="1" dirty="0" smtClean="0"/>
              <a:t>Future searches will improve on this with “spin-aligned” template banks.</a:t>
            </a:r>
          </a:p>
        </p:txBody>
      </p:sp>
      <p:sp>
        <p:nvSpPr>
          <p:cNvPr id="4" name="Slide Number Placeholder 3"/>
          <p:cNvSpPr>
            <a:spLocks noGrp="1"/>
          </p:cNvSpPr>
          <p:nvPr>
            <p:ph type="sldNum" sz="quarter" idx="11"/>
          </p:nvPr>
        </p:nvSpPr>
        <p:spPr/>
        <p:txBody>
          <a:bodyPr/>
          <a:lstStyle/>
          <a:p>
            <a:fld id="{05753FA5-6AFF-4AB2-B2F3-B1E7A6637B8E}" type="slidenum">
              <a:rPr lang="en-US" smtClean="0"/>
              <a:pPr/>
              <a:t>34</a:t>
            </a:fld>
            <a:endParaRPr lang="en-US"/>
          </a:p>
        </p:txBody>
      </p:sp>
      <p:pic>
        <p:nvPicPr>
          <p:cNvPr id="146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718" y="2781175"/>
            <a:ext cx="4541261" cy="3307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336" y="3857278"/>
            <a:ext cx="4195330" cy="1478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42324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 detection confidence:</a:t>
            </a:r>
            <a:br>
              <a:rPr lang="en-US" dirty="0" smtClean="0"/>
            </a:br>
            <a:r>
              <a:rPr lang="en-US" dirty="0" smtClean="0"/>
              <a:t>GW100916 blind injection</a:t>
            </a:r>
            <a:endParaRPr lang="en-US" dirty="0"/>
          </a:p>
        </p:txBody>
      </p:sp>
      <p:sp>
        <p:nvSpPr>
          <p:cNvPr id="4" name="Slide Number Placeholder 3"/>
          <p:cNvSpPr>
            <a:spLocks noGrp="1"/>
          </p:cNvSpPr>
          <p:nvPr>
            <p:ph type="sldNum" sz="quarter" idx="4294967295"/>
          </p:nvPr>
        </p:nvSpPr>
        <p:spPr>
          <a:xfrm>
            <a:off x="7239000" y="6400800"/>
            <a:ext cx="1905000" cy="457200"/>
          </a:xfrm>
          <a:prstGeom prst="rect">
            <a:avLst/>
          </a:prstGeom>
        </p:spPr>
        <p:txBody>
          <a:bodyPr/>
          <a:lstStyle/>
          <a:p>
            <a:pPr>
              <a:defRPr/>
            </a:pPr>
            <a:fld id="{6EC182E3-B63E-4C3A-A3CA-D3628EEC4B69}" type="slidenum">
              <a:rPr lang="en-US" smtClean="0"/>
              <a:pPr>
                <a:defRPr/>
              </a:pPr>
              <a:t>35</a:t>
            </a:fld>
            <a:endParaRPr lang="en-US"/>
          </a:p>
        </p:txBody>
      </p:sp>
      <p:pic>
        <p:nvPicPr>
          <p:cNvPr id="58370" name="Picture 2"/>
          <p:cNvPicPr>
            <a:picLocks noChangeAspect="1" noChangeArrowheads="1"/>
          </p:cNvPicPr>
          <p:nvPr/>
        </p:nvPicPr>
        <p:blipFill>
          <a:blip r:embed="rId3" cstate="print"/>
          <a:srcRect/>
          <a:stretch>
            <a:fillRect/>
          </a:stretch>
        </p:blipFill>
        <p:spPr bwMode="auto">
          <a:xfrm>
            <a:off x="196344" y="3528136"/>
            <a:ext cx="4313168" cy="3004909"/>
          </a:xfrm>
          <a:prstGeom prst="rect">
            <a:avLst/>
          </a:prstGeom>
          <a:noFill/>
          <a:ln w="9525">
            <a:noFill/>
            <a:miter lim="800000"/>
            <a:headEnd/>
            <a:tailEnd/>
          </a:ln>
        </p:spPr>
      </p:pic>
      <p:pic>
        <p:nvPicPr>
          <p:cNvPr id="58371" name="Picture 3"/>
          <p:cNvPicPr>
            <a:picLocks noChangeAspect="1" noChangeArrowheads="1"/>
          </p:cNvPicPr>
          <p:nvPr/>
        </p:nvPicPr>
        <p:blipFill>
          <a:blip r:embed="rId4" cstate="print"/>
          <a:srcRect/>
          <a:stretch>
            <a:fillRect/>
          </a:stretch>
        </p:blipFill>
        <p:spPr bwMode="auto">
          <a:xfrm>
            <a:off x="4670276" y="3417605"/>
            <a:ext cx="4006545" cy="3004909"/>
          </a:xfrm>
          <a:prstGeom prst="rect">
            <a:avLst/>
          </a:prstGeom>
          <a:noFill/>
          <a:ln w="9525">
            <a:noFill/>
            <a:miter lim="800000"/>
            <a:headEnd/>
            <a:tailEnd/>
          </a:ln>
        </p:spPr>
      </p:pic>
      <p:pic>
        <p:nvPicPr>
          <p:cNvPr id="58372" name="Picture 4"/>
          <p:cNvPicPr>
            <a:picLocks noChangeAspect="1" noChangeArrowheads="1"/>
          </p:cNvPicPr>
          <p:nvPr/>
        </p:nvPicPr>
        <p:blipFill>
          <a:blip r:embed="rId5" cstate="print"/>
          <a:srcRect/>
          <a:stretch>
            <a:fillRect/>
          </a:stretch>
        </p:blipFill>
        <p:spPr bwMode="auto">
          <a:xfrm>
            <a:off x="119746" y="1366576"/>
            <a:ext cx="8941940" cy="2170225"/>
          </a:xfrm>
          <a:prstGeom prst="rect">
            <a:avLst/>
          </a:prstGeom>
          <a:noFill/>
          <a:ln w="9525">
            <a:noFill/>
            <a:miter lim="800000"/>
            <a:headEnd/>
            <a:tailEnd/>
          </a:ln>
        </p:spPr>
      </p:pic>
      <p:sp>
        <p:nvSpPr>
          <p:cNvPr id="7" name="TextBox 6"/>
          <p:cNvSpPr txBox="1"/>
          <p:nvPr/>
        </p:nvSpPr>
        <p:spPr>
          <a:xfrm>
            <a:off x="5385909" y="6280220"/>
            <a:ext cx="2566728" cy="338554"/>
          </a:xfrm>
          <a:prstGeom prst="rect">
            <a:avLst/>
          </a:prstGeom>
          <a:noFill/>
        </p:spPr>
        <p:txBody>
          <a:bodyPr wrap="none" rtlCol="0">
            <a:spAutoFit/>
          </a:bodyPr>
          <a:lstStyle/>
          <a:p>
            <a:r>
              <a:rPr lang="en-US" sz="1600" dirty="0" smtClean="0">
                <a:solidFill>
                  <a:schemeClr val="tx2"/>
                </a:solidFill>
              </a:rPr>
              <a:t>Threshold network SNR </a:t>
            </a:r>
            <a:endParaRPr lang="en-US" sz="1600" dirty="0">
              <a:solidFill>
                <a:schemeClr val="tx2"/>
              </a:solidFill>
            </a:endParaRPr>
          </a:p>
        </p:txBody>
      </p:sp>
      <p:sp>
        <p:nvSpPr>
          <p:cNvPr id="3" name="Oval 2"/>
          <p:cNvSpPr/>
          <p:nvPr/>
        </p:nvSpPr>
        <p:spPr bwMode="auto">
          <a:xfrm>
            <a:off x="7726680" y="4133088"/>
            <a:ext cx="365760" cy="365760"/>
          </a:xfrm>
          <a:prstGeom prst="ellipse">
            <a:avLst/>
          </a:prstGeom>
          <a:noFill/>
          <a:ln w="28575"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pitchFamily="-112" charset="0"/>
            </a:endParaRPr>
          </a:p>
        </p:txBody>
      </p:sp>
    </p:spTree>
    <p:extLst>
      <p:ext uri="{BB962C8B-B14F-4D97-AF65-F5344CB8AC3E}">
        <p14:creationId xmlns:p14="http://schemas.microsoft.com/office/powerpoint/2010/main" val="2021336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p:txBody>
          <a:bodyPr/>
          <a:lstStyle/>
          <a:p>
            <a:r>
              <a:rPr lang="en-US"/>
              <a:t>Sources of  GWs</a:t>
            </a:r>
          </a:p>
        </p:txBody>
      </p:sp>
      <p:sp>
        <p:nvSpPr>
          <p:cNvPr id="337923" name="Rectangle 3"/>
          <p:cNvSpPr>
            <a:spLocks noGrp="1" noChangeArrowheads="1"/>
          </p:cNvSpPr>
          <p:nvPr>
            <p:ph type="body" idx="1"/>
          </p:nvPr>
        </p:nvSpPr>
        <p:spPr>
          <a:xfrm>
            <a:off x="76200" y="1676400"/>
            <a:ext cx="7772400" cy="4114800"/>
          </a:xfrm>
        </p:spPr>
        <p:txBody>
          <a:bodyPr/>
          <a:lstStyle/>
          <a:p>
            <a:pPr>
              <a:lnSpc>
                <a:spcPct val="90000"/>
              </a:lnSpc>
            </a:pPr>
            <a:r>
              <a:rPr lang="en-US" sz="1800"/>
              <a:t>Accelerating charge </a:t>
            </a:r>
            <a:r>
              <a:rPr lang="en-US" sz="1800">
                <a:sym typeface="Symbol" pitchFamily="18" charset="2"/>
              </a:rPr>
              <a:t></a:t>
            </a:r>
            <a:r>
              <a:rPr lang="en-US" sz="1800"/>
              <a:t> electromagnetic radiation (dipole)</a:t>
            </a:r>
          </a:p>
          <a:p>
            <a:pPr>
              <a:lnSpc>
                <a:spcPct val="90000"/>
              </a:lnSpc>
            </a:pPr>
            <a:r>
              <a:rPr lang="en-US" sz="1800"/>
              <a:t>Accelerating mass   </a:t>
            </a:r>
            <a:r>
              <a:rPr lang="en-US" sz="1800">
                <a:sym typeface="Symbol" pitchFamily="18" charset="2"/>
              </a:rPr>
              <a:t></a:t>
            </a:r>
            <a:r>
              <a:rPr lang="en-US" sz="1800"/>
              <a:t> gravitational radiation (quadrupole)</a:t>
            </a:r>
          </a:p>
          <a:p>
            <a:pPr>
              <a:lnSpc>
                <a:spcPct val="90000"/>
              </a:lnSpc>
            </a:pPr>
            <a:r>
              <a:rPr lang="en-US" sz="1800"/>
              <a:t>Amplitude of the gravitational wave (dimensional analysis):</a:t>
            </a:r>
          </a:p>
          <a:p>
            <a:pPr>
              <a:lnSpc>
                <a:spcPct val="90000"/>
              </a:lnSpc>
              <a:buFont typeface="Wingdings" pitchFamily="2" charset="2"/>
              <a:buNone/>
            </a:pPr>
            <a:r>
              <a:rPr lang="en-US" sz="1800"/>
              <a:t>  </a:t>
            </a:r>
          </a:p>
          <a:p>
            <a:pPr>
              <a:lnSpc>
                <a:spcPct val="90000"/>
              </a:lnSpc>
            </a:pPr>
            <a:endParaRPr lang="en-US" sz="1800"/>
          </a:p>
          <a:p>
            <a:pPr>
              <a:lnSpc>
                <a:spcPct val="90000"/>
              </a:lnSpc>
            </a:pPr>
            <a:r>
              <a:rPr lang="en-US" sz="1800"/>
              <a:t>           = second derivative </a:t>
            </a:r>
          </a:p>
          <a:p>
            <a:pPr>
              <a:lnSpc>
                <a:spcPct val="90000"/>
              </a:lnSpc>
              <a:buFont typeface="Wingdings" pitchFamily="2" charset="2"/>
              <a:buNone/>
            </a:pPr>
            <a:r>
              <a:rPr lang="en-US" sz="1800"/>
              <a:t>     of mass quadrupole moment</a:t>
            </a:r>
          </a:p>
          <a:p>
            <a:pPr>
              <a:lnSpc>
                <a:spcPct val="90000"/>
              </a:lnSpc>
              <a:buFont typeface="Wingdings" pitchFamily="2" charset="2"/>
              <a:buNone/>
            </a:pPr>
            <a:r>
              <a:rPr lang="en-US" sz="1800"/>
              <a:t>     (non-spherical part of kinetic energy </a:t>
            </a:r>
          </a:p>
          <a:p>
            <a:pPr>
              <a:lnSpc>
                <a:spcPct val="90000"/>
              </a:lnSpc>
              <a:buFont typeface="Wingdings" pitchFamily="2" charset="2"/>
              <a:buNone/>
            </a:pPr>
            <a:r>
              <a:rPr lang="en-US" sz="1800"/>
              <a:t>      – tumbling dumb-bell)</a:t>
            </a:r>
          </a:p>
          <a:p>
            <a:pPr>
              <a:lnSpc>
                <a:spcPct val="90000"/>
              </a:lnSpc>
            </a:pPr>
            <a:r>
              <a:rPr lang="en-US" sz="1800" i="1">
                <a:solidFill>
                  <a:srgbClr val="FF0000"/>
                </a:solidFill>
                <a:latin typeface="Times New Roman" pitchFamily="18" charset="0"/>
              </a:rPr>
              <a:t>G</a:t>
            </a:r>
            <a:r>
              <a:rPr lang="en-US" sz="1800" i="1">
                <a:solidFill>
                  <a:srgbClr val="FF0000"/>
                </a:solidFill>
              </a:rPr>
              <a:t> </a:t>
            </a:r>
            <a:r>
              <a:rPr lang="en-US" sz="1800"/>
              <a:t>is a small number!</a:t>
            </a:r>
          </a:p>
          <a:p>
            <a:pPr>
              <a:lnSpc>
                <a:spcPct val="90000"/>
              </a:lnSpc>
            </a:pPr>
            <a:r>
              <a:rPr lang="en-US" sz="1800"/>
              <a:t>Need huge mass, relativistic </a:t>
            </a:r>
          </a:p>
          <a:p>
            <a:pPr>
              <a:lnSpc>
                <a:spcPct val="90000"/>
              </a:lnSpc>
              <a:buFont typeface="Wingdings" pitchFamily="2" charset="2"/>
              <a:buNone/>
            </a:pPr>
            <a:r>
              <a:rPr lang="en-US" sz="1800"/>
              <a:t>     velocities, nearby.</a:t>
            </a:r>
          </a:p>
          <a:p>
            <a:pPr>
              <a:lnSpc>
                <a:spcPct val="90000"/>
              </a:lnSpc>
            </a:pPr>
            <a:r>
              <a:rPr lang="en-US" sz="1600"/>
              <a:t>For a binary neutron star pair,</a:t>
            </a:r>
          </a:p>
          <a:p>
            <a:pPr>
              <a:lnSpc>
                <a:spcPct val="90000"/>
              </a:lnSpc>
              <a:buFont typeface="Wingdings" pitchFamily="2" charset="2"/>
              <a:buNone/>
            </a:pPr>
            <a:r>
              <a:rPr lang="en-US" sz="1600"/>
              <a:t>      10m light-years away, solar masses </a:t>
            </a:r>
          </a:p>
          <a:p>
            <a:pPr>
              <a:lnSpc>
                <a:spcPct val="90000"/>
              </a:lnSpc>
              <a:buFont typeface="Wingdings" pitchFamily="2" charset="2"/>
              <a:buNone/>
            </a:pPr>
            <a:r>
              <a:rPr lang="en-US" sz="1600"/>
              <a:t>       moving at 15% of speed of light:</a:t>
            </a:r>
          </a:p>
        </p:txBody>
      </p:sp>
      <p:pic>
        <p:nvPicPr>
          <p:cNvPr id="337924" name="Picture 4"/>
          <p:cNvPicPr>
            <a:picLocks noChangeAspect="1" noChangeArrowheads="1"/>
          </p:cNvPicPr>
          <p:nvPr/>
        </p:nvPicPr>
        <p:blipFill>
          <a:blip r:embed="rId4">
            <a:extLst>
              <a:ext uri="{28A0092B-C50C-407E-A947-70E740481C1C}">
                <a14:useLocalDpi xmlns:a14="http://schemas.microsoft.com/office/drawing/2010/main" val="0"/>
              </a:ext>
            </a:extLst>
          </a:blip>
          <a:srcRect l="9244" t="39474" r="17612" b="20569"/>
          <a:stretch>
            <a:fillRect/>
          </a:stretch>
        </p:blipFill>
        <p:spPr bwMode="auto">
          <a:xfrm>
            <a:off x="4800600" y="2819400"/>
            <a:ext cx="43434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37925" name="Object 5"/>
          <p:cNvGraphicFramePr>
            <a:graphicFrameLocks noChangeAspect="1"/>
          </p:cNvGraphicFramePr>
          <p:nvPr/>
        </p:nvGraphicFramePr>
        <p:xfrm>
          <a:off x="1362075" y="2514600"/>
          <a:ext cx="3714750" cy="685800"/>
        </p:xfrm>
        <a:graphic>
          <a:graphicData uri="http://schemas.openxmlformats.org/presentationml/2006/ole">
            <mc:AlternateContent xmlns:mc="http://schemas.openxmlformats.org/markup-compatibility/2006">
              <mc:Choice xmlns:v="urn:schemas-microsoft-com:vml" Requires="v">
                <p:oleObj spid="_x0000_s1782846" name="Equation" r:id="rId5" imgW="2412720" imgH="444240" progId="Equation.3">
                  <p:embed/>
                </p:oleObj>
              </mc:Choice>
              <mc:Fallback>
                <p:oleObj name="Equation" r:id="rId5" imgW="2412720" imgH="4442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2075" y="2514600"/>
                        <a:ext cx="371475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37926" name="Object 6"/>
          <p:cNvGraphicFramePr>
            <a:graphicFrameLocks noChangeAspect="1"/>
          </p:cNvGraphicFramePr>
          <p:nvPr/>
        </p:nvGraphicFramePr>
        <p:xfrm>
          <a:off x="609600" y="3124200"/>
          <a:ext cx="411163" cy="457200"/>
        </p:xfrm>
        <a:graphic>
          <a:graphicData uri="http://schemas.openxmlformats.org/presentationml/2006/ole">
            <mc:AlternateContent xmlns:mc="http://schemas.openxmlformats.org/markup-compatibility/2006">
              <mc:Choice xmlns:v="urn:schemas-microsoft-com:vml" Requires="v">
                <p:oleObj spid="_x0000_s1782847" name="Equation" r:id="rId7" imgW="228600" imgH="253800" progId="Equation.3">
                  <p:embed/>
                </p:oleObj>
              </mc:Choice>
              <mc:Fallback>
                <p:oleObj name="Equation" r:id="rId7" imgW="228600" imgH="253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3124200"/>
                        <a:ext cx="411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27" name="Text Box 7"/>
          <p:cNvSpPr txBox="1">
            <a:spLocks noChangeArrowheads="1"/>
          </p:cNvSpPr>
          <p:nvPr/>
        </p:nvSpPr>
        <p:spPr bwMode="auto">
          <a:xfrm>
            <a:off x="4025900" y="5789613"/>
            <a:ext cx="4819650" cy="485775"/>
          </a:xfrm>
          <a:prstGeom prst="rect">
            <a:avLst/>
          </a:prstGeom>
          <a:noFill/>
          <a:ln w="28575">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latin typeface="Arial" charset="0"/>
              </a:rPr>
              <a:t>Terrestrial sources </a:t>
            </a:r>
            <a:r>
              <a:rPr lang="en-US" b="1" i="1">
                <a:latin typeface="Arial" charset="0"/>
              </a:rPr>
              <a:t>TOO WEAK</a:t>
            </a:r>
            <a:r>
              <a:rPr lang="en-US" b="1">
                <a:latin typeface="Arial" charset="0"/>
              </a:rPr>
              <a:t>!</a:t>
            </a:r>
          </a:p>
        </p:txBody>
      </p:sp>
      <p:sp>
        <p:nvSpPr>
          <p:cNvPr id="337928" name="Text Box 8"/>
          <p:cNvSpPr txBox="1">
            <a:spLocks noChangeArrowheads="1"/>
          </p:cNvSpPr>
          <p:nvPr/>
        </p:nvSpPr>
        <p:spPr bwMode="auto">
          <a:xfrm>
            <a:off x="5654675" y="4603750"/>
            <a:ext cx="444500" cy="33655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solidFill>
                  <a:schemeClr val="tx2"/>
                </a:solidFill>
              </a:rPr>
              <a:t>km</a:t>
            </a:r>
          </a:p>
        </p:txBody>
      </p:sp>
      <p:sp>
        <p:nvSpPr>
          <p:cNvPr id="337929" name="Rectangle 9"/>
          <p:cNvSpPr>
            <a:spLocks noChangeArrowheads="1"/>
          </p:cNvSpPr>
          <p:nvPr/>
        </p:nvSpPr>
        <p:spPr bwMode="auto">
          <a:xfrm>
            <a:off x="6477000" y="1676400"/>
            <a:ext cx="251460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900">
                <a:latin typeface="Arial" charset="0"/>
              </a:rPr>
              <a:t> Energy-momentum conservation:</a:t>
            </a:r>
          </a:p>
          <a:p>
            <a:pPr lvl="1"/>
            <a:r>
              <a:rPr lang="en-US" sz="900">
                <a:latin typeface="Arial" charset="0"/>
              </a:rPr>
              <a:t> cons of energy </a:t>
            </a:r>
            <a:r>
              <a:rPr lang="en-US" sz="900">
                <a:latin typeface="Arial" charset="0"/>
                <a:sym typeface="Symbol" pitchFamily="18" charset="2"/>
              </a:rPr>
              <a:t></a:t>
            </a:r>
            <a:r>
              <a:rPr lang="en-US" sz="900">
                <a:latin typeface="Arial" charset="0"/>
              </a:rPr>
              <a:t>  no monopole radiation</a:t>
            </a:r>
          </a:p>
          <a:p>
            <a:pPr lvl="1"/>
            <a:r>
              <a:rPr lang="en-US" sz="900">
                <a:latin typeface="Arial" charset="0"/>
              </a:rPr>
              <a:t> cons of momentum </a:t>
            </a:r>
            <a:r>
              <a:rPr lang="en-US" sz="900">
                <a:latin typeface="Arial" charset="0"/>
                <a:sym typeface="Symbol" pitchFamily="18" charset="2"/>
              </a:rPr>
              <a:t></a:t>
            </a:r>
            <a:r>
              <a:rPr lang="en-US" sz="900">
                <a:latin typeface="Arial" charset="0"/>
              </a:rPr>
              <a:t> no dipole radiation</a:t>
            </a:r>
          </a:p>
          <a:p>
            <a:pPr lvl="1"/>
            <a:r>
              <a:rPr lang="en-US" sz="900">
                <a:latin typeface="Arial" charset="0"/>
              </a:rPr>
              <a:t> lowest multipole is quadrupole wave</a:t>
            </a:r>
          </a:p>
        </p:txBody>
      </p:sp>
      <p:sp>
        <p:nvSpPr>
          <p:cNvPr id="337949" name="Text Box 29"/>
          <p:cNvSpPr txBox="1">
            <a:spLocks noChangeArrowheads="1"/>
          </p:cNvSpPr>
          <p:nvPr/>
        </p:nvSpPr>
        <p:spPr bwMode="auto">
          <a:xfrm>
            <a:off x="4724400" y="4264025"/>
            <a:ext cx="1555750" cy="131127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M ~ 10</a:t>
            </a:r>
            <a:r>
              <a:rPr lang="en-US" sz="2000" baseline="30000">
                <a:latin typeface="Arial" charset="0"/>
              </a:rPr>
              <a:t>30</a:t>
            </a:r>
            <a:r>
              <a:rPr lang="en-US" sz="2000">
                <a:latin typeface="Arial" charset="0"/>
              </a:rPr>
              <a:t> kg</a:t>
            </a:r>
          </a:p>
          <a:p>
            <a:r>
              <a:rPr lang="en-US" sz="2000">
                <a:latin typeface="Arial" charset="0"/>
              </a:rPr>
              <a:t>R  ~ 10 km</a:t>
            </a:r>
          </a:p>
          <a:p>
            <a:r>
              <a:rPr lang="en-US" sz="2000">
                <a:latin typeface="Arial" charset="0"/>
              </a:rPr>
              <a:t>f   ~  400 Hz</a:t>
            </a:r>
          </a:p>
          <a:p>
            <a:r>
              <a:rPr lang="en-US" sz="2000">
                <a:latin typeface="Arial" charset="0"/>
              </a:rPr>
              <a:t>r   ~  10</a:t>
            </a:r>
            <a:r>
              <a:rPr lang="en-US" sz="2000" baseline="30000">
                <a:latin typeface="Arial" charset="0"/>
              </a:rPr>
              <a:t>23</a:t>
            </a:r>
            <a:r>
              <a:rPr lang="en-US" sz="2000">
                <a:latin typeface="Arial" charset="0"/>
              </a:rPr>
              <a:t> m</a:t>
            </a:r>
          </a:p>
        </p:txBody>
      </p:sp>
      <p:sp>
        <p:nvSpPr>
          <p:cNvPr id="2" name="Slide Number Placeholder 1"/>
          <p:cNvSpPr>
            <a:spLocks noGrp="1"/>
          </p:cNvSpPr>
          <p:nvPr>
            <p:ph type="sldNum" sz="quarter" idx="12"/>
          </p:nvPr>
        </p:nvSpPr>
        <p:spPr/>
        <p:txBody>
          <a:bodyPr/>
          <a:lstStyle/>
          <a:p>
            <a:fld id="{36BB9812-3B4C-4A35-AEDB-F240F4EFEB71}" type="slidenum">
              <a:rPr lang="en-US" smtClean="0"/>
              <a:pPr/>
              <a:t>36</a:t>
            </a:fld>
            <a:endParaRPr lang="en-US"/>
          </a:p>
        </p:txBody>
      </p:sp>
    </p:spTree>
    <p:extLst>
      <p:ext uri="{BB962C8B-B14F-4D97-AF65-F5344CB8AC3E}">
        <p14:creationId xmlns:p14="http://schemas.microsoft.com/office/powerpoint/2010/main" val="218729205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87" name="Text Box 3"/>
          <p:cNvSpPr txBox="1">
            <a:spLocks noChangeArrowheads="1"/>
          </p:cNvSpPr>
          <p:nvPr/>
        </p:nvSpPr>
        <p:spPr bwMode="auto">
          <a:xfrm>
            <a:off x="152400" y="1600200"/>
            <a:ext cx="288607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a:solidFill>
                  <a:srgbClr val="08C208"/>
                </a:solidFill>
                <a:latin typeface="Arial" charset="0"/>
              </a:rPr>
              <a:t>Seismic motion --</a:t>
            </a:r>
          </a:p>
          <a:p>
            <a:r>
              <a:rPr lang="en-US" sz="2000" b="1">
                <a:solidFill>
                  <a:srgbClr val="08C208"/>
                </a:solidFill>
                <a:latin typeface="Arial" charset="0"/>
              </a:rPr>
              <a:t>ground motion due to natural and anthropogenic sources </a:t>
            </a:r>
            <a:endParaRPr lang="en-US" sz="2000" b="1" baseline="-25000">
              <a:solidFill>
                <a:srgbClr val="08C208"/>
              </a:solidFill>
              <a:latin typeface="Arial" charset="0"/>
            </a:endParaRPr>
          </a:p>
        </p:txBody>
      </p:sp>
      <p:sp>
        <p:nvSpPr>
          <p:cNvPr id="1091588" name="Text Box 4"/>
          <p:cNvSpPr txBox="1">
            <a:spLocks noChangeArrowheads="1"/>
          </p:cNvSpPr>
          <p:nvPr/>
        </p:nvSpPr>
        <p:spPr bwMode="auto">
          <a:xfrm>
            <a:off x="152400" y="3429000"/>
            <a:ext cx="21685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a:solidFill>
                  <a:srgbClr val="F9134F"/>
                </a:solidFill>
                <a:latin typeface="Arial" charset="0"/>
              </a:rPr>
              <a:t>Thermal noise --</a:t>
            </a:r>
          </a:p>
          <a:p>
            <a:r>
              <a:rPr lang="en-US" sz="2000" b="1">
                <a:solidFill>
                  <a:srgbClr val="F9134F"/>
                </a:solidFill>
                <a:latin typeface="Arial" charset="0"/>
              </a:rPr>
              <a:t>vibrations due to finite temperature</a:t>
            </a:r>
          </a:p>
        </p:txBody>
      </p:sp>
      <p:sp>
        <p:nvSpPr>
          <p:cNvPr id="1091589" name="Rectangle 5"/>
          <p:cNvSpPr>
            <a:spLocks noChangeArrowheads="1"/>
          </p:cNvSpPr>
          <p:nvPr/>
        </p:nvSpPr>
        <p:spPr bwMode="auto">
          <a:xfrm>
            <a:off x="1495425" y="107372"/>
            <a:ext cx="7239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b"/>
          <a:lstStyle/>
          <a:p>
            <a:pPr algn="ctr"/>
            <a:r>
              <a:rPr lang="en-US" sz="3600" dirty="0">
                <a:latin typeface="Arial" charset="0"/>
              </a:rPr>
              <a:t>GW detector at a glance</a:t>
            </a:r>
          </a:p>
        </p:txBody>
      </p:sp>
      <p:graphicFrame>
        <p:nvGraphicFramePr>
          <p:cNvPr id="1091590" name="Object 6"/>
          <p:cNvGraphicFramePr>
            <a:graphicFrameLocks noChangeAspect="1"/>
          </p:cNvGraphicFramePr>
          <p:nvPr/>
        </p:nvGraphicFramePr>
        <p:xfrm>
          <a:off x="381000" y="4953000"/>
          <a:ext cx="1714500" cy="603250"/>
        </p:xfrm>
        <a:graphic>
          <a:graphicData uri="http://schemas.openxmlformats.org/presentationml/2006/ole">
            <mc:AlternateContent xmlns:mc="http://schemas.openxmlformats.org/markup-compatibility/2006">
              <mc:Choice xmlns:v="urn:schemas-microsoft-com:vml" Requires="v">
                <p:oleObj spid="_x0000_s1796107" name="Equation" r:id="rId4" imgW="685800" imgH="241200" progId="Equation.3">
                  <p:embed/>
                </p:oleObj>
              </mc:Choice>
              <mc:Fallback>
                <p:oleObj name="Equation" r:id="rId4" imgW="685800" imgH="241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953000"/>
                        <a:ext cx="1714500" cy="603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91591" name="Text Box 7"/>
          <p:cNvSpPr txBox="1">
            <a:spLocks noChangeArrowheads="1"/>
          </p:cNvSpPr>
          <p:nvPr/>
        </p:nvSpPr>
        <p:spPr bwMode="auto">
          <a:xfrm>
            <a:off x="3566159" y="5745311"/>
            <a:ext cx="532066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b="1" dirty="0">
                <a:solidFill>
                  <a:srgbClr val="743199"/>
                </a:solidFill>
                <a:latin typeface="Arial" charset="0"/>
              </a:rPr>
              <a:t>Shot noise --</a:t>
            </a:r>
          </a:p>
          <a:p>
            <a:r>
              <a:rPr lang="en-US" sz="2000" b="1" dirty="0">
                <a:solidFill>
                  <a:srgbClr val="743199"/>
                </a:solidFill>
                <a:latin typeface="Arial" charset="0"/>
              </a:rPr>
              <a:t>quantum  fluctuations in the number of photons detected</a:t>
            </a:r>
            <a:endParaRPr lang="en-US" sz="2000" b="1" baseline="-25000" dirty="0">
              <a:solidFill>
                <a:srgbClr val="743199"/>
              </a:solidFill>
              <a:latin typeface="Arial" charset="0"/>
            </a:endParaRPr>
          </a:p>
        </p:txBody>
      </p:sp>
      <p:sp>
        <p:nvSpPr>
          <p:cNvPr id="1091593" name="Text Box 9"/>
          <p:cNvSpPr txBox="1">
            <a:spLocks noChangeArrowheads="1"/>
          </p:cNvSpPr>
          <p:nvPr/>
        </p:nvSpPr>
        <p:spPr bwMode="auto">
          <a:xfrm>
            <a:off x="381000" y="5486400"/>
            <a:ext cx="2452688"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800" b="1">
                <a:solidFill>
                  <a:schemeClr val="tx2"/>
                </a:solidFill>
                <a:latin typeface="Arial" charset="0"/>
                <a:sym typeface="Symbol" pitchFamily="18" charset="2"/>
              </a:rPr>
              <a:t>want to get h </a:t>
            </a:r>
            <a:r>
              <a:rPr lang="en-US" sz="1800" b="1">
                <a:solidFill>
                  <a:schemeClr val="tx2"/>
                </a:solidFill>
                <a:latin typeface="Arial" charset="0"/>
              </a:rPr>
              <a:t>10</a:t>
            </a:r>
            <a:r>
              <a:rPr lang="en-US" sz="1800" b="1" baseline="30000">
                <a:solidFill>
                  <a:schemeClr val="tx2"/>
                </a:solidFill>
                <a:latin typeface="Arial" charset="0"/>
              </a:rPr>
              <a:t>-22</a:t>
            </a:r>
            <a:r>
              <a:rPr lang="en-US" sz="1800" b="1">
                <a:solidFill>
                  <a:schemeClr val="tx2"/>
                </a:solidFill>
                <a:latin typeface="Arial" charset="0"/>
              </a:rPr>
              <a:t>;</a:t>
            </a:r>
            <a:r>
              <a:rPr lang="en-US" sz="1800" b="1">
                <a:solidFill>
                  <a:schemeClr val="tx2"/>
                </a:solidFill>
                <a:latin typeface="Arial" charset="0"/>
                <a:sym typeface="Symbol" pitchFamily="18" charset="2"/>
              </a:rPr>
              <a:t> </a:t>
            </a:r>
            <a:br>
              <a:rPr lang="en-US" sz="1800" b="1">
                <a:solidFill>
                  <a:schemeClr val="tx2"/>
                </a:solidFill>
                <a:latin typeface="Arial" charset="0"/>
                <a:sym typeface="Symbol" pitchFamily="18" charset="2"/>
              </a:rPr>
            </a:br>
            <a:r>
              <a:rPr lang="en-US" sz="1800" b="1">
                <a:solidFill>
                  <a:schemeClr val="tx2"/>
                </a:solidFill>
                <a:latin typeface="Arial" charset="0"/>
                <a:sym typeface="Symbol" pitchFamily="18" charset="2"/>
              </a:rPr>
              <a:t>can build L =  4</a:t>
            </a:r>
            <a:r>
              <a:rPr lang="en-US" sz="1800" b="1">
                <a:solidFill>
                  <a:schemeClr val="tx2"/>
                </a:solidFill>
                <a:latin typeface="Arial" charset="0"/>
              </a:rPr>
              <a:t> km; </a:t>
            </a:r>
          </a:p>
          <a:p>
            <a:pPr algn="ctr"/>
            <a:r>
              <a:rPr lang="en-US" sz="1800" b="1">
                <a:solidFill>
                  <a:schemeClr val="tx2"/>
                </a:solidFill>
                <a:latin typeface="Arial" charset="0"/>
                <a:sym typeface="Symbol" pitchFamily="18" charset="2"/>
              </a:rPr>
              <a:t>must measure </a:t>
            </a:r>
            <a:br>
              <a:rPr lang="en-US" sz="1800" b="1">
                <a:solidFill>
                  <a:schemeClr val="tx2"/>
                </a:solidFill>
                <a:latin typeface="Arial" charset="0"/>
                <a:sym typeface="Symbol" pitchFamily="18" charset="2"/>
              </a:rPr>
            </a:br>
            <a:r>
              <a:rPr lang="en-US" sz="1800" b="1">
                <a:solidFill>
                  <a:schemeClr val="tx2"/>
                </a:solidFill>
                <a:latin typeface="Arial" charset="0"/>
                <a:sym typeface="Symbol" pitchFamily="18" charset="2"/>
              </a:rPr>
              <a:t>L = h L   4</a:t>
            </a:r>
            <a:r>
              <a:rPr lang="en-US" sz="1800" b="1">
                <a:solidFill>
                  <a:schemeClr val="tx2"/>
                </a:solidFill>
                <a:latin typeface="Arial" charset="0"/>
              </a:rPr>
              <a:t>×10</a:t>
            </a:r>
            <a:r>
              <a:rPr lang="en-US" sz="1800" b="1" baseline="30000">
                <a:solidFill>
                  <a:schemeClr val="tx2"/>
                </a:solidFill>
                <a:latin typeface="Arial" charset="0"/>
              </a:rPr>
              <a:t>-19</a:t>
            </a:r>
            <a:r>
              <a:rPr lang="en-US" sz="1800" b="1">
                <a:solidFill>
                  <a:schemeClr val="tx2"/>
                </a:solidFill>
                <a:latin typeface="Arial" charset="0"/>
              </a:rPr>
              <a:t> m</a:t>
            </a:r>
          </a:p>
        </p:txBody>
      </p:sp>
      <p:sp>
        <p:nvSpPr>
          <p:cNvPr id="2" name="Rectangle 1"/>
          <p:cNvSpPr/>
          <p:nvPr/>
        </p:nvSpPr>
        <p:spPr>
          <a:xfrm>
            <a:off x="1252970" y="796636"/>
            <a:ext cx="7481455" cy="646331"/>
          </a:xfrm>
          <a:prstGeom prst="rect">
            <a:avLst/>
          </a:prstGeom>
        </p:spPr>
        <p:txBody>
          <a:bodyPr wrap="square">
            <a:spAutoFit/>
          </a:bodyPr>
          <a:lstStyle/>
          <a:p>
            <a:pPr algn="ctr"/>
            <a:r>
              <a:rPr lang="en-US" sz="1800" b="1" dirty="0">
                <a:solidFill>
                  <a:srgbClr val="FF0000"/>
                </a:solidFill>
                <a:latin typeface="+mj-lt"/>
              </a:rPr>
              <a:t>Attacking fundamental </a:t>
            </a:r>
            <a:r>
              <a:rPr lang="en-US" sz="1800" b="1" dirty="0" smtClean="0">
                <a:solidFill>
                  <a:srgbClr val="FF0000"/>
                </a:solidFill>
                <a:latin typeface="+mj-lt"/>
              </a:rPr>
              <a:t>limits (quantum, thermal, environmental) </a:t>
            </a:r>
            <a:br>
              <a:rPr lang="en-US" sz="1800" b="1" dirty="0" smtClean="0">
                <a:solidFill>
                  <a:srgbClr val="FF0000"/>
                </a:solidFill>
                <a:latin typeface="+mj-lt"/>
              </a:rPr>
            </a:br>
            <a:r>
              <a:rPr lang="en-US" sz="1800" b="1" dirty="0" smtClean="0">
                <a:solidFill>
                  <a:srgbClr val="FF0000"/>
                </a:solidFill>
                <a:latin typeface="+mj-lt"/>
              </a:rPr>
              <a:t>to </a:t>
            </a:r>
            <a:r>
              <a:rPr lang="en-US" sz="1800" b="1" dirty="0">
                <a:solidFill>
                  <a:srgbClr val="FF0000"/>
                </a:solidFill>
                <a:latin typeface="+mj-lt"/>
              </a:rPr>
              <a:t>precision </a:t>
            </a:r>
            <a:r>
              <a:rPr lang="en-US" sz="1800" b="1" dirty="0" smtClean="0">
                <a:solidFill>
                  <a:srgbClr val="FF0000"/>
                </a:solidFill>
                <a:latin typeface="+mj-lt"/>
              </a:rPr>
              <a:t>measurement</a:t>
            </a:r>
            <a:endParaRPr lang="en-US" sz="1800" b="1" dirty="0">
              <a:solidFill>
                <a:srgbClr val="FF0000"/>
              </a:solidFill>
              <a:latin typeface="+mj-lt"/>
            </a:endParaRPr>
          </a:p>
        </p:txBody>
      </p:sp>
      <p:pic>
        <p:nvPicPr>
          <p:cNvPr id="10" name="Picture 1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12955" y="1600200"/>
            <a:ext cx="5813690" cy="4218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Slide Number Placeholder 2"/>
          <p:cNvSpPr>
            <a:spLocks noGrp="1"/>
          </p:cNvSpPr>
          <p:nvPr>
            <p:ph type="sldNum" sz="quarter" idx="12"/>
          </p:nvPr>
        </p:nvSpPr>
        <p:spPr/>
        <p:txBody>
          <a:bodyPr/>
          <a:lstStyle/>
          <a:p>
            <a:fld id="{4D639B0D-4F8F-496A-ABEF-A2C20DADC6E3}" type="slidenum">
              <a:rPr lang="en-US" smtClean="0"/>
              <a:pPr/>
              <a:t>37</a:t>
            </a:fld>
            <a:endParaRPr lang="en-US"/>
          </a:p>
        </p:txBody>
      </p:sp>
    </p:spTree>
    <p:extLst>
      <p:ext uri="{BB962C8B-B14F-4D97-AF65-F5344CB8AC3E}">
        <p14:creationId xmlns:p14="http://schemas.microsoft.com/office/powerpoint/2010/main" val="132581805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82" name="Picture 2" descr="LLO"/>
          <p:cNvPicPr>
            <a:picLocks noChangeAspect="1" noChangeArrowheads="1"/>
          </p:cNvPicPr>
          <p:nvPr/>
        </p:nvPicPr>
        <p:blipFill>
          <a:blip r:embed="rId3">
            <a:extLst>
              <a:ext uri="{28A0092B-C50C-407E-A947-70E740481C1C}">
                <a14:useLocalDpi xmlns:a14="http://schemas.microsoft.com/office/drawing/2010/main" val="0"/>
              </a:ext>
            </a:extLst>
          </a:blip>
          <a:srcRect b="21547"/>
          <a:stretch>
            <a:fillRect/>
          </a:stretch>
        </p:blipFill>
        <p:spPr bwMode="auto">
          <a:xfrm>
            <a:off x="0" y="12700"/>
            <a:ext cx="9601200" cy="68468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95683" name="Picture 3" descr="livtub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425" y="517525"/>
            <a:ext cx="7196138" cy="5194300"/>
          </a:xfrm>
          <a:prstGeom prst="rect">
            <a:avLst/>
          </a:prstGeom>
          <a:noFill/>
          <a:ln w="57150" cmpd="thinThick">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095684" name="Picture 4" descr="vacequip-liv pic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075" y="512763"/>
            <a:ext cx="7212013" cy="5207000"/>
          </a:xfrm>
          <a:prstGeom prst="rect">
            <a:avLst/>
          </a:prstGeom>
          <a:noFill/>
          <a:ln w="57150" cmpd="thinThick">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685" name="Picture 5" descr="bsc_1st_sta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5375" y="490538"/>
            <a:ext cx="7254875" cy="5240337"/>
          </a:xfrm>
          <a:prstGeom prst="rect">
            <a:avLst/>
          </a:prstGeom>
          <a:noFill/>
          <a:ln w="38100" cmpd="dbl">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09568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2838" y="487363"/>
            <a:ext cx="7251700" cy="5233987"/>
          </a:xfrm>
          <a:prstGeom prst="rect">
            <a:avLst/>
          </a:prstGeom>
          <a:noFill/>
          <a:ln w="38100" cmpd="dbl">
            <a:solidFill>
              <a:srgbClr val="FFFF00"/>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2" name="Slide Number Placeholder 1"/>
          <p:cNvSpPr>
            <a:spLocks noGrp="1"/>
          </p:cNvSpPr>
          <p:nvPr>
            <p:ph type="sldNum" sz="quarter" idx="12"/>
          </p:nvPr>
        </p:nvSpPr>
        <p:spPr/>
        <p:txBody>
          <a:bodyPr/>
          <a:lstStyle/>
          <a:p>
            <a:fld id="{4D639B0D-4F8F-496A-ABEF-A2C20DADC6E3}" type="slidenum">
              <a:rPr lang="en-US" smtClean="0"/>
              <a:pPr/>
              <a:t>38</a:t>
            </a:fld>
            <a:endParaRPr lang="en-US"/>
          </a:p>
        </p:txBody>
      </p:sp>
    </p:spTree>
    <p:extLst>
      <p:ext uri="{BB962C8B-B14F-4D97-AF65-F5344CB8AC3E}">
        <p14:creationId xmlns:p14="http://schemas.microsoft.com/office/powerpoint/2010/main" val="3859130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956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56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09568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0956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68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40" name="Group 2"/>
          <p:cNvGrpSpPr>
            <a:grpSpLocks/>
          </p:cNvGrpSpPr>
          <p:nvPr/>
        </p:nvGrpSpPr>
        <p:grpSpPr bwMode="auto">
          <a:xfrm>
            <a:off x="1460500" y="1590675"/>
            <a:ext cx="5449888" cy="3057525"/>
            <a:chOff x="279" y="1002"/>
            <a:chExt cx="3433" cy="1926"/>
          </a:xfrm>
        </p:grpSpPr>
        <p:sp>
          <p:nvSpPr>
            <p:cNvPr id="1819651" name="Rectangle 3"/>
            <p:cNvSpPr>
              <a:spLocks noChangeArrowheads="1"/>
            </p:cNvSpPr>
            <p:nvPr/>
          </p:nvSpPr>
          <p:spPr bwMode="auto">
            <a:xfrm>
              <a:off x="456" y="1152"/>
              <a:ext cx="3256" cy="1776"/>
            </a:xfrm>
            <a:prstGeom prst="rect">
              <a:avLst/>
            </a:prstGeom>
            <a:gradFill rotWithShape="0">
              <a:gsLst>
                <a:gs pos="0">
                  <a:schemeClr val="bg2"/>
                </a:gs>
                <a:gs pos="50000">
                  <a:srgbClr val="C8CA76"/>
                </a:gs>
                <a:gs pos="100000">
                  <a:schemeClr val="bg2"/>
                </a:gs>
              </a:gsLst>
              <a:lin ang="5400000" scaled="1"/>
            </a:gradFill>
            <a:ln w="12700">
              <a:solidFill>
                <a:srgbClr val="FF0000"/>
              </a:solidFill>
              <a:miter lim="800000"/>
              <a:headEnd type="none" w="sm" len="sm"/>
              <a:tailEnd type="none" w="sm" len="sm"/>
            </a:ln>
            <a:effectLst/>
          </p:spPr>
          <p:txBody>
            <a:bodyPr wrap="none" anchor="ctr"/>
            <a:lstStyle/>
            <a:p>
              <a:pPr algn="ctr">
                <a:defRPr/>
              </a:pPr>
              <a:endParaRPr lang="en-US" sz="1000" i="1">
                <a:solidFill>
                  <a:schemeClr val="accent2"/>
                </a:solidFill>
                <a:latin typeface="Helvetica" pitchFamily="-105" charset="0"/>
                <a:cs typeface="ＭＳ Ｐゴシック" pitchFamily="-105" charset="-128"/>
              </a:endParaRPr>
            </a:p>
          </p:txBody>
        </p:sp>
        <p:sp>
          <p:nvSpPr>
            <p:cNvPr id="65585" name="Text Box 4"/>
            <p:cNvSpPr txBox="1">
              <a:spLocks noChangeArrowheads="1"/>
            </p:cNvSpPr>
            <p:nvPr/>
          </p:nvSpPr>
          <p:spPr bwMode="auto">
            <a:xfrm rot="-5400000">
              <a:off x="78" y="1960"/>
              <a:ext cx="575" cy="173"/>
            </a:xfrm>
            <a:prstGeom prst="rect">
              <a:avLst/>
            </a:prstGeom>
            <a:noFill/>
            <a:ln w="12700">
              <a:noFill/>
              <a:miter lim="800000"/>
              <a:headEnd type="none" w="sm" len="sm"/>
              <a:tailEnd type="none" w="sm" len="sm"/>
            </a:ln>
          </p:spPr>
          <p:txBody>
            <a:bodyPr wrap="none">
              <a:spAutoFit/>
            </a:bodyPr>
            <a:lstStyle/>
            <a:p>
              <a:r>
                <a:rPr lang="en-US" sz="1200" b="1">
                  <a:solidFill>
                    <a:schemeClr val="accent2"/>
                  </a:solidFill>
                  <a:latin typeface="Helvetica" pitchFamily="-105" charset="0"/>
                </a:rPr>
                <a:t>frequency</a:t>
              </a:r>
            </a:p>
          </p:txBody>
        </p:sp>
        <p:sp>
          <p:nvSpPr>
            <p:cNvPr id="65586" name="Text Box 5"/>
            <p:cNvSpPr txBox="1">
              <a:spLocks noChangeArrowheads="1"/>
            </p:cNvSpPr>
            <p:nvPr/>
          </p:nvSpPr>
          <p:spPr bwMode="auto">
            <a:xfrm>
              <a:off x="1934" y="1002"/>
              <a:ext cx="313" cy="173"/>
            </a:xfrm>
            <a:prstGeom prst="rect">
              <a:avLst/>
            </a:prstGeom>
            <a:noFill/>
            <a:ln w="12700">
              <a:noFill/>
              <a:miter lim="800000"/>
              <a:headEnd type="none" w="sm" len="sm"/>
              <a:tailEnd type="none" w="sm" len="sm"/>
            </a:ln>
          </p:spPr>
          <p:txBody>
            <a:bodyPr wrap="none">
              <a:spAutoFit/>
            </a:bodyPr>
            <a:lstStyle/>
            <a:p>
              <a:r>
                <a:rPr lang="en-US" sz="1200" b="1">
                  <a:solidFill>
                    <a:schemeClr val="accent2"/>
                  </a:solidFill>
                  <a:latin typeface="Helvetica" pitchFamily="-105" charset="0"/>
                </a:rPr>
                <a:t>time</a:t>
              </a:r>
              <a:endParaRPr lang="en-US" sz="1200" b="1">
                <a:latin typeface="Helvetica" pitchFamily="-105" charset="0"/>
              </a:endParaRPr>
            </a:p>
          </p:txBody>
        </p:sp>
      </p:grpSp>
      <p:sp>
        <p:nvSpPr>
          <p:cNvPr id="65541" name="Rectangle 6"/>
          <p:cNvSpPr>
            <a:spLocks noGrp="1" noChangeArrowheads="1"/>
          </p:cNvSpPr>
          <p:nvPr>
            <p:ph type="title"/>
          </p:nvPr>
        </p:nvSpPr>
        <p:spPr/>
        <p:txBody>
          <a:bodyPr/>
          <a:lstStyle/>
          <a:p>
            <a:r>
              <a:rPr lang="en-US" smtClean="0">
                <a:ea typeface="ＭＳ Ｐゴシック" pitchFamily="-105" charset="-128"/>
              </a:rPr>
              <a:t>Frequency-Time </a:t>
            </a:r>
            <a:br>
              <a:rPr lang="en-US" smtClean="0">
                <a:ea typeface="ＭＳ Ｐゴシック" pitchFamily="-105" charset="-128"/>
              </a:rPr>
            </a:br>
            <a:r>
              <a:rPr lang="en-US" smtClean="0">
                <a:ea typeface="ＭＳ Ｐゴシック" pitchFamily="-105" charset="-128"/>
              </a:rPr>
              <a:t>Characteristics of GW Sources</a:t>
            </a:r>
          </a:p>
        </p:txBody>
      </p:sp>
      <p:grpSp>
        <p:nvGrpSpPr>
          <p:cNvPr id="65542" name="Group 8"/>
          <p:cNvGrpSpPr>
            <a:grpSpLocks/>
          </p:cNvGrpSpPr>
          <p:nvPr/>
        </p:nvGrpSpPr>
        <p:grpSpPr bwMode="auto">
          <a:xfrm>
            <a:off x="1814513" y="1841500"/>
            <a:ext cx="398462" cy="2819400"/>
            <a:chOff x="502" y="1160"/>
            <a:chExt cx="251" cy="1776"/>
          </a:xfrm>
        </p:grpSpPr>
        <p:sp>
          <p:nvSpPr>
            <p:cNvPr id="65582" name="Freeform 9"/>
            <p:cNvSpPr>
              <a:spLocks/>
            </p:cNvSpPr>
            <p:nvPr/>
          </p:nvSpPr>
          <p:spPr bwMode="auto">
            <a:xfrm>
              <a:off x="706" y="1160"/>
              <a:ext cx="47" cy="1776"/>
            </a:xfrm>
            <a:custGeom>
              <a:avLst/>
              <a:gdLst>
                <a:gd name="T0" fmla="*/ 0 w 1"/>
                <a:gd name="T1" fmla="*/ 3120 h 1472"/>
                <a:gd name="T2" fmla="*/ 0 w 1"/>
                <a:gd name="T3" fmla="*/ 0 h 1472"/>
                <a:gd name="T4" fmla="*/ 0 60000 65536"/>
                <a:gd name="T5" fmla="*/ 0 60000 65536"/>
                <a:gd name="T6" fmla="*/ 0 w 1"/>
                <a:gd name="T7" fmla="*/ 0 h 1472"/>
                <a:gd name="T8" fmla="*/ 1 w 1"/>
                <a:gd name="T9" fmla="*/ 1472 h 1472"/>
              </a:gdLst>
              <a:ahLst/>
              <a:cxnLst>
                <a:cxn ang="T4">
                  <a:pos x="T0" y="T1"/>
                </a:cxn>
                <a:cxn ang="T5">
                  <a:pos x="T2" y="T3"/>
                </a:cxn>
              </a:cxnLst>
              <a:rect l="T6" t="T7" r="T8" b="T9"/>
              <a:pathLst>
                <a:path w="1" h="1472">
                  <a:moveTo>
                    <a:pt x="0" y="1472"/>
                  </a:moveTo>
                  <a:cubicBezTo>
                    <a:pt x="0" y="1472"/>
                    <a:pt x="0" y="736"/>
                    <a:pt x="0" y="0"/>
                  </a:cubicBezTo>
                </a:path>
              </a:pathLst>
            </a:custGeom>
            <a:noFill/>
            <a:ln w="101600">
              <a:pattFill prst="pct50">
                <a:fgClr>
                  <a:srgbClr val="FF0000"/>
                </a:fgClr>
                <a:bgClr>
                  <a:srgbClr val="FF5050"/>
                </a:bgClr>
              </a:pattFill>
              <a:round/>
              <a:headEnd type="none" w="sm" len="sm"/>
              <a:tailEnd type="none" w="sm" len="sm"/>
            </a:ln>
          </p:spPr>
          <p:txBody>
            <a:bodyPr wrap="none" anchor="ctr"/>
            <a:lstStyle/>
            <a:p>
              <a:endParaRPr lang="en-US"/>
            </a:p>
          </p:txBody>
        </p:sp>
        <p:sp>
          <p:nvSpPr>
            <p:cNvPr id="65583" name="Text Box 10"/>
            <p:cNvSpPr txBox="1">
              <a:spLocks noChangeArrowheads="1"/>
            </p:cNvSpPr>
            <p:nvPr/>
          </p:nvSpPr>
          <p:spPr bwMode="auto">
            <a:xfrm rot="-5400000">
              <a:off x="397" y="1908"/>
              <a:ext cx="383" cy="173"/>
            </a:xfrm>
            <a:prstGeom prst="rect">
              <a:avLst/>
            </a:prstGeom>
            <a:noFill/>
            <a:ln w="12700">
              <a:noFill/>
              <a:miter lim="800000"/>
              <a:headEnd type="none" w="sm" len="sm"/>
              <a:tailEnd type="none" w="sm" len="sm"/>
            </a:ln>
          </p:spPr>
          <p:txBody>
            <a:bodyPr wrap="none">
              <a:spAutoFit/>
            </a:bodyPr>
            <a:lstStyle/>
            <a:p>
              <a:r>
                <a:rPr lang="en-US" sz="1200" b="1">
                  <a:solidFill>
                    <a:srgbClr val="FF0000"/>
                  </a:solidFill>
                  <a:latin typeface="Times" pitchFamily="-105" charset="0"/>
                </a:rPr>
                <a:t>Bursts</a:t>
              </a:r>
              <a:endParaRPr lang="en-US" sz="1200" b="1">
                <a:latin typeface="Helvetica" pitchFamily="-105" charset="0"/>
              </a:endParaRPr>
            </a:p>
          </p:txBody>
        </p:sp>
      </p:grpSp>
      <p:grpSp>
        <p:nvGrpSpPr>
          <p:cNvPr id="65543" name="Group 13"/>
          <p:cNvGrpSpPr>
            <a:grpSpLocks/>
          </p:cNvGrpSpPr>
          <p:nvPr/>
        </p:nvGrpSpPr>
        <p:grpSpPr bwMode="auto">
          <a:xfrm>
            <a:off x="4979988" y="2247900"/>
            <a:ext cx="1117600" cy="346075"/>
            <a:chOff x="2496" y="1416"/>
            <a:chExt cx="704" cy="218"/>
          </a:xfrm>
        </p:grpSpPr>
        <p:sp>
          <p:nvSpPr>
            <p:cNvPr id="65580" name="Line 14"/>
            <p:cNvSpPr>
              <a:spLocks noChangeShapeType="1"/>
            </p:cNvSpPr>
            <p:nvPr/>
          </p:nvSpPr>
          <p:spPr bwMode="auto">
            <a:xfrm>
              <a:off x="2496" y="1416"/>
              <a:ext cx="704" cy="16"/>
            </a:xfrm>
            <a:prstGeom prst="line">
              <a:avLst/>
            </a:prstGeom>
            <a:noFill/>
            <a:ln w="57150">
              <a:solidFill>
                <a:schemeClr val="tx2"/>
              </a:solidFill>
              <a:round/>
              <a:headEnd/>
              <a:tailEnd/>
            </a:ln>
          </p:spPr>
          <p:txBody>
            <a:bodyPr wrap="none" anchor="ctr"/>
            <a:lstStyle/>
            <a:p>
              <a:endParaRPr lang="en-US"/>
            </a:p>
          </p:txBody>
        </p:sp>
        <p:sp>
          <p:nvSpPr>
            <p:cNvPr id="65581" name="Text Box 15"/>
            <p:cNvSpPr txBox="1">
              <a:spLocks noChangeArrowheads="1"/>
            </p:cNvSpPr>
            <p:nvPr/>
          </p:nvSpPr>
          <p:spPr bwMode="auto">
            <a:xfrm>
              <a:off x="2590" y="1461"/>
              <a:ext cx="575" cy="173"/>
            </a:xfrm>
            <a:prstGeom prst="rect">
              <a:avLst/>
            </a:prstGeom>
            <a:noFill/>
            <a:ln w="9525">
              <a:noFill/>
              <a:miter lim="800000"/>
              <a:headEnd/>
              <a:tailEnd/>
            </a:ln>
          </p:spPr>
          <p:txBody>
            <a:bodyPr wrap="none">
              <a:spAutoFit/>
            </a:bodyPr>
            <a:lstStyle/>
            <a:p>
              <a:r>
                <a:rPr lang="en-US" sz="1200" b="1">
                  <a:solidFill>
                    <a:schemeClr val="tx2"/>
                  </a:solidFill>
                  <a:latin typeface="Times" pitchFamily="-105" charset="0"/>
                </a:rPr>
                <a:t>Ringdowns</a:t>
              </a:r>
              <a:endParaRPr lang="en-US" sz="1000" b="1">
                <a:solidFill>
                  <a:schemeClr val="tx2"/>
                </a:solidFill>
                <a:latin typeface="Helvetica" pitchFamily="-105" charset="0"/>
              </a:endParaRPr>
            </a:p>
          </p:txBody>
        </p:sp>
      </p:grpSp>
      <p:sp>
        <p:nvSpPr>
          <p:cNvPr id="65544" name="Text Box 18"/>
          <p:cNvSpPr txBox="1">
            <a:spLocks noChangeArrowheads="1"/>
          </p:cNvSpPr>
          <p:nvPr/>
        </p:nvSpPr>
        <p:spPr bwMode="auto">
          <a:xfrm>
            <a:off x="2679700" y="2686050"/>
            <a:ext cx="1763713" cy="274638"/>
          </a:xfrm>
          <a:prstGeom prst="rect">
            <a:avLst/>
          </a:prstGeom>
          <a:noFill/>
          <a:ln w="12700">
            <a:noFill/>
            <a:miter lim="800000"/>
            <a:headEnd type="none" w="sm" len="sm"/>
            <a:tailEnd type="none" w="sm" len="sm"/>
          </a:ln>
        </p:spPr>
        <p:txBody>
          <a:bodyPr wrap="none">
            <a:spAutoFit/>
          </a:bodyPr>
          <a:lstStyle/>
          <a:p>
            <a:r>
              <a:rPr lang="en-US" sz="1200" b="1">
                <a:solidFill>
                  <a:srgbClr val="663300"/>
                </a:solidFill>
                <a:latin typeface="Times" pitchFamily="-105" charset="0"/>
              </a:rPr>
              <a:t>Broadband Background</a:t>
            </a:r>
            <a:endParaRPr lang="en-US" sz="1200" b="1">
              <a:solidFill>
                <a:srgbClr val="663300"/>
              </a:solidFill>
              <a:latin typeface="Helvetica" pitchFamily="-105" charset="0"/>
            </a:endParaRPr>
          </a:p>
        </p:txBody>
      </p:sp>
      <p:grpSp>
        <p:nvGrpSpPr>
          <p:cNvPr id="65545" name="Group 21"/>
          <p:cNvGrpSpPr>
            <a:grpSpLocks/>
          </p:cNvGrpSpPr>
          <p:nvPr/>
        </p:nvGrpSpPr>
        <p:grpSpPr bwMode="auto">
          <a:xfrm>
            <a:off x="1741488" y="3422650"/>
            <a:ext cx="5143500" cy="411163"/>
            <a:chOff x="456" y="2156"/>
            <a:chExt cx="3240" cy="259"/>
          </a:xfrm>
        </p:grpSpPr>
        <p:sp>
          <p:nvSpPr>
            <p:cNvPr id="65578" name="Freeform 22"/>
            <p:cNvSpPr>
              <a:spLocks/>
            </p:cNvSpPr>
            <p:nvPr/>
          </p:nvSpPr>
          <p:spPr bwMode="auto">
            <a:xfrm>
              <a:off x="456" y="2368"/>
              <a:ext cx="3240" cy="47"/>
            </a:xfrm>
            <a:custGeom>
              <a:avLst/>
              <a:gdLst>
                <a:gd name="T0" fmla="*/ 0 w 2904"/>
                <a:gd name="T1" fmla="*/ 0 h 1"/>
                <a:gd name="T2" fmla="*/ 4500 w 2904"/>
                <a:gd name="T3" fmla="*/ 0 h 1"/>
                <a:gd name="T4" fmla="*/ 0 60000 65536"/>
                <a:gd name="T5" fmla="*/ 0 60000 65536"/>
                <a:gd name="T6" fmla="*/ 0 w 2904"/>
                <a:gd name="T7" fmla="*/ 0 h 1"/>
                <a:gd name="T8" fmla="*/ 2904 w 2904"/>
                <a:gd name="T9" fmla="*/ 1 h 1"/>
              </a:gdLst>
              <a:ahLst/>
              <a:cxnLst>
                <a:cxn ang="T4">
                  <a:pos x="T0" y="T1"/>
                </a:cxn>
                <a:cxn ang="T5">
                  <a:pos x="T2" y="T3"/>
                </a:cxn>
              </a:cxnLst>
              <a:rect l="T6" t="T7" r="T8" b="T9"/>
              <a:pathLst>
                <a:path w="2904" h="1">
                  <a:moveTo>
                    <a:pt x="0" y="0"/>
                  </a:moveTo>
                  <a:cubicBezTo>
                    <a:pt x="1210" y="0"/>
                    <a:pt x="2420" y="0"/>
                    <a:pt x="2904" y="0"/>
                  </a:cubicBezTo>
                </a:path>
              </a:pathLst>
            </a:custGeom>
            <a:noFill/>
            <a:ln w="76200">
              <a:pattFill prst="wdDnDiag">
                <a:fgClr>
                  <a:srgbClr val="006600"/>
                </a:fgClr>
                <a:bgClr>
                  <a:srgbClr val="C8CA76"/>
                </a:bgClr>
              </a:pattFill>
              <a:round/>
              <a:headEnd type="none" w="sm" len="sm"/>
              <a:tailEnd type="none" w="sm" len="sm"/>
            </a:ln>
          </p:spPr>
          <p:txBody>
            <a:bodyPr wrap="none" anchor="ctr"/>
            <a:lstStyle/>
            <a:p>
              <a:endParaRPr lang="en-US"/>
            </a:p>
          </p:txBody>
        </p:sp>
        <p:sp>
          <p:nvSpPr>
            <p:cNvPr id="65579" name="Text Box 23"/>
            <p:cNvSpPr txBox="1">
              <a:spLocks noChangeArrowheads="1"/>
            </p:cNvSpPr>
            <p:nvPr/>
          </p:nvSpPr>
          <p:spPr bwMode="auto">
            <a:xfrm>
              <a:off x="1335" y="2156"/>
              <a:ext cx="956" cy="173"/>
            </a:xfrm>
            <a:prstGeom prst="rect">
              <a:avLst/>
            </a:prstGeom>
            <a:noFill/>
            <a:ln w="12700">
              <a:noFill/>
              <a:miter lim="800000"/>
              <a:headEnd type="none" w="sm" len="sm"/>
              <a:tailEnd type="none" w="sm" len="sm"/>
            </a:ln>
          </p:spPr>
          <p:txBody>
            <a:bodyPr wrap="none">
              <a:spAutoFit/>
            </a:bodyPr>
            <a:lstStyle/>
            <a:p>
              <a:r>
                <a:rPr lang="en-US" sz="1200" b="1">
                  <a:solidFill>
                    <a:srgbClr val="26791D"/>
                  </a:solidFill>
                  <a:latin typeface="Times" pitchFamily="-105" charset="0"/>
                </a:rPr>
                <a:t>CW (quasi-periodic)</a:t>
              </a:r>
              <a:endParaRPr lang="en-US" sz="1200" b="1">
                <a:solidFill>
                  <a:srgbClr val="26791D"/>
                </a:solidFill>
                <a:latin typeface="Helvetica" pitchFamily="-105" charset="0"/>
              </a:endParaRPr>
            </a:p>
          </p:txBody>
        </p:sp>
      </p:grpSp>
      <p:grpSp>
        <p:nvGrpSpPr>
          <p:cNvPr id="65546" name="Group 26"/>
          <p:cNvGrpSpPr>
            <a:grpSpLocks/>
          </p:cNvGrpSpPr>
          <p:nvPr/>
        </p:nvGrpSpPr>
        <p:grpSpPr bwMode="auto">
          <a:xfrm>
            <a:off x="1804988" y="2108200"/>
            <a:ext cx="3111500" cy="2292350"/>
            <a:chOff x="496" y="1328"/>
            <a:chExt cx="1960" cy="1444"/>
          </a:xfrm>
        </p:grpSpPr>
        <p:sp>
          <p:nvSpPr>
            <p:cNvPr id="65576" name="Text Box 27"/>
            <p:cNvSpPr txBox="1">
              <a:spLocks noChangeArrowheads="1"/>
            </p:cNvSpPr>
            <p:nvPr/>
          </p:nvSpPr>
          <p:spPr bwMode="auto">
            <a:xfrm>
              <a:off x="1335" y="2564"/>
              <a:ext cx="399" cy="173"/>
            </a:xfrm>
            <a:prstGeom prst="rect">
              <a:avLst/>
            </a:prstGeom>
            <a:noFill/>
            <a:ln w="12700">
              <a:noFill/>
              <a:miter lim="800000"/>
              <a:headEnd type="none" w="sm" len="sm"/>
              <a:tailEnd type="none" w="sm" len="sm"/>
            </a:ln>
          </p:spPr>
          <p:txBody>
            <a:bodyPr wrap="none">
              <a:spAutoFit/>
            </a:bodyPr>
            <a:lstStyle/>
            <a:p>
              <a:r>
                <a:rPr lang="en-US" sz="1200" b="1">
                  <a:solidFill>
                    <a:srgbClr val="3333FF"/>
                  </a:solidFill>
                  <a:latin typeface="Times" pitchFamily="-105" charset="0"/>
                </a:rPr>
                <a:t>Chirps</a:t>
              </a:r>
              <a:endParaRPr lang="en-US" sz="1200" b="1">
                <a:latin typeface="Helvetica" pitchFamily="-105" charset="0"/>
              </a:endParaRPr>
            </a:p>
          </p:txBody>
        </p:sp>
        <p:sp>
          <p:nvSpPr>
            <p:cNvPr id="65577" name="Freeform 28"/>
            <p:cNvSpPr>
              <a:spLocks/>
            </p:cNvSpPr>
            <p:nvPr/>
          </p:nvSpPr>
          <p:spPr bwMode="auto">
            <a:xfrm>
              <a:off x="496" y="1328"/>
              <a:ext cx="1960" cy="1444"/>
            </a:xfrm>
            <a:custGeom>
              <a:avLst/>
              <a:gdLst>
                <a:gd name="T0" fmla="*/ 0 w 1960"/>
                <a:gd name="T1" fmla="*/ 896 h 1692"/>
                <a:gd name="T2" fmla="*/ 136 w 1960"/>
                <a:gd name="T3" fmla="*/ 896 h 1692"/>
                <a:gd name="T4" fmla="*/ 320 w 1960"/>
                <a:gd name="T5" fmla="*/ 896 h 1692"/>
                <a:gd name="T6" fmla="*/ 576 w 1960"/>
                <a:gd name="T7" fmla="*/ 896 h 1692"/>
                <a:gd name="T8" fmla="*/ 752 w 1960"/>
                <a:gd name="T9" fmla="*/ 896 h 1692"/>
                <a:gd name="T10" fmla="*/ 976 w 1960"/>
                <a:gd name="T11" fmla="*/ 896 h 1692"/>
                <a:gd name="T12" fmla="*/ 1216 w 1960"/>
                <a:gd name="T13" fmla="*/ 882 h 1692"/>
                <a:gd name="T14" fmla="*/ 1432 w 1960"/>
                <a:gd name="T15" fmla="*/ 848 h 1692"/>
                <a:gd name="T16" fmla="*/ 1680 w 1960"/>
                <a:gd name="T17" fmla="*/ 777 h 1692"/>
                <a:gd name="T18" fmla="*/ 1872 w 1960"/>
                <a:gd name="T19" fmla="*/ 611 h 1692"/>
                <a:gd name="T20" fmla="*/ 1936 w 1960"/>
                <a:gd name="T21" fmla="*/ 348 h 1692"/>
                <a:gd name="T22" fmla="*/ 1960 w 1960"/>
                <a:gd name="T23" fmla="*/ 0 h 16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60"/>
                <a:gd name="T37" fmla="*/ 0 h 1692"/>
                <a:gd name="T38" fmla="*/ 1960 w 1960"/>
                <a:gd name="T39" fmla="*/ 1692 h 16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60" h="1692">
                  <a:moveTo>
                    <a:pt x="0" y="1688"/>
                  </a:moveTo>
                  <a:cubicBezTo>
                    <a:pt x="41" y="1688"/>
                    <a:pt x="82" y="1688"/>
                    <a:pt x="136" y="1688"/>
                  </a:cubicBezTo>
                  <a:cubicBezTo>
                    <a:pt x="189" y="1688"/>
                    <a:pt x="246" y="1688"/>
                    <a:pt x="320" y="1688"/>
                  </a:cubicBezTo>
                  <a:cubicBezTo>
                    <a:pt x="393" y="1688"/>
                    <a:pt x="504" y="1688"/>
                    <a:pt x="576" y="1688"/>
                  </a:cubicBezTo>
                  <a:cubicBezTo>
                    <a:pt x="648" y="1688"/>
                    <a:pt x="685" y="1688"/>
                    <a:pt x="752" y="1688"/>
                  </a:cubicBezTo>
                  <a:cubicBezTo>
                    <a:pt x="818" y="1688"/>
                    <a:pt x="898" y="1692"/>
                    <a:pt x="976" y="1688"/>
                  </a:cubicBezTo>
                  <a:cubicBezTo>
                    <a:pt x="1053" y="1684"/>
                    <a:pt x="1139" y="1678"/>
                    <a:pt x="1216" y="1664"/>
                  </a:cubicBezTo>
                  <a:cubicBezTo>
                    <a:pt x="1292" y="1649"/>
                    <a:pt x="1354" y="1633"/>
                    <a:pt x="1432" y="1600"/>
                  </a:cubicBezTo>
                  <a:cubicBezTo>
                    <a:pt x="1509" y="1566"/>
                    <a:pt x="1606" y="1538"/>
                    <a:pt x="1680" y="1464"/>
                  </a:cubicBezTo>
                  <a:cubicBezTo>
                    <a:pt x="1753" y="1389"/>
                    <a:pt x="1829" y="1286"/>
                    <a:pt x="1872" y="1152"/>
                  </a:cubicBezTo>
                  <a:cubicBezTo>
                    <a:pt x="1914" y="1017"/>
                    <a:pt x="1921" y="847"/>
                    <a:pt x="1936" y="656"/>
                  </a:cubicBezTo>
                  <a:cubicBezTo>
                    <a:pt x="1950" y="464"/>
                    <a:pt x="1955" y="232"/>
                    <a:pt x="1960" y="0"/>
                  </a:cubicBezTo>
                </a:path>
              </a:pathLst>
            </a:custGeom>
            <a:noFill/>
            <a:ln w="57150">
              <a:solidFill>
                <a:srgbClr val="3333FF"/>
              </a:solidFill>
              <a:round/>
              <a:headEnd/>
              <a:tailEnd type="oval" w="sm" len="sm"/>
            </a:ln>
          </p:spPr>
          <p:txBody>
            <a:bodyPr wrap="none" anchor="ctr"/>
            <a:lstStyle/>
            <a:p>
              <a:endParaRPr lang="en-US"/>
            </a:p>
          </p:txBody>
        </p:sp>
      </p:grpSp>
      <p:grpSp>
        <p:nvGrpSpPr>
          <p:cNvPr id="65547" name="Group 31"/>
          <p:cNvGrpSpPr>
            <a:grpSpLocks/>
          </p:cNvGrpSpPr>
          <p:nvPr/>
        </p:nvGrpSpPr>
        <p:grpSpPr bwMode="auto">
          <a:xfrm>
            <a:off x="1017588" y="3530600"/>
            <a:ext cx="3317875" cy="2843213"/>
            <a:chOff x="0" y="2224"/>
            <a:chExt cx="2090" cy="1791"/>
          </a:xfrm>
        </p:grpSpPr>
        <p:grpSp>
          <p:nvGrpSpPr>
            <p:cNvPr id="65563" name="Group 32"/>
            <p:cNvGrpSpPr>
              <a:grpSpLocks/>
            </p:cNvGrpSpPr>
            <p:nvPr/>
          </p:nvGrpSpPr>
          <p:grpSpPr bwMode="auto">
            <a:xfrm>
              <a:off x="0" y="2224"/>
              <a:ext cx="2090" cy="1791"/>
              <a:chOff x="0" y="2224"/>
              <a:chExt cx="2090" cy="1791"/>
            </a:xfrm>
          </p:grpSpPr>
          <p:sp>
            <p:nvSpPr>
              <p:cNvPr id="65565" name="Text Box 33"/>
              <p:cNvSpPr txBox="1">
                <a:spLocks noChangeArrowheads="1"/>
              </p:cNvSpPr>
              <p:nvPr/>
            </p:nvSpPr>
            <p:spPr bwMode="auto">
              <a:xfrm>
                <a:off x="1390" y="3842"/>
                <a:ext cx="313" cy="173"/>
              </a:xfrm>
              <a:prstGeom prst="rect">
                <a:avLst/>
              </a:prstGeom>
              <a:noFill/>
              <a:ln w="12700">
                <a:noFill/>
                <a:miter lim="800000"/>
                <a:headEnd type="none" w="sm" len="sm"/>
                <a:tailEnd type="none" w="sm" len="sm"/>
              </a:ln>
            </p:spPr>
            <p:txBody>
              <a:bodyPr wrap="none">
                <a:spAutoFit/>
              </a:bodyPr>
              <a:lstStyle/>
              <a:p>
                <a:r>
                  <a:rPr lang="en-US" sz="1200" b="1">
                    <a:solidFill>
                      <a:schemeClr val="accent2"/>
                    </a:solidFill>
                    <a:latin typeface="Helvetica" pitchFamily="-105" charset="0"/>
                  </a:rPr>
                  <a:t>time</a:t>
                </a:r>
                <a:endParaRPr lang="en-US" sz="1200" b="1">
                  <a:latin typeface="Helvetica" pitchFamily="-105" charset="0"/>
                </a:endParaRPr>
              </a:p>
            </p:txBody>
          </p:sp>
          <p:grpSp>
            <p:nvGrpSpPr>
              <p:cNvPr id="65566" name="Group 34"/>
              <p:cNvGrpSpPr>
                <a:grpSpLocks/>
              </p:cNvGrpSpPr>
              <p:nvPr/>
            </p:nvGrpSpPr>
            <p:grpSpPr bwMode="auto">
              <a:xfrm>
                <a:off x="0" y="2224"/>
                <a:ext cx="2090" cy="1590"/>
                <a:chOff x="0" y="2224"/>
                <a:chExt cx="2090" cy="1590"/>
              </a:xfrm>
            </p:grpSpPr>
            <p:grpSp>
              <p:nvGrpSpPr>
                <p:cNvPr id="65568" name="Group 35"/>
                <p:cNvGrpSpPr>
                  <a:grpSpLocks/>
                </p:cNvGrpSpPr>
                <p:nvPr/>
              </p:nvGrpSpPr>
              <p:grpSpPr bwMode="auto">
                <a:xfrm>
                  <a:off x="808" y="2224"/>
                  <a:ext cx="1282" cy="1590"/>
                  <a:chOff x="2600" y="2256"/>
                  <a:chExt cx="1282" cy="1590"/>
                </a:xfrm>
              </p:grpSpPr>
              <p:pic>
                <p:nvPicPr>
                  <p:cNvPr id="65573" name="Picture 36"/>
                  <p:cNvPicPr>
                    <a:picLocks noChangeAspect="1" noChangeArrowheads="1"/>
                  </p:cNvPicPr>
                  <p:nvPr/>
                </p:nvPicPr>
                <p:blipFill>
                  <a:blip r:embed="rId4"/>
                  <a:srcRect/>
                  <a:stretch>
                    <a:fillRect/>
                  </a:stretch>
                </p:blipFill>
                <p:spPr bwMode="auto">
                  <a:xfrm>
                    <a:off x="2839" y="3204"/>
                    <a:ext cx="1043" cy="642"/>
                  </a:xfrm>
                  <a:prstGeom prst="rect">
                    <a:avLst/>
                  </a:prstGeom>
                  <a:noFill/>
                  <a:ln w="57150" cmpd="thinThick">
                    <a:solidFill>
                      <a:srgbClr val="3333FF"/>
                    </a:solidFill>
                    <a:miter lim="800000"/>
                    <a:headEnd/>
                    <a:tailEnd/>
                  </a:ln>
                </p:spPr>
              </p:pic>
              <p:sp>
                <p:nvSpPr>
                  <p:cNvPr id="65574" name="Oval 37"/>
                  <p:cNvSpPr>
                    <a:spLocks noChangeArrowheads="1"/>
                  </p:cNvSpPr>
                  <p:nvPr/>
                </p:nvSpPr>
                <p:spPr bwMode="auto">
                  <a:xfrm>
                    <a:off x="2800" y="2256"/>
                    <a:ext cx="264" cy="264"/>
                  </a:xfrm>
                  <a:prstGeom prst="ellipse">
                    <a:avLst/>
                  </a:prstGeom>
                  <a:noFill/>
                  <a:ln w="38100">
                    <a:solidFill>
                      <a:srgbClr val="FF0000"/>
                    </a:solidFill>
                    <a:round/>
                    <a:headEnd type="none" w="sm" len="sm"/>
                    <a:tailEnd type="none" w="sm" len="sm"/>
                  </a:ln>
                </p:spPr>
                <p:txBody>
                  <a:bodyPr wrap="none" anchor="ctr"/>
                  <a:lstStyle/>
                  <a:p>
                    <a:endParaRPr lang="en-US"/>
                  </a:p>
                </p:txBody>
              </p:sp>
              <p:sp>
                <p:nvSpPr>
                  <p:cNvPr id="65575" name="Arc 38"/>
                  <p:cNvSpPr>
                    <a:spLocks/>
                  </p:cNvSpPr>
                  <p:nvPr/>
                </p:nvSpPr>
                <p:spPr bwMode="auto">
                  <a:xfrm flipH="1">
                    <a:off x="2600" y="2475"/>
                    <a:ext cx="711" cy="931"/>
                  </a:xfrm>
                  <a:custGeom>
                    <a:avLst/>
                    <a:gdLst>
                      <a:gd name="T0" fmla="*/ 0 w 21600"/>
                      <a:gd name="T1" fmla="*/ 0 h 35513"/>
                      <a:gd name="T2" fmla="*/ 0 w 21600"/>
                      <a:gd name="T3" fmla="*/ 0 h 35513"/>
                      <a:gd name="T4" fmla="*/ 0 w 21600"/>
                      <a:gd name="T5" fmla="*/ 0 h 35513"/>
                      <a:gd name="T6" fmla="*/ 0 60000 65536"/>
                      <a:gd name="T7" fmla="*/ 0 60000 65536"/>
                      <a:gd name="T8" fmla="*/ 0 60000 65536"/>
                      <a:gd name="T9" fmla="*/ 0 w 21600"/>
                      <a:gd name="T10" fmla="*/ 0 h 35513"/>
                      <a:gd name="T11" fmla="*/ 21600 w 21600"/>
                      <a:gd name="T12" fmla="*/ 35513 h 35513"/>
                    </a:gdLst>
                    <a:ahLst/>
                    <a:cxnLst>
                      <a:cxn ang="T6">
                        <a:pos x="T0" y="T1"/>
                      </a:cxn>
                      <a:cxn ang="T7">
                        <a:pos x="T2" y="T3"/>
                      </a:cxn>
                      <a:cxn ang="T8">
                        <a:pos x="T4" y="T5"/>
                      </a:cxn>
                    </a:cxnLst>
                    <a:rect l="T9" t="T10" r="T11" b="T12"/>
                    <a:pathLst>
                      <a:path w="21600" h="35513" fill="none" extrusionOk="0">
                        <a:moveTo>
                          <a:pt x="14674" y="-1"/>
                        </a:moveTo>
                        <a:cubicBezTo>
                          <a:pt x="19090" y="4087"/>
                          <a:pt x="21600" y="9831"/>
                          <a:pt x="21600" y="15849"/>
                        </a:cubicBezTo>
                        <a:cubicBezTo>
                          <a:pt x="21600" y="24320"/>
                          <a:pt x="16648" y="32009"/>
                          <a:pt x="8936" y="35513"/>
                        </a:cubicBezTo>
                      </a:path>
                      <a:path w="21600" h="35513" stroke="0" extrusionOk="0">
                        <a:moveTo>
                          <a:pt x="14674" y="-1"/>
                        </a:moveTo>
                        <a:cubicBezTo>
                          <a:pt x="19090" y="4087"/>
                          <a:pt x="21600" y="9831"/>
                          <a:pt x="21600" y="15849"/>
                        </a:cubicBezTo>
                        <a:cubicBezTo>
                          <a:pt x="21600" y="24320"/>
                          <a:pt x="16648" y="32009"/>
                          <a:pt x="8936" y="35513"/>
                        </a:cubicBezTo>
                        <a:lnTo>
                          <a:pt x="0" y="15849"/>
                        </a:lnTo>
                        <a:close/>
                      </a:path>
                    </a:pathLst>
                  </a:custGeom>
                  <a:noFill/>
                  <a:ln w="19050">
                    <a:solidFill>
                      <a:srgbClr val="FF0000"/>
                    </a:solidFill>
                    <a:round/>
                    <a:headEnd type="none" w="sm" len="sm"/>
                    <a:tailEnd type="triangle" w="sm" len="sm"/>
                  </a:ln>
                </p:spPr>
                <p:txBody>
                  <a:bodyPr wrap="none" anchor="ctr"/>
                  <a:lstStyle/>
                  <a:p>
                    <a:endParaRPr lang="en-US"/>
                  </a:p>
                </p:txBody>
              </p:sp>
            </p:grpSp>
            <p:grpSp>
              <p:nvGrpSpPr>
                <p:cNvPr id="65569" name="Group 39"/>
                <p:cNvGrpSpPr>
                  <a:grpSpLocks/>
                </p:cNvGrpSpPr>
                <p:nvPr/>
              </p:nvGrpSpPr>
              <p:grpSpPr bwMode="auto">
                <a:xfrm>
                  <a:off x="0" y="3232"/>
                  <a:ext cx="1928" cy="544"/>
                  <a:chOff x="0" y="3232"/>
                  <a:chExt cx="1928" cy="544"/>
                </a:xfrm>
              </p:grpSpPr>
              <p:sp>
                <p:nvSpPr>
                  <p:cNvPr id="65570" name="Line 40"/>
                  <p:cNvSpPr>
                    <a:spLocks noChangeShapeType="1"/>
                  </p:cNvSpPr>
                  <p:nvPr/>
                </p:nvSpPr>
                <p:spPr bwMode="auto">
                  <a:xfrm>
                    <a:off x="880" y="3240"/>
                    <a:ext cx="0" cy="536"/>
                  </a:xfrm>
                  <a:prstGeom prst="line">
                    <a:avLst/>
                  </a:prstGeom>
                  <a:noFill/>
                  <a:ln w="12700">
                    <a:solidFill>
                      <a:schemeClr val="tx2"/>
                    </a:solidFill>
                    <a:round/>
                    <a:headEnd type="triangle" w="med" len="med"/>
                    <a:tailEnd type="triangle" w="med" len="med"/>
                  </a:ln>
                </p:spPr>
                <p:txBody>
                  <a:bodyPr wrap="none" anchor="ctr"/>
                  <a:lstStyle/>
                  <a:p>
                    <a:endParaRPr lang="en-US"/>
                  </a:p>
                </p:txBody>
              </p:sp>
              <p:graphicFrame>
                <p:nvGraphicFramePr>
                  <p:cNvPr id="65539" name="Object 3"/>
                  <p:cNvGraphicFramePr>
                    <a:graphicFrameLocks noChangeAspect="1"/>
                  </p:cNvGraphicFramePr>
                  <p:nvPr/>
                </p:nvGraphicFramePr>
                <p:xfrm>
                  <a:off x="0" y="3324"/>
                  <a:ext cx="848" cy="360"/>
                </p:xfrm>
                <a:graphic>
                  <a:graphicData uri="http://schemas.openxmlformats.org/presentationml/2006/ole">
                    <mc:AlternateContent xmlns:mc="http://schemas.openxmlformats.org/markup-compatibility/2006">
                      <mc:Choice xmlns:v="urn:schemas-microsoft-com:vml" Requires="v">
                        <p:oleObj spid="_x0000_s1730645" name="Equation" r:id="rId5" imgW="1346200" imgH="571500" progId="Equation.3">
                          <p:embed/>
                        </p:oleObj>
                      </mc:Choice>
                      <mc:Fallback>
                        <p:oleObj name="Equation" r:id="rId5" imgW="1346200" imgH="571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324"/>
                                <a:ext cx="848" cy="3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5571" name="Line 42"/>
                  <p:cNvSpPr>
                    <a:spLocks noChangeShapeType="1"/>
                  </p:cNvSpPr>
                  <p:nvPr/>
                </p:nvSpPr>
                <p:spPr bwMode="auto">
                  <a:xfrm>
                    <a:off x="688" y="3232"/>
                    <a:ext cx="1240" cy="0"/>
                  </a:xfrm>
                  <a:prstGeom prst="line">
                    <a:avLst/>
                  </a:prstGeom>
                  <a:noFill/>
                  <a:ln w="12700" cap="rnd">
                    <a:solidFill>
                      <a:schemeClr val="tx2"/>
                    </a:solidFill>
                    <a:prstDash val="sysDot"/>
                    <a:round/>
                    <a:headEnd type="none" w="sm" len="sm"/>
                    <a:tailEnd type="none" w="sm" len="sm"/>
                  </a:ln>
                </p:spPr>
                <p:txBody>
                  <a:bodyPr wrap="none" anchor="ctr"/>
                  <a:lstStyle/>
                  <a:p>
                    <a:endParaRPr lang="en-US"/>
                  </a:p>
                </p:txBody>
              </p:sp>
              <p:sp>
                <p:nvSpPr>
                  <p:cNvPr id="65572" name="Line 43"/>
                  <p:cNvSpPr>
                    <a:spLocks noChangeShapeType="1"/>
                  </p:cNvSpPr>
                  <p:nvPr/>
                </p:nvSpPr>
                <p:spPr bwMode="auto">
                  <a:xfrm>
                    <a:off x="688" y="3768"/>
                    <a:ext cx="760" cy="0"/>
                  </a:xfrm>
                  <a:prstGeom prst="line">
                    <a:avLst/>
                  </a:prstGeom>
                  <a:noFill/>
                  <a:ln w="12700" cap="rnd">
                    <a:solidFill>
                      <a:schemeClr val="tx2"/>
                    </a:solidFill>
                    <a:prstDash val="sysDot"/>
                    <a:round/>
                    <a:headEnd type="none" w="sm" len="sm"/>
                    <a:tailEnd type="none" w="sm" len="sm"/>
                  </a:ln>
                </p:spPr>
                <p:txBody>
                  <a:bodyPr wrap="none" anchor="ctr"/>
                  <a:lstStyle/>
                  <a:p>
                    <a:endParaRPr lang="en-US"/>
                  </a:p>
                </p:txBody>
              </p:sp>
            </p:grpSp>
          </p:grpSp>
          <p:sp>
            <p:nvSpPr>
              <p:cNvPr id="65567" name="Text Box 44"/>
              <p:cNvSpPr txBox="1">
                <a:spLocks noChangeArrowheads="1"/>
              </p:cNvSpPr>
              <p:nvPr/>
            </p:nvSpPr>
            <p:spPr bwMode="auto">
              <a:xfrm rot="-5400000">
                <a:off x="678" y="3408"/>
                <a:ext cx="575" cy="173"/>
              </a:xfrm>
              <a:prstGeom prst="rect">
                <a:avLst/>
              </a:prstGeom>
              <a:noFill/>
              <a:ln w="12700">
                <a:noFill/>
                <a:miter lim="800000"/>
                <a:headEnd type="none" w="sm" len="sm"/>
                <a:tailEnd type="none" w="sm" len="sm"/>
              </a:ln>
            </p:spPr>
            <p:txBody>
              <a:bodyPr wrap="none">
                <a:spAutoFit/>
              </a:bodyPr>
              <a:lstStyle/>
              <a:p>
                <a:r>
                  <a:rPr lang="en-US" sz="1200" b="1">
                    <a:solidFill>
                      <a:schemeClr val="accent2"/>
                    </a:solidFill>
                    <a:latin typeface="Helvetica" pitchFamily="-105" charset="0"/>
                  </a:rPr>
                  <a:t>frequency</a:t>
                </a:r>
              </a:p>
            </p:txBody>
          </p:sp>
        </p:grpSp>
        <p:sp>
          <p:nvSpPr>
            <p:cNvPr id="65564" name="Text Box 45"/>
            <p:cNvSpPr txBox="1">
              <a:spLocks noChangeArrowheads="1"/>
            </p:cNvSpPr>
            <p:nvPr/>
          </p:nvSpPr>
          <p:spPr bwMode="auto">
            <a:xfrm>
              <a:off x="1080" y="2948"/>
              <a:ext cx="776" cy="192"/>
            </a:xfrm>
            <a:prstGeom prst="rect">
              <a:avLst/>
            </a:prstGeom>
            <a:noFill/>
            <a:ln w="9525">
              <a:noFill/>
              <a:miter lim="800000"/>
              <a:headEnd/>
              <a:tailEnd/>
            </a:ln>
          </p:spPr>
          <p:txBody>
            <a:bodyPr wrap="none">
              <a:spAutoFit/>
            </a:bodyPr>
            <a:lstStyle/>
            <a:p>
              <a:r>
                <a:rPr lang="en-US" sz="1400" b="1">
                  <a:solidFill>
                    <a:schemeClr val="accent2"/>
                  </a:solidFill>
                  <a:latin typeface="Helvetica" pitchFamily="-105" charset="0"/>
                </a:rPr>
                <a:t>Earth’s orbit</a:t>
              </a:r>
            </a:p>
          </p:txBody>
        </p:sp>
      </p:grpSp>
      <p:grpSp>
        <p:nvGrpSpPr>
          <p:cNvPr id="65548" name="Group 46"/>
          <p:cNvGrpSpPr>
            <a:grpSpLocks/>
          </p:cNvGrpSpPr>
          <p:nvPr/>
        </p:nvGrpSpPr>
        <p:grpSpPr bwMode="auto">
          <a:xfrm>
            <a:off x="3081338" y="4859338"/>
            <a:ext cx="4654550" cy="1641475"/>
            <a:chOff x="1300" y="3061"/>
            <a:chExt cx="2932" cy="1034"/>
          </a:xfrm>
        </p:grpSpPr>
        <p:grpSp>
          <p:nvGrpSpPr>
            <p:cNvPr id="65549" name="Group 47"/>
            <p:cNvGrpSpPr>
              <a:grpSpLocks/>
            </p:cNvGrpSpPr>
            <p:nvPr/>
          </p:nvGrpSpPr>
          <p:grpSpPr bwMode="auto">
            <a:xfrm>
              <a:off x="1300" y="3205"/>
              <a:ext cx="2932" cy="890"/>
              <a:chOff x="1300" y="3205"/>
              <a:chExt cx="2932" cy="890"/>
            </a:xfrm>
          </p:grpSpPr>
          <p:sp>
            <p:nvSpPr>
              <p:cNvPr id="65551" name="Text Box 48"/>
              <p:cNvSpPr txBox="1">
                <a:spLocks noChangeArrowheads="1"/>
              </p:cNvSpPr>
              <p:nvPr/>
            </p:nvSpPr>
            <p:spPr bwMode="auto">
              <a:xfrm rot="-5400000">
                <a:off x="1919" y="3503"/>
                <a:ext cx="575" cy="173"/>
              </a:xfrm>
              <a:prstGeom prst="rect">
                <a:avLst/>
              </a:prstGeom>
              <a:noFill/>
              <a:ln w="12700">
                <a:noFill/>
                <a:miter lim="800000"/>
                <a:headEnd type="none" w="sm" len="sm"/>
                <a:tailEnd type="none" w="sm" len="sm"/>
              </a:ln>
            </p:spPr>
            <p:txBody>
              <a:bodyPr wrap="none">
                <a:spAutoFit/>
              </a:bodyPr>
              <a:lstStyle/>
              <a:p>
                <a:r>
                  <a:rPr lang="en-US" sz="1200" b="1">
                    <a:solidFill>
                      <a:schemeClr val="accent2"/>
                    </a:solidFill>
                    <a:latin typeface="Helvetica" pitchFamily="-105" charset="0"/>
                  </a:rPr>
                  <a:t>frequency</a:t>
                </a:r>
              </a:p>
            </p:txBody>
          </p:sp>
          <p:sp>
            <p:nvSpPr>
              <p:cNvPr id="65552" name="Text Box 49"/>
              <p:cNvSpPr txBox="1">
                <a:spLocks noChangeArrowheads="1"/>
              </p:cNvSpPr>
              <p:nvPr/>
            </p:nvSpPr>
            <p:spPr bwMode="auto">
              <a:xfrm>
                <a:off x="2654" y="3922"/>
                <a:ext cx="313" cy="173"/>
              </a:xfrm>
              <a:prstGeom prst="rect">
                <a:avLst/>
              </a:prstGeom>
              <a:noFill/>
              <a:ln w="12700">
                <a:noFill/>
                <a:miter lim="800000"/>
                <a:headEnd type="none" w="sm" len="sm"/>
                <a:tailEnd type="none" w="sm" len="sm"/>
              </a:ln>
            </p:spPr>
            <p:txBody>
              <a:bodyPr wrap="none">
                <a:spAutoFit/>
              </a:bodyPr>
              <a:lstStyle/>
              <a:p>
                <a:r>
                  <a:rPr lang="en-US" sz="1200" b="1">
                    <a:solidFill>
                      <a:schemeClr val="accent2"/>
                    </a:solidFill>
                    <a:latin typeface="Helvetica" pitchFamily="-105" charset="0"/>
                  </a:rPr>
                  <a:t>time</a:t>
                </a:r>
                <a:endParaRPr lang="en-US" sz="1200" b="1">
                  <a:latin typeface="Helvetica" pitchFamily="-105" charset="0"/>
                </a:endParaRPr>
              </a:p>
            </p:txBody>
          </p:sp>
          <p:grpSp>
            <p:nvGrpSpPr>
              <p:cNvPr id="65553" name="Group 50"/>
              <p:cNvGrpSpPr>
                <a:grpSpLocks/>
              </p:cNvGrpSpPr>
              <p:nvPr/>
            </p:nvGrpSpPr>
            <p:grpSpPr bwMode="auto">
              <a:xfrm>
                <a:off x="1300" y="3205"/>
                <a:ext cx="2932" cy="730"/>
                <a:chOff x="1300" y="3205"/>
                <a:chExt cx="2932" cy="730"/>
              </a:xfrm>
            </p:grpSpPr>
            <p:graphicFrame>
              <p:nvGraphicFramePr>
                <p:cNvPr id="65538" name="Object 2"/>
                <p:cNvGraphicFramePr>
                  <a:graphicFrameLocks noChangeAspect="1"/>
                </p:cNvGraphicFramePr>
                <p:nvPr/>
              </p:nvGraphicFramePr>
              <p:xfrm>
                <a:off x="3488" y="3420"/>
                <a:ext cx="744" cy="360"/>
              </p:xfrm>
              <a:graphic>
                <a:graphicData uri="http://schemas.openxmlformats.org/presentationml/2006/ole">
                  <mc:AlternateContent xmlns:mc="http://schemas.openxmlformats.org/markup-compatibility/2006">
                    <mc:Choice xmlns:v="urn:schemas-microsoft-com:vml" Requires="v">
                      <p:oleObj spid="_x0000_s1730646" name="Equation" r:id="rId7" imgW="1181100" imgH="571500" progId="Equation.3">
                        <p:embed/>
                      </p:oleObj>
                    </mc:Choice>
                    <mc:Fallback>
                      <p:oleObj name="Equation" r:id="rId7" imgW="1181100" imgH="5715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8" y="3420"/>
                              <a:ext cx="744" cy="3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5554" name="Line 52"/>
                <p:cNvSpPr>
                  <a:spLocks noChangeShapeType="1"/>
                </p:cNvSpPr>
                <p:nvPr/>
              </p:nvSpPr>
              <p:spPr bwMode="auto">
                <a:xfrm flipH="1">
                  <a:off x="2704" y="3516"/>
                  <a:ext cx="792" cy="0"/>
                </a:xfrm>
                <a:prstGeom prst="line">
                  <a:avLst/>
                </a:prstGeom>
                <a:noFill/>
                <a:ln w="12700" cap="rnd">
                  <a:solidFill>
                    <a:schemeClr val="tx2"/>
                  </a:solidFill>
                  <a:prstDash val="sysDot"/>
                  <a:round/>
                  <a:headEnd type="none" w="sm" len="sm"/>
                  <a:tailEnd type="none" w="sm" len="sm"/>
                </a:ln>
              </p:spPr>
              <p:txBody>
                <a:bodyPr wrap="none" anchor="ctr"/>
                <a:lstStyle/>
                <a:p>
                  <a:endParaRPr lang="en-US"/>
                </a:p>
              </p:txBody>
            </p:sp>
            <p:sp>
              <p:nvSpPr>
                <p:cNvPr id="65555" name="Line 53"/>
                <p:cNvSpPr>
                  <a:spLocks noChangeShapeType="1"/>
                </p:cNvSpPr>
                <p:nvPr/>
              </p:nvSpPr>
              <p:spPr bwMode="auto">
                <a:xfrm>
                  <a:off x="3416" y="3304"/>
                  <a:ext cx="0" cy="200"/>
                </a:xfrm>
                <a:prstGeom prst="line">
                  <a:avLst/>
                </a:prstGeom>
                <a:noFill/>
                <a:ln w="12700">
                  <a:solidFill>
                    <a:schemeClr val="tx2"/>
                  </a:solidFill>
                  <a:round/>
                  <a:headEnd type="none" w="sm" len="sm"/>
                  <a:tailEnd type="triangle" w="med" len="med"/>
                </a:ln>
              </p:spPr>
              <p:txBody>
                <a:bodyPr wrap="none" anchor="ctr"/>
                <a:lstStyle/>
                <a:p>
                  <a:endParaRPr lang="en-US"/>
                </a:p>
              </p:txBody>
            </p:sp>
            <p:sp>
              <p:nvSpPr>
                <p:cNvPr id="65556" name="Line 54"/>
                <p:cNvSpPr>
                  <a:spLocks noChangeShapeType="1"/>
                </p:cNvSpPr>
                <p:nvPr/>
              </p:nvSpPr>
              <p:spPr bwMode="auto">
                <a:xfrm flipV="1">
                  <a:off x="3416" y="3648"/>
                  <a:ext cx="0" cy="200"/>
                </a:xfrm>
                <a:prstGeom prst="line">
                  <a:avLst/>
                </a:prstGeom>
                <a:noFill/>
                <a:ln w="12700">
                  <a:solidFill>
                    <a:schemeClr val="tx2"/>
                  </a:solidFill>
                  <a:round/>
                  <a:headEnd type="none" w="sm" len="sm"/>
                  <a:tailEnd type="triangle" w="med" len="med"/>
                </a:ln>
              </p:spPr>
              <p:txBody>
                <a:bodyPr wrap="none" anchor="ctr"/>
                <a:lstStyle/>
                <a:p>
                  <a:endParaRPr lang="en-US"/>
                </a:p>
              </p:txBody>
            </p:sp>
            <p:sp>
              <p:nvSpPr>
                <p:cNvPr id="65557" name="Line 55"/>
                <p:cNvSpPr>
                  <a:spLocks noChangeShapeType="1"/>
                </p:cNvSpPr>
                <p:nvPr/>
              </p:nvSpPr>
              <p:spPr bwMode="auto">
                <a:xfrm flipH="1">
                  <a:off x="2704" y="3632"/>
                  <a:ext cx="792" cy="0"/>
                </a:xfrm>
                <a:prstGeom prst="line">
                  <a:avLst/>
                </a:prstGeom>
                <a:noFill/>
                <a:ln w="12700" cap="rnd">
                  <a:solidFill>
                    <a:schemeClr val="tx2"/>
                  </a:solidFill>
                  <a:prstDash val="sysDot"/>
                  <a:round/>
                  <a:headEnd type="none" w="sm" len="sm"/>
                  <a:tailEnd type="none" w="sm" len="sm"/>
                </a:ln>
              </p:spPr>
              <p:txBody>
                <a:bodyPr wrap="none" anchor="ctr"/>
                <a:lstStyle/>
                <a:p>
                  <a:endParaRPr lang="en-US"/>
                </a:p>
              </p:txBody>
            </p:sp>
            <p:grpSp>
              <p:nvGrpSpPr>
                <p:cNvPr id="65558" name="Group 56"/>
                <p:cNvGrpSpPr>
                  <a:grpSpLocks/>
                </p:cNvGrpSpPr>
                <p:nvPr/>
              </p:nvGrpSpPr>
              <p:grpSpPr bwMode="auto">
                <a:xfrm>
                  <a:off x="1300" y="3205"/>
                  <a:ext cx="2043" cy="730"/>
                  <a:chOff x="1300" y="3205"/>
                  <a:chExt cx="2043" cy="730"/>
                </a:xfrm>
              </p:grpSpPr>
              <p:pic>
                <p:nvPicPr>
                  <p:cNvPr id="65559" name="Picture 57"/>
                  <p:cNvPicPr>
                    <a:picLocks noChangeAspect="1" noChangeArrowheads="1"/>
                  </p:cNvPicPr>
                  <p:nvPr/>
                </p:nvPicPr>
                <p:blipFill>
                  <a:blip r:embed="rId9"/>
                  <a:srcRect/>
                  <a:stretch>
                    <a:fillRect/>
                  </a:stretch>
                </p:blipFill>
                <p:spPr bwMode="auto">
                  <a:xfrm>
                    <a:off x="2296" y="3291"/>
                    <a:ext cx="1047" cy="644"/>
                  </a:xfrm>
                  <a:prstGeom prst="rect">
                    <a:avLst/>
                  </a:prstGeom>
                  <a:noFill/>
                  <a:ln w="57150" cmpd="thinThick">
                    <a:solidFill>
                      <a:srgbClr val="3333FF"/>
                    </a:solidFill>
                    <a:miter lim="800000"/>
                    <a:headEnd/>
                    <a:tailEnd/>
                  </a:ln>
                </p:spPr>
              </p:pic>
              <p:grpSp>
                <p:nvGrpSpPr>
                  <p:cNvPr id="65560" name="Group 58"/>
                  <p:cNvGrpSpPr>
                    <a:grpSpLocks/>
                  </p:cNvGrpSpPr>
                  <p:nvPr/>
                </p:nvGrpSpPr>
                <p:grpSpPr bwMode="auto">
                  <a:xfrm>
                    <a:off x="1300" y="3205"/>
                    <a:ext cx="1623" cy="563"/>
                    <a:chOff x="1300" y="3205"/>
                    <a:chExt cx="1623" cy="563"/>
                  </a:xfrm>
                </p:grpSpPr>
                <p:sp>
                  <p:nvSpPr>
                    <p:cNvPr id="65561" name="Arc 59"/>
                    <p:cNvSpPr>
                      <a:spLocks/>
                    </p:cNvSpPr>
                    <p:nvPr/>
                  </p:nvSpPr>
                  <p:spPr bwMode="auto">
                    <a:xfrm>
                      <a:off x="1485" y="3205"/>
                      <a:ext cx="1438" cy="536"/>
                    </a:xfrm>
                    <a:custGeom>
                      <a:avLst/>
                      <a:gdLst>
                        <a:gd name="T0" fmla="*/ 0 w 40689"/>
                        <a:gd name="T1" fmla="*/ 0 h 21600"/>
                        <a:gd name="T2" fmla="*/ 0 w 40689"/>
                        <a:gd name="T3" fmla="*/ 0 h 21600"/>
                        <a:gd name="T4" fmla="*/ 0 w 40689"/>
                        <a:gd name="T5" fmla="*/ 0 h 21600"/>
                        <a:gd name="T6" fmla="*/ 0 60000 65536"/>
                        <a:gd name="T7" fmla="*/ 0 60000 65536"/>
                        <a:gd name="T8" fmla="*/ 0 60000 65536"/>
                        <a:gd name="T9" fmla="*/ 0 w 40689"/>
                        <a:gd name="T10" fmla="*/ 0 h 21600"/>
                        <a:gd name="T11" fmla="*/ 40689 w 40689"/>
                        <a:gd name="T12" fmla="*/ 21600 h 21600"/>
                      </a:gdLst>
                      <a:ahLst/>
                      <a:cxnLst>
                        <a:cxn ang="T6">
                          <a:pos x="T0" y="T1"/>
                        </a:cxn>
                        <a:cxn ang="T7">
                          <a:pos x="T2" y="T3"/>
                        </a:cxn>
                        <a:cxn ang="T8">
                          <a:pos x="T4" y="T5"/>
                        </a:cxn>
                      </a:cxnLst>
                      <a:rect l="T9" t="T10" r="T11" b="T12"/>
                      <a:pathLst>
                        <a:path w="40689" h="21600" fill="none" extrusionOk="0">
                          <a:moveTo>
                            <a:pt x="-1" y="12969"/>
                          </a:moveTo>
                          <a:cubicBezTo>
                            <a:pt x="3432" y="5092"/>
                            <a:pt x="11207" y="-1"/>
                            <a:pt x="19800" y="-1"/>
                          </a:cubicBezTo>
                          <a:cubicBezTo>
                            <a:pt x="29614" y="-1"/>
                            <a:pt x="38194" y="6616"/>
                            <a:pt x="40690" y="16107"/>
                          </a:cubicBezTo>
                        </a:path>
                        <a:path w="40689" h="21600" stroke="0" extrusionOk="0">
                          <a:moveTo>
                            <a:pt x="-1" y="12969"/>
                          </a:moveTo>
                          <a:cubicBezTo>
                            <a:pt x="3432" y="5092"/>
                            <a:pt x="11207" y="-1"/>
                            <a:pt x="19800" y="-1"/>
                          </a:cubicBezTo>
                          <a:cubicBezTo>
                            <a:pt x="29614" y="-1"/>
                            <a:pt x="38194" y="6616"/>
                            <a:pt x="40690" y="16107"/>
                          </a:cubicBezTo>
                          <a:lnTo>
                            <a:pt x="19800" y="21600"/>
                          </a:lnTo>
                          <a:close/>
                        </a:path>
                      </a:pathLst>
                    </a:custGeom>
                    <a:noFill/>
                    <a:ln w="28575">
                      <a:solidFill>
                        <a:srgbClr val="FF0000"/>
                      </a:solidFill>
                      <a:round/>
                      <a:headEnd type="none" w="sm" len="sm"/>
                      <a:tailEnd type="triangle" w="sm" len="sm"/>
                    </a:ln>
                  </p:spPr>
                  <p:txBody>
                    <a:bodyPr wrap="none" anchor="ctr"/>
                    <a:lstStyle/>
                    <a:p>
                      <a:endParaRPr lang="en-US"/>
                    </a:p>
                  </p:txBody>
                </p:sp>
                <p:sp>
                  <p:nvSpPr>
                    <p:cNvPr id="65562" name="Oval 60"/>
                    <p:cNvSpPr>
                      <a:spLocks noChangeArrowheads="1"/>
                    </p:cNvSpPr>
                    <p:nvPr/>
                  </p:nvSpPr>
                  <p:spPr bwMode="auto">
                    <a:xfrm>
                      <a:off x="1300" y="3504"/>
                      <a:ext cx="264" cy="264"/>
                    </a:xfrm>
                    <a:prstGeom prst="ellipse">
                      <a:avLst/>
                    </a:prstGeom>
                    <a:noFill/>
                    <a:ln w="38100">
                      <a:solidFill>
                        <a:srgbClr val="FF0000"/>
                      </a:solidFill>
                      <a:round/>
                      <a:headEnd type="none" w="sm" len="sm"/>
                      <a:tailEnd type="none" w="sm" len="sm"/>
                    </a:ln>
                  </p:spPr>
                  <p:txBody>
                    <a:bodyPr wrap="none" anchor="ctr"/>
                    <a:lstStyle/>
                    <a:p>
                      <a:endParaRPr lang="en-US"/>
                    </a:p>
                  </p:txBody>
                </p:sp>
              </p:grpSp>
            </p:grpSp>
          </p:grpSp>
        </p:grpSp>
        <p:sp>
          <p:nvSpPr>
            <p:cNvPr id="65550" name="Text Box 61"/>
            <p:cNvSpPr txBox="1">
              <a:spLocks noChangeArrowheads="1"/>
            </p:cNvSpPr>
            <p:nvPr/>
          </p:nvSpPr>
          <p:spPr bwMode="auto">
            <a:xfrm>
              <a:off x="2480" y="3061"/>
              <a:ext cx="944" cy="192"/>
            </a:xfrm>
            <a:prstGeom prst="rect">
              <a:avLst/>
            </a:prstGeom>
            <a:noFill/>
            <a:ln w="9525">
              <a:noFill/>
              <a:miter lim="800000"/>
              <a:headEnd/>
              <a:tailEnd/>
            </a:ln>
          </p:spPr>
          <p:txBody>
            <a:bodyPr wrap="none">
              <a:spAutoFit/>
            </a:bodyPr>
            <a:lstStyle/>
            <a:p>
              <a:r>
                <a:rPr lang="en-US" sz="1400" b="1">
                  <a:solidFill>
                    <a:schemeClr val="accent2"/>
                  </a:solidFill>
                  <a:latin typeface="Helvetica" pitchFamily="-105" charset="0"/>
                </a:rPr>
                <a:t>Earth’s rotation</a:t>
              </a:r>
            </a:p>
          </p:txBody>
        </p:sp>
      </p:grpSp>
      <p:sp>
        <p:nvSpPr>
          <p:cNvPr id="2" name="Slide Number Placeholder 1"/>
          <p:cNvSpPr>
            <a:spLocks noGrp="1"/>
          </p:cNvSpPr>
          <p:nvPr>
            <p:ph type="sldNum" sz="quarter" idx="12"/>
          </p:nvPr>
        </p:nvSpPr>
        <p:spPr/>
        <p:txBody>
          <a:bodyPr/>
          <a:lstStyle/>
          <a:p>
            <a:fld id="{D0D7F02C-625E-4AEC-B7A2-3E16C90D08CA}" type="slidenum">
              <a:rPr lang="en-US" smtClean="0"/>
              <a:pPr/>
              <a:t>39</a:t>
            </a:fld>
            <a:endParaRPr lang="en-US"/>
          </a:p>
        </p:txBody>
      </p:sp>
    </p:spTree>
    <p:extLst>
      <p:ext uri="{BB962C8B-B14F-4D97-AF65-F5344CB8AC3E}">
        <p14:creationId xmlns:p14="http://schemas.microsoft.com/office/powerpoint/2010/main" val="3724142677"/>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42" name="Rectangle 2"/>
          <p:cNvSpPr>
            <a:spLocks noGrp="1" noChangeArrowheads="1"/>
          </p:cNvSpPr>
          <p:nvPr>
            <p:ph type="title"/>
          </p:nvPr>
        </p:nvSpPr>
        <p:spPr>
          <a:xfrm>
            <a:off x="914400" y="571500"/>
            <a:ext cx="8229600" cy="762000"/>
          </a:xfrm>
          <a:noFill/>
          <a:ln/>
          <a:extLst>
            <a:ext uri="{909E8E84-426E-40DD-AFC4-6F175D3DCCD1}">
              <a14:hiddenFill xmlns:a14="http://schemas.microsoft.com/office/drawing/2010/main">
                <a:solidFill>
                  <a:srgbClr val="B9FF5B"/>
                </a:solidFill>
              </a14:hiddenFill>
            </a:ext>
            <a:ext uri="{91240B29-F687-4F45-9708-019B960494DF}">
              <a14:hiddenLine xmlns:a14="http://schemas.microsoft.com/office/drawing/2010/main" w="19050" cmpd="sng">
                <a:solidFill>
                  <a:schemeClr val="tx2"/>
                </a:solidFill>
                <a:miter lim="800000"/>
                <a:headEnd/>
                <a:tailEnd/>
              </a14:hiddenLine>
            </a:ext>
          </a:extLst>
        </p:spPr>
        <p:txBody>
          <a:bodyPr/>
          <a:lstStyle/>
          <a:p>
            <a:r>
              <a:rPr lang="en-US" b="1">
                <a:latin typeface="Arial" charset="0"/>
              </a:rPr>
              <a:t>Frequency range of GW Astronomy</a:t>
            </a:r>
            <a:endParaRPr lang="en-US" b="1" i="1">
              <a:solidFill>
                <a:srgbClr val="FF3300"/>
              </a:solidFill>
              <a:latin typeface="Arial" charset="0"/>
            </a:endParaRPr>
          </a:p>
        </p:txBody>
      </p:sp>
      <p:pic>
        <p:nvPicPr>
          <p:cNvPr id="1085444" name="Picture 4" descr="fig06-space-terrestrial fre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0840" y="2464753"/>
            <a:ext cx="4953000" cy="3230562"/>
          </a:xfrm>
          <a:prstGeom prst="rect">
            <a:avLst/>
          </a:prstGeom>
          <a:noFill/>
          <a:extLst>
            <a:ext uri="{909E8E84-426E-40DD-AFC4-6F175D3DCCD1}">
              <a14:hiddenFill xmlns:a14="http://schemas.microsoft.com/office/drawing/2010/main">
                <a:solidFill>
                  <a:srgbClr val="FFFFFF"/>
                </a:solidFill>
              </a14:hiddenFill>
            </a:ext>
          </a:extLst>
        </p:spPr>
      </p:pic>
      <p:sp>
        <p:nvSpPr>
          <p:cNvPr id="1085445" name="Line 5"/>
          <p:cNvSpPr>
            <a:spLocks noChangeShapeType="1"/>
          </p:cNvSpPr>
          <p:nvPr/>
        </p:nvSpPr>
        <p:spPr bwMode="auto">
          <a:xfrm>
            <a:off x="7228840" y="2898140"/>
            <a:ext cx="990600" cy="0"/>
          </a:xfrm>
          <a:prstGeom prst="line">
            <a:avLst/>
          </a:prstGeom>
          <a:noFill/>
          <a:ln w="76200">
            <a:solidFill>
              <a:srgbClr val="F9134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446" name="Text Box 6"/>
          <p:cNvSpPr txBox="1">
            <a:spLocks noChangeArrowheads="1"/>
          </p:cNvSpPr>
          <p:nvPr/>
        </p:nvSpPr>
        <p:spPr bwMode="auto">
          <a:xfrm>
            <a:off x="6847840" y="1821815"/>
            <a:ext cx="15827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i="1" dirty="0">
                <a:solidFill>
                  <a:srgbClr val="F9134F"/>
                </a:solidFill>
                <a:latin typeface="Arial" charset="0"/>
              </a:rPr>
              <a:t>Audio band</a:t>
            </a:r>
            <a:endParaRPr lang="en-US" sz="2000" b="1" i="1" dirty="0">
              <a:latin typeface="Arial" charset="0"/>
            </a:endParaRPr>
          </a:p>
        </p:txBody>
      </p:sp>
      <p:sp>
        <p:nvSpPr>
          <p:cNvPr id="1085447" name="Oval 7"/>
          <p:cNvSpPr>
            <a:spLocks noChangeArrowheads="1"/>
          </p:cNvSpPr>
          <p:nvPr/>
        </p:nvSpPr>
        <p:spPr bwMode="auto">
          <a:xfrm>
            <a:off x="6771640" y="1602740"/>
            <a:ext cx="1905000" cy="838200"/>
          </a:xfrm>
          <a:prstGeom prst="ellipse">
            <a:avLst/>
          </a:prstGeom>
          <a:noFill/>
          <a:ln w="76200">
            <a:solidFill>
              <a:srgbClr val="CEFA1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085448" name="Text Box 8"/>
          <p:cNvSpPr txBox="1">
            <a:spLocks noChangeArrowheads="1"/>
          </p:cNvSpPr>
          <p:nvPr/>
        </p:nvSpPr>
        <p:spPr bwMode="auto">
          <a:xfrm>
            <a:off x="4683121" y="5758180"/>
            <a:ext cx="1596398"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spAutoFit/>
          </a:bodyPr>
          <a:lstStyle/>
          <a:p>
            <a:pPr algn="ctr"/>
            <a:r>
              <a:rPr lang="en-US" sz="2000" b="1" dirty="0" smtClean="0">
                <a:latin typeface="Arial" charset="0"/>
              </a:rPr>
              <a:t>Space</a:t>
            </a:r>
            <a:br>
              <a:rPr lang="en-US" sz="2000" b="1" dirty="0" smtClean="0">
                <a:latin typeface="Arial" charset="0"/>
              </a:rPr>
            </a:br>
            <a:r>
              <a:rPr lang="en-US" sz="1400" dirty="0" smtClean="0">
                <a:hlinkClick r:id="rId4"/>
              </a:rPr>
              <a:t>www.elisa-ngo.org</a:t>
            </a:r>
            <a:r>
              <a:rPr lang="en-US" sz="1400" dirty="0">
                <a:hlinkClick r:id="rId4"/>
              </a:rPr>
              <a:t>/</a:t>
            </a:r>
            <a:endParaRPr lang="en-US" sz="1400" b="1" dirty="0">
              <a:latin typeface="Arial" charset="0"/>
            </a:endParaRPr>
          </a:p>
        </p:txBody>
      </p:sp>
      <p:sp>
        <p:nvSpPr>
          <p:cNvPr id="1085449" name="Text Box 9"/>
          <p:cNvSpPr txBox="1">
            <a:spLocks noChangeArrowheads="1"/>
          </p:cNvSpPr>
          <p:nvPr/>
        </p:nvSpPr>
        <p:spPr bwMode="auto">
          <a:xfrm>
            <a:off x="7507446" y="5968206"/>
            <a:ext cx="1497172"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p>
            <a:r>
              <a:rPr lang="en-US" sz="2000" b="1" dirty="0">
                <a:latin typeface="Arial" charset="0"/>
              </a:rPr>
              <a:t>Terrestrial</a:t>
            </a:r>
          </a:p>
        </p:txBody>
      </p:sp>
      <p:sp>
        <p:nvSpPr>
          <p:cNvPr id="1085450" name="Oval 10"/>
          <p:cNvSpPr>
            <a:spLocks noChangeArrowheads="1"/>
          </p:cNvSpPr>
          <p:nvPr/>
        </p:nvSpPr>
        <p:spPr bwMode="auto">
          <a:xfrm>
            <a:off x="4460240" y="5692140"/>
            <a:ext cx="2104400" cy="762000"/>
          </a:xfrm>
          <a:prstGeom prst="ellipse">
            <a:avLst/>
          </a:prstGeom>
          <a:noFill/>
          <a:ln w="76200">
            <a:solidFill>
              <a:srgbClr val="CEFA1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085451" name="Oval 11"/>
          <p:cNvSpPr>
            <a:spLocks noChangeArrowheads="1"/>
          </p:cNvSpPr>
          <p:nvPr/>
        </p:nvSpPr>
        <p:spPr bwMode="auto">
          <a:xfrm>
            <a:off x="7507446" y="5695315"/>
            <a:ext cx="1497172" cy="807084"/>
          </a:xfrm>
          <a:prstGeom prst="ellipse">
            <a:avLst/>
          </a:prstGeom>
          <a:noFill/>
          <a:ln w="76200">
            <a:solidFill>
              <a:srgbClr val="CEFA1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085452" name="Line 12"/>
          <p:cNvSpPr>
            <a:spLocks noChangeShapeType="1"/>
          </p:cNvSpPr>
          <p:nvPr/>
        </p:nvSpPr>
        <p:spPr bwMode="auto">
          <a:xfrm flipV="1">
            <a:off x="5704840" y="4879340"/>
            <a:ext cx="76200" cy="838200"/>
          </a:xfrm>
          <a:prstGeom prst="line">
            <a:avLst/>
          </a:prstGeom>
          <a:noFill/>
          <a:ln w="76200">
            <a:solidFill>
              <a:srgbClr val="CEFA1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lstStyle/>
          <a:p>
            <a:endParaRPr lang="en-US"/>
          </a:p>
        </p:txBody>
      </p:sp>
      <p:sp>
        <p:nvSpPr>
          <p:cNvPr id="1085453" name="Line 13"/>
          <p:cNvSpPr>
            <a:spLocks noChangeShapeType="1"/>
          </p:cNvSpPr>
          <p:nvPr/>
        </p:nvSpPr>
        <p:spPr bwMode="auto">
          <a:xfrm flipH="1" flipV="1">
            <a:off x="7990840" y="4803140"/>
            <a:ext cx="76200" cy="889000"/>
          </a:xfrm>
          <a:prstGeom prst="line">
            <a:avLst/>
          </a:prstGeom>
          <a:noFill/>
          <a:ln w="76200">
            <a:solidFill>
              <a:srgbClr val="CEFA1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lstStyle/>
          <a:p>
            <a:endParaRPr lang="en-US"/>
          </a:p>
        </p:txBody>
      </p:sp>
      <p:sp>
        <p:nvSpPr>
          <p:cNvPr id="1085454" name="Line 14"/>
          <p:cNvSpPr>
            <a:spLocks noChangeShapeType="1"/>
          </p:cNvSpPr>
          <p:nvPr/>
        </p:nvSpPr>
        <p:spPr bwMode="auto">
          <a:xfrm>
            <a:off x="7686040" y="2440940"/>
            <a:ext cx="0" cy="304800"/>
          </a:xfrm>
          <a:prstGeom prst="line">
            <a:avLst/>
          </a:prstGeom>
          <a:noFill/>
          <a:ln w="76200">
            <a:solidFill>
              <a:srgbClr val="CEFA1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lstStyle/>
          <a:p>
            <a:endParaRPr lang="en-US"/>
          </a:p>
        </p:txBody>
      </p:sp>
      <p:sp>
        <p:nvSpPr>
          <p:cNvPr id="2" name="Slide Number Placeholder 1"/>
          <p:cNvSpPr>
            <a:spLocks noGrp="1"/>
          </p:cNvSpPr>
          <p:nvPr>
            <p:ph type="sldNum" sz="quarter" idx="12"/>
          </p:nvPr>
        </p:nvSpPr>
        <p:spPr/>
        <p:txBody>
          <a:bodyPr/>
          <a:lstStyle/>
          <a:p>
            <a:fld id="{96D75DFC-1928-4F6F-91FA-6DDDDF94D915}" type="slidenum">
              <a:rPr lang="en-US" smtClean="0"/>
              <a:pPr/>
              <a:t>4</a:t>
            </a:fld>
            <a:endParaRPr lang="en-US"/>
          </a:p>
        </p:txBody>
      </p:sp>
      <p:pic>
        <p:nvPicPr>
          <p:cNvPr id="25" name="Picture 3" descr="form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5880" y="5786755"/>
            <a:ext cx="1081433" cy="83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45" descr="uLHOaerialCropped"/>
          <p:cNvPicPr>
            <a:picLocks noChangeAspect="1" noChangeArrowheads="1"/>
          </p:cNvPicPr>
          <p:nvPr/>
        </p:nvPicPr>
        <p:blipFill>
          <a:blip r:embed="rId6"/>
          <a:srcRect/>
          <a:stretch>
            <a:fillRect/>
          </a:stretch>
        </p:blipFill>
        <p:spPr bwMode="auto">
          <a:xfrm>
            <a:off x="8179758" y="5419196"/>
            <a:ext cx="824860" cy="596688"/>
          </a:xfrm>
          <a:prstGeom prst="rect">
            <a:avLst/>
          </a:prstGeom>
          <a:noFill/>
          <a:ln w="38100">
            <a:solidFill>
              <a:srgbClr val="FFFF00"/>
            </a:solidFill>
            <a:miter lim="800000"/>
            <a:headEnd/>
            <a:tailEnd/>
          </a:ln>
        </p:spPr>
      </p:pic>
      <p:pic>
        <p:nvPicPr>
          <p:cNvPr id="1793026" name="Picture 2" descr="http://www.elisa-ngo.org/files/imagecache/articleimage/docpreview/eLISA_Orbi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7956" y="5784215"/>
            <a:ext cx="1083300" cy="812476"/>
          </a:xfrm>
          <a:prstGeom prst="rect">
            <a:avLst/>
          </a:prstGeom>
          <a:noFill/>
          <a:extLst>
            <a:ext uri="{909E8E84-426E-40DD-AFC4-6F175D3DCCD1}">
              <a14:hiddenFill xmlns:a14="http://schemas.microsoft.com/office/drawing/2010/main">
                <a:solidFill>
                  <a:srgbClr val="FFFFFF"/>
                </a:solidFill>
              </a14:hiddenFill>
            </a:ext>
          </a:extLst>
        </p:spPr>
      </p:pic>
      <p:pic>
        <p:nvPicPr>
          <p:cNvPr id="1793028" name="Picture 4" descr="LIS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25880" y="5784215"/>
            <a:ext cx="953733" cy="7668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iopscience.iop.org/0264-9381/29/15/155006/downloadFigure/figure/cqg415121f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054" y="2088832"/>
            <a:ext cx="3842764" cy="3278188"/>
          </a:xfrm>
          <a:prstGeom prst="rect">
            <a:avLst/>
          </a:prstGeom>
          <a:noFill/>
          <a:extLst>
            <a:ext uri="{909E8E84-426E-40DD-AFC4-6F175D3DCCD1}">
              <a14:hiddenFill xmlns:a14="http://schemas.microsoft.com/office/drawing/2010/main">
                <a:solidFill>
                  <a:srgbClr val="FFFFFF"/>
                </a:solidFill>
              </a14:hiddenFill>
            </a:ext>
          </a:extLst>
        </p:spPr>
      </p:pic>
      <p:sp>
        <p:nvSpPr>
          <p:cNvPr id="44" name="Oval 11"/>
          <p:cNvSpPr>
            <a:spLocks noChangeArrowheads="1"/>
          </p:cNvSpPr>
          <p:nvPr/>
        </p:nvSpPr>
        <p:spPr bwMode="auto">
          <a:xfrm>
            <a:off x="497839" y="5365114"/>
            <a:ext cx="2214881" cy="1137285"/>
          </a:xfrm>
          <a:prstGeom prst="ellipse">
            <a:avLst/>
          </a:prstGeom>
          <a:noFill/>
          <a:ln w="76200">
            <a:solidFill>
              <a:srgbClr val="CEFA1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45" name="Text Box 9"/>
          <p:cNvSpPr txBox="1">
            <a:spLocks noChangeArrowheads="1"/>
          </p:cNvSpPr>
          <p:nvPr/>
        </p:nvSpPr>
        <p:spPr bwMode="auto">
          <a:xfrm>
            <a:off x="650368" y="5617369"/>
            <a:ext cx="1953420" cy="66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spAutoFit/>
          </a:bodyPr>
          <a:lstStyle/>
          <a:p>
            <a:pPr algn="ctr"/>
            <a:r>
              <a:rPr lang="en-US" sz="2000" b="1" dirty="0" smtClean="0">
                <a:latin typeface="Arial" charset="0"/>
              </a:rPr>
              <a:t>Pulsar timing</a:t>
            </a:r>
            <a:br>
              <a:rPr lang="en-US" sz="2000" b="1" dirty="0" smtClean="0">
                <a:latin typeface="Arial" charset="0"/>
              </a:rPr>
            </a:br>
            <a:r>
              <a:rPr lang="en-US" sz="1400" dirty="0" smtClean="0">
                <a:hlinkClick r:id="rId10"/>
              </a:rPr>
              <a:t>http</a:t>
            </a:r>
            <a:r>
              <a:rPr lang="en-US" sz="1400" dirty="0">
                <a:hlinkClick r:id="rId10"/>
              </a:rPr>
              <a:t>://www.ipta4gw.org</a:t>
            </a:r>
            <a:r>
              <a:rPr lang="en-US" sz="2000" dirty="0">
                <a:hlinkClick r:id="rId10"/>
              </a:rPr>
              <a:t>/</a:t>
            </a:r>
            <a:endParaRPr lang="en-US" sz="2000" b="1" dirty="0">
              <a:latin typeface="Arial" charset="0"/>
            </a:endParaRPr>
          </a:p>
        </p:txBody>
      </p:sp>
      <p:sp>
        <p:nvSpPr>
          <p:cNvPr id="46" name="Line 12"/>
          <p:cNvSpPr>
            <a:spLocks noChangeShapeType="1"/>
          </p:cNvSpPr>
          <p:nvPr/>
        </p:nvSpPr>
        <p:spPr bwMode="auto">
          <a:xfrm flipV="1">
            <a:off x="1627078" y="3535680"/>
            <a:ext cx="29002" cy="1829434"/>
          </a:xfrm>
          <a:prstGeom prst="line">
            <a:avLst/>
          </a:prstGeom>
          <a:noFill/>
          <a:ln w="76200">
            <a:solidFill>
              <a:srgbClr val="CEFA1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lstStyle/>
          <a:p>
            <a:endParaRPr lang="en-US"/>
          </a:p>
        </p:txBody>
      </p:sp>
      <p:sp>
        <p:nvSpPr>
          <p:cNvPr id="47" name="Oval 7"/>
          <p:cNvSpPr>
            <a:spLocks noChangeArrowheads="1"/>
          </p:cNvSpPr>
          <p:nvPr/>
        </p:nvSpPr>
        <p:spPr bwMode="auto">
          <a:xfrm>
            <a:off x="1943387" y="1628775"/>
            <a:ext cx="1249681" cy="460057"/>
          </a:xfrm>
          <a:prstGeom prst="ellipse">
            <a:avLst/>
          </a:prstGeom>
          <a:noFill/>
          <a:ln w="76200">
            <a:solidFill>
              <a:srgbClr val="CEFA1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48" name="Text Box 6"/>
          <p:cNvSpPr txBox="1">
            <a:spLocks noChangeArrowheads="1"/>
          </p:cNvSpPr>
          <p:nvPr/>
        </p:nvSpPr>
        <p:spPr bwMode="auto">
          <a:xfrm>
            <a:off x="2209772" y="1658748"/>
            <a:ext cx="65594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i="1" dirty="0" err="1" smtClean="0">
                <a:solidFill>
                  <a:srgbClr val="F9134F"/>
                </a:solidFill>
                <a:latin typeface="Arial" charset="0"/>
              </a:rPr>
              <a:t>nHz</a:t>
            </a:r>
            <a:endParaRPr lang="en-US" sz="2000" b="1" i="1" dirty="0">
              <a:latin typeface="Arial" charset="0"/>
            </a:endParaRPr>
          </a:p>
        </p:txBody>
      </p:sp>
      <p:pic>
        <p:nvPicPr>
          <p:cNvPr id="49" name="Picture 2" descr="http://1.bp.blogspot.com/-XEliS_Kibzw/T9TjnlNT7DI/AAAAAAAACK0/jBbhB2iBAr8/s1600/TimingArray.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49270" y="5446938"/>
            <a:ext cx="1180148" cy="885111"/>
          </a:xfrm>
          <a:prstGeom prst="rect">
            <a:avLst/>
          </a:prstGeom>
          <a:noFill/>
          <a:extLst>
            <a:ext uri="{909E8E84-426E-40DD-AFC4-6F175D3DCCD1}">
              <a14:hiddenFill xmlns:a14="http://schemas.microsoft.com/office/drawing/2010/main">
                <a:solidFill>
                  <a:srgbClr val="FFFFFF"/>
                </a:solidFill>
              </a14:hiddenFill>
            </a:ext>
          </a:extLst>
        </p:spPr>
      </p:pic>
      <p:sp>
        <p:nvSpPr>
          <p:cNvPr id="50" name="Line 14"/>
          <p:cNvSpPr>
            <a:spLocks noChangeShapeType="1"/>
          </p:cNvSpPr>
          <p:nvPr/>
        </p:nvSpPr>
        <p:spPr bwMode="auto">
          <a:xfrm flipH="1">
            <a:off x="1524000" y="2088832"/>
            <a:ext cx="941516" cy="304800"/>
          </a:xfrm>
          <a:prstGeom prst="line">
            <a:avLst/>
          </a:prstGeom>
          <a:noFill/>
          <a:ln w="76200">
            <a:solidFill>
              <a:srgbClr val="CEFA1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lstStyle/>
          <a:p>
            <a:endParaRPr lang="en-US"/>
          </a:p>
        </p:txBody>
      </p:sp>
      <p:sp>
        <p:nvSpPr>
          <p:cNvPr id="51" name="Oval 7"/>
          <p:cNvSpPr>
            <a:spLocks noChangeArrowheads="1"/>
          </p:cNvSpPr>
          <p:nvPr/>
        </p:nvSpPr>
        <p:spPr bwMode="auto">
          <a:xfrm>
            <a:off x="391160" y="1658748"/>
            <a:ext cx="1546502" cy="460057"/>
          </a:xfrm>
          <a:prstGeom prst="ellipse">
            <a:avLst/>
          </a:prstGeom>
          <a:noFill/>
          <a:ln w="76200">
            <a:solidFill>
              <a:srgbClr val="CEFA1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52" name="Text Box 9"/>
          <p:cNvSpPr txBox="1">
            <a:spLocks noChangeArrowheads="1"/>
          </p:cNvSpPr>
          <p:nvPr/>
        </p:nvSpPr>
        <p:spPr bwMode="auto">
          <a:xfrm>
            <a:off x="441740" y="1683384"/>
            <a:ext cx="1495922"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spAutoFit/>
          </a:bodyPr>
          <a:lstStyle/>
          <a:p>
            <a:r>
              <a:rPr lang="en-US" sz="2000" b="1" dirty="0" smtClean="0">
                <a:latin typeface="Arial" charset="0"/>
              </a:rPr>
              <a:t>CMB B-pol</a:t>
            </a:r>
            <a:endParaRPr lang="en-US" sz="2000" b="1" dirty="0">
              <a:latin typeface="Arial" charset="0"/>
            </a:endParaRPr>
          </a:p>
        </p:txBody>
      </p:sp>
      <p:sp>
        <p:nvSpPr>
          <p:cNvPr id="53" name="Line 14"/>
          <p:cNvSpPr>
            <a:spLocks noChangeShapeType="1"/>
          </p:cNvSpPr>
          <p:nvPr/>
        </p:nvSpPr>
        <p:spPr bwMode="auto">
          <a:xfrm flipH="1">
            <a:off x="539053" y="2159953"/>
            <a:ext cx="650647" cy="233679"/>
          </a:xfrm>
          <a:prstGeom prst="line">
            <a:avLst/>
          </a:prstGeom>
          <a:noFill/>
          <a:ln w="76200">
            <a:solidFill>
              <a:srgbClr val="CEFA1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lstStyle/>
          <a:p>
            <a:endParaRPr lang="en-US"/>
          </a:p>
        </p:txBody>
      </p:sp>
      <p:pic>
        <p:nvPicPr>
          <p:cNvPr id="54" name="Picture 2" descr="b-mode and e-mode"/>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48044"/>
          <a:stretch/>
        </p:blipFill>
        <p:spPr bwMode="auto">
          <a:xfrm>
            <a:off x="25870" y="2427058"/>
            <a:ext cx="922026" cy="662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264746"/>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0"/>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l="10286" t="43056" r="65755" b="34029"/>
          <a:stretch>
            <a:fillRect/>
          </a:stretch>
        </p:blipFill>
        <p:spPr bwMode="auto">
          <a:xfrm>
            <a:off x="8148638" y="0"/>
            <a:ext cx="99536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4"/>
          <p:cNvSpPr>
            <a:spLocks noChangeArrowheads="1"/>
          </p:cNvSpPr>
          <p:nvPr/>
        </p:nvSpPr>
        <p:spPr bwMode="auto">
          <a:xfrm>
            <a:off x="0" y="-153988"/>
            <a:ext cx="184150"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20" name="Slide Number Placeholder 3"/>
          <p:cNvSpPr txBox="1">
            <a:spLocks/>
          </p:cNvSpPr>
          <p:nvPr/>
        </p:nvSpPr>
        <p:spPr bwMode="auto">
          <a:xfrm>
            <a:off x="8702675" y="6569075"/>
            <a:ext cx="441325" cy="288925"/>
          </a:xfrm>
          <a:prstGeom prst="rect">
            <a:avLst/>
          </a:prstGeom>
          <a:noFill/>
          <a:ln w="9525">
            <a:noFill/>
            <a:miter lim="800000"/>
            <a:headEnd/>
            <a:tailEnd/>
          </a:ln>
          <a:effectLst/>
        </p:spPr>
        <p:txBody>
          <a:bodyPr/>
          <a:lstStyle/>
          <a:p>
            <a:pPr algn="r" eaLnBrk="1" hangingPunct="1">
              <a:defRPr/>
            </a:pPr>
            <a:fld id="{280B0AE3-C2CD-EB49-AE3C-67B760495061}" type="slidenum">
              <a:rPr lang="en-US" b="0">
                <a:ea typeface="+mn-ea"/>
                <a:cs typeface="+mn-cs"/>
              </a:rPr>
              <a:pPr algn="r" eaLnBrk="1" hangingPunct="1">
                <a:defRPr/>
              </a:pPr>
              <a:t>40</a:t>
            </a:fld>
            <a:endParaRPr lang="en-US" b="0" dirty="0">
              <a:ea typeface="+mn-ea"/>
              <a:cs typeface="+mn-cs"/>
            </a:endParaRPr>
          </a:p>
        </p:txBody>
      </p:sp>
      <p:sp>
        <p:nvSpPr>
          <p:cNvPr id="9" name="Rectangle 2"/>
          <p:cNvSpPr txBox="1">
            <a:spLocks noChangeArrowheads="1"/>
          </p:cNvSpPr>
          <p:nvPr/>
        </p:nvSpPr>
        <p:spPr>
          <a:xfrm>
            <a:off x="3470275" y="5803900"/>
            <a:ext cx="2871788" cy="774700"/>
          </a:xfrm>
          <a:prstGeom prst="rect">
            <a:avLst/>
          </a:prstGeom>
          <a:ln/>
        </p:spPr>
        <p:txBody>
          <a:bodyPr/>
          <a:lstStyle/>
          <a:p>
            <a:pPr marL="568325" lvl="1" indent="-111125">
              <a:spcBef>
                <a:spcPct val="20000"/>
              </a:spcBef>
              <a:buFontTx/>
              <a:buBlip>
                <a:blip r:embed="rId4"/>
              </a:buBlip>
              <a:defRPr/>
            </a:pPr>
            <a:r>
              <a:rPr lang="en-US" sz="1600" kern="0" dirty="0">
                <a:cs typeface="+mn-cs"/>
              </a:rPr>
              <a:t>  ISI: </a:t>
            </a:r>
          </a:p>
          <a:p>
            <a:pPr marL="742950" lvl="1" indent="-285750">
              <a:spcBef>
                <a:spcPct val="20000"/>
              </a:spcBef>
              <a:defRPr/>
            </a:pPr>
            <a:r>
              <a:rPr lang="en-US" sz="1600" kern="0" dirty="0">
                <a:cs typeface="+mn-cs"/>
              </a:rPr>
              <a:t>Two-Stage </a:t>
            </a:r>
            <a:r>
              <a:rPr lang="en-US" sz="1600" kern="0" dirty="0" smtClean="0">
                <a:cs typeface="+mn-cs"/>
              </a:rPr>
              <a:t>Internal  </a:t>
            </a:r>
            <a:r>
              <a:rPr lang="en-US" sz="1600" kern="0" dirty="0">
                <a:cs typeface="+mn-cs"/>
              </a:rPr>
              <a:t>Seismic  Isolator</a:t>
            </a:r>
          </a:p>
        </p:txBody>
      </p:sp>
      <p:pic>
        <p:nvPicPr>
          <p:cNvPr id="34822" name="Picture 3"/>
          <p:cNvPicPr>
            <a:picLocks noChangeAspect="1" noChangeArrowheads="1"/>
          </p:cNvPicPr>
          <p:nvPr/>
        </p:nvPicPr>
        <p:blipFill>
          <a:blip r:embed="rId5">
            <a:extLst>
              <a:ext uri="{28A0092B-C50C-407E-A947-70E740481C1C}">
                <a14:useLocalDpi xmlns:a14="http://schemas.microsoft.com/office/drawing/2010/main" val="0"/>
              </a:ext>
            </a:extLst>
          </a:blip>
          <a:srcRect l="12990" r="9483"/>
          <a:stretch>
            <a:fillRect/>
          </a:stretch>
        </p:blipFill>
        <p:spPr bwMode="auto">
          <a:xfrm>
            <a:off x="201613" y="3600450"/>
            <a:ext cx="3100387" cy="2873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4823" name="Picture 4"/>
          <p:cNvPicPr>
            <a:picLocks noChangeAspect="1" noChangeArrowheads="1"/>
          </p:cNvPicPr>
          <p:nvPr/>
        </p:nvPicPr>
        <p:blipFill>
          <a:blip r:embed="rId6" cstate="print">
            <a:lum bright="10000"/>
            <a:extLst>
              <a:ext uri="{28A0092B-C50C-407E-A947-70E740481C1C}">
                <a14:useLocalDpi xmlns:a14="http://schemas.microsoft.com/office/drawing/2010/main" val="0"/>
              </a:ext>
            </a:extLst>
          </a:blip>
          <a:srcRect l="10115" r="9633"/>
          <a:stretch>
            <a:fillRect/>
          </a:stretch>
        </p:blipFill>
        <p:spPr bwMode="auto">
          <a:xfrm>
            <a:off x="150813" y="984250"/>
            <a:ext cx="3165475" cy="225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2"/>
          <p:cNvSpPr txBox="1">
            <a:spLocks noChangeArrowheads="1"/>
          </p:cNvSpPr>
          <p:nvPr/>
        </p:nvSpPr>
        <p:spPr>
          <a:xfrm>
            <a:off x="6608763" y="2979738"/>
            <a:ext cx="2336800" cy="1149350"/>
          </a:xfrm>
          <a:prstGeom prst="rect">
            <a:avLst/>
          </a:prstGeom>
          <a:ln/>
        </p:spPr>
        <p:txBody>
          <a:bodyPr/>
          <a:lstStyle/>
          <a:p>
            <a:pPr marL="568325" lvl="1" indent="-111125">
              <a:spcBef>
                <a:spcPct val="20000"/>
              </a:spcBef>
              <a:buFontTx/>
              <a:buBlip>
                <a:blip r:embed="rId4"/>
              </a:buBlip>
              <a:defRPr/>
            </a:pPr>
            <a:r>
              <a:rPr lang="en-US" sz="1600" kern="0" dirty="0">
                <a:cs typeface="+mn-cs"/>
              </a:rPr>
              <a:t>  </a:t>
            </a:r>
            <a:r>
              <a:rPr lang="en-US" sz="1600" kern="0" dirty="0">
                <a:latin typeface="+mn-lt"/>
                <a:cs typeface="+mn-cs"/>
              </a:rPr>
              <a:t>HEPI: </a:t>
            </a:r>
          </a:p>
          <a:p>
            <a:pPr marL="742950" lvl="1" indent="-285750">
              <a:spcBef>
                <a:spcPct val="20000"/>
              </a:spcBef>
              <a:defRPr/>
            </a:pPr>
            <a:r>
              <a:rPr lang="en-US" sz="1600" kern="0" dirty="0">
                <a:cs typeface="+mn-cs"/>
              </a:rPr>
              <a:t>Hydraulic </a:t>
            </a:r>
            <a:r>
              <a:rPr lang="en-US" sz="1600" kern="0" dirty="0">
                <a:latin typeface="+mn-lt"/>
                <a:cs typeface="+mn-cs"/>
              </a:rPr>
              <a:t>External</a:t>
            </a:r>
          </a:p>
          <a:p>
            <a:pPr marL="742950" lvl="1" indent="-285750">
              <a:spcBef>
                <a:spcPct val="20000"/>
              </a:spcBef>
              <a:defRPr/>
            </a:pPr>
            <a:r>
              <a:rPr lang="en-US" sz="1600" kern="0" dirty="0">
                <a:latin typeface="+mn-lt"/>
                <a:cs typeface="+mn-cs"/>
              </a:rPr>
              <a:t>Pre Isolator</a:t>
            </a:r>
          </a:p>
        </p:txBody>
      </p:sp>
      <p:sp>
        <p:nvSpPr>
          <p:cNvPr id="15" name="Rectangle 2"/>
          <p:cNvSpPr txBox="1">
            <a:spLocks noChangeArrowheads="1"/>
          </p:cNvSpPr>
          <p:nvPr/>
        </p:nvSpPr>
        <p:spPr>
          <a:xfrm>
            <a:off x="3465513" y="3008313"/>
            <a:ext cx="2886075" cy="914400"/>
          </a:xfrm>
          <a:prstGeom prst="rect">
            <a:avLst/>
          </a:prstGeom>
          <a:ln/>
        </p:spPr>
        <p:txBody>
          <a:bodyPr/>
          <a:lstStyle/>
          <a:p>
            <a:pPr marL="568325" lvl="1" indent="-111125">
              <a:spcBef>
                <a:spcPct val="20000"/>
              </a:spcBef>
              <a:buFontTx/>
              <a:buBlip>
                <a:blip r:embed="rId4"/>
              </a:buBlip>
              <a:defRPr/>
            </a:pPr>
            <a:r>
              <a:rPr lang="en-US" sz="1800" kern="0" dirty="0">
                <a:cs typeface="+mn-cs"/>
              </a:rPr>
              <a:t>  ISI:</a:t>
            </a:r>
          </a:p>
          <a:p>
            <a:pPr marL="742950" lvl="1" indent="-285750">
              <a:spcBef>
                <a:spcPct val="20000"/>
              </a:spcBef>
              <a:defRPr/>
            </a:pPr>
            <a:r>
              <a:rPr lang="en-US" sz="1800" kern="0" dirty="0">
                <a:cs typeface="+mn-cs"/>
              </a:rPr>
              <a:t> Single Stage</a:t>
            </a:r>
          </a:p>
          <a:p>
            <a:pPr marL="742950" lvl="1" indent="-285750">
              <a:spcBef>
                <a:spcPct val="20000"/>
              </a:spcBef>
              <a:defRPr/>
            </a:pPr>
            <a:r>
              <a:rPr lang="en-US" sz="1800" kern="0" dirty="0">
                <a:cs typeface="+mn-cs"/>
              </a:rPr>
              <a:t> Internal  Seismic  Isolator</a:t>
            </a:r>
          </a:p>
        </p:txBody>
      </p:sp>
      <p:pic>
        <p:nvPicPr>
          <p:cNvPr id="34826"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l="19583" r="10417"/>
          <a:stretch>
            <a:fillRect/>
          </a:stretch>
        </p:blipFill>
        <p:spPr bwMode="auto">
          <a:xfrm>
            <a:off x="6442075" y="3863975"/>
            <a:ext cx="2592388" cy="21050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4827" name="Picture 1"/>
          <p:cNvPicPr>
            <a:picLocks noChangeAspect="1" noChangeArrowheads="1"/>
          </p:cNvPicPr>
          <p:nvPr/>
        </p:nvPicPr>
        <p:blipFill>
          <a:blip r:embed="rId8" cstate="print">
            <a:extLst>
              <a:ext uri="{28A0092B-C50C-407E-A947-70E740481C1C}">
                <a14:useLocalDpi xmlns:a14="http://schemas.microsoft.com/office/drawing/2010/main" val="0"/>
              </a:ext>
            </a:extLst>
          </a:blip>
          <a:srcRect l="8681" t="8073" r="8771"/>
          <a:stretch>
            <a:fillRect/>
          </a:stretch>
        </p:blipFill>
        <p:spPr bwMode="auto">
          <a:xfrm>
            <a:off x="3684588" y="4083050"/>
            <a:ext cx="2538412" cy="1695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4828" name="Picture 3"/>
          <p:cNvPicPr>
            <a:picLocks noChangeAspect="1" noChangeArrowheads="1"/>
          </p:cNvPicPr>
          <p:nvPr/>
        </p:nvPicPr>
        <p:blipFill>
          <a:blip r:embed="rId9">
            <a:extLst>
              <a:ext uri="{28A0092B-C50C-407E-A947-70E740481C1C}">
                <a14:useLocalDpi xmlns:a14="http://schemas.microsoft.com/office/drawing/2010/main" val="0"/>
              </a:ext>
            </a:extLst>
          </a:blip>
          <a:srcRect l="14590" r="11794" b="19443"/>
          <a:stretch>
            <a:fillRect/>
          </a:stretch>
        </p:blipFill>
        <p:spPr bwMode="auto">
          <a:xfrm>
            <a:off x="6551613" y="1371600"/>
            <a:ext cx="2497137" cy="1560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4829"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76650" y="1350963"/>
            <a:ext cx="2328863" cy="1574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 name="Rectangle 2"/>
          <p:cNvSpPr txBox="1">
            <a:spLocks noChangeArrowheads="1"/>
          </p:cNvSpPr>
          <p:nvPr/>
        </p:nvSpPr>
        <p:spPr>
          <a:xfrm>
            <a:off x="6707188" y="6000750"/>
            <a:ext cx="2547937" cy="739775"/>
          </a:xfrm>
          <a:prstGeom prst="rect">
            <a:avLst/>
          </a:prstGeom>
          <a:ln/>
        </p:spPr>
        <p:txBody>
          <a:bodyPr/>
          <a:lstStyle/>
          <a:p>
            <a:pPr marL="568325" lvl="1" indent="-111125">
              <a:spcBef>
                <a:spcPct val="20000"/>
              </a:spcBef>
              <a:buFontTx/>
              <a:buBlip>
                <a:blip r:embed="rId4"/>
              </a:buBlip>
              <a:defRPr/>
            </a:pPr>
            <a:r>
              <a:rPr lang="en-US" sz="1600" kern="0" dirty="0">
                <a:cs typeface="+mn-cs"/>
              </a:rPr>
              <a:t> </a:t>
            </a:r>
            <a:r>
              <a:rPr lang="en-US" sz="1600" kern="0" dirty="0">
                <a:latin typeface="+mn-lt"/>
                <a:cs typeface="+mn-cs"/>
              </a:rPr>
              <a:t>HEPI: </a:t>
            </a:r>
          </a:p>
          <a:p>
            <a:pPr marL="742950" lvl="1" indent="-285750">
              <a:spcBef>
                <a:spcPct val="20000"/>
              </a:spcBef>
              <a:defRPr/>
            </a:pPr>
            <a:r>
              <a:rPr lang="en-US" sz="1600" kern="0" dirty="0">
                <a:cs typeface="+mn-cs"/>
              </a:rPr>
              <a:t>Hydraulic </a:t>
            </a:r>
            <a:r>
              <a:rPr lang="en-US" sz="1600" kern="0" dirty="0">
                <a:latin typeface="+mn-lt"/>
                <a:cs typeface="+mn-cs"/>
              </a:rPr>
              <a:t>External</a:t>
            </a:r>
          </a:p>
          <a:p>
            <a:pPr marL="742950" lvl="1" indent="-285750">
              <a:spcBef>
                <a:spcPct val="20000"/>
              </a:spcBef>
              <a:defRPr/>
            </a:pPr>
            <a:r>
              <a:rPr lang="en-US" sz="1600" kern="0" dirty="0">
                <a:latin typeface="+mn-lt"/>
                <a:cs typeface="+mn-cs"/>
              </a:rPr>
              <a:t>Pre Isolator</a:t>
            </a:r>
          </a:p>
        </p:txBody>
      </p:sp>
      <p:sp>
        <p:nvSpPr>
          <p:cNvPr id="23" name="Rectangle 2"/>
          <p:cNvSpPr txBox="1">
            <a:spLocks noChangeArrowheads="1"/>
          </p:cNvSpPr>
          <p:nvPr/>
        </p:nvSpPr>
        <p:spPr>
          <a:xfrm>
            <a:off x="0" y="3278188"/>
            <a:ext cx="3379788" cy="457200"/>
          </a:xfrm>
          <a:prstGeom prst="rect">
            <a:avLst/>
          </a:prstGeom>
          <a:ln/>
        </p:spPr>
        <p:txBody>
          <a:bodyPr/>
          <a:lstStyle/>
          <a:p>
            <a:pPr marL="630238" lvl="1" indent="-173038">
              <a:spcBef>
                <a:spcPct val="20000"/>
              </a:spcBef>
              <a:buFontTx/>
              <a:buBlip>
                <a:blip r:embed="rId4"/>
              </a:buBlip>
              <a:defRPr/>
            </a:pPr>
            <a:r>
              <a:rPr lang="en-US" sz="1600" kern="0" dirty="0">
                <a:cs typeface="+mn-cs"/>
              </a:rPr>
              <a:t>HAM Chambers Equipment  </a:t>
            </a:r>
          </a:p>
        </p:txBody>
      </p:sp>
      <p:sp>
        <p:nvSpPr>
          <p:cNvPr id="24" name="Rectangle 2"/>
          <p:cNvSpPr txBox="1">
            <a:spLocks noChangeArrowheads="1"/>
          </p:cNvSpPr>
          <p:nvPr/>
        </p:nvSpPr>
        <p:spPr>
          <a:xfrm>
            <a:off x="0" y="6492875"/>
            <a:ext cx="3513138" cy="365125"/>
          </a:xfrm>
          <a:prstGeom prst="rect">
            <a:avLst/>
          </a:prstGeom>
          <a:ln/>
        </p:spPr>
        <p:txBody>
          <a:bodyPr/>
          <a:lstStyle/>
          <a:p>
            <a:pPr marL="568325" lvl="1" indent="-111125">
              <a:spcBef>
                <a:spcPct val="20000"/>
              </a:spcBef>
              <a:buFontTx/>
              <a:buBlip>
                <a:blip r:embed="rId4"/>
              </a:buBlip>
              <a:defRPr/>
            </a:pPr>
            <a:r>
              <a:rPr lang="en-US" sz="1600" kern="0" dirty="0">
                <a:cs typeface="+mn-cs"/>
              </a:rPr>
              <a:t> BSC Chambers Equipment </a:t>
            </a:r>
          </a:p>
        </p:txBody>
      </p:sp>
      <p:sp>
        <p:nvSpPr>
          <p:cNvPr id="34833" name="Rectangle 2"/>
          <p:cNvSpPr txBox="1">
            <a:spLocks noChangeArrowheads="1"/>
          </p:cNvSpPr>
          <p:nvPr/>
        </p:nvSpPr>
        <p:spPr bwMode="auto">
          <a:xfrm>
            <a:off x="1454150" y="0"/>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algn="ctr"/>
            <a:r>
              <a:rPr lang="en-US" sz="3600" b="0">
                <a:solidFill>
                  <a:schemeClr val="tx2"/>
                </a:solidFill>
                <a:latin typeface="Helvetica" charset="0"/>
              </a:rPr>
              <a:t>Advanced LIGO Seismic</a:t>
            </a:r>
          </a:p>
          <a:p>
            <a:pPr algn="ctr"/>
            <a:r>
              <a:rPr lang="en-US" sz="3600" b="0">
                <a:solidFill>
                  <a:schemeClr val="tx2"/>
                </a:solidFill>
                <a:latin typeface="Helvetica" charset="0"/>
              </a:rPr>
              <a:t> Isolation</a:t>
            </a:r>
          </a:p>
        </p:txBody>
      </p:sp>
      <p:pic>
        <p:nvPicPr>
          <p:cNvPr id="27" name="Picture 19"/>
          <p:cNvPicPr>
            <a:picLocks noChangeAspect="1" noChangeArrowheads="1"/>
          </p:cNvPicPr>
          <p:nvPr/>
        </p:nvPicPr>
        <p:blipFill>
          <a:blip r:embed="rId11">
            <a:extLst>
              <a:ext uri="{28A0092B-C50C-407E-A947-70E740481C1C}">
                <a14:useLocalDpi xmlns:a14="http://schemas.microsoft.com/office/drawing/2010/main" val="0"/>
              </a:ext>
            </a:extLst>
          </a:blip>
          <a:srcRect l="4282" r="5737"/>
          <a:stretch>
            <a:fillRect/>
          </a:stretch>
        </p:blipFill>
        <p:spPr bwMode="auto">
          <a:xfrm>
            <a:off x="1127302" y="1110366"/>
            <a:ext cx="7032625" cy="5505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8144" y="1088141"/>
            <a:ext cx="7085012" cy="581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78016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4"/>
          <p:cNvSpPr>
            <a:spLocks noGrp="1"/>
          </p:cNvSpPr>
          <p:nvPr>
            <p:ph type="sldNum" sz="quarter" idx="11"/>
          </p:nvPr>
        </p:nvSpPr>
        <p:spPr/>
        <p:txBody>
          <a:bodyPr/>
          <a:lstStyle/>
          <a:p>
            <a:pPr>
              <a:defRPr/>
            </a:pPr>
            <a:fld id="{BF77AEF8-C396-3642-9781-64D279DC8B06}" type="slidenum">
              <a:rPr lang="en-US"/>
              <a:pPr>
                <a:defRPr/>
              </a:pPr>
              <a:t>41</a:t>
            </a:fld>
            <a:endParaRPr lang="en-US"/>
          </a:p>
        </p:txBody>
      </p:sp>
      <p:sp>
        <p:nvSpPr>
          <p:cNvPr id="36866" name="Footer Placeholder 5"/>
          <p:cNvSpPr>
            <a:spLocks noGrp="1"/>
          </p:cNvSpPr>
          <p:nvPr>
            <p:ph type="ftr" sz="quarter" idx="4294967295"/>
          </p:nvPr>
        </p:nvSpPr>
        <p:spPr bwMode="auto">
          <a:xfrm>
            <a:off x="3124200" y="6324600"/>
            <a:ext cx="2895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a:t>Advanced LIGO</a:t>
            </a:r>
          </a:p>
        </p:txBody>
      </p:sp>
      <p:pic>
        <p:nvPicPr>
          <p:cNvPr id="36867" name="Picture 2" descr="interferometer_diagram_cropp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00200"/>
            <a:ext cx="6858000"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p:cNvSpPr>
            <a:spLocks noGrp="1" noChangeArrowheads="1"/>
          </p:cNvSpPr>
          <p:nvPr>
            <p:ph type="title"/>
          </p:nvPr>
        </p:nvSpPr>
        <p:spPr>
          <a:xfrm>
            <a:off x="1587500" y="-165100"/>
            <a:ext cx="6375400" cy="1143000"/>
          </a:xfrm>
        </p:spPr>
        <p:txBody>
          <a:bodyPr/>
          <a:lstStyle/>
          <a:p>
            <a:pPr>
              <a:defRPr/>
            </a:pPr>
            <a:r>
              <a:rPr lang="en-US" dirty="0" smtClean="0">
                <a:cs typeface="+mj-cs"/>
              </a:rPr>
              <a:t>Advanced LIGO Suspensions</a:t>
            </a:r>
            <a:endParaRPr lang="en-US" dirty="0">
              <a:cs typeface="+mj-cs"/>
            </a:endParaRPr>
          </a:p>
        </p:txBody>
      </p:sp>
      <p:pic>
        <p:nvPicPr>
          <p:cNvPr id="36869" name="Picture 4" descr="DSCF0020_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2688" y="1463675"/>
            <a:ext cx="1312862" cy="1751013"/>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36870" name="Picture 6" descr="OMC_sus_picv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3700" y="4495800"/>
            <a:ext cx="931863" cy="1146175"/>
          </a:xfrm>
          <a:prstGeom prst="rect">
            <a:avLst/>
          </a:prstGeom>
          <a:noFill/>
          <a:ln w="28575">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36871" name="Picture 7" descr="OMC_on_HAM_tablev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0313" y="5788025"/>
            <a:ext cx="1512887" cy="1006475"/>
          </a:xfrm>
          <a:prstGeom prst="rect">
            <a:avLst/>
          </a:prstGeom>
          <a:noFill/>
          <a:ln w="28575">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5608" name="Line 8"/>
          <p:cNvSpPr>
            <a:spLocks noChangeShapeType="1"/>
          </p:cNvSpPr>
          <p:nvPr/>
        </p:nvSpPr>
        <p:spPr bwMode="auto">
          <a:xfrm>
            <a:off x="1589088" y="1881188"/>
            <a:ext cx="255587" cy="685800"/>
          </a:xfrm>
          <a:prstGeom prst="line">
            <a:avLst/>
          </a:prstGeom>
          <a:noFill/>
          <a:ln w="28575">
            <a:solidFill>
              <a:srgbClr val="008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5609" name="Line 9"/>
          <p:cNvSpPr>
            <a:spLocks noChangeShapeType="1"/>
          </p:cNvSpPr>
          <p:nvPr/>
        </p:nvSpPr>
        <p:spPr bwMode="auto">
          <a:xfrm flipH="1">
            <a:off x="2044700" y="1946275"/>
            <a:ext cx="336550" cy="592138"/>
          </a:xfrm>
          <a:prstGeom prst="line">
            <a:avLst/>
          </a:prstGeom>
          <a:noFill/>
          <a:ln w="28575">
            <a:solidFill>
              <a:srgbClr val="008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5610" name="Line 10"/>
          <p:cNvSpPr>
            <a:spLocks noChangeShapeType="1"/>
          </p:cNvSpPr>
          <p:nvPr/>
        </p:nvSpPr>
        <p:spPr bwMode="auto">
          <a:xfrm flipV="1">
            <a:off x="2514600" y="4191000"/>
            <a:ext cx="268288" cy="176213"/>
          </a:xfrm>
          <a:prstGeom prst="line">
            <a:avLst/>
          </a:prstGeom>
          <a:noFill/>
          <a:ln w="28575">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5611" name="Line 11"/>
          <p:cNvSpPr>
            <a:spLocks noChangeShapeType="1"/>
          </p:cNvSpPr>
          <p:nvPr/>
        </p:nvSpPr>
        <p:spPr bwMode="auto">
          <a:xfrm flipH="1">
            <a:off x="5013325" y="1739900"/>
            <a:ext cx="457200" cy="49213"/>
          </a:xfrm>
          <a:prstGeom prst="line">
            <a:avLst/>
          </a:prstGeom>
          <a:noFill/>
          <a:ln w="28575">
            <a:solidFill>
              <a:schemeClr val="tx2"/>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5612" name="Line 12"/>
          <p:cNvSpPr>
            <a:spLocks noChangeShapeType="1"/>
          </p:cNvSpPr>
          <p:nvPr/>
        </p:nvSpPr>
        <p:spPr bwMode="auto">
          <a:xfrm flipH="1">
            <a:off x="4989513" y="2146300"/>
            <a:ext cx="498475" cy="1093788"/>
          </a:xfrm>
          <a:prstGeom prst="line">
            <a:avLst/>
          </a:prstGeom>
          <a:noFill/>
          <a:ln w="28575">
            <a:solidFill>
              <a:schemeClr val="tx2"/>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5613" name="Line 13"/>
          <p:cNvSpPr>
            <a:spLocks noChangeShapeType="1"/>
          </p:cNvSpPr>
          <p:nvPr/>
        </p:nvSpPr>
        <p:spPr bwMode="auto">
          <a:xfrm>
            <a:off x="4111625" y="5815013"/>
            <a:ext cx="228600" cy="381000"/>
          </a:xfrm>
          <a:prstGeom prst="line">
            <a:avLst/>
          </a:prstGeom>
          <a:noFill/>
          <a:ln w="28575">
            <a:solidFill>
              <a:srgbClr val="FF99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5615" name="Line 15"/>
          <p:cNvSpPr>
            <a:spLocks noChangeShapeType="1"/>
          </p:cNvSpPr>
          <p:nvPr/>
        </p:nvSpPr>
        <p:spPr bwMode="auto">
          <a:xfrm flipH="1" flipV="1">
            <a:off x="4848225" y="4256088"/>
            <a:ext cx="1138238" cy="738187"/>
          </a:xfrm>
          <a:prstGeom prst="line">
            <a:avLst/>
          </a:prstGeom>
          <a:noFill/>
          <a:ln w="28575">
            <a:solidFill>
              <a:schemeClr val="accent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5616" name="Line 16"/>
          <p:cNvSpPr>
            <a:spLocks noChangeShapeType="1"/>
          </p:cNvSpPr>
          <p:nvPr/>
        </p:nvSpPr>
        <p:spPr bwMode="auto">
          <a:xfrm>
            <a:off x="2703513" y="3292475"/>
            <a:ext cx="228600" cy="228600"/>
          </a:xfrm>
          <a:prstGeom prst="line">
            <a:avLst/>
          </a:prstGeom>
          <a:noFill/>
          <a:ln w="28575">
            <a:solidFill>
              <a:srgbClr val="008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5617" name="Line 17"/>
          <p:cNvSpPr>
            <a:spLocks noChangeShapeType="1"/>
          </p:cNvSpPr>
          <p:nvPr/>
        </p:nvSpPr>
        <p:spPr bwMode="auto">
          <a:xfrm>
            <a:off x="3656013" y="3328988"/>
            <a:ext cx="381000" cy="287337"/>
          </a:xfrm>
          <a:prstGeom prst="line">
            <a:avLst/>
          </a:prstGeom>
          <a:noFill/>
          <a:ln w="28575">
            <a:solidFill>
              <a:srgbClr val="008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pic>
        <p:nvPicPr>
          <p:cNvPr id="36881" name="Picture 18" descr="HLT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 y="4191000"/>
            <a:ext cx="1108075" cy="15240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882" name="Picture 19" descr="BS_pictur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0288" y="4751388"/>
            <a:ext cx="1220787" cy="1609725"/>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36883" name="Picture 2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71600" y="4191000"/>
            <a:ext cx="1038225" cy="15240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884" name="Picture 21" descr="quad+Ia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49913" y="1244600"/>
            <a:ext cx="1514475" cy="2384425"/>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6885" name="Picture 22" descr="quad_renderi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88238" y="1216025"/>
            <a:ext cx="1257300" cy="2451100"/>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6886" name="Picture 25" descr="BS_FMd1000392-v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20000" y="4495800"/>
            <a:ext cx="1198563" cy="1738313"/>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36887" name="Picture 26" descr="HST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 y="1676400"/>
            <a:ext cx="1046163" cy="1614488"/>
          </a:xfrm>
          <a:prstGeom prst="rect">
            <a:avLst/>
          </a:prstGeom>
          <a:noFill/>
          <a:ln w="28575">
            <a:solidFill>
              <a:srgbClr val="00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632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pPr>
              <a:defRPr/>
            </a:pPr>
            <a:r>
              <a:rPr lang="en-US" dirty="0">
                <a:cs typeface="+mj-cs"/>
              </a:rPr>
              <a:t>A</a:t>
            </a:r>
            <a:r>
              <a:rPr lang="en-US" dirty="0" err="1" smtClean="0">
                <a:cs typeface="+mj-cs"/>
              </a:rPr>
              <a:t>dvanced</a:t>
            </a:r>
            <a:r>
              <a:rPr lang="en-US" dirty="0" smtClean="0">
                <a:cs typeface="+mj-cs"/>
              </a:rPr>
              <a:t> LIGO Pre-stabilized L</a:t>
            </a:r>
            <a:r>
              <a:rPr lang="en-US" dirty="0" err="1" smtClean="0">
                <a:cs typeface="+mj-cs"/>
              </a:rPr>
              <a:t>aser</a:t>
            </a:r>
            <a:endParaRPr lang="en-US" dirty="0">
              <a:cs typeface="+mj-cs"/>
            </a:endParaRPr>
          </a:p>
        </p:txBody>
      </p:sp>
      <p:pic>
        <p:nvPicPr>
          <p:cNvPr id="37890" name="Bild 7" descr="optical-layout-full.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238" y="1582738"/>
            <a:ext cx="8915400"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Bild 6" descr="LZH_logo_kurz_1246537419.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6183313"/>
            <a:ext cx="10668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Bild 8" descr="AEI-logo.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40713" y="1285875"/>
            <a:ext cx="903287"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13"/>
          <p:cNvSpPr>
            <a:spLocks noChangeArrowheads="1"/>
          </p:cNvSpPr>
          <p:nvPr/>
        </p:nvSpPr>
        <p:spPr bwMode="auto">
          <a:xfrm>
            <a:off x="19050" y="3328988"/>
            <a:ext cx="9105900" cy="3419475"/>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7" name="Rectangle 14"/>
          <p:cNvSpPr>
            <a:spLocks noChangeArrowheads="1"/>
          </p:cNvSpPr>
          <p:nvPr/>
        </p:nvSpPr>
        <p:spPr bwMode="auto">
          <a:xfrm>
            <a:off x="28575" y="1204913"/>
            <a:ext cx="9105900" cy="20701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15"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6012" y="1717839"/>
            <a:ext cx="7916836" cy="432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19673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smtClean="0">
                <a:cs typeface="+mj-cs"/>
              </a:rPr>
              <a:t>Advanced LIGO Core Optics</a:t>
            </a:r>
            <a:endParaRPr lang="en-US" dirty="0">
              <a:cs typeface="+mj-cs"/>
            </a:endParaRPr>
          </a:p>
        </p:txBody>
      </p:sp>
      <p:sp>
        <p:nvSpPr>
          <p:cNvPr id="5" name="Slide Number Placeholder 4"/>
          <p:cNvSpPr>
            <a:spLocks noGrp="1"/>
          </p:cNvSpPr>
          <p:nvPr>
            <p:ph type="sldNum" sz="quarter" idx="11"/>
          </p:nvPr>
        </p:nvSpPr>
        <p:spPr/>
        <p:txBody>
          <a:bodyPr/>
          <a:lstStyle/>
          <a:p>
            <a:pPr>
              <a:defRPr/>
            </a:pPr>
            <a:fld id="{6C3C330E-B26D-6243-9E75-D4EB0C89AC25}" type="slidenum">
              <a:rPr lang="en-US"/>
              <a:pPr>
                <a:defRPr/>
              </a:pPr>
              <a:t>43</a:t>
            </a:fld>
            <a:endParaRPr lang="en-US"/>
          </a:p>
        </p:txBody>
      </p:sp>
      <p:pic>
        <p:nvPicPr>
          <p:cNvPr id="39939" name="Picture 6" descr="ETM01-300.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39991" y="2946399"/>
            <a:ext cx="3924622" cy="3584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8"/>
          <p:cNvSpPr>
            <a:spLocks noGrp="1"/>
          </p:cNvSpPr>
          <p:nvPr>
            <p:ph type="ftr" sz="quarter" idx="4294967295"/>
          </p:nvPr>
        </p:nvSpPr>
        <p:spPr bwMode="auto">
          <a:xfrm>
            <a:off x="640080" y="1635760"/>
            <a:ext cx="6819583" cy="82296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wrap="none" lIns="92075" tIns="46038" rIns="92075" bIns="46038" anchor="ctr"/>
          <a:lstStyle/>
          <a:p>
            <a:pPr marL="285750" indent="-285750" algn="l">
              <a:buFont typeface="Arial"/>
              <a:buChar char="•"/>
              <a:defRPr/>
            </a:pPr>
            <a:r>
              <a:rPr lang="en-US" sz="1800" b="0" dirty="0">
                <a:latin typeface="+mn-lt"/>
                <a:cs typeface="+mn-cs"/>
              </a:rPr>
              <a:t>40 kg masses, 38 cm in diameter, </a:t>
            </a:r>
            <a:r>
              <a:rPr lang="en-US" sz="1800" b="0" dirty="0" smtClean="0">
                <a:latin typeface="+mn-lt"/>
                <a:cs typeface="+mn-cs"/>
              </a:rPr>
              <a:t>and </a:t>
            </a:r>
            <a:r>
              <a:rPr lang="en-US" sz="1800" b="0" dirty="0">
                <a:latin typeface="+mn-lt"/>
                <a:cs typeface="+mn-cs"/>
              </a:rPr>
              <a:t>figured to 0.15 nm </a:t>
            </a:r>
            <a:r>
              <a:rPr lang="en-US" sz="1800" b="0" dirty="0" err="1">
                <a:latin typeface="+mn-lt"/>
                <a:cs typeface="+mn-cs"/>
              </a:rPr>
              <a:t>rms</a:t>
            </a:r>
            <a:endParaRPr lang="en-US" sz="1800" b="0" dirty="0">
              <a:latin typeface="+mn-lt"/>
              <a:cs typeface="+mn-cs"/>
            </a:endParaRPr>
          </a:p>
          <a:p>
            <a:pPr marL="285750" indent="-285750" algn="l">
              <a:buFont typeface="Arial"/>
              <a:buChar char="•"/>
              <a:defRPr/>
            </a:pPr>
            <a:r>
              <a:rPr lang="en-US" sz="1800" b="0" dirty="0">
                <a:latin typeface="+mn-lt"/>
                <a:cs typeface="+mn-cs"/>
              </a:rPr>
              <a:t>Optical coatings are </a:t>
            </a:r>
            <a:r>
              <a:rPr lang="en-US" sz="1800" b="0" dirty="0" smtClean="0">
                <a:latin typeface="+mn-lt"/>
                <a:cs typeface="+mn-cs"/>
              </a:rPr>
              <a:t>challenging!</a:t>
            </a:r>
            <a:endParaRPr lang="en-US" sz="1800" b="0" dirty="0">
              <a:latin typeface="+mn-lt"/>
              <a:cs typeface="+mn-cs"/>
            </a:endParaRPr>
          </a:p>
        </p:txBody>
      </p:sp>
      <p:pic>
        <p:nvPicPr>
          <p:cNvPr id="8" name="Content Placeholder 1"/>
          <p:cNvPicPr>
            <a:picLocks noChangeAspect="1"/>
          </p:cNvPicPr>
          <p:nvPr/>
        </p:nvPicPr>
        <p:blipFill rotWithShape="1">
          <a:blip r:embed="rId4" cstate="print">
            <a:extLst>
              <a:ext uri="{28A0092B-C50C-407E-A947-70E740481C1C}">
                <a14:useLocalDpi xmlns:a14="http://schemas.microsoft.com/office/drawing/2010/main" val="0"/>
              </a:ext>
            </a:extLst>
          </a:blip>
          <a:srcRect l="27189" t="4916" b="4916"/>
          <a:stretch/>
        </p:blipFill>
        <p:spPr bwMode="auto">
          <a:xfrm>
            <a:off x="111760" y="2484766"/>
            <a:ext cx="4836160" cy="396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37273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98120"/>
            <a:ext cx="7239000" cy="1143000"/>
          </a:xfrm>
        </p:spPr>
        <p:txBody>
          <a:bodyPr/>
          <a:lstStyle/>
          <a:p>
            <a:pPr algn="r">
              <a:defRPr/>
            </a:pPr>
            <a:r>
              <a:rPr lang="en-US" sz="3200" dirty="0" smtClean="0">
                <a:cs typeface="+mj-cs"/>
              </a:rPr>
              <a:t>Advanced LIGO Installation</a:t>
            </a:r>
            <a:br>
              <a:rPr lang="en-US" sz="3200" dirty="0" smtClean="0">
                <a:cs typeface="+mj-cs"/>
              </a:rPr>
            </a:br>
            <a:r>
              <a:rPr lang="en-US" sz="3200" dirty="0" smtClean="0"/>
              <a:t>going well!</a:t>
            </a:r>
            <a:endParaRPr lang="en-US" dirty="0">
              <a:cs typeface="+mj-cs"/>
            </a:endParaRPr>
          </a:p>
        </p:txBody>
      </p:sp>
      <p:sp>
        <p:nvSpPr>
          <p:cNvPr id="5" name="Slide Number Placeholder 4"/>
          <p:cNvSpPr>
            <a:spLocks noGrp="1"/>
          </p:cNvSpPr>
          <p:nvPr>
            <p:ph type="sldNum" sz="quarter" idx="11"/>
          </p:nvPr>
        </p:nvSpPr>
        <p:spPr/>
        <p:txBody>
          <a:bodyPr/>
          <a:lstStyle/>
          <a:p>
            <a:pPr>
              <a:defRPr/>
            </a:pPr>
            <a:fld id="{6C3C330E-B26D-6243-9E75-D4EB0C89AC25}" type="slidenum">
              <a:rPr lang="en-US"/>
              <a:pPr>
                <a:defRPr/>
              </a:pPr>
              <a:t>44</a:t>
            </a:fld>
            <a:endParaRPr lang="en-US"/>
          </a:p>
        </p:txBody>
      </p:sp>
      <p:pic>
        <p:nvPicPr>
          <p:cNvPr id="7" name="Content Placeholder 6" descr="llo_ham_in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9930" y="881066"/>
            <a:ext cx="4307840" cy="2369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descr="GreenLaserBeamInITMy.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02761" y="3314700"/>
            <a:ext cx="516217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1321" r="31523"/>
          <a:stretch/>
        </p:blipFill>
        <p:spPr bwMode="auto">
          <a:xfrm>
            <a:off x="5590490" y="1684175"/>
            <a:ext cx="3418660" cy="505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36579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Advanced LIGO Sensitivities in 2015-2018</a:t>
            </a:r>
            <a:endParaRPr lang="en-US" sz="3200"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fld id="{3EF14EB4-1296-344E-98B2-51EF38DA7D3F}" type="slidenum">
              <a:rPr lang="en-US" smtClean="0"/>
              <a:pPr/>
              <a:t>45</a:t>
            </a:fld>
            <a:endParaRPr lang="en-US"/>
          </a:p>
        </p:txBody>
      </p:sp>
      <p:pic>
        <p:nvPicPr>
          <p:cNvPr id="5" name="Picture 4"/>
          <p:cNvPicPr/>
          <p:nvPr/>
        </p:nvPicPr>
        <p:blipFill>
          <a:blip r:embed="rId3">
            <a:extLst>
              <a:ext uri="{28A0092B-C50C-407E-A947-70E740481C1C}">
                <a14:useLocalDpi xmlns:a14="http://schemas.microsoft.com/office/drawing/2010/main"/>
              </a:ext>
            </a:extLst>
          </a:blip>
          <a:stretch>
            <a:fillRect/>
          </a:stretch>
        </p:blipFill>
        <p:spPr>
          <a:xfrm>
            <a:off x="-72274" y="-91138"/>
            <a:ext cx="9828562" cy="7298149"/>
          </a:xfrm>
          <a:prstGeom prst="rect">
            <a:avLst/>
          </a:prstGeom>
        </p:spPr>
      </p:pic>
      <p:sp>
        <p:nvSpPr>
          <p:cNvPr id="6" name="TextBox 5"/>
          <p:cNvSpPr txBox="1"/>
          <p:nvPr/>
        </p:nvSpPr>
        <p:spPr>
          <a:xfrm>
            <a:off x="3977228" y="5629995"/>
            <a:ext cx="1768945" cy="461665"/>
          </a:xfrm>
          <a:prstGeom prst="rect">
            <a:avLst/>
          </a:prstGeom>
          <a:noFill/>
          <a:ln>
            <a:solidFill>
              <a:schemeClr val="tx2"/>
            </a:solidFill>
          </a:ln>
        </p:spPr>
        <p:txBody>
          <a:bodyPr wrap="square" rtlCol="0">
            <a:spAutoFit/>
          </a:bodyPr>
          <a:lstStyle/>
          <a:p>
            <a:r>
              <a:rPr lang="en-US" dirty="0" smtClean="0"/>
              <a:t>Initial LIGO</a:t>
            </a:r>
            <a:endParaRPr lang="en-US" dirty="0"/>
          </a:p>
        </p:txBody>
      </p:sp>
      <p:sp>
        <p:nvSpPr>
          <p:cNvPr id="7" name="Rectangle 6"/>
          <p:cNvSpPr/>
          <p:nvPr/>
        </p:nvSpPr>
        <p:spPr bwMode="auto">
          <a:xfrm>
            <a:off x="1392547" y="5379983"/>
            <a:ext cx="7224302" cy="829628"/>
          </a:xfrm>
          <a:prstGeom prst="rect">
            <a:avLst/>
          </a:prstGeom>
          <a:solidFill>
            <a:schemeClr val="tx1">
              <a:lumMod val="60000"/>
              <a:lumOff val="40000"/>
              <a:alpha val="33000"/>
            </a:schemeClr>
          </a:solidFill>
          <a:ln w="12700" cap="flat" cmpd="sng" algn="ctr">
            <a:no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8" name="TextBox 7"/>
          <p:cNvSpPr txBox="1"/>
          <p:nvPr/>
        </p:nvSpPr>
        <p:spPr>
          <a:xfrm>
            <a:off x="1734585" y="154867"/>
            <a:ext cx="6459406" cy="523220"/>
          </a:xfrm>
          <a:prstGeom prst="rect">
            <a:avLst/>
          </a:prstGeom>
          <a:noFill/>
        </p:spPr>
        <p:txBody>
          <a:bodyPr wrap="none" rtlCol="0">
            <a:spAutoFit/>
          </a:bodyPr>
          <a:lstStyle/>
          <a:p>
            <a:r>
              <a:rPr lang="en-US" sz="2800" b="0" i="1" dirty="0" smtClean="0">
                <a:solidFill>
                  <a:schemeClr val="tx2"/>
                </a:solidFill>
              </a:rPr>
              <a:t>Advanced LIGO Sensitivity: 2015-2018</a:t>
            </a:r>
            <a:endParaRPr lang="en-US" sz="2800" b="0" i="1" dirty="0">
              <a:solidFill>
                <a:schemeClr val="tx2"/>
              </a:solidFill>
            </a:endParaRPr>
          </a:p>
        </p:txBody>
      </p:sp>
      <p:sp>
        <p:nvSpPr>
          <p:cNvPr id="9" name="TextBox 8"/>
          <p:cNvSpPr txBox="1"/>
          <p:nvPr/>
        </p:nvSpPr>
        <p:spPr>
          <a:xfrm>
            <a:off x="4955958" y="4315610"/>
            <a:ext cx="869349" cy="461665"/>
          </a:xfrm>
          <a:prstGeom prst="rect">
            <a:avLst/>
          </a:prstGeom>
          <a:noFill/>
        </p:spPr>
        <p:txBody>
          <a:bodyPr wrap="none" rtlCol="0">
            <a:spAutoFit/>
          </a:bodyPr>
          <a:lstStyle/>
          <a:p>
            <a:r>
              <a:rPr lang="en-US" sz="2400" dirty="0" smtClean="0">
                <a:solidFill>
                  <a:srgbClr val="FF32D5"/>
                </a:solidFill>
              </a:rPr>
              <a:t>2015</a:t>
            </a:r>
            <a:endParaRPr lang="en-US" sz="2400" dirty="0">
              <a:solidFill>
                <a:srgbClr val="FF32D5"/>
              </a:solidFill>
            </a:endParaRPr>
          </a:p>
        </p:txBody>
      </p:sp>
      <p:sp>
        <p:nvSpPr>
          <p:cNvPr id="10" name="TextBox 9"/>
          <p:cNvSpPr txBox="1"/>
          <p:nvPr/>
        </p:nvSpPr>
        <p:spPr>
          <a:xfrm>
            <a:off x="2207058" y="1876580"/>
            <a:ext cx="869349" cy="461665"/>
          </a:xfrm>
          <a:prstGeom prst="rect">
            <a:avLst/>
          </a:prstGeom>
          <a:noFill/>
        </p:spPr>
        <p:txBody>
          <a:bodyPr wrap="none" rtlCol="0">
            <a:spAutoFit/>
          </a:bodyPr>
          <a:lstStyle/>
          <a:p>
            <a:r>
              <a:rPr lang="en-US" sz="2400" dirty="0" smtClean="0">
                <a:solidFill>
                  <a:srgbClr val="008000"/>
                </a:solidFill>
              </a:rPr>
              <a:t>2016</a:t>
            </a:r>
            <a:endParaRPr lang="en-US" sz="2400" dirty="0">
              <a:solidFill>
                <a:srgbClr val="008000"/>
              </a:solidFill>
            </a:endParaRPr>
          </a:p>
        </p:txBody>
      </p:sp>
      <p:sp>
        <p:nvSpPr>
          <p:cNvPr id="12" name="TextBox 11"/>
          <p:cNvSpPr txBox="1"/>
          <p:nvPr/>
        </p:nvSpPr>
        <p:spPr>
          <a:xfrm>
            <a:off x="4548340" y="1585029"/>
            <a:ext cx="869349" cy="461665"/>
          </a:xfrm>
          <a:prstGeom prst="rect">
            <a:avLst/>
          </a:prstGeom>
          <a:noFill/>
        </p:spPr>
        <p:txBody>
          <a:bodyPr wrap="none" rtlCol="0">
            <a:spAutoFit/>
          </a:bodyPr>
          <a:lstStyle/>
          <a:p>
            <a:r>
              <a:rPr lang="en-US" sz="2400" dirty="0" smtClean="0">
                <a:solidFill>
                  <a:schemeClr val="tx2">
                    <a:lumMod val="65000"/>
                    <a:lumOff val="35000"/>
                  </a:schemeClr>
                </a:solidFill>
              </a:rPr>
              <a:t>2017</a:t>
            </a:r>
            <a:endParaRPr lang="en-US" sz="2400" dirty="0">
              <a:solidFill>
                <a:schemeClr val="tx2">
                  <a:lumMod val="65000"/>
                  <a:lumOff val="35000"/>
                </a:schemeClr>
              </a:solidFill>
            </a:endParaRPr>
          </a:p>
        </p:txBody>
      </p:sp>
      <p:sp>
        <p:nvSpPr>
          <p:cNvPr id="13" name="Oval 12"/>
          <p:cNvSpPr/>
          <p:nvPr/>
        </p:nvSpPr>
        <p:spPr bwMode="auto">
          <a:xfrm>
            <a:off x="8414803" y="856927"/>
            <a:ext cx="454296" cy="443951"/>
          </a:xfrm>
          <a:prstGeom prst="ellipse">
            <a:avLst/>
          </a:prstGeom>
          <a:noFill/>
          <a:ln w="5715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14" name="TextBox 13"/>
          <p:cNvSpPr txBox="1"/>
          <p:nvPr/>
        </p:nvSpPr>
        <p:spPr>
          <a:xfrm>
            <a:off x="8190560" y="1386398"/>
            <a:ext cx="869349" cy="461665"/>
          </a:xfrm>
          <a:prstGeom prst="rect">
            <a:avLst/>
          </a:prstGeom>
          <a:noFill/>
        </p:spPr>
        <p:txBody>
          <a:bodyPr wrap="none" rtlCol="0">
            <a:spAutoFit/>
          </a:bodyPr>
          <a:lstStyle/>
          <a:p>
            <a:r>
              <a:rPr lang="en-US" sz="2400" dirty="0" smtClean="0">
                <a:solidFill>
                  <a:srgbClr val="FF0000"/>
                </a:solidFill>
              </a:rPr>
              <a:t>2018</a:t>
            </a:r>
            <a:endParaRPr lang="en-US" sz="2400" dirty="0">
              <a:solidFill>
                <a:srgbClr val="FF0000"/>
              </a:solidFill>
            </a:endParaRPr>
          </a:p>
        </p:txBody>
      </p:sp>
    </p:spTree>
    <p:extLst>
      <p:ext uri="{BB962C8B-B14F-4D97-AF65-F5344CB8AC3E}">
        <p14:creationId xmlns:p14="http://schemas.microsoft.com/office/powerpoint/2010/main" val="29043385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1530679" y="139534"/>
            <a:ext cx="7239000" cy="897750"/>
          </a:xfrm>
        </p:spPr>
        <p:txBody>
          <a:bodyPr/>
          <a:lstStyle/>
          <a:p>
            <a:pPr>
              <a:defRPr/>
            </a:pPr>
            <a:r>
              <a:rPr lang="en-US" sz="2400" dirty="0">
                <a:latin typeface="Helvetica" charset="0"/>
                <a:cs typeface="+mj-cs"/>
              </a:rPr>
              <a:t>Sketch of</a:t>
            </a:r>
            <a:r>
              <a:rPr lang="en-US" sz="2400" i="1" dirty="0">
                <a:solidFill>
                  <a:schemeClr val="tx1"/>
                </a:solidFill>
                <a:latin typeface="Helvetica" charset="0"/>
                <a:cs typeface="+mj-cs"/>
              </a:rPr>
              <a:t> </a:t>
            </a:r>
            <a:r>
              <a:rPr lang="en-US" sz="2400" b="1" i="1" dirty="0">
                <a:solidFill>
                  <a:schemeClr val="tx1"/>
                </a:solidFill>
                <a:latin typeface="Helvetica" charset="0"/>
                <a:cs typeface="+mj-cs"/>
              </a:rPr>
              <a:t>possible</a:t>
            </a:r>
            <a:r>
              <a:rPr lang="en-US" sz="2400" i="1" dirty="0">
                <a:solidFill>
                  <a:schemeClr val="tx1"/>
                </a:solidFill>
                <a:latin typeface="Helvetica" charset="0"/>
                <a:cs typeface="+mj-cs"/>
              </a:rPr>
              <a:t> </a:t>
            </a:r>
            <a:r>
              <a:rPr lang="en-US" sz="2400" dirty="0">
                <a:latin typeface="Helvetica" charset="0"/>
                <a:cs typeface="+mj-cs"/>
              </a:rPr>
              <a:t>progression </a:t>
            </a:r>
            <a:r>
              <a:rPr lang="en-US" sz="2400" dirty="0" smtClean="0">
                <a:latin typeface="Helvetica" charset="0"/>
                <a:cs typeface="+mj-cs"/>
              </a:rPr>
              <a:t/>
            </a:r>
            <a:br>
              <a:rPr lang="en-US" sz="2400" dirty="0" smtClean="0">
                <a:latin typeface="Helvetica" charset="0"/>
                <a:cs typeface="+mj-cs"/>
              </a:rPr>
            </a:br>
            <a:r>
              <a:rPr lang="en-US" sz="2400" dirty="0" smtClean="0">
                <a:latin typeface="Helvetica" charset="0"/>
                <a:cs typeface="+mj-cs"/>
              </a:rPr>
              <a:t>for </a:t>
            </a:r>
            <a:r>
              <a:rPr lang="en-US" sz="2400" dirty="0">
                <a:latin typeface="Helvetica" charset="0"/>
                <a:cs typeface="+mj-cs"/>
              </a:rPr>
              <a:t>Advanced </a:t>
            </a:r>
            <a:r>
              <a:rPr lang="en-US" sz="2400" b="1" dirty="0">
                <a:latin typeface="Helvetica" charset="0"/>
                <a:cs typeface="+mj-cs"/>
              </a:rPr>
              <a:t>LIGO</a:t>
            </a:r>
            <a:r>
              <a:rPr lang="en-US" sz="2400" dirty="0">
                <a:latin typeface="Helvetica" charset="0"/>
                <a:cs typeface="+mj-cs"/>
              </a:rPr>
              <a:t> sensitivity</a:t>
            </a:r>
          </a:p>
        </p:txBody>
      </p:sp>
      <p:pic>
        <p:nvPicPr>
          <p:cNvPr id="44034" name="Content Placeholder 4" descr="aLIGO sensitivity progression.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057275"/>
            <a:ext cx="8763000" cy="4818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Slide Number Placeholder 3"/>
          <p:cNvSpPr>
            <a:spLocks noGrp="1"/>
          </p:cNvSpPr>
          <p:nvPr>
            <p:ph type="sldNum" sz="quarter" idx="11"/>
          </p:nvPr>
        </p:nvSpPr>
        <p:spPr>
          <a:xfrm>
            <a:off x="6858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fld id="{FE6C88F9-5483-9C4D-94E5-EE0B403CCEBC}" type="slidenum">
              <a:rPr lang="en-US" sz="900">
                <a:latin typeface="Helvetica" charset="0"/>
              </a:rPr>
              <a:pPr algn="l">
                <a:defRPr/>
              </a:pPr>
              <a:t>46</a:t>
            </a:fld>
            <a:endParaRPr lang="en-US" sz="900">
              <a:latin typeface="Helvetica" charset="0"/>
            </a:endParaRPr>
          </a:p>
        </p:txBody>
      </p:sp>
      <p:sp>
        <p:nvSpPr>
          <p:cNvPr id="6" name="TextBox 5"/>
          <p:cNvSpPr txBox="1"/>
          <p:nvPr/>
        </p:nvSpPr>
        <p:spPr>
          <a:xfrm>
            <a:off x="3571268" y="1282534"/>
            <a:ext cx="2965877" cy="1384995"/>
          </a:xfrm>
          <a:prstGeom prst="rect">
            <a:avLst/>
          </a:prstGeom>
          <a:solidFill>
            <a:schemeClr val="bg1"/>
          </a:solidFill>
          <a:ln>
            <a:solidFill>
              <a:srgbClr val="C0000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none">
            <a:spAutoFit/>
          </a:bodyPr>
          <a:lstStyle/>
          <a:p>
            <a:pPr>
              <a:defRPr/>
            </a:pPr>
            <a:r>
              <a:rPr lang="en-US" sz="1400" b="0" dirty="0">
                <a:latin typeface="Arial" pitchFamily="34" charset="0"/>
                <a:ea typeface="+mn-ea"/>
                <a:cs typeface="Arial" pitchFamily="34" charset="0"/>
              </a:rPr>
              <a:t>    Early short run:</a:t>
            </a:r>
          </a:p>
          <a:p>
            <a:pPr>
              <a:defRPr/>
            </a:pPr>
            <a:r>
              <a:rPr lang="en-US" sz="1400" b="0" dirty="0">
                <a:latin typeface="Arial" pitchFamily="34" charset="0"/>
                <a:ea typeface="+mn-ea"/>
                <a:cs typeface="Arial" pitchFamily="34" charset="0"/>
              </a:rPr>
              <a:t>25w laser input, no signal recycling</a:t>
            </a:r>
            <a:br>
              <a:rPr lang="en-US" sz="1400" b="0" dirty="0">
                <a:latin typeface="Arial" pitchFamily="34" charset="0"/>
                <a:ea typeface="+mn-ea"/>
                <a:cs typeface="Arial" pitchFamily="34" charset="0"/>
              </a:rPr>
            </a:br>
            <a:r>
              <a:rPr lang="en-US" sz="1400" b="0" dirty="0">
                <a:latin typeface="Arial" pitchFamily="34" charset="0"/>
                <a:ea typeface="+mn-ea"/>
                <a:cs typeface="Arial" pitchFamily="34" charset="0"/>
              </a:rPr>
              <a:t>   ~10x excess low frequency noise</a:t>
            </a:r>
            <a:br>
              <a:rPr lang="en-US" sz="1400" b="0" dirty="0">
                <a:latin typeface="Arial" pitchFamily="34" charset="0"/>
                <a:ea typeface="+mn-ea"/>
                <a:cs typeface="Arial" pitchFamily="34" charset="0"/>
              </a:rPr>
            </a:br>
            <a:r>
              <a:rPr lang="en-US" sz="1400" b="0" dirty="0">
                <a:latin typeface="Arial" pitchFamily="34" charset="0"/>
                <a:ea typeface="+mn-ea"/>
                <a:cs typeface="Arial" pitchFamily="34" charset="0"/>
              </a:rPr>
              <a:t>BNS Inspiral Range:       60 </a:t>
            </a:r>
            <a:r>
              <a:rPr lang="en-US" sz="1400" b="0" dirty="0" err="1">
                <a:latin typeface="Arial" pitchFamily="34" charset="0"/>
                <a:ea typeface="+mn-ea"/>
                <a:cs typeface="Arial" pitchFamily="34" charset="0"/>
              </a:rPr>
              <a:t>Mpc</a:t>
            </a:r>
            <a:r>
              <a:rPr lang="en-US" sz="1400" b="0" dirty="0">
                <a:latin typeface="Arial" pitchFamily="34" charset="0"/>
                <a:ea typeface="+mn-ea"/>
                <a:cs typeface="Arial" pitchFamily="34" charset="0"/>
              </a:rPr>
              <a:t/>
            </a:r>
            <a:br>
              <a:rPr lang="en-US" sz="1400" b="0" dirty="0">
                <a:latin typeface="Arial" pitchFamily="34" charset="0"/>
                <a:ea typeface="+mn-ea"/>
                <a:cs typeface="Arial" pitchFamily="34" charset="0"/>
              </a:rPr>
            </a:br>
            <a:r>
              <a:rPr lang="en-US" sz="1400" b="0" dirty="0">
                <a:latin typeface="Arial" pitchFamily="34" charset="0"/>
                <a:ea typeface="+mn-ea"/>
                <a:cs typeface="Arial" pitchFamily="34" charset="0"/>
              </a:rPr>
              <a:t>BBH Inspiral Range:      227 </a:t>
            </a:r>
            <a:r>
              <a:rPr lang="en-US" sz="1400" b="0" dirty="0" err="1">
                <a:latin typeface="Arial" pitchFamily="34" charset="0"/>
                <a:ea typeface="+mn-ea"/>
                <a:cs typeface="Arial" pitchFamily="34" charset="0"/>
              </a:rPr>
              <a:t>Mpc</a:t>
            </a:r>
            <a:r>
              <a:rPr lang="en-US" sz="1400" b="0" dirty="0">
                <a:latin typeface="Arial" pitchFamily="34" charset="0"/>
                <a:ea typeface="+mn-ea"/>
                <a:cs typeface="Arial" pitchFamily="34" charset="0"/>
              </a:rPr>
              <a:t/>
            </a:r>
            <a:br>
              <a:rPr lang="en-US" sz="1400" b="0" dirty="0">
                <a:latin typeface="Arial" pitchFamily="34" charset="0"/>
                <a:ea typeface="+mn-ea"/>
                <a:cs typeface="Arial" pitchFamily="34" charset="0"/>
              </a:rPr>
            </a:br>
            <a:r>
              <a:rPr lang="en-US" sz="1400" b="0" dirty="0">
                <a:latin typeface="Arial" pitchFamily="34" charset="0"/>
                <a:ea typeface="+mn-ea"/>
                <a:cs typeface="Arial" pitchFamily="34" charset="0"/>
              </a:rPr>
              <a:t>Stochastic Omega:          1.5e-7</a:t>
            </a:r>
          </a:p>
        </p:txBody>
      </p:sp>
      <p:sp>
        <p:nvSpPr>
          <p:cNvPr id="7" name="TextBox 6"/>
          <p:cNvSpPr txBox="1"/>
          <p:nvPr/>
        </p:nvSpPr>
        <p:spPr>
          <a:xfrm>
            <a:off x="0" y="5688449"/>
            <a:ext cx="2980706" cy="1169551"/>
          </a:xfrm>
          <a:prstGeom prst="rect">
            <a:avLst/>
          </a:prstGeom>
          <a:solidFill>
            <a:schemeClr val="bg1"/>
          </a:solidFill>
          <a:ln>
            <a:solidFill>
              <a:srgbClr val="C0000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spAutoFit/>
          </a:bodyPr>
          <a:lstStyle/>
          <a:p>
            <a:pPr>
              <a:defRPr/>
            </a:pPr>
            <a:r>
              <a:rPr lang="en-US" sz="1400" b="0" dirty="0">
                <a:latin typeface="Arial" pitchFamily="34" charset="0"/>
                <a:ea typeface="+mn-ea"/>
                <a:cs typeface="Arial" pitchFamily="34" charset="0"/>
              </a:rPr>
              <a:t>    First extended run:</a:t>
            </a:r>
          </a:p>
          <a:p>
            <a:pPr>
              <a:defRPr/>
            </a:pPr>
            <a:r>
              <a:rPr lang="en-US" sz="1400" b="0" dirty="0">
                <a:latin typeface="Arial" pitchFamily="34" charset="0"/>
                <a:ea typeface="+mn-ea"/>
                <a:cs typeface="Arial" pitchFamily="34" charset="0"/>
              </a:rPr>
              <a:t>25w laser input, no signal recycling</a:t>
            </a:r>
            <a:br>
              <a:rPr lang="en-US" sz="1400" b="0" dirty="0">
                <a:latin typeface="Arial" pitchFamily="34" charset="0"/>
                <a:ea typeface="+mn-ea"/>
                <a:cs typeface="Arial" pitchFamily="34" charset="0"/>
              </a:rPr>
            </a:br>
            <a:r>
              <a:rPr lang="en-US" sz="1400" b="0" dirty="0">
                <a:latin typeface="Arial" pitchFamily="34" charset="0"/>
                <a:ea typeface="+mn-ea"/>
                <a:cs typeface="Arial" pitchFamily="34" charset="0"/>
              </a:rPr>
              <a:t>    BNS: 142 </a:t>
            </a:r>
            <a:r>
              <a:rPr lang="en-US" sz="1400" b="0" dirty="0" err="1">
                <a:latin typeface="Arial" pitchFamily="34" charset="0"/>
                <a:ea typeface="+mn-ea"/>
                <a:cs typeface="Arial" pitchFamily="34" charset="0"/>
              </a:rPr>
              <a:t>Mpc</a:t>
            </a:r>
            <a:r>
              <a:rPr lang="en-US" sz="1400" b="0" dirty="0">
                <a:latin typeface="Arial" pitchFamily="34" charset="0"/>
                <a:ea typeface="+mn-ea"/>
                <a:cs typeface="Arial" pitchFamily="34" charset="0"/>
              </a:rPr>
              <a:t/>
            </a:r>
            <a:br>
              <a:rPr lang="en-US" sz="1400" b="0" dirty="0">
                <a:latin typeface="Arial" pitchFamily="34" charset="0"/>
                <a:ea typeface="+mn-ea"/>
                <a:cs typeface="Arial" pitchFamily="34" charset="0"/>
              </a:rPr>
            </a:br>
            <a:r>
              <a:rPr lang="en-US" sz="1400" b="0" dirty="0">
                <a:latin typeface="Arial" pitchFamily="34" charset="0"/>
                <a:ea typeface="+mn-ea"/>
                <a:cs typeface="Arial" pitchFamily="34" charset="0"/>
              </a:rPr>
              <a:t>BBH: 1400 </a:t>
            </a:r>
            <a:r>
              <a:rPr lang="en-US" sz="1400" b="0" dirty="0" err="1">
                <a:latin typeface="Arial" pitchFamily="34" charset="0"/>
                <a:ea typeface="+mn-ea"/>
                <a:cs typeface="Arial" pitchFamily="34" charset="0"/>
              </a:rPr>
              <a:t>Mpc</a:t>
            </a:r>
            <a:r>
              <a:rPr lang="en-US" sz="1400" b="0" dirty="0">
                <a:latin typeface="Arial" pitchFamily="34" charset="0"/>
                <a:ea typeface="+mn-ea"/>
                <a:cs typeface="Arial" pitchFamily="34" charset="0"/>
              </a:rPr>
              <a:t/>
            </a:r>
            <a:br>
              <a:rPr lang="en-US" sz="1400" b="0" dirty="0">
                <a:latin typeface="Arial" pitchFamily="34" charset="0"/>
                <a:ea typeface="+mn-ea"/>
                <a:cs typeface="Arial" pitchFamily="34" charset="0"/>
              </a:rPr>
            </a:br>
            <a:r>
              <a:rPr lang="en-US" sz="1400" b="0" dirty="0">
                <a:latin typeface="Arial" pitchFamily="34" charset="0"/>
                <a:ea typeface="+mn-ea"/>
                <a:cs typeface="Arial" pitchFamily="34" charset="0"/>
              </a:rPr>
              <a:t>Stochastic Omega:  3e-9</a:t>
            </a:r>
          </a:p>
        </p:txBody>
      </p:sp>
      <p:sp>
        <p:nvSpPr>
          <p:cNvPr id="8" name="TextBox 7"/>
          <p:cNvSpPr txBox="1"/>
          <p:nvPr/>
        </p:nvSpPr>
        <p:spPr>
          <a:xfrm>
            <a:off x="5640090" y="5626922"/>
            <a:ext cx="2850460" cy="1169551"/>
          </a:xfrm>
          <a:prstGeom prst="rect">
            <a:avLst/>
          </a:prstGeom>
          <a:solidFill>
            <a:schemeClr val="bg1"/>
          </a:solidFill>
          <a:ln>
            <a:solidFill>
              <a:srgbClr val="C0000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none">
            <a:spAutoFit/>
          </a:bodyPr>
          <a:lstStyle/>
          <a:p>
            <a:pPr>
              <a:defRPr/>
            </a:pPr>
            <a:r>
              <a:rPr lang="en-US" sz="1400" b="0" dirty="0">
                <a:latin typeface="Arial" pitchFamily="34" charset="0"/>
                <a:ea typeface="+mn-ea"/>
                <a:cs typeface="Arial" pitchFamily="34" charset="0"/>
              </a:rPr>
              <a:t>    </a:t>
            </a:r>
          </a:p>
          <a:p>
            <a:pPr>
              <a:defRPr/>
            </a:pPr>
            <a:r>
              <a:rPr lang="en-US" sz="1400" b="0" dirty="0">
                <a:latin typeface="Arial" pitchFamily="34" charset="0"/>
                <a:ea typeface="+mn-ea"/>
                <a:cs typeface="Arial" pitchFamily="34" charset="0"/>
              </a:rPr>
              <a:t>125w laser input, signal recycling</a:t>
            </a:r>
            <a:br>
              <a:rPr lang="en-US" sz="1400" b="0" dirty="0">
                <a:latin typeface="Arial" pitchFamily="34" charset="0"/>
                <a:ea typeface="+mn-ea"/>
                <a:cs typeface="Arial" pitchFamily="34" charset="0"/>
              </a:rPr>
            </a:br>
            <a:r>
              <a:rPr lang="en-US" sz="1400" b="0" dirty="0">
                <a:latin typeface="Arial" pitchFamily="34" charset="0"/>
                <a:ea typeface="+mn-ea"/>
                <a:cs typeface="Arial" pitchFamily="34" charset="0"/>
              </a:rPr>
              <a:t> BNS Inspiral Range:      200 </a:t>
            </a:r>
            <a:r>
              <a:rPr lang="en-US" sz="1400" b="0" dirty="0" err="1">
                <a:latin typeface="Arial" pitchFamily="34" charset="0"/>
                <a:ea typeface="+mn-ea"/>
                <a:cs typeface="Arial" pitchFamily="34" charset="0"/>
              </a:rPr>
              <a:t>Mpc</a:t>
            </a:r>
            <a:r>
              <a:rPr lang="en-US" sz="1400" b="0" dirty="0">
                <a:latin typeface="Arial" pitchFamily="34" charset="0"/>
                <a:ea typeface="+mn-ea"/>
                <a:cs typeface="Arial" pitchFamily="34" charset="0"/>
              </a:rPr>
              <a:t/>
            </a:r>
            <a:br>
              <a:rPr lang="en-US" sz="1400" b="0" dirty="0">
                <a:latin typeface="Arial" pitchFamily="34" charset="0"/>
                <a:ea typeface="+mn-ea"/>
                <a:cs typeface="Arial" pitchFamily="34" charset="0"/>
              </a:rPr>
            </a:br>
            <a:r>
              <a:rPr lang="en-US" sz="1400" b="0" dirty="0">
                <a:latin typeface="Arial" pitchFamily="34" charset="0"/>
                <a:ea typeface="+mn-ea"/>
                <a:cs typeface="Arial" pitchFamily="34" charset="0"/>
              </a:rPr>
              <a:t>BBH Inspiral Range:     1640 </a:t>
            </a:r>
            <a:r>
              <a:rPr lang="en-US" sz="1400" b="0" dirty="0" err="1">
                <a:latin typeface="Arial" pitchFamily="34" charset="0"/>
                <a:ea typeface="+mn-ea"/>
                <a:cs typeface="Arial" pitchFamily="34" charset="0"/>
              </a:rPr>
              <a:t>Mpc</a:t>
            </a:r>
            <a:r>
              <a:rPr lang="en-US" sz="1400" b="0" dirty="0">
                <a:latin typeface="Arial" pitchFamily="34" charset="0"/>
                <a:ea typeface="+mn-ea"/>
                <a:cs typeface="Arial" pitchFamily="34" charset="0"/>
              </a:rPr>
              <a:t/>
            </a:r>
            <a:br>
              <a:rPr lang="en-US" sz="1400" b="0" dirty="0">
                <a:latin typeface="Arial" pitchFamily="34" charset="0"/>
                <a:ea typeface="+mn-ea"/>
                <a:cs typeface="Arial" pitchFamily="34" charset="0"/>
              </a:rPr>
            </a:br>
            <a:r>
              <a:rPr lang="en-US" sz="1400" b="0" dirty="0">
                <a:latin typeface="Arial" pitchFamily="34" charset="0"/>
                <a:ea typeface="+mn-ea"/>
                <a:cs typeface="Arial" pitchFamily="34" charset="0"/>
              </a:rPr>
              <a:t>Stochastic Omega:          2.25e-9 </a:t>
            </a:r>
          </a:p>
        </p:txBody>
      </p:sp>
      <p:cxnSp>
        <p:nvCxnSpPr>
          <p:cNvPr id="44039" name="Straight Arrow Connector 9"/>
          <p:cNvCxnSpPr>
            <a:cxnSpLocks noChangeShapeType="1"/>
          </p:cNvCxnSpPr>
          <p:nvPr/>
        </p:nvCxnSpPr>
        <p:spPr bwMode="auto">
          <a:xfrm rot="16200000" flipV="1">
            <a:off x="5723732" y="4215606"/>
            <a:ext cx="1627188" cy="1438275"/>
          </a:xfrm>
          <a:prstGeom prst="straightConnector1">
            <a:avLst/>
          </a:prstGeom>
          <a:noFill/>
          <a:ln w="38100">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44040" name="Straight Arrow Connector 11"/>
          <p:cNvCxnSpPr>
            <a:cxnSpLocks noChangeShapeType="1"/>
          </p:cNvCxnSpPr>
          <p:nvPr/>
        </p:nvCxnSpPr>
        <p:spPr bwMode="auto">
          <a:xfrm rot="10800000" flipV="1">
            <a:off x="2778125" y="2197100"/>
            <a:ext cx="844550" cy="842963"/>
          </a:xfrm>
          <a:prstGeom prst="straightConnector1">
            <a:avLst/>
          </a:prstGeom>
          <a:noFill/>
          <a:ln w="38100">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44041" name="Straight Arrow Connector 13"/>
          <p:cNvCxnSpPr>
            <a:cxnSpLocks noChangeShapeType="1"/>
          </p:cNvCxnSpPr>
          <p:nvPr/>
        </p:nvCxnSpPr>
        <p:spPr bwMode="auto">
          <a:xfrm rot="5400000" flipH="1" flipV="1">
            <a:off x="2540794" y="4679156"/>
            <a:ext cx="1354138" cy="949325"/>
          </a:xfrm>
          <a:prstGeom prst="straightConnector1">
            <a:avLst/>
          </a:prstGeom>
          <a:noFill/>
          <a:ln w="38100">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12" name="TextBox 11"/>
          <p:cNvSpPr txBox="1"/>
          <p:nvPr/>
        </p:nvSpPr>
        <p:spPr>
          <a:xfrm>
            <a:off x="6423025" y="3719513"/>
            <a:ext cx="2568575" cy="738664"/>
          </a:xfrm>
          <a:prstGeom prst="rect">
            <a:avLst/>
          </a:prstGeom>
          <a:solidFill>
            <a:schemeClr val="tx2">
              <a:lumMod val="20000"/>
              <a:lumOff val="80000"/>
            </a:schemeClr>
          </a:solidFill>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1050" dirty="0" smtClean="0">
                <a:solidFill>
                  <a:srgbClr val="FF0000"/>
                </a:solidFill>
                <a:latin typeface="Arial" charset="0"/>
                <a:cs typeface="Arial" charset="0"/>
              </a:rPr>
              <a:t>… so this is not an official plan for the configuration evolution, rather, an educated guess at how </a:t>
            </a:r>
            <a:r>
              <a:rPr lang="en-US" sz="1050" dirty="0" err="1" smtClean="0">
                <a:solidFill>
                  <a:srgbClr val="FF0000"/>
                </a:solidFill>
                <a:latin typeface="Arial" charset="0"/>
                <a:cs typeface="Arial" charset="0"/>
              </a:rPr>
              <a:t>aLIGO</a:t>
            </a:r>
            <a:r>
              <a:rPr lang="en-US" sz="1050" dirty="0" smtClean="0">
                <a:solidFill>
                  <a:srgbClr val="FF0000"/>
                </a:solidFill>
                <a:latin typeface="Arial" charset="0"/>
                <a:cs typeface="Arial" charset="0"/>
              </a:rPr>
              <a:t> might evolve </a:t>
            </a:r>
            <a:endParaRPr lang="en-US" sz="1050" dirty="0" smtClean="0">
              <a:latin typeface="Arial" charset="0"/>
              <a:cs typeface="Arial" charset="0"/>
            </a:endParaRPr>
          </a:p>
        </p:txBody>
      </p:sp>
      <p:sp>
        <p:nvSpPr>
          <p:cNvPr id="13" name="TextBox 12"/>
          <p:cNvSpPr txBox="1"/>
          <p:nvPr/>
        </p:nvSpPr>
        <p:spPr>
          <a:xfrm>
            <a:off x="0" y="1289050"/>
            <a:ext cx="2295525" cy="430887"/>
          </a:xfrm>
          <a:prstGeom prst="rect">
            <a:avLst/>
          </a:prstGeom>
          <a:solidFill>
            <a:schemeClr val="tx2">
              <a:lumMod val="20000"/>
              <a:lumOff val="80000"/>
            </a:schemeClr>
          </a:solidFill>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1050" i="1" dirty="0">
                <a:latin typeface="Arial" charset="0"/>
                <a:cs typeface="Arial" charset="0"/>
              </a:rPr>
              <a:t>R</a:t>
            </a:r>
            <a:r>
              <a:rPr lang="en-US" sz="1050" i="1" dirty="0" smtClean="0">
                <a:latin typeface="Arial" charset="0"/>
                <a:cs typeface="Arial" charset="0"/>
              </a:rPr>
              <a:t>eaching LF target </a:t>
            </a:r>
          </a:p>
          <a:p>
            <a:pPr>
              <a:defRPr/>
            </a:pPr>
            <a:r>
              <a:rPr lang="en-US" sz="1050" i="1" dirty="0" smtClean="0">
                <a:latin typeface="Arial" charset="0"/>
                <a:cs typeface="Arial" charset="0"/>
              </a:rPr>
              <a:t>sensitivity is challenging…</a:t>
            </a:r>
          </a:p>
        </p:txBody>
      </p:sp>
      <p:pic>
        <p:nvPicPr>
          <p:cNvPr id="44044" name="Picture 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713" y="2857500"/>
            <a:ext cx="300037"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44045" name="Picture 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4588" y="5592763"/>
            <a:ext cx="1643062"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2" name="TextBox 21"/>
          <p:cNvSpPr txBox="1"/>
          <p:nvPr/>
        </p:nvSpPr>
        <p:spPr>
          <a:xfrm rot="19209815">
            <a:off x="912967" y="4497212"/>
            <a:ext cx="1745029" cy="369332"/>
          </a:xfrm>
          <a:prstGeom prst="rect">
            <a:avLst/>
          </a:prstGeom>
          <a:noFill/>
          <a:ln>
            <a:noFill/>
          </a:ln>
        </p:spPr>
        <p:txBody>
          <a:bodyPr wrap="none">
            <a:spAutoFit/>
            <a:scene3d>
              <a:camera prst="orthographicFront"/>
              <a:lightRig rig="soft" dir="t">
                <a:rot lat="0" lon="0" rev="10800000"/>
              </a:lightRig>
            </a:scene3d>
            <a:sp3d>
              <a:bevelT w="27940" h="12700"/>
              <a:contourClr>
                <a:srgbClr val="DDDDDD"/>
              </a:contourClr>
            </a:sp3d>
          </a:bodyPr>
          <a:lstStyle/>
          <a:p>
            <a:pPr>
              <a:defRPr/>
            </a:pPr>
            <a:r>
              <a:rPr lang="en-US" sz="1800"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mn-lt"/>
                <a:ea typeface="+mn-ea"/>
                <a:cs typeface="+mn-cs"/>
              </a:rPr>
              <a:t>Preliminary</a:t>
            </a:r>
            <a:endParaRPr lang="en-US" sz="1800" spc="150" dirty="0">
              <a:ln w="11430"/>
              <a:solidFill>
                <a:srgbClr val="FF0000"/>
              </a:solidFill>
              <a:effectLst>
                <a:outerShdw blurRad="25400" algn="tl" rotWithShape="0">
                  <a:srgbClr val="000000">
                    <a:alpha val="43000"/>
                  </a:srgbClr>
                </a:outerShdw>
              </a:effectLst>
              <a:latin typeface="+mn-lt"/>
              <a:ea typeface="+mn-ea"/>
              <a:cs typeface="+mn-cs"/>
            </a:endParaRPr>
          </a:p>
        </p:txBody>
      </p:sp>
      <p:sp>
        <p:nvSpPr>
          <p:cNvPr id="44047" name="TextBox 2"/>
          <p:cNvSpPr txBox="1">
            <a:spLocks noChangeArrowheads="1"/>
          </p:cNvSpPr>
          <p:nvPr/>
        </p:nvSpPr>
        <p:spPr bwMode="auto">
          <a:xfrm>
            <a:off x="7138988" y="5326063"/>
            <a:ext cx="1388522" cy="2462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1000"/>
              <a:t>D. Shoemaker, 2011</a:t>
            </a:r>
          </a:p>
        </p:txBody>
      </p:sp>
      <p:sp>
        <p:nvSpPr>
          <p:cNvPr id="20" name="TextBox 19"/>
          <p:cNvSpPr txBox="1"/>
          <p:nvPr/>
        </p:nvSpPr>
        <p:spPr>
          <a:xfrm rot="2834006">
            <a:off x="7144433" y="1618545"/>
            <a:ext cx="1745029" cy="369332"/>
          </a:xfrm>
          <a:prstGeom prst="rect">
            <a:avLst/>
          </a:prstGeom>
          <a:noFill/>
          <a:ln>
            <a:noFill/>
          </a:ln>
        </p:spPr>
        <p:txBody>
          <a:bodyPr wrap="none">
            <a:spAutoFit/>
            <a:scene3d>
              <a:camera prst="orthographicFront"/>
              <a:lightRig rig="soft" dir="t">
                <a:rot lat="0" lon="0" rev="10800000"/>
              </a:lightRig>
            </a:scene3d>
            <a:sp3d>
              <a:bevelT w="27940" h="12700"/>
              <a:contourClr>
                <a:srgbClr val="DDDDDD"/>
              </a:contourClr>
            </a:sp3d>
          </a:bodyPr>
          <a:lstStyle/>
          <a:p>
            <a:pPr>
              <a:defRPr/>
            </a:pPr>
            <a:r>
              <a:rPr lang="en-US" sz="1800"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mn-lt"/>
                <a:ea typeface="+mn-ea"/>
                <a:cs typeface="+mn-cs"/>
              </a:rPr>
              <a:t>Preliminary</a:t>
            </a:r>
            <a:endParaRPr lang="en-US" sz="1800" spc="150" dirty="0">
              <a:ln w="11430"/>
              <a:solidFill>
                <a:srgbClr val="FF0000"/>
              </a:solidFill>
              <a:effectLst>
                <a:outerShdw blurRad="25400" algn="tl" rotWithShape="0">
                  <a:srgbClr val="000000">
                    <a:alpha val="43000"/>
                  </a:srgbClr>
                </a:outerShdw>
              </a:effectLst>
              <a:latin typeface="+mn-lt"/>
              <a:ea typeface="+mn-ea"/>
              <a:cs typeface="+mn-cs"/>
            </a:endParaRPr>
          </a:p>
        </p:txBody>
      </p:sp>
      <p:sp>
        <p:nvSpPr>
          <p:cNvPr id="21" name="TextBox 20"/>
          <p:cNvSpPr txBox="1"/>
          <p:nvPr/>
        </p:nvSpPr>
        <p:spPr>
          <a:xfrm rot="709163">
            <a:off x="3933092" y="3125613"/>
            <a:ext cx="954107" cy="369332"/>
          </a:xfrm>
          <a:prstGeom prst="rect">
            <a:avLst/>
          </a:prstGeom>
          <a:noFill/>
          <a:ln>
            <a:noFill/>
          </a:ln>
        </p:spPr>
        <p:txBody>
          <a:bodyPr wrap="none">
            <a:spAutoFit/>
            <a:scene3d>
              <a:camera prst="orthographicFront"/>
              <a:lightRig rig="soft" dir="t">
                <a:rot lat="0" lon="0" rev="10800000"/>
              </a:lightRig>
            </a:scene3d>
            <a:sp3d>
              <a:bevelT w="27940" h="12700"/>
              <a:contourClr>
                <a:srgbClr val="DDDDDD"/>
              </a:contourClr>
            </a:sp3d>
          </a:bodyPr>
          <a:lstStyle/>
          <a:p>
            <a:pPr>
              <a:defRPr/>
            </a:pPr>
            <a:r>
              <a:rPr lang="en-US" sz="1800"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mn-lt"/>
                <a:ea typeface="+mn-ea"/>
                <a:cs typeface="+mn-cs"/>
              </a:rPr>
              <a:t>DRAFT</a:t>
            </a:r>
            <a:endParaRPr lang="en-US" sz="1800" spc="150" dirty="0">
              <a:ln w="11430"/>
              <a:solidFill>
                <a:srgbClr val="FF0000"/>
              </a:solidFill>
              <a:effectLst>
                <a:outerShdw blurRad="25400" algn="tl" rotWithShape="0">
                  <a:srgbClr val="000000">
                    <a:alpha val="43000"/>
                  </a:srgbClr>
                </a:outerShdw>
              </a:effectLst>
              <a:latin typeface="+mn-lt"/>
              <a:ea typeface="+mn-ea"/>
              <a:cs typeface="+mn-cs"/>
            </a:endParaRPr>
          </a:p>
        </p:txBody>
      </p:sp>
      <p:sp>
        <p:nvSpPr>
          <p:cNvPr id="23" name="TextBox 22"/>
          <p:cNvSpPr txBox="1"/>
          <p:nvPr/>
        </p:nvSpPr>
        <p:spPr>
          <a:xfrm rot="20432328">
            <a:off x="3272692" y="6164254"/>
            <a:ext cx="954107" cy="369332"/>
          </a:xfrm>
          <a:prstGeom prst="rect">
            <a:avLst/>
          </a:prstGeom>
          <a:noFill/>
          <a:ln>
            <a:noFill/>
          </a:ln>
        </p:spPr>
        <p:txBody>
          <a:bodyPr wrap="none">
            <a:spAutoFit/>
            <a:scene3d>
              <a:camera prst="orthographicFront"/>
              <a:lightRig rig="soft" dir="t">
                <a:rot lat="0" lon="0" rev="10800000"/>
              </a:lightRig>
            </a:scene3d>
            <a:sp3d>
              <a:bevelT w="27940" h="12700"/>
              <a:contourClr>
                <a:srgbClr val="DDDDDD"/>
              </a:contourClr>
            </a:sp3d>
          </a:bodyPr>
          <a:lstStyle/>
          <a:p>
            <a:pPr>
              <a:defRPr/>
            </a:pPr>
            <a:r>
              <a:rPr lang="en-US" sz="1800"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mn-lt"/>
                <a:ea typeface="+mn-ea"/>
                <a:cs typeface="+mn-cs"/>
              </a:rPr>
              <a:t>DRAFT</a:t>
            </a:r>
            <a:endParaRPr lang="en-US" sz="1800" spc="150" dirty="0">
              <a:ln w="11430"/>
              <a:solidFill>
                <a:srgbClr val="FF0000"/>
              </a:solidFill>
              <a:effectLst>
                <a:outerShdw blurRad="25400" algn="tl" rotWithShape="0">
                  <a:srgbClr val="000000">
                    <a:alpha val="43000"/>
                  </a:srgbClr>
                </a:outerShdw>
              </a:effectLst>
              <a:latin typeface="+mn-lt"/>
              <a:ea typeface="+mn-ea"/>
              <a:cs typeface="+mn-cs"/>
            </a:endParaRPr>
          </a:p>
        </p:txBody>
      </p:sp>
    </p:spTree>
    <p:extLst>
      <p:ext uri="{BB962C8B-B14F-4D97-AF65-F5344CB8AC3E}">
        <p14:creationId xmlns:p14="http://schemas.microsoft.com/office/powerpoint/2010/main" val="29781083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Rectangle 2"/>
          <p:cNvSpPr>
            <a:spLocks noGrp="1" noChangeArrowheads="1"/>
          </p:cNvSpPr>
          <p:nvPr>
            <p:ph type="title"/>
          </p:nvPr>
        </p:nvSpPr>
        <p:spPr>
          <a:xfrm>
            <a:off x="0" y="381000"/>
            <a:ext cx="7239000" cy="1143000"/>
          </a:xfrm>
        </p:spPr>
        <p:txBody>
          <a:bodyPr/>
          <a:lstStyle/>
          <a:p>
            <a:r>
              <a:rPr lang="en-US" dirty="0"/>
              <a:t>What will we see?</a:t>
            </a:r>
          </a:p>
        </p:txBody>
      </p:sp>
      <p:pic>
        <p:nvPicPr>
          <p:cNvPr id="708611" name="Picture 3" descr="GWripples_loop_inf"/>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6400800" y="0"/>
            <a:ext cx="2514600" cy="2036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08612" name="Text Box 4"/>
          <p:cNvSpPr txBox="1">
            <a:spLocks noChangeArrowheads="1"/>
          </p:cNvSpPr>
          <p:nvPr/>
        </p:nvSpPr>
        <p:spPr bwMode="auto">
          <a:xfrm>
            <a:off x="5518943" y="4891921"/>
            <a:ext cx="2601913" cy="1323975"/>
          </a:xfrm>
          <a:prstGeom prst="rect">
            <a:avLst/>
          </a:prstGeom>
          <a:noFill/>
          <a:ln w="12700">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t>A NEW WINDOW</a:t>
            </a:r>
          </a:p>
          <a:p>
            <a:r>
              <a:rPr lang="en-US" sz="2000"/>
              <a:t>ON THE UNIVERSE</a:t>
            </a:r>
          </a:p>
          <a:p>
            <a:r>
              <a:rPr lang="en-US" sz="2000"/>
              <a:t>WILL OPEN UP </a:t>
            </a:r>
          </a:p>
          <a:p>
            <a:r>
              <a:rPr lang="en-US" sz="2000"/>
              <a:t>FOR EXPLORATION.</a:t>
            </a:r>
          </a:p>
        </p:txBody>
      </p:sp>
      <p:sp>
        <p:nvSpPr>
          <p:cNvPr id="708613" name="Text Box 5"/>
          <p:cNvSpPr txBox="1">
            <a:spLocks noChangeArrowheads="1"/>
          </p:cNvSpPr>
          <p:nvPr/>
        </p:nvSpPr>
        <p:spPr bwMode="auto">
          <a:xfrm>
            <a:off x="4724400" y="1752600"/>
            <a:ext cx="41910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0000"/>
              </a:lnSpc>
            </a:pPr>
            <a:r>
              <a:rPr lang="en-US" sz="2000" b="1" dirty="0">
                <a:latin typeface="Helvetica" pitchFamily="80" charset="0"/>
              </a:rPr>
              <a:t> GWs from the </a:t>
            </a:r>
            <a:r>
              <a:rPr lang="en-US" sz="2000" b="1" dirty="0">
                <a:solidFill>
                  <a:srgbClr val="FF0000"/>
                </a:solidFill>
                <a:latin typeface="Helvetica" pitchFamily="80" charset="0"/>
              </a:rPr>
              <a:t>most energetic processes </a:t>
            </a:r>
            <a:r>
              <a:rPr lang="en-US" sz="2000" b="1" dirty="0">
                <a:latin typeface="Helvetica" pitchFamily="80" charset="0"/>
              </a:rPr>
              <a:t>in the universe!</a:t>
            </a:r>
          </a:p>
          <a:p>
            <a:pPr>
              <a:lnSpc>
                <a:spcPct val="110000"/>
              </a:lnSpc>
            </a:pPr>
            <a:endParaRPr lang="en-US" sz="2000" b="1" dirty="0">
              <a:solidFill>
                <a:srgbClr val="FF0000"/>
              </a:solidFill>
              <a:latin typeface="Helvetica" pitchFamily="80" charset="0"/>
            </a:endParaRPr>
          </a:p>
          <a:p>
            <a:pPr>
              <a:lnSpc>
                <a:spcPct val="110000"/>
              </a:lnSpc>
              <a:buFontTx/>
              <a:buChar char="•"/>
            </a:pPr>
            <a:r>
              <a:rPr lang="en-US" sz="2000" b="1" dirty="0">
                <a:latin typeface="Helvetica" pitchFamily="80" charset="0"/>
              </a:rPr>
              <a:t> black holes orbiting each other</a:t>
            </a:r>
            <a:br>
              <a:rPr lang="en-US" sz="2000" b="1" dirty="0">
                <a:latin typeface="Helvetica" pitchFamily="80" charset="0"/>
              </a:rPr>
            </a:br>
            <a:r>
              <a:rPr lang="en-US" sz="2000" b="1" dirty="0">
                <a:latin typeface="Helvetica" pitchFamily="80" charset="0"/>
              </a:rPr>
              <a:t>   and then merging together</a:t>
            </a:r>
          </a:p>
          <a:p>
            <a:pPr>
              <a:lnSpc>
                <a:spcPct val="110000"/>
              </a:lnSpc>
              <a:buFontTx/>
              <a:buChar char="•"/>
            </a:pPr>
            <a:r>
              <a:rPr lang="en-US" sz="2000" b="1" dirty="0">
                <a:latin typeface="Helvetica" pitchFamily="80" charset="0"/>
              </a:rPr>
              <a:t> Supernovas, GRB engines</a:t>
            </a:r>
          </a:p>
          <a:p>
            <a:pPr>
              <a:lnSpc>
                <a:spcPct val="110000"/>
              </a:lnSpc>
              <a:buFontTx/>
              <a:buChar char="•"/>
            </a:pPr>
            <a:r>
              <a:rPr lang="en-US" sz="2000" b="1" dirty="0">
                <a:latin typeface="Helvetica" pitchFamily="80" charset="0"/>
              </a:rPr>
              <a:t> rapidly spinning neutron stars</a:t>
            </a:r>
          </a:p>
          <a:p>
            <a:pPr>
              <a:lnSpc>
                <a:spcPct val="110000"/>
              </a:lnSpc>
              <a:buFontTx/>
              <a:buChar char="•"/>
            </a:pPr>
            <a:r>
              <a:rPr lang="en-US" sz="2000" b="1" dirty="0">
                <a:latin typeface="Helvetica" pitchFamily="80" charset="0"/>
              </a:rPr>
              <a:t> Vibrations from the Big </a:t>
            </a:r>
            <a:r>
              <a:rPr lang="en-US" sz="2000" b="1" dirty="0" smtClean="0">
                <a:latin typeface="Helvetica" pitchFamily="80" charset="0"/>
              </a:rPr>
              <a:t>Bang</a:t>
            </a:r>
          </a:p>
          <a:p>
            <a:pPr>
              <a:lnSpc>
                <a:spcPct val="110000"/>
              </a:lnSpc>
              <a:buFontTx/>
              <a:buChar char="•"/>
            </a:pPr>
            <a:r>
              <a:rPr lang="en-US" sz="2000" b="1" dirty="0">
                <a:latin typeface="Helvetica" pitchFamily="80" charset="0"/>
              </a:rPr>
              <a:t> </a:t>
            </a:r>
            <a:r>
              <a:rPr lang="en-US" sz="2000" b="1" dirty="0" smtClean="0">
                <a:latin typeface="Helvetica" pitchFamily="80" charset="0"/>
              </a:rPr>
              <a:t>The unexpected!</a:t>
            </a:r>
            <a:endParaRPr lang="en-US" sz="2000" b="1" dirty="0">
              <a:latin typeface="Helvetica" pitchFamily="80" charset="0"/>
            </a:endParaRPr>
          </a:p>
        </p:txBody>
      </p:sp>
      <p:pic>
        <p:nvPicPr>
          <p:cNvPr id="708615" name="Picture 7" descr="sn1987a"/>
          <p:cNvPicPr>
            <a:picLocks noGrp="1" noChangeAspect="1" noChangeArrowheads="1"/>
          </p:cNvPicPr>
          <p:nvPr>
            <p:ph sz="quarter" idx="3"/>
          </p:nvPr>
        </p:nvPicPr>
        <p:blipFill>
          <a:blip r:embed="rId5" cstate="print">
            <a:extLst>
              <a:ext uri="{28A0092B-C50C-407E-A947-70E740481C1C}">
                <a14:useLocalDpi xmlns:a14="http://schemas.microsoft.com/office/drawing/2010/main" val="0"/>
              </a:ext>
            </a:extLst>
          </a:blip>
          <a:srcRect/>
          <a:stretch>
            <a:fillRect/>
          </a:stretch>
        </p:blipFill>
        <p:spPr>
          <a:xfrm>
            <a:off x="63500" y="4038600"/>
            <a:ext cx="2041525" cy="2251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08616" name="Picture 8" descr="wobbl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970088"/>
            <a:ext cx="2365375" cy="1811337"/>
          </a:xfrm>
          <a:prstGeom prst="rect">
            <a:avLst/>
          </a:prstGeom>
          <a:noFill/>
          <a:extLst>
            <a:ext uri="{909E8E84-426E-40DD-AFC4-6F175D3DCCD1}">
              <a14:hiddenFill xmlns:a14="http://schemas.microsoft.com/office/drawing/2010/main">
                <a:solidFill>
                  <a:srgbClr val="FFFFFF"/>
                </a:solidFill>
              </a14:hiddenFill>
            </a:ext>
          </a:extLst>
        </p:spPr>
      </p:pic>
      <p:grpSp>
        <p:nvGrpSpPr>
          <p:cNvPr id="708617" name="Group 9"/>
          <p:cNvGrpSpPr>
            <a:grpSpLocks/>
          </p:cNvGrpSpPr>
          <p:nvPr/>
        </p:nvGrpSpPr>
        <p:grpSpPr bwMode="auto">
          <a:xfrm>
            <a:off x="2528888" y="3829050"/>
            <a:ext cx="2065337" cy="2665413"/>
            <a:chOff x="3792" y="432"/>
            <a:chExt cx="1968" cy="3207"/>
          </a:xfrm>
        </p:grpSpPr>
        <p:sp>
          <p:nvSpPr>
            <p:cNvPr id="708618" name="Text Box 10"/>
            <p:cNvSpPr txBox="1">
              <a:spLocks noChangeArrowheads="1"/>
            </p:cNvSpPr>
            <p:nvPr/>
          </p:nvSpPr>
          <p:spPr bwMode="auto">
            <a:xfrm>
              <a:off x="3792" y="2351"/>
              <a:ext cx="1968" cy="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600" b="1">
                  <a:solidFill>
                    <a:srgbClr val="008000"/>
                  </a:solidFill>
                </a:rPr>
                <a:t>Analog from cosmic microwave background -- WMAP 2003</a:t>
              </a:r>
            </a:p>
          </p:txBody>
        </p:sp>
        <p:pic>
          <p:nvPicPr>
            <p:cNvPr id="70861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0" y="432"/>
              <a:ext cx="1920" cy="1872"/>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708614" name="Object 6"/>
          <p:cNvGraphicFramePr>
            <a:graphicFrameLocks noGrp="1" noChangeAspect="1"/>
          </p:cNvGraphicFramePr>
          <p:nvPr>
            <p:ph sz="quarter" idx="2"/>
          </p:nvPr>
        </p:nvGraphicFramePr>
        <p:xfrm>
          <a:off x="0" y="1985963"/>
          <a:ext cx="2590800" cy="1620837"/>
        </p:xfrm>
        <a:graphic>
          <a:graphicData uri="http://schemas.openxmlformats.org/presentationml/2006/ole">
            <mc:AlternateContent xmlns:mc="http://schemas.openxmlformats.org/markup-compatibility/2006">
              <mc:Choice xmlns:v="urn:schemas-microsoft-com:vml" Requires="v">
                <p:oleObj spid="_x0000_s1781792" name="Artwork" r:id="rId8" imgW="7209000" imgH="4547520" progId="Adobe.Illustrator.8">
                  <p:embed/>
                </p:oleObj>
              </mc:Choice>
              <mc:Fallback>
                <p:oleObj name="Artwork" r:id="rId8" imgW="7209000" imgH="4547520" progId="Adobe.Illustrator.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985963"/>
                        <a:ext cx="2590800" cy="1620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126" y="4044775"/>
            <a:ext cx="2181072" cy="22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2" name="Slide Number Placeholder 1"/>
          <p:cNvSpPr>
            <a:spLocks noGrp="1"/>
          </p:cNvSpPr>
          <p:nvPr>
            <p:ph type="sldNum" sz="quarter" idx="12"/>
          </p:nvPr>
        </p:nvSpPr>
        <p:spPr/>
        <p:txBody>
          <a:bodyPr/>
          <a:lstStyle/>
          <a:p>
            <a:fld id="{A1354C32-DF42-46D6-94B5-4403EA4E1144}" type="slidenum">
              <a:rPr lang="en-US" smtClean="0"/>
              <a:pPr/>
              <a:t>47</a:t>
            </a:fld>
            <a:endParaRPr lang="en-US"/>
          </a:p>
        </p:txBody>
      </p:sp>
    </p:spTree>
    <p:extLst>
      <p:ext uri="{BB962C8B-B14F-4D97-AF65-F5344CB8AC3E}">
        <p14:creationId xmlns:p14="http://schemas.microsoft.com/office/powerpoint/2010/main" val="4085136519"/>
      </p:ext>
    </p:extLst>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smtClean="0">
                <a:ea typeface="ＭＳ Ｐゴシック" pitchFamily="-105" charset="-128"/>
              </a:rPr>
              <a:t>Astrophysics with joint </a:t>
            </a:r>
            <a:br>
              <a:rPr lang="en-US" dirty="0" smtClean="0">
                <a:ea typeface="ＭＳ Ｐゴシック" pitchFamily="-105" charset="-128"/>
              </a:rPr>
            </a:br>
            <a:r>
              <a:rPr lang="en-US" dirty="0" smtClean="0">
                <a:ea typeface="ＭＳ Ｐゴシック" pitchFamily="-105" charset="-128"/>
              </a:rPr>
              <a:t>GW – EM observations</a:t>
            </a:r>
          </a:p>
        </p:txBody>
      </p:sp>
      <p:sp>
        <p:nvSpPr>
          <p:cNvPr id="25603" name="Content Placeholder 2"/>
          <p:cNvSpPr>
            <a:spLocks noGrp="1"/>
          </p:cNvSpPr>
          <p:nvPr>
            <p:ph idx="1"/>
          </p:nvPr>
        </p:nvSpPr>
        <p:spPr>
          <a:xfrm>
            <a:off x="152400" y="1524000"/>
            <a:ext cx="8610600" cy="4724400"/>
          </a:xfrm>
        </p:spPr>
        <p:txBody>
          <a:bodyPr/>
          <a:lstStyle/>
          <a:p>
            <a:r>
              <a:rPr lang="en-US" sz="2000" dirty="0" smtClean="0">
                <a:ea typeface="ＭＳ Ｐゴシック" pitchFamily="-105" charset="-128"/>
              </a:rPr>
              <a:t>External triggers: Short-hard GRBs: </a:t>
            </a:r>
          </a:p>
          <a:p>
            <a:pPr lvl="1"/>
            <a:r>
              <a:rPr lang="en-US" sz="1600" dirty="0" smtClean="0">
                <a:ea typeface="ＭＳ Ｐゴシック" pitchFamily="-105" charset="-128"/>
              </a:rPr>
              <a:t>Confirm (or rule out) merger progenitor </a:t>
            </a:r>
          </a:p>
          <a:p>
            <a:pPr lvl="1"/>
            <a:r>
              <a:rPr lang="en-US" sz="1600" dirty="0" smtClean="0">
                <a:ea typeface="ＭＳ Ｐゴシック" pitchFamily="-105" charset="-128"/>
              </a:rPr>
              <a:t>Study progenitor systems, including orientation and beaming</a:t>
            </a:r>
          </a:p>
          <a:p>
            <a:pPr lvl="1"/>
            <a:r>
              <a:rPr lang="en-US" sz="1600" dirty="0" smtClean="0">
                <a:ea typeface="ＭＳ Ｐゴシック" pitchFamily="-105" charset="-128"/>
              </a:rPr>
              <a:t>Relate GW and EM energy release</a:t>
            </a:r>
          </a:p>
          <a:p>
            <a:pPr lvl="1"/>
            <a:r>
              <a:rPr lang="en-US" sz="1600" dirty="0" smtClean="0">
                <a:ea typeface="ＭＳ Ｐゴシック" pitchFamily="-105" charset="-128"/>
              </a:rPr>
              <a:t>Relate merger parameters to hosts (</a:t>
            </a:r>
            <a:r>
              <a:rPr lang="en-US" sz="1600" dirty="0" err="1" smtClean="0">
                <a:ea typeface="ＭＳ Ｐゴシック" pitchFamily="-105" charset="-128"/>
              </a:rPr>
              <a:t>metallicity</a:t>
            </a:r>
            <a:r>
              <a:rPr lang="en-US" sz="1600" dirty="0" smtClean="0">
                <a:ea typeface="ＭＳ Ｐゴシック" pitchFamily="-105" charset="-128"/>
              </a:rPr>
              <a:t>, SFR, …)</a:t>
            </a:r>
          </a:p>
          <a:p>
            <a:endParaRPr lang="en-US" sz="2000" dirty="0" smtClean="0">
              <a:ea typeface="ＭＳ Ｐゴシック" pitchFamily="-105" charset="-128"/>
            </a:endParaRPr>
          </a:p>
          <a:p>
            <a:endParaRPr lang="en-US" sz="2000" dirty="0" smtClean="0">
              <a:ea typeface="ＭＳ Ｐゴシック" pitchFamily="-105" charset="-128"/>
            </a:endParaRPr>
          </a:p>
          <a:p>
            <a:endParaRPr lang="en-US" sz="2000" dirty="0" smtClean="0">
              <a:ea typeface="ＭＳ Ｐゴシック" pitchFamily="-105" charset="-128"/>
            </a:endParaRPr>
          </a:p>
          <a:p>
            <a:endParaRPr lang="en-US" sz="2000" dirty="0" smtClean="0">
              <a:ea typeface="ＭＳ Ｐゴシック" pitchFamily="-105" charset="-128"/>
            </a:endParaRPr>
          </a:p>
          <a:p>
            <a:endParaRPr lang="en-US" sz="2000" dirty="0" smtClean="0">
              <a:ea typeface="ＭＳ Ｐゴシック" pitchFamily="-105" charset="-128"/>
            </a:endParaRPr>
          </a:p>
          <a:p>
            <a:r>
              <a:rPr lang="en-US" sz="2000" dirty="0" smtClean="0">
                <a:ea typeface="ＭＳ Ｐゴシック" pitchFamily="-105" charset="-128"/>
              </a:rPr>
              <a:t>Follow-ups: detect optical afterglow, host galaxy, </a:t>
            </a:r>
            <a:r>
              <a:rPr lang="en-US" sz="2000" dirty="0" err="1" smtClean="0">
                <a:ea typeface="ＭＳ Ｐゴシック" pitchFamily="-105" charset="-128"/>
              </a:rPr>
              <a:t>redshift</a:t>
            </a:r>
            <a:r>
              <a:rPr lang="en-US" sz="2000" dirty="0" smtClean="0">
                <a:ea typeface="ＭＳ Ｐゴシック" pitchFamily="-105" charset="-128"/>
              </a:rPr>
              <a:t>…</a:t>
            </a:r>
          </a:p>
          <a:p>
            <a:pPr lvl="1"/>
            <a:r>
              <a:rPr lang="en-US" sz="1600" dirty="0" smtClean="0">
                <a:ea typeface="ＭＳ Ｐゴシック" pitchFamily="-105" charset="-128"/>
              </a:rPr>
              <a:t>Low latency pipeline, sky localization</a:t>
            </a:r>
          </a:p>
          <a:p>
            <a:r>
              <a:rPr lang="en-US" sz="2000" dirty="0" smtClean="0">
                <a:ea typeface="ＭＳ Ｐゴシック" pitchFamily="-105" charset="-128"/>
              </a:rPr>
              <a:t>CBC mergers as cosmological standard sirens.</a:t>
            </a:r>
          </a:p>
          <a:p>
            <a:pPr lvl="1"/>
            <a:r>
              <a:rPr lang="en-US" sz="1600" dirty="0" smtClean="0">
                <a:ea typeface="ＭＳ Ｐゴシック" pitchFamily="-105" charset="-128"/>
              </a:rPr>
              <a:t>Independent, self-calibrating measurement of Hubble constant</a:t>
            </a:r>
          </a:p>
          <a:p>
            <a:pPr lvl="1"/>
            <a:r>
              <a:rPr lang="en-US" sz="1600" dirty="0" smtClean="0">
                <a:ea typeface="ＭＳ Ｐゴシック" pitchFamily="-105" charset="-128"/>
              </a:rPr>
              <a:t>a(z), dark energy </a:t>
            </a:r>
            <a:r>
              <a:rPr lang="en-US" sz="1600" dirty="0" err="1" smtClean="0">
                <a:ea typeface="ＭＳ Ｐゴシック" pitchFamily="-105" charset="-128"/>
              </a:rPr>
              <a:t>EoS</a:t>
            </a:r>
            <a:endParaRPr lang="en-US" sz="1600" dirty="0" smtClean="0">
              <a:ea typeface="ＭＳ Ｐゴシック" pitchFamily="-105" charset="-128"/>
            </a:endParaRPr>
          </a:p>
          <a:p>
            <a:pPr>
              <a:buFont typeface="Wingdings" pitchFamily="-105" charset="2"/>
              <a:buNone/>
            </a:pPr>
            <a:endParaRPr lang="en-US" sz="2000" dirty="0" smtClean="0">
              <a:ea typeface="ＭＳ Ｐゴシック" pitchFamily="-105" charset="-128"/>
            </a:endParaRPr>
          </a:p>
        </p:txBody>
      </p:sp>
      <p:sp>
        <p:nvSpPr>
          <p:cNvPr id="25605" name="Slide Number Placeholder 9"/>
          <p:cNvSpPr>
            <a:spLocks noGrp="1"/>
          </p:cNvSpPr>
          <p:nvPr>
            <p:ph type="sldNum" sz="quarter" idx="12"/>
          </p:nvPr>
        </p:nvSpPr>
        <p:spPr>
          <a:noFill/>
        </p:spPr>
        <p:txBody>
          <a:bodyPr/>
          <a:lstStyle/>
          <a:p>
            <a:fld id="{EF58581F-BFA5-4428-9442-D46BC81101ED}" type="slidenum">
              <a:rPr lang="en-US"/>
              <a:pPr/>
              <a:t>48</a:t>
            </a:fld>
            <a:endParaRPr lang="en-US"/>
          </a:p>
        </p:txBody>
      </p:sp>
      <p:pic>
        <p:nvPicPr>
          <p:cNvPr id="25607" name="Picture 7"/>
          <p:cNvPicPr>
            <a:picLocks noChangeAspect="1" noChangeArrowheads="1"/>
          </p:cNvPicPr>
          <p:nvPr/>
        </p:nvPicPr>
        <p:blipFill>
          <a:blip r:embed="rId3" cstate="print"/>
          <a:srcRect/>
          <a:stretch>
            <a:fillRect/>
          </a:stretch>
        </p:blipFill>
        <p:spPr bwMode="auto">
          <a:xfrm>
            <a:off x="1447800" y="3111183"/>
            <a:ext cx="1951038" cy="1658937"/>
          </a:xfrm>
          <a:prstGeom prst="rect">
            <a:avLst/>
          </a:prstGeom>
          <a:noFill/>
          <a:ln w="12700">
            <a:noFill/>
            <a:miter lim="800000"/>
            <a:headEnd/>
            <a:tailEnd/>
          </a:ln>
        </p:spPr>
      </p:pic>
      <p:pic>
        <p:nvPicPr>
          <p:cNvPr id="25608" name="Picture 2"/>
          <p:cNvPicPr>
            <a:picLocks noChangeAspect="1" noChangeArrowheads="1"/>
          </p:cNvPicPr>
          <p:nvPr/>
        </p:nvPicPr>
        <p:blipFill>
          <a:blip r:embed="rId4" cstate="print"/>
          <a:srcRect/>
          <a:stretch>
            <a:fillRect/>
          </a:stretch>
        </p:blipFill>
        <p:spPr bwMode="auto">
          <a:xfrm>
            <a:off x="4419600" y="3139758"/>
            <a:ext cx="2116138" cy="1706562"/>
          </a:xfrm>
          <a:prstGeom prst="rect">
            <a:avLst/>
          </a:prstGeom>
          <a:noFill/>
          <a:ln w="12700">
            <a:noFill/>
            <a:miter lim="800000"/>
            <a:headEnd/>
            <a:tailEnd/>
          </a:ln>
        </p:spPr>
      </p:pic>
      <p:sp>
        <p:nvSpPr>
          <p:cNvPr id="25609" name="Rectangle 13"/>
          <p:cNvSpPr>
            <a:spLocks noChangeArrowheads="1"/>
          </p:cNvSpPr>
          <p:nvPr/>
        </p:nvSpPr>
        <p:spPr bwMode="auto">
          <a:xfrm>
            <a:off x="4876800" y="4419600"/>
            <a:ext cx="1676400" cy="246063"/>
          </a:xfrm>
          <a:prstGeom prst="rect">
            <a:avLst/>
          </a:prstGeom>
          <a:noFill/>
          <a:ln w="9525">
            <a:noFill/>
            <a:miter lim="800000"/>
            <a:headEnd/>
            <a:tailEnd/>
          </a:ln>
        </p:spPr>
        <p:txBody>
          <a:bodyPr>
            <a:spAutoFit/>
          </a:bodyPr>
          <a:lstStyle/>
          <a:p>
            <a:r>
              <a:rPr lang="en-US" sz="1000">
                <a:solidFill>
                  <a:schemeClr val="bg1"/>
                </a:solidFill>
              </a:rPr>
              <a:t>http://astro.hi.is/grb.php</a:t>
            </a:r>
          </a:p>
        </p:txBody>
      </p:sp>
      <p:pic>
        <p:nvPicPr>
          <p:cNvPr id="25610" name="Picture 4"/>
          <p:cNvPicPr>
            <a:picLocks noChangeAspect="1" noChangeArrowheads="1"/>
          </p:cNvPicPr>
          <p:nvPr/>
        </p:nvPicPr>
        <p:blipFill>
          <a:blip r:embed="rId5" cstate="print"/>
          <a:srcRect/>
          <a:stretch>
            <a:fillRect/>
          </a:stretch>
        </p:blipFill>
        <p:spPr bwMode="auto">
          <a:xfrm>
            <a:off x="7391400" y="5181600"/>
            <a:ext cx="1352550" cy="1325563"/>
          </a:xfrm>
          <a:prstGeom prst="rect">
            <a:avLst/>
          </a:prstGeom>
          <a:noFill/>
          <a:ln w="12700">
            <a:noFill/>
            <a:miter lim="800000"/>
            <a:headEnd/>
            <a:tailEnd/>
          </a:ln>
        </p:spPr>
      </p:pic>
    </p:spTree>
    <p:extLst>
      <p:ext uri="{BB962C8B-B14F-4D97-AF65-F5344CB8AC3E}">
        <p14:creationId xmlns:p14="http://schemas.microsoft.com/office/powerpoint/2010/main" val="1880030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GRB triggers for GW searches</a:t>
            </a:r>
            <a:endParaRPr lang="en-US" dirty="0"/>
          </a:p>
        </p:txBody>
      </p:sp>
      <p:sp>
        <p:nvSpPr>
          <p:cNvPr id="7" name="Content Placeholder 6"/>
          <p:cNvSpPr>
            <a:spLocks noGrp="1"/>
          </p:cNvSpPr>
          <p:nvPr>
            <p:ph idx="1"/>
          </p:nvPr>
        </p:nvSpPr>
        <p:spPr>
          <a:xfrm>
            <a:off x="40912" y="1638434"/>
            <a:ext cx="8487076" cy="4724400"/>
          </a:xfrm>
        </p:spPr>
        <p:txBody>
          <a:bodyPr/>
          <a:lstStyle/>
          <a:p>
            <a:r>
              <a:rPr lang="en-US" sz="1800" b="1" dirty="0" smtClean="0"/>
              <a:t>Identified by space-based GR telescopes </a:t>
            </a:r>
            <a:br>
              <a:rPr lang="en-US" sz="1800" b="1" dirty="0" smtClean="0"/>
            </a:br>
            <a:r>
              <a:rPr lang="en-US" sz="1800" b="1" dirty="0" smtClean="0"/>
              <a:t>with wide (good fraction of the sky) acceptance. </a:t>
            </a:r>
          </a:p>
          <a:p>
            <a:r>
              <a:rPr lang="en-US" sz="1800" b="1" dirty="0" smtClean="0"/>
              <a:t>Short-hard GRBs – extra-galactic</a:t>
            </a:r>
          </a:p>
          <a:p>
            <a:pPr lvl="1"/>
            <a:r>
              <a:rPr lang="en-US" b="1" dirty="0" smtClean="0"/>
              <a:t>possible binary merger progenitors. </a:t>
            </a:r>
          </a:p>
          <a:p>
            <a:pPr lvl="1"/>
            <a:r>
              <a:rPr lang="en-US" b="1" dirty="0" smtClean="0"/>
              <a:t>In that case, known (NS-BH inspiral) waveform</a:t>
            </a:r>
          </a:p>
          <a:p>
            <a:pPr lvl="1"/>
            <a:r>
              <a:rPr lang="en-US" b="1" dirty="0" smtClean="0"/>
              <a:t>(Strongly?) beamed. </a:t>
            </a:r>
          </a:p>
          <a:p>
            <a:pPr lvl="1"/>
            <a:r>
              <a:rPr lang="en-US" b="1" dirty="0" smtClean="0"/>
              <a:t>Produce high energy neutrinos via </a:t>
            </a:r>
            <a:br>
              <a:rPr lang="en-US" b="1" dirty="0" smtClean="0"/>
            </a:br>
            <a:r>
              <a:rPr lang="en-US" b="1" dirty="0" smtClean="0"/>
              <a:t>internal shocks accelerating electrons </a:t>
            </a:r>
            <a:br>
              <a:rPr lang="en-US" b="1" dirty="0" smtClean="0"/>
            </a:br>
            <a:r>
              <a:rPr lang="en-US" b="1" dirty="0" smtClean="0"/>
              <a:t>and protons </a:t>
            </a:r>
            <a:r>
              <a:rPr lang="en-US" b="1" dirty="0" smtClean="0">
                <a:sym typeface="Symbol"/>
              </a:rPr>
              <a:t></a:t>
            </a:r>
            <a:r>
              <a:rPr lang="en-US" b="1" dirty="0" smtClean="0"/>
              <a:t> </a:t>
            </a:r>
          </a:p>
          <a:p>
            <a:r>
              <a:rPr lang="en-US" sz="1800" b="1" dirty="0" smtClean="0"/>
              <a:t>Long-soft GRBs – extra-galactic</a:t>
            </a:r>
          </a:p>
          <a:p>
            <a:pPr lvl="1"/>
            <a:r>
              <a:rPr lang="en-US" b="1" dirty="0" smtClean="0"/>
              <a:t>possible “</a:t>
            </a:r>
            <a:r>
              <a:rPr lang="en-US" b="1" dirty="0" err="1" smtClean="0"/>
              <a:t>Collapsar</a:t>
            </a:r>
            <a:r>
              <a:rPr lang="en-US" b="1" dirty="0" smtClean="0"/>
              <a:t>” progenitor</a:t>
            </a:r>
          </a:p>
          <a:p>
            <a:pPr lvl="1"/>
            <a:r>
              <a:rPr lang="en-US" b="1" dirty="0" smtClean="0"/>
              <a:t>poorly-modeled waveform</a:t>
            </a:r>
          </a:p>
          <a:p>
            <a:pPr lvl="1"/>
            <a:r>
              <a:rPr lang="en-US" b="1" dirty="0" smtClean="0"/>
              <a:t>strongly beamed.</a:t>
            </a:r>
          </a:p>
          <a:p>
            <a:pPr lvl="1"/>
            <a:r>
              <a:rPr lang="en-US" b="1" dirty="0" smtClean="0"/>
              <a:t>Produce copious low energy neutrinos.</a:t>
            </a:r>
          </a:p>
        </p:txBody>
      </p:sp>
      <p:sp>
        <p:nvSpPr>
          <p:cNvPr id="5" name="Slide Number Placeholder 4"/>
          <p:cNvSpPr>
            <a:spLocks noGrp="1"/>
          </p:cNvSpPr>
          <p:nvPr>
            <p:ph type="sldNum" sz="quarter" idx="12"/>
          </p:nvPr>
        </p:nvSpPr>
        <p:spPr/>
        <p:txBody>
          <a:bodyPr/>
          <a:lstStyle/>
          <a:p>
            <a:fld id="{2687C7CB-3F55-4274-A734-38ED7F6BA755}" type="slidenum">
              <a:rPr lang="en-US" smtClean="0"/>
              <a:pPr/>
              <a:t>49</a:t>
            </a:fld>
            <a:endParaRPr lang="en-US" dirty="0"/>
          </a:p>
        </p:txBody>
      </p:sp>
      <p:pic>
        <p:nvPicPr>
          <p:cNvPr id="8" name="Picture 4" descr="grb050709"/>
          <p:cNvPicPr>
            <a:picLocks noChangeAspect="1" noChangeArrowheads="1"/>
          </p:cNvPicPr>
          <p:nvPr/>
        </p:nvPicPr>
        <p:blipFill>
          <a:blip r:embed="rId3" cstate="print"/>
          <a:srcRect/>
          <a:stretch>
            <a:fillRect/>
          </a:stretch>
        </p:blipFill>
        <p:spPr bwMode="auto">
          <a:xfrm>
            <a:off x="6489032" y="1305025"/>
            <a:ext cx="2514600" cy="2136775"/>
          </a:xfrm>
          <a:prstGeom prst="rect">
            <a:avLst/>
          </a:prstGeom>
          <a:noFill/>
        </p:spPr>
      </p:pic>
      <p:pic>
        <p:nvPicPr>
          <p:cNvPr id="108546" name="Picture 2"/>
          <p:cNvPicPr>
            <a:picLocks noChangeAspect="1" noChangeArrowheads="1"/>
          </p:cNvPicPr>
          <p:nvPr/>
        </p:nvPicPr>
        <p:blipFill>
          <a:blip r:embed="rId4" cstate="print"/>
          <a:srcRect/>
          <a:stretch>
            <a:fillRect/>
          </a:stretch>
        </p:blipFill>
        <p:spPr bwMode="auto">
          <a:xfrm>
            <a:off x="5938788" y="3498479"/>
            <a:ext cx="3060584" cy="2862116"/>
          </a:xfrm>
          <a:prstGeom prst="rect">
            <a:avLst/>
          </a:prstGeom>
          <a:noFill/>
          <a:ln w="9525">
            <a:noFill/>
            <a:miter lim="800000"/>
            <a:headEnd/>
            <a:tailEnd/>
          </a:ln>
        </p:spPr>
      </p:pic>
      <p:sp>
        <p:nvSpPr>
          <p:cNvPr id="9" name="TextBox 8"/>
          <p:cNvSpPr txBox="1"/>
          <p:nvPr/>
        </p:nvSpPr>
        <p:spPr>
          <a:xfrm>
            <a:off x="7466547" y="6208295"/>
            <a:ext cx="1556836" cy="338554"/>
          </a:xfrm>
          <a:prstGeom prst="rect">
            <a:avLst/>
          </a:prstGeom>
          <a:noFill/>
        </p:spPr>
        <p:txBody>
          <a:bodyPr wrap="none" rtlCol="0">
            <a:spAutoFit/>
          </a:bodyPr>
          <a:lstStyle/>
          <a:p>
            <a:r>
              <a:rPr lang="en-US" sz="1600" dirty="0" err="1" smtClean="0">
                <a:solidFill>
                  <a:schemeClr val="tx2"/>
                </a:solidFill>
              </a:rPr>
              <a:t>Ott</a:t>
            </a:r>
            <a:r>
              <a:rPr lang="en-US" sz="1600" dirty="0" smtClean="0">
                <a:solidFill>
                  <a:schemeClr val="tx2"/>
                </a:solidFill>
              </a:rPr>
              <a:t> et al (2010)</a:t>
            </a:r>
            <a:endParaRPr lang="en-US" sz="1600" dirty="0">
              <a:solidFill>
                <a:schemeClr val="tx2"/>
              </a:solidFill>
            </a:endParaRPr>
          </a:p>
        </p:txBody>
      </p:sp>
      <p:pic>
        <p:nvPicPr>
          <p:cNvPr id="108547" name="Picture 3"/>
          <p:cNvPicPr>
            <a:picLocks noChangeAspect="1" noChangeArrowheads="1"/>
          </p:cNvPicPr>
          <p:nvPr/>
        </p:nvPicPr>
        <p:blipFill>
          <a:blip r:embed="rId5" cstate="print"/>
          <a:srcRect/>
          <a:stretch>
            <a:fillRect/>
          </a:stretch>
        </p:blipFill>
        <p:spPr bwMode="auto">
          <a:xfrm>
            <a:off x="2866374" y="4100212"/>
            <a:ext cx="2371725" cy="428625"/>
          </a:xfrm>
          <a:prstGeom prst="rect">
            <a:avLst/>
          </a:prstGeom>
          <a:noFill/>
          <a:ln w="9525">
            <a:noFill/>
            <a:miter lim="800000"/>
            <a:headEnd/>
            <a:tailEnd/>
          </a:ln>
        </p:spPr>
      </p:pic>
    </p:spTree>
    <p:extLst>
      <p:ext uri="{BB962C8B-B14F-4D97-AF65-F5344CB8AC3E}">
        <p14:creationId xmlns:p14="http://schemas.microsoft.com/office/powerpoint/2010/main" val="3201884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6" name="Rectangle 2"/>
          <p:cNvSpPr>
            <a:spLocks noGrp="1" noChangeArrowheads="1"/>
          </p:cNvSpPr>
          <p:nvPr>
            <p:ph type="title"/>
          </p:nvPr>
        </p:nvSpPr>
        <p:spPr/>
        <p:txBody>
          <a:bodyPr/>
          <a:lstStyle/>
          <a:p>
            <a:r>
              <a:rPr lang="en-US"/>
              <a:t>Interferometric detection of GWs</a:t>
            </a:r>
          </a:p>
        </p:txBody>
      </p:sp>
      <p:pic>
        <p:nvPicPr>
          <p:cNvPr id="1071107" name="Picture 3"/>
          <p:cNvPicPr>
            <a:picLocks noChangeAspect="1" noChangeArrowheads="1"/>
          </p:cNvPicPr>
          <p:nvPr/>
        </p:nvPicPr>
        <p:blipFill>
          <a:blip r:embed="rId4">
            <a:extLst>
              <a:ext uri="{28A0092B-C50C-407E-A947-70E740481C1C}">
                <a14:useLocalDpi xmlns:a14="http://schemas.microsoft.com/office/drawing/2010/main" val="0"/>
              </a:ext>
            </a:extLst>
          </a:blip>
          <a:srcRect l="4834" t="22650" r="10429" b="50012"/>
          <a:stretch>
            <a:fillRect/>
          </a:stretch>
        </p:blipFill>
        <p:spPr bwMode="auto">
          <a:xfrm>
            <a:off x="3657600" y="1828800"/>
            <a:ext cx="4953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1108" name="Text Box 4"/>
          <p:cNvSpPr txBox="1">
            <a:spLocks noChangeArrowheads="1"/>
          </p:cNvSpPr>
          <p:nvPr/>
        </p:nvSpPr>
        <p:spPr bwMode="auto">
          <a:xfrm>
            <a:off x="457200" y="2057400"/>
            <a:ext cx="2514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GW acts on freely falling masses:</a:t>
            </a:r>
          </a:p>
        </p:txBody>
      </p:sp>
      <p:pic>
        <p:nvPicPr>
          <p:cNvPr id="1071109" name="Picture 5"/>
          <p:cNvPicPr>
            <a:picLocks noChangeAspect="1" noChangeArrowheads="1"/>
          </p:cNvPicPr>
          <p:nvPr/>
        </p:nvPicPr>
        <p:blipFill>
          <a:blip r:embed="rId5">
            <a:extLst>
              <a:ext uri="{28A0092B-C50C-407E-A947-70E740481C1C}">
                <a14:useLocalDpi xmlns:a14="http://schemas.microsoft.com/office/drawing/2010/main" val="0"/>
              </a:ext>
            </a:extLst>
          </a:blip>
          <a:srcRect l="16570" t="61580" r="10999" b="12105"/>
          <a:stretch>
            <a:fillRect/>
          </a:stretch>
        </p:blipFill>
        <p:spPr bwMode="auto">
          <a:xfrm>
            <a:off x="4724400" y="4343400"/>
            <a:ext cx="39624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1110" name="Text Box 6"/>
          <p:cNvSpPr txBox="1">
            <a:spLocks noChangeArrowheads="1"/>
          </p:cNvSpPr>
          <p:nvPr/>
        </p:nvSpPr>
        <p:spPr bwMode="auto">
          <a:xfrm>
            <a:off x="1447800" y="4953000"/>
            <a:ext cx="2971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Antenna pattern:     (not very directional!)</a:t>
            </a:r>
          </a:p>
        </p:txBody>
      </p:sp>
      <p:sp>
        <p:nvSpPr>
          <p:cNvPr id="1071111" name="Text Box 7"/>
          <p:cNvSpPr txBox="1">
            <a:spLocks noChangeArrowheads="1"/>
          </p:cNvSpPr>
          <p:nvPr/>
        </p:nvSpPr>
        <p:spPr bwMode="auto">
          <a:xfrm>
            <a:off x="3124200" y="2514600"/>
            <a:ext cx="609600" cy="355600"/>
          </a:xfrm>
          <a:prstGeom prst="rect">
            <a:avLst/>
          </a:prstGeom>
          <a:noFill/>
          <a:ln w="19050">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laser</a:t>
            </a:r>
          </a:p>
        </p:txBody>
      </p:sp>
      <p:sp>
        <p:nvSpPr>
          <p:cNvPr id="1071112" name="Text Box 8"/>
          <p:cNvSpPr txBox="1">
            <a:spLocks noChangeArrowheads="1"/>
          </p:cNvSpPr>
          <p:nvPr/>
        </p:nvSpPr>
        <p:spPr bwMode="auto">
          <a:xfrm>
            <a:off x="3505200" y="3048000"/>
            <a:ext cx="8382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Beam splitter</a:t>
            </a:r>
          </a:p>
        </p:txBody>
      </p:sp>
      <p:sp>
        <p:nvSpPr>
          <p:cNvPr id="1071113" name="Text Box 9"/>
          <p:cNvSpPr txBox="1">
            <a:spLocks noChangeArrowheads="1"/>
          </p:cNvSpPr>
          <p:nvPr/>
        </p:nvSpPr>
        <p:spPr bwMode="auto">
          <a:xfrm>
            <a:off x="5105400" y="1981200"/>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mirrors</a:t>
            </a:r>
          </a:p>
        </p:txBody>
      </p:sp>
      <p:sp>
        <p:nvSpPr>
          <p:cNvPr id="1071114" name="Line 10"/>
          <p:cNvSpPr>
            <a:spLocks noChangeShapeType="1"/>
          </p:cNvSpPr>
          <p:nvPr/>
        </p:nvSpPr>
        <p:spPr bwMode="auto">
          <a:xfrm flipV="1">
            <a:off x="4114800" y="2819400"/>
            <a:ext cx="381000" cy="3810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1115" name="Line 11"/>
          <p:cNvSpPr>
            <a:spLocks noChangeShapeType="1"/>
          </p:cNvSpPr>
          <p:nvPr/>
        </p:nvSpPr>
        <p:spPr bwMode="auto">
          <a:xfrm flipH="1" flipV="1">
            <a:off x="4876800" y="2057400"/>
            <a:ext cx="228600" cy="762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1116" name="Line 12"/>
          <p:cNvSpPr>
            <a:spLocks noChangeShapeType="1"/>
          </p:cNvSpPr>
          <p:nvPr/>
        </p:nvSpPr>
        <p:spPr bwMode="auto">
          <a:xfrm flipH="1">
            <a:off x="5257800" y="2286000"/>
            <a:ext cx="76200" cy="1524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71117" name="Group 13"/>
          <p:cNvGrpSpPr>
            <a:grpSpLocks/>
          </p:cNvGrpSpPr>
          <p:nvPr/>
        </p:nvGrpSpPr>
        <p:grpSpPr bwMode="auto">
          <a:xfrm flipV="1">
            <a:off x="4419600" y="3733800"/>
            <a:ext cx="457200" cy="152400"/>
            <a:chOff x="384" y="2208"/>
            <a:chExt cx="960" cy="336"/>
          </a:xfrm>
        </p:grpSpPr>
        <p:sp>
          <p:nvSpPr>
            <p:cNvPr id="1071118" name="Freeform 14"/>
            <p:cNvSpPr>
              <a:spLocks/>
            </p:cNvSpPr>
            <p:nvPr/>
          </p:nvSpPr>
          <p:spPr bwMode="auto">
            <a:xfrm>
              <a:off x="480" y="2208"/>
              <a:ext cx="768" cy="336"/>
            </a:xfrm>
            <a:custGeom>
              <a:avLst/>
              <a:gdLst>
                <a:gd name="T0" fmla="*/ 0 w 768"/>
                <a:gd name="T1" fmla="*/ 336 h 336"/>
                <a:gd name="T2" fmla="*/ 384 w 768"/>
                <a:gd name="T3" fmla="*/ 0 h 336"/>
                <a:gd name="T4" fmla="*/ 768 w 768"/>
                <a:gd name="T5" fmla="*/ 336 h 336"/>
              </a:gdLst>
              <a:ahLst/>
              <a:cxnLst>
                <a:cxn ang="0">
                  <a:pos x="T0" y="T1"/>
                </a:cxn>
                <a:cxn ang="0">
                  <a:pos x="T2" y="T3"/>
                </a:cxn>
                <a:cxn ang="0">
                  <a:pos x="T4" y="T5"/>
                </a:cxn>
              </a:cxnLst>
              <a:rect l="0" t="0" r="r" b="b"/>
              <a:pathLst>
                <a:path w="768" h="336">
                  <a:moveTo>
                    <a:pt x="0" y="336"/>
                  </a:moveTo>
                  <a:cubicBezTo>
                    <a:pt x="128" y="168"/>
                    <a:pt x="256" y="0"/>
                    <a:pt x="384" y="0"/>
                  </a:cubicBezTo>
                  <a:cubicBezTo>
                    <a:pt x="512" y="0"/>
                    <a:pt x="704" y="280"/>
                    <a:pt x="768" y="336"/>
                  </a:cubicBez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1119" name="Line 15"/>
            <p:cNvSpPr>
              <a:spLocks noChangeShapeType="1"/>
            </p:cNvSpPr>
            <p:nvPr/>
          </p:nvSpPr>
          <p:spPr bwMode="auto">
            <a:xfrm flipH="1">
              <a:off x="384" y="2544"/>
              <a:ext cx="96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71120" name="Text Box 16"/>
          <p:cNvSpPr txBox="1">
            <a:spLocks noChangeArrowheads="1"/>
          </p:cNvSpPr>
          <p:nvPr/>
        </p:nvSpPr>
        <p:spPr bwMode="auto">
          <a:xfrm>
            <a:off x="3733800" y="3657600"/>
            <a:ext cx="83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00"/>
              <a:t>Dark port photodiode</a:t>
            </a:r>
          </a:p>
        </p:txBody>
      </p:sp>
      <p:sp>
        <p:nvSpPr>
          <p:cNvPr id="1071121" name="Text Box 17"/>
          <p:cNvSpPr txBox="1">
            <a:spLocks noChangeArrowheads="1"/>
          </p:cNvSpPr>
          <p:nvPr/>
        </p:nvSpPr>
        <p:spPr bwMode="auto">
          <a:xfrm>
            <a:off x="457200" y="3276600"/>
            <a:ext cx="2819400" cy="1212850"/>
          </a:xfrm>
          <a:prstGeom prst="rect">
            <a:avLst/>
          </a:prstGeom>
          <a:noFill/>
          <a:ln w="25400">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For fixed ability to measure </a:t>
            </a:r>
            <a:r>
              <a:rPr lang="en-US" i="1">
                <a:solidFill>
                  <a:srgbClr val="FF3300"/>
                </a:solidFill>
                <a:latin typeface="Symbol" pitchFamily="18" charset="2"/>
              </a:rPr>
              <a:t>D</a:t>
            </a:r>
            <a:r>
              <a:rPr lang="en-US" i="1">
                <a:solidFill>
                  <a:srgbClr val="FF3300"/>
                </a:solidFill>
              </a:rPr>
              <a:t>L</a:t>
            </a:r>
            <a:r>
              <a:rPr lang="en-US"/>
              <a:t>, make </a:t>
            </a:r>
            <a:r>
              <a:rPr lang="en-US" i="1">
                <a:solidFill>
                  <a:srgbClr val="FF3300"/>
                </a:solidFill>
              </a:rPr>
              <a:t>L</a:t>
            </a:r>
            <a:r>
              <a:rPr lang="en-US"/>
              <a:t> as big as possible!</a:t>
            </a:r>
          </a:p>
        </p:txBody>
      </p:sp>
      <p:graphicFrame>
        <p:nvGraphicFramePr>
          <p:cNvPr id="1071122" name="Object 18"/>
          <p:cNvGraphicFramePr>
            <a:graphicFrameLocks noChangeAspect="1"/>
          </p:cNvGraphicFramePr>
          <p:nvPr/>
        </p:nvGraphicFramePr>
        <p:xfrm>
          <a:off x="6553200" y="3810000"/>
          <a:ext cx="2209800" cy="423863"/>
        </p:xfrm>
        <a:graphic>
          <a:graphicData uri="http://schemas.openxmlformats.org/presentationml/2006/ole">
            <mc:AlternateContent xmlns:mc="http://schemas.openxmlformats.org/markup-compatibility/2006">
              <mc:Choice xmlns:v="urn:schemas-microsoft-com:vml" Requires="v">
                <p:oleObj spid="_x0000_s1071183" name="Equation" r:id="rId6" imgW="1257120" imgH="241200" progId="Equation.3">
                  <p:embed/>
                </p:oleObj>
              </mc:Choice>
              <mc:Fallback>
                <p:oleObj name="Equation" r:id="rId6" imgW="1257120" imgH="241200" progId="Equation.3">
                  <p:embed/>
                  <p:pic>
                    <p:nvPicPr>
                      <p:cNvPr id="0" name="Object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3810000"/>
                        <a:ext cx="2209800" cy="42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D0D7F02C-625E-4AEC-B7A2-3E16C90D08CA}" type="slidenum">
              <a:rPr lang="en-US" smtClean="0"/>
              <a:pPr/>
              <a:t>5</a:t>
            </a:fld>
            <a:endParaRPr lang="en-US"/>
          </a:p>
        </p:txBody>
      </p:sp>
    </p:spTree>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4150" y="0"/>
            <a:ext cx="7689850" cy="1143000"/>
          </a:xfrm>
        </p:spPr>
        <p:txBody>
          <a:bodyPr/>
          <a:lstStyle/>
          <a:p>
            <a:r>
              <a:rPr lang="en-US" sz="2800" dirty="0"/>
              <a:t>R</a:t>
            </a:r>
            <a:r>
              <a:rPr lang="en-US" sz="2800" dirty="0" smtClean="0"/>
              <a:t>educing quantum noise in interferometric measurement by squeezing the EM vacuum</a:t>
            </a:r>
            <a:endParaRPr lang="en-US" sz="2800" dirty="0"/>
          </a:p>
        </p:txBody>
      </p:sp>
      <p:sp>
        <p:nvSpPr>
          <p:cNvPr id="5" name="Content Placeholder 4"/>
          <p:cNvSpPr>
            <a:spLocks noGrp="1"/>
          </p:cNvSpPr>
          <p:nvPr>
            <p:ph idx="1"/>
          </p:nvPr>
        </p:nvSpPr>
        <p:spPr>
          <a:xfrm>
            <a:off x="0" y="1571018"/>
            <a:ext cx="3948191" cy="5127625"/>
          </a:xfrm>
        </p:spPr>
        <p:txBody>
          <a:bodyPr/>
          <a:lstStyle/>
          <a:p>
            <a:r>
              <a:rPr lang="en-US" sz="2000" dirty="0" smtClean="0"/>
              <a:t>One can reduce quantum noise by injecting squeezed light into Advanced LIGO</a:t>
            </a:r>
          </a:p>
          <a:p>
            <a:pPr lvl="1"/>
            <a:r>
              <a:rPr lang="en-US" sz="1600" dirty="0" smtClean="0"/>
              <a:t>3 dB injected squeezed light = 2x reduction in power</a:t>
            </a:r>
          </a:p>
          <a:p>
            <a:r>
              <a:rPr lang="en-US" sz="2000" dirty="0" smtClean="0"/>
              <a:t>Recently demonstrated on GEO600 </a:t>
            </a:r>
          </a:p>
          <a:p>
            <a:r>
              <a:rPr lang="en-US" sz="2000" dirty="0" smtClean="0"/>
              <a:t>On LIGO, the goal was to understand noise couplings, locking techniques, losses</a:t>
            </a:r>
          </a:p>
          <a:p>
            <a:r>
              <a:rPr lang="en-US" sz="2000" dirty="0" smtClean="0"/>
              <a:t>Successfully injected squeezed light into Hanford H1 interferometer and demonstrated &gt; 2 dB reduction in shot noise</a:t>
            </a:r>
          </a:p>
          <a:p>
            <a:endParaRPr lang="en-US" sz="2000" dirty="0"/>
          </a:p>
          <a:p>
            <a:endParaRPr lang="en-US" sz="2000" dirty="0"/>
          </a:p>
        </p:txBody>
      </p:sp>
      <p:sp>
        <p:nvSpPr>
          <p:cNvPr id="6" name="Slide Number Placeholder 5"/>
          <p:cNvSpPr>
            <a:spLocks noGrp="1"/>
          </p:cNvSpPr>
          <p:nvPr>
            <p:ph type="sldNum" sz="quarter" idx="4294967295"/>
          </p:nvPr>
        </p:nvSpPr>
        <p:spPr>
          <a:xfrm>
            <a:off x="7448135" y="6400800"/>
            <a:ext cx="1527767" cy="457200"/>
          </a:xfrm>
          <a:prstGeom prst="rect">
            <a:avLst/>
          </a:prstGeom>
        </p:spPr>
        <p:txBody>
          <a:bodyPr/>
          <a:lstStyle/>
          <a:p>
            <a:fld id="{3C8B7254-8BB7-644C-A757-37435CCFA7BB}" type="slidenum">
              <a:rPr lang="en-US" smtClean="0"/>
              <a:pPr/>
              <a:t>50</a:t>
            </a:fld>
            <a:endParaRPr lang="en-US" dirty="0"/>
          </a:p>
        </p:txBody>
      </p:sp>
      <p:pic>
        <p:nvPicPr>
          <p:cNvPr id="26" name="Picture 25" descr="P1000012.jpg"/>
          <p:cNvPicPr>
            <a:picLocks noChangeAspect="1"/>
          </p:cNvPicPr>
          <p:nvPr/>
        </p:nvPicPr>
        <p:blipFill>
          <a:blip r:embed="rId3"/>
          <a:srcRect t="28659" r="-1823"/>
          <a:stretch>
            <a:fillRect/>
          </a:stretch>
        </p:blipFill>
        <p:spPr>
          <a:xfrm>
            <a:off x="3963530" y="3760033"/>
            <a:ext cx="5180470" cy="2722213"/>
          </a:xfrm>
          <a:prstGeom prst="rect">
            <a:avLst/>
          </a:prstGeom>
          <a:effectLst>
            <a:glow rad="63500">
              <a:schemeClr val="accent2">
                <a:alpha val="75000"/>
              </a:schemeClr>
            </a:glow>
          </a:effectLst>
        </p:spPr>
      </p:pic>
      <p:sp>
        <p:nvSpPr>
          <p:cNvPr id="28" name="TextBox 27"/>
          <p:cNvSpPr txBox="1"/>
          <p:nvPr/>
        </p:nvSpPr>
        <p:spPr>
          <a:xfrm>
            <a:off x="7037035" y="5602069"/>
            <a:ext cx="1938867" cy="107721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600" dirty="0" smtClean="0"/>
              <a:t>Squeezer source (Australian National University design)</a:t>
            </a:r>
            <a:endParaRPr lang="en-US" sz="1600" dirty="0"/>
          </a:p>
        </p:txBody>
      </p:sp>
      <p:pic>
        <p:nvPicPr>
          <p:cNvPr id="3" name="Picture 2"/>
          <p:cNvPicPr>
            <a:picLocks noChangeAspect="1"/>
          </p:cNvPicPr>
          <p:nvPr/>
        </p:nvPicPr>
        <p:blipFill>
          <a:blip r:embed="rId4"/>
          <a:stretch>
            <a:fillRect/>
          </a:stretch>
        </p:blipFill>
        <p:spPr>
          <a:xfrm>
            <a:off x="4866292" y="1673054"/>
            <a:ext cx="2514349" cy="2048729"/>
          </a:xfrm>
          <a:prstGeom prst="rect">
            <a:avLst/>
          </a:prstGeom>
        </p:spPr>
      </p:pic>
    </p:spTree>
    <p:extLst>
      <p:ext uri="{BB962C8B-B14F-4D97-AF65-F5344CB8AC3E}">
        <p14:creationId xmlns:p14="http://schemas.microsoft.com/office/powerpoint/2010/main" val="21426392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Gravitational waveforms </a:t>
            </a:r>
            <a:br>
              <a:rPr lang="en-US" dirty="0" smtClean="0"/>
            </a:br>
            <a:r>
              <a:rPr lang="en-US" dirty="0" smtClean="0"/>
              <a:t>and tidal disruption</a:t>
            </a:r>
            <a:endParaRPr lang="en-US" dirty="0"/>
          </a:p>
        </p:txBody>
      </p:sp>
      <p:sp>
        <p:nvSpPr>
          <p:cNvPr id="6" name="Slide Number Placeholder 5"/>
          <p:cNvSpPr>
            <a:spLocks noGrp="1"/>
          </p:cNvSpPr>
          <p:nvPr>
            <p:ph type="sldNum" sz="quarter" idx="12"/>
          </p:nvPr>
        </p:nvSpPr>
        <p:spPr/>
        <p:txBody>
          <a:bodyPr/>
          <a:lstStyle/>
          <a:p>
            <a:fld id="{8B8A3778-E9A1-2544-91DA-F58D8F8BE185}" type="slidenum">
              <a:rPr lang="en-US" smtClean="0"/>
              <a:pPr/>
              <a:t>51</a:t>
            </a:fld>
            <a:endParaRPr lang="en-US"/>
          </a:p>
        </p:txBody>
      </p:sp>
      <p:pic>
        <p:nvPicPr>
          <p:cNvPr id="70658" name="Picture 2"/>
          <p:cNvPicPr>
            <a:picLocks noChangeAspect="1" noChangeArrowheads="1"/>
          </p:cNvPicPr>
          <p:nvPr/>
        </p:nvPicPr>
        <p:blipFill>
          <a:blip r:embed="rId3" cstate="print"/>
          <a:srcRect t="15772"/>
          <a:stretch>
            <a:fillRect/>
          </a:stretch>
        </p:blipFill>
        <p:spPr bwMode="auto">
          <a:xfrm>
            <a:off x="170681" y="1232032"/>
            <a:ext cx="8766080" cy="5351647"/>
          </a:xfrm>
          <a:prstGeom prst="rect">
            <a:avLst/>
          </a:prstGeom>
          <a:noFill/>
          <a:ln w="9525">
            <a:noFill/>
            <a:miter lim="800000"/>
            <a:headEnd/>
            <a:tailEnd/>
          </a:ln>
        </p:spPr>
      </p:pic>
      <p:sp>
        <p:nvSpPr>
          <p:cNvPr id="9" name="TextBox 8"/>
          <p:cNvSpPr txBox="1"/>
          <p:nvPr/>
        </p:nvSpPr>
        <p:spPr>
          <a:xfrm>
            <a:off x="0" y="1241659"/>
            <a:ext cx="2687146" cy="707886"/>
          </a:xfrm>
          <a:prstGeom prst="rect">
            <a:avLst/>
          </a:prstGeom>
          <a:noFill/>
        </p:spPr>
        <p:txBody>
          <a:bodyPr wrap="none" rtlCol="0">
            <a:spAutoFit/>
          </a:bodyPr>
          <a:lstStyle/>
          <a:p>
            <a:pPr algn="l"/>
            <a:r>
              <a:rPr lang="en-US" sz="2000" b="1" dirty="0" smtClean="0">
                <a:solidFill>
                  <a:schemeClr val="tx2"/>
                </a:solidFill>
              </a:rPr>
              <a:t>Talk by Kenta </a:t>
            </a:r>
            <a:r>
              <a:rPr lang="en-US" sz="2000" b="1" dirty="0" err="1" smtClean="0">
                <a:solidFill>
                  <a:schemeClr val="tx2"/>
                </a:solidFill>
              </a:rPr>
              <a:t>Kiuchi</a:t>
            </a:r>
            <a:r>
              <a:rPr lang="en-US" sz="2000" b="1" dirty="0" smtClean="0">
                <a:solidFill>
                  <a:schemeClr val="tx2"/>
                </a:solidFill>
              </a:rPr>
              <a:t/>
            </a:r>
            <a:br>
              <a:rPr lang="en-US" sz="2000" b="1" dirty="0" smtClean="0">
                <a:solidFill>
                  <a:schemeClr val="tx2"/>
                </a:solidFill>
              </a:rPr>
            </a:br>
            <a:r>
              <a:rPr lang="en-US" sz="2000" b="1" dirty="0" smtClean="0">
                <a:solidFill>
                  <a:schemeClr val="tx2"/>
                </a:solidFill>
              </a:rPr>
              <a:t> (Sunday, NRDA)</a:t>
            </a:r>
            <a:endParaRPr lang="en-US" sz="2000" b="1" dirty="0">
              <a:solidFill>
                <a:schemeClr val="tx2"/>
              </a:solidFill>
            </a:endParaRPr>
          </a:p>
        </p:txBody>
      </p:sp>
    </p:spTree>
    <p:extLst>
      <p:ext uri="{BB962C8B-B14F-4D97-AF65-F5344CB8AC3E}">
        <p14:creationId xmlns:p14="http://schemas.microsoft.com/office/powerpoint/2010/main" val="2390898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2738" name="Rectangle 2"/>
          <p:cNvSpPr>
            <a:spLocks noGrp="1" noChangeArrowheads="1"/>
          </p:cNvSpPr>
          <p:nvPr>
            <p:ph type="title"/>
          </p:nvPr>
        </p:nvSpPr>
        <p:spPr>
          <a:xfrm>
            <a:off x="660400" y="904875"/>
            <a:ext cx="7773988" cy="487363"/>
          </a:xfrm>
          <a:ln/>
          <a:extLst>
            <a:ext uri="{91240B29-F687-4F45-9708-019B960494DF}">
              <a14:hiddenLine xmlns:a14="http://schemas.microsoft.com/office/drawing/2010/main" w="9525">
                <a:solidFill>
                  <a:srgbClr val="000000"/>
                </a:solidFill>
                <a:round/>
                <a:headEnd/>
                <a:tailEnd/>
              </a14:hiddenLine>
            </a:ext>
          </a:extLst>
        </p:spPr>
        <p:txBody>
          <a:bodyPr lIns="0" tIns="0" rIns="0" bIns="0" anchor="ctr">
            <a:spAutoFit/>
          </a:bodyPr>
          <a:lstStyle/>
          <a:p>
            <a:pPr defTabSz="4572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3200" b="1" i="1">
                <a:latin typeface="Arial" charset="0"/>
              </a:rPr>
              <a:t>S5 search for compact binary signals</a:t>
            </a:r>
            <a:endParaRPr lang="en-GB" sz="3200" b="1">
              <a:latin typeface="Arial" charset="0"/>
            </a:endParaRPr>
          </a:p>
        </p:txBody>
      </p:sp>
      <p:sp>
        <p:nvSpPr>
          <p:cNvPr id="1652739" name="Rectangle 3"/>
          <p:cNvSpPr>
            <a:spLocks noGrp="1" noChangeArrowheads="1"/>
          </p:cNvSpPr>
          <p:nvPr>
            <p:ph type="body" idx="1"/>
          </p:nvPr>
        </p:nvSpPr>
        <p:spPr>
          <a:xfrm flipH="1">
            <a:off x="9144000" y="1474788"/>
            <a:ext cx="68263" cy="1290637"/>
          </a:xfrm>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marL="431800" indent="-323850" defTabSz="457200">
              <a:tabLst>
                <a:tab pos="723900" algn="l"/>
                <a:tab pos="1447800" algn="l"/>
                <a:tab pos="2171700" algn="l"/>
                <a:tab pos="2895600" algn="l"/>
                <a:tab pos="3619500" algn="l"/>
                <a:tab pos="4343400" algn="l"/>
              </a:tabLst>
            </a:pPr>
            <a:endParaRPr lang="en-GB" sz="2000">
              <a:solidFill>
                <a:srgbClr val="000000"/>
              </a:solidFill>
              <a:latin typeface="Times" pitchFamily="80" charset="0"/>
            </a:endParaRPr>
          </a:p>
          <a:p>
            <a:pPr marL="431800" indent="-323850" defTabSz="457200">
              <a:buFont typeface="Wingdings" pitchFamily="2" charset="2"/>
              <a:buNone/>
              <a:tabLst>
                <a:tab pos="723900" algn="l"/>
                <a:tab pos="1447800" algn="l"/>
                <a:tab pos="2171700" algn="l"/>
                <a:tab pos="2895600" algn="l"/>
                <a:tab pos="3619500" algn="l"/>
                <a:tab pos="4343400" algn="l"/>
              </a:tabLst>
            </a:pPr>
            <a:endParaRPr lang="en-GB" sz="2000">
              <a:solidFill>
                <a:srgbClr val="000000"/>
              </a:solidFill>
              <a:latin typeface="Times" pitchFamily="80" charset="0"/>
            </a:endParaRPr>
          </a:p>
        </p:txBody>
      </p:sp>
      <p:sp>
        <p:nvSpPr>
          <p:cNvPr id="1652740" name="Text Box 4"/>
          <p:cNvSpPr txBox="1">
            <a:spLocks noChangeArrowheads="1"/>
          </p:cNvSpPr>
          <p:nvPr/>
        </p:nvSpPr>
        <p:spPr bwMode="auto">
          <a:xfrm>
            <a:off x="276225" y="1247775"/>
            <a:ext cx="8294688" cy="646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marL="392113" indent="-293688" defTabSz="414338">
              <a:tabLst>
                <a:tab pos="657225" algn="l"/>
                <a:tab pos="1312863" algn="l"/>
                <a:tab pos="1970088" algn="l"/>
                <a:tab pos="2627313" algn="l"/>
                <a:tab pos="3282950" algn="l"/>
                <a:tab pos="3940175" algn="l"/>
              </a:tabLst>
              <a:defRPr sz="2400">
                <a:solidFill>
                  <a:schemeClr val="tx1"/>
                </a:solidFill>
                <a:latin typeface="Times New Roman" pitchFamily="18" charset="0"/>
              </a:defRPr>
            </a:lvl1pPr>
            <a:lvl2pPr marL="782638" indent="-260350" defTabSz="414338">
              <a:tabLst>
                <a:tab pos="657225" algn="l"/>
                <a:tab pos="1312863" algn="l"/>
                <a:tab pos="1970088" algn="l"/>
                <a:tab pos="2627313" algn="l"/>
                <a:tab pos="3282950" algn="l"/>
                <a:tab pos="3940175" algn="l"/>
              </a:tabLst>
              <a:defRPr sz="2400">
                <a:solidFill>
                  <a:schemeClr val="tx1"/>
                </a:solidFill>
                <a:latin typeface="Times New Roman" pitchFamily="18" charset="0"/>
              </a:defRPr>
            </a:lvl2pPr>
            <a:lvl3pPr marL="587375" indent="-195263" defTabSz="414338">
              <a:tabLst>
                <a:tab pos="657225" algn="l"/>
                <a:tab pos="1312863" algn="l"/>
                <a:tab pos="1970088" algn="l"/>
                <a:tab pos="2627313" algn="l"/>
                <a:tab pos="3282950" algn="l"/>
                <a:tab pos="3940175" algn="l"/>
              </a:tabLst>
              <a:defRPr sz="2400">
                <a:solidFill>
                  <a:schemeClr val="tx1"/>
                </a:solidFill>
                <a:latin typeface="Times New Roman" pitchFamily="18" charset="0"/>
              </a:defRPr>
            </a:lvl3pPr>
            <a:lvl4pPr marL="782638" indent="-195263" defTabSz="414338">
              <a:tabLst>
                <a:tab pos="657225" algn="l"/>
                <a:tab pos="1312863" algn="l"/>
                <a:tab pos="1970088" algn="l"/>
                <a:tab pos="2627313" algn="l"/>
                <a:tab pos="3282950" algn="l"/>
                <a:tab pos="3940175" algn="l"/>
              </a:tabLst>
              <a:defRPr sz="2400">
                <a:solidFill>
                  <a:schemeClr val="tx1"/>
                </a:solidFill>
                <a:latin typeface="Times New Roman" pitchFamily="18" charset="0"/>
              </a:defRPr>
            </a:lvl4pPr>
            <a:lvl5pPr marL="979488" indent="-196850" defTabSz="414338">
              <a:tabLst>
                <a:tab pos="657225" algn="l"/>
                <a:tab pos="1312863" algn="l"/>
                <a:tab pos="1970088" algn="l"/>
                <a:tab pos="2627313" algn="l"/>
                <a:tab pos="3282950" algn="l"/>
                <a:tab pos="3940175" algn="l"/>
              </a:tabLst>
              <a:defRPr sz="2400">
                <a:solidFill>
                  <a:schemeClr val="tx1"/>
                </a:solidFill>
                <a:latin typeface="Times New Roman" pitchFamily="18" charset="0"/>
              </a:defRPr>
            </a:lvl5pPr>
            <a:lvl6pPr marL="1436688" indent="-196850" defTabSz="414338" eaLnBrk="0" fontAlgn="base" hangingPunct="0">
              <a:spcBef>
                <a:spcPct val="0"/>
              </a:spcBef>
              <a:spcAft>
                <a:spcPct val="0"/>
              </a:spcAft>
              <a:tabLst>
                <a:tab pos="657225" algn="l"/>
                <a:tab pos="1312863" algn="l"/>
                <a:tab pos="1970088" algn="l"/>
                <a:tab pos="2627313" algn="l"/>
                <a:tab pos="3282950" algn="l"/>
                <a:tab pos="3940175" algn="l"/>
              </a:tabLst>
              <a:defRPr sz="2400">
                <a:solidFill>
                  <a:schemeClr val="tx1"/>
                </a:solidFill>
                <a:latin typeface="Times New Roman" pitchFamily="18" charset="0"/>
              </a:defRPr>
            </a:lvl6pPr>
            <a:lvl7pPr marL="1893888" indent="-196850" defTabSz="414338" eaLnBrk="0" fontAlgn="base" hangingPunct="0">
              <a:spcBef>
                <a:spcPct val="0"/>
              </a:spcBef>
              <a:spcAft>
                <a:spcPct val="0"/>
              </a:spcAft>
              <a:tabLst>
                <a:tab pos="657225" algn="l"/>
                <a:tab pos="1312863" algn="l"/>
                <a:tab pos="1970088" algn="l"/>
                <a:tab pos="2627313" algn="l"/>
                <a:tab pos="3282950" algn="l"/>
                <a:tab pos="3940175" algn="l"/>
              </a:tabLst>
              <a:defRPr sz="2400">
                <a:solidFill>
                  <a:schemeClr val="tx1"/>
                </a:solidFill>
                <a:latin typeface="Times New Roman" pitchFamily="18" charset="0"/>
              </a:defRPr>
            </a:lvl7pPr>
            <a:lvl8pPr marL="2351088" indent="-196850" defTabSz="414338" eaLnBrk="0" fontAlgn="base" hangingPunct="0">
              <a:spcBef>
                <a:spcPct val="0"/>
              </a:spcBef>
              <a:spcAft>
                <a:spcPct val="0"/>
              </a:spcAft>
              <a:tabLst>
                <a:tab pos="657225" algn="l"/>
                <a:tab pos="1312863" algn="l"/>
                <a:tab pos="1970088" algn="l"/>
                <a:tab pos="2627313" algn="l"/>
                <a:tab pos="3282950" algn="l"/>
                <a:tab pos="3940175" algn="l"/>
              </a:tabLst>
              <a:defRPr sz="2400">
                <a:solidFill>
                  <a:schemeClr val="tx1"/>
                </a:solidFill>
                <a:latin typeface="Times New Roman" pitchFamily="18" charset="0"/>
              </a:defRPr>
            </a:lvl8pPr>
            <a:lvl9pPr marL="2808288" indent="-196850" defTabSz="414338" eaLnBrk="0" fontAlgn="base" hangingPunct="0">
              <a:spcBef>
                <a:spcPct val="0"/>
              </a:spcBef>
              <a:spcAft>
                <a:spcPct val="0"/>
              </a:spcAft>
              <a:tabLst>
                <a:tab pos="657225" algn="l"/>
                <a:tab pos="1312863" algn="l"/>
                <a:tab pos="1970088" algn="l"/>
                <a:tab pos="2627313" algn="l"/>
                <a:tab pos="3282950" algn="l"/>
                <a:tab pos="3940175" algn="l"/>
              </a:tabLst>
              <a:defRPr sz="2400">
                <a:solidFill>
                  <a:schemeClr val="tx1"/>
                </a:solidFill>
                <a:latin typeface="Times New Roman" pitchFamily="18" charset="0"/>
              </a:defRPr>
            </a:lvl9pPr>
          </a:lstStyle>
          <a:p>
            <a:pPr eaLnBrk="1">
              <a:lnSpc>
                <a:spcPct val="144000"/>
              </a:lnSpc>
              <a:spcAft>
                <a:spcPts val="1288"/>
              </a:spcAft>
              <a:buClr>
                <a:srgbClr val="000000"/>
              </a:buClr>
              <a:buSzPct val="45000"/>
              <a:buFont typeface="Wingdings" pitchFamily="2" charset="2"/>
              <a:buChar char=""/>
            </a:pPr>
            <a:endParaRPr lang="en-GB" sz="2200">
              <a:solidFill>
                <a:srgbClr val="000080"/>
              </a:solidFill>
              <a:latin typeface="Times" pitchFamily="80" charset="0"/>
              <a:cs typeface="Tahoma" pitchFamily="34" charset="0"/>
            </a:endParaRPr>
          </a:p>
        </p:txBody>
      </p:sp>
      <p:sp>
        <p:nvSpPr>
          <p:cNvPr id="1652741" name="Text Box 5"/>
          <p:cNvSpPr txBox="1">
            <a:spLocks noChangeArrowheads="1"/>
          </p:cNvSpPr>
          <p:nvPr/>
        </p:nvSpPr>
        <p:spPr bwMode="auto">
          <a:xfrm>
            <a:off x="6630988" y="4822825"/>
            <a:ext cx="161925" cy="630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0820" rIns="81639" bIns="40820">
            <a:spAutoFit/>
          </a:bodyPr>
          <a:lstStyle>
            <a:lvl1pPr defTabSz="414338">
              <a:tabLst>
                <a:tab pos="657225" algn="l"/>
                <a:tab pos="1312863" algn="l"/>
                <a:tab pos="1970088" algn="l"/>
              </a:tabLst>
              <a:defRPr sz="2400">
                <a:solidFill>
                  <a:schemeClr val="tx1"/>
                </a:solidFill>
                <a:latin typeface="Times New Roman" pitchFamily="18" charset="0"/>
              </a:defRPr>
            </a:lvl1pPr>
            <a:lvl2pPr marL="392113" indent="-196850" defTabSz="414338">
              <a:tabLst>
                <a:tab pos="657225" algn="l"/>
                <a:tab pos="1312863" algn="l"/>
                <a:tab pos="1970088" algn="l"/>
              </a:tabLst>
              <a:defRPr sz="2400">
                <a:solidFill>
                  <a:schemeClr val="tx1"/>
                </a:solidFill>
                <a:latin typeface="Times New Roman" pitchFamily="18" charset="0"/>
              </a:defRPr>
            </a:lvl2pPr>
            <a:lvl3pPr marL="587375" indent="-195263" defTabSz="414338">
              <a:tabLst>
                <a:tab pos="657225" algn="l"/>
                <a:tab pos="1312863" algn="l"/>
                <a:tab pos="1970088" algn="l"/>
              </a:tabLst>
              <a:defRPr sz="2400">
                <a:solidFill>
                  <a:schemeClr val="tx1"/>
                </a:solidFill>
                <a:latin typeface="Times New Roman" pitchFamily="18" charset="0"/>
              </a:defRPr>
            </a:lvl3pPr>
            <a:lvl4pPr marL="782638" indent="-195263" defTabSz="414338">
              <a:tabLst>
                <a:tab pos="657225" algn="l"/>
                <a:tab pos="1312863" algn="l"/>
                <a:tab pos="1970088" algn="l"/>
              </a:tabLst>
              <a:defRPr sz="2400">
                <a:solidFill>
                  <a:schemeClr val="tx1"/>
                </a:solidFill>
                <a:latin typeface="Times New Roman" pitchFamily="18" charset="0"/>
              </a:defRPr>
            </a:lvl4pPr>
            <a:lvl5pPr marL="979488" indent="-196850" defTabSz="414338">
              <a:tabLst>
                <a:tab pos="657225" algn="l"/>
                <a:tab pos="1312863" algn="l"/>
                <a:tab pos="1970088" algn="l"/>
              </a:tabLst>
              <a:defRPr sz="2400">
                <a:solidFill>
                  <a:schemeClr val="tx1"/>
                </a:solidFill>
                <a:latin typeface="Times New Roman" pitchFamily="18" charset="0"/>
              </a:defRPr>
            </a:lvl5pPr>
            <a:lvl6pPr marL="1436688" indent="-196850" defTabSz="414338" eaLnBrk="0" fontAlgn="base" hangingPunct="0">
              <a:spcBef>
                <a:spcPct val="0"/>
              </a:spcBef>
              <a:spcAft>
                <a:spcPct val="0"/>
              </a:spcAft>
              <a:tabLst>
                <a:tab pos="657225" algn="l"/>
                <a:tab pos="1312863" algn="l"/>
                <a:tab pos="1970088" algn="l"/>
              </a:tabLst>
              <a:defRPr sz="2400">
                <a:solidFill>
                  <a:schemeClr val="tx1"/>
                </a:solidFill>
                <a:latin typeface="Times New Roman" pitchFamily="18" charset="0"/>
              </a:defRPr>
            </a:lvl6pPr>
            <a:lvl7pPr marL="1893888" indent="-196850" defTabSz="414338" eaLnBrk="0" fontAlgn="base" hangingPunct="0">
              <a:spcBef>
                <a:spcPct val="0"/>
              </a:spcBef>
              <a:spcAft>
                <a:spcPct val="0"/>
              </a:spcAft>
              <a:tabLst>
                <a:tab pos="657225" algn="l"/>
                <a:tab pos="1312863" algn="l"/>
                <a:tab pos="1970088" algn="l"/>
              </a:tabLst>
              <a:defRPr sz="2400">
                <a:solidFill>
                  <a:schemeClr val="tx1"/>
                </a:solidFill>
                <a:latin typeface="Times New Roman" pitchFamily="18" charset="0"/>
              </a:defRPr>
            </a:lvl7pPr>
            <a:lvl8pPr marL="2351088" indent="-196850" defTabSz="414338" eaLnBrk="0" fontAlgn="base" hangingPunct="0">
              <a:spcBef>
                <a:spcPct val="0"/>
              </a:spcBef>
              <a:spcAft>
                <a:spcPct val="0"/>
              </a:spcAft>
              <a:tabLst>
                <a:tab pos="657225" algn="l"/>
                <a:tab pos="1312863" algn="l"/>
                <a:tab pos="1970088" algn="l"/>
              </a:tabLst>
              <a:defRPr sz="2400">
                <a:solidFill>
                  <a:schemeClr val="tx1"/>
                </a:solidFill>
                <a:latin typeface="Times New Roman" pitchFamily="18" charset="0"/>
              </a:defRPr>
            </a:lvl8pPr>
            <a:lvl9pPr marL="2808288" indent="-196850" defTabSz="414338" eaLnBrk="0" fontAlgn="base" hangingPunct="0">
              <a:spcBef>
                <a:spcPct val="0"/>
              </a:spcBef>
              <a:spcAft>
                <a:spcPct val="0"/>
              </a:spcAft>
              <a:tabLst>
                <a:tab pos="657225" algn="l"/>
                <a:tab pos="1312863" algn="l"/>
                <a:tab pos="1970088" algn="l"/>
              </a:tabLst>
              <a:defRPr sz="2400">
                <a:solidFill>
                  <a:schemeClr val="tx1"/>
                </a:solidFill>
                <a:latin typeface="Times New Roman" pitchFamily="18" charset="0"/>
              </a:defRPr>
            </a:lvl9pPr>
          </a:lstStyle>
          <a:p>
            <a:pPr eaLnBrk="1">
              <a:lnSpc>
                <a:spcPct val="124000"/>
              </a:lnSpc>
              <a:buClr>
                <a:srgbClr val="000000"/>
              </a:buClr>
              <a:buSzPct val="45000"/>
              <a:buFont typeface="Wingdings" pitchFamily="2" charset="2"/>
              <a:buNone/>
            </a:pPr>
            <a:endParaRPr lang="en-US" sz="2900" b="1">
              <a:solidFill>
                <a:srgbClr val="FF8080"/>
              </a:solidFill>
              <a:latin typeface="Arial" charset="0"/>
              <a:cs typeface="Tahoma" pitchFamily="34" charset="0"/>
            </a:endParaRPr>
          </a:p>
        </p:txBody>
      </p:sp>
      <p:sp>
        <p:nvSpPr>
          <p:cNvPr id="1652742" name="Rectangle 6"/>
          <p:cNvSpPr>
            <a:spLocks noChangeArrowheads="1"/>
          </p:cNvSpPr>
          <p:nvPr/>
        </p:nvSpPr>
        <p:spPr bwMode="auto">
          <a:xfrm>
            <a:off x="4979988" y="3546475"/>
            <a:ext cx="269875" cy="7191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p>
            <a:pPr defTabSz="828675" eaLnBrk="1">
              <a:lnSpc>
                <a:spcPct val="124000"/>
              </a:lnSpc>
              <a:spcAft>
                <a:spcPts val="1288"/>
              </a:spcAft>
              <a:buClr>
                <a:srgbClr val="000000"/>
              </a:buClr>
              <a:buSzPct val="45000"/>
              <a:buFont typeface="Wingdings" pitchFamily="2" charset="2"/>
              <a:buChar char=""/>
            </a:pPr>
            <a:endParaRPr lang="en-US" sz="2500">
              <a:solidFill>
                <a:srgbClr val="000000"/>
              </a:solidFill>
              <a:latin typeface="Times" pitchFamily="80" charset="0"/>
              <a:cs typeface="Tahoma" pitchFamily="34" charset="0"/>
            </a:endParaRPr>
          </a:p>
        </p:txBody>
      </p:sp>
      <p:pic>
        <p:nvPicPr>
          <p:cNvPr id="1652743" name="Picture 7"/>
          <p:cNvPicPr>
            <a:picLocks noChangeAspect="1" noChangeArrowheads="1"/>
          </p:cNvPicPr>
          <p:nvPr/>
        </p:nvPicPr>
        <p:blipFill>
          <a:blip r:embed="rId3">
            <a:extLst>
              <a:ext uri="{28A0092B-C50C-407E-A947-70E740481C1C}">
                <a14:useLocalDpi xmlns:a14="http://schemas.microsoft.com/office/drawing/2010/main" val="0"/>
              </a:ext>
            </a:extLst>
          </a:blip>
          <a:srcRect l="4498" r="6340" b="3627"/>
          <a:stretch>
            <a:fillRect/>
          </a:stretch>
        </p:blipFill>
        <p:spPr bwMode="auto">
          <a:xfrm>
            <a:off x="1414463" y="3249613"/>
            <a:ext cx="6105525" cy="3382962"/>
          </a:xfrm>
          <a:prstGeom prst="rect">
            <a:avLst/>
          </a:prstGeom>
          <a:noFill/>
          <a:ln>
            <a:noFill/>
          </a:ln>
          <a:effectLst/>
          <a:extLst>
            <a:ext uri="{909E8E84-426E-40DD-AFC4-6F175D3DCCD1}">
              <a14:hiddenFill xmlns:a14="http://schemas.microsoft.com/office/drawing/2010/main">
                <a:blipFill dpi="0" rotWithShape="0">
                  <a:blip/>
                  <a:srcRect l="4498" r="6340" b="362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52744" name="Text Box 8"/>
          <p:cNvSpPr txBox="1">
            <a:spLocks noChangeArrowheads="1"/>
          </p:cNvSpPr>
          <p:nvPr/>
        </p:nvSpPr>
        <p:spPr bwMode="auto">
          <a:xfrm>
            <a:off x="817563" y="1595438"/>
            <a:ext cx="7875587"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eaLnBrk="1" hangingPunct="1">
              <a:buFont typeface="Arial" charset="0"/>
              <a:buChar char="•"/>
            </a:pPr>
            <a:r>
              <a:rPr lang="en-US">
                <a:latin typeface="Arial" charset="0"/>
              </a:rPr>
              <a:t>3 months of data analyzed- no signals seen</a:t>
            </a:r>
          </a:p>
          <a:p>
            <a:pPr eaLnBrk="1" hangingPunct="1">
              <a:buFontTx/>
              <a:buChar char="•"/>
            </a:pPr>
            <a:r>
              <a:rPr lang="en-US" sz="2000">
                <a:latin typeface="Arial" charset="0"/>
              </a:rPr>
              <a:t>For 1.4-1.4 M</a:t>
            </a:r>
            <a:r>
              <a:rPr lang="en-US" sz="2000" baseline="-25000">
                <a:latin typeface="Arial" charset="0"/>
              </a:rPr>
              <a:t>o</a:t>
            </a:r>
            <a:r>
              <a:rPr lang="en-US" sz="2000">
                <a:latin typeface="Arial" charset="0"/>
              </a:rPr>
              <a:t> binaries, ~ 200 MWEGs in range</a:t>
            </a:r>
          </a:p>
          <a:p>
            <a:pPr eaLnBrk="1" hangingPunct="1">
              <a:buFontTx/>
              <a:buChar char="•"/>
            </a:pPr>
            <a:r>
              <a:rPr lang="en-US" sz="2000">
                <a:latin typeface="Arial" charset="0"/>
              </a:rPr>
              <a:t>For 5-5 M</a:t>
            </a:r>
            <a:r>
              <a:rPr lang="en-US" sz="2000" baseline="-25000">
                <a:latin typeface="Arial" charset="0"/>
              </a:rPr>
              <a:t>o</a:t>
            </a:r>
            <a:r>
              <a:rPr lang="en-US" sz="2000">
                <a:latin typeface="Arial" charset="0"/>
              </a:rPr>
              <a:t> binaries, ~ 1000 MWEGs in range</a:t>
            </a:r>
          </a:p>
          <a:p>
            <a:pPr eaLnBrk="1" hangingPunct="1">
              <a:buFont typeface="Arial" charset="0"/>
              <a:buChar char="•"/>
            </a:pPr>
            <a:r>
              <a:rPr lang="en-US" sz="2000">
                <a:latin typeface="Arial" charset="0"/>
              </a:rPr>
              <a:t>Plot- Inspiral horizon for equal mass binaries vs. total mass</a:t>
            </a:r>
          </a:p>
          <a:p>
            <a:pPr lvl="1" eaLnBrk="1" hangingPunct="1">
              <a:buFont typeface="Arial" charset="0"/>
              <a:buNone/>
            </a:pPr>
            <a:r>
              <a:rPr lang="en-US" sz="1600">
                <a:latin typeface="Arial" charset="0"/>
              </a:rPr>
              <a:t>(horizon=range at peak of antenna pattern; ~2.3 x antenna pattern average)</a:t>
            </a:r>
          </a:p>
        </p:txBody>
      </p:sp>
      <p:sp>
        <p:nvSpPr>
          <p:cNvPr id="1652745" name="Text Box 9"/>
          <p:cNvSpPr txBox="1">
            <a:spLocks noChangeArrowheads="1"/>
          </p:cNvSpPr>
          <p:nvPr/>
        </p:nvSpPr>
        <p:spPr bwMode="auto">
          <a:xfrm>
            <a:off x="5070475" y="3995738"/>
            <a:ext cx="2306638"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GB" sz="1600" b="1" i="1">
                <a:solidFill>
                  <a:srgbClr val="000000"/>
                </a:solidFill>
                <a:latin typeface="Arial" charset="0"/>
                <a:cs typeface="Tahoma" pitchFamily="34" charset="0"/>
              </a:rPr>
              <a:t>Peak- 130 Mpc</a:t>
            </a:r>
          </a:p>
          <a:p>
            <a:pPr eaLnBrk="1" hangingPunct="1"/>
            <a:r>
              <a:rPr lang="en-GB" sz="1600" b="1" i="1">
                <a:solidFill>
                  <a:srgbClr val="000000"/>
                </a:solidFill>
                <a:latin typeface="Arial" charset="0"/>
                <a:cs typeface="Tahoma" pitchFamily="34" charset="0"/>
              </a:rPr>
              <a:t>at total mass ~ 25M</a:t>
            </a:r>
            <a:r>
              <a:rPr lang="en-GB" sz="1600" b="1" i="1" baseline="-33000">
                <a:solidFill>
                  <a:srgbClr val="000000"/>
                </a:solidFill>
                <a:latin typeface="Arial" charset="0"/>
                <a:cs typeface="Tahoma" pitchFamily="34" charset="0"/>
              </a:rPr>
              <a:t>sun</a:t>
            </a:r>
          </a:p>
          <a:p>
            <a:pPr eaLnBrk="1" hangingPunct="1"/>
            <a:endParaRPr lang="en-US" sz="1600" b="1" i="1" baseline="-33000">
              <a:solidFill>
                <a:srgbClr val="000000"/>
              </a:solidFill>
              <a:latin typeface="Arial" charset="0"/>
              <a:cs typeface="Tahoma" pitchFamily="34" charset="0"/>
            </a:endParaRPr>
          </a:p>
        </p:txBody>
      </p:sp>
      <p:sp>
        <p:nvSpPr>
          <p:cNvPr id="1652746" name="Line 10"/>
          <p:cNvSpPr>
            <a:spLocks noChangeShapeType="1"/>
          </p:cNvSpPr>
          <p:nvPr/>
        </p:nvSpPr>
        <p:spPr bwMode="auto">
          <a:xfrm flipH="1" flipV="1">
            <a:off x="3471863" y="3638550"/>
            <a:ext cx="1827212" cy="3476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2747" name="Text Box 11"/>
          <p:cNvSpPr txBox="1">
            <a:spLocks noChangeArrowheads="1"/>
          </p:cNvSpPr>
          <p:nvPr/>
        </p:nvSpPr>
        <p:spPr bwMode="auto">
          <a:xfrm>
            <a:off x="2854325" y="5894388"/>
            <a:ext cx="320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buFontTx/>
              <a:buChar char="•"/>
            </a:pPr>
            <a:r>
              <a:rPr lang="en-US" sz="1800">
                <a:latin typeface="Times" pitchFamily="80" charset="0"/>
              </a:rPr>
              <a:t> </a:t>
            </a:r>
            <a:endParaRPr lang="en-US" sz="1800"/>
          </a:p>
        </p:txBody>
      </p:sp>
      <p:sp>
        <p:nvSpPr>
          <p:cNvPr id="2" name="Slide Number Placeholder 1"/>
          <p:cNvSpPr>
            <a:spLocks noGrp="1"/>
          </p:cNvSpPr>
          <p:nvPr>
            <p:ph type="sldNum" sz="quarter" idx="12"/>
          </p:nvPr>
        </p:nvSpPr>
        <p:spPr/>
        <p:txBody>
          <a:bodyPr/>
          <a:lstStyle/>
          <a:p>
            <a:fld id="{00CBE7D1-A9E4-4F6C-9957-0F6E58357958}" type="slidenum">
              <a:rPr lang="en-US" smtClean="0"/>
              <a:pPr/>
              <a:t>52</a:t>
            </a:fld>
            <a:endParaRPr lang="en-US"/>
          </a:p>
        </p:txBody>
      </p:sp>
    </p:spTree>
    <p:extLst>
      <p:ext uri="{BB962C8B-B14F-4D97-AF65-F5344CB8AC3E}">
        <p14:creationId xmlns:p14="http://schemas.microsoft.com/office/powerpoint/2010/main" val="26004902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1026"/>
          <p:cNvSpPr>
            <a:spLocks noGrp="1" noChangeArrowheads="1"/>
          </p:cNvSpPr>
          <p:nvPr>
            <p:ph type="title"/>
          </p:nvPr>
        </p:nvSpPr>
        <p:spPr/>
        <p:txBody>
          <a:bodyPr/>
          <a:lstStyle/>
          <a:p>
            <a:r>
              <a:rPr lang="en-US" dirty="0"/>
              <a:t>Supernova collapse sequence</a:t>
            </a:r>
          </a:p>
        </p:txBody>
      </p:sp>
      <p:pic>
        <p:nvPicPr>
          <p:cNvPr id="489475" name="Picture 1027" descr="sn_sequ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4724400" cy="3892550"/>
          </a:xfrm>
          <a:prstGeom prst="rect">
            <a:avLst/>
          </a:prstGeom>
          <a:noFill/>
          <a:extLst>
            <a:ext uri="{909E8E84-426E-40DD-AFC4-6F175D3DCCD1}">
              <a14:hiddenFill xmlns:a14="http://schemas.microsoft.com/office/drawing/2010/main">
                <a:solidFill>
                  <a:srgbClr val="FFFFFF"/>
                </a:solidFill>
              </a14:hiddenFill>
            </a:ext>
          </a:extLst>
        </p:spPr>
      </p:pic>
      <p:sp>
        <p:nvSpPr>
          <p:cNvPr id="489476" name="Rectangle 1028"/>
          <p:cNvSpPr>
            <a:spLocks noChangeArrowheads="1"/>
          </p:cNvSpPr>
          <p:nvPr/>
        </p:nvSpPr>
        <p:spPr bwMode="auto">
          <a:xfrm>
            <a:off x="5105400" y="1752600"/>
            <a:ext cx="37338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1"/>
              </a:buClr>
              <a:buFont typeface="Wingdings" pitchFamily="2" charset="2"/>
              <a:buChar char="§"/>
            </a:pPr>
            <a:r>
              <a:rPr lang="en-US" sz="1600" dirty="0">
                <a:latin typeface="Helvetica" pitchFamily="80" charset="0"/>
              </a:rPr>
              <a:t>Within about 0.1  second, the core  collapses and gravitational waves are emitted.</a:t>
            </a:r>
          </a:p>
          <a:p>
            <a:pPr marL="342900" indent="-342900">
              <a:spcBef>
                <a:spcPct val="20000"/>
              </a:spcBef>
              <a:buClr>
                <a:schemeClr val="tx1"/>
              </a:buClr>
              <a:buFont typeface="Wingdings" pitchFamily="2" charset="2"/>
              <a:buChar char="§"/>
            </a:pPr>
            <a:r>
              <a:rPr lang="en-US" sz="1600" dirty="0">
                <a:latin typeface="Helvetica" pitchFamily="80" charset="0"/>
              </a:rPr>
              <a:t>After about 0.5  second, the  collapsing envelope interacts with the outward  shock. Neutrinos are emitted.</a:t>
            </a:r>
          </a:p>
          <a:p>
            <a:pPr marL="342900" indent="-342900">
              <a:spcBef>
                <a:spcPct val="20000"/>
              </a:spcBef>
              <a:buClr>
                <a:schemeClr val="tx1"/>
              </a:buClr>
              <a:buFont typeface="Wingdings" pitchFamily="2" charset="2"/>
              <a:buChar char="§"/>
            </a:pPr>
            <a:r>
              <a:rPr lang="en-US" sz="1600" dirty="0">
                <a:latin typeface="Helvetica" pitchFamily="80" charset="0"/>
              </a:rPr>
              <a:t>Within 2 hours, the envelope of the star is explosively ejected.  When  the photons reach the surface of the  star, it brightens by a factor of 100 million.</a:t>
            </a:r>
          </a:p>
          <a:p>
            <a:pPr marL="342900" indent="-342900">
              <a:spcBef>
                <a:spcPct val="20000"/>
              </a:spcBef>
              <a:buClr>
                <a:schemeClr val="tx1"/>
              </a:buClr>
              <a:buFont typeface="Wingdings" pitchFamily="2" charset="2"/>
              <a:buChar char="§"/>
            </a:pPr>
            <a:r>
              <a:rPr lang="en-US" sz="1600" dirty="0">
                <a:latin typeface="Helvetica" pitchFamily="80" charset="0"/>
              </a:rPr>
              <a:t>Over a period of months, the expanding  remnant emits X-rays, visible light and radio waves in a decreasing fashion.</a:t>
            </a:r>
            <a:r>
              <a:rPr lang="en-US" sz="1800" dirty="0">
                <a:latin typeface="Helvetica" pitchFamily="80" charset="0"/>
              </a:rPr>
              <a:t> </a:t>
            </a:r>
          </a:p>
        </p:txBody>
      </p:sp>
      <p:sp>
        <p:nvSpPr>
          <p:cNvPr id="489477" name="AutoShape 1029"/>
          <p:cNvSpPr>
            <a:spLocks noChangeArrowheads="1"/>
          </p:cNvSpPr>
          <p:nvPr/>
        </p:nvSpPr>
        <p:spPr bwMode="auto">
          <a:xfrm>
            <a:off x="2743200" y="1905000"/>
            <a:ext cx="1981200" cy="990600"/>
          </a:xfrm>
          <a:prstGeom prst="rightArrow">
            <a:avLst>
              <a:gd name="adj1" fmla="val 50000"/>
              <a:gd name="adj2" fmla="val 50000"/>
            </a:avLst>
          </a:prstGeom>
          <a:noFill/>
          <a:ln w="57150">
            <a:solidFill>
              <a:srgbClr val="EB5621"/>
            </a:solidFill>
            <a:miter lim="800000"/>
            <a:headEnd type="none" w="sm" len="sm"/>
            <a:tailEnd type="none" w="sm" len="sm"/>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9478" name="Text Box 1030"/>
          <p:cNvSpPr txBox="1">
            <a:spLocks noChangeArrowheads="1"/>
          </p:cNvSpPr>
          <p:nvPr/>
        </p:nvSpPr>
        <p:spPr bwMode="auto">
          <a:xfrm>
            <a:off x="2667000" y="2286000"/>
            <a:ext cx="2133600" cy="304800"/>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12700">
                <a:solidFill>
                  <a:srgbClr val="EB562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400" b="1">
                <a:solidFill>
                  <a:srgbClr val="EB5621"/>
                </a:solidFill>
                <a:latin typeface="Arial" charset="0"/>
              </a:rPr>
              <a:t>Gravitational waves</a:t>
            </a:r>
            <a:endParaRPr lang="en-US" sz="1400"/>
          </a:p>
        </p:txBody>
      </p:sp>
      <p:sp>
        <p:nvSpPr>
          <p:cNvPr id="2" name="Slide Number Placeholder 1"/>
          <p:cNvSpPr>
            <a:spLocks noGrp="1"/>
          </p:cNvSpPr>
          <p:nvPr>
            <p:ph type="sldNum" sz="quarter" idx="12"/>
          </p:nvPr>
        </p:nvSpPr>
        <p:spPr/>
        <p:txBody>
          <a:bodyPr/>
          <a:lstStyle/>
          <a:p>
            <a:fld id="{D0D7F02C-625E-4AEC-B7A2-3E16C90D08CA}" type="slidenum">
              <a:rPr lang="en-US" smtClean="0"/>
              <a:pPr/>
              <a:t>53</a:t>
            </a:fld>
            <a:endParaRPr lang="en-US"/>
          </a:p>
        </p:txBody>
      </p:sp>
    </p:spTree>
    <p:extLst>
      <p:ext uri="{BB962C8B-B14F-4D97-AF65-F5344CB8AC3E}">
        <p14:creationId xmlns:p14="http://schemas.microsoft.com/office/powerpoint/2010/main" val="326761620"/>
      </p:ext>
    </p:extLst>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82" name="Picture 2"/>
          <p:cNvPicPr>
            <a:picLocks noChangeAspect="1" noChangeArrowheads="1"/>
          </p:cNvPicPr>
          <p:nvPr/>
        </p:nvPicPr>
        <p:blipFill>
          <a:blip r:embed="rId3">
            <a:extLst>
              <a:ext uri="{28A0092B-C50C-407E-A947-70E740481C1C}">
                <a14:useLocalDpi xmlns:a14="http://schemas.microsoft.com/office/drawing/2010/main" val="0"/>
              </a:ext>
            </a:extLst>
          </a:blip>
          <a:srcRect l="5095" t="5196" r="6580" b="3307"/>
          <a:stretch>
            <a:fillRect/>
          </a:stretch>
        </p:blipFill>
        <p:spPr bwMode="auto">
          <a:xfrm>
            <a:off x="3929063" y="2228850"/>
            <a:ext cx="4948237" cy="4606925"/>
          </a:xfrm>
          <a:prstGeom prst="rect">
            <a:avLst/>
          </a:prstGeom>
          <a:noFill/>
          <a:ln>
            <a:noFill/>
          </a:ln>
          <a:effectLst/>
          <a:extLst>
            <a:ext uri="{909E8E84-426E-40DD-AFC4-6F175D3DCCD1}">
              <a14:hiddenFill xmlns:a14="http://schemas.microsoft.com/office/drawing/2010/main">
                <a:blipFill dpi="0" rotWithShape="0">
                  <a:blip/>
                  <a:srcRect l="5095" t="5196" r="6580" b="330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58883" name="Text Box 3"/>
          <p:cNvSpPr txBox="1">
            <a:spLocks noChangeArrowheads="1"/>
          </p:cNvSpPr>
          <p:nvPr/>
        </p:nvSpPr>
        <p:spPr bwMode="auto">
          <a:xfrm>
            <a:off x="457200" y="6437313"/>
            <a:ext cx="2127250" cy="47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58884" name="Text Box 4"/>
          <p:cNvSpPr txBox="1">
            <a:spLocks noChangeArrowheads="1"/>
          </p:cNvSpPr>
          <p:nvPr/>
        </p:nvSpPr>
        <p:spPr bwMode="auto">
          <a:xfrm>
            <a:off x="168275" y="1601788"/>
            <a:ext cx="8975725" cy="692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spAutoFit/>
          </a:bodyPr>
          <a:lstStyle>
            <a:lvl1pPr defTabSz="414338">
              <a:tabLst>
                <a:tab pos="384175" algn="l"/>
                <a:tab pos="790575" algn="l"/>
                <a:tab pos="1198563" algn="l"/>
                <a:tab pos="1604963" algn="l"/>
                <a:tab pos="2012950" algn="l"/>
                <a:tab pos="2420938" algn="l"/>
                <a:tab pos="2828925" algn="l"/>
                <a:tab pos="3235325" algn="l"/>
                <a:tab pos="3643313" algn="l"/>
                <a:tab pos="4051300" algn="l"/>
                <a:tab pos="4457700" algn="l"/>
                <a:tab pos="4865688" algn="l"/>
                <a:tab pos="5273675" algn="l"/>
                <a:tab pos="5681663" algn="l"/>
                <a:tab pos="6088063" algn="l"/>
                <a:tab pos="6496050" algn="l"/>
                <a:tab pos="6904038" algn="l"/>
                <a:tab pos="7310438" algn="l"/>
                <a:tab pos="7718425" algn="l"/>
                <a:tab pos="8126413" algn="l"/>
                <a:tab pos="8532813" algn="l"/>
                <a:tab pos="8535988" algn="l"/>
              </a:tabLst>
              <a:defRPr sz="2400">
                <a:solidFill>
                  <a:schemeClr val="tx1"/>
                </a:solidFill>
                <a:latin typeface="Times New Roman" pitchFamily="18" charset="0"/>
              </a:defRPr>
            </a:lvl1pPr>
            <a:lvl2pPr marL="384175" indent="-193675" defTabSz="414338">
              <a:tabLst>
                <a:tab pos="384175" algn="l"/>
                <a:tab pos="790575" algn="l"/>
                <a:tab pos="1198563" algn="l"/>
                <a:tab pos="1604963" algn="l"/>
                <a:tab pos="2012950" algn="l"/>
                <a:tab pos="2420938" algn="l"/>
                <a:tab pos="2828925" algn="l"/>
                <a:tab pos="3235325" algn="l"/>
                <a:tab pos="3643313" algn="l"/>
                <a:tab pos="4051300" algn="l"/>
                <a:tab pos="4457700" algn="l"/>
                <a:tab pos="4865688" algn="l"/>
                <a:tab pos="5273675" algn="l"/>
                <a:tab pos="5681663" algn="l"/>
                <a:tab pos="6088063" algn="l"/>
                <a:tab pos="6496050" algn="l"/>
                <a:tab pos="6904038" algn="l"/>
                <a:tab pos="7310438" algn="l"/>
                <a:tab pos="7718425" algn="l"/>
                <a:tab pos="8126413" algn="l"/>
                <a:tab pos="8532813" algn="l"/>
                <a:tab pos="8535988" algn="l"/>
              </a:tabLst>
              <a:defRPr sz="2400">
                <a:solidFill>
                  <a:schemeClr val="tx1"/>
                </a:solidFill>
                <a:latin typeface="Times New Roman" pitchFamily="18" charset="0"/>
              </a:defRPr>
            </a:lvl2pPr>
            <a:lvl3pPr marL="581025" indent="-190500" defTabSz="414338">
              <a:tabLst>
                <a:tab pos="384175" algn="l"/>
                <a:tab pos="790575" algn="l"/>
                <a:tab pos="1198563" algn="l"/>
                <a:tab pos="1604963" algn="l"/>
                <a:tab pos="2012950" algn="l"/>
                <a:tab pos="2420938" algn="l"/>
                <a:tab pos="2828925" algn="l"/>
                <a:tab pos="3235325" algn="l"/>
                <a:tab pos="3643313" algn="l"/>
                <a:tab pos="4051300" algn="l"/>
                <a:tab pos="4457700" algn="l"/>
                <a:tab pos="4865688" algn="l"/>
                <a:tab pos="5273675" algn="l"/>
                <a:tab pos="5681663" algn="l"/>
                <a:tab pos="6088063" algn="l"/>
                <a:tab pos="6496050" algn="l"/>
                <a:tab pos="6904038" algn="l"/>
                <a:tab pos="7310438" algn="l"/>
                <a:tab pos="7718425" algn="l"/>
                <a:tab pos="8126413" algn="l"/>
                <a:tab pos="8532813" algn="l"/>
                <a:tab pos="8535988" algn="l"/>
              </a:tabLst>
              <a:defRPr sz="2400">
                <a:solidFill>
                  <a:schemeClr val="tx1"/>
                </a:solidFill>
                <a:latin typeface="Times New Roman" pitchFamily="18" charset="0"/>
              </a:defRPr>
            </a:lvl3pPr>
            <a:lvl4pPr marL="776288" indent="-193675" defTabSz="414338">
              <a:tabLst>
                <a:tab pos="384175" algn="l"/>
                <a:tab pos="790575" algn="l"/>
                <a:tab pos="1198563" algn="l"/>
                <a:tab pos="1604963" algn="l"/>
                <a:tab pos="2012950" algn="l"/>
                <a:tab pos="2420938" algn="l"/>
                <a:tab pos="2828925" algn="l"/>
                <a:tab pos="3235325" algn="l"/>
                <a:tab pos="3643313" algn="l"/>
                <a:tab pos="4051300" algn="l"/>
                <a:tab pos="4457700" algn="l"/>
                <a:tab pos="4865688" algn="l"/>
                <a:tab pos="5273675" algn="l"/>
                <a:tab pos="5681663" algn="l"/>
                <a:tab pos="6088063" algn="l"/>
                <a:tab pos="6496050" algn="l"/>
                <a:tab pos="6904038" algn="l"/>
                <a:tab pos="7310438" algn="l"/>
                <a:tab pos="7718425" algn="l"/>
                <a:tab pos="8126413" algn="l"/>
                <a:tab pos="8532813" algn="l"/>
                <a:tab pos="8535988" algn="l"/>
              </a:tabLst>
              <a:defRPr sz="2400">
                <a:solidFill>
                  <a:schemeClr val="tx1"/>
                </a:solidFill>
                <a:latin typeface="Times New Roman" pitchFamily="18" charset="0"/>
              </a:defRPr>
            </a:lvl4pPr>
            <a:lvl5pPr marL="971550" indent="-190500" defTabSz="414338">
              <a:tabLst>
                <a:tab pos="384175" algn="l"/>
                <a:tab pos="790575" algn="l"/>
                <a:tab pos="1198563" algn="l"/>
                <a:tab pos="1604963" algn="l"/>
                <a:tab pos="2012950" algn="l"/>
                <a:tab pos="2420938" algn="l"/>
                <a:tab pos="2828925" algn="l"/>
                <a:tab pos="3235325" algn="l"/>
                <a:tab pos="3643313" algn="l"/>
                <a:tab pos="4051300" algn="l"/>
                <a:tab pos="4457700" algn="l"/>
                <a:tab pos="4865688" algn="l"/>
                <a:tab pos="5273675" algn="l"/>
                <a:tab pos="5681663" algn="l"/>
                <a:tab pos="6088063" algn="l"/>
                <a:tab pos="6496050" algn="l"/>
                <a:tab pos="6904038" algn="l"/>
                <a:tab pos="7310438" algn="l"/>
                <a:tab pos="7718425" algn="l"/>
                <a:tab pos="8126413" algn="l"/>
                <a:tab pos="8532813" algn="l"/>
                <a:tab pos="8535988" algn="l"/>
              </a:tabLst>
              <a:defRPr sz="2400">
                <a:solidFill>
                  <a:schemeClr val="tx1"/>
                </a:solidFill>
                <a:latin typeface="Times New Roman" pitchFamily="18" charset="0"/>
              </a:defRPr>
            </a:lvl5pPr>
            <a:lvl6pPr marL="1428750" indent="-190500" defTabSz="414338" eaLnBrk="0" fontAlgn="base" hangingPunct="0">
              <a:spcBef>
                <a:spcPct val="0"/>
              </a:spcBef>
              <a:spcAft>
                <a:spcPct val="0"/>
              </a:spcAft>
              <a:tabLst>
                <a:tab pos="384175" algn="l"/>
                <a:tab pos="790575" algn="l"/>
                <a:tab pos="1198563" algn="l"/>
                <a:tab pos="1604963" algn="l"/>
                <a:tab pos="2012950" algn="l"/>
                <a:tab pos="2420938" algn="l"/>
                <a:tab pos="2828925" algn="l"/>
                <a:tab pos="3235325" algn="l"/>
                <a:tab pos="3643313" algn="l"/>
                <a:tab pos="4051300" algn="l"/>
                <a:tab pos="4457700" algn="l"/>
                <a:tab pos="4865688" algn="l"/>
                <a:tab pos="5273675" algn="l"/>
                <a:tab pos="5681663" algn="l"/>
                <a:tab pos="6088063" algn="l"/>
                <a:tab pos="6496050" algn="l"/>
                <a:tab pos="6904038" algn="l"/>
                <a:tab pos="7310438" algn="l"/>
                <a:tab pos="7718425" algn="l"/>
                <a:tab pos="8126413" algn="l"/>
                <a:tab pos="8532813" algn="l"/>
                <a:tab pos="8535988" algn="l"/>
              </a:tabLst>
              <a:defRPr sz="2400">
                <a:solidFill>
                  <a:schemeClr val="tx1"/>
                </a:solidFill>
                <a:latin typeface="Times New Roman" pitchFamily="18" charset="0"/>
              </a:defRPr>
            </a:lvl6pPr>
            <a:lvl7pPr marL="1885950" indent="-190500" defTabSz="414338" eaLnBrk="0" fontAlgn="base" hangingPunct="0">
              <a:spcBef>
                <a:spcPct val="0"/>
              </a:spcBef>
              <a:spcAft>
                <a:spcPct val="0"/>
              </a:spcAft>
              <a:tabLst>
                <a:tab pos="384175" algn="l"/>
                <a:tab pos="790575" algn="l"/>
                <a:tab pos="1198563" algn="l"/>
                <a:tab pos="1604963" algn="l"/>
                <a:tab pos="2012950" algn="l"/>
                <a:tab pos="2420938" algn="l"/>
                <a:tab pos="2828925" algn="l"/>
                <a:tab pos="3235325" algn="l"/>
                <a:tab pos="3643313" algn="l"/>
                <a:tab pos="4051300" algn="l"/>
                <a:tab pos="4457700" algn="l"/>
                <a:tab pos="4865688" algn="l"/>
                <a:tab pos="5273675" algn="l"/>
                <a:tab pos="5681663" algn="l"/>
                <a:tab pos="6088063" algn="l"/>
                <a:tab pos="6496050" algn="l"/>
                <a:tab pos="6904038" algn="l"/>
                <a:tab pos="7310438" algn="l"/>
                <a:tab pos="7718425" algn="l"/>
                <a:tab pos="8126413" algn="l"/>
                <a:tab pos="8532813" algn="l"/>
                <a:tab pos="8535988" algn="l"/>
              </a:tabLst>
              <a:defRPr sz="2400">
                <a:solidFill>
                  <a:schemeClr val="tx1"/>
                </a:solidFill>
                <a:latin typeface="Times New Roman" pitchFamily="18" charset="0"/>
              </a:defRPr>
            </a:lvl7pPr>
            <a:lvl8pPr marL="2343150" indent="-190500" defTabSz="414338" eaLnBrk="0" fontAlgn="base" hangingPunct="0">
              <a:spcBef>
                <a:spcPct val="0"/>
              </a:spcBef>
              <a:spcAft>
                <a:spcPct val="0"/>
              </a:spcAft>
              <a:tabLst>
                <a:tab pos="384175" algn="l"/>
                <a:tab pos="790575" algn="l"/>
                <a:tab pos="1198563" algn="l"/>
                <a:tab pos="1604963" algn="l"/>
                <a:tab pos="2012950" algn="l"/>
                <a:tab pos="2420938" algn="l"/>
                <a:tab pos="2828925" algn="l"/>
                <a:tab pos="3235325" algn="l"/>
                <a:tab pos="3643313" algn="l"/>
                <a:tab pos="4051300" algn="l"/>
                <a:tab pos="4457700" algn="l"/>
                <a:tab pos="4865688" algn="l"/>
                <a:tab pos="5273675" algn="l"/>
                <a:tab pos="5681663" algn="l"/>
                <a:tab pos="6088063" algn="l"/>
                <a:tab pos="6496050" algn="l"/>
                <a:tab pos="6904038" algn="l"/>
                <a:tab pos="7310438" algn="l"/>
                <a:tab pos="7718425" algn="l"/>
                <a:tab pos="8126413" algn="l"/>
                <a:tab pos="8532813" algn="l"/>
                <a:tab pos="8535988" algn="l"/>
              </a:tabLst>
              <a:defRPr sz="2400">
                <a:solidFill>
                  <a:schemeClr val="tx1"/>
                </a:solidFill>
                <a:latin typeface="Times New Roman" pitchFamily="18" charset="0"/>
              </a:defRPr>
            </a:lvl8pPr>
            <a:lvl9pPr marL="2800350" indent="-190500" defTabSz="414338" eaLnBrk="0" fontAlgn="base" hangingPunct="0">
              <a:spcBef>
                <a:spcPct val="0"/>
              </a:spcBef>
              <a:spcAft>
                <a:spcPct val="0"/>
              </a:spcAft>
              <a:tabLst>
                <a:tab pos="384175" algn="l"/>
                <a:tab pos="790575" algn="l"/>
                <a:tab pos="1198563" algn="l"/>
                <a:tab pos="1604963" algn="l"/>
                <a:tab pos="2012950" algn="l"/>
                <a:tab pos="2420938" algn="l"/>
                <a:tab pos="2828925" algn="l"/>
                <a:tab pos="3235325" algn="l"/>
                <a:tab pos="3643313" algn="l"/>
                <a:tab pos="4051300" algn="l"/>
                <a:tab pos="4457700" algn="l"/>
                <a:tab pos="4865688" algn="l"/>
                <a:tab pos="5273675" algn="l"/>
                <a:tab pos="5681663" algn="l"/>
                <a:tab pos="6088063" algn="l"/>
                <a:tab pos="6496050" algn="l"/>
                <a:tab pos="6904038" algn="l"/>
                <a:tab pos="7310438" algn="l"/>
                <a:tab pos="7718425" algn="l"/>
                <a:tab pos="8126413" algn="l"/>
                <a:tab pos="8532813" algn="l"/>
                <a:tab pos="8535988" algn="l"/>
              </a:tabLst>
              <a:defRPr sz="2400">
                <a:solidFill>
                  <a:schemeClr val="tx1"/>
                </a:solidFill>
                <a:latin typeface="Times New Roman" pitchFamily="18" charset="0"/>
              </a:defRPr>
            </a:lvl9pPr>
          </a:lstStyle>
          <a:p>
            <a:pPr lvl="1" eaLnBrk="1">
              <a:buClr>
                <a:srgbClr val="000000"/>
              </a:buClr>
              <a:buSzPct val="45000"/>
              <a:buFont typeface="Wingdings" pitchFamily="2" charset="2"/>
              <a:buNone/>
            </a:pPr>
            <a:r>
              <a:rPr lang="en-GB" sz="2000">
                <a:latin typeface="Arial" charset="0"/>
              </a:rPr>
              <a:t>Joint 95% </a:t>
            </a:r>
            <a:r>
              <a:rPr lang="en-GB" sz="2000">
                <a:solidFill>
                  <a:srgbClr val="A50021"/>
                </a:solidFill>
                <a:latin typeface="Arial" charset="0"/>
              </a:rPr>
              <a:t>upper limits</a:t>
            </a:r>
            <a:r>
              <a:rPr lang="en-GB" sz="2000">
                <a:latin typeface="Arial" charset="0"/>
              </a:rPr>
              <a:t> for 97 pulsars using ~10 months of the LIGO S5 run. Results are overlaid on the estimated median sensitivity of this search.</a:t>
            </a:r>
            <a:endParaRPr lang="en-GB" sz="2000" b="1">
              <a:solidFill>
                <a:srgbClr val="DC2300"/>
              </a:solidFill>
              <a:latin typeface="Arial" charset="0"/>
            </a:endParaRPr>
          </a:p>
        </p:txBody>
      </p:sp>
      <p:sp>
        <p:nvSpPr>
          <p:cNvPr id="1658885" name="Text Box 5"/>
          <p:cNvSpPr txBox="1">
            <a:spLocks noChangeArrowheads="1"/>
          </p:cNvSpPr>
          <p:nvPr/>
        </p:nvSpPr>
        <p:spPr bwMode="auto">
          <a:xfrm>
            <a:off x="1304925" y="842963"/>
            <a:ext cx="7607300" cy="5847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spAutoFit/>
          </a:bodyPr>
          <a:lstStyle>
            <a:lvl1pPr defTabSz="41433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1pPr>
            <a:lvl2pPr marL="384175" indent="-193675" defTabSz="41433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2pPr>
            <a:lvl3pPr marL="581025" indent="-190500" defTabSz="41433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3pPr>
            <a:lvl4pPr marL="776288" indent="-193675" defTabSz="41433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4pPr>
            <a:lvl5pPr marL="971550" indent="-190500" defTabSz="41433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5pPr>
            <a:lvl6pPr marL="1428750" indent="-190500" defTabSz="414338" eaLnBrk="0" fontAlgn="base" hangingPunct="0">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6pPr>
            <a:lvl7pPr marL="1885950" indent="-190500" defTabSz="414338" eaLnBrk="0" fontAlgn="base" hangingPunct="0">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7pPr>
            <a:lvl8pPr marL="2343150" indent="-190500" defTabSz="414338" eaLnBrk="0" fontAlgn="base" hangingPunct="0">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8pPr>
            <a:lvl9pPr marL="2800350" indent="-190500" defTabSz="414338" eaLnBrk="0" fontAlgn="base" hangingPunct="0">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9pPr>
          </a:lstStyle>
          <a:p>
            <a:pPr eaLnBrk="1">
              <a:lnSpc>
                <a:spcPct val="102000"/>
              </a:lnSpc>
              <a:buClr>
                <a:srgbClr val="000000"/>
              </a:buClr>
              <a:buSzPct val="45000"/>
              <a:buFont typeface="Wingdings" pitchFamily="2" charset="2"/>
              <a:buNone/>
            </a:pPr>
            <a:r>
              <a:rPr lang="en-GB" sz="3200" i="1" dirty="0">
                <a:latin typeface="Arial" charset="0"/>
              </a:rPr>
              <a:t>Search for known </a:t>
            </a:r>
            <a:r>
              <a:rPr lang="en-GB" sz="3200" i="1" dirty="0" smtClean="0">
                <a:latin typeface="Arial" charset="0"/>
              </a:rPr>
              <a:t>pulsars</a:t>
            </a:r>
            <a:endParaRPr lang="en-GB" sz="3200" dirty="0">
              <a:solidFill>
                <a:srgbClr val="FF0000"/>
              </a:solidFill>
              <a:latin typeface="Arial" charset="0"/>
            </a:endParaRPr>
          </a:p>
        </p:txBody>
      </p:sp>
      <p:sp>
        <p:nvSpPr>
          <p:cNvPr id="1658886" name="Text Box 6"/>
          <p:cNvSpPr txBox="1">
            <a:spLocks noChangeArrowheads="1"/>
          </p:cNvSpPr>
          <p:nvPr/>
        </p:nvSpPr>
        <p:spPr bwMode="auto">
          <a:xfrm>
            <a:off x="292100" y="2489200"/>
            <a:ext cx="3459163"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spAutoFit/>
          </a:bodyPr>
          <a:lstStyle>
            <a:lvl1pPr defTabSz="414338">
              <a:tabLst>
                <a:tab pos="384175" algn="l"/>
                <a:tab pos="790575" algn="l"/>
                <a:tab pos="1198563" algn="l"/>
                <a:tab pos="1604963" algn="l"/>
                <a:tab pos="2012950" algn="l"/>
                <a:tab pos="2420938" algn="l"/>
                <a:tab pos="2828925" algn="l"/>
                <a:tab pos="3235325" algn="l"/>
                <a:tab pos="3643313" algn="l"/>
                <a:tab pos="4051300" algn="l"/>
                <a:tab pos="4457700" algn="l"/>
                <a:tab pos="4865688" algn="l"/>
                <a:tab pos="5273675" algn="l"/>
                <a:tab pos="5681663" algn="l"/>
                <a:tab pos="6088063" algn="l"/>
                <a:tab pos="6496050" algn="l"/>
                <a:tab pos="6904038" algn="l"/>
                <a:tab pos="7310438" algn="l"/>
                <a:tab pos="7718425" algn="l"/>
                <a:tab pos="8126413" algn="l"/>
                <a:tab pos="8532813" algn="l"/>
              </a:tabLst>
              <a:defRPr sz="2400">
                <a:solidFill>
                  <a:schemeClr val="tx1"/>
                </a:solidFill>
                <a:latin typeface="Times New Roman" pitchFamily="18" charset="0"/>
              </a:defRPr>
            </a:lvl1pPr>
            <a:lvl2pPr marL="384175" indent="-193675" defTabSz="414338">
              <a:tabLst>
                <a:tab pos="384175" algn="l"/>
                <a:tab pos="790575" algn="l"/>
                <a:tab pos="1198563" algn="l"/>
                <a:tab pos="1604963" algn="l"/>
                <a:tab pos="2012950" algn="l"/>
                <a:tab pos="2420938" algn="l"/>
                <a:tab pos="2828925" algn="l"/>
                <a:tab pos="3235325" algn="l"/>
                <a:tab pos="3643313" algn="l"/>
                <a:tab pos="4051300" algn="l"/>
                <a:tab pos="4457700" algn="l"/>
                <a:tab pos="4865688" algn="l"/>
                <a:tab pos="5273675" algn="l"/>
                <a:tab pos="5681663" algn="l"/>
                <a:tab pos="6088063" algn="l"/>
                <a:tab pos="6496050" algn="l"/>
                <a:tab pos="6904038" algn="l"/>
                <a:tab pos="7310438" algn="l"/>
                <a:tab pos="7718425" algn="l"/>
                <a:tab pos="8126413" algn="l"/>
                <a:tab pos="8532813" algn="l"/>
              </a:tabLst>
              <a:defRPr sz="2400">
                <a:solidFill>
                  <a:schemeClr val="tx1"/>
                </a:solidFill>
                <a:latin typeface="Times New Roman" pitchFamily="18" charset="0"/>
              </a:defRPr>
            </a:lvl2pPr>
            <a:lvl3pPr marL="581025" indent="-190500" defTabSz="414338">
              <a:tabLst>
                <a:tab pos="384175" algn="l"/>
                <a:tab pos="790575" algn="l"/>
                <a:tab pos="1198563" algn="l"/>
                <a:tab pos="1604963" algn="l"/>
                <a:tab pos="2012950" algn="l"/>
                <a:tab pos="2420938" algn="l"/>
                <a:tab pos="2828925" algn="l"/>
                <a:tab pos="3235325" algn="l"/>
                <a:tab pos="3643313" algn="l"/>
                <a:tab pos="4051300" algn="l"/>
                <a:tab pos="4457700" algn="l"/>
                <a:tab pos="4865688" algn="l"/>
                <a:tab pos="5273675" algn="l"/>
                <a:tab pos="5681663" algn="l"/>
                <a:tab pos="6088063" algn="l"/>
                <a:tab pos="6496050" algn="l"/>
                <a:tab pos="6904038" algn="l"/>
                <a:tab pos="7310438" algn="l"/>
                <a:tab pos="7718425" algn="l"/>
                <a:tab pos="8126413" algn="l"/>
                <a:tab pos="8532813" algn="l"/>
              </a:tabLst>
              <a:defRPr sz="2400">
                <a:solidFill>
                  <a:schemeClr val="tx1"/>
                </a:solidFill>
                <a:latin typeface="Times New Roman" pitchFamily="18" charset="0"/>
              </a:defRPr>
            </a:lvl3pPr>
            <a:lvl4pPr marL="776288" indent="-193675" defTabSz="414338">
              <a:tabLst>
                <a:tab pos="384175" algn="l"/>
                <a:tab pos="790575" algn="l"/>
                <a:tab pos="1198563" algn="l"/>
                <a:tab pos="1604963" algn="l"/>
                <a:tab pos="2012950" algn="l"/>
                <a:tab pos="2420938" algn="l"/>
                <a:tab pos="2828925" algn="l"/>
                <a:tab pos="3235325" algn="l"/>
                <a:tab pos="3643313" algn="l"/>
                <a:tab pos="4051300" algn="l"/>
                <a:tab pos="4457700" algn="l"/>
                <a:tab pos="4865688" algn="l"/>
                <a:tab pos="5273675" algn="l"/>
                <a:tab pos="5681663" algn="l"/>
                <a:tab pos="6088063" algn="l"/>
                <a:tab pos="6496050" algn="l"/>
                <a:tab pos="6904038" algn="l"/>
                <a:tab pos="7310438" algn="l"/>
                <a:tab pos="7718425" algn="l"/>
                <a:tab pos="8126413" algn="l"/>
                <a:tab pos="8532813" algn="l"/>
              </a:tabLst>
              <a:defRPr sz="2400">
                <a:solidFill>
                  <a:schemeClr val="tx1"/>
                </a:solidFill>
                <a:latin typeface="Times New Roman" pitchFamily="18" charset="0"/>
              </a:defRPr>
            </a:lvl4pPr>
            <a:lvl5pPr marL="971550" indent="-190500" defTabSz="414338">
              <a:tabLst>
                <a:tab pos="384175" algn="l"/>
                <a:tab pos="790575" algn="l"/>
                <a:tab pos="1198563" algn="l"/>
                <a:tab pos="1604963" algn="l"/>
                <a:tab pos="2012950" algn="l"/>
                <a:tab pos="2420938" algn="l"/>
                <a:tab pos="2828925" algn="l"/>
                <a:tab pos="3235325" algn="l"/>
                <a:tab pos="3643313" algn="l"/>
                <a:tab pos="4051300" algn="l"/>
                <a:tab pos="4457700" algn="l"/>
                <a:tab pos="4865688" algn="l"/>
                <a:tab pos="5273675" algn="l"/>
                <a:tab pos="5681663" algn="l"/>
                <a:tab pos="6088063" algn="l"/>
                <a:tab pos="6496050" algn="l"/>
                <a:tab pos="6904038" algn="l"/>
                <a:tab pos="7310438" algn="l"/>
                <a:tab pos="7718425" algn="l"/>
                <a:tab pos="8126413" algn="l"/>
                <a:tab pos="8532813" algn="l"/>
              </a:tabLst>
              <a:defRPr sz="2400">
                <a:solidFill>
                  <a:schemeClr val="tx1"/>
                </a:solidFill>
                <a:latin typeface="Times New Roman" pitchFamily="18" charset="0"/>
              </a:defRPr>
            </a:lvl5pPr>
            <a:lvl6pPr marL="1428750" indent="-190500" defTabSz="414338" eaLnBrk="0" fontAlgn="base" hangingPunct="0">
              <a:spcBef>
                <a:spcPct val="0"/>
              </a:spcBef>
              <a:spcAft>
                <a:spcPct val="0"/>
              </a:spcAft>
              <a:tabLst>
                <a:tab pos="384175" algn="l"/>
                <a:tab pos="790575" algn="l"/>
                <a:tab pos="1198563" algn="l"/>
                <a:tab pos="1604963" algn="l"/>
                <a:tab pos="2012950" algn="l"/>
                <a:tab pos="2420938" algn="l"/>
                <a:tab pos="2828925" algn="l"/>
                <a:tab pos="3235325" algn="l"/>
                <a:tab pos="3643313" algn="l"/>
                <a:tab pos="4051300" algn="l"/>
                <a:tab pos="4457700" algn="l"/>
                <a:tab pos="4865688" algn="l"/>
                <a:tab pos="5273675" algn="l"/>
                <a:tab pos="5681663" algn="l"/>
                <a:tab pos="6088063" algn="l"/>
                <a:tab pos="6496050" algn="l"/>
                <a:tab pos="6904038" algn="l"/>
                <a:tab pos="7310438" algn="l"/>
                <a:tab pos="7718425" algn="l"/>
                <a:tab pos="8126413" algn="l"/>
                <a:tab pos="8532813" algn="l"/>
              </a:tabLst>
              <a:defRPr sz="2400">
                <a:solidFill>
                  <a:schemeClr val="tx1"/>
                </a:solidFill>
                <a:latin typeface="Times New Roman" pitchFamily="18" charset="0"/>
              </a:defRPr>
            </a:lvl6pPr>
            <a:lvl7pPr marL="1885950" indent="-190500" defTabSz="414338" eaLnBrk="0" fontAlgn="base" hangingPunct="0">
              <a:spcBef>
                <a:spcPct val="0"/>
              </a:spcBef>
              <a:spcAft>
                <a:spcPct val="0"/>
              </a:spcAft>
              <a:tabLst>
                <a:tab pos="384175" algn="l"/>
                <a:tab pos="790575" algn="l"/>
                <a:tab pos="1198563" algn="l"/>
                <a:tab pos="1604963" algn="l"/>
                <a:tab pos="2012950" algn="l"/>
                <a:tab pos="2420938" algn="l"/>
                <a:tab pos="2828925" algn="l"/>
                <a:tab pos="3235325" algn="l"/>
                <a:tab pos="3643313" algn="l"/>
                <a:tab pos="4051300" algn="l"/>
                <a:tab pos="4457700" algn="l"/>
                <a:tab pos="4865688" algn="l"/>
                <a:tab pos="5273675" algn="l"/>
                <a:tab pos="5681663" algn="l"/>
                <a:tab pos="6088063" algn="l"/>
                <a:tab pos="6496050" algn="l"/>
                <a:tab pos="6904038" algn="l"/>
                <a:tab pos="7310438" algn="l"/>
                <a:tab pos="7718425" algn="l"/>
                <a:tab pos="8126413" algn="l"/>
                <a:tab pos="8532813" algn="l"/>
              </a:tabLst>
              <a:defRPr sz="2400">
                <a:solidFill>
                  <a:schemeClr val="tx1"/>
                </a:solidFill>
                <a:latin typeface="Times New Roman" pitchFamily="18" charset="0"/>
              </a:defRPr>
            </a:lvl7pPr>
            <a:lvl8pPr marL="2343150" indent="-190500" defTabSz="414338" eaLnBrk="0" fontAlgn="base" hangingPunct="0">
              <a:spcBef>
                <a:spcPct val="0"/>
              </a:spcBef>
              <a:spcAft>
                <a:spcPct val="0"/>
              </a:spcAft>
              <a:tabLst>
                <a:tab pos="384175" algn="l"/>
                <a:tab pos="790575" algn="l"/>
                <a:tab pos="1198563" algn="l"/>
                <a:tab pos="1604963" algn="l"/>
                <a:tab pos="2012950" algn="l"/>
                <a:tab pos="2420938" algn="l"/>
                <a:tab pos="2828925" algn="l"/>
                <a:tab pos="3235325" algn="l"/>
                <a:tab pos="3643313" algn="l"/>
                <a:tab pos="4051300" algn="l"/>
                <a:tab pos="4457700" algn="l"/>
                <a:tab pos="4865688" algn="l"/>
                <a:tab pos="5273675" algn="l"/>
                <a:tab pos="5681663" algn="l"/>
                <a:tab pos="6088063" algn="l"/>
                <a:tab pos="6496050" algn="l"/>
                <a:tab pos="6904038" algn="l"/>
                <a:tab pos="7310438" algn="l"/>
                <a:tab pos="7718425" algn="l"/>
                <a:tab pos="8126413" algn="l"/>
                <a:tab pos="8532813" algn="l"/>
              </a:tabLst>
              <a:defRPr sz="2400">
                <a:solidFill>
                  <a:schemeClr val="tx1"/>
                </a:solidFill>
                <a:latin typeface="Times New Roman" pitchFamily="18" charset="0"/>
              </a:defRPr>
            </a:lvl8pPr>
            <a:lvl9pPr marL="2800350" indent="-190500" defTabSz="414338" eaLnBrk="0" fontAlgn="base" hangingPunct="0">
              <a:spcBef>
                <a:spcPct val="0"/>
              </a:spcBef>
              <a:spcAft>
                <a:spcPct val="0"/>
              </a:spcAft>
              <a:tabLst>
                <a:tab pos="384175" algn="l"/>
                <a:tab pos="790575" algn="l"/>
                <a:tab pos="1198563" algn="l"/>
                <a:tab pos="1604963" algn="l"/>
                <a:tab pos="2012950" algn="l"/>
                <a:tab pos="2420938" algn="l"/>
                <a:tab pos="2828925" algn="l"/>
                <a:tab pos="3235325" algn="l"/>
                <a:tab pos="3643313" algn="l"/>
                <a:tab pos="4051300" algn="l"/>
                <a:tab pos="4457700" algn="l"/>
                <a:tab pos="4865688" algn="l"/>
                <a:tab pos="5273675" algn="l"/>
                <a:tab pos="5681663" algn="l"/>
                <a:tab pos="6088063" algn="l"/>
                <a:tab pos="6496050" algn="l"/>
                <a:tab pos="6904038" algn="l"/>
                <a:tab pos="7310438" algn="l"/>
                <a:tab pos="7718425" algn="l"/>
                <a:tab pos="8126413" algn="l"/>
                <a:tab pos="8532813" algn="l"/>
              </a:tabLst>
              <a:defRPr sz="2400">
                <a:solidFill>
                  <a:schemeClr val="tx1"/>
                </a:solidFill>
                <a:latin typeface="Times New Roman" pitchFamily="18" charset="0"/>
              </a:defRPr>
            </a:lvl9pPr>
          </a:lstStyle>
          <a:p>
            <a:pPr lvl="1" eaLnBrk="1">
              <a:lnSpc>
                <a:spcPct val="93000"/>
              </a:lnSpc>
              <a:buClr>
                <a:srgbClr val="000000"/>
              </a:buClr>
              <a:buSzPct val="45000"/>
              <a:buFont typeface="Wingdings" pitchFamily="2" charset="2"/>
              <a:buNone/>
            </a:pPr>
            <a:r>
              <a:rPr lang="en-GB" sz="1600">
                <a:latin typeface="Arial" charset="0"/>
              </a:rPr>
              <a:t>For 32 of the pulsars we give the </a:t>
            </a:r>
            <a:r>
              <a:rPr lang="en-GB" sz="1600" i="1">
                <a:latin typeface="Arial" charset="0"/>
              </a:rPr>
              <a:t>expected</a:t>
            </a:r>
            <a:r>
              <a:rPr lang="en-GB" sz="1600">
                <a:latin typeface="Arial" charset="0"/>
              </a:rPr>
              <a:t> sensitivity upper limit (red stars) due to uncertainties in the pulsar parameters .</a:t>
            </a:r>
          </a:p>
        </p:txBody>
      </p:sp>
      <p:sp>
        <p:nvSpPr>
          <p:cNvPr id="1658887" name="Text Box 7"/>
          <p:cNvSpPr txBox="1">
            <a:spLocks noChangeArrowheads="1"/>
          </p:cNvSpPr>
          <p:nvPr/>
        </p:nvSpPr>
        <p:spPr bwMode="auto">
          <a:xfrm>
            <a:off x="425450" y="3619500"/>
            <a:ext cx="293846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spAutoFit/>
          </a:bodyPr>
          <a:lstStyle>
            <a:lvl1pPr defTabSz="41433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1pPr>
            <a:lvl2pPr marL="384175" indent="-193675" defTabSz="41433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2pPr>
            <a:lvl3pPr marL="581025" indent="-190500" defTabSz="41433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3pPr>
            <a:lvl4pPr marL="776288" indent="-193675" defTabSz="41433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4pPr>
            <a:lvl5pPr marL="971550" indent="-190500" defTabSz="41433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5pPr>
            <a:lvl6pPr marL="1428750" indent="-190500" defTabSz="414338" eaLnBrk="0" fontAlgn="base" hangingPunct="0">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6pPr>
            <a:lvl7pPr marL="1885950" indent="-190500" defTabSz="414338" eaLnBrk="0" fontAlgn="base" hangingPunct="0">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7pPr>
            <a:lvl8pPr marL="2343150" indent="-190500" defTabSz="414338" eaLnBrk="0" fontAlgn="base" hangingPunct="0">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8pPr>
            <a:lvl9pPr marL="2800350" indent="-190500" defTabSz="414338" eaLnBrk="0" fontAlgn="base" hangingPunct="0">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9pPr>
          </a:lstStyle>
          <a:p>
            <a:pPr algn="ctr" eaLnBrk="1">
              <a:lnSpc>
                <a:spcPct val="91000"/>
              </a:lnSpc>
              <a:buClr>
                <a:srgbClr val="000000"/>
              </a:buClr>
              <a:buSzPct val="45000"/>
              <a:buFont typeface="Wingdings" pitchFamily="2" charset="2"/>
              <a:buNone/>
            </a:pPr>
            <a:r>
              <a:rPr lang="en-GB" sz="1500">
                <a:solidFill>
                  <a:srgbClr val="000000"/>
                </a:solidFill>
                <a:latin typeface="Arial" charset="0"/>
              </a:rPr>
              <a:t>Pulsar timings provided by the Jodrell Bank pulsar group</a:t>
            </a:r>
          </a:p>
        </p:txBody>
      </p:sp>
      <p:sp>
        <p:nvSpPr>
          <p:cNvPr id="1658888" name="Text Box 8"/>
          <p:cNvSpPr txBox="1">
            <a:spLocks noChangeArrowheads="1"/>
          </p:cNvSpPr>
          <p:nvPr/>
        </p:nvSpPr>
        <p:spPr bwMode="auto">
          <a:xfrm>
            <a:off x="355600" y="4316413"/>
            <a:ext cx="3270250" cy="2141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spAutoFit/>
          </a:bodyPr>
          <a:lstStyle>
            <a:lvl1pPr defTabSz="41433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1pPr>
            <a:lvl2pPr marL="414338" defTabSz="41433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2pPr>
            <a:lvl3pPr marL="581025" indent="-190500" defTabSz="41433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3pPr>
            <a:lvl4pPr marL="776288" indent="-193675" defTabSz="41433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4pPr>
            <a:lvl5pPr marL="971550" indent="-190500" defTabSz="41433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5pPr>
            <a:lvl6pPr marL="1428750" indent="-190500" defTabSz="414338" eaLnBrk="0" fontAlgn="base" hangingPunct="0">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6pPr>
            <a:lvl7pPr marL="1885950" indent="-190500" defTabSz="414338" eaLnBrk="0" fontAlgn="base" hangingPunct="0">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7pPr>
            <a:lvl8pPr marL="2343150" indent="-190500" defTabSz="414338" eaLnBrk="0" fontAlgn="base" hangingPunct="0">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8pPr>
            <a:lvl9pPr marL="2800350" indent="-190500" defTabSz="414338" eaLnBrk="0" fontAlgn="base" hangingPunct="0">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9pPr>
          </a:lstStyle>
          <a:p>
            <a:pPr eaLnBrk="1">
              <a:buClr>
                <a:srgbClr val="000000"/>
              </a:buClr>
              <a:buSzPct val="45000"/>
              <a:buFont typeface="Tahoma" pitchFamily="34" charset="0"/>
              <a:buNone/>
            </a:pPr>
            <a:r>
              <a:rPr lang="en-GB" sz="1500">
                <a:solidFill>
                  <a:srgbClr val="000000"/>
                </a:solidFill>
                <a:latin typeface="Tahoma" pitchFamily="34" charset="0"/>
              </a:rPr>
              <a:t>Lowest GW strain upper limit:</a:t>
            </a:r>
          </a:p>
          <a:p>
            <a:pPr lvl="1" eaLnBrk="1" hangingPunct="1">
              <a:buClr>
                <a:srgbClr val="000000"/>
              </a:buClr>
              <a:buSzPct val="45000"/>
              <a:buFont typeface="Tahoma" pitchFamily="34" charset="0"/>
              <a:buNone/>
            </a:pPr>
            <a:r>
              <a:rPr lang="en-GB" sz="1500" b="1">
                <a:solidFill>
                  <a:srgbClr val="000000"/>
                </a:solidFill>
                <a:latin typeface="Tahoma" pitchFamily="34" charset="0"/>
              </a:rPr>
              <a:t>PSR J1802-2124</a:t>
            </a:r>
            <a:br>
              <a:rPr lang="en-GB" sz="1500" b="1">
                <a:solidFill>
                  <a:srgbClr val="000000"/>
                </a:solidFill>
                <a:latin typeface="Tahoma" pitchFamily="34" charset="0"/>
              </a:rPr>
            </a:br>
            <a:r>
              <a:rPr lang="en-GB" sz="1500">
                <a:solidFill>
                  <a:srgbClr val="000000"/>
                </a:solidFill>
                <a:latin typeface="Tahoma" pitchFamily="34" charset="0"/>
              </a:rPr>
              <a:t>(f</a:t>
            </a:r>
            <a:r>
              <a:rPr lang="en-GB" sz="1500" baseline="-25000">
                <a:solidFill>
                  <a:srgbClr val="000000"/>
                </a:solidFill>
                <a:latin typeface="Tahoma" pitchFamily="34" charset="0"/>
              </a:rPr>
              <a:t>gw</a:t>
            </a:r>
            <a:r>
              <a:rPr lang="en-GB" sz="1500">
                <a:solidFill>
                  <a:srgbClr val="000000"/>
                </a:solidFill>
                <a:latin typeface="Tahoma" pitchFamily="34" charset="0"/>
              </a:rPr>
              <a:t> = 158.1 Hz, r = 3.3 kpc)</a:t>
            </a:r>
            <a:r>
              <a:rPr lang="en-GB" sz="1500" b="1">
                <a:solidFill>
                  <a:srgbClr val="000000"/>
                </a:solidFill>
                <a:latin typeface="Tahoma" pitchFamily="34" charset="0"/>
              </a:rPr>
              <a:t/>
            </a:r>
            <a:br>
              <a:rPr lang="en-GB" sz="1500" b="1">
                <a:solidFill>
                  <a:srgbClr val="000000"/>
                </a:solidFill>
                <a:latin typeface="Tahoma" pitchFamily="34" charset="0"/>
              </a:rPr>
            </a:br>
            <a:r>
              <a:rPr lang="en-GB" sz="1600" b="1">
                <a:solidFill>
                  <a:srgbClr val="000000"/>
                </a:solidFill>
                <a:latin typeface="Tahoma" pitchFamily="34" charset="0"/>
              </a:rPr>
              <a:t>h</a:t>
            </a:r>
            <a:r>
              <a:rPr lang="en-GB" sz="1600" b="1" baseline="-25000">
                <a:solidFill>
                  <a:srgbClr val="000000"/>
                </a:solidFill>
                <a:latin typeface="Tahoma" pitchFamily="34" charset="0"/>
              </a:rPr>
              <a:t>0</a:t>
            </a:r>
            <a:r>
              <a:rPr lang="en-GB" sz="1600" b="1">
                <a:solidFill>
                  <a:srgbClr val="000000"/>
                </a:solidFill>
                <a:latin typeface="Tahoma" pitchFamily="34" charset="0"/>
              </a:rPr>
              <a:t> &lt; 4.9</a:t>
            </a:r>
            <a:r>
              <a:rPr lang="en-GB" sz="1500" b="1">
                <a:solidFill>
                  <a:srgbClr val="000000"/>
                </a:solidFill>
                <a:latin typeface="Tahoma" pitchFamily="34" charset="0"/>
                <a:cs typeface="Tahoma" pitchFamily="34" charset="0"/>
              </a:rPr>
              <a:t>×</a:t>
            </a:r>
            <a:r>
              <a:rPr lang="en-GB" sz="1600" b="1">
                <a:solidFill>
                  <a:srgbClr val="000000"/>
                </a:solidFill>
                <a:latin typeface="Tahoma" pitchFamily="34" charset="0"/>
              </a:rPr>
              <a:t>10</a:t>
            </a:r>
            <a:r>
              <a:rPr lang="en-GB" sz="1800" b="1" baseline="30000">
                <a:solidFill>
                  <a:srgbClr val="000000"/>
                </a:solidFill>
                <a:latin typeface="Tahoma" pitchFamily="34" charset="0"/>
              </a:rPr>
              <a:t>-26</a:t>
            </a:r>
          </a:p>
          <a:p>
            <a:pPr lvl="1" eaLnBrk="1" hangingPunct="1">
              <a:buClr>
                <a:srgbClr val="000000"/>
              </a:buClr>
              <a:buSzPct val="45000"/>
              <a:buFont typeface="Tahoma" pitchFamily="34" charset="0"/>
              <a:buNone/>
            </a:pPr>
            <a:endParaRPr lang="en-GB" sz="1600" b="1" baseline="30000">
              <a:solidFill>
                <a:srgbClr val="000000"/>
              </a:solidFill>
              <a:latin typeface="Tahoma" pitchFamily="34" charset="0"/>
            </a:endParaRPr>
          </a:p>
          <a:p>
            <a:pPr eaLnBrk="1">
              <a:buClr>
                <a:srgbClr val="000000"/>
              </a:buClr>
              <a:buSzPct val="45000"/>
              <a:buFont typeface="Tahoma" pitchFamily="34" charset="0"/>
              <a:buNone/>
            </a:pPr>
            <a:r>
              <a:rPr lang="en-GB" sz="1500">
                <a:solidFill>
                  <a:srgbClr val="000000"/>
                </a:solidFill>
                <a:latin typeface="Tahoma" pitchFamily="34" charset="0"/>
              </a:rPr>
              <a:t>Lowest ellipticity upper limit:</a:t>
            </a:r>
          </a:p>
          <a:p>
            <a:pPr lvl="1" eaLnBrk="1" hangingPunct="1">
              <a:buClr>
                <a:srgbClr val="000000"/>
              </a:buClr>
              <a:buSzPct val="45000"/>
              <a:buFont typeface="Tahoma" pitchFamily="34" charset="0"/>
              <a:buNone/>
            </a:pPr>
            <a:r>
              <a:rPr lang="en-GB" sz="1500" b="1">
                <a:solidFill>
                  <a:srgbClr val="000000"/>
                </a:solidFill>
                <a:latin typeface="Tahoma" pitchFamily="34" charset="0"/>
              </a:rPr>
              <a:t>PSR J2124-3358</a:t>
            </a:r>
            <a:br>
              <a:rPr lang="en-GB" sz="1500" b="1">
                <a:solidFill>
                  <a:srgbClr val="000000"/>
                </a:solidFill>
                <a:latin typeface="Tahoma" pitchFamily="34" charset="0"/>
              </a:rPr>
            </a:br>
            <a:r>
              <a:rPr lang="en-GB" sz="1500">
                <a:solidFill>
                  <a:srgbClr val="000000"/>
                </a:solidFill>
                <a:latin typeface="Tahoma" pitchFamily="34" charset="0"/>
              </a:rPr>
              <a:t>(f</a:t>
            </a:r>
            <a:r>
              <a:rPr lang="en-GB" sz="1500" baseline="-25000">
                <a:solidFill>
                  <a:srgbClr val="000000"/>
                </a:solidFill>
                <a:latin typeface="Tahoma" pitchFamily="34" charset="0"/>
              </a:rPr>
              <a:t>gw</a:t>
            </a:r>
            <a:r>
              <a:rPr lang="en-GB" sz="1500">
                <a:solidFill>
                  <a:srgbClr val="000000"/>
                </a:solidFill>
                <a:latin typeface="Tahoma" pitchFamily="34" charset="0"/>
              </a:rPr>
              <a:t> = 405.6 Hz, r = 0.25 kpc)</a:t>
            </a:r>
            <a:r>
              <a:rPr lang="en-GB" sz="1500" b="1">
                <a:solidFill>
                  <a:srgbClr val="000000"/>
                </a:solidFill>
                <a:latin typeface="Arial Unicode MS" pitchFamily="32" charset="0"/>
              </a:rPr>
              <a:t/>
            </a:r>
            <a:br>
              <a:rPr lang="en-GB" sz="1500" b="1">
                <a:solidFill>
                  <a:srgbClr val="000000"/>
                </a:solidFill>
                <a:latin typeface="Arial Unicode MS" pitchFamily="32" charset="0"/>
              </a:rPr>
            </a:br>
            <a:r>
              <a:rPr lang="en-GB" sz="1800" b="1">
                <a:solidFill>
                  <a:srgbClr val="000000"/>
                </a:solidFill>
                <a:latin typeface="Symbol" pitchFamily="18" charset="2"/>
              </a:rPr>
              <a:t></a:t>
            </a:r>
            <a:r>
              <a:rPr lang="en-GB" sz="1600" b="1">
                <a:solidFill>
                  <a:srgbClr val="000000"/>
                </a:solidFill>
                <a:latin typeface="Tahoma" pitchFamily="34" charset="0"/>
              </a:rPr>
              <a:t> &lt; 1.1</a:t>
            </a:r>
            <a:r>
              <a:rPr lang="en-GB" sz="1500" b="1">
                <a:solidFill>
                  <a:srgbClr val="000000"/>
                </a:solidFill>
                <a:latin typeface="Tahoma" pitchFamily="34" charset="0"/>
                <a:cs typeface="Tahoma" pitchFamily="34" charset="0"/>
              </a:rPr>
              <a:t>×</a:t>
            </a:r>
            <a:r>
              <a:rPr lang="en-GB" sz="1600" b="1">
                <a:solidFill>
                  <a:srgbClr val="000000"/>
                </a:solidFill>
                <a:latin typeface="Tahoma" pitchFamily="34" charset="0"/>
              </a:rPr>
              <a:t>10</a:t>
            </a:r>
            <a:r>
              <a:rPr lang="en-GB" sz="1800" b="1" baseline="30000">
                <a:solidFill>
                  <a:srgbClr val="000000"/>
                </a:solidFill>
                <a:latin typeface="Tahoma" pitchFamily="34" charset="0"/>
              </a:rPr>
              <a:t>-7</a:t>
            </a:r>
          </a:p>
        </p:txBody>
      </p:sp>
      <p:sp>
        <p:nvSpPr>
          <p:cNvPr id="1658889" name="AutoShape 9"/>
          <p:cNvSpPr>
            <a:spLocks noChangeArrowheads="1"/>
          </p:cNvSpPr>
          <p:nvPr/>
        </p:nvSpPr>
        <p:spPr bwMode="auto">
          <a:xfrm>
            <a:off x="355600" y="4310063"/>
            <a:ext cx="3041650" cy="2143125"/>
          </a:xfrm>
          <a:prstGeom prst="roundRect">
            <a:avLst>
              <a:gd name="adj" fmla="val 97"/>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58890" name="Text Box 10"/>
          <p:cNvSpPr txBox="1">
            <a:spLocks noChangeArrowheads="1"/>
          </p:cNvSpPr>
          <p:nvPr/>
        </p:nvSpPr>
        <p:spPr bwMode="auto">
          <a:xfrm rot="20640000">
            <a:off x="2497138" y="5072063"/>
            <a:ext cx="234950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defTabSz="41433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1pPr>
            <a:lvl2pPr marL="384175" indent="-193675" defTabSz="41433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2pPr>
            <a:lvl3pPr marL="581025" indent="-190500" defTabSz="41433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3pPr>
            <a:lvl4pPr marL="776288" indent="-193675" defTabSz="41433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4pPr>
            <a:lvl5pPr marL="971550" indent="-190500" defTabSz="41433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5pPr>
            <a:lvl6pPr marL="1428750" indent="-190500" defTabSz="414338" eaLnBrk="0" fontAlgn="base" hangingPunct="0">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6pPr>
            <a:lvl7pPr marL="1885950" indent="-190500" defTabSz="414338" eaLnBrk="0" fontAlgn="base" hangingPunct="0">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7pPr>
            <a:lvl8pPr marL="2343150" indent="-190500" defTabSz="414338" eaLnBrk="0" fontAlgn="base" hangingPunct="0">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8pPr>
            <a:lvl9pPr marL="2800350" indent="-190500" defTabSz="414338" eaLnBrk="0" fontAlgn="base" hangingPunct="0">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2400">
                <a:solidFill>
                  <a:schemeClr val="tx1"/>
                </a:solidFill>
                <a:latin typeface="Times New Roman" pitchFamily="18" charset="0"/>
              </a:defRPr>
            </a:lvl9pPr>
          </a:lstStyle>
          <a:p>
            <a:pPr algn="ctr" eaLnBrk="1">
              <a:lnSpc>
                <a:spcPct val="91000"/>
              </a:lnSpc>
              <a:buClr>
                <a:srgbClr val="000000"/>
              </a:buClr>
              <a:buSzPct val="45000"/>
              <a:buFont typeface="Wingdings" pitchFamily="2" charset="2"/>
              <a:buNone/>
            </a:pPr>
            <a:r>
              <a:rPr lang="en-GB" sz="2500">
                <a:solidFill>
                  <a:srgbClr val="FF6600"/>
                </a:solidFill>
                <a:latin typeface="Helvetica" pitchFamily="80" charset="0"/>
              </a:rPr>
              <a:t>Preliminary</a:t>
            </a:r>
          </a:p>
        </p:txBody>
      </p:sp>
      <p:sp>
        <p:nvSpPr>
          <p:cNvPr id="2" name="Slide Number Placeholder 1"/>
          <p:cNvSpPr>
            <a:spLocks noGrp="1"/>
          </p:cNvSpPr>
          <p:nvPr>
            <p:ph type="sldNum" sz="quarter" idx="12"/>
          </p:nvPr>
        </p:nvSpPr>
        <p:spPr/>
        <p:txBody>
          <a:bodyPr/>
          <a:lstStyle/>
          <a:p>
            <a:fld id="{4D639B0D-4F8F-496A-ABEF-A2C20DADC6E3}" type="slidenum">
              <a:rPr lang="en-US" smtClean="0"/>
              <a:pPr/>
              <a:t>54</a:t>
            </a:fld>
            <a:endParaRPr lang="en-US"/>
          </a:p>
        </p:txBody>
      </p:sp>
    </p:spTree>
    <p:extLst>
      <p:ext uri="{BB962C8B-B14F-4D97-AF65-F5344CB8AC3E}">
        <p14:creationId xmlns:p14="http://schemas.microsoft.com/office/powerpoint/2010/main" val="260494451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730" name="Rectangle 2"/>
          <p:cNvSpPr>
            <a:spLocks noGrp="1" noChangeArrowheads="1"/>
          </p:cNvSpPr>
          <p:nvPr>
            <p:ph type="title"/>
          </p:nvPr>
        </p:nvSpPr>
        <p:spPr>
          <a:xfrm>
            <a:off x="1600200" y="228600"/>
            <a:ext cx="7239000" cy="838200"/>
          </a:xfrm>
        </p:spPr>
        <p:txBody>
          <a:bodyPr/>
          <a:lstStyle/>
          <a:p>
            <a:r>
              <a:rPr lang="en-US"/>
              <a:t>Initial LIGO Sensitivity Goal</a:t>
            </a:r>
          </a:p>
        </p:txBody>
      </p:sp>
      <p:sp>
        <p:nvSpPr>
          <p:cNvPr id="1097731" name="Rectangle 3"/>
          <p:cNvSpPr>
            <a:spLocks noGrp="1" noChangeArrowheads="1"/>
          </p:cNvSpPr>
          <p:nvPr>
            <p:ph type="body" idx="1"/>
          </p:nvPr>
        </p:nvSpPr>
        <p:spPr>
          <a:xfrm>
            <a:off x="5486400" y="1676400"/>
            <a:ext cx="3657600" cy="4267200"/>
          </a:xfrm>
        </p:spPr>
        <p:txBody>
          <a:bodyPr/>
          <a:lstStyle/>
          <a:p>
            <a:pPr>
              <a:lnSpc>
                <a:spcPct val="90000"/>
              </a:lnSpc>
            </a:pPr>
            <a:r>
              <a:rPr lang="en-US" sz="1800">
                <a:latin typeface="Arial" charset="0"/>
              </a:rPr>
              <a:t>Strain sensitivity </a:t>
            </a:r>
            <a:br>
              <a:rPr lang="en-US" sz="1800">
                <a:latin typeface="Arial" charset="0"/>
              </a:rPr>
            </a:br>
            <a:r>
              <a:rPr lang="en-US" sz="1800">
                <a:solidFill>
                  <a:srgbClr val="CC3300"/>
                </a:solidFill>
                <a:latin typeface="Arial" charset="0"/>
              </a:rPr>
              <a:t>&lt; </a:t>
            </a:r>
            <a:r>
              <a:rPr lang="en-US" sz="1800">
                <a:solidFill>
                  <a:srgbClr val="E3293B"/>
                </a:solidFill>
                <a:latin typeface="Arial" charset="0"/>
              </a:rPr>
              <a:t>3x10</a:t>
            </a:r>
            <a:r>
              <a:rPr lang="en-US" sz="1800" baseline="30000">
                <a:solidFill>
                  <a:srgbClr val="E3293B"/>
                </a:solidFill>
                <a:latin typeface="Arial" charset="0"/>
              </a:rPr>
              <a:t>-23 </a:t>
            </a:r>
            <a:r>
              <a:rPr lang="en-US" sz="1600">
                <a:solidFill>
                  <a:srgbClr val="E3293B"/>
                </a:solidFill>
                <a:latin typeface="Arial" charset="0"/>
              </a:rPr>
              <a:t>1/Hz</a:t>
            </a:r>
            <a:r>
              <a:rPr lang="en-US" sz="1600" baseline="30000">
                <a:solidFill>
                  <a:srgbClr val="E3293B"/>
                </a:solidFill>
                <a:latin typeface="Arial" charset="0"/>
              </a:rPr>
              <a:t>1/2</a:t>
            </a:r>
            <a:r>
              <a:rPr lang="en-US" sz="1400">
                <a:latin typeface="Arial" charset="0"/>
              </a:rPr>
              <a:t/>
            </a:r>
            <a:br>
              <a:rPr lang="en-US" sz="1400">
                <a:latin typeface="Arial" charset="0"/>
              </a:rPr>
            </a:br>
            <a:r>
              <a:rPr lang="en-US" sz="1800">
                <a:latin typeface="Arial" charset="0"/>
              </a:rPr>
              <a:t>at 200 Hz</a:t>
            </a:r>
          </a:p>
          <a:p>
            <a:pPr>
              <a:lnSpc>
                <a:spcPct val="90000"/>
              </a:lnSpc>
            </a:pPr>
            <a:r>
              <a:rPr lang="en-US" sz="1800">
                <a:latin typeface="Arial" charset="0"/>
              </a:rPr>
              <a:t>Displacement Noise</a:t>
            </a:r>
          </a:p>
          <a:p>
            <a:pPr lvl="1">
              <a:lnSpc>
                <a:spcPct val="90000"/>
              </a:lnSpc>
            </a:pPr>
            <a:r>
              <a:rPr lang="en-US" sz="1400">
                <a:latin typeface="Arial" charset="0"/>
              </a:rPr>
              <a:t>Seismic motion</a:t>
            </a:r>
          </a:p>
          <a:p>
            <a:pPr lvl="1">
              <a:lnSpc>
                <a:spcPct val="90000"/>
              </a:lnSpc>
            </a:pPr>
            <a:r>
              <a:rPr lang="en-US" sz="1400">
                <a:latin typeface="Arial" charset="0"/>
              </a:rPr>
              <a:t>Thermal Noise</a:t>
            </a:r>
          </a:p>
          <a:p>
            <a:pPr lvl="1">
              <a:lnSpc>
                <a:spcPct val="90000"/>
              </a:lnSpc>
            </a:pPr>
            <a:r>
              <a:rPr lang="en-US" sz="1400">
                <a:latin typeface="Arial" charset="0"/>
              </a:rPr>
              <a:t>Radiation Pressure</a:t>
            </a:r>
          </a:p>
          <a:p>
            <a:pPr>
              <a:lnSpc>
                <a:spcPct val="90000"/>
              </a:lnSpc>
            </a:pPr>
            <a:r>
              <a:rPr lang="en-US" sz="1800">
                <a:latin typeface="Arial" charset="0"/>
              </a:rPr>
              <a:t>Sensing Noise</a:t>
            </a:r>
          </a:p>
          <a:p>
            <a:pPr lvl="1">
              <a:lnSpc>
                <a:spcPct val="90000"/>
              </a:lnSpc>
            </a:pPr>
            <a:r>
              <a:rPr lang="en-US" sz="1400">
                <a:latin typeface="Arial" charset="0"/>
              </a:rPr>
              <a:t>Photon Shot Noise</a:t>
            </a:r>
          </a:p>
          <a:p>
            <a:pPr lvl="1">
              <a:lnSpc>
                <a:spcPct val="90000"/>
              </a:lnSpc>
            </a:pPr>
            <a:r>
              <a:rPr lang="en-US" sz="1400">
                <a:latin typeface="Arial" charset="0"/>
              </a:rPr>
              <a:t>Residual Gas</a:t>
            </a:r>
          </a:p>
          <a:p>
            <a:pPr>
              <a:lnSpc>
                <a:spcPct val="90000"/>
              </a:lnSpc>
            </a:pPr>
            <a:r>
              <a:rPr lang="en-US" sz="1800">
                <a:latin typeface="Arial" charset="0"/>
              </a:rPr>
              <a:t>Facilities limits much lower</a:t>
            </a:r>
          </a:p>
          <a:p>
            <a:pPr>
              <a:lnSpc>
                <a:spcPct val="90000"/>
              </a:lnSpc>
            </a:pPr>
            <a:endParaRPr lang="en-US" sz="1800">
              <a:latin typeface="Arial" charset="0"/>
            </a:endParaRPr>
          </a:p>
          <a:p>
            <a:pPr>
              <a:lnSpc>
                <a:spcPct val="90000"/>
              </a:lnSpc>
            </a:pPr>
            <a:r>
              <a:rPr lang="en-US" sz="1800">
                <a:solidFill>
                  <a:srgbClr val="FF0000"/>
                </a:solidFill>
                <a:latin typeface="Arial" charset="0"/>
              </a:rPr>
              <a:t>BIG CHALLENGE:</a:t>
            </a:r>
            <a:br>
              <a:rPr lang="en-US" sz="1800">
                <a:solidFill>
                  <a:srgbClr val="FF0000"/>
                </a:solidFill>
                <a:latin typeface="Arial" charset="0"/>
              </a:rPr>
            </a:br>
            <a:r>
              <a:rPr lang="en-US" sz="1800">
                <a:solidFill>
                  <a:srgbClr val="FF0000"/>
                </a:solidFill>
                <a:latin typeface="Arial" charset="0"/>
              </a:rPr>
              <a:t>reduce all other (non-fundamental, or technical) noise sources to insignificance</a:t>
            </a:r>
          </a:p>
        </p:txBody>
      </p:sp>
      <p:pic>
        <p:nvPicPr>
          <p:cNvPr id="1097732" name="Picture 4" descr="ligos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5519738" cy="556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fld id="{36BB9812-3B4C-4A35-AEDB-F240F4EFEB71}" type="slidenum">
              <a:rPr lang="en-US" smtClean="0"/>
              <a:pPr/>
              <a:t>55</a:t>
            </a:fld>
            <a:endParaRPr lang="en-US"/>
          </a:p>
        </p:txBody>
      </p:sp>
    </p:spTree>
    <p:extLst>
      <p:ext uri="{BB962C8B-B14F-4D97-AF65-F5344CB8AC3E}">
        <p14:creationId xmlns:p14="http://schemas.microsoft.com/office/powerpoint/2010/main" val="28219506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22" name="Rectangle 2"/>
          <p:cNvSpPr>
            <a:spLocks noGrp="1" noChangeArrowheads="1"/>
          </p:cNvSpPr>
          <p:nvPr>
            <p:ph type="title"/>
          </p:nvPr>
        </p:nvSpPr>
        <p:spPr/>
        <p:txBody>
          <a:bodyPr/>
          <a:lstStyle/>
          <a:p>
            <a:r>
              <a:rPr lang="en-US" sz="3200"/>
              <a:t>LIGO limits and expectations on </a:t>
            </a:r>
            <a:r>
              <a:rPr lang="en-GB" sz="3200">
                <a:latin typeface="Symbol" pitchFamily="18" charset="2"/>
              </a:rPr>
              <a:t>W</a:t>
            </a:r>
            <a:r>
              <a:rPr lang="en-GB" sz="3200" baseline="-25000">
                <a:latin typeface="Arial" charset="0"/>
              </a:rPr>
              <a:t>GW</a:t>
            </a:r>
            <a:endParaRPr lang="en-US" sz="3200" baseline="-25000">
              <a:latin typeface="Arial" charset="0"/>
            </a:endParaRPr>
          </a:p>
        </p:txBody>
      </p:sp>
      <p:pic>
        <p:nvPicPr>
          <p:cNvPr id="1413123" name="Picture 3"/>
          <p:cNvPicPr>
            <a:picLocks noChangeAspect="1" noChangeArrowheads="1"/>
          </p:cNvPicPr>
          <p:nvPr/>
        </p:nvPicPr>
        <p:blipFill>
          <a:blip r:embed="rId3">
            <a:extLst>
              <a:ext uri="{28A0092B-C50C-407E-A947-70E740481C1C}">
                <a14:useLocalDpi xmlns:a14="http://schemas.microsoft.com/office/drawing/2010/main" val="0"/>
              </a:ext>
            </a:extLst>
          </a:blip>
          <a:srcRect l="5386" t="5719" r="7513"/>
          <a:stretch>
            <a:fillRect/>
          </a:stretch>
        </p:blipFill>
        <p:spPr bwMode="auto">
          <a:xfrm>
            <a:off x="0" y="1749425"/>
            <a:ext cx="5899150" cy="449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13124" name="Text Box 4"/>
          <p:cNvSpPr txBox="1">
            <a:spLocks noChangeArrowheads="1"/>
          </p:cNvSpPr>
          <p:nvPr/>
        </p:nvSpPr>
        <p:spPr bwMode="auto">
          <a:xfrm>
            <a:off x="6059488" y="1817688"/>
            <a:ext cx="2052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FF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a:r>
              <a:rPr lang="en-GB" sz="1800" b="1">
                <a:solidFill>
                  <a:srgbClr val="0000FF"/>
                </a:solidFill>
                <a:latin typeface="Arial" charset="0"/>
              </a:rPr>
              <a:t>S1 result:</a:t>
            </a:r>
            <a:r>
              <a:rPr lang="en-GB" sz="1800" b="1">
                <a:solidFill>
                  <a:srgbClr val="0000FF"/>
                </a:solidFill>
                <a:latin typeface="Symbol" pitchFamily="18" charset="2"/>
              </a:rPr>
              <a:t> W</a:t>
            </a:r>
            <a:r>
              <a:rPr lang="en-GB" sz="1800" b="1" baseline="-25000">
                <a:solidFill>
                  <a:srgbClr val="0000FF"/>
                </a:solidFill>
                <a:latin typeface="Arial" charset="0"/>
              </a:rPr>
              <a:t>GW</a:t>
            </a:r>
            <a:r>
              <a:rPr lang="en-GB" sz="1800" b="1">
                <a:solidFill>
                  <a:srgbClr val="0000FF"/>
                </a:solidFill>
                <a:latin typeface="Arial" charset="0"/>
              </a:rPr>
              <a:t> &lt; 23</a:t>
            </a:r>
            <a:endParaRPr lang="en-US" sz="1800" b="1" baseline="-25000">
              <a:solidFill>
                <a:srgbClr val="0000FF"/>
              </a:solidFill>
              <a:latin typeface="Arial" charset="0"/>
            </a:endParaRPr>
          </a:p>
        </p:txBody>
      </p:sp>
      <p:sp>
        <p:nvSpPr>
          <p:cNvPr id="1413125" name="Text Box 5"/>
          <p:cNvSpPr txBox="1">
            <a:spLocks noChangeArrowheads="1"/>
          </p:cNvSpPr>
          <p:nvPr/>
        </p:nvSpPr>
        <p:spPr bwMode="auto">
          <a:xfrm>
            <a:off x="6027738" y="2427288"/>
            <a:ext cx="2243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FF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a:r>
              <a:rPr lang="en-GB" sz="1800" b="1">
                <a:solidFill>
                  <a:srgbClr val="39F942"/>
                </a:solidFill>
                <a:latin typeface="Arial" charset="0"/>
              </a:rPr>
              <a:t>S2 result:</a:t>
            </a:r>
            <a:r>
              <a:rPr lang="en-GB" sz="1800" b="1">
                <a:solidFill>
                  <a:srgbClr val="39F942"/>
                </a:solidFill>
                <a:latin typeface="Symbol" pitchFamily="18" charset="2"/>
              </a:rPr>
              <a:t> W</a:t>
            </a:r>
            <a:r>
              <a:rPr lang="en-GB" sz="1800" b="1" baseline="-25000">
                <a:solidFill>
                  <a:srgbClr val="39F942"/>
                </a:solidFill>
                <a:latin typeface="Arial" charset="0"/>
              </a:rPr>
              <a:t>GW</a:t>
            </a:r>
            <a:r>
              <a:rPr lang="en-GB" sz="1800" b="1">
                <a:solidFill>
                  <a:srgbClr val="39F942"/>
                </a:solidFill>
                <a:latin typeface="Arial" charset="0"/>
              </a:rPr>
              <a:t> &lt; 0.02</a:t>
            </a:r>
            <a:endParaRPr lang="en-US" sz="1800" b="1" baseline="-25000">
              <a:solidFill>
                <a:srgbClr val="39F942"/>
              </a:solidFill>
              <a:latin typeface="Arial" charset="0"/>
            </a:endParaRPr>
          </a:p>
        </p:txBody>
      </p:sp>
      <p:sp>
        <p:nvSpPr>
          <p:cNvPr id="1413126" name="Text Box 6"/>
          <p:cNvSpPr txBox="1">
            <a:spLocks noChangeArrowheads="1"/>
          </p:cNvSpPr>
          <p:nvPr/>
        </p:nvSpPr>
        <p:spPr bwMode="auto">
          <a:xfrm>
            <a:off x="5864225" y="3048000"/>
            <a:ext cx="29083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FF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a:r>
              <a:rPr lang="en-GB" sz="2000" b="1">
                <a:solidFill>
                  <a:srgbClr val="990099"/>
                </a:solidFill>
                <a:latin typeface="Arial" charset="0"/>
              </a:rPr>
              <a:t>S4 result:</a:t>
            </a:r>
            <a:r>
              <a:rPr lang="en-GB" sz="2000" b="1">
                <a:solidFill>
                  <a:srgbClr val="990099"/>
                </a:solidFill>
                <a:latin typeface="Symbol" pitchFamily="18" charset="2"/>
              </a:rPr>
              <a:t> W</a:t>
            </a:r>
            <a:r>
              <a:rPr lang="en-GB" sz="2000" b="1" baseline="-25000">
                <a:solidFill>
                  <a:srgbClr val="990099"/>
                </a:solidFill>
                <a:latin typeface="Arial" charset="0"/>
              </a:rPr>
              <a:t>GW</a:t>
            </a:r>
            <a:r>
              <a:rPr lang="en-GB" sz="2000" b="1">
                <a:solidFill>
                  <a:srgbClr val="990099"/>
                </a:solidFill>
                <a:latin typeface="Arial" charset="0"/>
              </a:rPr>
              <a:t> &lt; 6.5</a:t>
            </a:r>
            <a:r>
              <a:rPr lang="en-GB" sz="2000" b="1">
                <a:solidFill>
                  <a:srgbClr val="990099"/>
                </a:solidFill>
                <a:latin typeface="Arial" charset="0"/>
                <a:sym typeface="Symbol" pitchFamily="18" charset="2"/>
              </a:rPr>
              <a:t></a:t>
            </a:r>
            <a:r>
              <a:rPr lang="en-GB" sz="2000" b="1">
                <a:solidFill>
                  <a:srgbClr val="990099"/>
                </a:solidFill>
                <a:latin typeface="Arial" charset="0"/>
              </a:rPr>
              <a:t>10</a:t>
            </a:r>
            <a:r>
              <a:rPr lang="en-GB" sz="2000" b="1" baseline="30000">
                <a:solidFill>
                  <a:srgbClr val="990099"/>
                </a:solidFill>
                <a:latin typeface="Arial" charset="0"/>
              </a:rPr>
              <a:t>-5</a:t>
            </a:r>
            <a:endParaRPr lang="en-US" sz="2000" b="1" baseline="-25000">
              <a:solidFill>
                <a:srgbClr val="990099"/>
              </a:solidFill>
              <a:latin typeface="Arial" charset="0"/>
            </a:endParaRPr>
          </a:p>
        </p:txBody>
      </p:sp>
      <p:sp>
        <p:nvSpPr>
          <p:cNvPr id="1413127" name="Text Box 7"/>
          <p:cNvSpPr txBox="1">
            <a:spLocks noChangeArrowheads="1"/>
          </p:cNvSpPr>
          <p:nvPr/>
        </p:nvSpPr>
        <p:spPr bwMode="auto">
          <a:xfrm>
            <a:off x="5953125" y="3355975"/>
            <a:ext cx="25288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FF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a:r>
              <a:rPr lang="en-GB" sz="2000" b="1">
                <a:solidFill>
                  <a:srgbClr val="0000FF"/>
                </a:solidFill>
                <a:latin typeface="Arial" charset="0"/>
              </a:rPr>
              <a:t>LIGO design, 1 year:</a:t>
            </a:r>
            <a:r>
              <a:rPr lang="en-GB" sz="2000" b="1">
                <a:solidFill>
                  <a:srgbClr val="0000FF"/>
                </a:solidFill>
                <a:latin typeface="Symbol" pitchFamily="18" charset="2"/>
              </a:rPr>
              <a:t> </a:t>
            </a:r>
            <a:br>
              <a:rPr lang="en-GB" sz="2000" b="1">
                <a:solidFill>
                  <a:srgbClr val="0000FF"/>
                </a:solidFill>
                <a:latin typeface="Symbol" pitchFamily="18" charset="2"/>
              </a:rPr>
            </a:br>
            <a:r>
              <a:rPr lang="en-GB" sz="2000" b="1">
                <a:solidFill>
                  <a:srgbClr val="0000FF"/>
                </a:solidFill>
                <a:latin typeface="Symbol" pitchFamily="18" charset="2"/>
              </a:rPr>
              <a:t>W</a:t>
            </a:r>
            <a:r>
              <a:rPr lang="en-GB" sz="2000" b="1" baseline="-25000">
                <a:solidFill>
                  <a:srgbClr val="0000FF"/>
                </a:solidFill>
                <a:latin typeface="Arial" charset="0"/>
              </a:rPr>
              <a:t>GW</a:t>
            </a:r>
            <a:r>
              <a:rPr lang="en-GB" sz="2000" b="1">
                <a:solidFill>
                  <a:srgbClr val="0000FF"/>
                </a:solidFill>
                <a:latin typeface="Arial" charset="0"/>
              </a:rPr>
              <a:t> &lt;~ 10</a:t>
            </a:r>
            <a:r>
              <a:rPr lang="en-GB" sz="2000" b="1" baseline="30000">
                <a:solidFill>
                  <a:srgbClr val="0000FF"/>
                </a:solidFill>
                <a:latin typeface="Arial" charset="0"/>
              </a:rPr>
              <a:t>-5</a:t>
            </a:r>
            <a:r>
              <a:rPr lang="en-GB" sz="2000" b="1">
                <a:solidFill>
                  <a:srgbClr val="0000FF"/>
                </a:solidFill>
                <a:latin typeface="Arial" charset="0"/>
              </a:rPr>
              <a:t> - 10</a:t>
            </a:r>
            <a:r>
              <a:rPr lang="en-GB" sz="2000" b="1" baseline="30000">
                <a:solidFill>
                  <a:srgbClr val="0000FF"/>
                </a:solidFill>
                <a:latin typeface="Arial" charset="0"/>
              </a:rPr>
              <a:t>-6</a:t>
            </a:r>
            <a:endParaRPr lang="en-US" sz="2000" b="1" baseline="-25000">
              <a:solidFill>
                <a:srgbClr val="0000FF"/>
              </a:solidFill>
              <a:latin typeface="Arial" charset="0"/>
            </a:endParaRPr>
          </a:p>
        </p:txBody>
      </p:sp>
      <p:sp>
        <p:nvSpPr>
          <p:cNvPr id="1413128" name="Line 8"/>
          <p:cNvSpPr>
            <a:spLocks noChangeShapeType="1"/>
          </p:cNvSpPr>
          <p:nvPr/>
        </p:nvSpPr>
        <p:spPr bwMode="auto">
          <a:xfrm>
            <a:off x="4195763" y="2620963"/>
            <a:ext cx="182562" cy="0"/>
          </a:xfrm>
          <a:prstGeom prst="line">
            <a:avLst/>
          </a:prstGeom>
          <a:noFill/>
          <a:ln w="38100">
            <a:solidFill>
              <a:srgbClr val="39F94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p>
        </p:txBody>
      </p:sp>
      <p:sp>
        <p:nvSpPr>
          <p:cNvPr id="1413129" name="Line 9"/>
          <p:cNvSpPr>
            <a:spLocks noChangeShapeType="1"/>
          </p:cNvSpPr>
          <p:nvPr/>
        </p:nvSpPr>
        <p:spPr bwMode="auto">
          <a:xfrm>
            <a:off x="4189413" y="3209925"/>
            <a:ext cx="182562" cy="0"/>
          </a:xfrm>
          <a:prstGeom prst="line">
            <a:avLst/>
          </a:prstGeom>
          <a:noFill/>
          <a:ln w="38100">
            <a:solidFill>
              <a:srgbClr val="99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p>
        </p:txBody>
      </p:sp>
      <p:sp>
        <p:nvSpPr>
          <p:cNvPr id="1413130" name="Line 10"/>
          <p:cNvSpPr>
            <a:spLocks noChangeShapeType="1"/>
          </p:cNvSpPr>
          <p:nvPr/>
        </p:nvSpPr>
        <p:spPr bwMode="auto">
          <a:xfrm flipH="1">
            <a:off x="4440238" y="3200400"/>
            <a:ext cx="1350962" cy="0"/>
          </a:xfrm>
          <a:prstGeom prst="line">
            <a:avLst/>
          </a:prstGeom>
          <a:noFill/>
          <a:ln w="12700">
            <a:solidFill>
              <a:srgbClr val="990099"/>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p>
        </p:txBody>
      </p:sp>
      <p:sp>
        <p:nvSpPr>
          <p:cNvPr id="1413131" name="Line 11"/>
          <p:cNvSpPr>
            <a:spLocks noChangeShapeType="1"/>
          </p:cNvSpPr>
          <p:nvPr/>
        </p:nvSpPr>
        <p:spPr bwMode="auto">
          <a:xfrm flipH="1">
            <a:off x="4429125" y="2611438"/>
            <a:ext cx="1381125" cy="0"/>
          </a:xfrm>
          <a:prstGeom prst="line">
            <a:avLst/>
          </a:prstGeom>
          <a:noFill/>
          <a:ln w="12700">
            <a:solidFill>
              <a:srgbClr val="39F942"/>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p>
        </p:txBody>
      </p:sp>
      <p:sp>
        <p:nvSpPr>
          <p:cNvPr id="1413132" name="Text Box 12"/>
          <p:cNvSpPr txBox="1">
            <a:spLocks noChangeArrowheads="1"/>
          </p:cNvSpPr>
          <p:nvPr/>
        </p:nvSpPr>
        <p:spPr bwMode="auto">
          <a:xfrm>
            <a:off x="6081713" y="5076825"/>
            <a:ext cx="2336800" cy="1385888"/>
          </a:xfrm>
          <a:prstGeom prst="rect">
            <a:avLst/>
          </a:prstGeom>
          <a:noFill/>
          <a:ln w="12700" algn="ctr">
            <a:solidFill>
              <a:srgbClr val="AD33AD"/>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r>
              <a:rPr lang="en-US" sz="1800" b="1">
                <a:solidFill>
                  <a:srgbClr val="AD33AD"/>
                </a:solidFill>
                <a:latin typeface="Arial" charset="0"/>
              </a:rPr>
              <a:t>Challenge is to identify and eliminate noise correlations between H1 and H2!</a:t>
            </a:r>
          </a:p>
        </p:txBody>
      </p:sp>
      <p:sp>
        <p:nvSpPr>
          <p:cNvPr id="1413133" name="Text Box 13"/>
          <p:cNvSpPr txBox="1">
            <a:spLocks noChangeArrowheads="1"/>
          </p:cNvSpPr>
          <p:nvPr/>
        </p:nvSpPr>
        <p:spPr bwMode="auto">
          <a:xfrm>
            <a:off x="5757863" y="3989388"/>
            <a:ext cx="2925762"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FF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a:r>
              <a:rPr lang="en-GB" sz="2000" b="1">
                <a:solidFill>
                  <a:srgbClr val="FF0000"/>
                </a:solidFill>
                <a:latin typeface="Arial" charset="0"/>
              </a:rPr>
              <a:t>Advanced LIGO, 1 year:</a:t>
            </a:r>
            <a:r>
              <a:rPr lang="en-GB" sz="2000" b="1">
                <a:solidFill>
                  <a:srgbClr val="FF0000"/>
                </a:solidFill>
                <a:latin typeface="Symbol" pitchFamily="18" charset="2"/>
              </a:rPr>
              <a:t> </a:t>
            </a:r>
            <a:br>
              <a:rPr lang="en-GB" sz="2000" b="1">
                <a:solidFill>
                  <a:srgbClr val="FF0000"/>
                </a:solidFill>
                <a:latin typeface="Symbol" pitchFamily="18" charset="2"/>
              </a:rPr>
            </a:br>
            <a:r>
              <a:rPr lang="en-GB" sz="2000" b="1">
                <a:solidFill>
                  <a:srgbClr val="FF0000"/>
                </a:solidFill>
                <a:latin typeface="Symbol" pitchFamily="18" charset="2"/>
              </a:rPr>
              <a:t>W</a:t>
            </a:r>
            <a:r>
              <a:rPr lang="en-GB" sz="2000" b="1" baseline="-25000">
                <a:solidFill>
                  <a:srgbClr val="FF0000"/>
                </a:solidFill>
                <a:latin typeface="Arial" charset="0"/>
              </a:rPr>
              <a:t>GW</a:t>
            </a:r>
            <a:r>
              <a:rPr lang="en-GB" sz="2000" b="1">
                <a:solidFill>
                  <a:srgbClr val="FF0000"/>
                </a:solidFill>
                <a:latin typeface="Arial" charset="0"/>
              </a:rPr>
              <a:t> &lt;~ 10</a:t>
            </a:r>
            <a:r>
              <a:rPr lang="en-GB" sz="2000" b="1" baseline="30000">
                <a:solidFill>
                  <a:srgbClr val="FF0000"/>
                </a:solidFill>
                <a:latin typeface="Arial" charset="0"/>
              </a:rPr>
              <a:t>-9</a:t>
            </a:r>
            <a:endParaRPr lang="en-US" sz="2000" b="1" baseline="-25000">
              <a:solidFill>
                <a:srgbClr val="FF0000"/>
              </a:solidFill>
              <a:latin typeface="Arial" charset="0"/>
            </a:endParaRPr>
          </a:p>
        </p:txBody>
      </p:sp>
      <p:sp>
        <p:nvSpPr>
          <p:cNvPr id="1413134" name="Text Box 14"/>
          <p:cNvSpPr txBox="1">
            <a:spLocks noChangeArrowheads="1"/>
          </p:cNvSpPr>
          <p:nvPr/>
        </p:nvSpPr>
        <p:spPr bwMode="auto">
          <a:xfrm>
            <a:off x="5992813" y="2844800"/>
            <a:ext cx="24399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FF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a:r>
              <a:rPr lang="en-GB" sz="1800" b="1">
                <a:solidFill>
                  <a:srgbClr val="10CFFC"/>
                </a:solidFill>
                <a:latin typeface="Arial" charset="0"/>
              </a:rPr>
              <a:t>S3 result:</a:t>
            </a:r>
            <a:r>
              <a:rPr lang="en-GB" sz="1800" b="1">
                <a:solidFill>
                  <a:srgbClr val="10CFFC"/>
                </a:solidFill>
                <a:latin typeface="Symbol" pitchFamily="18" charset="2"/>
              </a:rPr>
              <a:t> W</a:t>
            </a:r>
            <a:r>
              <a:rPr lang="en-GB" sz="1800" b="1" baseline="-25000">
                <a:solidFill>
                  <a:srgbClr val="10CFFC"/>
                </a:solidFill>
                <a:latin typeface="Arial" charset="0"/>
              </a:rPr>
              <a:t>GW</a:t>
            </a:r>
            <a:r>
              <a:rPr lang="en-GB" sz="1800" b="1">
                <a:solidFill>
                  <a:srgbClr val="10CFFC"/>
                </a:solidFill>
                <a:latin typeface="Arial" charset="0"/>
              </a:rPr>
              <a:t> &lt; 8</a:t>
            </a:r>
            <a:r>
              <a:rPr lang="en-GB" sz="1800" b="1">
                <a:solidFill>
                  <a:srgbClr val="10CFFC"/>
                </a:solidFill>
                <a:latin typeface="Arial" charset="0"/>
                <a:sym typeface="Symbol" pitchFamily="18" charset="2"/>
              </a:rPr>
              <a:t></a:t>
            </a:r>
            <a:r>
              <a:rPr lang="en-GB" sz="1800" b="1">
                <a:solidFill>
                  <a:srgbClr val="10CFFC"/>
                </a:solidFill>
                <a:latin typeface="Arial" charset="0"/>
              </a:rPr>
              <a:t>10</a:t>
            </a:r>
            <a:r>
              <a:rPr lang="en-GB" sz="1800" b="1" baseline="30000">
                <a:solidFill>
                  <a:srgbClr val="10CFFC"/>
                </a:solidFill>
                <a:latin typeface="Arial" charset="0"/>
              </a:rPr>
              <a:t>-4</a:t>
            </a:r>
            <a:endParaRPr lang="en-US" sz="1800" b="1" baseline="-25000">
              <a:solidFill>
                <a:srgbClr val="10CFFC"/>
              </a:solidFill>
              <a:latin typeface="Arial" charset="0"/>
            </a:endParaRPr>
          </a:p>
        </p:txBody>
      </p:sp>
      <p:sp>
        <p:nvSpPr>
          <p:cNvPr id="1413135" name="Line 15"/>
          <p:cNvSpPr>
            <a:spLocks noChangeShapeType="1"/>
          </p:cNvSpPr>
          <p:nvPr/>
        </p:nvSpPr>
        <p:spPr bwMode="auto">
          <a:xfrm>
            <a:off x="4189413" y="2971800"/>
            <a:ext cx="182562" cy="0"/>
          </a:xfrm>
          <a:prstGeom prst="line">
            <a:avLst/>
          </a:prstGeom>
          <a:noFill/>
          <a:ln w="38100">
            <a:solidFill>
              <a:srgbClr val="10CFF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p>
        </p:txBody>
      </p:sp>
      <p:sp>
        <p:nvSpPr>
          <p:cNvPr id="1413136" name="Line 16"/>
          <p:cNvSpPr>
            <a:spLocks noChangeShapeType="1"/>
          </p:cNvSpPr>
          <p:nvPr/>
        </p:nvSpPr>
        <p:spPr bwMode="auto">
          <a:xfrm flipH="1">
            <a:off x="4440238" y="2971800"/>
            <a:ext cx="1350962" cy="0"/>
          </a:xfrm>
          <a:prstGeom prst="line">
            <a:avLst/>
          </a:prstGeom>
          <a:noFill/>
          <a:ln w="12700">
            <a:solidFill>
              <a:srgbClr val="10CFFC"/>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p>
        </p:txBody>
      </p:sp>
      <p:sp>
        <p:nvSpPr>
          <p:cNvPr id="2" name="Slide Number Placeholder 1"/>
          <p:cNvSpPr>
            <a:spLocks noGrp="1"/>
          </p:cNvSpPr>
          <p:nvPr>
            <p:ph type="sldNum" sz="quarter" idx="12"/>
          </p:nvPr>
        </p:nvSpPr>
        <p:spPr/>
        <p:txBody>
          <a:bodyPr/>
          <a:lstStyle/>
          <a:p>
            <a:fld id="{D0D7F02C-625E-4AEC-B7A2-3E16C90D08CA}" type="slidenum">
              <a:rPr lang="en-US" smtClean="0"/>
              <a:pPr/>
              <a:t>56</a:t>
            </a:fld>
            <a:endParaRPr lang="en-US"/>
          </a:p>
        </p:txBody>
      </p:sp>
    </p:spTree>
    <p:extLst>
      <p:ext uri="{BB962C8B-B14F-4D97-AF65-F5344CB8AC3E}">
        <p14:creationId xmlns:p14="http://schemas.microsoft.com/office/powerpoint/2010/main" val="1023375788"/>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2978" name="Rectangle 2"/>
          <p:cNvSpPr>
            <a:spLocks noGrp="1" noChangeArrowheads="1"/>
          </p:cNvSpPr>
          <p:nvPr>
            <p:ph type="title"/>
          </p:nvPr>
        </p:nvSpPr>
        <p:spPr>
          <a:xfrm>
            <a:off x="1600200" y="688975"/>
            <a:ext cx="7265988" cy="655638"/>
          </a:xfrm>
        </p:spPr>
        <p:txBody>
          <a:bodyPr/>
          <a:lstStyle/>
          <a:p>
            <a:r>
              <a:rPr lang="en-US" sz="3200" b="1" i="1">
                <a:latin typeface="Arial" charset="0"/>
              </a:rPr>
              <a:t>Upper limit map of a </a:t>
            </a:r>
            <a:br>
              <a:rPr lang="en-US" sz="3200" b="1" i="1">
                <a:latin typeface="Arial" charset="0"/>
              </a:rPr>
            </a:br>
            <a:r>
              <a:rPr lang="en-US" sz="3200" b="1" i="1">
                <a:latin typeface="Arial" charset="0"/>
              </a:rPr>
              <a:t>stochastic GW background</a:t>
            </a:r>
            <a:endParaRPr lang="en-US" sz="3200" b="1">
              <a:latin typeface="Arial" charset="0"/>
            </a:endParaRPr>
          </a:p>
        </p:txBody>
      </p:sp>
      <p:sp>
        <p:nvSpPr>
          <p:cNvPr id="1662979" name="Rectangle 3"/>
          <p:cNvSpPr>
            <a:spLocks noGrp="1" noChangeArrowheads="1"/>
          </p:cNvSpPr>
          <p:nvPr>
            <p:ph type="body" sz="half" idx="1"/>
          </p:nvPr>
        </p:nvSpPr>
        <p:spPr>
          <a:xfrm>
            <a:off x="204788" y="1563688"/>
            <a:ext cx="4494212" cy="5167312"/>
          </a:xfrm>
        </p:spPr>
        <p:txBody>
          <a:bodyPr/>
          <a:lstStyle/>
          <a:p>
            <a:pPr>
              <a:lnSpc>
                <a:spcPct val="50000"/>
              </a:lnSpc>
            </a:pPr>
            <a:endParaRPr lang="en-US" sz="1800">
              <a:latin typeface="Arial" charset="0"/>
            </a:endParaRPr>
          </a:p>
          <a:p>
            <a:r>
              <a:rPr lang="en-US" sz="1800">
                <a:latin typeface="Arial" charset="0"/>
              </a:rPr>
              <a:t>S4 data- 16 days of 2 site coincidence data</a:t>
            </a:r>
            <a:endParaRPr lang="en-US" sz="2000">
              <a:latin typeface="Arial" charset="0"/>
            </a:endParaRPr>
          </a:p>
          <a:p>
            <a:r>
              <a:rPr lang="en-US" sz="1800">
                <a:latin typeface="Arial" charset="0"/>
              </a:rPr>
              <a:t>Get positional information from sidereal modulation in antenna pattern and time shift between signals at 2 separated sites</a:t>
            </a:r>
          </a:p>
          <a:p>
            <a:r>
              <a:rPr lang="en-US" sz="1800" b="1">
                <a:latin typeface="Arial" charset="0"/>
              </a:rPr>
              <a:t>No signal was</a:t>
            </a:r>
            <a:r>
              <a:rPr lang="sv-SE" sz="1800" b="1">
                <a:latin typeface="Arial" charset="0"/>
              </a:rPr>
              <a:t> </a:t>
            </a:r>
            <a:r>
              <a:rPr lang="en-US" sz="1800" b="1">
                <a:latin typeface="Arial" charset="0"/>
              </a:rPr>
              <a:t>seen</a:t>
            </a:r>
            <a:r>
              <a:rPr lang="en-US" sz="1800">
                <a:latin typeface="Arial" charset="0"/>
              </a:rPr>
              <a:t>.</a:t>
            </a:r>
            <a:r>
              <a:rPr lang="sv-SE" sz="1800">
                <a:latin typeface="Arial" charset="0"/>
              </a:rPr>
              <a:t> </a:t>
            </a:r>
          </a:p>
          <a:p>
            <a:r>
              <a:rPr lang="en-US" sz="1800">
                <a:latin typeface="Arial" charset="0"/>
              </a:rPr>
              <a:t>Upper limits on broadband radiation source strain power </a:t>
            </a:r>
            <a:r>
              <a:rPr lang="sv-SE" sz="1800">
                <a:latin typeface="Arial" charset="0"/>
              </a:rPr>
              <a:t>originating from any direction. </a:t>
            </a:r>
            <a:endParaRPr lang="en-US" sz="1800">
              <a:latin typeface="Arial" charset="0"/>
            </a:endParaRPr>
          </a:p>
          <a:p>
            <a:pPr>
              <a:buFont typeface="Wingdings" pitchFamily="2" charset="2"/>
              <a:buNone/>
            </a:pPr>
            <a:r>
              <a:rPr lang="en-US" sz="1800">
                <a:latin typeface="Arial" charset="0"/>
              </a:rPr>
              <a:t>	</a:t>
            </a:r>
            <a:r>
              <a:rPr lang="en-US" sz="1400">
                <a:latin typeface="Arial" charset="0"/>
              </a:rPr>
              <a:t>(0.85-6.1 x 10</a:t>
            </a:r>
            <a:r>
              <a:rPr lang="en-US" sz="1400" baseline="30000">
                <a:latin typeface="Arial" charset="0"/>
              </a:rPr>
              <a:t>-48</a:t>
            </a:r>
            <a:r>
              <a:rPr lang="en-US" sz="1400">
                <a:latin typeface="Arial" charset="0"/>
              </a:rPr>
              <a:t> (Hz</a:t>
            </a:r>
            <a:r>
              <a:rPr lang="en-US" sz="1400" baseline="30000">
                <a:latin typeface="Arial" charset="0"/>
              </a:rPr>
              <a:t>-1</a:t>
            </a:r>
            <a:r>
              <a:rPr lang="en-US" sz="1400">
                <a:latin typeface="Arial" charset="0"/>
              </a:rPr>
              <a:t>) for min-max on sky map; flat source power spectrum)</a:t>
            </a:r>
          </a:p>
        </p:txBody>
      </p:sp>
      <p:sp>
        <p:nvSpPr>
          <p:cNvPr id="1662980" name="Text Box 4"/>
          <p:cNvSpPr txBox="1">
            <a:spLocks noChangeArrowheads="1"/>
          </p:cNvSpPr>
          <p:nvPr/>
        </p:nvSpPr>
        <p:spPr bwMode="auto">
          <a:xfrm>
            <a:off x="5075238" y="1681163"/>
            <a:ext cx="32496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800">
                <a:solidFill>
                  <a:schemeClr val="tx2"/>
                </a:solidFill>
                <a:latin typeface="Times" pitchFamily="80" charset="0"/>
              </a:rPr>
              <a:t>Point Spread Function </a:t>
            </a:r>
            <a:r>
              <a:rPr lang="en-US" sz="1600">
                <a:solidFill>
                  <a:schemeClr val="tx2"/>
                </a:solidFill>
                <a:latin typeface="Times" pitchFamily="80" charset="0"/>
              </a:rPr>
              <a:t>(calculated)</a:t>
            </a:r>
            <a:endParaRPr lang="en-US" sz="1800">
              <a:solidFill>
                <a:schemeClr val="tx2"/>
              </a:solidFill>
              <a:latin typeface="Times" pitchFamily="80" charset="0"/>
            </a:endParaRPr>
          </a:p>
        </p:txBody>
      </p:sp>
      <p:sp>
        <p:nvSpPr>
          <p:cNvPr id="1662981" name="Rectangle 5"/>
          <p:cNvSpPr>
            <a:spLocks noChangeArrowheads="1"/>
          </p:cNvSpPr>
          <p:nvPr/>
        </p:nvSpPr>
        <p:spPr bwMode="auto">
          <a:xfrm>
            <a:off x="4894263" y="1604963"/>
            <a:ext cx="4065587" cy="2663825"/>
          </a:xfrm>
          <a:prstGeom prst="rect">
            <a:avLst/>
          </a:prstGeom>
          <a:noFill/>
          <a:ln w="25400">
            <a:solidFill>
              <a:srgbClr val="FF0D0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2982" name="Rectangle 6"/>
          <p:cNvSpPr>
            <a:spLocks noChangeArrowheads="1"/>
          </p:cNvSpPr>
          <p:nvPr/>
        </p:nvSpPr>
        <p:spPr bwMode="auto">
          <a:xfrm>
            <a:off x="4900613" y="4294188"/>
            <a:ext cx="4052887" cy="2474912"/>
          </a:xfrm>
          <a:prstGeom prst="rect">
            <a:avLst/>
          </a:prstGeom>
          <a:noFill/>
          <a:ln w="25400">
            <a:solidFill>
              <a:srgbClr val="FF0D0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1662983" name="Object 7"/>
          <p:cNvGraphicFramePr>
            <a:graphicFrameLocks noGrp="1" noChangeAspect="1"/>
          </p:cNvGraphicFramePr>
          <p:nvPr>
            <p:ph sz="half" idx="2"/>
          </p:nvPr>
        </p:nvGraphicFramePr>
        <p:xfrm>
          <a:off x="7923213" y="6443663"/>
          <a:ext cx="1036637" cy="374650"/>
        </p:xfrm>
        <a:graphic>
          <a:graphicData uri="http://schemas.openxmlformats.org/presentationml/2006/ole">
            <mc:AlternateContent xmlns:mc="http://schemas.openxmlformats.org/markup-compatibility/2006">
              <mc:Choice xmlns:v="urn:schemas-microsoft-com:vml" Requires="v">
                <p:oleObj spid="_x0000_s1780798" name="Equation" r:id="rId4" imgW="583920" imgH="241200" progId="Equation.3">
                  <p:embed/>
                </p:oleObj>
              </mc:Choice>
              <mc:Fallback>
                <p:oleObj name="Equation" r:id="rId4" imgW="583920" imgH="241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3213" y="6443663"/>
                        <a:ext cx="1036637" cy="374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662984" name="Group 8"/>
          <p:cNvGrpSpPr>
            <a:grpSpLocks/>
          </p:cNvGrpSpPr>
          <p:nvPr/>
        </p:nvGrpSpPr>
        <p:grpSpPr bwMode="auto">
          <a:xfrm>
            <a:off x="5100638" y="2025650"/>
            <a:ext cx="3611562" cy="2197100"/>
            <a:chOff x="3061" y="1114"/>
            <a:chExt cx="2699" cy="1384"/>
          </a:xfrm>
        </p:grpSpPr>
        <p:pic>
          <p:nvPicPr>
            <p:cNvPr id="1662985"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1" y="1114"/>
              <a:ext cx="2699" cy="1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62986" name="Rectangle 10"/>
            <p:cNvSpPr>
              <a:spLocks noChangeArrowheads="1"/>
            </p:cNvSpPr>
            <p:nvPr/>
          </p:nvSpPr>
          <p:spPr bwMode="auto">
            <a:xfrm>
              <a:off x="3288" y="1117"/>
              <a:ext cx="2268" cy="136"/>
            </a:xfrm>
            <a:prstGeom prst="rect">
              <a:avLst/>
            </a:prstGeom>
            <a:solidFill>
              <a:schemeClr val="bg1"/>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FF0D0D"/>
                </a:solidFill>
                <a:latin typeface="Times" pitchFamily="80" charset="0"/>
              </a:endParaRPr>
            </a:p>
          </p:txBody>
        </p:sp>
      </p:grpSp>
      <p:pic>
        <p:nvPicPr>
          <p:cNvPr id="1662987"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94275" y="4419600"/>
            <a:ext cx="3841750" cy="231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62988" name="Text Box 12"/>
          <p:cNvSpPr txBox="1">
            <a:spLocks noChangeArrowheads="1"/>
          </p:cNvSpPr>
          <p:nvPr/>
        </p:nvSpPr>
        <p:spPr bwMode="auto">
          <a:xfrm>
            <a:off x="4848225" y="4289425"/>
            <a:ext cx="11477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600">
                <a:solidFill>
                  <a:srgbClr val="FF0000"/>
                </a:solidFill>
              </a:rPr>
              <a:t>Preliminary</a:t>
            </a:r>
            <a:endParaRPr lang="en-US" sz="1600"/>
          </a:p>
        </p:txBody>
      </p:sp>
      <p:sp>
        <p:nvSpPr>
          <p:cNvPr id="1662989" name="Text Box 13"/>
          <p:cNvSpPr txBox="1">
            <a:spLocks noChangeArrowheads="1"/>
          </p:cNvSpPr>
          <p:nvPr/>
        </p:nvSpPr>
        <p:spPr bwMode="auto">
          <a:xfrm>
            <a:off x="7769225" y="6384925"/>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endParaRPr lang="en-US" sz="1600"/>
          </a:p>
        </p:txBody>
      </p:sp>
      <p:graphicFrame>
        <p:nvGraphicFramePr>
          <p:cNvPr id="1662990" name="Object 14"/>
          <p:cNvGraphicFramePr>
            <a:graphicFrameLocks noChangeAspect="1"/>
          </p:cNvGraphicFramePr>
          <p:nvPr/>
        </p:nvGraphicFramePr>
        <p:xfrm>
          <a:off x="7837488" y="6432550"/>
          <a:ext cx="1198562" cy="265113"/>
        </p:xfrm>
        <a:graphic>
          <a:graphicData uri="http://schemas.openxmlformats.org/presentationml/2006/ole">
            <mc:AlternateContent xmlns:mc="http://schemas.openxmlformats.org/markup-compatibility/2006">
              <mc:Choice xmlns:v="urn:schemas-microsoft-com:vml" Requires="v">
                <p:oleObj spid="_x0000_s1780799" name="Equation" r:id="rId8" imgW="1143000" imgH="253800" progId="Equation.3">
                  <p:embed/>
                </p:oleObj>
              </mc:Choice>
              <mc:Fallback>
                <p:oleObj name="Equation" r:id="rId8" imgW="1143000" imgH="253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37488" y="6432550"/>
                        <a:ext cx="1198562" cy="26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0CB7CFFB-69AC-4E50-B53A-D4A5D1846A78}" type="slidenum">
              <a:rPr lang="en-US" smtClean="0"/>
              <a:pPr/>
              <a:t>57</a:t>
            </a:fld>
            <a:endParaRPr lang="en-US"/>
          </a:p>
        </p:txBody>
      </p:sp>
    </p:spTree>
    <p:extLst>
      <p:ext uri="{BB962C8B-B14F-4D97-AF65-F5344CB8AC3E}">
        <p14:creationId xmlns:p14="http://schemas.microsoft.com/office/powerpoint/2010/main" val="685683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Grp="1" noChangeArrowheads="1"/>
          </p:cNvSpPr>
          <p:nvPr>
            <p:ph type="title"/>
          </p:nvPr>
        </p:nvSpPr>
        <p:spPr/>
        <p:txBody>
          <a:bodyPr/>
          <a:lstStyle/>
          <a:p>
            <a:r>
              <a:rPr lang="en-US" altLang="en-US"/>
              <a:t>Event Localization With An</a:t>
            </a:r>
            <a:br>
              <a:rPr lang="en-US" altLang="en-US"/>
            </a:br>
            <a:r>
              <a:rPr lang="en-US" altLang="en-US"/>
              <a:t>Array of GW Interferometers</a:t>
            </a:r>
          </a:p>
        </p:txBody>
      </p:sp>
      <p:grpSp>
        <p:nvGrpSpPr>
          <p:cNvPr id="1079299" name="Group 3"/>
          <p:cNvGrpSpPr>
            <a:grpSpLocks/>
          </p:cNvGrpSpPr>
          <p:nvPr/>
        </p:nvGrpSpPr>
        <p:grpSpPr bwMode="auto">
          <a:xfrm>
            <a:off x="3886200" y="1600200"/>
            <a:ext cx="5105400" cy="4800600"/>
            <a:chOff x="2140" y="817"/>
            <a:chExt cx="3259" cy="3224"/>
          </a:xfrm>
        </p:grpSpPr>
        <p:pic>
          <p:nvPicPr>
            <p:cNvPr id="10793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0" y="817"/>
              <a:ext cx="3259" cy="3224"/>
            </a:xfrm>
            <a:prstGeom prst="rect">
              <a:avLst/>
            </a:prstGeom>
            <a:noFill/>
            <a:extLst>
              <a:ext uri="{909E8E84-426E-40DD-AFC4-6F175D3DCCD1}">
                <a14:hiddenFill xmlns:a14="http://schemas.microsoft.com/office/drawing/2010/main">
                  <a:solidFill>
                    <a:srgbClr val="FFFFFF"/>
                  </a:solidFill>
                </a14:hiddenFill>
              </a:ext>
            </a:extLst>
          </p:spPr>
        </p:pic>
        <p:sp>
          <p:nvSpPr>
            <p:cNvPr id="1079301" name="Text Box 5"/>
            <p:cNvSpPr txBox="1">
              <a:spLocks noChangeArrowheads="1"/>
            </p:cNvSpPr>
            <p:nvPr/>
          </p:nvSpPr>
          <p:spPr bwMode="auto">
            <a:xfrm>
              <a:off x="2156" y="1150"/>
              <a:ext cx="533"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FFFF0B"/>
                  </a:solidFill>
                  <a:latin typeface="Helvetica" pitchFamily="80" charset="0"/>
                </a:rPr>
                <a:t>SOURCE</a:t>
              </a:r>
              <a:endParaRPr lang="en-US" altLang="en-US" sz="1400" b="1">
                <a:solidFill>
                  <a:schemeClr val="accent2"/>
                </a:solidFill>
                <a:latin typeface="Helvetica" pitchFamily="80" charset="0"/>
              </a:endParaRPr>
            </a:p>
          </p:txBody>
        </p:sp>
        <p:sp>
          <p:nvSpPr>
            <p:cNvPr id="1079302" name="Text Box 6"/>
            <p:cNvSpPr txBox="1">
              <a:spLocks noChangeArrowheads="1"/>
            </p:cNvSpPr>
            <p:nvPr/>
          </p:nvSpPr>
          <p:spPr bwMode="auto">
            <a:xfrm>
              <a:off x="3678" y="1150"/>
              <a:ext cx="533"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FFFF0B"/>
                  </a:solidFill>
                  <a:latin typeface="Helvetica" pitchFamily="80" charset="0"/>
                </a:rPr>
                <a:t>SOURCE</a:t>
              </a:r>
              <a:endParaRPr lang="en-US" altLang="en-US" sz="1400" b="1">
                <a:solidFill>
                  <a:schemeClr val="accent2"/>
                </a:solidFill>
                <a:latin typeface="Helvetica" pitchFamily="80" charset="0"/>
              </a:endParaRPr>
            </a:p>
          </p:txBody>
        </p:sp>
        <p:sp>
          <p:nvSpPr>
            <p:cNvPr id="1079303" name="Text Box 7"/>
            <p:cNvSpPr txBox="1">
              <a:spLocks noChangeArrowheads="1"/>
            </p:cNvSpPr>
            <p:nvPr/>
          </p:nvSpPr>
          <p:spPr bwMode="auto">
            <a:xfrm>
              <a:off x="2156" y="2752"/>
              <a:ext cx="533"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FFFF0B"/>
                  </a:solidFill>
                  <a:latin typeface="Helvetica" pitchFamily="80" charset="0"/>
                </a:rPr>
                <a:t>SOURCE</a:t>
              </a:r>
              <a:endParaRPr lang="en-US" altLang="en-US" sz="1400" b="1">
                <a:solidFill>
                  <a:schemeClr val="accent2"/>
                </a:solidFill>
                <a:latin typeface="Helvetica" pitchFamily="80" charset="0"/>
              </a:endParaRPr>
            </a:p>
          </p:txBody>
        </p:sp>
        <p:sp>
          <p:nvSpPr>
            <p:cNvPr id="1079304" name="Text Box 8"/>
            <p:cNvSpPr txBox="1">
              <a:spLocks noChangeArrowheads="1"/>
            </p:cNvSpPr>
            <p:nvPr/>
          </p:nvSpPr>
          <p:spPr bwMode="auto">
            <a:xfrm>
              <a:off x="3678" y="2752"/>
              <a:ext cx="533"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FFFF0B"/>
                  </a:solidFill>
                  <a:latin typeface="Helvetica" pitchFamily="80" charset="0"/>
                </a:rPr>
                <a:t>SOURCE</a:t>
              </a:r>
              <a:endParaRPr lang="en-US" altLang="en-US" sz="1400" b="1">
                <a:solidFill>
                  <a:schemeClr val="accent2"/>
                </a:solidFill>
                <a:latin typeface="Helvetica" pitchFamily="80" charset="0"/>
              </a:endParaRPr>
            </a:p>
          </p:txBody>
        </p:sp>
      </p:grpSp>
      <p:grpSp>
        <p:nvGrpSpPr>
          <p:cNvPr id="1079305" name="Group 9"/>
          <p:cNvGrpSpPr>
            <a:grpSpLocks/>
          </p:cNvGrpSpPr>
          <p:nvPr/>
        </p:nvGrpSpPr>
        <p:grpSpPr bwMode="auto">
          <a:xfrm>
            <a:off x="533400" y="1600200"/>
            <a:ext cx="2673350" cy="2971800"/>
            <a:chOff x="148" y="882"/>
            <a:chExt cx="1768" cy="1950"/>
          </a:xfrm>
        </p:grpSpPr>
        <p:pic>
          <p:nvPicPr>
            <p:cNvPr id="1079306" name="Picture 10"/>
            <p:cNvPicPr>
              <a:picLocks noChangeAspect="1" noChangeArrowheads="1"/>
            </p:cNvPicPr>
            <p:nvPr/>
          </p:nvPicPr>
          <p:blipFill>
            <a:blip r:embed="rId4">
              <a:extLst>
                <a:ext uri="{28A0092B-C50C-407E-A947-70E740481C1C}">
                  <a14:useLocalDpi xmlns:a14="http://schemas.microsoft.com/office/drawing/2010/main" val="0"/>
                </a:ext>
              </a:extLst>
            </a:blip>
            <a:srcRect b="15781"/>
            <a:stretch>
              <a:fillRect/>
            </a:stretch>
          </p:blipFill>
          <p:spPr bwMode="auto">
            <a:xfrm>
              <a:off x="148" y="882"/>
              <a:ext cx="1768" cy="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9307" name="Text Box 11"/>
            <p:cNvSpPr txBox="1">
              <a:spLocks noChangeArrowheads="1"/>
            </p:cNvSpPr>
            <p:nvPr/>
          </p:nvSpPr>
          <p:spPr bwMode="auto">
            <a:xfrm>
              <a:off x="704" y="2249"/>
              <a:ext cx="801" cy="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b="1">
                  <a:solidFill>
                    <a:srgbClr val="66FF66"/>
                  </a:solidFill>
                  <a:latin typeface="Helvetica" pitchFamily="80" charset="0"/>
                </a:rPr>
                <a:t>LIGO</a:t>
              </a:r>
            </a:p>
            <a:p>
              <a:pPr algn="ctr"/>
              <a:r>
                <a:rPr lang="en-US" altLang="en-US" sz="1600" b="1">
                  <a:solidFill>
                    <a:srgbClr val="66FF66"/>
                  </a:solidFill>
                  <a:latin typeface="Helvetica" pitchFamily="80" charset="0"/>
                </a:rPr>
                <a:t>Livingston</a:t>
              </a:r>
              <a:endParaRPr lang="en-US" altLang="en-US" sz="1000" i="1">
                <a:solidFill>
                  <a:srgbClr val="66FF66"/>
                </a:solidFill>
                <a:latin typeface="Helvetica" pitchFamily="80" charset="0"/>
              </a:endParaRPr>
            </a:p>
          </p:txBody>
        </p:sp>
        <p:sp>
          <p:nvSpPr>
            <p:cNvPr id="1079308" name="Text Box 12"/>
            <p:cNvSpPr txBox="1">
              <a:spLocks noChangeArrowheads="1"/>
            </p:cNvSpPr>
            <p:nvPr/>
          </p:nvSpPr>
          <p:spPr bwMode="auto">
            <a:xfrm>
              <a:off x="325" y="1970"/>
              <a:ext cx="637" cy="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b="1">
                  <a:solidFill>
                    <a:srgbClr val="66FF66"/>
                  </a:solidFill>
                  <a:latin typeface="Helvetica" pitchFamily="80" charset="0"/>
                </a:rPr>
                <a:t>LIGO</a:t>
              </a:r>
            </a:p>
            <a:p>
              <a:pPr algn="ctr"/>
              <a:r>
                <a:rPr lang="en-US" altLang="en-US" sz="1600" b="1">
                  <a:solidFill>
                    <a:srgbClr val="66FF66"/>
                  </a:solidFill>
                  <a:latin typeface="Helvetica" pitchFamily="80" charset="0"/>
                </a:rPr>
                <a:t>Hanford</a:t>
              </a:r>
              <a:endParaRPr lang="en-US" altLang="en-US" sz="1000" i="1">
                <a:solidFill>
                  <a:srgbClr val="66FF66"/>
                </a:solidFill>
                <a:latin typeface="Helvetica" pitchFamily="80" charset="0"/>
              </a:endParaRPr>
            </a:p>
          </p:txBody>
        </p:sp>
        <p:sp>
          <p:nvSpPr>
            <p:cNvPr id="1079309" name="Text Box 13"/>
            <p:cNvSpPr txBox="1">
              <a:spLocks noChangeArrowheads="1"/>
            </p:cNvSpPr>
            <p:nvPr/>
          </p:nvSpPr>
          <p:spPr bwMode="auto">
            <a:xfrm>
              <a:off x="212" y="1416"/>
              <a:ext cx="50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b="1">
                  <a:solidFill>
                    <a:srgbClr val="66FF66"/>
                  </a:solidFill>
                  <a:latin typeface="Helvetica" pitchFamily="80" charset="0"/>
                </a:rPr>
                <a:t>TAMA</a:t>
              </a:r>
              <a:endParaRPr lang="en-US" altLang="en-US" sz="1000" i="1">
                <a:solidFill>
                  <a:srgbClr val="66FF66"/>
                </a:solidFill>
                <a:latin typeface="Helvetica" pitchFamily="80" charset="0"/>
              </a:endParaRPr>
            </a:p>
          </p:txBody>
        </p:sp>
        <p:sp>
          <p:nvSpPr>
            <p:cNvPr id="1079310" name="Text Box 14"/>
            <p:cNvSpPr txBox="1">
              <a:spLocks noChangeArrowheads="1"/>
            </p:cNvSpPr>
            <p:nvPr/>
          </p:nvSpPr>
          <p:spPr bwMode="auto">
            <a:xfrm>
              <a:off x="1133" y="1395"/>
              <a:ext cx="421"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b="1">
                  <a:solidFill>
                    <a:srgbClr val="66FF66"/>
                  </a:solidFill>
                  <a:latin typeface="Helvetica" pitchFamily="80" charset="0"/>
                </a:rPr>
                <a:t>GEO</a:t>
              </a:r>
              <a:endParaRPr lang="en-US" altLang="en-US" sz="1000" i="1">
                <a:solidFill>
                  <a:srgbClr val="66FF66"/>
                </a:solidFill>
                <a:latin typeface="Helvetica" pitchFamily="80" charset="0"/>
              </a:endParaRPr>
            </a:p>
          </p:txBody>
        </p:sp>
        <p:sp>
          <p:nvSpPr>
            <p:cNvPr id="1079311" name="Text Box 15"/>
            <p:cNvSpPr txBox="1">
              <a:spLocks noChangeArrowheads="1"/>
            </p:cNvSpPr>
            <p:nvPr/>
          </p:nvSpPr>
          <p:spPr bwMode="auto">
            <a:xfrm>
              <a:off x="1323" y="1675"/>
              <a:ext cx="555"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b="1">
                  <a:solidFill>
                    <a:srgbClr val="66FF66"/>
                  </a:solidFill>
                  <a:latin typeface="Helvetica" pitchFamily="80" charset="0"/>
                </a:rPr>
                <a:t>VIRGO</a:t>
              </a:r>
              <a:endParaRPr lang="en-US" altLang="en-US" sz="1000" i="1">
                <a:solidFill>
                  <a:srgbClr val="66FF66"/>
                </a:solidFill>
                <a:latin typeface="Helvetica" pitchFamily="80" charset="0"/>
              </a:endParaRPr>
            </a:p>
          </p:txBody>
        </p:sp>
      </p:grpSp>
      <p:grpSp>
        <p:nvGrpSpPr>
          <p:cNvPr id="1079312" name="Group 16"/>
          <p:cNvGrpSpPr>
            <a:grpSpLocks/>
          </p:cNvGrpSpPr>
          <p:nvPr/>
        </p:nvGrpSpPr>
        <p:grpSpPr bwMode="auto">
          <a:xfrm>
            <a:off x="304800" y="4648200"/>
            <a:ext cx="3255963" cy="1858963"/>
            <a:chOff x="200" y="2858"/>
            <a:chExt cx="2051" cy="1171"/>
          </a:xfrm>
        </p:grpSpPr>
        <p:grpSp>
          <p:nvGrpSpPr>
            <p:cNvPr id="1079313" name="Group 17"/>
            <p:cNvGrpSpPr>
              <a:grpSpLocks/>
            </p:cNvGrpSpPr>
            <p:nvPr/>
          </p:nvGrpSpPr>
          <p:grpSpPr bwMode="auto">
            <a:xfrm>
              <a:off x="200" y="2858"/>
              <a:ext cx="2051" cy="1171"/>
              <a:chOff x="200" y="2858"/>
              <a:chExt cx="2051" cy="1171"/>
            </a:xfrm>
          </p:grpSpPr>
          <p:sp>
            <p:nvSpPr>
              <p:cNvPr id="1079314" name="Line 18"/>
              <p:cNvSpPr>
                <a:spLocks noChangeShapeType="1"/>
              </p:cNvSpPr>
              <p:nvPr/>
            </p:nvSpPr>
            <p:spPr bwMode="auto">
              <a:xfrm flipH="1">
                <a:off x="1347" y="3113"/>
                <a:ext cx="547" cy="676"/>
              </a:xfrm>
              <a:prstGeom prst="line">
                <a:avLst/>
              </a:prstGeom>
              <a:noFill/>
              <a:ln w="9525">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9315" name="Line 19"/>
              <p:cNvSpPr>
                <a:spLocks noChangeShapeType="1"/>
              </p:cNvSpPr>
              <p:nvPr/>
            </p:nvSpPr>
            <p:spPr bwMode="auto">
              <a:xfrm>
                <a:off x="278" y="3787"/>
                <a:ext cx="1077"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9316" name="Line 20"/>
              <p:cNvSpPr>
                <a:spLocks noChangeShapeType="1"/>
              </p:cNvSpPr>
              <p:nvPr/>
            </p:nvSpPr>
            <p:spPr bwMode="auto">
              <a:xfrm flipH="1">
                <a:off x="275" y="3092"/>
                <a:ext cx="559" cy="692"/>
              </a:xfrm>
              <a:prstGeom prst="line">
                <a:avLst/>
              </a:prstGeom>
              <a:noFill/>
              <a:ln w="9525">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9317" name="Line 21"/>
              <p:cNvSpPr>
                <a:spLocks noChangeShapeType="1"/>
              </p:cNvSpPr>
              <p:nvPr/>
            </p:nvSpPr>
            <p:spPr bwMode="auto">
              <a:xfrm rot="16200000" flipH="1">
                <a:off x="765" y="3193"/>
                <a:ext cx="528" cy="653"/>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9318" name="Text Box 22"/>
              <p:cNvSpPr txBox="1">
                <a:spLocks noChangeArrowheads="1"/>
              </p:cNvSpPr>
              <p:nvPr/>
            </p:nvSpPr>
            <p:spPr bwMode="auto">
              <a:xfrm>
                <a:off x="394" y="3555"/>
                <a:ext cx="19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i="1">
                    <a:solidFill>
                      <a:schemeClr val="accent2"/>
                    </a:solidFill>
                    <a:latin typeface="Symbol" pitchFamily="18" charset="2"/>
                  </a:rPr>
                  <a:t>q</a:t>
                </a:r>
              </a:p>
            </p:txBody>
          </p:sp>
          <p:sp>
            <p:nvSpPr>
              <p:cNvPr id="1079319" name="Text Box 23"/>
              <p:cNvSpPr txBox="1">
                <a:spLocks noChangeArrowheads="1"/>
              </p:cNvSpPr>
              <p:nvPr/>
            </p:nvSpPr>
            <p:spPr bwMode="auto">
              <a:xfrm>
                <a:off x="200" y="3798"/>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i="1">
                    <a:solidFill>
                      <a:schemeClr val="accent2"/>
                    </a:solidFill>
                    <a:latin typeface="Helvetica" pitchFamily="80" charset="0"/>
                  </a:rPr>
                  <a:t>1</a:t>
                </a:r>
              </a:p>
            </p:txBody>
          </p:sp>
          <p:sp>
            <p:nvSpPr>
              <p:cNvPr id="1079320" name="Text Box 24"/>
              <p:cNvSpPr txBox="1">
                <a:spLocks noChangeArrowheads="1"/>
              </p:cNvSpPr>
              <p:nvPr/>
            </p:nvSpPr>
            <p:spPr bwMode="auto">
              <a:xfrm>
                <a:off x="1218" y="3798"/>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i="1">
                    <a:solidFill>
                      <a:schemeClr val="accent2"/>
                    </a:solidFill>
                    <a:latin typeface="Helvetica" pitchFamily="80" charset="0"/>
                  </a:rPr>
                  <a:t>2</a:t>
                </a:r>
              </a:p>
            </p:txBody>
          </p:sp>
          <p:sp>
            <p:nvSpPr>
              <p:cNvPr id="1079321" name="Text Box 25"/>
              <p:cNvSpPr txBox="1">
                <a:spLocks noChangeArrowheads="1"/>
              </p:cNvSpPr>
              <p:nvPr/>
            </p:nvSpPr>
            <p:spPr bwMode="auto">
              <a:xfrm rot="-2890133">
                <a:off x="97" y="3324"/>
                <a:ext cx="67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i="1">
                    <a:solidFill>
                      <a:schemeClr val="accent2"/>
                    </a:solidFill>
                    <a:latin typeface="Symbol" pitchFamily="18" charset="2"/>
                  </a:rPr>
                  <a:t>D</a:t>
                </a:r>
                <a:r>
                  <a:rPr lang="en-US" altLang="en-US" sz="1800" i="1">
                    <a:solidFill>
                      <a:schemeClr val="accent2"/>
                    </a:solidFill>
                    <a:latin typeface="Helvetica" pitchFamily="80" charset="0"/>
                  </a:rPr>
                  <a:t>L = </a:t>
                </a:r>
                <a:r>
                  <a:rPr lang="en-US" altLang="en-US" sz="1800" i="1">
                    <a:solidFill>
                      <a:schemeClr val="accent2"/>
                    </a:solidFill>
                    <a:latin typeface="Symbol" pitchFamily="18" charset="2"/>
                  </a:rPr>
                  <a:t>d</a:t>
                </a:r>
                <a:r>
                  <a:rPr lang="en-US" altLang="en-US" sz="1800" i="1">
                    <a:solidFill>
                      <a:schemeClr val="accent2"/>
                    </a:solidFill>
                    <a:latin typeface="Helvetica" pitchFamily="80" charset="0"/>
                  </a:rPr>
                  <a:t>t/c</a:t>
                </a:r>
                <a:endParaRPr lang="en-US" altLang="en-US" sz="1800" i="1">
                  <a:solidFill>
                    <a:schemeClr val="accent2"/>
                  </a:solidFill>
                  <a:latin typeface="Symbol" pitchFamily="18" charset="2"/>
                </a:endParaRPr>
              </a:p>
            </p:txBody>
          </p:sp>
          <p:sp>
            <p:nvSpPr>
              <p:cNvPr id="1079322" name="Text Box 26"/>
              <p:cNvSpPr txBox="1">
                <a:spLocks noChangeArrowheads="1"/>
              </p:cNvSpPr>
              <p:nvPr/>
            </p:nvSpPr>
            <p:spPr bwMode="auto">
              <a:xfrm>
                <a:off x="554" y="2858"/>
                <a:ext cx="1697" cy="40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800" i="1">
                    <a:latin typeface="Helvetica" pitchFamily="80" charset="0"/>
                  </a:rPr>
                  <a:t>cos</a:t>
                </a:r>
                <a:r>
                  <a:rPr lang="en-US" altLang="en-US" sz="1800" i="1">
                    <a:latin typeface="Symbol" pitchFamily="18" charset="2"/>
                  </a:rPr>
                  <a:t>q</a:t>
                </a:r>
                <a:r>
                  <a:rPr lang="en-US" altLang="en-US" sz="1800" i="1">
                    <a:latin typeface="Helvetica" pitchFamily="80" charset="0"/>
                  </a:rPr>
                  <a:t> = </a:t>
                </a:r>
                <a:r>
                  <a:rPr lang="en-US" altLang="en-US" sz="1800" i="1">
                    <a:latin typeface="Symbol" pitchFamily="18" charset="2"/>
                  </a:rPr>
                  <a:t>d</a:t>
                </a:r>
                <a:r>
                  <a:rPr lang="en-US" altLang="en-US" sz="1800" i="1">
                    <a:latin typeface="Helvetica" pitchFamily="80" charset="0"/>
                  </a:rPr>
                  <a:t>t / (c D</a:t>
                </a:r>
                <a:r>
                  <a:rPr lang="en-US" altLang="en-US" sz="1800" i="1" baseline="-25000">
                    <a:latin typeface="Helvetica" pitchFamily="80" charset="0"/>
                  </a:rPr>
                  <a:t>12</a:t>
                </a:r>
                <a:r>
                  <a:rPr lang="en-US" altLang="en-US" sz="1800" i="1">
                    <a:latin typeface="Helvetica" pitchFamily="80" charset="0"/>
                  </a:rPr>
                  <a:t>)</a:t>
                </a:r>
              </a:p>
              <a:p>
                <a:pPr algn="ctr"/>
                <a:r>
                  <a:rPr lang="en-US" altLang="en-US" sz="1800" i="1">
                    <a:latin typeface="Symbol" pitchFamily="18" charset="2"/>
                  </a:rPr>
                  <a:t>Dq</a:t>
                </a:r>
                <a:r>
                  <a:rPr lang="en-US" altLang="en-US" sz="1800" i="1">
                    <a:latin typeface="Helvetica" pitchFamily="80" charset="0"/>
                  </a:rPr>
                  <a:t> ~ 0.5 deg </a:t>
                </a:r>
                <a:endParaRPr lang="en-US" altLang="en-US" sz="1800" i="1">
                  <a:solidFill>
                    <a:schemeClr val="accent2"/>
                  </a:solidFill>
                  <a:latin typeface="Symbol" pitchFamily="18" charset="2"/>
                </a:endParaRPr>
              </a:p>
            </p:txBody>
          </p:sp>
        </p:grpSp>
        <p:sp>
          <p:nvSpPr>
            <p:cNvPr id="1079323" name="Text Box 27"/>
            <p:cNvSpPr txBox="1">
              <a:spLocks noChangeArrowheads="1"/>
            </p:cNvSpPr>
            <p:nvPr/>
          </p:nvSpPr>
          <p:spPr bwMode="auto">
            <a:xfrm>
              <a:off x="694" y="3750"/>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i="1">
                  <a:solidFill>
                    <a:schemeClr val="accent2"/>
                  </a:solidFill>
                  <a:latin typeface="Helvetica" pitchFamily="80" charset="0"/>
                </a:rPr>
                <a:t>D</a:t>
              </a:r>
            </a:p>
          </p:txBody>
        </p:sp>
      </p:grpSp>
      <p:sp>
        <p:nvSpPr>
          <p:cNvPr id="2" name="Slide Number Placeholder 1"/>
          <p:cNvSpPr>
            <a:spLocks noGrp="1"/>
          </p:cNvSpPr>
          <p:nvPr>
            <p:ph type="sldNum" sz="quarter" idx="12"/>
          </p:nvPr>
        </p:nvSpPr>
        <p:spPr/>
        <p:txBody>
          <a:bodyPr/>
          <a:lstStyle/>
          <a:p>
            <a:fld id="{D0D7F02C-625E-4AEC-B7A2-3E16C90D08CA}" type="slidenum">
              <a:rPr lang="en-US" smtClean="0"/>
              <a:pPr/>
              <a:t>58</a:t>
            </a:fld>
            <a:endParaRPr lang="en-US"/>
          </a:p>
        </p:txBody>
      </p:sp>
    </p:spTree>
    <p:extLst>
      <p:ext uri="{BB962C8B-B14F-4D97-AF65-F5344CB8AC3E}">
        <p14:creationId xmlns:p14="http://schemas.microsoft.com/office/powerpoint/2010/main" val="2624391680"/>
      </p:ext>
    </p:extLst>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a:t>
            </a:r>
            <a:endParaRPr lang="en-US" dirty="0"/>
          </a:p>
        </p:txBody>
      </p:sp>
      <p:pic>
        <p:nvPicPr>
          <p:cNvPr id="7" name="Picture 5" descr="BeverlysPictu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741" y="1419370"/>
            <a:ext cx="3673475"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11" descr="Screen shot 2012-03-31 at 2.15.02 AM.png"/>
          <p:cNvPicPr>
            <a:picLocks noGrp="1" noChangeAspect="1"/>
          </p:cNvPicPr>
          <p:nvPr>
            <p:ph idx="1"/>
          </p:nvPr>
        </p:nvPicPr>
        <p:blipFill rotWithShape="1">
          <a:blip r:embed="rId4" cstate="print">
            <a:extLst>
              <a:ext uri="{28A0092B-C50C-407E-A947-70E740481C1C}">
                <a14:useLocalDpi xmlns:a14="http://schemas.microsoft.com/office/drawing/2010/main"/>
              </a:ext>
            </a:extLst>
          </a:blip>
          <a:srcRect/>
          <a:stretch/>
        </p:blipFill>
        <p:spPr>
          <a:xfrm>
            <a:off x="3926615" y="3900367"/>
            <a:ext cx="5217385" cy="2383190"/>
          </a:xfrm>
        </p:spPr>
      </p:pic>
      <p:sp>
        <p:nvSpPr>
          <p:cNvPr id="13" name="Oval 12"/>
          <p:cNvSpPr/>
          <p:nvPr/>
        </p:nvSpPr>
        <p:spPr>
          <a:xfrm>
            <a:off x="6783854" y="5280848"/>
            <a:ext cx="467852" cy="217250"/>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97972" y="5249719"/>
            <a:ext cx="3486977" cy="707886"/>
          </a:xfrm>
          <a:prstGeom prst="rect">
            <a:avLst/>
          </a:prstGeom>
          <a:noFill/>
        </p:spPr>
        <p:txBody>
          <a:bodyPr wrap="none" rtlCol="0">
            <a:spAutoFit/>
          </a:bodyPr>
          <a:lstStyle/>
          <a:p>
            <a:pPr algn="ctr"/>
            <a:r>
              <a:rPr lang="en-US" sz="2000" dirty="0" smtClean="0"/>
              <a:t>Rates paper: Class. Quant. </a:t>
            </a:r>
            <a:r>
              <a:rPr lang="en-US" sz="2000" dirty="0" err="1" smtClean="0"/>
              <a:t>Grav</a:t>
            </a:r>
            <a:r>
              <a:rPr lang="en-US" sz="2000" dirty="0" smtClean="0"/>
              <a:t>,</a:t>
            </a:r>
          </a:p>
          <a:p>
            <a:pPr algn="ctr"/>
            <a:r>
              <a:rPr lang="en-US" sz="2000" b="1" dirty="0" smtClean="0"/>
              <a:t>27</a:t>
            </a:r>
            <a:r>
              <a:rPr lang="en-US" sz="2000" dirty="0" smtClean="0"/>
              <a:t> (2010) 173001</a:t>
            </a:r>
            <a:endParaRPr lang="en-US" sz="2000" dirty="0"/>
          </a:p>
        </p:txBody>
      </p:sp>
      <p:sp>
        <p:nvSpPr>
          <p:cNvPr id="15" name="Content Placeholder 2"/>
          <p:cNvSpPr txBox="1">
            <a:spLocks/>
          </p:cNvSpPr>
          <p:nvPr/>
        </p:nvSpPr>
        <p:spPr>
          <a:xfrm>
            <a:off x="3926615" y="1405470"/>
            <a:ext cx="5012700" cy="210820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accent1">
                    <a:lumMod val="75000"/>
                  </a:schemeClr>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accent1">
                    <a:lumMod val="75000"/>
                  </a:schemeClr>
                </a:solidFill>
                <a:latin typeface="Helvetica"/>
                <a:ea typeface="+mn-ea"/>
                <a:cs typeface="+mn-cs"/>
              </a:defRPr>
            </a:lvl2pPr>
            <a:lvl3pPr marL="1143000" indent="-228600" algn="l" defTabSz="457200" rtl="0" eaLnBrk="1" latinLnBrk="0" hangingPunct="1">
              <a:spcBef>
                <a:spcPct val="20000"/>
              </a:spcBef>
              <a:buFont typeface="Arial"/>
              <a:buChar char="•"/>
              <a:defRPr sz="2400" kern="1200">
                <a:solidFill>
                  <a:schemeClr val="accent1">
                    <a:lumMod val="75000"/>
                  </a:schemeClr>
                </a:solidFill>
                <a:latin typeface="Helvetica"/>
                <a:ea typeface="+mn-ea"/>
                <a:cs typeface="+mn-cs"/>
              </a:defRPr>
            </a:lvl3pPr>
            <a:lvl4pPr marL="1600200" indent="-228600" algn="l" defTabSz="457200" rtl="0" eaLnBrk="1" latinLnBrk="0" hangingPunct="1">
              <a:spcBef>
                <a:spcPct val="20000"/>
              </a:spcBef>
              <a:buFont typeface="Arial"/>
              <a:buChar char="–"/>
              <a:defRPr sz="2000" kern="1200">
                <a:solidFill>
                  <a:schemeClr val="accent1">
                    <a:lumMod val="75000"/>
                  </a:schemeClr>
                </a:solidFill>
                <a:latin typeface="Helvetica"/>
                <a:ea typeface="+mn-ea"/>
                <a:cs typeface="+mn-cs"/>
              </a:defRPr>
            </a:lvl4pPr>
            <a:lvl5pPr marL="2057400" indent="-228600" algn="l" defTabSz="457200" rtl="0" eaLnBrk="1" latinLnBrk="0" hangingPunct="1">
              <a:spcBef>
                <a:spcPct val="20000"/>
              </a:spcBef>
              <a:buFont typeface="Arial"/>
              <a:buChar char="»"/>
              <a:defRPr sz="2000" kern="1200">
                <a:solidFill>
                  <a:schemeClr val="accent1">
                    <a:lumMod val="75000"/>
                  </a:schemeClr>
                </a:solidFill>
                <a:latin typeface="Helvetic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000" dirty="0"/>
          </a:p>
          <a:p>
            <a:pPr marL="0" indent="0" algn="ctr">
              <a:buNone/>
            </a:pPr>
            <a:r>
              <a:rPr lang="en-US" sz="2600" dirty="0" smtClean="0"/>
              <a:t>Binary neutron stars</a:t>
            </a:r>
            <a:endParaRPr lang="en-US" sz="2000" dirty="0" smtClean="0"/>
          </a:p>
          <a:p>
            <a:r>
              <a:rPr lang="en-US" sz="2000" dirty="0"/>
              <a:t>Initial LIGO reach: 15Mpc; rate ~ 1/50yrs</a:t>
            </a:r>
          </a:p>
          <a:p>
            <a:r>
              <a:rPr lang="en-US" sz="2000" dirty="0" smtClean="0"/>
              <a:t>Advanced LIGO ~ 200Mpc</a:t>
            </a:r>
          </a:p>
          <a:p>
            <a:r>
              <a:rPr lang="en-US" sz="2000" dirty="0" smtClean="0"/>
              <a:t>‘Realistic’ rate ~ 40 events/</a:t>
            </a:r>
            <a:r>
              <a:rPr lang="en-US" sz="2000" dirty="0" err="1" smtClean="0"/>
              <a:t>yr</a:t>
            </a:r>
            <a:endParaRPr lang="en-US" sz="2000" dirty="0"/>
          </a:p>
        </p:txBody>
      </p:sp>
      <p:sp>
        <p:nvSpPr>
          <p:cNvPr id="3" name="Slide Number Placeholder 2"/>
          <p:cNvSpPr>
            <a:spLocks noGrp="1"/>
          </p:cNvSpPr>
          <p:nvPr>
            <p:ph type="sldNum" sz="quarter" idx="12"/>
          </p:nvPr>
        </p:nvSpPr>
        <p:spPr/>
        <p:txBody>
          <a:bodyPr/>
          <a:lstStyle/>
          <a:p>
            <a:fld id="{36BB9812-3B4C-4A35-AEDB-F240F4EFEB71}" type="slidenum">
              <a:rPr lang="en-US" smtClean="0"/>
              <a:pPr/>
              <a:t>59</a:t>
            </a:fld>
            <a:endParaRPr lang="en-US"/>
          </a:p>
        </p:txBody>
      </p:sp>
    </p:spTree>
    <p:extLst>
      <p:ext uri="{BB962C8B-B14F-4D97-AF65-F5344CB8AC3E}">
        <p14:creationId xmlns:p14="http://schemas.microsoft.com/office/powerpoint/2010/main" val="2092160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solidFill>
                <a:srgbClr val="618FFD"/>
              </a:solidFill>
              <a:cs typeface="+mj-cs"/>
            </a:endParaRPr>
          </a:p>
        </p:txBody>
      </p:sp>
      <p:sp>
        <p:nvSpPr>
          <p:cNvPr id="45058" name="Text Placeholder 2"/>
          <p:cNvSpPr>
            <a:spLocks noGrp="1"/>
          </p:cNvSpPr>
          <p:nvPr>
            <p:ph type="body" sz="half"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bodyPr>
          <a:lstStyle/>
          <a:p>
            <a:endParaRPr lang="en-US">
              <a:solidFill>
                <a:srgbClr val="618FFD"/>
              </a:solidFill>
              <a:latin typeface="Helvetica" charset="0"/>
              <a:ea typeface="ＭＳ Ｐゴシック" charset="0"/>
            </a:endParaRPr>
          </a:p>
        </p:txBody>
      </p:sp>
      <p:sp>
        <p:nvSpPr>
          <p:cNvPr id="45059" name="Content Placeholder 3"/>
          <p:cNvSpPr>
            <a:spLocks noGrp="1"/>
          </p:cNvSpPr>
          <p:nvPr>
            <p:ph sz="half" idx="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bodyPr>
          <a:lstStyle/>
          <a:p>
            <a:endParaRPr lang="en-US">
              <a:solidFill>
                <a:srgbClr val="618FFD"/>
              </a:solidFill>
              <a:latin typeface="Helvetica" charset="0"/>
              <a:ea typeface="ＭＳ Ｐゴシック" charset="0"/>
            </a:endParaRPr>
          </a:p>
        </p:txBody>
      </p:sp>
      <p:sp>
        <p:nvSpPr>
          <p:cNvPr id="5" name="Slide Number Placeholder 4"/>
          <p:cNvSpPr>
            <a:spLocks noGrp="1"/>
          </p:cNvSpPr>
          <p:nvPr>
            <p:ph type="sldNum" sz="quarter" idx="11"/>
          </p:nvPr>
        </p:nvSpPr>
        <p:spPr/>
        <p:txBody>
          <a:bodyPr/>
          <a:lstStyle/>
          <a:p>
            <a:pPr>
              <a:defRPr/>
            </a:pPr>
            <a:fld id="{2E3B37EA-E61C-9840-8AE6-B3BEDBD2BFF9}" type="slidenum">
              <a:rPr lang="en-US">
                <a:solidFill>
                  <a:srgbClr val="618FFD"/>
                </a:solidFill>
              </a:rPr>
              <a:pPr>
                <a:defRPr/>
              </a:pPr>
              <a:t>6</a:t>
            </a:fld>
            <a:endParaRPr lang="en-US">
              <a:solidFill>
                <a:srgbClr val="618FFD"/>
              </a:solidFill>
            </a:endParaRPr>
          </a:p>
        </p:txBody>
      </p:sp>
      <p:sp>
        <p:nvSpPr>
          <p:cNvPr id="6" name="Slide Number Placeholder 4"/>
          <p:cNvSpPr txBox="1">
            <a:spLocks/>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wrap="none" lIns="92075" tIns="46038" rIns="92075" bIns="46038" anchor="ctr"/>
          <a:lstStyle>
            <a:defPPr>
              <a:defRPr lang="en-US"/>
            </a:defPPr>
            <a:lvl1pPr algn="r" rtl="0" eaLnBrk="0" fontAlgn="base" hangingPunct="0">
              <a:spcBef>
                <a:spcPct val="0"/>
              </a:spcBef>
              <a:spcAft>
                <a:spcPct val="0"/>
              </a:spcAft>
              <a:defRPr sz="1400" b="0" kern="1200">
                <a:solidFill>
                  <a:schemeClr val="tx1"/>
                </a:solidFill>
                <a:latin typeface="+mn-lt"/>
                <a:ea typeface="ＭＳ Ｐゴシック" charset="0"/>
                <a:cs typeface="+mn-cs"/>
              </a:defRPr>
            </a:lvl1pPr>
            <a:lvl2pPr marL="457200" algn="l" rtl="0" eaLnBrk="0" fontAlgn="base" hangingPunct="0">
              <a:spcBef>
                <a:spcPct val="0"/>
              </a:spcBef>
              <a:spcAft>
                <a:spcPct val="0"/>
              </a:spcAft>
              <a:defRPr sz="1400" b="1"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1400" b="1"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1400" b="1"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1400" b="1" kern="1200">
                <a:solidFill>
                  <a:schemeClr val="tx1"/>
                </a:solidFill>
                <a:latin typeface="Arial" charset="0"/>
                <a:ea typeface="ＭＳ Ｐゴシック" charset="0"/>
                <a:cs typeface="+mn-cs"/>
              </a:defRPr>
            </a:lvl5pPr>
            <a:lvl6pPr marL="2286000" algn="l" defTabSz="457200" rtl="0" eaLnBrk="1" latinLnBrk="0" hangingPunct="1">
              <a:defRPr sz="1400" b="1" kern="1200">
                <a:solidFill>
                  <a:schemeClr val="tx1"/>
                </a:solidFill>
                <a:latin typeface="Arial" charset="0"/>
                <a:ea typeface="ＭＳ Ｐゴシック" charset="0"/>
                <a:cs typeface="+mn-cs"/>
              </a:defRPr>
            </a:lvl6pPr>
            <a:lvl7pPr marL="2743200" algn="l" defTabSz="457200" rtl="0" eaLnBrk="1" latinLnBrk="0" hangingPunct="1">
              <a:defRPr sz="1400" b="1" kern="1200">
                <a:solidFill>
                  <a:schemeClr val="tx1"/>
                </a:solidFill>
                <a:latin typeface="Arial" charset="0"/>
                <a:ea typeface="ＭＳ Ｐゴシック" charset="0"/>
                <a:cs typeface="+mn-cs"/>
              </a:defRPr>
            </a:lvl7pPr>
            <a:lvl8pPr marL="3200400" algn="l" defTabSz="457200" rtl="0" eaLnBrk="1" latinLnBrk="0" hangingPunct="1">
              <a:defRPr sz="1400" b="1" kern="1200">
                <a:solidFill>
                  <a:schemeClr val="tx1"/>
                </a:solidFill>
                <a:latin typeface="Arial" charset="0"/>
                <a:ea typeface="ＭＳ Ｐゴシック" charset="0"/>
                <a:cs typeface="+mn-cs"/>
              </a:defRPr>
            </a:lvl8pPr>
            <a:lvl9pPr marL="3657600" algn="l" defTabSz="457200" rtl="0" eaLnBrk="1" latinLnBrk="0" hangingPunct="1">
              <a:defRPr sz="1400" b="1" kern="1200">
                <a:solidFill>
                  <a:schemeClr val="tx1"/>
                </a:solidFill>
                <a:latin typeface="Arial" charset="0"/>
                <a:ea typeface="ＭＳ Ｐゴシック" charset="0"/>
                <a:cs typeface="+mn-cs"/>
              </a:defRPr>
            </a:lvl9pPr>
          </a:lstStyle>
          <a:p>
            <a:pPr>
              <a:defRPr/>
            </a:pPr>
            <a:fld id="{3C5741B4-4052-5B41-9CF3-00202241D10C}" type="slidenum">
              <a:rPr lang="en-US" smtClean="0">
                <a:solidFill>
                  <a:srgbClr val="618FFD"/>
                </a:solidFill>
              </a:rPr>
              <a:pPr>
                <a:defRPr/>
              </a:pPr>
              <a:t>6</a:t>
            </a:fld>
            <a:endParaRPr lang="en-US">
              <a:solidFill>
                <a:srgbClr val="618FFD"/>
              </a:solidFill>
            </a:endParaRPr>
          </a:p>
        </p:txBody>
      </p:sp>
      <p:sp>
        <p:nvSpPr>
          <p:cNvPr id="7" name="Rectangle 5"/>
          <p:cNvSpPr>
            <a:spLocks noChangeArrowheads="1"/>
          </p:cNvSpPr>
          <p:nvPr/>
        </p:nvSpPr>
        <p:spPr bwMode="auto">
          <a:xfrm>
            <a:off x="0" y="0"/>
            <a:ext cx="9144000" cy="6858000"/>
          </a:xfrm>
          <a:prstGeom prst="rect">
            <a:avLst/>
          </a:prstGeom>
          <a:solidFill>
            <a:schemeClr val="tx2"/>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618FFD"/>
              </a:solidFill>
              <a:cs typeface="+mn-cs"/>
            </a:endParaRPr>
          </a:p>
        </p:txBody>
      </p:sp>
      <p:pic>
        <p:nvPicPr>
          <p:cNvPr id="45063" name="Picture 6" descr="WorldMapX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 y="1293813"/>
            <a:ext cx="8648700" cy="520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2588" y="1809750"/>
            <a:ext cx="871537" cy="644525"/>
          </a:xfrm>
          <a:prstGeom prst="rect">
            <a:avLst/>
          </a:prstGeom>
          <a:noFill/>
          <a:ln w="28575">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7550" y="2641600"/>
            <a:ext cx="882650" cy="558800"/>
          </a:xfrm>
          <a:prstGeom prst="rect">
            <a:avLst/>
          </a:prstGeom>
          <a:noFill/>
          <a:ln w="28575">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2475" y="2790825"/>
            <a:ext cx="941388" cy="785813"/>
          </a:xfrm>
          <a:prstGeom prst="rect">
            <a:avLst/>
          </a:prstGeom>
          <a:noFill/>
          <a:ln w="28575">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7888" y="1990725"/>
            <a:ext cx="984250" cy="669925"/>
          </a:xfrm>
          <a:prstGeom prst="rect">
            <a:avLst/>
          </a:prstGeom>
          <a:noFill/>
          <a:ln w="28575">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 name="Slide Number Placeholder 4"/>
          <p:cNvSpPr txBox="1">
            <a:spLocks/>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wrap="none" lIns="92075" tIns="46038" rIns="92075" bIns="46038" anchor="ctr"/>
          <a:lstStyle>
            <a:defPPr>
              <a:defRPr lang="en-US"/>
            </a:defPPr>
            <a:lvl1pPr algn="r" rtl="0" eaLnBrk="0" fontAlgn="base" hangingPunct="0">
              <a:spcBef>
                <a:spcPct val="0"/>
              </a:spcBef>
              <a:spcAft>
                <a:spcPct val="0"/>
              </a:spcAft>
              <a:defRPr sz="1400" b="0" kern="1200">
                <a:solidFill>
                  <a:schemeClr val="tx1"/>
                </a:solidFill>
                <a:latin typeface="+mn-lt"/>
                <a:ea typeface="ＭＳ Ｐゴシック" charset="0"/>
                <a:cs typeface="+mn-cs"/>
              </a:defRPr>
            </a:lvl1pPr>
            <a:lvl2pPr marL="457200" algn="l" rtl="0" eaLnBrk="0" fontAlgn="base" hangingPunct="0">
              <a:spcBef>
                <a:spcPct val="0"/>
              </a:spcBef>
              <a:spcAft>
                <a:spcPct val="0"/>
              </a:spcAft>
              <a:defRPr sz="1400" b="1"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1400" b="1"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1400" b="1"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1400" b="1" kern="1200">
                <a:solidFill>
                  <a:schemeClr val="tx1"/>
                </a:solidFill>
                <a:latin typeface="Arial" charset="0"/>
                <a:ea typeface="ＭＳ Ｐゴシック" charset="0"/>
                <a:cs typeface="+mn-cs"/>
              </a:defRPr>
            </a:lvl5pPr>
            <a:lvl6pPr marL="2286000" algn="l" defTabSz="457200" rtl="0" eaLnBrk="1" latinLnBrk="0" hangingPunct="1">
              <a:defRPr sz="1400" b="1" kern="1200">
                <a:solidFill>
                  <a:schemeClr val="tx1"/>
                </a:solidFill>
                <a:latin typeface="Arial" charset="0"/>
                <a:ea typeface="ＭＳ Ｐゴシック" charset="0"/>
                <a:cs typeface="+mn-cs"/>
              </a:defRPr>
            </a:lvl6pPr>
            <a:lvl7pPr marL="2743200" algn="l" defTabSz="457200" rtl="0" eaLnBrk="1" latinLnBrk="0" hangingPunct="1">
              <a:defRPr sz="1400" b="1" kern="1200">
                <a:solidFill>
                  <a:schemeClr val="tx1"/>
                </a:solidFill>
                <a:latin typeface="Arial" charset="0"/>
                <a:ea typeface="ＭＳ Ｐゴシック" charset="0"/>
                <a:cs typeface="+mn-cs"/>
              </a:defRPr>
            </a:lvl7pPr>
            <a:lvl8pPr marL="3200400" algn="l" defTabSz="457200" rtl="0" eaLnBrk="1" latinLnBrk="0" hangingPunct="1">
              <a:defRPr sz="1400" b="1" kern="1200">
                <a:solidFill>
                  <a:schemeClr val="tx1"/>
                </a:solidFill>
                <a:latin typeface="Arial" charset="0"/>
                <a:ea typeface="ＭＳ Ｐゴシック" charset="0"/>
                <a:cs typeface="+mn-cs"/>
              </a:defRPr>
            </a:lvl8pPr>
            <a:lvl9pPr marL="3657600" algn="l" defTabSz="457200" rtl="0" eaLnBrk="1" latinLnBrk="0" hangingPunct="1">
              <a:defRPr sz="1400" b="1" kern="1200">
                <a:solidFill>
                  <a:schemeClr val="tx1"/>
                </a:solidFill>
                <a:latin typeface="Arial" charset="0"/>
                <a:ea typeface="ＭＳ Ｐゴシック" charset="0"/>
                <a:cs typeface="+mn-cs"/>
              </a:defRPr>
            </a:lvl9pPr>
          </a:lstStyle>
          <a:p>
            <a:pPr>
              <a:defRPr/>
            </a:pPr>
            <a:fld id="{43BB4320-3C2B-2849-B450-843EEF701DA2}" type="slidenum">
              <a:rPr lang="en-US" smtClean="0">
                <a:solidFill>
                  <a:srgbClr val="618FFD"/>
                </a:solidFill>
              </a:rPr>
              <a:pPr>
                <a:defRPr/>
              </a:pPr>
              <a:t>6</a:t>
            </a:fld>
            <a:endParaRPr lang="en-US">
              <a:solidFill>
                <a:srgbClr val="618FFD"/>
              </a:solidFill>
            </a:endParaRPr>
          </a:p>
        </p:txBody>
      </p:sp>
      <p:pic>
        <p:nvPicPr>
          <p:cNvPr id="45069" name="図 10" descr="LCGTPosterSimpleEn.jpg"/>
          <p:cNvPicPr>
            <a:picLocks noChangeAspect="1"/>
          </p:cNvPicPr>
          <p:nvPr/>
        </p:nvPicPr>
        <p:blipFill>
          <a:blip r:embed="rId9" cstate="print">
            <a:extLst>
              <a:ext uri="{28A0092B-C50C-407E-A947-70E740481C1C}">
                <a14:useLocalDpi xmlns:a14="http://schemas.microsoft.com/office/drawing/2010/main" val="0"/>
              </a:ext>
            </a:extLst>
          </a:blip>
          <a:srcRect t="4276"/>
          <a:stretch>
            <a:fillRect/>
          </a:stretch>
        </p:blipFill>
        <p:spPr bwMode="auto">
          <a:xfrm>
            <a:off x="7446963" y="2552700"/>
            <a:ext cx="1222375" cy="8255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45070" name="Object 14"/>
          <p:cNvGraphicFramePr>
            <a:graphicFrameLocks noChangeAspect="1"/>
          </p:cNvGraphicFramePr>
          <p:nvPr/>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1726583" name="Photo Editor Photo" r:id="rId10" imgW="4409524" imgH="3219899" progId="MSPhotoEd.3">
                  <p:embed/>
                </p:oleObj>
              </mc:Choice>
              <mc:Fallback>
                <p:oleObj name="Photo Editor Photo" r:id="rId10" imgW="4409524" imgH="3219899" progId="MSPhotoEd.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8" name="Picture 12"/>
          <p:cNvPicPr>
            <a:picLocks noChangeAspect="1" noChangeArrowheads="1"/>
          </p:cNvPicPr>
          <p:nvPr/>
        </p:nvPicPr>
        <p:blipFill>
          <a:blip r:embed="rId7">
            <a:alphaModFix amt="50000"/>
            <a:extLst>
              <a:ext uri="{28A0092B-C50C-407E-A947-70E740481C1C}">
                <a14:useLocalDpi xmlns:a14="http://schemas.microsoft.com/office/drawing/2010/main" val="0"/>
              </a:ext>
            </a:extLst>
          </a:blip>
          <a:srcRect/>
          <a:stretch>
            <a:fillRect/>
          </a:stretch>
        </p:blipFill>
        <p:spPr bwMode="auto">
          <a:xfrm>
            <a:off x="5876925" y="3241675"/>
            <a:ext cx="904875" cy="754063"/>
          </a:xfrm>
          <a:prstGeom prst="rect">
            <a:avLst/>
          </a:prstGeom>
          <a:noFill/>
          <a:ln w="28575">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 name="TextBox 18"/>
          <p:cNvSpPr txBox="1"/>
          <p:nvPr/>
        </p:nvSpPr>
        <p:spPr>
          <a:xfrm>
            <a:off x="1693863" y="455613"/>
            <a:ext cx="6999287" cy="585787"/>
          </a:xfrm>
          <a:prstGeom prst="rect">
            <a:avLst/>
          </a:prstGeom>
          <a:noFill/>
        </p:spPr>
        <p:txBody>
          <a:bodyPr wrap="none">
            <a:spAutoFit/>
          </a:bodyPr>
          <a:lstStyle/>
          <a:p>
            <a:pPr>
              <a:defRPr/>
            </a:pPr>
            <a:r>
              <a:rPr lang="en-US" sz="3200" b="0" i="1" dirty="0">
                <a:solidFill>
                  <a:srgbClr val="618FFD"/>
                </a:solidFill>
                <a:latin typeface="+mn-lt"/>
                <a:cs typeface="+mn-cs"/>
              </a:rPr>
              <a:t>The Advanced GW Detector Network</a:t>
            </a:r>
          </a:p>
        </p:txBody>
      </p:sp>
      <p:sp>
        <p:nvSpPr>
          <p:cNvPr id="45073" name="TextBox 19"/>
          <p:cNvSpPr txBox="1">
            <a:spLocks noChangeArrowheads="1"/>
          </p:cNvSpPr>
          <p:nvPr/>
        </p:nvSpPr>
        <p:spPr bwMode="auto">
          <a:xfrm>
            <a:off x="4051300" y="1098550"/>
            <a:ext cx="1292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a:solidFill>
                  <a:srgbClr val="618FFD"/>
                </a:solidFill>
              </a:rPr>
              <a:t>GEO600 (HF)</a:t>
            </a:r>
          </a:p>
        </p:txBody>
      </p:sp>
      <p:sp>
        <p:nvSpPr>
          <p:cNvPr id="45074" name="TextBox 20"/>
          <p:cNvSpPr txBox="1">
            <a:spLocks noChangeArrowheads="1"/>
          </p:cNvSpPr>
          <p:nvPr/>
        </p:nvSpPr>
        <p:spPr bwMode="auto">
          <a:xfrm>
            <a:off x="657225" y="1360488"/>
            <a:ext cx="15319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a:solidFill>
                  <a:srgbClr val="618FFD"/>
                </a:solidFill>
              </a:rPr>
              <a:t>Advanced LIGO </a:t>
            </a:r>
          </a:p>
          <a:p>
            <a:r>
              <a:rPr lang="en-US">
                <a:solidFill>
                  <a:srgbClr val="618FFD"/>
                </a:solidFill>
              </a:rPr>
              <a:t>Hanford </a:t>
            </a:r>
          </a:p>
          <a:p>
            <a:endParaRPr lang="en-US">
              <a:solidFill>
                <a:srgbClr val="618FFD"/>
              </a:solidFill>
            </a:endParaRPr>
          </a:p>
        </p:txBody>
      </p:sp>
      <p:sp>
        <p:nvSpPr>
          <p:cNvPr id="45075" name="TextBox 21"/>
          <p:cNvSpPr txBox="1">
            <a:spLocks noChangeArrowheads="1"/>
          </p:cNvSpPr>
          <p:nvPr/>
        </p:nvSpPr>
        <p:spPr bwMode="auto">
          <a:xfrm>
            <a:off x="874713" y="3716338"/>
            <a:ext cx="15319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a:solidFill>
                  <a:srgbClr val="618FFD"/>
                </a:solidFill>
              </a:rPr>
              <a:t>Advanced LIGO </a:t>
            </a:r>
          </a:p>
          <a:p>
            <a:r>
              <a:rPr lang="en-US">
                <a:solidFill>
                  <a:srgbClr val="618FFD"/>
                </a:solidFill>
              </a:rPr>
              <a:t>Livingston </a:t>
            </a:r>
          </a:p>
          <a:p>
            <a:r>
              <a:rPr lang="en-US">
                <a:solidFill>
                  <a:srgbClr val="618FFD"/>
                </a:solidFill>
              </a:rPr>
              <a:t> </a:t>
            </a:r>
          </a:p>
        </p:txBody>
      </p:sp>
      <p:sp>
        <p:nvSpPr>
          <p:cNvPr id="45076" name="TextBox 22"/>
          <p:cNvSpPr txBox="1">
            <a:spLocks noChangeArrowheads="1"/>
          </p:cNvSpPr>
          <p:nvPr/>
        </p:nvSpPr>
        <p:spPr bwMode="auto">
          <a:xfrm>
            <a:off x="3836988" y="3838575"/>
            <a:ext cx="10429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a:solidFill>
                  <a:srgbClr val="618FFD"/>
                </a:solidFill>
              </a:rPr>
              <a:t>Advanced </a:t>
            </a:r>
          </a:p>
          <a:p>
            <a:r>
              <a:rPr lang="en-US">
                <a:solidFill>
                  <a:srgbClr val="618FFD"/>
                </a:solidFill>
              </a:rPr>
              <a:t>Virgo</a:t>
            </a:r>
          </a:p>
        </p:txBody>
      </p:sp>
      <p:sp>
        <p:nvSpPr>
          <p:cNvPr id="45077" name="TextBox 23"/>
          <p:cNvSpPr txBox="1">
            <a:spLocks noChangeArrowheads="1"/>
          </p:cNvSpPr>
          <p:nvPr/>
        </p:nvSpPr>
        <p:spPr bwMode="auto">
          <a:xfrm>
            <a:off x="5813425" y="4141788"/>
            <a:ext cx="10983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dirty="0" smtClean="0">
                <a:solidFill>
                  <a:srgbClr val="618FFD"/>
                </a:solidFill>
              </a:rPr>
              <a:t>LIGO-India</a:t>
            </a:r>
            <a:endParaRPr lang="en-US" dirty="0">
              <a:solidFill>
                <a:srgbClr val="618FFD"/>
              </a:solidFill>
            </a:endParaRPr>
          </a:p>
        </p:txBody>
      </p:sp>
      <p:sp>
        <p:nvSpPr>
          <p:cNvPr id="45078" name="TextBox 24"/>
          <p:cNvSpPr txBox="1">
            <a:spLocks noChangeArrowheads="1"/>
          </p:cNvSpPr>
          <p:nvPr/>
        </p:nvSpPr>
        <p:spPr bwMode="auto">
          <a:xfrm>
            <a:off x="8245475" y="3417888"/>
            <a:ext cx="8865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dirty="0" smtClean="0">
                <a:solidFill>
                  <a:srgbClr val="618FFD"/>
                </a:solidFill>
              </a:rPr>
              <a:t>KAGRA </a:t>
            </a:r>
            <a:endParaRPr lang="en-US" dirty="0">
              <a:solidFill>
                <a:srgbClr val="618FFD"/>
              </a:solidFill>
            </a:endParaRPr>
          </a:p>
        </p:txBody>
      </p:sp>
      <p:graphicFrame>
        <p:nvGraphicFramePr>
          <p:cNvPr id="45079" name="Object 639"/>
          <p:cNvGraphicFramePr>
            <a:graphicFrameLocks noChangeAspect="1"/>
          </p:cNvGraphicFramePr>
          <p:nvPr/>
        </p:nvGraphicFramePr>
        <p:xfrm>
          <a:off x="0" y="0"/>
          <a:ext cx="1430338" cy="1049338"/>
        </p:xfrm>
        <a:graphic>
          <a:graphicData uri="http://schemas.openxmlformats.org/presentationml/2006/ole">
            <mc:AlternateContent xmlns:mc="http://schemas.openxmlformats.org/markup-compatibility/2006">
              <mc:Choice xmlns:v="urn:schemas-microsoft-com:vml" Requires="v">
                <p:oleObj spid="_x0000_s1726584" name="Image" r:id="rId12" imgW="1766325" imgH="1296152" progId="Photoshop.Image.5">
                  <p:embed/>
                </p:oleObj>
              </mc:Choice>
              <mc:Fallback>
                <p:oleObj name="Image" r:id="rId12" imgW="1766325" imgH="1296152" progId="Photoshop.Image.5">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430338"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cxnSp>
        <p:nvCxnSpPr>
          <p:cNvPr id="15" name="Straight Arrow Connector 14"/>
          <p:cNvCxnSpPr/>
          <p:nvPr/>
        </p:nvCxnSpPr>
        <p:spPr bwMode="auto">
          <a:xfrm flipV="1">
            <a:off x="4373563" y="3200400"/>
            <a:ext cx="595312" cy="622300"/>
          </a:xfrm>
          <a:prstGeom prst="straightConnector1">
            <a:avLst/>
          </a:prstGeom>
          <a:solidFill>
            <a:schemeClr val="accent1"/>
          </a:solidFill>
          <a:ln w="38100" cap="flat" cmpd="sng" algn="ctr">
            <a:solidFill>
              <a:schemeClr val="bg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Arrow Connector 25"/>
          <p:cNvCxnSpPr>
            <a:endCxn id="9" idx="0"/>
          </p:cNvCxnSpPr>
          <p:nvPr/>
        </p:nvCxnSpPr>
        <p:spPr bwMode="auto">
          <a:xfrm flipH="1">
            <a:off x="4629150" y="1408113"/>
            <a:ext cx="28575" cy="401637"/>
          </a:xfrm>
          <a:prstGeom prst="straightConnector1">
            <a:avLst/>
          </a:prstGeom>
          <a:solidFill>
            <a:schemeClr val="accent1"/>
          </a:solidFill>
          <a:ln w="38100" cap="flat" cmpd="sng" algn="ctr">
            <a:solidFill>
              <a:schemeClr val="bg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9223056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2"/>
          <p:cNvSpPr>
            <a:spLocks noGrp="1" noChangeArrowheads="1"/>
          </p:cNvSpPr>
          <p:nvPr>
            <p:ph type="title"/>
          </p:nvPr>
        </p:nvSpPr>
        <p:spPr/>
        <p:txBody>
          <a:bodyPr/>
          <a:lstStyle/>
          <a:p>
            <a:r>
              <a:rPr lang="en-US" b="1" smtClean="0">
                <a:ea typeface="ＭＳ Ｐゴシック" pitchFamily="-105" charset="-128"/>
              </a:rPr>
              <a:t/>
            </a:r>
            <a:br>
              <a:rPr lang="en-US" b="1" smtClean="0">
                <a:ea typeface="ＭＳ Ｐゴシック" pitchFamily="-105" charset="-128"/>
              </a:rPr>
            </a:br>
            <a:r>
              <a:rPr lang="en-US" sz="3200" i="1" smtClean="0">
                <a:solidFill>
                  <a:srgbClr val="037C03"/>
                </a:solidFill>
                <a:ea typeface="ＭＳ Ｐゴシック" pitchFamily="-105" charset="-128"/>
              </a:rPr>
              <a:t>Pulsars and continuous wave sources</a:t>
            </a:r>
          </a:p>
        </p:txBody>
      </p:sp>
      <p:sp>
        <p:nvSpPr>
          <p:cNvPr id="92165" name="Rectangle 3"/>
          <p:cNvSpPr>
            <a:spLocks noChangeArrowheads="1"/>
          </p:cNvSpPr>
          <p:nvPr/>
        </p:nvSpPr>
        <p:spPr bwMode="auto">
          <a:xfrm>
            <a:off x="685800" y="4894263"/>
            <a:ext cx="7772400" cy="1201737"/>
          </a:xfrm>
          <a:prstGeom prst="rect">
            <a:avLst/>
          </a:prstGeom>
          <a:noFill/>
          <a:ln w="9525">
            <a:noFill/>
            <a:miter lim="800000"/>
            <a:headEnd/>
            <a:tailEnd/>
          </a:ln>
        </p:spPr>
        <p:txBody>
          <a:bodyPr lIns="92075" tIns="46038" rIns="92075" bIns="46038"/>
          <a:lstStyle/>
          <a:p>
            <a:pPr marL="342900" indent="-342900">
              <a:spcBef>
                <a:spcPct val="20000"/>
              </a:spcBef>
              <a:buClr>
                <a:schemeClr val="tx1"/>
              </a:buClr>
              <a:buFont typeface="Wingdings" pitchFamily="-105" charset="2"/>
              <a:buChar char="§"/>
            </a:pPr>
            <a:endParaRPr lang="en-US" sz="2000">
              <a:latin typeface="Helvetica" pitchFamily="-105" charset="0"/>
            </a:endParaRPr>
          </a:p>
          <a:p>
            <a:pPr marL="342900" indent="-342900">
              <a:spcBef>
                <a:spcPct val="20000"/>
              </a:spcBef>
              <a:buClr>
                <a:schemeClr val="tx1"/>
              </a:buClr>
              <a:buFont typeface="Wingdings" pitchFamily="-105" charset="2"/>
              <a:buChar char="§"/>
            </a:pPr>
            <a:endParaRPr lang="en-US" sz="2000" i="1">
              <a:latin typeface="Helvetica" pitchFamily="-105" charset="0"/>
            </a:endParaRPr>
          </a:p>
        </p:txBody>
      </p:sp>
      <p:pic>
        <p:nvPicPr>
          <p:cNvPr id="92166" name="Picture 4" descr="CWSensitivity"/>
          <p:cNvPicPr>
            <a:picLocks noChangeAspect="1" noChangeArrowheads="1"/>
          </p:cNvPicPr>
          <p:nvPr/>
        </p:nvPicPr>
        <p:blipFill>
          <a:blip r:embed="rId4"/>
          <a:srcRect/>
          <a:stretch>
            <a:fillRect/>
          </a:stretch>
        </p:blipFill>
        <p:spPr bwMode="auto">
          <a:xfrm>
            <a:off x="3100388" y="3735388"/>
            <a:ext cx="3043237" cy="3122612"/>
          </a:xfrm>
          <a:prstGeom prst="rect">
            <a:avLst/>
          </a:prstGeom>
          <a:noFill/>
          <a:ln w="9525">
            <a:noFill/>
            <a:miter lim="800000"/>
            <a:headEnd/>
            <a:tailEnd/>
          </a:ln>
        </p:spPr>
      </p:pic>
      <p:sp>
        <p:nvSpPr>
          <p:cNvPr id="92167" name="Text Box 5"/>
          <p:cNvSpPr txBox="1">
            <a:spLocks noChangeArrowheads="1"/>
          </p:cNvSpPr>
          <p:nvPr/>
        </p:nvSpPr>
        <p:spPr bwMode="auto">
          <a:xfrm>
            <a:off x="46038" y="1704975"/>
            <a:ext cx="3973512" cy="1816100"/>
          </a:xfrm>
          <a:prstGeom prst="rect">
            <a:avLst/>
          </a:prstGeom>
          <a:noFill/>
          <a:ln w="12700">
            <a:noFill/>
            <a:miter lim="800000"/>
            <a:headEnd type="none" w="sm" len="sm"/>
            <a:tailEnd type="none" w="sm" len="sm"/>
          </a:ln>
        </p:spPr>
        <p:txBody>
          <a:bodyPr wrap="none">
            <a:spAutoFit/>
          </a:bodyPr>
          <a:lstStyle/>
          <a:p>
            <a:pPr>
              <a:spcBef>
                <a:spcPct val="20000"/>
              </a:spcBef>
              <a:buClr>
                <a:schemeClr val="tx1"/>
              </a:buClr>
              <a:buFont typeface="Wingdings" pitchFamily="-105" charset="2"/>
              <a:buChar char="§"/>
            </a:pPr>
            <a:r>
              <a:rPr lang="en-US" sz="2000">
                <a:latin typeface="Helvetica" pitchFamily="-105" charset="0"/>
              </a:rPr>
              <a:t>  </a:t>
            </a:r>
            <a:r>
              <a:rPr lang="en-US" sz="2000" b="1" u="sng">
                <a:latin typeface="Helvetica" pitchFamily="-105" charset="0"/>
              </a:rPr>
              <a:t>Pulsars in our galaxy</a:t>
            </a:r>
          </a:p>
          <a:p>
            <a:pPr lvl="1">
              <a:spcBef>
                <a:spcPct val="20000"/>
              </a:spcBef>
              <a:buClr>
                <a:schemeClr val="tx1"/>
              </a:buClr>
              <a:buFontTx/>
              <a:buChar char="»"/>
            </a:pPr>
            <a:r>
              <a:rPr lang="en-US" sz="1600">
                <a:solidFill>
                  <a:schemeClr val="tx2"/>
                </a:solidFill>
                <a:latin typeface="Helvetica" pitchFamily="-105" charset="0"/>
              </a:rPr>
              <a:t> non axisymmetric: 10</a:t>
            </a:r>
            <a:r>
              <a:rPr lang="en-US" sz="1600" baseline="30000">
                <a:solidFill>
                  <a:schemeClr val="tx2"/>
                </a:solidFill>
                <a:latin typeface="Helvetica" pitchFamily="-105" charset="0"/>
              </a:rPr>
              <a:t>-4</a:t>
            </a:r>
            <a:r>
              <a:rPr lang="en-US" sz="1600">
                <a:solidFill>
                  <a:schemeClr val="tx2"/>
                </a:solidFill>
                <a:latin typeface="Helvetica" pitchFamily="-105" charset="0"/>
              </a:rPr>
              <a:t> &lt; </a:t>
            </a:r>
            <a:r>
              <a:rPr lang="en-US" sz="1600">
                <a:solidFill>
                  <a:schemeClr val="tx2"/>
                </a:solidFill>
                <a:latin typeface="Symbol" pitchFamily="-105" charset="2"/>
              </a:rPr>
              <a:t>e</a:t>
            </a:r>
            <a:r>
              <a:rPr lang="en-US" sz="1600">
                <a:solidFill>
                  <a:schemeClr val="tx2"/>
                </a:solidFill>
                <a:latin typeface="Helvetica" pitchFamily="-105" charset="0"/>
              </a:rPr>
              <a:t> &lt; 10</a:t>
            </a:r>
            <a:r>
              <a:rPr lang="en-US" sz="1600" baseline="30000">
                <a:solidFill>
                  <a:schemeClr val="tx2"/>
                </a:solidFill>
                <a:latin typeface="Helvetica" pitchFamily="-105" charset="0"/>
              </a:rPr>
              <a:t>-6</a:t>
            </a:r>
          </a:p>
          <a:p>
            <a:pPr lvl="1">
              <a:spcBef>
                <a:spcPct val="20000"/>
              </a:spcBef>
              <a:buClr>
                <a:schemeClr val="tx1"/>
              </a:buClr>
              <a:buFontTx/>
              <a:buChar char="»"/>
            </a:pPr>
            <a:r>
              <a:rPr lang="en-US" sz="1600">
                <a:solidFill>
                  <a:schemeClr val="tx2"/>
                </a:solidFill>
                <a:latin typeface="Helvetica" pitchFamily="-105" charset="0"/>
              </a:rPr>
              <a:t> science: EOS; precession; interiors</a:t>
            </a:r>
          </a:p>
          <a:p>
            <a:pPr lvl="1">
              <a:spcBef>
                <a:spcPct val="20000"/>
              </a:spcBef>
              <a:buClr>
                <a:schemeClr val="tx1"/>
              </a:buClr>
              <a:buFontTx/>
              <a:buChar char="»"/>
            </a:pPr>
            <a:r>
              <a:rPr lang="en-US" sz="1600">
                <a:solidFill>
                  <a:schemeClr val="tx2"/>
                </a:solidFill>
                <a:latin typeface="Helvetica" pitchFamily="-105" charset="0"/>
              </a:rPr>
              <a:t> “R-mode” instabilities</a:t>
            </a:r>
          </a:p>
          <a:p>
            <a:pPr lvl="1">
              <a:spcBef>
                <a:spcPct val="20000"/>
              </a:spcBef>
              <a:buClr>
                <a:schemeClr val="tx1"/>
              </a:buClr>
              <a:buFontTx/>
              <a:buChar char="»"/>
            </a:pPr>
            <a:r>
              <a:rPr lang="en-US" sz="1600">
                <a:solidFill>
                  <a:schemeClr val="tx2"/>
                </a:solidFill>
                <a:latin typeface="Helvetica" pitchFamily="-105" charset="0"/>
              </a:rPr>
              <a:t> narrow band searches best</a:t>
            </a:r>
          </a:p>
          <a:p>
            <a:endParaRPr lang="en-US" sz="1600" b="1"/>
          </a:p>
        </p:txBody>
      </p:sp>
      <p:pic>
        <p:nvPicPr>
          <p:cNvPr id="92168" name="Picture 6" descr="pulsar"/>
          <p:cNvPicPr>
            <a:picLocks noChangeAspect="1" noChangeArrowheads="1"/>
          </p:cNvPicPr>
          <p:nvPr/>
        </p:nvPicPr>
        <p:blipFill>
          <a:blip r:embed="rId5"/>
          <a:srcRect/>
          <a:stretch>
            <a:fillRect/>
          </a:stretch>
        </p:blipFill>
        <p:spPr bwMode="auto">
          <a:xfrm>
            <a:off x="6165850" y="4354513"/>
            <a:ext cx="2882900" cy="2146300"/>
          </a:xfrm>
          <a:prstGeom prst="rect">
            <a:avLst/>
          </a:prstGeom>
          <a:noFill/>
          <a:ln w="9525">
            <a:noFill/>
            <a:miter lim="800000"/>
            <a:headEnd/>
            <a:tailEnd/>
          </a:ln>
        </p:spPr>
      </p:pic>
      <p:graphicFrame>
        <p:nvGraphicFramePr>
          <p:cNvPr id="92162" name="Object 2"/>
          <p:cNvGraphicFramePr>
            <a:graphicFrameLocks noGrp="1" noChangeAspect="1"/>
          </p:cNvGraphicFramePr>
          <p:nvPr>
            <p:ph idx="1"/>
          </p:nvPr>
        </p:nvGraphicFramePr>
        <p:xfrm>
          <a:off x="3508375" y="2713038"/>
          <a:ext cx="2505075" cy="889000"/>
        </p:xfrm>
        <a:graphic>
          <a:graphicData uri="http://schemas.openxmlformats.org/presentationml/2006/ole">
            <mc:AlternateContent xmlns:mc="http://schemas.openxmlformats.org/markup-compatibility/2006">
              <mc:Choice xmlns:v="urn:schemas-microsoft-com:vml" Requires="v">
                <p:oleObj spid="_x0000_s1779774" name="Equation" r:id="rId6" imgW="1180800" imgH="419040" progId="">
                  <p:embed/>
                </p:oleObj>
              </mc:Choice>
              <mc:Fallback>
                <p:oleObj name="Equation" r:id="rId6" imgW="1180800" imgH="41904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8375" y="2713038"/>
                        <a:ext cx="2505075" cy="88900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graphicFrame>
        <p:nvGraphicFramePr>
          <p:cNvPr id="92163" name="Object 3"/>
          <p:cNvGraphicFramePr>
            <a:graphicFrameLocks noChangeAspect="1"/>
          </p:cNvGraphicFramePr>
          <p:nvPr/>
        </p:nvGraphicFramePr>
        <p:xfrm>
          <a:off x="4297363" y="1871663"/>
          <a:ext cx="2038350" cy="582612"/>
        </p:xfrm>
        <a:graphic>
          <a:graphicData uri="http://schemas.openxmlformats.org/presentationml/2006/ole">
            <mc:AlternateContent xmlns:mc="http://schemas.openxmlformats.org/markup-compatibility/2006">
              <mc:Choice xmlns:v="urn:schemas-microsoft-com:vml" Requires="v">
                <p:oleObj spid="_x0000_s1779775" name="Equation" r:id="rId8" imgW="787320" imgH="228600" progId="">
                  <p:embed/>
                </p:oleObj>
              </mc:Choice>
              <mc:Fallback>
                <p:oleObj name="Equation" r:id="rId8" imgW="787320" imgH="22860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97363" y="1871663"/>
                        <a:ext cx="2038350" cy="582612"/>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pic>
        <p:nvPicPr>
          <p:cNvPr id="92169" name="Picture 12" descr="CWSources3"/>
          <p:cNvPicPr>
            <a:picLocks noChangeAspect="1" noChangeArrowheads="1"/>
          </p:cNvPicPr>
          <p:nvPr/>
        </p:nvPicPr>
        <p:blipFill>
          <a:blip r:embed="rId10"/>
          <a:srcRect/>
          <a:stretch>
            <a:fillRect/>
          </a:stretch>
        </p:blipFill>
        <p:spPr bwMode="auto">
          <a:xfrm>
            <a:off x="0" y="3859213"/>
            <a:ext cx="2949575" cy="2998787"/>
          </a:xfrm>
          <a:prstGeom prst="rect">
            <a:avLst/>
          </a:prstGeom>
          <a:noFill/>
          <a:ln w="9525">
            <a:noFill/>
            <a:miter lim="800000"/>
            <a:headEnd/>
            <a:tailEnd/>
          </a:ln>
        </p:spPr>
      </p:pic>
      <p:sp>
        <p:nvSpPr>
          <p:cNvPr id="92170" name="Slide Number Placeholder 12"/>
          <p:cNvSpPr>
            <a:spLocks noGrp="1"/>
          </p:cNvSpPr>
          <p:nvPr>
            <p:ph type="sldNum" sz="quarter" idx="12"/>
          </p:nvPr>
        </p:nvSpPr>
        <p:spPr>
          <a:noFill/>
        </p:spPr>
        <p:txBody>
          <a:bodyPr/>
          <a:lstStyle/>
          <a:p>
            <a:fld id="{AE72D1D6-F807-4441-8EFB-AA2F0D7F4DC5}" type="slidenum">
              <a:rPr lang="en-US"/>
              <a:pPr/>
              <a:t>60</a:t>
            </a:fld>
            <a:endParaRPr lang="en-US"/>
          </a:p>
        </p:txBody>
      </p:sp>
      <p:pic>
        <p:nvPicPr>
          <p:cNvPr id="92171" name="Picture 14"/>
          <p:cNvPicPr>
            <a:picLocks noChangeAspect="1" noChangeArrowheads="1"/>
          </p:cNvPicPr>
          <p:nvPr/>
        </p:nvPicPr>
        <p:blipFill>
          <a:blip r:embed="rId11"/>
          <a:srcRect/>
          <a:stretch>
            <a:fillRect/>
          </a:stretch>
        </p:blipFill>
        <p:spPr bwMode="auto">
          <a:xfrm>
            <a:off x="6480175" y="1606550"/>
            <a:ext cx="2446338" cy="2754313"/>
          </a:xfrm>
          <a:prstGeom prst="rect">
            <a:avLst/>
          </a:prstGeom>
          <a:noFill/>
          <a:ln w="12700">
            <a:noFill/>
            <a:miter lim="800000"/>
            <a:headEnd type="none" w="sm" len="sm"/>
            <a:tailEnd type="none" w="sm" len="sm"/>
          </a:ln>
        </p:spPr>
      </p:pic>
      <p:pic>
        <p:nvPicPr>
          <p:cNvPr id="92172" name="Picture 15"/>
          <p:cNvPicPr>
            <a:picLocks noChangeAspect="1" noChangeArrowheads="1"/>
          </p:cNvPicPr>
          <p:nvPr/>
        </p:nvPicPr>
        <p:blipFill>
          <a:blip r:embed="rId12"/>
          <a:srcRect l="8710" t="6818"/>
          <a:stretch>
            <a:fillRect/>
          </a:stretch>
        </p:blipFill>
        <p:spPr bwMode="auto">
          <a:xfrm>
            <a:off x="6503988" y="4462463"/>
            <a:ext cx="2495550" cy="2395537"/>
          </a:xfrm>
          <a:prstGeom prst="rect">
            <a:avLst/>
          </a:prstGeom>
          <a:noFill/>
          <a:ln w="12700">
            <a:noFill/>
            <a:miter lim="800000"/>
            <a:headEnd type="none" w="sm" len="sm"/>
            <a:tailEnd type="none" w="sm" len="sm"/>
          </a:ln>
        </p:spPr>
      </p:pic>
    </p:spTree>
    <p:extLst>
      <p:ext uri="{BB962C8B-B14F-4D97-AF65-F5344CB8AC3E}">
        <p14:creationId xmlns:p14="http://schemas.microsoft.com/office/powerpoint/2010/main" val="3406997667"/>
      </p:ext>
    </p:extLst>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457200" y="6465888"/>
            <a:ext cx="2127250" cy="473075"/>
          </a:xfrm>
          <a:prstGeom prst="rect">
            <a:avLst/>
          </a:prstGeom>
          <a:noFill/>
          <a:ln w="9525">
            <a:noFill/>
            <a:round/>
            <a:headEnd/>
            <a:tailEnd/>
          </a:ln>
        </p:spPr>
        <p:txBody>
          <a:bodyPr wrap="none" anchor="ctr"/>
          <a:lstStyle/>
          <a:p>
            <a:endParaRPr lang="en-US"/>
          </a:p>
        </p:txBody>
      </p:sp>
      <p:sp>
        <p:nvSpPr>
          <p:cNvPr id="94211" name="Text Box 4"/>
          <p:cNvSpPr txBox="1">
            <a:spLocks noChangeArrowheads="1"/>
          </p:cNvSpPr>
          <p:nvPr/>
        </p:nvSpPr>
        <p:spPr bwMode="auto">
          <a:xfrm>
            <a:off x="1787525" y="706438"/>
            <a:ext cx="5418138" cy="642937"/>
          </a:xfrm>
          <a:prstGeom prst="rect">
            <a:avLst/>
          </a:prstGeom>
          <a:noFill/>
          <a:ln w="9525">
            <a:noFill/>
            <a:round/>
            <a:headEnd/>
            <a:tailEnd/>
          </a:ln>
        </p:spPr>
        <p:txBody>
          <a:bodyPr lIns="81639" tIns="40820" rIns="81639" bIns="40820">
            <a:spAutoFit/>
          </a:bodyPr>
          <a:lstStyle/>
          <a:p>
            <a:pPr algn="ctr" defTabSz="414338" eaLnBrk="1">
              <a:lnSpc>
                <a:spcPct val="102000"/>
              </a:lnSpc>
              <a:buClr>
                <a:srgbClr val="000000"/>
              </a:buClr>
              <a:buSzPct val="45000"/>
              <a:buFont typeface="Wingdings" pitchFamily="-105" charset="2"/>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3600">
                <a:solidFill>
                  <a:schemeClr val="tx2"/>
                </a:solidFill>
                <a:latin typeface="Arial" charset="0"/>
              </a:rPr>
              <a:t>The Crab pulsar</a:t>
            </a:r>
          </a:p>
        </p:txBody>
      </p:sp>
      <p:pic>
        <p:nvPicPr>
          <p:cNvPr id="94212" name="Picture 9"/>
          <p:cNvPicPr>
            <a:picLocks noChangeAspect="1" noChangeArrowheads="1"/>
          </p:cNvPicPr>
          <p:nvPr/>
        </p:nvPicPr>
        <p:blipFill>
          <a:blip r:embed="rId3"/>
          <a:srcRect/>
          <a:stretch>
            <a:fillRect/>
          </a:stretch>
        </p:blipFill>
        <p:spPr bwMode="auto">
          <a:xfrm>
            <a:off x="5892800" y="3313113"/>
            <a:ext cx="3251200" cy="2865437"/>
          </a:xfrm>
          <a:prstGeom prst="rect">
            <a:avLst/>
          </a:prstGeom>
          <a:noFill/>
          <a:ln w="12700">
            <a:noFill/>
            <a:miter lim="800000"/>
            <a:headEnd type="none" w="sm" len="sm"/>
            <a:tailEnd type="none" w="sm" len="sm"/>
          </a:ln>
        </p:spPr>
      </p:pic>
      <p:pic>
        <p:nvPicPr>
          <p:cNvPr id="94213" name="Picture 11"/>
          <p:cNvPicPr>
            <a:picLocks noChangeAspect="1" noChangeArrowheads="1"/>
          </p:cNvPicPr>
          <p:nvPr/>
        </p:nvPicPr>
        <p:blipFill>
          <a:blip r:embed="rId4"/>
          <a:srcRect/>
          <a:stretch>
            <a:fillRect/>
          </a:stretch>
        </p:blipFill>
        <p:spPr bwMode="auto">
          <a:xfrm>
            <a:off x="2495550" y="5616575"/>
            <a:ext cx="2497138" cy="898525"/>
          </a:xfrm>
          <a:prstGeom prst="rect">
            <a:avLst/>
          </a:prstGeom>
          <a:noFill/>
          <a:ln w="12700">
            <a:noFill/>
            <a:miter lim="800000"/>
            <a:headEnd type="none" w="sm" len="sm"/>
            <a:tailEnd type="none" w="sm" len="sm"/>
          </a:ln>
        </p:spPr>
      </p:pic>
      <p:sp>
        <p:nvSpPr>
          <p:cNvPr id="94214" name="Text Box 12"/>
          <p:cNvSpPr txBox="1">
            <a:spLocks noChangeArrowheads="1"/>
          </p:cNvSpPr>
          <p:nvPr/>
        </p:nvSpPr>
        <p:spPr bwMode="auto">
          <a:xfrm>
            <a:off x="176213" y="5891213"/>
            <a:ext cx="2338387" cy="457200"/>
          </a:xfrm>
          <a:prstGeom prst="rect">
            <a:avLst/>
          </a:prstGeom>
          <a:noFill/>
          <a:ln w="12700">
            <a:noFill/>
            <a:miter lim="800000"/>
            <a:headEnd type="none" w="sm" len="sm"/>
            <a:tailEnd type="none" w="sm" len="sm"/>
          </a:ln>
        </p:spPr>
        <p:txBody>
          <a:bodyPr wrap="none">
            <a:spAutoFit/>
          </a:bodyPr>
          <a:lstStyle/>
          <a:p>
            <a:r>
              <a:rPr lang="en-US">
                <a:solidFill>
                  <a:schemeClr val="tx2"/>
                </a:solidFill>
                <a:latin typeface="Arial" charset="0"/>
              </a:rPr>
              <a:t>Spin-down limit:</a:t>
            </a:r>
          </a:p>
        </p:txBody>
      </p:sp>
      <p:sp>
        <p:nvSpPr>
          <p:cNvPr id="94215" name="Slide Number Placeholder 12"/>
          <p:cNvSpPr txBox="1">
            <a:spLocks noGrp="1"/>
          </p:cNvSpPr>
          <p:nvPr/>
        </p:nvSpPr>
        <p:spPr bwMode="auto">
          <a:xfrm>
            <a:off x="6553200" y="6518275"/>
            <a:ext cx="1905000" cy="269875"/>
          </a:xfrm>
          <a:prstGeom prst="rect">
            <a:avLst/>
          </a:prstGeom>
          <a:noFill/>
          <a:ln w="9525">
            <a:noFill/>
            <a:miter lim="800000"/>
            <a:headEnd/>
            <a:tailEnd/>
          </a:ln>
        </p:spPr>
        <p:txBody>
          <a:bodyPr wrap="none" lIns="92075" tIns="46038" rIns="92075" bIns="46038" anchor="ctr"/>
          <a:lstStyle/>
          <a:p>
            <a:pPr algn="r"/>
            <a:fld id="{F8ACFBFD-CB05-462C-AF14-00C8D1F7615E}" type="slidenum">
              <a:rPr lang="en-US" sz="1200">
                <a:latin typeface="Helvetica" pitchFamily="-105" charset="0"/>
              </a:rPr>
              <a:pPr algn="r"/>
              <a:t>61</a:t>
            </a:fld>
            <a:endParaRPr lang="en-US" sz="1200">
              <a:latin typeface="Helvetica" pitchFamily="-105" charset="0"/>
            </a:endParaRPr>
          </a:p>
        </p:txBody>
      </p:sp>
      <p:sp>
        <p:nvSpPr>
          <p:cNvPr id="94216" name="Rectangle 13"/>
          <p:cNvSpPr>
            <a:spLocks noChangeArrowheads="1"/>
          </p:cNvSpPr>
          <p:nvPr/>
        </p:nvSpPr>
        <p:spPr bwMode="auto">
          <a:xfrm>
            <a:off x="79375" y="1697038"/>
            <a:ext cx="8588375" cy="3743325"/>
          </a:xfrm>
          <a:prstGeom prst="rect">
            <a:avLst/>
          </a:prstGeom>
          <a:noFill/>
          <a:ln w="12700">
            <a:noFill/>
            <a:miter lim="800000"/>
            <a:headEnd type="none" w="sm" len="sm"/>
            <a:tailEnd type="none" w="sm" len="sm"/>
          </a:ln>
        </p:spPr>
        <p:txBody>
          <a:bodyPr>
            <a:spAutoFit/>
          </a:bodyPr>
          <a:lstStyle/>
          <a:p>
            <a:pPr>
              <a:lnSpc>
                <a:spcPct val="120000"/>
              </a:lnSpc>
              <a:buFontTx/>
              <a:buChar char="•"/>
            </a:pPr>
            <a:r>
              <a:rPr lang="en-US" sz="2000">
                <a:latin typeface="Arial" charset="0"/>
              </a:rPr>
              <a:t> PSR B0531+21; SN 1054AD; ~2 kpc away ; spinning at 29.8 Hz. </a:t>
            </a:r>
          </a:p>
          <a:p>
            <a:pPr>
              <a:lnSpc>
                <a:spcPct val="120000"/>
              </a:lnSpc>
              <a:buFontTx/>
              <a:buChar char="•"/>
            </a:pPr>
            <a:r>
              <a:rPr lang="en-US" sz="2000">
                <a:latin typeface="Arial" charset="0"/>
              </a:rPr>
              <a:t> Spinning down rapidly; energy loss ~ 4 × 10</a:t>
            </a:r>
            <a:r>
              <a:rPr lang="en-US" sz="2000" baseline="30000">
                <a:latin typeface="Arial" charset="0"/>
              </a:rPr>
              <a:t>31</a:t>
            </a:r>
            <a:r>
              <a:rPr lang="en-US" sz="2000">
                <a:latin typeface="Arial" charset="0"/>
              </a:rPr>
              <a:t> W</a:t>
            </a:r>
          </a:p>
          <a:p>
            <a:pPr lvl="1">
              <a:lnSpc>
                <a:spcPct val="120000"/>
              </a:lnSpc>
              <a:buFontTx/>
              <a:buChar char="•"/>
            </a:pPr>
            <a:r>
              <a:rPr lang="en-US" sz="2000">
                <a:latin typeface="Arial" charset="0"/>
              </a:rPr>
              <a:t> A significant fraction of that could be going into GWs @ 59.6 Hz</a:t>
            </a:r>
          </a:p>
          <a:p>
            <a:pPr lvl="1">
              <a:lnSpc>
                <a:spcPct val="120000"/>
              </a:lnSpc>
              <a:buFontTx/>
              <a:buChar char="•"/>
            </a:pPr>
            <a:r>
              <a:rPr lang="en-US" sz="2000">
                <a:latin typeface="Arial" charset="0"/>
              </a:rPr>
              <a:t> Searched for signal in first 9 months of LIGO S5 data.</a:t>
            </a:r>
            <a:br>
              <a:rPr lang="en-US" sz="2000">
                <a:latin typeface="Arial" charset="0"/>
              </a:rPr>
            </a:br>
            <a:r>
              <a:rPr lang="en-US" sz="2000">
                <a:latin typeface="Arial" charset="0"/>
              </a:rPr>
              <a:t>  using timing data from Jodrell Bank Observatory</a:t>
            </a:r>
          </a:p>
          <a:p>
            <a:pPr lvl="1">
              <a:lnSpc>
                <a:spcPct val="120000"/>
              </a:lnSpc>
              <a:buFontTx/>
              <a:buChar char="•"/>
            </a:pPr>
            <a:r>
              <a:rPr lang="en-US" sz="2000">
                <a:latin typeface="Arial" charset="0"/>
              </a:rPr>
              <a:t> Assuming that GW signal is locked to EM pulses, </a:t>
            </a:r>
            <a:br>
              <a:rPr lang="en-US" sz="2000">
                <a:latin typeface="Arial" charset="0"/>
              </a:rPr>
            </a:br>
            <a:r>
              <a:rPr lang="en-US" sz="2000">
                <a:latin typeface="Arial" charset="0"/>
              </a:rPr>
              <a:t>  null search result implies that no more than </a:t>
            </a:r>
            <a:br>
              <a:rPr lang="en-US" sz="2000">
                <a:latin typeface="Arial" charset="0"/>
              </a:rPr>
            </a:br>
            <a:r>
              <a:rPr lang="en-US" sz="2000">
                <a:latin typeface="Arial" charset="0"/>
              </a:rPr>
              <a:t>  </a:t>
            </a:r>
            <a:r>
              <a:rPr lang="en-US" sz="2000" b="1">
                <a:latin typeface="Arial" charset="0"/>
              </a:rPr>
              <a:t>4–6%</a:t>
            </a:r>
            <a:r>
              <a:rPr lang="en-US" sz="2000">
                <a:latin typeface="Arial" charset="0"/>
              </a:rPr>
              <a:t> of the spin-down energy is in GW emission</a:t>
            </a:r>
          </a:p>
          <a:p>
            <a:pPr lvl="1">
              <a:lnSpc>
                <a:spcPct val="120000"/>
              </a:lnSpc>
              <a:buFontTx/>
              <a:buChar char="•"/>
            </a:pPr>
            <a:r>
              <a:rPr lang="en-US" sz="2000">
                <a:latin typeface="Arial" charset="0"/>
              </a:rPr>
              <a:t> Crab pulsar is spherical; </a:t>
            </a:r>
            <a:r>
              <a:rPr lang="el-GR" sz="2000" b="1">
                <a:latin typeface="Arial" charset="0"/>
                <a:cs typeface="Arial" charset="0"/>
              </a:rPr>
              <a:t>ε</a:t>
            </a:r>
            <a:r>
              <a:rPr lang="en-US" sz="2000" b="1">
                <a:latin typeface="Arial" charset="0"/>
              </a:rPr>
              <a:t> &lt; 1.4 × 10</a:t>
            </a:r>
            <a:r>
              <a:rPr lang="en-US" sz="2000" b="1" baseline="30000">
                <a:latin typeface="Arial" charset="0"/>
              </a:rPr>
              <a:t>-4 </a:t>
            </a:r>
            <a:br>
              <a:rPr lang="en-US" sz="2000" b="1" baseline="30000">
                <a:latin typeface="Arial" charset="0"/>
              </a:rPr>
            </a:br>
            <a:r>
              <a:rPr lang="en-US" sz="2000" b="1">
                <a:latin typeface="Arial" charset="0"/>
              </a:rPr>
              <a:t>  </a:t>
            </a:r>
            <a:r>
              <a:rPr lang="en-US" sz="1800">
                <a:latin typeface="Arial" charset="0"/>
              </a:rPr>
              <a:t>(1/10 of Mt Everest)</a:t>
            </a:r>
            <a:endParaRPr lang="en-US" sz="1800" baseline="30000">
              <a:latin typeface="Arial" charset="0"/>
            </a:endParaRPr>
          </a:p>
        </p:txBody>
      </p:sp>
      <p:sp>
        <p:nvSpPr>
          <p:cNvPr id="94217" name="Rectangle 14"/>
          <p:cNvSpPr>
            <a:spLocks noChangeArrowheads="1"/>
          </p:cNvSpPr>
          <p:nvPr/>
        </p:nvSpPr>
        <p:spPr bwMode="auto">
          <a:xfrm>
            <a:off x="5580063" y="6299200"/>
            <a:ext cx="2559050" cy="304800"/>
          </a:xfrm>
          <a:prstGeom prst="rect">
            <a:avLst/>
          </a:prstGeom>
          <a:noFill/>
          <a:ln w="12700">
            <a:noFill/>
            <a:miter lim="800000"/>
            <a:headEnd type="none" w="sm" len="sm"/>
            <a:tailEnd type="none" w="sm" len="sm"/>
          </a:ln>
        </p:spPr>
        <p:txBody>
          <a:bodyPr>
            <a:spAutoFit/>
          </a:bodyPr>
          <a:lstStyle/>
          <a:p>
            <a:r>
              <a:rPr lang="en-US" sz="1400" i="1">
                <a:solidFill>
                  <a:schemeClr val="tx2"/>
                </a:solidFill>
                <a:latin typeface="Arial" charset="0"/>
              </a:rPr>
              <a:t>Abbott et al., ApJL 683, L45 </a:t>
            </a:r>
          </a:p>
        </p:txBody>
      </p:sp>
      <p:grpSp>
        <p:nvGrpSpPr>
          <p:cNvPr id="94218" name="Group 17"/>
          <p:cNvGrpSpPr>
            <a:grpSpLocks/>
          </p:cNvGrpSpPr>
          <p:nvPr/>
        </p:nvGrpSpPr>
        <p:grpSpPr bwMode="auto">
          <a:xfrm>
            <a:off x="7572375" y="935038"/>
            <a:ext cx="1571625" cy="1546225"/>
            <a:chOff x="4494" y="577"/>
            <a:chExt cx="990" cy="974"/>
          </a:xfrm>
        </p:grpSpPr>
        <p:pic>
          <p:nvPicPr>
            <p:cNvPr id="94219" name="Picture 15"/>
            <p:cNvPicPr>
              <a:picLocks noChangeAspect="1" noChangeArrowheads="1"/>
            </p:cNvPicPr>
            <p:nvPr/>
          </p:nvPicPr>
          <p:blipFill>
            <a:blip r:embed="rId5"/>
            <a:srcRect l="10286" t="9250" r="50285" b="68124"/>
            <a:stretch>
              <a:fillRect/>
            </a:stretch>
          </p:blipFill>
          <p:spPr bwMode="auto">
            <a:xfrm>
              <a:off x="4539" y="577"/>
              <a:ext cx="927" cy="974"/>
            </a:xfrm>
            <a:prstGeom prst="rect">
              <a:avLst/>
            </a:prstGeom>
            <a:noFill/>
            <a:ln w="12700">
              <a:noFill/>
              <a:miter lim="800000"/>
              <a:headEnd type="none" w="sm" len="sm"/>
              <a:tailEnd type="none" w="sm" len="sm"/>
            </a:ln>
          </p:spPr>
        </p:pic>
        <p:sp>
          <p:nvSpPr>
            <p:cNvPr id="94220" name="Text Box 16"/>
            <p:cNvSpPr txBox="1">
              <a:spLocks noChangeArrowheads="1"/>
            </p:cNvSpPr>
            <p:nvPr/>
          </p:nvSpPr>
          <p:spPr bwMode="auto">
            <a:xfrm>
              <a:off x="4494" y="1313"/>
              <a:ext cx="990" cy="212"/>
            </a:xfrm>
            <a:prstGeom prst="rect">
              <a:avLst/>
            </a:prstGeom>
            <a:noFill/>
            <a:ln w="9525">
              <a:noFill/>
              <a:miter lim="800000"/>
              <a:headEnd/>
              <a:tailEnd/>
            </a:ln>
          </p:spPr>
          <p:txBody>
            <a:bodyPr wrap="none">
              <a:spAutoFit/>
            </a:bodyPr>
            <a:lstStyle/>
            <a:p>
              <a:pPr eaLnBrk="1" hangingPunct="1"/>
              <a:r>
                <a:rPr lang="en-US" sz="1600" i="1">
                  <a:solidFill>
                    <a:schemeClr val="bg1"/>
                  </a:solidFill>
                  <a:latin typeface="Arial" charset="0"/>
                </a:rPr>
                <a:t>Chandra image</a:t>
              </a:r>
            </a:p>
          </p:txBody>
        </p:sp>
      </p:grpSp>
      <p:sp>
        <p:nvSpPr>
          <p:cNvPr id="2" name="Slide Number Placeholder 1"/>
          <p:cNvSpPr>
            <a:spLocks noGrp="1"/>
          </p:cNvSpPr>
          <p:nvPr>
            <p:ph type="sldNum" sz="quarter" idx="12"/>
          </p:nvPr>
        </p:nvSpPr>
        <p:spPr/>
        <p:txBody>
          <a:bodyPr/>
          <a:lstStyle/>
          <a:p>
            <a:fld id="{4D639B0D-4F8F-496A-ABEF-A2C20DADC6E3}" type="slidenum">
              <a:rPr lang="en-US" smtClean="0"/>
              <a:pPr/>
              <a:t>61</a:t>
            </a:fld>
            <a:endParaRPr lang="en-US"/>
          </a:p>
        </p:txBody>
      </p:sp>
    </p:spTree>
    <p:extLst>
      <p:ext uri="{BB962C8B-B14F-4D97-AF65-F5344CB8AC3E}">
        <p14:creationId xmlns:p14="http://schemas.microsoft.com/office/powerpoint/2010/main" val="97480295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4"/>
          <p:cNvPicPr>
            <a:picLocks noChangeAspect="1" noChangeArrowheads="1"/>
          </p:cNvPicPr>
          <p:nvPr/>
        </p:nvPicPr>
        <p:blipFill>
          <a:blip r:embed="rId3"/>
          <a:srcRect/>
          <a:stretch>
            <a:fillRect/>
          </a:stretch>
        </p:blipFill>
        <p:spPr bwMode="auto">
          <a:xfrm>
            <a:off x="3798888" y="2538413"/>
            <a:ext cx="5345112" cy="4348162"/>
          </a:xfrm>
          <a:prstGeom prst="rect">
            <a:avLst/>
          </a:prstGeom>
          <a:noFill/>
          <a:ln w="12700">
            <a:noFill/>
            <a:miter lim="800000"/>
            <a:headEnd type="none" w="sm" len="sm"/>
            <a:tailEnd type="none" w="sm" len="sm"/>
          </a:ln>
        </p:spPr>
      </p:pic>
      <p:sp>
        <p:nvSpPr>
          <p:cNvPr id="96259" name="Text Box 2"/>
          <p:cNvSpPr txBox="1">
            <a:spLocks noChangeArrowheads="1"/>
          </p:cNvSpPr>
          <p:nvPr/>
        </p:nvSpPr>
        <p:spPr bwMode="auto">
          <a:xfrm>
            <a:off x="457200" y="6465888"/>
            <a:ext cx="2127250" cy="473075"/>
          </a:xfrm>
          <a:prstGeom prst="rect">
            <a:avLst/>
          </a:prstGeom>
          <a:noFill/>
          <a:ln w="9525">
            <a:noFill/>
            <a:round/>
            <a:headEnd/>
            <a:tailEnd/>
          </a:ln>
        </p:spPr>
        <p:txBody>
          <a:bodyPr wrap="none" anchor="ctr"/>
          <a:lstStyle/>
          <a:p>
            <a:endParaRPr lang="en-US"/>
          </a:p>
        </p:txBody>
      </p:sp>
      <p:sp>
        <p:nvSpPr>
          <p:cNvPr id="96260" name="Text Box 3"/>
          <p:cNvSpPr txBox="1">
            <a:spLocks noChangeArrowheads="1"/>
          </p:cNvSpPr>
          <p:nvPr/>
        </p:nvSpPr>
        <p:spPr bwMode="auto">
          <a:xfrm>
            <a:off x="0" y="1592263"/>
            <a:ext cx="8975725" cy="996950"/>
          </a:xfrm>
          <a:prstGeom prst="rect">
            <a:avLst/>
          </a:prstGeom>
          <a:noFill/>
          <a:ln w="9525">
            <a:noFill/>
            <a:round/>
            <a:headEnd/>
            <a:tailEnd/>
          </a:ln>
        </p:spPr>
        <p:txBody>
          <a:bodyPr lIns="81639" tIns="40820" rIns="81639" bIns="40820">
            <a:spAutoFit/>
          </a:bodyPr>
          <a:lstStyle/>
          <a:p>
            <a:pPr marL="384175" lvl="1" indent="-193675" defTabSz="414338" eaLnBrk="1">
              <a:buClr>
                <a:srgbClr val="000000"/>
              </a:buClr>
              <a:buSzPct val="45000"/>
              <a:buFont typeface="Wingdings" pitchFamily="-105" charset="2"/>
              <a:buNone/>
              <a:tabLst>
                <a:tab pos="384175" algn="l"/>
                <a:tab pos="790575" algn="l"/>
                <a:tab pos="1198563" algn="l"/>
                <a:tab pos="1604963" algn="l"/>
                <a:tab pos="2012950" algn="l"/>
                <a:tab pos="2420938" algn="l"/>
                <a:tab pos="2828925" algn="l"/>
                <a:tab pos="3235325" algn="l"/>
                <a:tab pos="3643313" algn="l"/>
                <a:tab pos="4051300" algn="l"/>
                <a:tab pos="4457700" algn="l"/>
                <a:tab pos="4865688" algn="l"/>
                <a:tab pos="5273675" algn="l"/>
                <a:tab pos="5681663" algn="l"/>
                <a:tab pos="6088063" algn="l"/>
                <a:tab pos="6496050" algn="l"/>
                <a:tab pos="6904038" algn="l"/>
                <a:tab pos="7310438" algn="l"/>
                <a:tab pos="7718425" algn="l"/>
                <a:tab pos="8126413" algn="l"/>
                <a:tab pos="8532813" algn="l"/>
                <a:tab pos="8535988" algn="l"/>
              </a:tabLst>
            </a:pPr>
            <a:r>
              <a:rPr lang="en-GB" sz="2000">
                <a:latin typeface="Arial" charset="0"/>
              </a:rPr>
              <a:t>Search for signals from 116 pulsars (including binaries) with f</a:t>
            </a:r>
            <a:r>
              <a:rPr lang="en-GB" sz="2000" baseline="-25000">
                <a:latin typeface="Arial" charset="0"/>
              </a:rPr>
              <a:t>GW</a:t>
            </a:r>
            <a:r>
              <a:rPr lang="en-GB" sz="2000">
                <a:latin typeface="Arial" charset="0"/>
              </a:rPr>
              <a:t> &gt; 40 Hz.</a:t>
            </a:r>
          </a:p>
          <a:p>
            <a:pPr marL="384175" lvl="1" indent="-193675" defTabSz="414338" eaLnBrk="1">
              <a:buClr>
                <a:srgbClr val="000000"/>
              </a:buClr>
              <a:buSzPct val="45000"/>
              <a:buFont typeface="Wingdings" pitchFamily="-105" charset="2"/>
              <a:buNone/>
              <a:tabLst>
                <a:tab pos="384175" algn="l"/>
                <a:tab pos="790575" algn="l"/>
                <a:tab pos="1198563" algn="l"/>
                <a:tab pos="1604963" algn="l"/>
                <a:tab pos="2012950" algn="l"/>
                <a:tab pos="2420938" algn="l"/>
                <a:tab pos="2828925" algn="l"/>
                <a:tab pos="3235325" algn="l"/>
                <a:tab pos="3643313" algn="l"/>
                <a:tab pos="4051300" algn="l"/>
                <a:tab pos="4457700" algn="l"/>
                <a:tab pos="4865688" algn="l"/>
                <a:tab pos="5273675" algn="l"/>
                <a:tab pos="5681663" algn="l"/>
                <a:tab pos="6088063" algn="l"/>
                <a:tab pos="6496050" algn="l"/>
                <a:tab pos="6904038" algn="l"/>
                <a:tab pos="7310438" algn="l"/>
                <a:tab pos="7718425" algn="l"/>
                <a:tab pos="8126413" algn="l"/>
                <a:tab pos="8532813" algn="l"/>
                <a:tab pos="8535988" algn="l"/>
              </a:tabLst>
            </a:pPr>
            <a:r>
              <a:rPr lang="en-GB" sz="2000" b="1">
                <a:latin typeface="Arial" charset="0"/>
              </a:rPr>
              <a:t>NO SIGNALS SEEN</a:t>
            </a:r>
            <a:r>
              <a:rPr lang="en-GB" sz="2000">
                <a:latin typeface="Arial" charset="0"/>
              </a:rPr>
              <a:t> above Gaussian noise in 3 LIGO detectors.</a:t>
            </a:r>
          </a:p>
          <a:p>
            <a:pPr marL="384175" lvl="1" indent="-193675" defTabSz="414338" eaLnBrk="1">
              <a:buClr>
                <a:srgbClr val="000000"/>
              </a:buClr>
              <a:buSzPct val="45000"/>
              <a:buFont typeface="Wingdings" pitchFamily="-105" charset="2"/>
              <a:buNone/>
              <a:tabLst>
                <a:tab pos="384175" algn="l"/>
                <a:tab pos="790575" algn="l"/>
                <a:tab pos="1198563" algn="l"/>
                <a:tab pos="1604963" algn="l"/>
                <a:tab pos="2012950" algn="l"/>
                <a:tab pos="2420938" algn="l"/>
                <a:tab pos="2828925" algn="l"/>
                <a:tab pos="3235325" algn="l"/>
                <a:tab pos="3643313" algn="l"/>
                <a:tab pos="4051300" algn="l"/>
                <a:tab pos="4457700" algn="l"/>
                <a:tab pos="4865688" algn="l"/>
                <a:tab pos="5273675" algn="l"/>
                <a:tab pos="5681663" algn="l"/>
                <a:tab pos="6088063" algn="l"/>
                <a:tab pos="6496050" algn="l"/>
                <a:tab pos="6904038" algn="l"/>
                <a:tab pos="7310438" algn="l"/>
                <a:tab pos="7718425" algn="l"/>
                <a:tab pos="8126413" algn="l"/>
                <a:tab pos="8532813" algn="l"/>
                <a:tab pos="8535988" algn="l"/>
              </a:tabLst>
            </a:pPr>
            <a:r>
              <a:rPr lang="en-GB" sz="2000">
                <a:latin typeface="Arial" charset="0"/>
              </a:rPr>
              <a:t>Joint 95% </a:t>
            </a:r>
            <a:r>
              <a:rPr lang="en-GB" sz="2000">
                <a:solidFill>
                  <a:srgbClr val="A50021"/>
                </a:solidFill>
                <a:latin typeface="Arial" charset="0"/>
              </a:rPr>
              <a:t>upper limits</a:t>
            </a:r>
            <a:r>
              <a:rPr lang="en-GB" sz="2000">
                <a:latin typeface="Arial" charset="0"/>
              </a:rPr>
              <a:t> using data from the LIGO S5 run:</a:t>
            </a:r>
          </a:p>
        </p:txBody>
      </p:sp>
      <p:sp>
        <p:nvSpPr>
          <p:cNvPr id="96261" name="Text Box 4"/>
          <p:cNvSpPr txBox="1">
            <a:spLocks noChangeArrowheads="1"/>
          </p:cNvSpPr>
          <p:nvPr/>
        </p:nvSpPr>
        <p:spPr bwMode="auto">
          <a:xfrm>
            <a:off x="1304925" y="871538"/>
            <a:ext cx="7607300" cy="579437"/>
          </a:xfrm>
          <a:prstGeom prst="rect">
            <a:avLst/>
          </a:prstGeom>
          <a:noFill/>
          <a:ln w="9525">
            <a:noFill/>
            <a:round/>
            <a:headEnd/>
            <a:tailEnd/>
          </a:ln>
        </p:spPr>
        <p:txBody>
          <a:bodyPr lIns="81639" tIns="40820" rIns="81639" bIns="40820">
            <a:spAutoFit/>
          </a:bodyPr>
          <a:lstStyle/>
          <a:p>
            <a:pPr defTabSz="414338" eaLnBrk="1">
              <a:lnSpc>
                <a:spcPct val="102000"/>
              </a:lnSpc>
              <a:buClr>
                <a:srgbClr val="000000"/>
              </a:buClr>
              <a:buSzPct val="45000"/>
              <a:buFont typeface="Wingdings" pitchFamily="-105" charset="2"/>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3200" i="1">
                <a:latin typeface="Arial" charset="0"/>
              </a:rPr>
              <a:t>Search for known pulsars- </a:t>
            </a:r>
            <a:r>
              <a:rPr lang="en-GB" sz="3200" i="1">
                <a:solidFill>
                  <a:srgbClr val="FF0000"/>
                </a:solidFill>
                <a:latin typeface="Arial" charset="0"/>
              </a:rPr>
              <a:t>preliminary</a:t>
            </a:r>
            <a:endParaRPr lang="en-GB" sz="3200">
              <a:solidFill>
                <a:srgbClr val="FF0000"/>
              </a:solidFill>
              <a:latin typeface="Arial" charset="0"/>
            </a:endParaRPr>
          </a:p>
        </p:txBody>
      </p:sp>
      <p:sp>
        <p:nvSpPr>
          <p:cNvPr id="96262" name="Text Box 5"/>
          <p:cNvSpPr txBox="1">
            <a:spLocks noChangeArrowheads="1"/>
          </p:cNvSpPr>
          <p:nvPr/>
        </p:nvSpPr>
        <p:spPr bwMode="auto">
          <a:xfrm>
            <a:off x="466725" y="2959100"/>
            <a:ext cx="2938463" cy="706438"/>
          </a:xfrm>
          <a:prstGeom prst="rect">
            <a:avLst/>
          </a:prstGeom>
          <a:noFill/>
          <a:ln w="9525">
            <a:noFill/>
            <a:round/>
            <a:headEnd/>
            <a:tailEnd/>
          </a:ln>
        </p:spPr>
        <p:txBody>
          <a:bodyPr lIns="81639" tIns="40820" rIns="81639" bIns="40820">
            <a:spAutoFit/>
          </a:bodyPr>
          <a:lstStyle/>
          <a:p>
            <a:pPr algn="ctr" defTabSz="414338" eaLnBrk="1">
              <a:lnSpc>
                <a:spcPct val="91000"/>
              </a:lnSpc>
              <a:buClr>
                <a:srgbClr val="000000"/>
              </a:buClr>
              <a:buSzPct val="45000"/>
              <a:buFont typeface="Wingdings" pitchFamily="-105" charset="2"/>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1500">
                <a:solidFill>
                  <a:srgbClr val="000000"/>
                </a:solidFill>
                <a:latin typeface="Arial" charset="0"/>
              </a:rPr>
              <a:t>Pulsar timings provided by Jodrell Bank, Green Bank, and Parkes Telescopes</a:t>
            </a:r>
          </a:p>
        </p:txBody>
      </p:sp>
      <p:sp>
        <p:nvSpPr>
          <p:cNvPr id="96263" name="Text Box 6"/>
          <p:cNvSpPr txBox="1">
            <a:spLocks noChangeArrowheads="1"/>
          </p:cNvSpPr>
          <p:nvPr/>
        </p:nvSpPr>
        <p:spPr bwMode="auto">
          <a:xfrm>
            <a:off x="355600" y="4344988"/>
            <a:ext cx="3270250" cy="2141537"/>
          </a:xfrm>
          <a:prstGeom prst="rect">
            <a:avLst/>
          </a:prstGeom>
          <a:noFill/>
          <a:ln w="9525">
            <a:noFill/>
            <a:round/>
            <a:headEnd/>
            <a:tailEnd/>
          </a:ln>
        </p:spPr>
        <p:txBody>
          <a:bodyPr lIns="81639" tIns="40820" rIns="81639" bIns="40820">
            <a:spAutoFit/>
          </a:bodyPr>
          <a:lstStyle/>
          <a:p>
            <a:pPr defTabSz="414338" eaLnBrk="1">
              <a:buClr>
                <a:srgbClr val="000000"/>
              </a:buClr>
              <a:buSzPct val="45000"/>
              <a:buFont typeface="Tahoma" pitchFamily="-105"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1500">
                <a:solidFill>
                  <a:srgbClr val="000000"/>
                </a:solidFill>
                <a:latin typeface="Tahoma" pitchFamily="-105" charset="0"/>
              </a:rPr>
              <a:t>Lowest GW strain upper limit:</a:t>
            </a:r>
          </a:p>
          <a:p>
            <a:pPr marL="414338" lvl="1" defTabSz="414338" eaLnBrk="1" hangingPunct="1">
              <a:buClr>
                <a:srgbClr val="000000"/>
              </a:buClr>
              <a:buSzPct val="45000"/>
              <a:buFont typeface="Tahoma" pitchFamily="-105"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1500" b="1">
                <a:solidFill>
                  <a:srgbClr val="000000"/>
                </a:solidFill>
                <a:latin typeface="Tahoma" pitchFamily="-105" charset="0"/>
              </a:rPr>
              <a:t>PSR J1603-7272</a:t>
            </a:r>
            <a:br>
              <a:rPr lang="en-GB" sz="1500" b="1">
                <a:solidFill>
                  <a:srgbClr val="000000"/>
                </a:solidFill>
                <a:latin typeface="Tahoma" pitchFamily="-105" charset="0"/>
              </a:rPr>
            </a:br>
            <a:r>
              <a:rPr lang="en-GB" sz="1500">
                <a:solidFill>
                  <a:srgbClr val="000000"/>
                </a:solidFill>
                <a:latin typeface="Tahoma" pitchFamily="-105" charset="0"/>
              </a:rPr>
              <a:t>(f</a:t>
            </a:r>
            <a:r>
              <a:rPr lang="en-GB" sz="1500" baseline="-25000">
                <a:solidFill>
                  <a:srgbClr val="000000"/>
                </a:solidFill>
                <a:latin typeface="Tahoma" pitchFamily="-105" charset="0"/>
              </a:rPr>
              <a:t>gw</a:t>
            </a:r>
            <a:r>
              <a:rPr lang="en-GB" sz="1500">
                <a:solidFill>
                  <a:srgbClr val="000000"/>
                </a:solidFill>
                <a:latin typeface="Tahoma" pitchFamily="-105" charset="0"/>
              </a:rPr>
              <a:t> = 135 Hz, r = 1.6 kpc)</a:t>
            </a:r>
            <a:r>
              <a:rPr lang="en-GB" sz="1500" b="1">
                <a:solidFill>
                  <a:srgbClr val="000000"/>
                </a:solidFill>
                <a:latin typeface="Tahoma" pitchFamily="-105" charset="0"/>
              </a:rPr>
              <a:t/>
            </a:r>
            <a:br>
              <a:rPr lang="en-GB" sz="1500" b="1">
                <a:solidFill>
                  <a:srgbClr val="000000"/>
                </a:solidFill>
                <a:latin typeface="Tahoma" pitchFamily="-105" charset="0"/>
              </a:rPr>
            </a:br>
            <a:r>
              <a:rPr lang="en-GB" sz="1600" b="1">
                <a:solidFill>
                  <a:srgbClr val="000000"/>
                </a:solidFill>
                <a:latin typeface="Tahoma" pitchFamily="-105" charset="0"/>
              </a:rPr>
              <a:t>h</a:t>
            </a:r>
            <a:r>
              <a:rPr lang="en-GB" sz="1600" b="1" baseline="-25000">
                <a:solidFill>
                  <a:srgbClr val="000000"/>
                </a:solidFill>
                <a:latin typeface="Tahoma" pitchFamily="-105" charset="0"/>
              </a:rPr>
              <a:t>0</a:t>
            </a:r>
            <a:r>
              <a:rPr lang="en-GB" sz="1600" b="1">
                <a:solidFill>
                  <a:srgbClr val="000000"/>
                </a:solidFill>
                <a:latin typeface="Tahoma" pitchFamily="-105" charset="0"/>
              </a:rPr>
              <a:t> &lt; 2.3</a:t>
            </a:r>
            <a:r>
              <a:rPr lang="en-GB" sz="1500" b="1">
                <a:solidFill>
                  <a:srgbClr val="000000"/>
                </a:solidFill>
                <a:latin typeface="Tahoma" pitchFamily="-105" charset="0"/>
                <a:cs typeface="Tahoma" pitchFamily="-105" charset="0"/>
              </a:rPr>
              <a:t>×</a:t>
            </a:r>
            <a:r>
              <a:rPr lang="en-GB" sz="1600" b="1">
                <a:solidFill>
                  <a:srgbClr val="000000"/>
                </a:solidFill>
                <a:latin typeface="Tahoma" pitchFamily="-105" charset="0"/>
              </a:rPr>
              <a:t>10</a:t>
            </a:r>
            <a:r>
              <a:rPr lang="en-GB" sz="1800" b="1" baseline="30000">
                <a:solidFill>
                  <a:srgbClr val="000000"/>
                </a:solidFill>
                <a:latin typeface="Tahoma" pitchFamily="-105" charset="0"/>
              </a:rPr>
              <a:t>-26</a:t>
            </a:r>
          </a:p>
          <a:p>
            <a:pPr marL="414338" lvl="1" defTabSz="414338" eaLnBrk="1" hangingPunct="1">
              <a:buClr>
                <a:srgbClr val="000000"/>
              </a:buClr>
              <a:buSzPct val="45000"/>
              <a:buFont typeface="Tahoma" pitchFamily="-105"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endParaRPr lang="en-GB" sz="1600" b="1" baseline="30000">
              <a:solidFill>
                <a:srgbClr val="000000"/>
              </a:solidFill>
              <a:latin typeface="Tahoma" pitchFamily="-105" charset="0"/>
            </a:endParaRPr>
          </a:p>
          <a:p>
            <a:pPr defTabSz="414338" eaLnBrk="1">
              <a:buClr>
                <a:srgbClr val="000000"/>
              </a:buClr>
              <a:buSzPct val="45000"/>
              <a:buFont typeface="Tahoma" pitchFamily="-105"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1500">
                <a:solidFill>
                  <a:srgbClr val="000000"/>
                </a:solidFill>
                <a:latin typeface="Tahoma" pitchFamily="-105" charset="0"/>
              </a:rPr>
              <a:t>Lowest ellipticity upper limit:</a:t>
            </a:r>
          </a:p>
          <a:p>
            <a:pPr marL="414338" lvl="1" defTabSz="414338" eaLnBrk="1" hangingPunct="1">
              <a:buClr>
                <a:srgbClr val="000000"/>
              </a:buClr>
              <a:buSzPct val="45000"/>
              <a:buFont typeface="Tahoma" pitchFamily="-105"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sz="1500" b="1">
                <a:solidFill>
                  <a:srgbClr val="000000"/>
                </a:solidFill>
                <a:latin typeface="Tahoma" pitchFamily="-105" charset="0"/>
              </a:rPr>
              <a:t>PSR J2124-3358</a:t>
            </a:r>
            <a:br>
              <a:rPr lang="en-GB" sz="1500" b="1">
                <a:solidFill>
                  <a:srgbClr val="000000"/>
                </a:solidFill>
                <a:latin typeface="Tahoma" pitchFamily="-105" charset="0"/>
              </a:rPr>
            </a:br>
            <a:r>
              <a:rPr lang="en-GB" sz="1500">
                <a:solidFill>
                  <a:srgbClr val="000000"/>
                </a:solidFill>
                <a:latin typeface="Tahoma" pitchFamily="-105" charset="0"/>
              </a:rPr>
              <a:t>(f</a:t>
            </a:r>
            <a:r>
              <a:rPr lang="en-GB" sz="1500" baseline="-25000">
                <a:solidFill>
                  <a:srgbClr val="000000"/>
                </a:solidFill>
                <a:latin typeface="Tahoma" pitchFamily="-105" charset="0"/>
              </a:rPr>
              <a:t>gw</a:t>
            </a:r>
            <a:r>
              <a:rPr lang="en-GB" sz="1500">
                <a:solidFill>
                  <a:srgbClr val="000000"/>
                </a:solidFill>
                <a:latin typeface="Tahoma" pitchFamily="-105" charset="0"/>
              </a:rPr>
              <a:t> = 405.6 Hz, r = 0.25 kpc)</a:t>
            </a:r>
            <a:r>
              <a:rPr lang="en-GB" sz="1500" b="1">
                <a:solidFill>
                  <a:srgbClr val="000000"/>
                </a:solidFill>
                <a:latin typeface="Arial Unicode MS" pitchFamily="-105" charset="0"/>
              </a:rPr>
              <a:t/>
            </a:r>
            <a:br>
              <a:rPr lang="en-GB" sz="1500" b="1">
                <a:solidFill>
                  <a:srgbClr val="000000"/>
                </a:solidFill>
                <a:latin typeface="Arial Unicode MS" pitchFamily="-105" charset="0"/>
              </a:rPr>
            </a:br>
            <a:r>
              <a:rPr lang="en-GB" sz="1800" b="1">
                <a:solidFill>
                  <a:srgbClr val="000000"/>
                </a:solidFill>
                <a:latin typeface="Symbol" pitchFamily="-105" charset="2"/>
              </a:rPr>
              <a:t></a:t>
            </a:r>
            <a:r>
              <a:rPr lang="en-GB" sz="1600" b="1">
                <a:solidFill>
                  <a:srgbClr val="000000"/>
                </a:solidFill>
                <a:latin typeface="Tahoma" pitchFamily="-105" charset="0"/>
              </a:rPr>
              <a:t> &lt; 7</a:t>
            </a:r>
            <a:r>
              <a:rPr lang="en-GB" sz="1500" b="1">
                <a:solidFill>
                  <a:srgbClr val="000000"/>
                </a:solidFill>
                <a:latin typeface="Tahoma" pitchFamily="-105" charset="0"/>
                <a:cs typeface="Tahoma" pitchFamily="-105" charset="0"/>
              </a:rPr>
              <a:t>×</a:t>
            </a:r>
            <a:r>
              <a:rPr lang="en-GB" sz="1600" b="1">
                <a:solidFill>
                  <a:srgbClr val="000000"/>
                </a:solidFill>
                <a:latin typeface="Tahoma" pitchFamily="-105" charset="0"/>
              </a:rPr>
              <a:t>10</a:t>
            </a:r>
            <a:r>
              <a:rPr lang="en-GB" sz="1800" b="1" baseline="30000">
                <a:solidFill>
                  <a:srgbClr val="000000"/>
                </a:solidFill>
                <a:latin typeface="Tahoma" pitchFamily="-105" charset="0"/>
              </a:rPr>
              <a:t>-8</a:t>
            </a:r>
          </a:p>
        </p:txBody>
      </p:sp>
      <p:sp>
        <p:nvSpPr>
          <p:cNvPr id="96264" name="AutoShape 7"/>
          <p:cNvSpPr>
            <a:spLocks noChangeArrowheads="1"/>
          </p:cNvSpPr>
          <p:nvPr/>
        </p:nvSpPr>
        <p:spPr bwMode="auto">
          <a:xfrm>
            <a:off x="355600" y="4338638"/>
            <a:ext cx="3041650" cy="2143125"/>
          </a:xfrm>
          <a:prstGeom prst="roundRect">
            <a:avLst>
              <a:gd name="adj" fmla="val 97"/>
            </a:avLst>
          </a:prstGeom>
          <a:noFill/>
          <a:ln w="9360">
            <a:solidFill>
              <a:srgbClr val="000000"/>
            </a:solidFill>
            <a:miter lim="800000"/>
            <a:headEnd/>
            <a:tailEnd/>
          </a:ln>
        </p:spPr>
        <p:txBody>
          <a:bodyPr wrap="none" anchor="ctr"/>
          <a:lstStyle/>
          <a:p>
            <a:endParaRPr lang="en-US"/>
          </a:p>
        </p:txBody>
      </p:sp>
      <p:sp>
        <p:nvSpPr>
          <p:cNvPr id="96265" name="Slide Number Placeholder 12"/>
          <p:cNvSpPr>
            <a:spLocks noGrp="1"/>
          </p:cNvSpPr>
          <p:nvPr>
            <p:ph type="sldNum" sz="quarter" idx="12"/>
          </p:nvPr>
        </p:nvSpPr>
        <p:spPr>
          <a:xfrm>
            <a:off x="6553200" y="6518275"/>
            <a:ext cx="1905000" cy="269875"/>
          </a:xfrm>
          <a:noFill/>
        </p:spPr>
        <p:txBody>
          <a:bodyPr/>
          <a:lstStyle/>
          <a:p>
            <a:fld id="{609D4414-D008-4E98-882B-ABC1B5E16EE8}" type="slidenum">
              <a:rPr lang="en-US"/>
              <a:pPr/>
              <a:t>62</a:t>
            </a:fld>
            <a:endParaRPr lang="en-US"/>
          </a:p>
        </p:txBody>
      </p:sp>
    </p:spTree>
    <p:extLst>
      <p:ext uri="{BB962C8B-B14F-4D97-AF65-F5344CB8AC3E}">
        <p14:creationId xmlns:p14="http://schemas.microsoft.com/office/powerpoint/2010/main" val="21229743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990600" y="628650"/>
            <a:ext cx="5895975" cy="828675"/>
          </a:xfrm>
        </p:spPr>
        <p:txBody>
          <a:bodyPr/>
          <a:lstStyle/>
          <a:p>
            <a:r>
              <a:rPr lang="en-US" dirty="0" smtClean="0">
                <a:latin typeface="Arial" charset="0"/>
                <a:ea typeface="ＭＳ Ｐゴシック" pitchFamily="-105" charset="-128"/>
              </a:rPr>
              <a:t>All sky searches</a:t>
            </a:r>
          </a:p>
        </p:txBody>
      </p:sp>
      <p:sp>
        <p:nvSpPr>
          <p:cNvPr id="98307" name="Rectangle 3"/>
          <p:cNvSpPr>
            <a:spLocks noGrp="1" noChangeArrowheads="1"/>
          </p:cNvSpPr>
          <p:nvPr>
            <p:ph type="body" idx="1"/>
          </p:nvPr>
        </p:nvSpPr>
        <p:spPr>
          <a:xfrm>
            <a:off x="266700" y="1714500"/>
            <a:ext cx="8429625" cy="4857750"/>
          </a:xfrm>
        </p:spPr>
        <p:txBody>
          <a:bodyPr/>
          <a:lstStyle/>
          <a:p>
            <a:pPr>
              <a:lnSpc>
                <a:spcPct val="90000"/>
              </a:lnSpc>
            </a:pPr>
            <a:r>
              <a:rPr lang="en-US" dirty="0" smtClean="0">
                <a:ea typeface="ＭＳ Ｐゴシック" pitchFamily="-105" charset="-128"/>
              </a:rPr>
              <a:t>Most spinning neutron stars are not observed pulsars; </a:t>
            </a:r>
            <a:br>
              <a:rPr lang="en-US" dirty="0" smtClean="0">
                <a:ea typeface="ＭＳ Ｐゴシック" pitchFamily="-105" charset="-128"/>
              </a:rPr>
            </a:br>
            <a:r>
              <a:rPr lang="en-US" dirty="0" smtClean="0">
                <a:ea typeface="ＭＳ Ｐゴシック" pitchFamily="-105" charset="-128"/>
              </a:rPr>
              <a:t>EM dim and hard to find.</a:t>
            </a:r>
          </a:p>
          <a:p>
            <a:pPr>
              <a:lnSpc>
                <a:spcPct val="90000"/>
              </a:lnSpc>
            </a:pPr>
            <a:r>
              <a:rPr lang="en-US" dirty="0" smtClean="0">
                <a:ea typeface="ＭＳ Ｐゴシック" pitchFamily="-105" charset="-128"/>
              </a:rPr>
              <a:t>But they all emit GWs in all directions (at some level)</a:t>
            </a:r>
          </a:p>
          <a:p>
            <a:pPr>
              <a:lnSpc>
                <a:spcPct val="90000"/>
              </a:lnSpc>
            </a:pPr>
            <a:r>
              <a:rPr lang="en-US" dirty="0" smtClean="0">
                <a:ea typeface="ＭＳ Ｐゴシック" pitchFamily="-105" charset="-128"/>
              </a:rPr>
              <a:t>Some might be very close and GW-loud!</a:t>
            </a:r>
          </a:p>
          <a:p>
            <a:pPr>
              <a:lnSpc>
                <a:spcPct val="90000"/>
              </a:lnSpc>
            </a:pPr>
            <a:r>
              <a:rPr lang="en-US" dirty="0" smtClean="0">
                <a:ea typeface="ＭＳ Ｐゴシック" pitchFamily="-105" charset="-128"/>
              </a:rPr>
              <a:t>Must search over huge parameter space:</a:t>
            </a:r>
          </a:p>
          <a:p>
            <a:pPr lvl="1">
              <a:lnSpc>
                <a:spcPct val="90000"/>
              </a:lnSpc>
            </a:pPr>
            <a:r>
              <a:rPr lang="en-US" dirty="0" smtClean="0">
                <a:solidFill>
                  <a:srgbClr val="CC0000"/>
                </a:solidFill>
                <a:ea typeface="ＭＳ Ｐゴシック" pitchFamily="-105" charset="-128"/>
              </a:rPr>
              <a:t>sky position: 150,000 points @ 300 Hz, more at higher frequency or longer integration times</a:t>
            </a:r>
          </a:p>
          <a:p>
            <a:pPr lvl="1">
              <a:lnSpc>
                <a:spcPct val="90000"/>
              </a:lnSpc>
            </a:pPr>
            <a:r>
              <a:rPr lang="en-US" dirty="0" smtClean="0">
                <a:solidFill>
                  <a:srgbClr val="CC0000"/>
                </a:solidFill>
                <a:ea typeface="ＭＳ Ｐゴシック" pitchFamily="-105" charset="-128"/>
              </a:rPr>
              <a:t>frequency bins: 0.5 </a:t>
            </a:r>
            <a:r>
              <a:rPr lang="en-US" dirty="0" err="1" smtClean="0">
                <a:solidFill>
                  <a:srgbClr val="CC0000"/>
                </a:solidFill>
                <a:ea typeface="ＭＳ Ｐゴシック" pitchFamily="-105" charset="-128"/>
              </a:rPr>
              <a:t>mHz</a:t>
            </a:r>
            <a:r>
              <a:rPr lang="en-US" dirty="0" smtClean="0">
                <a:solidFill>
                  <a:srgbClr val="CC0000"/>
                </a:solidFill>
                <a:ea typeface="ＭＳ Ｐゴシック" pitchFamily="-105" charset="-128"/>
              </a:rPr>
              <a:t> over hundreds of Hertz band, more for longer integration times</a:t>
            </a:r>
          </a:p>
          <a:p>
            <a:pPr lvl="1">
              <a:lnSpc>
                <a:spcPct val="90000"/>
              </a:lnSpc>
            </a:pPr>
            <a:r>
              <a:rPr lang="en-US" dirty="0" err="1" smtClean="0">
                <a:solidFill>
                  <a:srgbClr val="CC0000"/>
                </a:solidFill>
                <a:ea typeface="ＭＳ Ｐゴシック" pitchFamily="-105" charset="-128"/>
              </a:rPr>
              <a:t>df</a:t>
            </a:r>
            <a:r>
              <a:rPr lang="en-US" dirty="0" smtClean="0">
                <a:solidFill>
                  <a:srgbClr val="CC0000"/>
                </a:solidFill>
                <a:ea typeface="ＭＳ Ｐゴシック" pitchFamily="-105" charset="-128"/>
              </a:rPr>
              <a:t>/</a:t>
            </a:r>
            <a:r>
              <a:rPr lang="en-US" dirty="0" err="1" smtClean="0">
                <a:solidFill>
                  <a:srgbClr val="CC0000"/>
                </a:solidFill>
                <a:ea typeface="ＭＳ Ｐゴシック" pitchFamily="-105" charset="-128"/>
              </a:rPr>
              <a:t>dt</a:t>
            </a:r>
            <a:r>
              <a:rPr lang="en-US" dirty="0" smtClean="0">
                <a:solidFill>
                  <a:srgbClr val="CC0000"/>
                </a:solidFill>
                <a:ea typeface="ＭＳ Ｐゴシック" pitchFamily="-105" charset="-128"/>
              </a:rPr>
              <a:t>: tens(s) of bins</a:t>
            </a:r>
          </a:p>
          <a:p>
            <a:pPr>
              <a:lnSpc>
                <a:spcPct val="90000"/>
              </a:lnSpc>
            </a:pPr>
            <a:r>
              <a:rPr lang="en-US" dirty="0" smtClean="0">
                <a:ea typeface="ＭＳ Ｐゴシック" pitchFamily="-105" charset="-128"/>
              </a:rPr>
              <a:t>Computationally limited! Full coherent approach using a fraction of the available data requires ~100,000 computers  </a:t>
            </a:r>
            <a:r>
              <a:rPr lang="en-US" dirty="0" smtClean="0">
                <a:solidFill>
                  <a:srgbClr val="CC0000"/>
                </a:solidFill>
                <a:ea typeface="ＭＳ Ｐゴシック" pitchFamily="-105" charset="-128"/>
              </a:rPr>
              <a:t>(</a:t>
            </a:r>
            <a:r>
              <a:rPr lang="en-US" dirty="0" err="1" smtClean="0">
                <a:solidFill>
                  <a:srgbClr val="CC0000"/>
                </a:solidFill>
                <a:ea typeface="ＭＳ Ｐゴシック" pitchFamily="-105" charset="-128"/>
              </a:rPr>
              <a:t>Einstein@Home</a:t>
            </a:r>
            <a:r>
              <a:rPr lang="en-US" dirty="0" smtClean="0">
                <a:solidFill>
                  <a:srgbClr val="CC0000"/>
                </a:solidFill>
                <a:ea typeface="ＭＳ Ｐゴシック" pitchFamily="-105" charset="-128"/>
              </a:rPr>
              <a:t>)</a:t>
            </a:r>
          </a:p>
          <a:p>
            <a:pPr>
              <a:lnSpc>
                <a:spcPct val="90000"/>
              </a:lnSpc>
            </a:pPr>
            <a:endParaRPr lang="en-US" dirty="0" smtClean="0">
              <a:solidFill>
                <a:srgbClr val="CC0000"/>
              </a:solidFill>
              <a:ea typeface="ＭＳ Ｐゴシック" pitchFamily="-105" charset="-128"/>
            </a:endParaRPr>
          </a:p>
        </p:txBody>
      </p:sp>
      <p:pic>
        <p:nvPicPr>
          <p:cNvPr id="98308" name="Picture 4" descr="pulsar"/>
          <p:cNvPicPr>
            <a:picLocks noChangeAspect="1" noChangeArrowheads="1"/>
          </p:cNvPicPr>
          <p:nvPr/>
        </p:nvPicPr>
        <p:blipFill>
          <a:blip r:embed="rId3"/>
          <a:srcRect/>
          <a:stretch>
            <a:fillRect/>
          </a:stretch>
        </p:blipFill>
        <p:spPr bwMode="auto">
          <a:xfrm>
            <a:off x="6699250" y="315913"/>
            <a:ext cx="1616075" cy="1203325"/>
          </a:xfrm>
          <a:prstGeom prst="rect">
            <a:avLst/>
          </a:prstGeom>
          <a:noFill/>
          <a:ln w="9525">
            <a:noFill/>
            <a:miter lim="800000"/>
            <a:headEnd/>
            <a:tailEnd/>
          </a:ln>
        </p:spPr>
      </p:pic>
      <p:sp>
        <p:nvSpPr>
          <p:cNvPr id="98309" name="Line 5"/>
          <p:cNvSpPr>
            <a:spLocks noChangeShapeType="1"/>
          </p:cNvSpPr>
          <p:nvPr/>
        </p:nvSpPr>
        <p:spPr bwMode="auto">
          <a:xfrm flipV="1">
            <a:off x="8086725" y="0"/>
            <a:ext cx="238125" cy="276225"/>
          </a:xfrm>
          <a:prstGeom prst="line">
            <a:avLst/>
          </a:prstGeom>
          <a:noFill/>
          <a:ln w="38100">
            <a:solidFill>
              <a:srgbClr val="FF0000"/>
            </a:solidFill>
            <a:round/>
            <a:headEnd type="none" w="sm" len="sm"/>
            <a:tailEnd type="triangle" w="med" len="med"/>
          </a:ln>
        </p:spPr>
        <p:txBody>
          <a:bodyPr/>
          <a:lstStyle/>
          <a:p>
            <a:endParaRPr lang="en-US"/>
          </a:p>
        </p:txBody>
      </p:sp>
      <p:sp>
        <p:nvSpPr>
          <p:cNvPr id="98310" name="Line 6"/>
          <p:cNvSpPr>
            <a:spLocks noChangeShapeType="1"/>
          </p:cNvSpPr>
          <p:nvPr/>
        </p:nvSpPr>
        <p:spPr bwMode="auto">
          <a:xfrm flipV="1">
            <a:off x="8391525" y="866775"/>
            <a:ext cx="504825" cy="19050"/>
          </a:xfrm>
          <a:prstGeom prst="line">
            <a:avLst/>
          </a:prstGeom>
          <a:noFill/>
          <a:ln w="38100">
            <a:solidFill>
              <a:srgbClr val="FF0000"/>
            </a:solidFill>
            <a:round/>
            <a:headEnd type="none" w="sm" len="sm"/>
            <a:tailEnd type="triangle" w="med" len="med"/>
          </a:ln>
        </p:spPr>
        <p:txBody>
          <a:bodyPr/>
          <a:lstStyle/>
          <a:p>
            <a:endParaRPr lang="en-US"/>
          </a:p>
        </p:txBody>
      </p:sp>
      <p:sp>
        <p:nvSpPr>
          <p:cNvPr id="98311" name="Slide Number Placeholder 6"/>
          <p:cNvSpPr>
            <a:spLocks noGrp="1"/>
          </p:cNvSpPr>
          <p:nvPr>
            <p:ph type="sldNum" sz="quarter" idx="12"/>
          </p:nvPr>
        </p:nvSpPr>
        <p:spPr>
          <a:noFill/>
        </p:spPr>
        <p:txBody>
          <a:bodyPr/>
          <a:lstStyle/>
          <a:p>
            <a:fld id="{90805592-9C79-476B-A959-E98BD645845E}" type="slidenum">
              <a:rPr lang="en-US"/>
              <a:pPr/>
              <a:t>63</a:t>
            </a:fld>
            <a:endParaRPr lang="en-US"/>
          </a:p>
        </p:txBody>
      </p:sp>
    </p:spTree>
    <p:extLst>
      <p:ext uri="{BB962C8B-B14F-4D97-AF65-F5344CB8AC3E}">
        <p14:creationId xmlns:p14="http://schemas.microsoft.com/office/powerpoint/2010/main" val="1863599501"/>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screensaver2"/>
          <p:cNvPicPr>
            <a:picLocks noChangeAspect="1" noChangeArrowheads="1"/>
          </p:cNvPicPr>
          <p:nvPr/>
        </p:nvPicPr>
        <p:blipFill>
          <a:blip r:embed="rId3"/>
          <a:srcRect t="2997"/>
          <a:stretch>
            <a:fillRect/>
          </a:stretch>
        </p:blipFill>
        <p:spPr bwMode="auto">
          <a:xfrm>
            <a:off x="2133600" y="1600200"/>
            <a:ext cx="6781800" cy="4933950"/>
          </a:xfrm>
          <a:prstGeom prst="rect">
            <a:avLst/>
          </a:prstGeom>
          <a:noFill/>
          <a:ln w="9525">
            <a:noFill/>
            <a:miter lim="800000"/>
            <a:headEnd/>
            <a:tailEnd/>
          </a:ln>
        </p:spPr>
      </p:pic>
      <p:sp>
        <p:nvSpPr>
          <p:cNvPr id="100355" name="Rectangle 3"/>
          <p:cNvSpPr>
            <a:spLocks noGrp="1" noChangeArrowheads="1"/>
          </p:cNvSpPr>
          <p:nvPr>
            <p:ph type="body" idx="1"/>
          </p:nvPr>
        </p:nvSpPr>
        <p:spPr>
          <a:xfrm>
            <a:off x="152400" y="1905000"/>
            <a:ext cx="1905000" cy="4876800"/>
          </a:xfrm>
          <a:solidFill>
            <a:schemeClr val="bg1"/>
          </a:solidFill>
        </p:spPr>
        <p:txBody>
          <a:bodyPr/>
          <a:lstStyle/>
          <a:p>
            <a:pPr>
              <a:lnSpc>
                <a:spcPct val="80000"/>
              </a:lnSpc>
            </a:pPr>
            <a:r>
              <a:rPr lang="en-US" sz="1200" smtClean="0">
                <a:solidFill>
                  <a:srgbClr val="FF0000"/>
                </a:solidFill>
                <a:ea typeface="ＭＳ Ｐゴシック" pitchFamily="-105" charset="-128"/>
              </a:rPr>
              <a:t>GEO-600 Hannover </a:t>
            </a:r>
          </a:p>
          <a:p>
            <a:pPr>
              <a:lnSpc>
                <a:spcPct val="80000"/>
              </a:lnSpc>
            </a:pPr>
            <a:r>
              <a:rPr lang="en-US" sz="1200" smtClean="0">
                <a:solidFill>
                  <a:srgbClr val="FF0000"/>
                </a:solidFill>
                <a:ea typeface="ＭＳ Ｐゴシック" pitchFamily="-105" charset="-128"/>
              </a:rPr>
              <a:t>LIGO Hanford</a:t>
            </a:r>
          </a:p>
          <a:p>
            <a:pPr>
              <a:lnSpc>
                <a:spcPct val="80000"/>
              </a:lnSpc>
            </a:pPr>
            <a:r>
              <a:rPr lang="en-US" sz="1200" smtClean="0">
                <a:solidFill>
                  <a:srgbClr val="FF0000"/>
                </a:solidFill>
                <a:ea typeface="ＭＳ Ｐゴシック" pitchFamily="-105" charset="-128"/>
              </a:rPr>
              <a:t>LIGO Livingston</a:t>
            </a:r>
          </a:p>
          <a:p>
            <a:pPr>
              <a:lnSpc>
                <a:spcPct val="80000"/>
              </a:lnSpc>
            </a:pPr>
            <a:r>
              <a:rPr lang="en-US" sz="1200" smtClean="0">
                <a:solidFill>
                  <a:srgbClr val="FF0000"/>
                </a:solidFill>
                <a:ea typeface="ＭＳ Ｐゴシック" pitchFamily="-105" charset="-128"/>
              </a:rPr>
              <a:t>Current search point</a:t>
            </a:r>
          </a:p>
          <a:p>
            <a:pPr>
              <a:lnSpc>
                <a:spcPct val="80000"/>
              </a:lnSpc>
            </a:pPr>
            <a:r>
              <a:rPr lang="en-US" sz="1200" smtClean="0">
                <a:solidFill>
                  <a:srgbClr val="FF0000"/>
                </a:solidFill>
                <a:ea typeface="ＭＳ Ｐゴシック" pitchFamily="-105" charset="-128"/>
              </a:rPr>
              <a:t>Current search coordinates</a:t>
            </a:r>
          </a:p>
          <a:p>
            <a:pPr>
              <a:lnSpc>
                <a:spcPct val="80000"/>
              </a:lnSpc>
            </a:pPr>
            <a:r>
              <a:rPr lang="en-US" sz="1200" smtClean="0">
                <a:solidFill>
                  <a:srgbClr val="FF0000"/>
                </a:solidFill>
                <a:ea typeface="ＭＳ Ｐゴシック" pitchFamily="-105" charset="-128"/>
              </a:rPr>
              <a:t>Known pulsars</a:t>
            </a:r>
          </a:p>
          <a:p>
            <a:pPr>
              <a:lnSpc>
                <a:spcPct val="80000"/>
              </a:lnSpc>
            </a:pPr>
            <a:r>
              <a:rPr lang="en-US" sz="1200" smtClean="0">
                <a:solidFill>
                  <a:srgbClr val="FF0000"/>
                </a:solidFill>
                <a:ea typeface="ＭＳ Ｐゴシック" pitchFamily="-105" charset="-128"/>
              </a:rPr>
              <a:t>Known</a:t>
            </a:r>
            <a:br>
              <a:rPr lang="en-US" sz="1200" smtClean="0">
                <a:solidFill>
                  <a:srgbClr val="FF0000"/>
                </a:solidFill>
                <a:ea typeface="ＭＳ Ｐゴシック" pitchFamily="-105" charset="-128"/>
              </a:rPr>
            </a:br>
            <a:r>
              <a:rPr lang="en-US" sz="1200" smtClean="0">
                <a:solidFill>
                  <a:srgbClr val="FF0000"/>
                </a:solidFill>
                <a:ea typeface="ＭＳ Ｐゴシック" pitchFamily="-105" charset="-128"/>
              </a:rPr>
              <a:t>supernovae remnants</a:t>
            </a:r>
            <a:br>
              <a:rPr lang="en-US" sz="1200" smtClean="0">
                <a:solidFill>
                  <a:srgbClr val="FF0000"/>
                </a:solidFill>
                <a:ea typeface="ＭＳ Ｐゴシック" pitchFamily="-105" charset="-128"/>
              </a:rPr>
            </a:br>
            <a:r>
              <a:rPr lang="en-US" sz="1200" smtClean="0">
                <a:solidFill>
                  <a:srgbClr val="FF0000"/>
                </a:solidFill>
                <a:ea typeface="ＭＳ Ｐゴシック" pitchFamily="-105" charset="-128"/>
              </a:rPr>
              <a:t/>
            </a:r>
            <a:br>
              <a:rPr lang="en-US" sz="1200" smtClean="0">
                <a:solidFill>
                  <a:srgbClr val="FF0000"/>
                </a:solidFill>
                <a:ea typeface="ＭＳ Ｐゴシック" pitchFamily="-105" charset="-128"/>
              </a:rPr>
            </a:br>
            <a:r>
              <a:rPr lang="en-US" sz="1200" smtClean="0">
                <a:solidFill>
                  <a:srgbClr val="FF0000"/>
                </a:solidFill>
                <a:ea typeface="ＭＳ Ｐゴシック" pitchFamily="-105" charset="-128"/>
              </a:rPr>
              <a:t/>
            </a:r>
            <a:br>
              <a:rPr lang="en-US" sz="1200" smtClean="0">
                <a:solidFill>
                  <a:srgbClr val="FF0000"/>
                </a:solidFill>
                <a:ea typeface="ＭＳ Ｐゴシック" pitchFamily="-105" charset="-128"/>
              </a:rPr>
            </a:br>
            <a:r>
              <a:rPr lang="en-US" sz="1200" smtClean="0">
                <a:solidFill>
                  <a:srgbClr val="FF0000"/>
                </a:solidFill>
                <a:ea typeface="ＭＳ Ｐゴシック" pitchFamily="-105" charset="-128"/>
              </a:rPr>
              <a:t/>
            </a:r>
            <a:br>
              <a:rPr lang="en-US" sz="1200" smtClean="0">
                <a:solidFill>
                  <a:srgbClr val="FF0000"/>
                </a:solidFill>
                <a:ea typeface="ＭＳ Ｐゴシック" pitchFamily="-105" charset="-128"/>
              </a:rPr>
            </a:br>
            <a:endParaRPr lang="en-US" sz="1200" smtClean="0">
              <a:solidFill>
                <a:srgbClr val="FF0000"/>
              </a:solidFill>
              <a:ea typeface="ＭＳ Ｐゴシック" pitchFamily="-105" charset="-128"/>
            </a:endParaRPr>
          </a:p>
          <a:p>
            <a:pPr>
              <a:lnSpc>
                <a:spcPct val="80000"/>
              </a:lnSpc>
            </a:pPr>
            <a:endParaRPr lang="en-US" sz="1200" smtClean="0">
              <a:solidFill>
                <a:srgbClr val="FF0000"/>
              </a:solidFill>
              <a:ea typeface="ＭＳ Ｐゴシック" pitchFamily="-105" charset="-128"/>
            </a:endParaRPr>
          </a:p>
          <a:p>
            <a:pPr>
              <a:lnSpc>
                <a:spcPct val="80000"/>
              </a:lnSpc>
            </a:pPr>
            <a:endParaRPr lang="en-US" sz="1200" smtClean="0">
              <a:solidFill>
                <a:srgbClr val="FF0000"/>
              </a:solidFill>
              <a:ea typeface="ＭＳ Ｐゴシック" pitchFamily="-105" charset="-128"/>
            </a:endParaRPr>
          </a:p>
          <a:p>
            <a:pPr>
              <a:lnSpc>
                <a:spcPct val="80000"/>
              </a:lnSpc>
              <a:buFont typeface="Wingdings" pitchFamily="-105" charset="2"/>
              <a:buNone/>
            </a:pPr>
            <a:endParaRPr lang="en-US" sz="1200" smtClean="0">
              <a:solidFill>
                <a:srgbClr val="FF0000"/>
              </a:solidFill>
              <a:ea typeface="ＭＳ Ｐゴシック" pitchFamily="-105" charset="-128"/>
            </a:endParaRPr>
          </a:p>
          <a:p>
            <a:pPr>
              <a:lnSpc>
                <a:spcPct val="80000"/>
              </a:lnSpc>
              <a:buFont typeface="Wingdings" pitchFamily="-105" charset="2"/>
              <a:buNone/>
            </a:pPr>
            <a:endParaRPr lang="en-US" sz="1200" smtClean="0">
              <a:solidFill>
                <a:srgbClr val="FF0000"/>
              </a:solidFill>
              <a:ea typeface="ＭＳ Ｐゴシック" pitchFamily="-105" charset="-128"/>
            </a:endParaRPr>
          </a:p>
          <a:p>
            <a:pPr>
              <a:lnSpc>
                <a:spcPct val="80000"/>
              </a:lnSpc>
              <a:buFont typeface="Wingdings" pitchFamily="-105" charset="2"/>
              <a:buNone/>
            </a:pPr>
            <a:endParaRPr lang="en-US" sz="1200" smtClean="0">
              <a:solidFill>
                <a:srgbClr val="FF0000"/>
              </a:solidFill>
              <a:ea typeface="ＭＳ Ｐゴシック" pitchFamily="-105" charset="-128"/>
            </a:endParaRPr>
          </a:p>
          <a:p>
            <a:pPr>
              <a:lnSpc>
                <a:spcPct val="80000"/>
              </a:lnSpc>
            </a:pPr>
            <a:r>
              <a:rPr lang="en-US" sz="1200" smtClean="0">
                <a:solidFill>
                  <a:srgbClr val="FF0000"/>
                </a:solidFill>
                <a:ea typeface="ＭＳ Ｐゴシック" pitchFamily="-105" charset="-128"/>
              </a:rPr>
              <a:t>User name</a:t>
            </a:r>
          </a:p>
          <a:p>
            <a:pPr>
              <a:lnSpc>
                <a:spcPct val="80000"/>
              </a:lnSpc>
            </a:pPr>
            <a:r>
              <a:rPr lang="en-US" sz="1200" smtClean="0">
                <a:solidFill>
                  <a:srgbClr val="FF0000"/>
                </a:solidFill>
                <a:ea typeface="ＭＳ Ｐゴシック" pitchFamily="-105" charset="-128"/>
              </a:rPr>
              <a:t>User’s total credits</a:t>
            </a:r>
          </a:p>
          <a:p>
            <a:pPr>
              <a:lnSpc>
                <a:spcPct val="80000"/>
              </a:lnSpc>
            </a:pPr>
            <a:r>
              <a:rPr lang="en-US" sz="1200" smtClean="0">
                <a:solidFill>
                  <a:srgbClr val="FF0000"/>
                </a:solidFill>
                <a:ea typeface="ＭＳ Ｐゴシック" pitchFamily="-105" charset="-128"/>
              </a:rPr>
              <a:t>Machine’s total credits</a:t>
            </a:r>
          </a:p>
          <a:p>
            <a:pPr>
              <a:lnSpc>
                <a:spcPct val="80000"/>
              </a:lnSpc>
            </a:pPr>
            <a:r>
              <a:rPr lang="en-US" sz="1200" smtClean="0">
                <a:solidFill>
                  <a:srgbClr val="FF0000"/>
                </a:solidFill>
                <a:ea typeface="ＭＳ Ｐゴシック" pitchFamily="-105" charset="-128"/>
              </a:rPr>
              <a:t>Team name</a:t>
            </a:r>
          </a:p>
          <a:p>
            <a:pPr>
              <a:lnSpc>
                <a:spcPct val="80000"/>
              </a:lnSpc>
            </a:pPr>
            <a:r>
              <a:rPr lang="en-US" sz="1200" smtClean="0">
                <a:solidFill>
                  <a:srgbClr val="FF0000"/>
                </a:solidFill>
                <a:ea typeface="ＭＳ Ｐゴシック" pitchFamily="-105" charset="-128"/>
              </a:rPr>
              <a:t>Current work % complete</a:t>
            </a:r>
          </a:p>
        </p:txBody>
      </p:sp>
      <p:sp>
        <p:nvSpPr>
          <p:cNvPr id="100356" name="Text Box 4"/>
          <p:cNvSpPr txBox="1">
            <a:spLocks noChangeArrowheads="1"/>
          </p:cNvSpPr>
          <p:nvPr/>
        </p:nvSpPr>
        <p:spPr bwMode="auto">
          <a:xfrm>
            <a:off x="1476375" y="4724400"/>
            <a:ext cx="969963" cy="2057400"/>
          </a:xfrm>
          <a:prstGeom prst="rect">
            <a:avLst/>
          </a:prstGeom>
          <a:noFill/>
          <a:ln w="9525">
            <a:noFill/>
            <a:miter lim="800000"/>
            <a:headEnd/>
            <a:tailEnd/>
          </a:ln>
        </p:spPr>
        <p:txBody>
          <a:bodyPr wrap="none">
            <a:spAutoFit/>
          </a:bodyPr>
          <a:lstStyle/>
          <a:p>
            <a:pPr eaLnBrk="1" hangingPunct="1"/>
            <a:r>
              <a:rPr lang="en-US" sz="12900">
                <a:solidFill>
                  <a:srgbClr val="FF0000"/>
                </a:solidFill>
                <a:latin typeface="Symbol" pitchFamily="-105" charset="2"/>
              </a:rPr>
              <a:t>}</a:t>
            </a:r>
            <a:endParaRPr lang="en-US" sz="12900">
              <a:solidFill>
                <a:schemeClr val="accent1"/>
              </a:solidFill>
              <a:latin typeface="Symbol" pitchFamily="-105" charset="2"/>
            </a:endParaRPr>
          </a:p>
        </p:txBody>
      </p:sp>
      <p:sp>
        <p:nvSpPr>
          <p:cNvPr id="100357" name="Line 5"/>
          <p:cNvSpPr>
            <a:spLocks noChangeShapeType="1"/>
          </p:cNvSpPr>
          <p:nvPr/>
        </p:nvSpPr>
        <p:spPr bwMode="auto">
          <a:xfrm>
            <a:off x="1981200" y="1981200"/>
            <a:ext cx="4495800" cy="457200"/>
          </a:xfrm>
          <a:prstGeom prst="line">
            <a:avLst/>
          </a:prstGeom>
          <a:noFill/>
          <a:ln w="9525">
            <a:solidFill>
              <a:schemeClr val="hlink"/>
            </a:solidFill>
            <a:round/>
            <a:headEnd/>
            <a:tailEnd type="triangle" w="med" len="med"/>
          </a:ln>
        </p:spPr>
        <p:txBody>
          <a:bodyPr/>
          <a:lstStyle/>
          <a:p>
            <a:endParaRPr lang="en-US"/>
          </a:p>
        </p:txBody>
      </p:sp>
      <p:sp>
        <p:nvSpPr>
          <p:cNvPr id="100358" name="Line 6"/>
          <p:cNvSpPr>
            <a:spLocks noChangeShapeType="1"/>
          </p:cNvSpPr>
          <p:nvPr/>
        </p:nvSpPr>
        <p:spPr bwMode="auto">
          <a:xfrm>
            <a:off x="1676400" y="2209800"/>
            <a:ext cx="3048000" cy="914400"/>
          </a:xfrm>
          <a:prstGeom prst="line">
            <a:avLst/>
          </a:prstGeom>
          <a:noFill/>
          <a:ln w="9525">
            <a:solidFill>
              <a:schemeClr val="hlink"/>
            </a:solidFill>
            <a:round/>
            <a:headEnd/>
            <a:tailEnd type="triangle" w="med" len="med"/>
          </a:ln>
        </p:spPr>
        <p:txBody>
          <a:bodyPr/>
          <a:lstStyle/>
          <a:p>
            <a:endParaRPr lang="en-US"/>
          </a:p>
        </p:txBody>
      </p:sp>
      <p:sp>
        <p:nvSpPr>
          <p:cNvPr id="100359" name="Line 7"/>
          <p:cNvSpPr>
            <a:spLocks noChangeShapeType="1"/>
          </p:cNvSpPr>
          <p:nvPr/>
        </p:nvSpPr>
        <p:spPr bwMode="auto">
          <a:xfrm>
            <a:off x="1752600" y="2362200"/>
            <a:ext cx="5105400" cy="2209800"/>
          </a:xfrm>
          <a:prstGeom prst="line">
            <a:avLst/>
          </a:prstGeom>
          <a:noFill/>
          <a:ln w="9525">
            <a:solidFill>
              <a:schemeClr val="hlink"/>
            </a:solidFill>
            <a:round/>
            <a:headEnd/>
            <a:tailEnd type="triangle" w="med" len="med"/>
          </a:ln>
        </p:spPr>
        <p:txBody>
          <a:bodyPr/>
          <a:lstStyle/>
          <a:p>
            <a:endParaRPr lang="en-US"/>
          </a:p>
        </p:txBody>
      </p:sp>
      <p:sp>
        <p:nvSpPr>
          <p:cNvPr id="100360" name="Line 8"/>
          <p:cNvSpPr>
            <a:spLocks noChangeShapeType="1"/>
          </p:cNvSpPr>
          <p:nvPr/>
        </p:nvSpPr>
        <p:spPr bwMode="auto">
          <a:xfrm>
            <a:off x="1981200" y="2590800"/>
            <a:ext cx="4038600" cy="1828800"/>
          </a:xfrm>
          <a:prstGeom prst="line">
            <a:avLst/>
          </a:prstGeom>
          <a:noFill/>
          <a:ln w="9525">
            <a:solidFill>
              <a:schemeClr val="hlink"/>
            </a:solidFill>
            <a:round/>
            <a:headEnd/>
            <a:tailEnd type="triangle" w="med" len="med"/>
          </a:ln>
        </p:spPr>
        <p:txBody>
          <a:bodyPr/>
          <a:lstStyle/>
          <a:p>
            <a:endParaRPr lang="en-US"/>
          </a:p>
        </p:txBody>
      </p:sp>
      <p:sp>
        <p:nvSpPr>
          <p:cNvPr id="100361" name="Line 9"/>
          <p:cNvSpPr>
            <a:spLocks noChangeShapeType="1"/>
          </p:cNvSpPr>
          <p:nvPr/>
        </p:nvSpPr>
        <p:spPr bwMode="auto">
          <a:xfrm>
            <a:off x="1600200" y="2819400"/>
            <a:ext cx="5867400" cy="3048000"/>
          </a:xfrm>
          <a:prstGeom prst="line">
            <a:avLst/>
          </a:prstGeom>
          <a:noFill/>
          <a:ln w="9525">
            <a:solidFill>
              <a:schemeClr val="hlink"/>
            </a:solidFill>
            <a:round/>
            <a:headEnd/>
            <a:tailEnd type="triangle" w="med" len="med"/>
          </a:ln>
        </p:spPr>
        <p:txBody>
          <a:bodyPr/>
          <a:lstStyle/>
          <a:p>
            <a:endParaRPr lang="en-US"/>
          </a:p>
        </p:txBody>
      </p:sp>
      <p:sp>
        <p:nvSpPr>
          <p:cNvPr id="100362" name="Line 10"/>
          <p:cNvSpPr>
            <a:spLocks noChangeShapeType="1"/>
          </p:cNvSpPr>
          <p:nvPr/>
        </p:nvSpPr>
        <p:spPr bwMode="auto">
          <a:xfrm>
            <a:off x="1600200" y="3124200"/>
            <a:ext cx="3429000" cy="2286000"/>
          </a:xfrm>
          <a:prstGeom prst="line">
            <a:avLst/>
          </a:prstGeom>
          <a:noFill/>
          <a:ln w="9525">
            <a:solidFill>
              <a:schemeClr val="hlink"/>
            </a:solidFill>
            <a:round/>
            <a:headEnd/>
            <a:tailEnd type="triangle" w="med" len="med"/>
          </a:ln>
        </p:spPr>
        <p:txBody>
          <a:bodyPr/>
          <a:lstStyle/>
          <a:p>
            <a:endParaRPr lang="en-US"/>
          </a:p>
        </p:txBody>
      </p:sp>
      <p:sp>
        <p:nvSpPr>
          <p:cNvPr id="100363" name="Line 11"/>
          <p:cNvSpPr>
            <a:spLocks noChangeShapeType="1"/>
          </p:cNvSpPr>
          <p:nvPr/>
        </p:nvSpPr>
        <p:spPr bwMode="auto">
          <a:xfrm>
            <a:off x="1447800" y="3429000"/>
            <a:ext cx="4038600" cy="2590800"/>
          </a:xfrm>
          <a:prstGeom prst="line">
            <a:avLst/>
          </a:prstGeom>
          <a:noFill/>
          <a:ln w="9525">
            <a:solidFill>
              <a:schemeClr val="hlink"/>
            </a:solidFill>
            <a:round/>
            <a:headEnd/>
            <a:tailEnd type="triangle" w="med" len="med"/>
          </a:ln>
        </p:spPr>
        <p:txBody>
          <a:bodyPr/>
          <a:lstStyle/>
          <a:p>
            <a:endParaRPr lang="en-US"/>
          </a:p>
        </p:txBody>
      </p:sp>
      <p:sp>
        <p:nvSpPr>
          <p:cNvPr id="100364" name="Text Box 12"/>
          <p:cNvSpPr txBox="1">
            <a:spLocks noChangeArrowheads="1"/>
          </p:cNvSpPr>
          <p:nvPr/>
        </p:nvSpPr>
        <p:spPr bwMode="auto">
          <a:xfrm>
            <a:off x="1298575" y="381000"/>
            <a:ext cx="7843838" cy="701675"/>
          </a:xfrm>
          <a:prstGeom prst="rect">
            <a:avLst/>
          </a:prstGeom>
          <a:noFill/>
          <a:ln w="9525">
            <a:noFill/>
            <a:miter lim="800000"/>
            <a:headEnd/>
            <a:tailEnd/>
          </a:ln>
        </p:spPr>
        <p:txBody>
          <a:bodyPr wrap="none">
            <a:spAutoFit/>
          </a:bodyPr>
          <a:lstStyle/>
          <a:p>
            <a:pPr eaLnBrk="1" hangingPunct="1"/>
            <a:r>
              <a:rPr lang="en-US" sz="4000">
                <a:solidFill>
                  <a:schemeClr val="tx2"/>
                </a:solidFill>
                <a:latin typeface="Arial" charset="0"/>
              </a:rPr>
              <a:t>Einstein@Home: the Screensaver</a:t>
            </a:r>
          </a:p>
        </p:txBody>
      </p:sp>
      <p:sp>
        <p:nvSpPr>
          <p:cNvPr id="100365" name="Slide Number Placeholder 12"/>
          <p:cNvSpPr>
            <a:spLocks noGrp="1"/>
          </p:cNvSpPr>
          <p:nvPr>
            <p:ph type="sldNum" sz="quarter" idx="12"/>
          </p:nvPr>
        </p:nvSpPr>
        <p:spPr>
          <a:noFill/>
        </p:spPr>
        <p:txBody>
          <a:bodyPr/>
          <a:lstStyle/>
          <a:p>
            <a:fld id="{7EC101A5-6E83-471F-A1F3-CC8B9E07C17B}" type="slidenum">
              <a:rPr lang="en-US"/>
              <a:pPr/>
              <a:t>64</a:t>
            </a:fld>
            <a:endParaRPr lang="en-US"/>
          </a:p>
        </p:txBody>
      </p:sp>
    </p:spTree>
    <p:extLst>
      <p:ext uri="{BB962C8B-B14F-4D97-AF65-F5344CB8AC3E}">
        <p14:creationId xmlns:p14="http://schemas.microsoft.com/office/powerpoint/2010/main" val="688497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Slide Number Placeholder 5"/>
          <p:cNvSpPr>
            <a:spLocks noGrp="1"/>
          </p:cNvSpPr>
          <p:nvPr>
            <p:ph type="sldNum" sz="quarter" idx="12"/>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93F70174-4650-4A77-9D12-9B0DA9126A05}" type="slidenum">
              <a:rPr lang="en-US" sz="1600" smtClean="0"/>
              <a:pPr eaLnBrk="1" hangingPunct="1"/>
              <a:t>65</a:t>
            </a:fld>
            <a:endParaRPr lang="en-US" sz="1600" smtClean="0"/>
          </a:p>
        </p:txBody>
      </p:sp>
      <p:sp>
        <p:nvSpPr>
          <p:cNvPr id="30724" name="Rectangle 2"/>
          <p:cNvSpPr>
            <a:spLocks noGrp="1" noChangeArrowheads="1"/>
          </p:cNvSpPr>
          <p:nvPr>
            <p:ph type="title"/>
          </p:nvPr>
        </p:nvSpPr>
        <p:spPr/>
        <p:txBody>
          <a:bodyPr/>
          <a:lstStyle/>
          <a:p>
            <a:pPr eaLnBrk="1" hangingPunct="1"/>
            <a:r>
              <a:rPr lang="en-US" smtClean="0"/>
              <a:t>Wide Parameter Space Searches</a:t>
            </a:r>
          </a:p>
        </p:txBody>
      </p:sp>
      <p:sp>
        <p:nvSpPr>
          <p:cNvPr id="30725" name="Rectangle 3"/>
          <p:cNvSpPr>
            <a:spLocks noGrp="1" noChangeArrowheads="1"/>
          </p:cNvSpPr>
          <p:nvPr>
            <p:ph type="body" idx="1"/>
          </p:nvPr>
        </p:nvSpPr>
        <p:spPr>
          <a:xfrm>
            <a:off x="685800" y="1717040"/>
            <a:ext cx="7772400" cy="4378960"/>
          </a:xfrm>
        </p:spPr>
        <p:txBody>
          <a:bodyPr/>
          <a:lstStyle/>
          <a:p>
            <a:pPr marL="0" indent="0" eaLnBrk="1" hangingPunct="1"/>
            <a:r>
              <a:rPr lang="en-US" sz="2000" dirty="0" smtClean="0"/>
              <a:t>Method: </a:t>
            </a:r>
            <a:r>
              <a:rPr lang="en-US" sz="2000" dirty="0" smtClean="0">
                <a:solidFill>
                  <a:schemeClr val="accent2"/>
                </a:solidFill>
              </a:rPr>
              <a:t>matched filtering with a bank of templates</a:t>
            </a:r>
          </a:p>
          <a:p>
            <a:pPr marL="0" indent="0" eaLnBrk="1" hangingPunct="1"/>
            <a:r>
              <a:rPr lang="en-US" sz="2000" dirty="0" smtClean="0"/>
              <a:t>Parameters:</a:t>
            </a:r>
          </a:p>
          <a:p>
            <a:pPr lvl="1" eaLnBrk="1" hangingPunct="1">
              <a:spcBef>
                <a:spcPts val="200"/>
              </a:spcBef>
            </a:pPr>
            <a:r>
              <a:rPr lang="en-US" sz="1600" dirty="0" smtClean="0"/>
              <a:t>Sky position</a:t>
            </a:r>
          </a:p>
          <a:p>
            <a:pPr lvl="1" eaLnBrk="1" hangingPunct="1">
              <a:spcBef>
                <a:spcPts val="200"/>
              </a:spcBef>
            </a:pPr>
            <a:r>
              <a:rPr lang="en-US" sz="1600" dirty="0" smtClean="0"/>
              <a:t>Spin axis inclination and azimuthal angle</a:t>
            </a:r>
          </a:p>
          <a:p>
            <a:pPr lvl="1" eaLnBrk="1" hangingPunct="1">
              <a:spcBef>
                <a:spcPts val="200"/>
              </a:spcBef>
            </a:pPr>
            <a:r>
              <a:rPr lang="en-US" sz="1600" dirty="0" smtClean="0"/>
              <a:t>Frequency, </a:t>
            </a:r>
            <a:r>
              <a:rPr lang="en-US" sz="1600" dirty="0" err="1" smtClean="0"/>
              <a:t>spindown</a:t>
            </a:r>
            <a:r>
              <a:rPr lang="en-US" sz="1600" dirty="0" smtClean="0"/>
              <a:t>, initial phase</a:t>
            </a:r>
          </a:p>
          <a:p>
            <a:pPr lvl="1" eaLnBrk="1" hangingPunct="1">
              <a:spcBef>
                <a:spcPts val="200"/>
              </a:spcBef>
            </a:pPr>
            <a:r>
              <a:rPr lang="en-US" sz="1600" dirty="0" smtClean="0"/>
              <a:t>Binary orbit parameters (if in a binary system)</a:t>
            </a:r>
          </a:p>
          <a:p>
            <a:pPr marL="0" indent="0" eaLnBrk="1" hangingPunct="1"/>
            <a:r>
              <a:rPr lang="en-US" sz="2000" dirty="0" smtClean="0"/>
              <a:t>Can use a detection statistic, </a:t>
            </a:r>
            <a:r>
              <a:rPr lang="en-US" sz="2000" dirty="0" smtClean="0">
                <a:latin typeface="Monotype Corsiva" pitchFamily="66" charset="0"/>
              </a:rPr>
              <a:t>F</a:t>
            </a:r>
            <a:r>
              <a:rPr lang="en-US" sz="2000" dirty="0" smtClean="0"/>
              <a:t>, which analytically maximizes over spin axis inclination &amp; azimuthal angle and initial phase</a:t>
            </a:r>
          </a:p>
          <a:p>
            <a:pPr lvl="1" eaLnBrk="1" hangingPunct="1"/>
            <a:r>
              <a:rPr lang="en-US" sz="1600" dirty="0" smtClean="0"/>
              <a:t>Even so, computing cost scales as ~</a:t>
            </a:r>
            <a:r>
              <a:rPr lang="en-US" sz="1600" i="1" dirty="0" smtClean="0"/>
              <a:t>T </a:t>
            </a:r>
            <a:r>
              <a:rPr lang="en-US" sz="2000" baseline="30000" dirty="0" smtClean="0"/>
              <a:t>6</a:t>
            </a:r>
            <a:endParaRPr lang="en-US" sz="1600" dirty="0" smtClean="0"/>
          </a:p>
          <a:p>
            <a:pPr lvl="1" eaLnBrk="1" hangingPunct="1"/>
            <a:r>
              <a:rPr lang="en-US" sz="1600" dirty="0" smtClean="0"/>
              <a:t>Detection threshold also must increase with number of templates</a:t>
            </a:r>
          </a:p>
          <a:p>
            <a:pPr marL="0" indent="0" eaLnBrk="1" hangingPunct="1"/>
            <a:r>
              <a:rPr lang="en-US" sz="2000" dirty="0" smtClean="0"/>
              <a:t>Check for signal consistency in multiple detectors</a:t>
            </a:r>
          </a:p>
          <a:p>
            <a:pPr marL="0" indent="0" eaLnBrk="1" hangingPunct="1">
              <a:spcBef>
                <a:spcPct val="100000"/>
              </a:spcBef>
            </a:pPr>
            <a:r>
              <a:rPr lang="en-US" sz="2000" dirty="0" smtClean="0">
                <a:solidFill>
                  <a:srgbClr val="CC0000"/>
                </a:solidFill>
              </a:rPr>
              <a:t>Problem: huge number of templates needed</a:t>
            </a:r>
          </a:p>
          <a:p>
            <a:pPr marL="0" indent="0" eaLnBrk="1" hangingPunct="1">
              <a:spcBef>
                <a:spcPts val="500"/>
              </a:spcBef>
            </a:pPr>
            <a:r>
              <a:rPr lang="en-US" sz="1600" b="0" dirty="0" smtClean="0"/>
              <a:t>	Even using clever semi-coherent analysis methods</a:t>
            </a:r>
          </a:p>
        </p:txBody>
      </p:sp>
    </p:spTree>
    <p:extLst>
      <p:ext uri="{BB962C8B-B14F-4D97-AF65-F5344CB8AC3E}">
        <p14:creationId xmlns:p14="http://schemas.microsoft.com/office/powerpoint/2010/main" val="2440940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Grp="1" noChangeArrowheads="1"/>
          </p:cNvSpPr>
          <p:nvPr>
            <p:ph type="title"/>
          </p:nvPr>
        </p:nvSpPr>
        <p:spPr/>
        <p:txBody>
          <a:bodyPr/>
          <a:lstStyle/>
          <a:p>
            <a:r>
              <a:rPr lang="en-US" sz="3200" smtClean="0">
                <a:ea typeface="ＭＳ Ｐゴシック" pitchFamily="-105" charset="-128"/>
              </a:rPr>
              <a:t>The second-largest distributed computing project in the world!</a:t>
            </a:r>
          </a:p>
        </p:txBody>
      </p:sp>
      <p:pic>
        <p:nvPicPr>
          <p:cNvPr id="102403" name="Picture 6"/>
          <p:cNvPicPr>
            <a:picLocks noChangeAspect="1" noChangeArrowheads="1"/>
          </p:cNvPicPr>
          <p:nvPr/>
        </p:nvPicPr>
        <p:blipFill>
          <a:blip r:embed="rId3"/>
          <a:srcRect l="650" t="15974" r="3114" b="19194"/>
          <a:stretch>
            <a:fillRect/>
          </a:stretch>
        </p:blipFill>
        <p:spPr bwMode="auto">
          <a:xfrm>
            <a:off x="0" y="1685925"/>
            <a:ext cx="9009063" cy="4851400"/>
          </a:xfrm>
          <a:prstGeom prst="rect">
            <a:avLst/>
          </a:prstGeom>
          <a:noFill/>
          <a:ln w="12700">
            <a:noFill/>
            <a:miter lim="800000"/>
            <a:headEnd type="none" w="sm" len="sm"/>
            <a:tailEnd type="none" w="sm" len="sm"/>
          </a:ln>
        </p:spPr>
      </p:pic>
      <p:sp>
        <p:nvSpPr>
          <p:cNvPr id="102404" name="Oval 4"/>
          <p:cNvSpPr>
            <a:spLocks noChangeArrowheads="1"/>
          </p:cNvSpPr>
          <p:nvPr/>
        </p:nvSpPr>
        <p:spPr bwMode="auto">
          <a:xfrm>
            <a:off x="6108700" y="3616325"/>
            <a:ext cx="652463" cy="269875"/>
          </a:xfrm>
          <a:prstGeom prst="ellipse">
            <a:avLst/>
          </a:prstGeom>
          <a:noFill/>
          <a:ln w="38100">
            <a:solidFill>
              <a:schemeClr val="tx1"/>
            </a:solidFill>
            <a:round/>
            <a:headEnd type="none" w="sm" len="sm"/>
            <a:tailEnd type="none" w="sm" len="sm"/>
          </a:ln>
        </p:spPr>
        <p:txBody>
          <a:bodyPr wrap="none" anchor="ctr"/>
          <a:lstStyle/>
          <a:p>
            <a:endParaRPr lang="en-US"/>
          </a:p>
        </p:txBody>
      </p:sp>
      <p:sp>
        <p:nvSpPr>
          <p:cNvPr id="102405" name="Oval 5"/>
          <p:cNvSpPr>
            <a:spLocks noChangeArrowheads="1"/>
          </p:cNvSpPr>
          <p:nvPr/>
        </p:nvSpPr>
        <p:spPr bwMode="auto">
          <a:xfrm>
            <a:off x="6121400" y="5265738"/>
            <a:ext cx="779463" cy="269875"/>
          </a:xfrm>
          <a:prstGeom prst="ellipse">
            <a:avLst/>
          </a:prstGeom>
          <a:noFill/>
          <a:ln w="38100">
            <a:solidFill>
              <a:schemeClr val="tx1"/>
            </a:solidFill>
            <a:round/>
            <a:headEnd type="none" w="sm" len="sm"/>
            <a:tailEnd type="none" w="sm" len="sm"/>
          </a:ln>
        </p:spPr>
        <p:txBody>
          <a:bodyPr wrap="none" anchor="ctr"/>
          <a:lstStyle/>
          <a:p>
            <a:endParaRPr lang="en-US"/>
          </a:p>
        </p:txBody>
      </p:sp>
      <p:sp>
        <p:nvSpPr>
          <p:cNvPr id="102406" name="Slide Number Placeholder 5"/>
          <p:cNvSpPr>
            <a:spLocks noGrp="1"/>
          </p:cNvSpPr>
          <p:nvPr>
            <p:ph type="sldNum" sz="quarter" idx="12"/>
          </p:nvPr>
        </p:nvSpPr>
        <p:spPr>
          <a:noFill/>
        </p:spPr>
        <p:txBody>
          <a:bodyPr/>
          <a:lstStyle/>
          <a:p>
            <a:fld id="{101E4D21-0D71-4F41-87BB-447C02DBD90B}" type="slidenum">
              <a:rPr lang="en-US"/>
              <a:pPr/>
              <a:t>66</a:t>
            </a:fld>
            <a:endParaRPr lang="en-US"/>
          </a:p>
        </p:txBody>
      </p:sp>
    </p:spTree>
    <p:extLst>
      <p:ext uri="{BB962C8B-B14F-4D97-AF65-F5344CB8AC3E}">
        <p14:creationId xmlns:p14="http://schemas.microsoft.com/office/powerpoint/2010/main" val="1208271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836613" y="228600"/>
            <a:ext cx="8002587" cy="1143000"/>
          </a:xfrm>
        </p:spPr>
        <p:txBody>
          <a:bodyPr/>
          <a:lstStyle/>
          <a:p>
            <a:r>
              <a:rPr lang="en-US" sz="2800" b="1" smtClean="0">
                <a:ea typeface="ＭＳ Ｐゴシック" pitchFamily="-105" charset="-128"/>
              </a:rPr>
              <a:t>Horizon distance is a strong function of mass</a:t>
            </a:r>
          </a:p>
        </p:txBody>
      </p:sp>
      <p:pic>
        <p:nvPicPr>
          <p:cNvPr id="73731" name="Picture 3"/>
          <p:cNvPicPr>
            <a:picLocks noChangeAspect="1" noChangeArrowheads="1"/>
          </p:cNvPicPr>
          <p:nvPr/>
        </p:nvPicPr>
        <p:blipFill>
          <a:blip r:embed="rId3"/>
          <a:srcRect/>
          <a:stretch>
            <a:fillRect/>
          </a:stretch>
        </p:blipFill>
        <p:spPr bwMode="auto">
          <a:xfrm>
            <a:off x="4194175" y="3038475"/>
            <a:ext cx="4810125" cy="3819525"/>
          </a:xfrm>
          <a:prstGeom prst="rect">
            <a:avLst/>
          </a:prstGeom>
          <a:noFill/>
          <a:ln w="12700">
            <a:noFill/>
            <a:miter lim="800000"/>
            <a:headEnd type="none" w="sm" len="sm"/>
            <a:tailEnd type="none" w="sm" len="sm"/>
          </a:ln>
        </p:spPr>
      </p:pic>
      <p:sp>
        <p:nvSpPr>
          <p:cNvPr id="73732" name="Text Box 5"/>
          <p:cNvSpPr txBox="1">
            <a:spLocks noChangeArrowheads="1"/>
          </p:cNvSpPr>
          <p:nvPr/>
        </p:nvSpPr>
        <p:spPr bwMode="auto">
          <a:xfrm>
            <a:off x="388938" y="1654175"/>
            <a:ext cx="3775075" cy="1552575"/>
          </a:xfrm>
          <a:prstGeom prst="rect">
            <a:avLst/>
          </a:prstGeom>
          <a:noFill/>
          <a:ln w="12700">
            <a:noFill/>
            <a:miter lim="800000"/>
            <a:headEnd type="none" w="sm" len="sm"/>
            <a:tailEnd type="none" w="sm" len="sm"/>
          </a:ln>
        </p:spPr>
        <p:txBody>
          <a:bodyPr wrap="none">
            <a:spAutoFit/>
          </a:bodyPr>
          <a:lstStyle/>
          <a:p>
            <a:pPr algn="ctr"/>
            <a:r>
              <a:rPr lang="en-US">
                <a:latin typeface="Arial" charset="0"/>
              </a:rPr>
              <a:t>Horizon distance (Mpc)</a:t>
            </a:r>
          </a:p>
          <a:p>
            <a:pPr algn="ctr"/>
            <a:r>
              <a:rPr lang="en-US">
                <a:latin typeface="Arial" charset="0"/>
              </a:rPr>
              <a:t>versus mass (M</a:t>
            </a:r>
            <a:r>
              <a:rPr lang="en-US" baseline="-25000">
                <a:latin typeface="Arial" charset="0"/>
              </a:rPr>
              <a:t>sun</a:t>
            </a:r>
            <a:r>
              <a:rPr lang="en-US">
                <a:latin typeface="Arial" charset="0"/>
              </a:rPr>
              <a:t>)</a:t>
            </a:r>
            <a:br>
              <a:rPr lang="en-US">
                <a:latin typeface="Arial" charset="0"/>
              </a:rPr>
            </a:br>
            <a:r>
              <a:rPr lang="en-US">
                <a:latin typeface="Arial" charset="0"/>
              </a:rPr>
              <a:t>Inspiral-Merger-Ringdown </a:t>
            </a:r>
            <a:br>
              <a:rPr lang="en-US">
                <a:latin typeface="Arial" charset="0"/>
              </a:rPr>
            </a:br>
            <a:r>
              <a:rPr lang="en-US">
                <a:latin typeface="Arial" charset="0"/>
              </a:rPr>
              <a:t>Initial LIGO</a:t>
            </a:r>
          </a:p>
        </p:txBody>
      </p:sp>
      <p:sp>
        <p:nvSpPr>
          <p:cNvPr id="73733" name="Text Box 6"/>
          <p:cNvSpPr txBox="1">
            <a:spLocks noChangeArrowheads="1"/>
          </p:cNvSpPr>
          <p:nvPr/>
        </p:nvSpPr>
        <p:spPr bwMode="auto">
          <a:xfrm>
            <a:off x="4941888" y="1593850"/>
            <a:ext cx="3716337" cy="1552575"/>
          </a:xfrm>
          <a:prstGeom prst="rect">
            <a:avLst/>
          </a:prstGeom>
          <a:noFill/>
          <a:ln w="12700">
            <a:noFill/>
            <a:miter lim="800000"/>
            <a:headEnd type="none" w="sm" len="sm"/>
            <a:tailEnd type="none" w="sm" len="sm"/>
          </a:ln>
        </p:spPr>
        <p:txBody>
          <a:bodyPr wrap="none">
            <a:spAutoFit/>
          </a:bodyPr>
          <a:lstStyle/>
          <a:p>
            <a:pPr algn="ctr"/>
            <a:r>
              <a:rPr lang="en-US">
                <a:latin typeface="Arial" charset="0"/>
              </a:rPr>
              <a:t>Horizon distance (Mpc)</a:t>
            </a:r>
          </a:p>
          <a:p>
            <a:pPr algn="ctr"/>
            <a:r>
              <a:rPr lang="en-US">
                <a:latin typeface="Arial" charset="0"/>
              </a:rPr>
              <a:t>versus mass (M</a:t>
            </a:r>
            <a:r>
              <a:rPr lang="en-US" baseline="-25000">
                <a:latin typeface="Arial" charset="0"/>
              </a:rPr>
              <a:t>sun</a:t>
            </a:r>
            <a:r>
              <a:rPr lang="en-US">
                <a:latin typeface="Arial" charset="0"/>
              </a:rPr>
              <a:t>) </a:t>
            </a:r>
            <a:br>
              <a:rPr lang="en-US">
                <a:latin typeface="Arial" charset="0"/>
              </a:rPr>
            </a:br>
            <a:r>
              <a:rPr lang="en-US">
                <a:latin typeface="Arial" charset="0"/>
              </a:rPr>
              <a:t>for ringdowns </a:t>
            </a:r>
            <a:br>
              <a:rPr lang="en-US">
                <a:latin typeface="Arial" charset="0"/>
              </a:rPr>
            </a:br>
            <a:r>
              <a:rPr lang="en-US">
                <a:latin typeface="Arial" charset="0"/>
              </a:rPr>
              <a:t>iLIGO </a:t>
            </a:r>
            <a:r>
              <a:rPr lang="en-US">
                <a:latin typeface="Arial" charset="0"/>
                <a:sym typeface="Symbol" pitchFamily="-105" charset="2"/>
              </a:rPr>
              <a:t> eLIGO  aLIGO</a:t>
            </a:r>
          </a:p>
        </p:txBody>
      </p:sp>
      <p:sp>
        <p:nvSpPr>
          <p:cNvPr id="73734" name="Slide Number Placeholder 7"/>
          <p:cNvSpPr>
            <a:spLocks noGrp="1"/>
          </p:cNvSpPr>
          <p:nvPr>
            <p:ph type="sldNum" sz="quarter" idx="12"/>
          </p:nvPr>
        </p:nvSpPr>
        <p:spPr>
          <a:noFill/>
        </p:spPr>
        <p:txBody>
          <a:bodyPr/>
          <a:lstStyle/>
          <a:p>
            <a:fld id="{8BFCBDA1-4040-475C-8381-FD08D7BEE13A}" type="slidenum">
              <a:rPr lang="en-US"/>
              <a:pPr/>
              <a:t>67</a:t>
            </a:fld>
            <a:endParaRPr lang="en-US"/>
          </a:p>
        </p:txBody>
      </p:sp>
      <p:pic>
        <p:nvPicPr>
          <p:cNvPr id="73735" name="Picture 9"/>
          <p:cNvPicPr>
            <a:picLocks noChangeAspect="1" noChangeArrowheads="1"/>
          </p:cNvPicPr>
          <p:nvPr/>
        </p:nvPicPr>
        <p:blipFill>
          <a:blip r:embed="rId4"/>
          <a:srcRect/>
          <a:stretch>
            <a:fillRect/>
          </a:stretch>
        </p:blipFill>
        <p:spPr bwMode="auto">
          <a:xfrm>
            <a:off x="266700" y="3257550"/>
            <a:ext cx="3683000" cy="3589338"/>
          </a:xfrm>
          <a:prstGeom prst="rect">
            <a:avLst/>
          </a:prstGeom>
          <a:noFill/>
          <a:ln w="12700">
            <a:noFill/>
            <a:miter lim="800000"/>
            <a:headEnd type="none" w="sm" len="sm"/>
            <a:tailEnd type="none" w="sm" len="sm"/>
          </a:ln>
        </p:spPr>
      </p:pic>
    </p:spTree>
    <p:extLst>
      <p:ext uri="{BB962C8B-B14F-4D97-AF65-F5344CB8AC3E}">
        <p14:creationId xmlns:p14="http://schemas.microsoft.com/office/powerpoint/2010/main" val="2458576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sz="3200" smtClean="0">
                <a:ea typeface="ＭＳ Ｐゴシック" pitchFamily="-105" charset="-128"/>
              </a:rPr>
              <a:t>Einstein@Home results</a:t>
            </a:r>
            <a:br>
              <a:rPr lang="en-US" sz="3200" smtClean="0">
                <a:ea typeface="ＭＳ Ｐゴシック" pitchFamily="-105" charset="-128"/>
              </a:rPr>
            </a:br>
            <a:r>
              <a:rPr lang="en-US" sz="3200" smtClean="0">
                <a:ea typeface="ＭＳ Ｐゴシック" pitchFamily="-105" charset="-128"/>
              </a:rPr>
              <a:t>from early-S5 “all sky” search</a:t>
            </a:r>
          </a:p>
        </p:txBody>
      </p:sp>
      <p:pic>
        <p:nvPicPr>
          <p:cNvPr id="104451" name="Picture 4"/>
          <p:cNvPicPr>
            <a:picLocks noChangeAspect="1" noChangeArrowheads="1"/>
          </p:cNvPicPr>
          <p:nvPr/>
        </p:nvPicPr>
        <p:blipFill>
          <a:blip r:embed="rId3"/>
          <a:srcRect/>
          <a:stretch>
            <a:fillRect/>
          </a:stretch>
        </p:blipFill>
        <p:spPr bwMode="auto">
          <a:xfrm>
            <a:off x="5172075" y="2682875"/>
            <a:ext cx="3417888" cy="3967163"/>
          </a:xfrm>
          <a:prstGeom prst="rect">
            <a:avLst/>
          </a:prstGeom>
          <a:noFill/>
          <a:ln w="12700">
            <a:noFill/>
            <a:miter lim="800000"/>
            <a:headEnd type="none" w="sm" len="sm"/>
            <a:tailEnd type="none" w="sm" len="sm"/>
          </a:ln>
        </p:spPr>
      </p:pic>
      <p:pic>
        <p:nvPicPr>
          <p:cNvPr id="104452" name="Picture 5"/>
          <p:cNvPicPr>
            <a:picLocks noChangeAspect="1" noChangeArrowheads="1"/>
          </p:cNvPicPr>
          <p:nvPr/>
        </p:nvPicPr>
        <p:blipFill>
          <a:blip r:embed="rId4"/>
          <a:srcRect/>
          <a:stretch>
            <a:fillRect/>
          </a:stretch>
        </p:blipFill>
        <p:spPr bwMode="auto">
          <a:xfrm>
            <a:off x="161925" y="2751138"/>
            <a:ext cx="4529138" cy="3714750"/>
          </a:xfrm>
          <a:prstGeom prst="rect">
            <a:avLst/>
          </a:prstGeom>
          <a:noFill/>
          <a:ln w="12700">
            <a:noFill/>
            <a:miter lim="800000"/>
            <a:headEnd type="none" w="sm" len="sm"/>
            <a:tailEnd type="none" w="sm" len="sm"/>
          </a:ln>
        </p:spPr>
      </p:pic>
      <p:sp>
        <p:nvSpPr>
          <p:cNvPr id="104453" name="Rectangle 6"/>
          <p:cNvSpPr>
            <a:spLocks noChangeArrowheads="1"/>
          </p:cNvSpPr>
          <p:nvPr/>
        </p:nvSpPr>
        <p:spPr bwMode="auto">
          <a:xfrm>
            <a:off x="3133725" y="6496050"/>
            <a:ext cx="1933575" cy="336550"/>
          </a:xfrm>
          <a:prstGeom prst="rect">
            <a:avLst/>
          </a:prstGeom>
          <a:noFill/>
          <a:ln w="12700">
            <a:noFill/>
            <a:miter lim="800000"/>
            <a:headEnd type="none" w="sm" len="sm"/>
            <a:tailEnd type="none" w="sm" len="sm"/>
          </a:ln>
        </p:spPr>
        <p:txBody>
          <a:bodyPr wrap="none">
            <a:spAutoFit/>
          </a:bodyPr>
          <a:lstStyle/>
          <a:p>
            <a:r>
              <a:rPr lang="en-US" sz="1600" b="1">
                <a:solidFill>
                  <a:schemeClr val="tx2"/>
                </a:solidFill>
                <a:latin typeface="Arial" charset="0"/>
              </a:rPr>
              <a:t>arXiv:0905.1705v1</a:t>
            </a:r>
          </a:p>
        </p:txBody>
      </p:sp>
      <p:sp>
        <p:nvSpPr>
          <p:cNvPr id="104454" name="Text Box 7"/>
          <p:cNvSpPr txBox="1">
            <a:spLocks noChangeArrowheads="1"/>
          </p:cNvSpPr>
          <p:nvPr/>
        </p:nvSpPr>
        <p:spPr bwMode="auto">
          <a:xfrm>
            <a:off x="595313" y="2135188"/>
            <a:ext cx="4062412" cy="457200"/>
          </a:xfrm>
          <a:prstGeom prst="rect">
            <a:avLst/>
          </a:prstGeom>
          <a:noFill/>
          <a:ln w="12700">
            <a:noFill/>
            <a:miter lim="800000"/>
            <a:headEnd type="none" w="sm" len="sm"/>
            <a:tailEnd type="none" w="sm" len="sm"/>
          </a:ln>
        </p:spPr>
        <p:txBody>
          <a:bodyPr wrap="none">
            <a:spAutoFit/>
          </a:bodyPr>
          <a:lstStyle/>
          <a:p>
            <a:r>
              <a:rPr lang="en-US" b="1">
                <a:latin typeface="Arial" charset="0"/>
              </a:rPr>
              <a:t>Strain sensitivity of search</a:t>
            </a:r>
          </a:p>
        </p:txBody>
      </p:sp>
      <p:sp>
        <p:nvSpPr>
          <p:cNvPr id="104455" name="Text Box 8"/>
          <p:cNvSpPr txBox="1">
            <a:spLocks noChangeArrowheads="1"/>
          </p:cNvSpPr>
          <p:nvPr/>
        </p:nvSpPr>
        <p:spPr bwMode="auto">
          <a:xfrm>
            <a:off x="5638800" y="1609725"/>
            <a:ext cx="2559050" cy="1190625"/>
          </a:xfrm>
          <a:prstGeom prst="rect">
            <a:avLst/>
          </a:prstGeom>
          <a:noFill/>
          <a:ln w="12700">
            <a:noFill/>
            <a:miter lim="800000"/>
            <a:headEnd type="none" w="sm" len="sm"/>
            <a:tailEnd type="none" w="sm" len="sm"/>
          </a:ln>
        </p:spPr>
        <p:txBody>
          <a:bodyPr wrap="none">
            <a:spAutoFit/>
          </a:bodyPr>
          <a:lstStyle/>
          <a:p>
            <a:r>
              <a:rPr lang="en-US" sz="1800" b="1">
                <a:latin typeface="Arial" charset="0"/>
              </a:rPr>
              <a:t>Results: </a:t>
            </a:r>
            <a:br>
              <a:rPr lang="en-US" sz="1800" b="1">
                <a:latin typeface="Arial" charset="0"/>
              </a:rPr>
            </a:br>
            <a:r>
              <a:rPr lang="en-US" sz="1800" b="1">
                <a:latin typeface="Arial" charset="0"/>
              </a:rPr>
              <a:t>No significant signals</a:t>
            </a:r>
            <a:br>
              <a:rPr lang="en-US" sz="1800" b="1">
                <a:latin typeface="Arial" charset="0"/>
              </a:rPr>
            </a:br>
            <a:r>
              <a:rPr lang="en-US" sz="1800" b="1">
                <a:latin typeface="Arial" charset="0"/>
              </a:rPr>
              <a:t>in full frequency band</a:t>
            </a:r>
            <a:br>
              <a:rPr lang="en-US" sz="1800" b="1">
                <a:latin typeface="Arial" charset="0"/>
              </a:rPr>
            </a:br>
            <a:r>
              <a:rPr lang="en-US" sz="1800" b="1">
                <a:latin typeface="Arial" charset="0"/>
              </a:rPr>
              <a:t>and sky location</a:t>
            </a:r>
          </a:p>
        </p:txBody>
      </p:sp>
      <p:sp>
        <p:nvSpPr>
          <p:cNvPr id="2" name="Slide Number Placeholder 1"/>
          <p:cNvSpPr>
            <a:spLocks noGrp="1"/>
          </p:cNvSpPr>
          <p:nvPr>
            <p:ph type="sldNum" sz="quarter" idx="12"/>
          </p:nvPr>
        </p:nvSpPr>
        <p:spPr/>
        <p:txBody>
          <a:bodyPr/>
          <a:lstStyle/>
          <a:p>
            <a:fld id="{36BB9812-3B4C-4A35-AEDB-F240F4EFEB71}" type="slidenum">
              <a:rPr lang="en-US" smtClean="0"/>
              <a:pPr/>
              <a:t>68</a:t>
            </a:fld>
            <a:endParaRPr lang="en-US"/>
          </a:p>
        </p:txBody>
      </p:sp>
    </p:spTree>
    <p:extLst>
      <p:ext uri="{BB962C8B-B14F-4D97-AF65-F5344CB8AC3E}">
        <p14:creationId xmlns:p14="http://schemas.microsoft.com/office/powerpoint/2010/main" val="21399872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9"/>
          <p:cNvPicPr>
            <a:picLocks noChangeAspect="1" noChangeArrowheads="1"/>
          </p:cNvPicPr>
          <p:nvPr/>
        </p:nvPicPr>
        <p:blipFill>
          <a:blip r:embed="rId3"/>
          <a:srcRect/>
          <a:stretch>
            <a:fillRect/>
          </a:stretch>
        </p:blipFill>
        <p:spPr bwMode="auto">
          <a:xfrm>
            <a:off x="0" y="1714500"/>
            <a:ext cx="6270625" cy="4897438"/>
          </a:xfrm>
          <a:prstGeom prst="rect">
            <a:avLst/>
          </a:prstGeom>
          <a:noFill/>
          <a:ln w="12700">
            <a:noFill/>
            <a:miter lim="800000"/>
            <a:headEnd type="none" w="sm" len="sm"/>
            <a:tailEnd type="none" w="sm" len="sm"/>
          </a:ln>
        </p:spPr>
      </p:pic>
      <p:sp>
        <p:nvSpPr>
          <p:cNvPr id="108547" name="Rectangle 2"/>
          <p:cNvSpPr>
            <a:spLocks noGrp="1" noChangeArrowheads="1"/>
          </p:cNvSpPr>
          <p:nvPr>
            <p:ph type="title"/>
          </p:nvPr>
        </p:nvSpPr>
        <p:spPr/>
        <p:txBody>
          <a:bodyPr/>
          <a:lstStyle/>
          <a:p>
            <a:r>
              <a:rPr lang="en-US" sz="3200" smtClean="0">
                <a:ea typeface="ＭＳ Ｐゴシック" pitchFamily="-105" charset="-128"/>
              </a:rPr>
              <a:t>LIGO limits and expectations on </a:t>
            </a:r>
            <a:r>
              <a:rPr lang="en-GB" sz="3200" smtClean="0">
                <a:latin typeface="Symbol" pitchFamily="-105" charset="2"/>
                <a:ea typeface="ＭＳ Ｐゴシック" pitchFamily="-105" charset="-128"/>
              </a:rPr>
              <a:t>W</a:t>
            </a:r>
            <a:r>
              <a:rPr lang="en-GB" sz="3200" baseline="-25000" smtClean="0">
                <a:latin typeface="Arial" charset="0"/>
                <a:ea typeface="ＭＳ Ｐゴシック" pitchFamily="-105" charset="-128"/>
              </a:rPr>
              <a:t>GW</a:t>
            </a:r>
            <a:endParaRPr lang="en-US" sz="3200" baseline="-25000" smtClean="0">
              <a:latin typeface="Arial" charset="0"/>
              <a:ea typeface="ＭＳ Ｐゴシック" pitchFamily="-105" charset="-128"/>
            </a:endParaRPr>
          </a:p>
        </p:txBody>
      </p:sp>
      <p:sp>
        <p:nvSpPr>
          <p:cNvPr id="108548" name="Text Box 6"/>
          <p:cNvSpPr txBox="1">
            <a:spLocks noChangeArrowheads="1"/>
          </p:cNvSpPr>
          <p:nvPr/>
        </p:nvSpPr>
        <p:spPr bwMode="auto">
          <a:xfrm>
            <a:off x="6108700" y="2071688"/>
            <a:ext cx="2911475" cy="304800"/>
          </a:xfrm>
          <a:prstGeom prst="rect">
            <a:avLst/>
          </a:prstGeom>
          <a:noFill/>
          <a:ln w="12700">
            <a:noFill/>
            <a:miter lim="800000"/>
            <a:headEnd type="none" w="sm" len="sm"/>
            <a:tailEnd type="none" w="sm" len="sm"/>
          </a:ln>
        </p:spPr>
        <p:txBody>
          <a:bodyPr wrap="none" lIns="0" tIns="0" rIns="0" bIns="0">
            <a:spAutoFit/>
          </a:bodyPr>
          <a:lstStyle/>
          <a:p>
            <a:pPr algn="ctr"/>
            <a:r>
              <a:rPr lang="en-GB" sz="2000" b="1">
                <a:solidFill>
                  <a:srgbClr val="990099"/>
                </a:solidFill>
                <a:latin typeface="Arial" charset="0"/>
              </a:rPr>
              <a:t>S4 result:</a:t>
            </a:r>
            <a:r>
              <a:rPr lang="en-GB" sz="2000" b="1">
                <a:solidFill>
                  <a:srgbClr val="990099"/>
                </a:solidFill>
                <a:latin typeface="Symbol" pitchFamily="-105" charset="2"/>
              </a:rPr>
              <a:t> W</a:t>
            </a:r>
            <a:r>
              <a:rPr lang="en-GB" sz="2000" b="1" baseline="-25000">
                <a:solidFill>
                  <a:srgbClr val="990099"/>
                </a:solidFill>
                <a:latin typeface="Arial" charset="0"/>
              </a:rPr>
              <a:t>GW</a:t>
            </a:r>
            <a:r>
              <a:rPr lang="en-GB" sz="2000" b="1">
                <a:solidFill>
                  <a:srgbClr val="990099"/>
                </a:solidFill>
                <a:latin typeface="Arial" charset="0"/>
              </a:rPr>
              <a:t> &lt; 6.5</a:t>
            </a:r>
            <a:r>
              <a:rPr lang="en-GB" sz="2000" b="1">
                <a:solidFill>
                  <a:srgbClr val="990099"/>
                </a:solidFill>
                <a:latin typeface="Arial" charset="0"/>
                <a:sym typeface="Symbol" pitchFamily="-105" charset="2"/>
              </a:rPr>
              <a:t></a:t>
            </a:r>
            <a:r>
              <a:rPr lang="en-GB" sz="2000" b="1">
                <a:solidFill>
                  <a:srgbClr val="990099"/>
                </a:solidFill>
                <a:latin typeface="Arial" charset="0"/>
              </a:rPr>
              <a:t>10</a:t>
            </a:r>
            <a:r>
              <a:rPr lang="en-GB" sz="2000" b="1" baseline="30000">
                <a:solidFill>
                  <a:srgbClr val="990099"/>
                </a:solidFill>
                <a:latin typeface="Arial" charset="0"/>
              </a:rPr>
              <a:t>-5</a:t>
            </a:r>
            <a:endParaRPr lang="en-US" sz="2000" b="1" baseline="-25000">
              <a:solidFill>
                <a:srgbClr val="990099"/>
              </a:solidFill>
              <a:latin typeface="Arial" charset="0"/>
            </a:endParaRPr>
          </a:p>
        </p:txBody>
      </p:sp>
      <p:sp>
        <p:nvSpPr>
          <p:cNvPr id="108549" name="Text Box 7"/>
          <p:cNvSpPr txBox="1">
            <a:spLocks noChangeArrowheads="1"/>
          </p:cNvSpPr>
          <p:nvPr/>
        </p:nvSpPr>
        <p:spPr bwMode="auto">
          <a:xfrm>
            <a:off x="6116638" y="2411413"/>
            <a:ext cx="2655887" cy="669925"/>
          </a:xfrm>
          <a:prstGeom prst="rect">
            <a:avLst/>
          </a:prstGeom>
          <a:noFill/>
          <a:ln w="12700">
            <a:noFill/>
            <a:miter lim="800000"/>
            <a:headEnd type="none" w="sm" len="sm"/>
            <a:tailEnd type="none" w="sm" len="sm"/>
          </a:ln>
        </p:spPr>
        <p:txBody>
          <a:bodyPr wrap="none" lIns="0" tIns="0" rIns="0" bIns="0">
            <a:spAutoFit/>
          </a:bodyPr>
          <a:lstStyle/>
          <a:p>
            <a:pPr algn="ctr"/>
            <a:r>
              <a:rPr lang="en-GB" sz="2000" b="1">
                <a:solidFill>
                  <a:srgbClr val="0000FF"/>
                </a:solidFill>
                <a:latin typeface="Arial" charset="0"/>
              </a:rPr>
              <a:t>S5 </a:t>
            </a:r>
            <a:r>
              <a:rPr lang="en-GB" sz="2000" b="1" i="1">
                <a:solidFill>
                  <a:srgbClr val="FF0000"/>
                </a:solidFill>
                <a:latin typeface="Arial" charset="0"/>
              </a:rPr>
              <a:t>preliminary</a:t>
            </a:r>
            <a:r>
              <a:rPr lang="en-GB" sz="2000" b="1">
                <a:solidFill>
                  <a:srgbClr val="0000FF"/>
                </a:solidFill>
                <a:latin typeface="Arial" charset="0"/>
              </a:rPr>
              <a:t> result:</a:t>
            </a:r>
            <a:r>
              <a:rPr lang="en-GB" sz="2000" b="1">
                <a:solidFill>
                  <a:srgbClr val="0000FF"/>
                </a:solidFill>
                <a:latin typeface="Symbol" pitchFamily="-105" charset="2"/>
              </a:rPr>
              <a:t> </a:t>
            </a:r>
            <a:br>
              <a:rPr lang="en-GB" sz="2000" b="1">
                <a:solidFill>
                  <a:srgbClr val="0000FF"/>
                </a:solidFill>
                <a:latin typeface="Symbol" pitchFamily="-105" charset="2"/>
              </a:rPr>
            </a:br>
            <a:r>
              <a:rPr lang="en-GB" sz="2000" b="1">
                <a:solidFill>
                  <a:srgbClr val="3333FF"/>
                </a:solidFill>
                <a:latin typeface="Symbol" pitchFamily="-105" charset="2"/>
              </a:rPr>
              <a:t>W</a:t>
            </a:r>
            <a:r>
              <a:rPr lang="en-GB" sz="2000" b="1" baseline="-25000">
                <a:solidFill>
                  <a:srgbClr val="3333FF"/>
                </a:solidFill>
                <a:latin typeface="Arial" charset="0"/>
              </a:rPr>
              <a:t>GW</a:t>
            </a:r>
            <a:r>
              <a:rPr lang="en-GB" sz="2000" b="1">
                <a:solidFill>
                  <a:srgbClr val="3333FF"/>
                </a:solidFill>
                <a:latin typeface="Arial" charset="0"/>
              </a:rPr>
              <a:t> &lt; 9 </a:t>
            </a:r>
            <a:r>
              <a:rPr lang="en-GB" b="1">
                <a:solidFill>
                  <a:srgbClr val="3333FF"/>
                </a:solidFill>
                <a:sym typeface="Symbol" pitchFamily="-105" charset="2"/>
              </a:rPr>
              <a:t></a:t>
            </a:r>
            <a:r>
              <a:rPr lang="en-GB" sz="2000" b="1">
                <a:solidFill>
                  <a:srgbClr val="3333FF"/>
                </a:solidFill>
                <a:latin typeface="Arial" charset="0"/>
              </a:rPr>
              <a:t> 10</a:t>
            </a:r>
            <a:r>
              <a:rPr lang="en-GB" sz="2000" b="1" baseline="30000">
                <a:solidFill>
                  <a:srgbClr val="3333FF"/>
                </a:solidFill>
                <a:latin typeface="Arial" charset="0"/>
              </a:rPr>
              <a:t>-6</a:t>
            </a:r>
            <a:endParaRPr lang="en-US" sz="2000" b="1" baseline="30000">
              <a:solidFill>
                <a:srgbClr val="3333FF"/>
              </a:solidFill>
              <a:latin typeface="Arial" charset="0"/>
            </a:endParaRPr>
          </a:p>
        </p:txBody>
      </p:sp>
      <p:sp>
        <p:nvSpPr>
          <p:cNvPr id="108550" name="Text Box 13"/>
          <p:cNvSpPr txBox="1">
            <a:spLocks noChangeArrowheads="1"/>
          </p:cNvSpPr>
          <p:nvPr/>
        </p:nvSpPr>
        <p:spPr bwMode="auto">
          <a:xfrm>
            <a:off x="6064250" y="3732213"/>
            <a:ext cx="2928938" cy="609600"/>
          </a:xfrm>
          <a:prstGeom prst="rect">
            <a:avLst/>
          </a:prstGeom>
          <a:noFill/>
          <a:ln w="12700">
            <a:noFill/>
            <a:miter lim="800000"/>
            <a:headEnd type="none" w="sm" len="sm"/>
            <a:tailEnd type="none" w="sm" len="sm"/>
          </a:ln>
        </p:spPr>
        <p:txBody>
          <a:bodyPr wrap="none" lIns="0" tIns="0" rIns="0" bIns="0">
            <a:spAutoFit/>
          </a:bodyPr>
          <a:lstStyle/>
          <a:p>
            <a:pPr algn="ctr"/>
            <a:r>
              <a:rPr lang="en-GB" sz="2000" b="1">
                <a:solidFill>
                  <a:srgbClr val="FF0000"/>
                </a:solidFill>
                <a:latin typeface="Arial" charset="0"/>
              </a:rPr>
              <a:t>Advanced LIGO, 1 year:</a:t>
            </a:r>
            <a:r>
              <a:rPr lang="en-GB" sz="2000" b="1">
                <a:solidFill>
                  <a:srgbClr val="FF0000"/>
                </a:solidFill>
                <a:latin typeface="Symbol" pitchFamily="-105" charset="2"/>
              </a:rPr>
              <a:t> </a:t>
            </a:r>
            <a:br>
              <a:rPr lang="en-GB" sz="2000" b="1">
                <a:solidFill>
                  <a:srgbClr val="FF0000"/>
                </a:solidFill>
                <a:latin typeface="Symbol" pitchFamily="-105" charset="2"/>
              </a:rPr>
            </a:br>
            <a:r>
              <a:rPr lang="en-GB" sz="2000" b="1">
                <a:solidFill>
                  <a:srgbClr val="FF0000"/>
                </a:solidFill>
                <a:latin typeface="Symbol" pitchFamily="-105" charset="2"/>
              </a:rPr>
              <a:t>W</a:t>
            </a:r>
            <a:r>
              <a:rPr lang="en-GB" sz="2000" b="1" baseline="-25000">
                <a:solidFill>
                  <a:srgbClr val="FF0000"/>
                </a:solidFill>
                <a:latin typeface="Arial" charset="0"/>
              </a:rPr>
              <a:t>GW</a:t>
            </a:r>
            <a:r>
              <a:rPr lang="en-GB" sz="2000" b="1">
                <a:solidFill>
                  <a:srgbClr val="FF0000"/>
                </a:solidFill>
                <a:latin typeface="Arial" charset="0"/>
              </a:rPr>
              <a:t> &lt;~ 10</a:t>
            </a:r>
            <a:r>
              <a:rPr lang="en-GB" sz="2000" b="1" baseline="30000">
                <a:solidFill>
                  <a:srgbClr val="FF0000"/>
                </a:solidFill>
                <a:latin typeface="Arial" charset="0"/>
              </a:rPr>
              <a:t>-9</a:t>
            </a:r>
            <a:endParaRPr lang="en-US" sz="2000" b="1" baseline="-25000">
              <a:solidFill>
                <a:srgbClr val="FF0000"/>
              </a:solidFill>
              <a:latin typeface="Arial" charset="0"/>
            </a:endParaRPr>
          </a:p>
        </p:txBody>
      </p:sp>
      <p:sp>
        <p:nvSpPr>
          <p:cNvPr id="108551" name="Slide Number Placeholder 16"/>
          <p:cNvSpPr>
            <a:spLocks noGrp="1"/>
          </p:cNvSpPr>
          <p:nvPr>
            <p:ph type="sldNum" sz="quarter" idx="12"/>
          </p:nvPr>
        </p:nvSpPr>
        <p:spPr>
          <a:noFill/>
        </p:spPr>
        <p:txBody>
          <a:bodyPr/>
          <a:lstStyle/>
          <a:p>
            <a:fld id="{531ACC9F-A56B-4D4C-8FD6-C1B7986FB2A3}" type="slidenum">
              <a:rPr lang="en-US"/>
              <a:pPr/>
              <a:t>69</a:t>
            </a:fld>
            <a:endParaRPr lang="en-US"/>
          </a:p>
        </p:txBody>
      </p:sp>
    </p:spTree>
    <p:extLst>
      <p:ext uri="{BB962C8B-B14F-4D97-AF65-F5344CB8AC3E}">
        <p14:creationId xmlns:p14="http://schemas.microsoft.com/office/powerpoint/2010/main" val="410521950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76" descr="USA"/>
          <p:cNvPicPr>
            <a:picLocks noChangeAspect="1" noChangeArrowheads="1"/>
          </p:cNvPicPr>
          <p:nvPr/>
        </p:nvPicPr>
        <p:blipFill>
          <a:blip r:embed="rId3"/>
          <a:srcRect/>
          <a:stretch>
            <a:fillRect/>
          </a:stretch>
        </p:blipFill>
        <p:spPr bwMode="auto">
          <a:xfrm>
            <a:off x="2813050" y="1444625"/>
            <a:ext cx="5600700" cy="3898900"/>
          </a:xfrm>
          <a:prstGeom prst="rect">
            <a:avLst/>
          </a:prstGeom>
          <a:noFill/>
          <a:ln w="9525">
            <a:noFill/>
            <a:miter lim="800000"/>
            <a:headEnd/>
            <a:tailEnd/>
          </a:ln>
        </p:spPr>
      </p:pic>
      <p:sp>
        <p:nvSpPr>
          <p:cNvPr id="49155" name="Rectangle 2"/>
          <p:cNvSpPr>
            <a:spLocks noGrp="1" noChangeArrowheads="1"/>
          </p:cNvSpPr>
          <p:nvPr>
            <p:ph type="title"/>
          </p:nvPr>
        </p:nvSpPr>
        <p:spPr>
          <a:xfrm>
            <a:off x="2468563" y="120650"/>
            <a:ext cx="5165725" cy="1409700"/>
          </a:xfrm>
        </p:spPr>
        <p:txBody>
          <a:bodyPr/>
          <a:lstStyle/>
          <a:p>
            <a:pPr algn="r"/>
            <a:r>
              <a:rPr lang="en-US" sz="3200" smtClean="0">
                <a:ea typeface="ＭＳ Ｐゴシック" pitchFamily="-105" charset="-128"/>
              </a:rPr>
              <a:t>LIGO: Laser Interferometer Gravitational-wave Observatory</a:t>
            </a:r>
          </a:p>
        </p:txBody>
      </p:sp>
      <p:sp>
        <p:nvSpPr>
          <p:cNvPr id="49156" name="Rectangle 3"/>
          <p:cNvSpPr>
            <a:spLocks noChangeArrowheads="1"/>
          </p:cNvSpPr>
          <p:nvPr/>
        </p:nvSpPr>
        <p:spPr bwMode="auto">
          <a:xfrm>
            <a:off x="4127500" y="2417763"/>
            <a:ext cx="9525" cy="73025"/>
          </a:xfrm>
          <a:prstGeom prst="rect">
            <a:avLst/>
          </a:prstGeom>
          <a:blipFill dpi="0" rotWithShape="0">
            <a:blip/>
            <a:srcRect/>
            <a:tile tx="0" ty="0" sx="100000" sy="100000" flip="none" algn="tl"/>
          </a:blipFill>
          <a:ln w="9525">
            <a:noFill/>
            <a:miter lim="800000"/>
            <a:headEnd/>
            <a:tailEnd/>
          </a:ln>
        </p:spPr>
        <p:txBody>
          <a:bodyPr/>
          <a:lstStyle/>
          <a:p>
            <a:endParaRPr lang="en-US"/>
          </a:p>
        </p:txBody>
      </p:sp>
      <p:sp>
        <p:nvSpPr>
          <p:cNvPr id="49157" name="Freeform 4"/>
          <p:cNvSpPr>
            <a:spLocks/>
          </p:cNvSpPr>
          <p:nvPr/>
        </p:nvSpPr>
        <p:spPr bwMode="auto">
          <a:xfrm>
            <a:off x="5470525" y="3568700"/>
            <a:ext cx="9525" cy="7938"/>
          </a:xfrm>
          <a:custGeom>
            <a:avLst/>
            <a:gdLst>
              <a:gd name="T0" fmla="*/ 2147483647 w 8"/>
              <a:gd name="T1" fmla="*/ 0 h 8"/>
              <a:gd name="T2" fmla="*/ 2147483647 w 8"/>
              <a:gd name="T3" fmla="*/ 0 h 8"/>
              <a:gd name="T4" fmla="*/ 0 w 8"/>
              <a:gd name="T5" fmla="*/ 2147483647 h 8"/>
              <a:gd name="T6" fmla="*/ 0 w 8"/>
              <a:gd name="T7" fmla="*/ 2147483647 h 8"/>
              <a:gd name="T8" fmla="*/ 2147483647 w 8"/>
              <a:gd name="T9" fmla="*/ 0 h 8"/>
              <a:gd name="T10" fmla="*/ 0 60000 65536"/>
              <a:gd name="T11" fmla="*/ 0 60000 65536"/>
              <a:gd name="T12" fmla="*/ 0 60000 65536"/>
              <a:gd name="T13" fmla="*/ 0 60000 65536"/>
              <a:gd name="T14" fmla="*/ 0 60000 65536"/>
              <a:gd name="T15" fmla="*/ 0 w 8"/>
              <a:gd name="T16" fmla="*/ 0 h 8"/>
              <a:gd name="T17" fmla="*/ 8 w 8"/>
              <a:gd name="T18" fmla="*/ 8 h 8"/>
            </a:gdLst>
            <a:ahLst/>
            <a:cxnLst>
              <a:cxn ang="T10">
                <a:pos x="T0" y="T1"/>
              </a:cxn>
              <a:cxn ang="T11">
                <a:pos x="T2" y="T3"/>
              </a:cxn>
              <a:cxn ang="T12">
                <a:pos x="T4" y="T5"/>
              </a:cxn>
              <a:cxn ang="T13">
                <a:pos x="T6" y="T7"/>
              </a:cxn>
              <a:cxn ang="T14">
                <a:pos x="T8" y="T9"/>
              </a:cxn>
            </a:cxnLst>
            <a:rect l="T15" t="T16" r="T17" b="T18"/>
            <a:pathLst>
              <a:path w="8" h="8">
                <a:moveTo>
                  <a:pt x="8" y="0"/>
                </a:moveTo>
                <a:lnTo>
                  <a:pt x="8" y="0"/>
                </a:lnTo>
                <a:lnTo>
                  <a:pt x="0" y="8"/>
                </a:lnTo>
                <a:lnTo>
                  <a:pt x="8" y="0"/>
                </a:lnTo>
                <a:close/>
              </a:path>
            </a:pathLst>
          </a:custGeom>
          <a:blipFill dpi="0" rotWithShape="0">
            <a:blip/>
            <a:srcRect/>
            <a:tile tx="0" ty="0" sx="100000" sy="100000" flip="none" algn="tl"/>
          </a:blipFill>
          <a:ln w="9525">
            <a:noFill/>
            <a:round/>
            <a:headEnd/>
            <a:tailEnd/>
          </a:ln>
        </p:spPr>
        <p:txBody>
          <a:bodyPr/>
          <a:lstStyle/>
          <a:p>
            <a:endParaRPr lang="en-US"/>
          </a:p>
        </p:txBody>
      </p:sp>
      <p:pic>
        <p:nvPicPr>
          <p:cNvPr id="49158" name="Picture 345" descr="uLHOaerialCropped"/>
          <p:cNvPicPr>
            <a:picLocks noChangeAspect="1" noChangeArrowheads="1"/>
          </p:cNvPicPr>
          <p:nvPr/>
        </p:nvPicPr>
        <p:blipFill>
          <a:blip r:embed="rId4"/>
          <a:srcRect/>
          <a:stretch>
            <a:fillRect/>
          </a:stretch>
        </p:blipFill>
        <p:spPr bwMode="auto">
          <a:xfrm>
            <a:off x="79375" y="860425"/>
            <a:ext cx="2892425" cy="2092325"/>
          </a:xfrm>
          <a:prstGeom prst="rect">
            <a:avLst/>
          </a:prstGeom>
          <a:noFill/>
          <a:ln w="38100">
            <a:solidFill>
              <a:srgbClr val="FFFF00"/>
            </a:solidFill>
            <a:miter lim="800000"/>
            <a:headEnd/>
            <a:tailEnd/>
          </a:ln>
        </p:spPr>
      </p:pic>
      <p:pic>
        <p:nvPicPr>
          <p:cNvPr id="49159" name="Picture 346" descr="LLO"/>
          <p:cNvPicPr>
            <a:picLocks noChangeAspect="1" noChangeArrowheads="1"/>
          </p:cNvPicPr>
          <p:nvPr/>
        </p:nvPicPr>
        <p:blipFill>
          <a:blip r:embed="rId5"/>
          <a:srcRect b="21547"/>
          <a:stretch>
            <a:fillRect/>
          </a:stretch>
        </p:blipFill>
        <p:spPr bwMode="auto">
          <a:xfrm>
            <a:off x="3111500" y="4664075"/>
            <a:ext cx="2984500" cy="2117725"/>
          </a:xfrm>
          <a:prstGeom prst="rect">
            <a:avLst/>
          </a:prstGeom>
          <a:noFill/>
          <a:ln w="38100">
            <a:solidFill>
              <a:srgbClr val="FFFF00"/>
            </a:solidFill>
            <a:miter lim="800000"/>
            <a:headEnd/>
            <a:tailEnd/>
          </a:ln>
        </p:spPr>
      </p:pic>
      <p:sp>
        <p:nvSpPr>
          <p:cNvPr id="49160" name="Text Box 347"/>
          <p:cNvSpPr txBox="1">
            <a:spLocks noChangeArrowheads="1"/>
          </p:cNvSpPr>
          <p:nvPr/>
        </p:nvSpPr>
        <p:spPr bwMode="auto">
          <a:xfrm>
            <a:off x="5181600" y="4648200"/>
            <a:ext cx="793750" cy="457200"/>
          </a:xfrm>
          <a:prstGeom prst="rect">
            <a:avLst/>
          </a:prstGeom>
          <a:noFill/>
          <a:ln w="12700">
            <a:noFill/>
            <a:miter lim="800000"/>
            <a:headEnd type="none" w="sm" len="sm"/>
            <a:tailEnd type="none" w="sm" len="sm"/>
          </a:ln>
        </p:spPr>
        <p:txBody>
          <a:bodyPr wrap="none">
            <a:spAutoFit/>
          </a:bodyPr>
          <a:lstStyle/>
          <a:p>
            <a:r>
              <a:rPr lang="en-US" b="1">
                <a:solidFill>
                  <a:srgbClr val="FFFF00"/>
                </a:solidFill>
                <a:latin typeface="Arial" charset="0"/>
              </a:rPr>
              <a:t>LLO</a:t>
            </a:r>
          </a:p>
        </p:txBody>
      </p:sp>
      <p:sp>
        <p:nvSpPr>
          <p:cNvPr id="49161" name="Text Box 348"/>
          <p:cNvSpPr txBox="1">
            <a:spLocks noChangeArrowheads="1"/>
          </p:cNvSpPr>
          <p:nvPr/>
        </p:nvSpPr>
        <p:spPr bwMode="auto">
          <a:xfrm>
            <a:off x="2057400" y="1447800"/>
            <a:ext cx="827088" cy="457200"/>
          </a:xfrm>
          <a:prstGeom prst="rect">
            <a:avLst/>
          </a:prstGeom>
          <a:noFill/>
          <a:ln w="12700">
            <a:noFill/>
            <a:miter lim="800000"/>
            <a:headEnd type="none" w="sm" len="sm"/>
            <a:tailEnd type="none" w="sm" len="sm"/>
          </a:ln>
        </p:spPr>
        <p:txBody>
          <a:bodyPr wrap="none">
            <a:spAutoFit/>
          </a:bodyPr>
          <a:lstStyle/>
          <a:p>
            <a:r>
              <a:rPr lang="en-US" b="1">
                <a:solidFill>
                  <a:srgbClr val="FFFF00"/>
                </a:solidFill>
                <a:latin typeface="Arial" charset="0"/>
              </a:rPr>
              <a:t>LHO</a:t>
            </a:r>
          </a:p>
        </p:txBody>
      </p:sp>
      <p:pic>
        <p:nvPicPr>
          <p:cNvPr id="49162" name="Picture 349" descr="lsclogo"/>
          <p:cNvPicPr>
            <a:picLocks noChangeAspect="1" noChangeArrowheads="1"/>
          </p:cNvPicPr>
          <p:nvPr/>
        </p:nvPicPr>
        <p:blipFill>
          <a:blip r:embed="rId6"/>
          <a:srcRect/>
          <a:stretch>
            <a:fillRect/>
          </a:stretch>
        </p:blipFill>
        <p:spPr bwMode="auto">
          <a:xfrm>
            <a:off x="7620000" y="6210300"/>
            <a:ext cx="1524000" cy="647700"/>
          </a:xfrm>
          <a:prstGeom prst="rect">
            <a:avLst/>
          </a:prstGeom>
          <a:noFill/>
          <a:ln w="9525">
            <a:noFill/>
            <a:miter lim="800000"/>
            <a:headEnd/>
            <a:tailEnd/>
          </a:ln>
        </p:spPr>
      </p:pic>
      <p:pic>
        <p:nvPicPr>
          <p:cNvPr id="49163" name="Picture 350" descr="img014"/>
          <p:cNvPicPr>
            <a:picLocks noChangeAspect="1" noChangeArrowheads="1"/>
          </p:cNvPicPr>
          <p:nvPr/>
        </p:nvPicPr>
        <p:blipFill>
          <a:blip r:embed="rId7"/>
          <a:srcRect/>
          <a:stretch>
            <a:fillRect/>
          </a:stretch>
        </p:blipFill>
        <p:spPr bwMode="auto">
          <a:xfrm>
            <a:off x="7618413" y="5037138"/>
            <a:ext cx="1493837" cy="1120775"/>
          </a:xfrm>
          <a:prstGeom prst="rect">
            <a:avLst/>
          </a:prstGeom>
          <a:noFill/>
          <a:ln w="9525">
            <a:noFill/>
            <a:miter lim="800000"/>
            <a:headEnd/>
            <a:tailEnd/>
          </a:ln>
        </p:spPr>
      </p:pic>
      <p:grpSp>
        <p:nvGrpSpPr>
          <p:cNvPr id="49164" name="Group 351"/>
          <p:cNvGrpSpPr>
            <a:grpSpLocks noChangeAspect="1"/>
          </p:cNvGrpSpPr>
          <p:nvPr/>
        </p:nvGrpSpPr>
        <p:grpSpPr bwMode="auto">
          <a:xfrm rot="-442923">
            <a:off x="228600" y="3200400"/>
            <a:ext cx="1262063" cy="1158875"/>
            <a:chOff x="480" y="2160"/>
            <a:chExt cx="1776" cy="1632"/>
          </a:xfrm>
        </p:grpSpPr>
        <p:sp>
          <p:nvSpPr>
            <p:cNvPr id="49178" name="Freeform 352"/>
            <p:cNvSpPr>
              <a:spLocks noChangeAspect="1"/>
            </p:cNvSpPr>
            <p:nvPr/>
          </p:nvSpPr>
          <p:spPr bwMode="auto">
            <a:xfrm>
              <a:off x="2220" y="2370"/>
              <a:ext cx="5" cy="1"/>
            </a:xfrm>
            <a:custGeom>
              <a:avLst/>
              <a:gdLst>
                <a:gd name="T0" fmla="*/ 0 w 8"/>
                <a:gd name="T1" fmla="*/ 0 h 1"/>
                <a:gd name="T2" fmla="*/ 0 w 8"/>
                <a:gd name="T3" fmla="*/ 0 h 1"/>
                <a:gd name="T4" fmla="*/ 0 w 8"/>
                <a:gd name="T5" fmla="*/ 0 h 1"/>
                <a:gd name="T6" fmla="*/ 1 w 8"/>
                <a:gd name="T7" fmla="*/ 0 h 1"/>
                <a:gd name="T8" fmla="*/ 1 w 8"/>
                <a:gd name="T9" fmla="*/ 0 h 1"/>
                <a:gd name="T10" fmla="*/ 1 w 8"/>
                <a:gd name="T11" fmla="*/ 0 h 1"/>
                <a:gd name="T12" fmla="*/ 0 w 8"/>
                <a:gd name="T13" fmla="*/ 0 h 1"/>
                <a:gd name="T14" fmla="*/ 0 60000 65536"/>
                <a:gd name="T15" fmla="*/ 0 60000 65536"/>
                <a:gd name="T16" fmla="*/ 0 60000 65536"/>
                <a:gd name="T17" fmla="*/ 0 60000 65536"/>
                <a:gd name="T18" fmla="*/ 0 60000 65536"/>
                <a:gd name="T19" fmla="*/ 0 60000 65536"/>
                <a:gd name="T20" fmla="*/ 0 60000 65536"/>
                <a:gd name="T21" fmla="*/ 0 w 8"/>
                <a:gd name="T22" fmla="*/ 0 h 1"/>
                <a:gd name="T23" fmla="*/ 8 w 8"/>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
                  <a:moveTo>
                    <a:pt x="0" y="0"/>
                  </a:moveTo>
                  <a:lnTo>
                    <a:pt x="0" y="0"/>
                  </a:lnTo>
                  <a:lnTo>
                    <a:pt x="8" y="0"/>
                  </a:lnTo>
                  <a:lnTo>
                    <a:pt x="0" y="0"/>
                  </a:lnTo>
                  <a:close/>
                </a:path>
              </a:pathLst>
            </a:custGeom>
            <a:blipFill dpi="0" rotWithShape="0">
              <a:blip/>
              <a:srcRect/>
              <a:tile tx="0" ty="0" sx="100000" sy="100000" flip="none" algn="tl"/>
            </a:blipFill>
            <a:ln w="9525">
              <a:noFill/>
              <a:round/>
              <a:headEnd/>
              <a:tailEnd/>
            </a:ln>
          </p:spPr>
          <p:txBody>
            <a:bodyPr/>
            <a:lstStyle/>
            <a:p>
              <a:endParaRPr lang="en-US"/>
            </a:p>
          </p:txBody>
        </p:sp>
        <p:grpSp>
          <p:nvGrpSpPr>
            <p:cNvPr id="49179" name="Group 353"/>
            <p:cNvGrpSpPr>
              <a:grpSpLocks noChangeAspect="1"/>
            </p:cNvGrpSpPr>
            <p:nvPr/>
          </p:nvGrpSpPr>
          <p:grpSpPr bwMode="auto">
            <a:xfrm>
              <a:off x="624" y="2160"/>
              <a:ext cx="1632" cy="1488"/>
              <a:chOff x="624" y="2160"/>
              <a:chExt cx="1632" cy="1488"/>
            </a:xfrm>
          </p:grpSpPr>
          <p:sp>
            <p:nvSpPr>
              <p:cNvPr id="49185" name="Line 354"/>
              <p:cNvSpPr>
                <a:spLocks noChangeAspect="1" noChangeShapeType="1"/>
              </p:cNvSpPr>
              <p:nvPr/>
            </p:nvSpPr>
            <p:spPr bwMode="auto">
              <a:xfrm>
                <a:off x="672" y="2208"/>
                <a:ext cx="0" cy="1392"/>
              </a:xfrm>
              <a:prstGeom prst="line">
                <a:avLst/>
              </a:prstGeom>
              <a:noFill/>
              <a:ln w="28575">
                <a:solidFill>
                  <a:srgbClr val="E3293B"/>
                </a:solidFill>
                <a:round/>
                <a:headEnd type="none" w="sm" len="sm"/>
                <a:tailEnd type="none" w="sm" len="sm"/>
              </a:ln>
            </p:spPr>
            <p:txBody>
              <a:bodyPr/>
              <a:lstStyle/>
              <a:p>
                <a:endParaRPr lang="en-US"/>
              </a:p>
            </p:txBody>
          </p:sp>
          <p:sp>
            <p:nvSpPr>
              <p:cNvPr id="49186" name="Line 355"/>
              <p:cNvSpPr>
                <a:spLocks noChangeAspect="1" noChangeShapeType="1"/>
              </p:cNvSpPr>
              <p:nvPr/>
            </p:nvSpPr>
            <p:spPr bwMode="auto">
              <a:xfrm>
                <a:off x="672" y="3600"/>
                <a:ext cx="1536" cy="0"/>
              </a:xfrm>
              <a:prstGeom prst="line">
                <a:avLst/>
              </a:prstGeom>
              <a:noFill/>
              <a:ln w="28575">
                <a:solidFill>
                  <a:srgbClr val="E3293B"/>
                </a:solidFill>
                <a:round/>
                <a:headEnd type="none" w="sm" len="sm"/>
                <a:tailEnd type="none" w="sm" len="sm"/>
              </a:ln>
            </p:spPr>
            <p:txBody>
              <a:bodyPr/>
              <a:lstStyle/>
              <a:p>
                <a:endParaRPr lang="en-US"/>
              </a:p>
            </p:txBody>
          </p:sp>
          <p:sp>
            <p:nvSpPr>
              <p:cNvPr id="49187" name="Rectangle 356"/>
              <p:cNvSpPr>
                <a:spLocks noChangeAspect="1" noChangeArrowheads="1"/>
              </p:cNvSpPr>
              <p:nvPr/>
            </p:nvSpPr>
            <p:spPr bwMode="auto">
              <a:xfrm>
                <a:off x="2160" y="3552"/>
                <a:ext cx="96" cy="96"/>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49188" name="Rectangle 357"/>
              <p:cNvSpPr>
                <a:spLocks noChangeAspect="1" noChangeArrowheads="1"/>
              </p:cNvSpPr>
              <p:nvPr/>
            </p:nvSpPr>
            <p:spPr bwMode="auto">
              <a:xfrm>
                <a:off x="624" y="3552"/>
                <a:ext cx="96" cy="96"/>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49189" name="Rectangle 358"/>
              <p:cNvSpPr>
                <a:spLocks noChangeAspect="1" noChangeArrowheads="1"/>
              </p:cNvSpPr>
              <p:nvPr/>
            </p:nvSpPr>
            <p:spPr bwMode="auto">
              <a:xfrm>
                <a:off x="624" y="2160"/>
                <a:ext cx="96" cy="96"/>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grpSp>
        <p:sp>
          <p:nvSpPr>
            <p:cNvPr id="49180" name="Line 359"/>
            <p:cNvSpPr>
              <a:spLocks noChangeAspect="1" noChangeShapeType="1"/>
            </p:cNvSpPr>
            <p:nvPr/>
          </p:nvSpPr>
          <p:spPr bwMode="auto">
            <a:xfrm>
              <a:off x="528" y="2976"/>
              <a:ext cx="1" cy="768"/>
            </a:xfrm>
            <a:prstGeom prst="line">
              <a:avLst/>
            </a:prstGeom>
            <a:noFill/>
            <a:ln w="28575">
              <a:solidFill>
                <a:srgbClr val="E3293B"/>
              </a:solidFill>
              <a:round/>
              <a:headEnd type="none" w="sm" len="sm"/>
              <a:tailEnd type="none" w="sm" len="sm"/>
            </a:ln>
          </p:spPr>
          <p:txBody>
            <a:bodyPr/>
            <a:lstStyle/>
            <a:p>
              <a:endParaRPr lang="en-US"/>
            </a:p>
          </p:txBody>
        </p:sp>
        <p:sp>
          <p:nvSpPr>
            <p:cNvPr id="49181" name="Line 360"/>
            <p:cNvSpPr>
              <a:spLocks noChangeAspect="1" noChangeShapeType="1"/>
            </p:cNvSpPr>
            <p:nvPr/>
          </p:nvSpPr>
          <p:spPr bwMode="auto">
            <a:xfrm>
              <a:off x="528" y="3744"/>
              <a:ext cx="864" cy="0"/>
            </a:xfrm>
            <a:prstGeom prst="line">
              <a:avLst/>
            </a:prstGeom>
            <a:noFill/>
            <a:ln w="28575">
              <a:solidFill>
                <a:srgbClr val="E3293B"/>
              </a:solidFill>
              <a:round/>
              <a:headEnd type="none" w="sm" len="sm"/>
              <a:tailEnd type="none" w="sm" len="sm"/>
            </a:ln>
          </p:spPr>
          <p:txBody>
            <a:bodyPr/>
            <a:lstStyle/>
            <a:p>
              <a:endParaRPr lang="en-US"/>
            </a:p>
          </p:txBody>
        </p:sp>
        <p:sp>
          <p:nvSpPr>
            <p:cNvPr id="49182" name="Rectangle 361"/>
            <p:cNvSpPr>
              <a:spLocks noChangeAspect="1" noChangeArrowheads="1"/>
            </p:cNvSpPr>
            <p:nvPr/>
          </p:nvSpPr>
          <p:spPr bwMode="auto">
            <a:xfrm>
              <a:off x="1344" y="3696"/>
              <a:ext cx="96" cy="96"/>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49183" name="Rectangle 362"/>
            <p:cNvSpPr>
              <a:spLocks noChangeAspect="1" noChangeArrowheads="1"/>
            </p:cNvSpPr>
            <p:nvPr/>
          </p:nvSpPr>
          <p:spPr bwMode="auto">
            <a:xfrm>
              <a:off x="480" y="3696"/>
              <a:ext cx="96" cy="96"/>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49184" name="Rectangle 363"/>
            <p:cNvSpPr>
              <a:spLocks noChangeAspect="1" noChangeArrowheads="1"/>
            </p:cNvSpPr>
            <p:nvPr/>
          </p:nvSpPr>
          <p:spPr bwMode="auto">
            <a:xfrm>
              <a:off x="480" y="2928"/>
              <a:ext cx="96" cy="96"/>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grpSp>
      <p:sp>
        <p:nvSpPr>
          <p:cNvPr id="49165" name="Rectangle 364"/>
          <p:cNvSpPr>
            <a:spLocks noChangeArrowheads="1"/>
          </p:cNvSpPr>
          <p:nvPr/>
        </p:nvSpPr>
        <p:spPr bwMode="auto">
          <a:xfrm>
            <a:off x="457200" y="3429000"/>
            <a:ext cx="2438488" cy="707886"/>
          </a:xfrm>
          <a:prstGeom prst="rect">
            <a:avLst/>
          </a:prstGeom>
          <a:noFill/>
          <a:ln w="12700">
            <a:noFill/>
            <a:miter lim="800000"/>
            <a:headEnd type="none" w="sm" len="sm"/>
            <a:tailEnd type="none" w="sm" len="sm"/>
          </a:ln>
        </p:spPr>
        <p:txBody>
          <a:bodyPr wrap="none">
            <a:spAutoFit/>
          </a:bodyPr>
          <a:lstStyle/>
          <a:p>
            <a:r>
              <a:rPr lang="en-US" sz="2000" dirty="0">
                <a:latin typeface="Helvetica" pitchFamily="-105" charset="0"/>
              </a:rPr>
              <a:t>4 km (H1) </a:t>
            </a:r>
          </a:p>
          <a:p>
            <a:r>
              <a:rPr lang="en-US" sz="2000" dirty="0">
                <a:latin typeface="Helvetica" pitchFamily="-105" charset="0"/>
              </a:rPr>
              <a:t>+ </a:t>
            </a:r>
            <a:r>
              <a:rPr lang="en-US" sz="2000" dirty="0">
                <a:solidFill>
                  <a:srgbClr val="CC3300"/>
                </a:solidFill>
                <a:latin typeface="Helvetica" pitchFamily="-105" charset="0"/>
              </a:rPr>
              <a:t>2 km (H2</a:t>
            </a:r>
            <a:r>
              <a:rPr lang="en-US" sz="2000" dirty="0" smtClean="0">
                <a:solidFill>
                  <a:srgbClr val="CC3300"/>
                </a:solidFill>
                <a:latin typeface="Helvetica" pitchFamily="-105" charset="0"/>
              </a:rPr>
              <a:t>), c.2010</a:t>
            </a:r>
            <a:endParaRPr lang="en-US" sz="2000" dirty="0">
              <a:solidFill>
                <a:srgbClr val="CC3300"/>
              </a:solidFill>
              <a:latin typeface="Helvetica" pitchFamily="-105" charset="0"/>
            </a:endParaRPr>
          </a:p>
        </p:txBody>
      </p:sp>
      <p:sp>
        <p:nvSpPr>
          <p:cNvPr id="49166" name="Rectangle 365"/>
          <p:cNvSpPr>
            <a:spLocks noChangeArrowheads="1"/>
          </p:cNvSpPr>
          <p:nvPr/>
        </p:nvSpPr>
        <p:spPr bwMode="auto">
          <a:xfrm>
            <a:off x="1981200" y="5334000"/>
            <a:ext cx="735013" cy="701675"/>
          </a:xfrm>
          <a:prstGeom prst="rect">
            <a:avLst/>
          </a:prstGeom>
          <a:noFill/>
          <a:ln w="12700">
            <a:noFill/>
            <a:miter lim="800000"/>
            <a:headEnd type="none" w="sm" len="sm"/>
            <a:tailEnd type="none" w="sm" len="sm"/>
          </a:ln>
        </p:spPr>
        <p:txBody>
          <a:bodyPr wrap="none">
            <a:spAutoFit/>
          </a:bodyPr>
          <a:lstStyle/>
          <a:p>
            <a:pPr algn="ctr"/>
            <a:r>
              <a:rPr lang="en-US" sz="2000">
                <a:latin typeface="Helvetica" pitchFamily="-105" charset="0"/>
              </a:rPr>
              <a:t>4 km</a:t>
            </a:r>
            <a:br>
              <a:rPr lang="en-US" sz="2000">
                <a:latin typeface="Helvetica" pitchFamily="-105" charset="0"/>
              </a:rPr>
            </a:br>
            <a:r>
              <a:rPr lang="en-US" sz="2000">
                <a:latin typeface="Helvetica" pitchFamily="-105" charset="0"/>
              </a:rPr>
              <a:t>L1</a:t>
            </a:r>
          </a:p>
        </p:txBody>
      </p:sp>
      <p:grpSp>
        <p:nvGrpSpPr>
          <p:cNvPr id="49167" name="Group 366"/>
          <p:cNvGrpSpPr>
            <a:grpSpLocks noChangeAspect="1"/>
          </p:cNvGrpSpPr>
          <p:nvPr/>
        </p:nvGrpSpPr>
        <p:grpSpPr bwMode="auto">
          <a:xfrm>
            <a:off x="1828800" y="5105400"/>
            <a:ext cx="1169988" cy="1066800"/>
            <a:chOff x="624" y="2160"/>
            <a:chExt cx="1632" cy="1488"/>
          </a:xfrm>
        </p:grpSpPr>
        <p:sp>
          <p:nvSpPr>
            <p:cNvPr id="49173" name="Line 367"/>
            <p:cNvSpPr>
              <a:spLocks noChangeAspect="1" noChangeShapeType="1"/>
            </p:cNvSpPr>
            <p:nvPr/>
          </p:nvSpPr>
          <p:spPr bwMode="auto">
            <a:xfrm>
              <a:off x="672" y="2208"/>
              <a:ext cx="0" cy="1392"/>
            </a:xfrm>
            <a:prstGeom prst="line">
              <a:avLst/>
            </a:prstGeom>
            <a:noFill/>
            <a:ln w="28575">
              <a:solidFill>
                <a:srgbClr val="E3293B"/>
              </a:solidFill>
              <a:round/>
              <a:headEnd type="none" w="sm" len="sm"/>
              <a:tailEnd type="none" w="sm" len="sm"/>
            </a:ln>
          </p:spPr>
          <p:txBody>
            <a:bodyPr/>
            <a:lstStyle/>
            <a:p>
              <a:endParaRPr lang="en-US"/>
            </a:p>
          </p:txBody>
        </p:sp>
        <p:sp>
          <p:nvSpPr>
            <p:cNvPr id="49174" name="Line 368"/>
            <p:cNvSpPr>
              <a:spLocks noChangeAspect="1" noChangeShapeType="1"/>
            </p:cNvSpPr>
            <p:nvPr/>
          </p:nvSpPr>
          <p:spPr bwMode="auto">
            <a:xfrm>
              <a:off x="672" y="3600"/>
              <a:ext cx="1536" cy="0"/>
            </a:xfrm>
            <a:prstGeom prst="line">
              <a:avLst/>
            </a:prstGeom>
            <a:noFill/>
            <a:ln w="28575">
              <a:solidFill>
                <a:srgbClr val="E3293B"/>
              </a:solidFill>
              <a:round/>
              <a:headEnd type="none" w="sm" len="sm"/>
              <a:tailEnd type="none" w="sm" len="sm"/>
            </a:ln>
          </p:spPr>
          <p:txBody>
            <a:bodyPr/>
            <a:lstStyle/>
            <a:p>
              <a:endParaRPr lang="en-US"/>
            </a:p>
          </p:txBody>
        </p:sp>
        <p:sp>
          <p:nvSpPr>
            <p:cNvPr id="49175" name="Rectangle 369"/>
            <p:cNvSpPr>
              <a:spLocks noChangeAspect="1" noChangeArrowheads="1"/>
            </p:cNvSpPr>
            <p:nvPr/>
          </p:nvSpPr>
          <p:spPr bwMode="auto">
            <a:xfrm>
              <a:off x="2160" y="3552"/>
              <a:ext cx="96" cy="96"/>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49176" name="Rectangle 370"/>
            <p:cNvSpPr>
              <a:spLocks noChangeAspect="1" noChangeArrowheads="1"/>
            </p:cNvSpPr>
            <p:nvPr/>
          </p:nvSpPr>
          <p:spPr bwMode="auto">
            <a:xfrm>
              <a:off x="624" y="3552"/>
              <a:ext cx="96" cy="96"/>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49177" name="Rectangle 371"/>
            <p:cNvSpPr>
              <a:spLocks noChangeAspect="1" noChangeArrowheads="1"/>
            </p:cNvSpPr>
            <p:nvPr/>
          </p:nvSpPr>
          <p:spPr bwMode="auto">
            <a:xfrm>
              <a:off x="624" y="2160"/>
              <a:ext cx="96" cy="96"/>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grpSp>
      <p:sp>
        <p:nvSpPr>
          <p:cNvPr id="49168" name="Rectangle 372"/>
          <p:cNvSpPr>
            <a:spLocks noChangeArrowheads="1"/>
          </p:cNvSpPr>
          <p:nvPr/>
        </p:nvSpPr>
        <p:spPr bwMode="auto">
          <a:xfrm>
            <a:off x="914400" y="3048000"/>
            <a:ext cx="1638300" cy="396875"/>
          </a:xfrm>
          <a:prstGeom prst="rect">
            <a:avLst/>
          </a:prstGeom>
          <a:noFill/>
          <a:ln w="12700">
            <a:noFill/>
            <a:miter lim="800000"/>
            <a:headEnd type="none" w="sm" len="sm"/>
            <a:tailEnd type="none" w="sm" len="sm"/>
          </a:ln>
        </p:spPr>
        <p:txBody>
          <a:bodyPr wrap="none">
            <a:spAutoFit/>
          </a:bodyPr>
          <a:lstStyle/>
          <a:p>
            <a:pPr algn="ctr"/>
            <a:r>
              <a:rPr lang="en-US" sz="2000">
                <a:latin typeface="Helvetica" pitchFamily="-105" charset="0"/>
              </a:rPr>
              <a:t>Hanford, WA</a:t>
            </a:r>
          </a:p>
        </p:txBody>
      </p:sp>
      <p:sp>
        <p:nvSpPr>
          <p:cNvPr id="49169" name="Rectangle 373"/>
          <p:cNvSpPr>
            <a:spLocks noChangeArrowheads="1"/>
          </p:cNvSpPr>
          <p:nvPr/>
        </p:nvSpPr>
        <p:spPr bwMode="auto">
          <a:xfrm>
            <a:off x="1068388" y="6324600"/>
            <a:ext cx="1779587" cy="396875"/>
          </a:xfrm>
          <a:prstGeom prst="rect">
            <a:avLst/>
          </a:prstGeom>
          <a:noFill/>
          <a:ln w="12700">
            <a:noFill/>
            <a:miter lim="800000"/>
            <a:headEnd type="none" w="sm" len="sm"/>
            <a:tailEnd type="none" w="sm" len="sm"/>
          </a:ln>
        </p:spPr>
        <p:txBody>
          <a:bodyPr wrap="none">
            <a:spAutoFit/>
          </a:bodyPr>
          <a:lstStyle/>
          <a:p>
            <a:pPr algn="ctr"/>
            <a:r>
              <a:rPr lang="en-US" sz="2000">
                <a:latin typeface="Helvetica" pitchFamily="-105" charset="0"/>
              </a:rPr>
              <a:t>Livingston, LA</a:t>
            </a:r>
          </a:p>
        </p:txBody>
      </p:sp>
      <p:sp>
        <p:nvSpPr>
          <p:cNvPr id="49170" name="Text Box 374"/>
          <p:cNvSpPr txBox="1">
            <a:spLocks noChangeArrowheads="1"/>
          </p:cNvSpPr>
          <p:nvPr/>
        </p:nvSpPr>
        <p:spPr bwMode="auto">
          <a:xfrm>
            <a:off x="3048000" y="3443288"/>
            <a:ext cx="958850" cy="366712"/>
          </a:xfrm>
          <a:prstGeom prst="rect">
            <a:avLst/>
          </a:prstGeom>
          <a:noFill/>
          <a:ln w="12700">
            <a:noFill/>
            <a:miter lim="800000"/>
            <a:headEnd type="none" w="sm" len="sm"/>
            <a:tailEnd type="none" w="sm" len="sm"/>
          </a:ln>
        </p:spPr>
        <p:txBody>
          <a:bodyPr wrap="none">
            <a:spAutoFit/>
          </a:bodyPr>
          <a:lstStyle/>
          <a:p>
            <a:r>
              <a:rPr lang="en-US" sz="1800">
                <a:solidFill>
                  <a:schemeClr val="tx2"/>
                </a:solidFill>
                <a:latin typeface="Arial" charset="0"/>
              </a:rPr>
              <a:t>Caltech</a:t>
            </a:r>
          </a:p>
        </p:txBody>
      </p:sp>
      <p:sp>
        <p:nvSpPr>
          <p:cNvPr id="49171" name="Text Box 375"/>
          <p:cNvSpPr txBox="1">
            <a:spLocks noChangeArrowheads="1"/>
          </p:cNvSpPr>
          <p:nvPr/>
        </p:nvSpPr>
        <p:spPr bwMode="auto">
          <a:xfrm>
            <a:off x="7423150" y="2286000"/>
            <a:ext cx="577850" cy="366713"/>
          </a:xfrm>
          <a:prstGeom prst="rect">
            <a:avLst/>
          </a:prstGeom>
          <a:noFill/>
          <a:ln w="12700">
            <a:noFill/>
            <a:miter lim="800000"/>
            <a:headEnd type="none" w="sm" len="sm"/>
            <a:tailEnd type="none" w="sm" len="sm"/>
          </a:ln>
        </p:spPr>
        <p:txBody>
          <a:bodyPr wrap="none">
            <a:spAutoFit/>
          </a:bodyPr>
          <a:lstStyle/>
          <a:p>
            <a:r>
              <a:rPr lang="en-US" sz="1800">
                <a:solidFill>
                  <a:schemeClr val="tx2"/>
                </a:solidFill>
                <a:latin typeface="Arial" charset="0"/>
              </a:rPr>
              <a:t>MIT</a:t>
            </a:r>
          </a:p>
        </p:txBody>
      </p:sp>
      <p:sp>
        <p:nvSpPr>
          <p:cNvPr id="49172" name="Slide Number Placeholder 36"/>
          <p:cNvSpPr>
            <a:spLocks noGrp="1"/>
          </p:cNvSpPr>
          <p:nvPr>
            <p:ph type="sldNum" sz="quarter" idx="12"/>
          </p:nvPr>
        </p:nvSpPr>
        <p:spPr>
          <a:noFill/>
        </p:spPr>
        <p:txBody>
          <a:bodyPr/>
          <a:lstStyle/>
          <a:p>
            <a:fld id="{B3B74A6D-60B0-4C00-B4A6-C24F1802932C}" type="slidenum">
              <a:rPr lang="en-US"/>
              <a:pPr/>
              <a:t>7</a:t>
            </a:fld>
            <a:endParaRPr lang="en-US"/>
          </a:p>
        </p:txBody>
      </p:sp>
      <p:sp>
        <p:nvSpPr>
          <p:cNvPr id="38" name="Rectangle 364"/>
          <p:cNvSpPr>
            <a:spLocks noChangeArrowheads="1"/>
          </p:cNvSpPr>
          <p:nvPr/>
        </p:nvSpPr>
        <p:spPr bwMode="auto">
          <a:xfrm>
            <a:off x="214425" y="4372825"/>
            <a:ext cx="2802370" cy="707886"/>
          </a:xfrm>
          <a:prstGeom prst="rect">
            <a:avLst/>
          </a:prstGeom>
          <a:noFill/>
          <a:ln w="12700">
            <a:noFill/>
            <a:miter lim="800000"/>
            <a:headEnd type="none" w="sm" len="sm"/>
            <a:tailEnd type="none" w="sm" len="sm"/>
          </a:ln>
        </p:spPr>
        <p:txBody>
          <a:bodyPr wrap="none">
            <a:spAutoFit/>
          </a:bodyPr>
          <a:lstStyle/>
          <a:p>
            <a:r>
              <a:rPr lang="en-US" sz="2000" dirty="0" smtClean="0">
                <a:latin typeface="Helvetica" pitchFamily="-105" charset="0"/>
              </a:rPr>
              <a:t>Plan for ~2015:</a:t>
            </a:r>
          </a:p>
          <a:p>
            <a:r>
              <a:rPr lang="en-US" sz="2000" dirty="0" err="1" smtClean="0">
                <a:solidFill>
                  <a:srgbClr val="CC3300"/>
                </a:solidFill>
                <a:latin typeface="Helvetica" pitchFamily="-105" charset="0"/>
              </a:rPr>
              <a:t>aLIGO</a:t>
            </a:r>
            <a:r>
              <a:rPr lang="en-US" sz="2000" dirty="0" smtClean="0">
                <a:solidFill>
                  <a:srgbClr val="CC3300"/>
                </a:solidFill>
                <a:latin typeface="Helvetica" pitchFamily="-105" charset="0"/>
              </a:rPr>
              <a:t> 4km H2 to India</a:t>
            </a:r>
            <a:endParaRPr lang="en-US" sz="2000" dirty="0">
              <a:solidFill>
                <a:srgbClr val="CC3300"/>
              </a:solidFill>
              <a:latin typeface="Helvetica" pitchFamily="-105" charset="0"/>
            </a:endParaRPr>
          </a:p>
        </p:txBody>
      </p:sp>
    </p:spTree>
    <p:extLst>
      <p:ext uri="{BB962C8B-B14F-4D97-AF65-F5344CB8AC3E}">
        <p14:creationId xmlns:p14="http://schemas.microsoft.com/office/powerpoint/2010/main" val="246961050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85800" y="0"/>
            <a:ext cx="7239000" cy="1143000"/>
          </a:xfrm>
        </p:spPr>
        <p:txBody>
          <a:bodyPr/>
          <a:lstStyle/>
          <a:p>
            <a:r>
              <a:rPr lang="en-US" smtClean="0">
                <a:ea typeface="ＭＳ Ｐゴシック" pitchFamily="-105" charset="-128"/>
              </a:rPr>
              <a:t>Response to chirps</a:t>
            </a:r>
          </a:p>
        </p:txBody>
      </p:sp>
      <p:sp>
        <p:nvSpPr>
          <p:cNvPr id="11269" name="Slide Number Placeholder 5"/>
          <p:cNvSpPr>
            <a:spLocks noGrp="1"/>
          </p:cNvSpPr>
          <p:nvPr>
            <p:ph type="sldNum" sz="quarter" idx="12"/>
          </p:nvPr>
        </p:nvSpPr>
        <p:spPr>
          <a:noFill/>
        </p:spPr>
        <p:txBody>
          <a:bodyPr/>
          <a:lstStyle/>
          <a:p>
            <a:fld id="{21F3C187-E499-4790-9C54-8D6DFFC0F0DD}" type="slidenum">
              <a:rPr lang="en-US"/>
              <a:pPr/>
              <a:t>70</a:t>
            </a:fld>
            <a:endParaRPr lang="en-US"/>
          </a:p>
        </p:txBody>
      </p:sp>
      <p:pic>
        <p:nvPicPr>
          <p:cNvPr id="11270" name="Picture 2"/>
          <p:cNvPicPr>
            <a:picLocks noChangeAspect="1" noChangeArrowheads="1"/>
          </p:cNvPicPr>
          <p:nvPr/>
        </p:nvPicPr>
        <p:blipFill>
          <a:blip r:embed="rId3" cstate="print"/>
          <a:srcRect l="5029" t="-2567" b="5086"/>
          <a:stretch>
            <a:fillRect/>
          </a:stretch>
        </p:blipFill>
        <p:spPr bwMode="auto">
          <a:xfrm>
            <a:off x="914400" y="1676400"/>
            <a:ext cx="6934200" cy="4648200"/>
          </a:xfrm>
          <a:prstGeom prst="rect">
            <a:avLst/>
          </a:prstGeom>
          <a:noFill/>
          <a:ln w="12700">
            <a:noFill/>
            <a:miter lim="800000"/>
            <a:headEnd/>
            <a:tailEnd/>
          </a:ln>
        </p:spPr>
      </p:pic>
      <p:cxnSp>
        <p:nvCxnSpPr>
          <p:cNvPr id="11271" name="Straight Connector 8"/>
          <p:cNvCxnSpPr>
            <a:cxnSpLocks noChangeShapeType="1"/>
          </p:cNvCxnSpPr>
          <p:nvPr/>
        </p:nvCxnSpPr>
        <p:spPr bwMode="auto">
          <a:xfrm>
            <a:off x="1604963" y="3460750"/>
            <a:ext cx="5464175" cy="2863850"/>
          </a:xfrm>
          <a:prstGeom prst="line">
            <a:avLst/>
          </a:prstGeom>
          <a:noFill/>
          <a:ln w="38100">
            <a:solidFill>
              <a:schemeClr val="tx1"/>
            </a:solidFill>
            <a:round/>
            <a:headEnd/>
            <a:tailEnd/>
          </a:ln>
        </p:spPr>
      </p:cxnSp>
      <p:sp>
        <p:nvSpPr>
          <p:cNvPr id="11272" name="Freeform 10"/>
          <p:cNvSpPr>
            <a:spLocks/>
          </p:cNvSpPr>
          <p:nvPr/>
        </p:nvSpPr>
        <p:spPr bwMode="auto">
          <a:xfrm>
            <a:off x="1685925" y="3767138"/>
            <a:ext cx="5788025" cy="1198562"/>
          </a:xfrm>
          <a:custGeom>
            <a:avLst/>
            <a:gdLst>
              <a:gd name="T0" fmla="*/ 0 w 3752850"/>
              <a:gd name="T1" fmla="*/ 0 h 989012"/>
              <a:gd name="T2" fmla="*/ 7776386 w 3752850"/>
              <a:gd name="T3" fmla="*/ 2282602 h 989012"/>
              <a:gd name="T4" fmla="*/ 18602378 w 3752850"/>
              <a:gd name="T5" fmla="*/ 3922532 h 989012"/>
              <a:gd name="T6" fmla="*/ 30648166 w 3752850"/>
              <a:gd name="T7" fmla="*/ 4498723 h 989012"/>
              <a:gd name="T8" fmla="*/ 78678863 w 3752850"/>
              <a:gd name="T9" fmla="*/ 4454400 h 989012"/>
              <a:gd name="T10" fmla="*/ 103685295 w 3752850"/>
              <a:gd name="T11" fmla="*/ 3612277 h 989012"/>
              <a:gd name="T12" fmla="*/ 120153000 w 3752850"/>
              <a:gd name="T13" fmla="*/ 2548537 h 989012"/>
              <a:gd name="T14" fmla="*/ 0 60000 65536"/>
              <a:gd name="T15" fmla="*/ 0 60000 65536"/>
              <a:gd name="T16" fmla="*/ 0 60000 65536"/>
              <a:gd name="T17" fmla="*/ 0 60000 65536"/>
              <a:gd name="T18" fmla="*/ 0 60000 65536"/>
              <a:gd name="T19" fmla="*/ 0 60000 65536"/>
              <a:gd name="T20" fmla="*/ 0 60000 65536"/>
              <a:gd name="T21" fmla="*/ 0 w 3752850"/>
              <a:gd name="T22" fmla="*/ 0 h 989012"/>
              <a:gd name="T23" fmla="*/ 3752850 w 3752850"/>
              <a:gd name="T24" fmla="*/ 989012 h 9890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52850" h="989012">
                <a:moveTo>
                  <a:pt x="0" y="0"/>
                </a:moveTo>
                <a:cubicBezTo>
                  <a:pt x="73025" y="175021"/>
                  <a:pt x="146050" y="350043"/>
                  <a:pt x="242887" y="490537"/>
                </a:cubicBezTo>
                <a:cubicBezTo>
                  <a:pt x="339725" y="631031"/>
                  <a:pt x="461963" y="763587"/>
                  <a:pt x="581025" y="842962"/>
                </a:cubicBezTo>
                <a:cubicBezTo>
                  <a:pt x="700087" y="922337"/>
                  <a:pt x="644525" y="947737"/>
                  <a:pt x="957262" y="966787"/>
                </a:cubicBezTo>
                <a:cubicBezTo>
                  <a:pt x="1269999" y="985837"/>
                  <a:pt x="2077244" y="989012"/>
                  <a:pt x="2457450" y="957262"/>
                </a:cubicBezTo>
                <a:cubicBezTo>
                  <a:pt x="2837656" y="925512"/>
                  <a:pt x="3022600" y="844549"/>
                  <a:pt x="3238500" y="776287"/>
                </a:cubicBezTo>
                <a:cubicBezTo>
                  <a:pt x="3454400" y="708025"/>
                  <a:pt x="3603625" y="627856"/>
                  <a:pt x="3752850" y="547687"/>
                </a:cubicBezTo>
              </a:path>
            </a:pathLst>
          </a:custGeom>
          <a:noFill/>
          <a:ln w="57150">
            <a:solidFill>
              <a:srgbClr val="009900"/>
            </a:solidFill>
            <a:round/>
            <a:headEnd/>
            <a:tailEnd/>
          </a:ln>
        </p:spPr>
        <p:txBody>
          <a:bodyPr wrap="none" anchor="ctr">
            <a:spAutoFit/>
          </a:bodyPr>
          <a:lstStyle/>
          <a:p>
            <a:endParaRPr lang="en-US"/>
          </a:p>
        </p:txBody>
      </p:sp>
      <p:cxnSp>
        <p:nvCxnSpPr>
          <p:cNvPr id="11273" name="Straight Arrow Connector 11"/>
          <p:cNvCxnSpPr>
            <a:cxnSpLocks noChangeShapeType="1"/>
          </p:cNvCxnSpPr>
          <p:nvPr/>
        </p:nvCxnSpPr>
        <p:spPr bwMode="auto">
          <a:xfrm rot="5400000">
            <a:off x="1987551" y="4244975"/>
            <a:ext cx="647700" cy="3175"/>
          </a:xfrm>
          <a:prstGeom prst="straightConnector1">
            <a:avLst/>
          </a:prstGeom>
          <a:noFill/>
          <a:ln w="38100">
            <a:solidFill>
              <a:srgbClr val="009900"/>
            </a:solidFill>
            <a:round/>
            <a:headEnd/>
            <a:tailEnd type="arrow" w="med" len="med"/>
          </a:ln>
        </p:spPr>
      </p:cxnSp>
      <p:cxnSp>
        <p:nvCxnSpPr>
          <p:cNvPr id="11274" name="Straight Arrow Connector 12"/>
          <p:cNvCxnSpPr>
            <a:cxnSpLocks noChangeShapeType="1"/>
          </p:cNvCxnSpPr>
          <p:nvPr/>
        </p:nvCxnSpPr>
        <p:spPr bwMode="auto">
          <a:xfrm rot="5400000">
            <a:off x="5117307" y="5269706"/>
            <a:ext cx="277812" cy="3175"/>
          </a:xfrm>
          <a:prstGeom prst="straightConnector1">
            <a:avLst/>
          </a:prstGeom>
          <a:noFill/>
          <a:ln w="38100">
            <a:solidFill>
              <a:srgbClr val="0099FF"/>
            </a:solidFill>
            <a:round/>
            <a:headEnd/>
            <a:tailEnd type="arrow" w="med" len="med"/>
          </a:ln>
        </p:spPr>
      </p:cxnSp>
      <p:sp>
        <p:nvSpPr>
          <p:cNvPr id="11275" name="TextBox 14"/>
          <p:cNvSpPr txBox="1">
            <a:spLocks noChangeArrowheads="1"/>
          </p:cNvSpPr>
          <p:nvPr/>
        </p:nvSpPr>
        <p:spPr bwMode="auto">
          <a:xfrm>
            <a:off x="1600200" y="2590800"/>
            <a:ext cx="2460625" cy="523875"/>
          </a:xfrm>
          <a:prstGeom prst="rect">
            <a:avLst/>
          </a:prstGeom>
          <a:noFill/>
          <a:ln w="9525">
            <a:noFill/>
            <a:miter lim="800000"/>
            <a:headEnd/>
            <a:tailEnd/>
          </a:ln>
        </p:spPr>
        <p:txBody>
          <a:bodyPr wrap="none">
            <a:spAutoFit/>
          </a:bodyPr>
          <a:lstStyle/>
          <a:p>
            <a:r>
              <a:rPr lang="en-US" sz="2800" b="1"/>
              <a:t>Chirp signals</a:t>
            </a:r>
          </a:p>
        </p:txBody>
      </p:sp>
      <p:sp>
        <p:nvSpPr>
          <p:cNvPr id="11276" name="TextBox 15"/>
          <p:cNvSpPr txBox="1">
            <a:spLocks noChangeArrowheads="1"/>
          </p:cNvSpPr>
          <p:nvPr/>
        </p:nvSpPr>
        <p:spPr bwMode="auto">
          <a:xfrm>
            <a:off x="1289050" y="4953000"/>
            <a:ext cx="1936750" cy="646113"/>
          </a:xfrm>
          <a:prstGeom prst="rect">
            <a:avLst/>
          </a:prstGeom>
          <a:noFill/>
          <a:ln w="9525">
            <a:noFill/>
            <a:miter lim="800000"/>
            <a:headEnd/>
            <a:tailEnd/>
          </a:ln>
        </p:spPr>
        <p:txBody>
          <a:bodyPr wrap="none">
            <a:spAutoFit/>
          </a:bodyPr>
          <a:lstStyle/>
          <a:p>
            <a:r>
              <a:rPr lang="en-US" sz="1800" b="1">
                <a:solidFill>
                  <a:srgbClr val="009900"/>
                </a:solidFill>
              </a:rPr>
              <a:t>Low-P, 0-detune</a:t>
            </a:r>
            <a:br>
              <a:rPr lang="en-US" sz="1800" b="1">
                <a:solidFill>
                  <a:srgbClr val="009900"/>
                </a:solidFill>
              </a:rPr>
            </a:br>
            <a:r>
              <a:rPr lang="en-US" sz="1800" b="1">
                <a:solidFill>
                  <a:srgbClr val="009900"/>
                </a:solidFill>
              </a:rPr>
              <a:t>(BHBH)</a:t>
            </a:r>
          </a:p>
        </p:txBody>
      </p:sp>
      <p:sp>
        <p:nvSpPr>
          <p:cNvPr id="11277" name="TextBox 16"/>
          <p:cNvSpPr txBox="1">
            <a:spLocks noChangeArrowheads="1"/>
          </p:cNvSpPr>
          <p:nvPr/>
        </p:nvSpPr>
        <p:spPr bwMode="auto">
          <a:xfrm>
            <a:off x="3581400" y="5345113"/>
            <a:ext cx="1898650" cy="646112"/>
          </a:xfrm>
          <a:prstGeom prst="rect">
            <a:avLst/>
          </a:prstGeom>
          <a:noFill/>
          <a:ln w="9525">
            <a:noFill/>
            <a:miter lim="800000"/>
            <a:headEnd/>
            <a:tailEnd/>
          </a:ln>
        </p:spPr>
        <p:txBody>
          <a:bodyPr wrap="none">
            <a:spAutoFit/>
          </a:bodyPr>
          <a:lstStyle/>
          <a:p>
            <a:r>
              <a:rPr lang="en-US" sz="1800" b="1">
                <a:solidFill>
                  <a:srgbClr val="0099FF"/>
                </a:solidFill>
              </a:rPr>
              <a:t>high-P, detuned</a:t>
            </a:r>
            <a:br>
              <a:rPr lang="en-US" sz="1800" b="1">
                <a:solidFill>
                  <a:srgbClr val="0099FF"/>
                </a:solidFill>
              </a:rPr>
            </a:br>
            <a:r>
              <a:rPr lang="en-US" sz="1800" b="1">
                <a:solidFill>
                  <a:srgbClr val="0099FF"/>
                </a:solidFill>
              </a:rPr>
              <a:t>(NSNS)</a:t>
            </a:r>
          </a:p>
        </p:txBody>
      </p:sp>
      <p:sp>
        <p:nvSpPr>
          <p:cNvPr id="11278" name="Freeform 17"/>
          <p:cNvSpPr>
            <a:spLocks/>
          </p:cNvSpPr>
          <p:nvPr/>
        </p:nvSpPr>
        <p:spPr bwMode="auto">
          <a:xfrm>
            <a:off x="1719263" y="3752850"/>
            <a:ext cx="5168900" cy="1704975"/>
          </a:xfrm>
          <a:custGeom>
            <a:avLst/>
            <a:gdLst>
              <a:gd name="T0" fmla="*/ 29182 w 5169756"/>
              <a:gd name="T1" fmla="*/ 0 h 1704828"/>
              <a:gd name="T2" fmla="*/ 190083 w 5169756"/>
              <a:gd name="T3" fmla="*/ 213329 h 1704828"/>
              <a:gd name="T4" fmla="*/ 1169675 w 5169756"/>
              <a:gd name="T5" fmla="*/ 1109323 h 1704828"/>
              <a:gd name="T6" fmla="*/ 1505671 w 5169756"/>
              <a:gd name="T7" fmla="*/ 1360575 h 1704828"/>
              <a:gd name="T8" fmla="*/ 1884259 w 5169756"/>
              <a:gd name="T9" fmla="*/ 1512276 h 1704828"/>
              <a:gd name="T10" fmla="*/ 2641431 w 5169756"/>
              <a:gd name="T11" fmla="*/ 1588130 h 1704828"/>
              <a:gd name="T12" fmla="*/ 3772458 w 5169756"/>
              <a:gd name="T13" fmla="*/ 1663978 h 1704828"/>
              <a:gd name="T14" fmla="*/ 4472842 w 5169756"/>
              <a:gd name="T15" fmla="*/ 1336872 h 1704828"/>
              <a:gd name="T16" fmla="*/ 5064382 w 5169756"/>
              <a:gd name="T17" fmla="*/ 995545 h 1704828"/>
              <a:gd name="T18" fmla="*/ 5069117 w 5169756"/>
              <a:gd name="T19" fmla="*/ 995545 h 17048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69756"/>
              <a:gd name="T31" fmla="*/ 0 h 1704828"/>
              <a:gd name="T32" fmla="*/ 5169756 w 5169756"/>
              <a:gd name="T33" fmla="*/ 1704828 h 17048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69756" h="1704828">
                <a:moveTo>
                  <a:pt x="29217" y="0"/>
                </a:moveTo>
                <a:cubicBezTo>
                  <a:pt x="14608" y="14214"/>
                  <a:pt x="0" y="28428"/>
                  <a:pt x="190303" y="213203"/>
                </a:cubicBezTo>
                <a:cubicBezTo>
                  <a:pt x="380606" y="397978"/>
                  <a:pt x="951514" y="917559"/>
                  <a:pt x="1171033" y="1108651"/>
                </a:cubicBezTo>
                <a:cubicBezTo>
                  <a:pt x="1390552" y="1299743"/>
                  <a:pt x="1388183" y="1292637"/>
                  <a:pt x="1507418" y="1359756"/>
                </a:cubicBezTo>
                <a:cubicBezTo>
                  <a:pt x="1626653" y="1426875"/>
                  <a:pt x="1696931" y="1473464"/>
                  <a:pt x="1886444" y="1511366"/>
                </a:cubicBezTo>
                <a:cubicBezTo>
                  <a:pt x="2075957" y="1549268"/>
                  <a:pt x="2329431" y="1561903"/>
                  <a:pt x="2644496" y="1587171"/>
                </a:cubicBezTo>
                <a:cubicBezTo>
                  <a:pt x="2959561" y="1612439"/>
                  <a:pt x="3471246" y="1704828"/>
                  <a:pt x="3776836" y="1662977"/>
                </a:cubicBezTo>
                <a:cubicBezTo>
                  <a:pt x="4082426" y="1621126"/>
                  <a:pt x="4262463" y="1447406"/>
                  <a:pt x="4478034" y="1336067"/>
                </a:cubicBezTo>
                <a:cubicBezTo>
                  <a:pt x="4693605" y="1224728"/>
                  <a:pt x="4970768" y="1051797"/>
                  <a:pt x="5070262" y="994943"/>
                </a:cubicBezTo>
                <a:cubicBezTo>
                  <a:pt x="5169756" y="938089"/>
                  <a:pt x="5122377" y="966516"/>
                  <a:pt x="5074999" y="994943"/>
                </a:cubicBezTo>
              </a:path>
            </a:pathLst>
          </a:custGeom>
          <a:noFill/>
          <a:ln w="57150">
            <a:solidFill>
              <a:srgbClr val="0099FF"/>
            </a:solidFill>
            <a:round/>
            <a:headEnd/>
            <a:tailEnd/>
          </a:ln>
        </p:spPr>
        <p:txBody>
          <a:bodyPr wrap="none" anchor="ctr">
            <a:spAutoFit/>
          </a:bodyPr>
          <a:lstStyle/>
          <a:p>
            <a:endParaRPr lang="en-US"/>
          </a:p>
        </p:txBody>
      </p:sp>
      <p:cxnSp>
        <p:nvCxnSpPr>
          <p:cNvPr id="11279" name="Straight Arrow Connector 18"/>
          <p:cNvCxnSpPr>
            <a:cxnSpLocks noChangeShapeType="1"/>
          </p:cNvCxnSpPr>
          <p:nvPr/>
        </p:nvCxnSpPr>
        <p:spPr bwMode="auto">
          <a:xfrm rot="16200000" flipH="1">
            <a:off x="4363243" y="4780757"/>
            <a:ext cx="265113" cy="0"/>
          </a:xfrm>
          <a:prstGeom prst="straightConnector1">
            <a:avLst/>
          </a:prstGeom>
          <a:noFill/>
          <a:ln w="38100">
            <a:solidFill>
              <a:srgbClr val="009900"/>
            </a:solidFill>
            <a:round/>
            <a:headEnd/>
            <a:tailEnd type="arrow" w="med" len="med"/>
          </a:ln>
        </p:spPr>
      </p:cxnSp>
      <p:cxnSp>
        <p:nvCxnSpPr>
          <p:cNvPr id="11280" name="Straight Arrow Connector 20"/>
          <p:cNvCxnSpPr>
            <a:cxnSpLocks noChangeShapeType="1"/>
          </p:cNvCxnSpPr>
          <p:nvPr/>
        </p:nvCxnSpPr>
        <p:spPr bwMode="auto">
          <a:xfrm rot="5400000">
            <a:off x="2605881" y="4556919"/>
            <a:ext cx="277813" cy="3175"/>
          </a:xfrm>
          <a:prstGeom prst="straightConnector1">
            <a:avLst/>
          </a:prstGeom>
          <a:noFill/>
          <a:ln w="38100">
            <a:solidFill>
              <a:srgbClr val="0099FF"/>
            </a:solidFill>
            <a:round/>
            <a:headEnd/>
            <a:tailEnd type="arrow" w="med" len="med"/>
          </a:ln>
        </p:spPr>
      </p:cxnSp>
      <p:cxnSp>
        <p:nvCxnSpPr>
          <p:cNvPr id="11281" name="Straight Connector 8"/>
          <p:cNvCxnSpPr>
            <a:cxnSpLocks noChangeShapeType="1"/>
          </p:cNvCxnSpPr>
          <p:nvPr/>
        </p:nvCxnSpPr>
        <p:spPr bwMode="auto">
          <a:xfrm>
            <a:off x="1600200" y="2562225"/>
            <a:ext cx="3352800" cy="1757363"/>
          </a:xfrm>
          <a:prstGeom prst="line">
            <a:avLst/>
          </a:prstGeom>
          <a:noFill/>
          <a:ln w="38100">
            <a:solidFill>
              <a:schemeClr val="tx1"/>
            </a:solidFill>
            <a:round/>
            <a:headEnd/>
            <a:tailEnd/>
          </a:ln>
        </p:spPr>
      </p:cxnSp>
      <p:sp>
        <p:nvSpPr>
          <p:cNvPr id="11282" name="TextBox 14"/>
          <p:cNvSpPr txBox="1">
            <a:spLocks noChangeArrowheads="1"/>
          </p:cNvSpPr>
          <p:nvPr/>
        </p:nvSpPr>
        <p:spPr bwMode="auto">
          <a:xfrm>
            <a:off x="3276600" y="4038600"/>
            <a:ext cx="900113" cy="400050"/>
          </a:xfrm>
          <a:prstGeom prst="rect">
            <a:avLst/>
          </a:prstGeom>
          <a:noFill/>
          <a:ln w="9525">
            <a:noFill/>
            <a:miter lim="800000"/>
            <a:headEnd/>
            <a:tailEnd/>
          </a:ln>
        </p:spPr>
        <p:txBody>
          <a:bodyPr wrap="none">
            <a:spAutoFit/>
          </a:bodyPr>
          <a:lstStyle/>
          <a:p>
            <a:r>
              <a:rPr lang="en-US" sz="2000" b="1"/>
              <a:t>NSNS</a:t>
            </a:r>
          </a:p>
        </p:txBody>
      </p:sp>
      <p:sp>
        <p:nvSpPr>
          <p:cNvPr id="11283" name="TextBox 14"/>
          <p:cNvSpPr txBox="1">
            <a:spLocks noChangeArrowheads="1"/>
          </p:cNvSpPr>
          <p:nvPr/>
        </p:nvSpPr>
        <p:spPr bwMode="auto">
          <a:xfrm>
            <a:off x="3232150" y="3124200"/>
            <a:ext cx="1568450" cy="400050"/>
          </a:xfrm>
          <a:prstGeom prst="rect">
            <a:avLst/>
          </a:prstGeom>
          <a:noFill/>
          <a:ln w="9525">
            <a:noFill/>
            <a:miter lim="800000"/>
            <a:headEnd/>
            <a:tailEnd/>
          </a:ln>
        </p:spPr>
        <p:txBody>
          <a:bodyPr wrap="none">
            <a:spAutoFit/>
          </a:bodyPr>
          <a:lstStyle/>
          <a:p>
            <a:r>
              <a:rPr lang="en-US" sz="2000" b="1"/>
              <a:t>BHBH, 20M</a:t>
            </a:r>
          </a:p>
        </p:txBody>
      </p:sp>
    </p:spTree>
    <p:extLst>
      <p:ext uri="{BB962C8B-B14F-4D97-AF65-F5344CB8AC3E}">
        <p14:creationId xmlns:p14="http://schemas.microsoft.com/office/powerpoint/2010/main" val="1769422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394" name="Rectangle 2"/>
          <p:cNvSpPr>
            <a:spLocks noGrp="1" noChangeArrowheads="1"/>
          </p:cNvSpPr>
          <p:nvPr>
            <p:ph type="title"/>
          </p:nvPr>
        </p:nvSpPr>
        <p:spPr/>
        <p:txBody>
          <a:bodyPr/>
          <a:lstStyle/>
          <a:p>
            <a:r>
              <a:rPr lang="en-US" sz="2800" b="1" u="sng">
                <a:solidFill>
                  <a:schemeClr val="tx1"/>
                </a:solidFill>
                <a:latin typeface="Arial" charset="0"/>
              </a:rPr>
              <a:t>The Laser Interferometer Space Antenna</a:t>
            </a:r>
            <a:r>
              <a:rPr lang="en-US" sz="2800">
                <a:solidFill>
                  <a:schemeClr val="tx1"/>
                </a:solidFill>
                <a:latin typeface="Arial" charset="0"/>
              </a:rPr>
              <a:t/>
            </a:r>
            <a:br>
              <a:rPr lang="en-US" sz="2800">
                <a:solidFill>
                  <a:schemeClr val="tx1"/>
                </a:solidFill>
                <a:latin typeface="Arial" charset="0"/>
              </a:rPr>
            </a:br>
            <a:r>
              <a:rPr lang="en-US">
                <a:solidFill>
                  <a:schemeClr val="tx1"/>
                </a:solidFill>
              </a:rPr>
              <a:t>LISA</a:t>
            </a:r>
          </a:p>
        </p:txBody>
      </p:sp>
      <p:pic>
        <p:nvPicPr>
          <p:cNvPr id="1083395" name="Picture 3" descr="form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48000"/>
            <a:ext cx="3124200" cy="242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3396" name="Text Box 4"/>
          <p:cNvSpPr txBox="1">
            <a:spLocks noChangeArrowheads="1"/>
          </p:cNvSpPr>
          <p:nvPr/>
        </p:nvSpPr>
        <p:spPr bwMode="auto">
          <a:xfrm>
            <a:off x="3276600" y="1905000"/>
            <a:ext cx="3810000" cy="1219200"/>
          </a:xfrm>
          <a:prstGeom prst="rect">
            <a:avLst/>
          </a:prstGeom>
          <a:noFill/>
          <a:ln w="28575">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a:latin typeface="Arial" charset="0"/>
              </a:rPr>
              <a:t>The center of the triangle formation will be in the ecliptic plane </a:t>
            </a:r>
          </a:p>
          <a:p>
            <a:r>
              <a:rPr lang="en-US" sz="1800">
                <a:latin typeface="Arial" charset="0"/>
              </a:rPr>
              <a:t>1 AU from the Sun and 20 degrees behind the Earth.</a:t>
            </a:r>
            <a:r>
              <a:rPr lang="en-US" sz="1800"/>
              <a:t> </a:t>
            </a:r>
            <a:endParaRPr lang="en-US" sz="1800" b="1" i="1">
              <a:latin typeface="Playbill" pitchFamily="82" charset="0"/>
            </a:endParaRPr>
          </a:p>
        </p:txBody>
      </p:sp>
      <p:pic>
        <p:nvPicPr>
          <p:cNvPr id="1083397" name="Picture 5" descr="LISA-orb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429000"/>
            <a:ext cx="3429000" cy="1943100"/>
          </a:xfrm>
          <a:prstGeom prst="rect">
            <a:avLst/>
          </a:prstGeom>
          <a:noFill/>
          <a:extLst>
            <a:ext uri="{909E8E84-426E-40DD-AFC4-6F175D3DCCD1}">
              <a14:hiddenFill xmlns:a14="http://schemas.microsoft.com/office/drawing/2010/main">
                <a:solidFill>
                  <a:srgbClr val="FFFFFF"/>
                </a:solidFill>
              </a14:hiddenFill>
            </a:ext>
          </a:extLst>
        </p:spPr>
      </p:pic>
      <p:sp>
        <p:nvSpPr>
          <p:cNvPr id="1083398" name="Text Box 6"/>
          <p:cNvSpPr txBox="1">
            <a:spLocks noChangeArrowheads="1"/>
          </p:cNvSpPr>
          <p:nvPr/>
        </p:nvSpPr>
        <p:spPr bwMode="auto">
          <a:xfrm>
            <a:off x="228600" y="1905000"/>
            <a:ext cx="2895600" cy="944563"/>
          </a:xfrm>
          <a:prstGeom prst="rect">
            <a:avLst/>
          </a:prstGeom>
          <a:noFill/>
          <a:ln w="28575">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a:latin typeface="Arial" charset="0"/>
              </a:rPr>
              <a:t>Three spacecraft in orbit about the sun,              with 5 million km baseline</a:t>
            </a:r>
            <a:endParaRPr lang="en-US" sz="6000" b="1" i="1">
              <a:latin typeface="Playbill" pitchFamily="82" charset="0"/>
            </a:endParaRPr>
          </a:p>
        </p:txBody>
      </p:sp>
      <p:pic>
        <p:nvPicPr>
          <p:cNvPr id="1083399" name="Picture 7" descr="lisawav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800" y="838200"/>
            <a:ext cx="1981200" cy="1981200"/>
          </a:xfrm>
          <a:prstGeom prst="rect">
            <a:avLst/>
          </a:prstGeom>
          <a:noFill/>
          <a:extLst>
            <a:ext uri="{909E8E84-426E-40DD-AFC4-6F175D3DCCD1}">
              <a14:hiddenFill xmlns:a14="http://schemas.microsoft.com/office/drawing/2010/main">
                <a:solidFill>
                  <a:srgbClr val="FFFFFF"/>
                </a:solidFill>
              </a14:hiddenFill>
            </a:ext>
          </a:extLst>
        </p:spPr>
      </p:pic>
      <p:sp>
        <p:nvSpPr>
          <p:cNvPr id="1083400" name="Text Box 8"/>
          <p:cNvSpPr txBox="1">
            <a:spLocks noChangeArrowheads="1"/>
          </p:cNvSpPr>
          <p:nvPr/>
        </p:nvSpPr>
        <p:spPr bwMode="auto">
          <a:xfrm>
            <a:off x="762000" y="5867400"/>
            <a:ext cx="7543800" cy="476250"/>
          </a:xfrm>
          <a:prstGeom prst="rect">
            <a:avLst/>
          </a:prstGeom>
          <a:noFill/>
          <a:ln w="19050">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atin typeface="Helvetica" pitchFamily="80" charset="0"/>
              </a:rPr>
              <a:t>LISA (NASA/JPL, ESA) may fly in the next 10 years!</a:t>
            </a:r>
          </a:p>
        </p:txBody>
      </p:sp>
      <p:pic>
        <p:nvPicPr>
          <p:cNvPr id="1083401" name="Picture 9" descr="orb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114800"/>
            <a:ext cx="2514600" cy="173513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D0D7F02C-625E-4AEC-B7A2-3E16C90D08CA}" type="slidenum">
              <a:rPr lang="en-US" smtClean="0"/>
              <a:pPr/>
              <a:t>71</a:t>
            </a:fld>
            <a:endParaRPr lang="en-US"/>
          </a:p>
        </p:txBody>
      </p:sp>
    </p:spTree>
    <p:extLst>
      <p:ext uri="{BB962C8B-B14F-4D97-AF65-F5344CB8AC3E}">
        <p14:creationId xmlns:p14="http://schemas.microsoft.com/office/powerpoint/2010/main" val="209525844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1462088" y="0"/>
            <a:ext cx="6157912" cy="773113"/>
          </a:xfrm>
          <a:prstGeom prst="rect">
            <a:avLst/>
          </a:prstGeom>
          <a:noFill/>
          <a:ln w="9525">
            <a:noFill/>
            <a:round/>
            <a:headEnd/>
            <a:tailEnd/>
          </a:ln>
        </p:spPr>
        <p:txBody>
          <a:bodyPr lIns="81639" tIns="40820" rIns="81639" bIns="40820"/>
          <a:lstStyle/>
          <a:p>
            <a:pPr algn="ctr" defTabSz="414338" eaLnBrk="1">
              <a:lnSpc>
                <a:spcPct val="93000"/>
              </a:lnSpc>
              <a:buClr>
                <a:srgbClr val="000000"/>
              </a:buClr>
              <a:buSzPct val="45000"/>
              <a:buFont typeface="Wingdings" pitchFamily="-105"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sz="3200" b="1">
                <a:solidFill>
                  <a:srgbClr val="0000FF"/>
                </a:solidFill>
                <a:latin typeface="Arial" charset="0"/>
              </a:rPr>
              <a:t>LIGO Scientific Collaboration</a:t>
            </a:r>
          </a:p>
        </p:txBody>
      </p:sp>
      <p:pic>
        <p:nvPicPr>
          <p:cNvPr id="51203" name="Picture 3"/>
          <p:cNvPicPr>
            <a:picLocks noChangeAspect="1" noChangeArrowheads="1"/>
          </p:cNvPicPr>
          <p:nvPr/>
        </p:nvPicPr>
        <p:blipFill>
          <a:blip r:embed="rId3"/>
          <a:srcRect/>
          <a:stretch>
            <a:fillRect/>
          </a:stretch>
        </p:blipFill>
        <p:spPr bwMode="auto">
          <a:xfrm>
            <a:off x="22225" y="0"/>
            <a:ext cx="1427163" cy="1039813"/>
          </a:xfrm>
          <a:prstGeom prst="rect">
            <a:avLst/>
          </a:prstGeom>
          <a:noFill/>
          <a:ln w="9525">
            <a:noFill/>
            <a:round/>
            <a:headEnd/>
            <a:tailEnd/>
          </a:ln>
        </p:spPr>
      </p:pic>
      <p:pic>
        <p:nvPicPr>
          <p:cNvPr id="51204" name="Picture 4"/>
          <p:cNvPicPr>
            <a:picLocks noChangeAspect="1" noChangeArrowheads="1"/>
          </p:cNvPicPr>
          <p:nvPr/>
        </p:nvPicPr>
        <p:blipFill>
          <a:blip r:embed="rId4"/>
          <a:srcRect/>
          <a:stretch>
            <a:fillRect/>
          </a:stretch>
        </p:blipFill>
        <p:spPr bwMode="auto">
          <a:xfrm>
            <a:off x="6208713" y="800100"/>
            <a:ext cx="1452562" cy="415925"/>
          </a:xfrm>
          <a:prstGeom prst="rect">
            <a:avLst/>
          </a:prstGeom>
          <a:noFill/>
          <a:ln w="9525">
            <a:noFill/>
            <a:round/>
            <a:headEnd/>
            <a:tailEnd/>
          </a:ln>
        </p:spPr>
      </p:pic>
      <p:pic>
        <p:nvPicPr>
          <p:cNvPr id="51205" name="Picture 5"/>
          <p:cNvPicPr>
            <a:picLocks noChangeAspect="1" noChangeArrowheads="1"/>
          </p:cNvPicPr>
          <p:nvPr/>
        </p:nvPicPr>
        <p:blipFill>
          <a:blip r:embed="rId5"/>
          <a:srcRect/>
          <a:stretch>
            <a:fillRect/>
          </a:stretch>
        </p:blipFill>
        <p:spPr bwMode="auto">
          <a:xfrm>
            <a:off x="3937000" y="4010025"/>
            <a:ext cx="1277938" cy="636588"/>
          </a:xfrm>
          <a:prstGeom prst="rect">
            <a:avLst/>
          </a:prstGeom>
          <a:noFill/>
          <a:ln w="9525">
            <a:noFill/>
            <a:round/>
            <a:headEnd/>
            <a:tailEnd/>
          </a:ln>
        </p:spPr>
      </p:pic>
      <p:pic>
        <p:nvPicPr>
          <p:cNvPr id="51206" name="Picture 6"/>
          <p:cNvPicPr>
            <a:picLocks noChangeAspect="1" noChangeArrowheads="1"/>
          </p:cNvPicPr>
          <p:nvPr/>
        </p:nvPicPr>
        <p:blipFill>
          <a:blip r:embed="rId6"/>
          <a:srcRect/>
          <a:stretch>
            <a:fillRect/>
          </a:stretch>
        </p:blipFill>
        <p:spPr bwMode="auto">
          <a:xfrm>
            <a:off x="3959225" y="3592513"/>
            <a:ext cx="1866900" cy="314325"/>
          </a:xfrm>
          <a:prstGeom prst="rect">
            <a:avLst/>
          </a:prstGeom>
          <a:noFill/>
          <a:ln w="9525">
            <a:noFill/>
            <a:round/>
            <a:headEnd/>
            <a:tailEnd/>
          </a:ln>
        </p:spPr>
      </p:pic>
      <p:pic>
        <p:nvPicPr>
          <p:cNvPr id="51207" name="Picture 7"/>
          <p:cNvPicPr>
            <a:picLocks noChangeAspect="1" noChangeArrowheads="1"/>
          </p:cNvPicPr>
          <p:nvPr/>
        </p:nvPicPr>
        <p:blipFill>
          <a:blip r:embed="rId7"/>
          <a:srcRect/>
          <a:stretch>
            <a:fillRect/>
          </a:stretch>
        </p:blipFill>
        <p:spPr bwMode="auto">
          <a:xfrm>
            <a:off x="8437563" y="3705225"/>
            <a:ext cx="706437" cy="661988"/>
          </a:xfrm>
          <a:prstGeom prst="rect">
            <a:avLst/>
          </a:prstGeom>
          <a:noFill/>
          <a:ln w="9525">
            <a:noFill/>
            <a:round/>
            <a:headEnd/>
            <a:tailEnd/>
          </a:ln>
        </p:spPr>
      </p:pic>
      <p:pic>
        <p:nvPicPr>
          <p:cNvPr id="51208" name="Picture 8"/>
          <p:cNvPicPr>
            <a:picLocks noChangeAspect="1" noChangeArrowheads="1"/>
          </p:cNvPicPr>
          <p:nvPr/>
        </p:nvPicPr>
        <p:blipFill>
          <a:blip r:embed="rId8"/>
          <a:srcRect/>
          <a:stretch>
            <a:fillRect/>
          </a:stretch>
        </p:blipFill>
        <p:spPr bwMode="auto">
          <a:xfrm>
            <a:off x="2422525" y="2990850"/>
            <a:ext cx="414338" cy="622300"/>
          </a:xfrm>
          <a:prstGeom prst="rect">
            <a:avLst/>
          </a:prstGeom>
          <a:noFill/>
          <a:ln w="9525">
            <a:noFill/>
            <a:round/>
            <a:headEnd/>
            <a:tailEnd/>
          </a:ln>
        </p:spPr>
      </p:pic>
      <p:pic>
        <p:nvPicPr>
          <p:cNvPr id="51209" name="Picture 9"/>
          <p:cNvPicPr>
            <a:picLocks noChangeAspect="1" noChangeArrowheads="1"/>
          </p:cNvPicPr>
          <p:nvPr/>
        </p:nvPicPr>
        <p:blipFill>
          <a:blip r:embed="rId9"/>
          <a:srcRect/>
          <a:stretch>
            <a:fillRect/>
          </a:stretch>
        </p:blipFill>
        <p:spPr bwMode="auto">
          <a:xfrm>
            <a:off x="1117600" y="3486150"/>
            <a:ext cx="831850" cy="831850"/>
          </a:xfrm>
          <a:prstGeom prst="rect">
            <a:avLst/>
          </a:prstGeom>
          <a:noFill/>
          <a:ln w="9525">
            <a:noFill/>
            <a:round/>
            <a:headEnd/>
            <a:tailEnd/>
          </a:ln>
        </p:spPr>
      </p:pic>
      <p:pic>
        <p:nvPicPr>
          <p:cNvPr id="51210" name="Picture 10"/>
          <p:cNvPicPr>
            <a:picLocks noChangeAspect="1" noChangeArrowheads="1"/>
          </p:cNvPicPr>
          <p:nvPr/>
        </p:nvPicPr>
        <p:blipFill>
          <a:blip r:embed="rId10"/>
          <a:srcRect/>
          <a:stretch>
            <a:fillRect/>
          </a:stretch>
        </p:blipFill>
        <p:spPr bwMode="auto">
          <a:xfrm>
            <a:off x="8113713" y="4976813"/>
            <a:ext cx="830262" cy="414337"/>
          </a:xfrm>
          <a:prstGeom prst="rect">
            <a:avLst/>
          </a:prstGeom>
          <a:noFill/>
          <a:ln w="9525">
            <a:noFill/>
            <a:round/>
            <a:headEnd/>
            <a:tailEnd/>
          </a:ln>
        </p:spPr>
      </p:pic>
      <p:pic>
        <p:nvPicPr>
          <p:cNvPr id="51211" name="Picture 11"/>
          <p:cNvPicPr>
            <a:picLocks noChangeAspect="1" noChangeArrowheads="1"/>
          </p:cNvPicPr>
          <p:nvPr/>
        </p:nvPicPr>
        <p:blipFill>
          <a:blip r:embed="rId11"/>
          <a:srcRect/>
          <a:stretch>
            <a:fillRect/>
          </a:stretch>
        </p:blipFill>
        <p:spPr bwMode="auto">
          <a:xfrm>
            <a:off x="6451600" y="4416425"/>
            <a:ext cx="788988" cy="814388"/>
          </a:xfrm>
          <a:prstGeom prst="rect">
            <a:avLst/>
          </a:prstGeom>
          <a:noFill/>
          <a:ln w="9525">
            <a:noFill/>
            <a:round/>
            <a:headEnd/>
            <a:tailEnd/>
          </a:ln>
        </p:spPr>
      </p:pic>
      <p:pic>
        <p:nvPicPr>
          <p:cNvPr id="51212" name="Picture 12"/>
          <p:cNvPicPr>
            <a:picLocks noChangeAspect="1" noChangeArrowheads="1"/>
          </p:cNvPicPr>
          <p:nvPr/>
        </p:nvPicPr>
        <p:blipFill>
          <a:blip r:embed="rId12"/>
          <a:srcRect/>
          <a:stretch>
            <a:fillRect/>
          </a:stretch>
        </p:blipFill>
        <p:spPr bwMode="auto">
          <a:xfrm>
            <a:off x="5137150" y="2703513"/>
            <a:ext cx="1008063" cy="798512"/>
          </a:xfrm>
          <a:prstGeom prst="rect">
            <a:avLst/>
          </a:prstGeom>
          <a:noFill/>
          <a:ln w="9525">
            <a:noFill/>
            <a:round/>
            <a:headEnd/>
            <a:tailEnd/>
          </a:ln>
        </p:spPr>
      </p:pic>
      <p:pic>
        <p:nvPicPr>
          <p:cNvPr id="51213" name="Picture 13"/>
          <p:cNvPicPr>
            <a:picLocks noChangeAspect="1" noChangeArrowheads="1"/>
          </p:cNvPicPr>
          <p:nvPr/>
        </p:nvPicPr>
        <p:blipFill>
          <a:blip r:embed="rId13"/>
          <a:srcRect/>
          <a:stretch>
            <a:fillRect/>
          </a:stretch>
        </p:blipFill>
        <p:spPr bwMode="auto">
          <a:xfrm>
            <a:off x="5416550" y="577850"/>
            <a:ext cx="647700" cy="652463"/>
          </a:xfrm>
          <a:prstGeom prst="rect">
            <a:avLst/>
          </a:prstGeom>
          <a:noFill/>
          <a:ln w="9525">
            <a:noFill/>
            <a:round/>
            <a:headEnd/>
            <a:tailEnd/>
          </a:ln>
        </p:spPr>
      </p:pic>
      <p:pic>
        <p:nvPicPr>
          <p:cNvPr id="51214" name="Picture 14"/>
          <p:cNvPicPr>
            <a:picLocks noChangeAspect="1" noChangeArrowheads="1"/>
          </p:cNvPicPr>
          <p:nvPr/>
        </p:nvPicPr>
        <p:blipFill>
          <a:blip r:embed="rId14"/>
          <a:srcRect/>
          <a:stretch>
            <a:fillRect/>
          </a:stretch>
        </p:blipFill>
        <p:spPr bwMode="auto">
          <a:xfrm>
            <a:off x="427038" y="4625975"/>
            <a:ext cx="1552575" cy="427038"/>
          </a:xfrm>
          <a:prstGeom prst="rect">
            <a:avLst/>
          </a:prstGeom>
          <a:noFill/>
          <a:ln w="9525">
            <a:noFill/>
            <a:round/>
            <a:headEnd/>
            <a:tailEnd/>
          </a:ln>
        </p:spPr>
      </p:pic>
      <p:pic>
        <p:nvPicPr>
          <p:cNvPr id="51215" name="Picture 15"/>
          <p:cNvPicPr>
            <a:picLocks noChangeAspect="1" noChangeArrowheads="1"/>
          </p:cNvPicPr>
          <p:nvPr/>
        </p:nvPicPr>
        <p:blipFill>
          <a:blip r:embed="rId15"/>
          <a:srcRect/>
          <a:stretch>
            <a:fillRect/>
          </a:stretch>
        </p:blipFill>
        <p:spPr bwMode="auto">
          <a:xfrm>
            <a:off x="7429500" y="4184650"/>
            <a:ext cx="893763" cy="754063"/>
          </a:xfrm>
          <a:prstGeom prst="rect">
            <a:avLst/>
          </a:prstGeom>
          <a:noFill/>
          <a:ln w="9525">
            <a:noFill/>
            <a:round/>
            <a:headEnd/>
            <a:tailEnd/>
          </a:ln>
        </p:spPr>
      </p:pic>
      <p:pic>
        <p:nvPicPr>
          <p:cNvPr id="51216" name="Picture 16"/>
          <p:cNvPicPr>
            <a:picLocks noChangeAspect="1" noChangeArrowheads="1"/>
          </p:cNvPicPr>
          <p:nvPr/>
        </p:nvPicPr>
        <p:blipFill>
          <a:blip r:embed="rId16"/>
          <a:srcRect/>
          <a:stretch>
            <a:fillRect/>
          </a:stretch>
        </p:blipFill>
        <p:spPr bwMode="auto">
          <a:xfrm>
            <a:off x="7245350" y="1601788"/>
            <a:ext cx="650875" cy="811212"/>
          </a:xfrm>
          <a:prstGeom prst="rect">
            <a:avLst/>
          </a:prstGeom>
          <a:noFill/>
          <a:ln w="9525">
            <a:noFill/>
            <a:round/>
            <a:headEnd/>
            <a:tailEnd/>
          </a:ln>
        </p:spPr>
      </p:pic>
      <p:pic>
        <p:nvPicPr>
          <p:cNvPr id="51217" name="Picture 17"/>
          <p:cNvPicPr>
            <a:picLocks noChangeAspect="1" noChangeArrowheads="1"/>
          </p:cNvPicPr>
          <p:nvPr/>
        </p:nvPicPr>
        <p:blipFill>
          <a:blip r:embed="rId17"/>
          <a:srcRect/>
          <a:stretch>
            <a:fillRect/>
          </a:stretch>
        </p:blipFill>
        <p:spPr bwMode="auto">
          <a:xfrm>
            <a:off x="6561138" y="2674938"/>
            <a:ext cx="1025525" cy="701675"/>
          </a:xfrm>
          <a:prstGeom prst="rect">
            <a:avLst/>
          </a:prstGeom>
          <a:noFill/>
          <a:ln w="9525">
            <a:noFill/>
            <a:round/>
            <a:headEnd/>
            <a:tailEnd/>
          </a:ln>
        </p:spPr>
      </p:pic>
      <p:pic>
        <p:nvPicPr>
          <p:cNvPr id="51218" name="Picture 18"/>
          <p:cNvPicPr>
            <a:picLocks noChangeAspect="1" noChangeArrowheads="1"/>
          </p:cNvPicPr>
          <p:nvPr/>
        </p:nvPicPr>
        <p:blipFill>
          <a:blip r:embed="rId18"/>
          <a:srcRect/>
          <a:stretch>
            <a:fillRect/>
          </a:stretch>
        </p:blipFill>
        <p:spPr bwMode="auto">
          <a:xfrm>
            <a:off x="44450" y="6456363"/>
            <a:ext cx="2357438" cy="369887"/>
          </a:xfrm>
          <a:prstGeom prst="rect">
            <a:avLst/>
          </a:prstGeom>
          <a:noFill/>
          <a:ln w="9525">
            <a:noFill/>
            <a:round/>
            <a:headEnd/>
            <a:tailEnd/>
          </a:ln>
        </p:spPr>
      </p:pic>
      <p:pic>
        <p:nvPicPr>
          <p:cNvPr id="51219" name="Picture 19"/>
          <p:cNvPicPr>
            <a:picLocks noChangeAspect="1" noChangeArrowheads="1"/>
          </p:cNvPicPr>
          <p:nvPr/>
        </p:nvPicPr>
        <p:blipFill>
          <a:blip r:embed="rId19"/>
          <a:srcRect/>
          <a:stretch>
            <a:fillRect/>
          </a:stretch>
        </p:blipFill>
        <p:spPr bwMode="auto">
          <a:xfrm>
            <a:off x="1887538" y="1503363"/>
            <a:ext cx="830262" cy="414337"/>
          </a:xfrm>
          <a:prstGeom prst="rect">
            <a:avLst/>
          </a:prstGeom>
          <a:noFill/>
          <a:ln w="9525">
            <a:noFill/>
            <a:round/>
            <a:headEnd/>
            <a:tailEnd/>
          </a:ln>
        </p:spPr>
      </p:pic>
      <p:pic>
        <p:nvPicPr>
          <p:cNvPr id="51220" name="Picture 20"/>
          <p:cNvPicPr>
            <a:picLocks noChangeAspect="1" noChangeArrowheads="1"/>
          </p:cNvPicPr>
          <p:nvPr/>
        </p:nvPicPr>
        <p:blipFill>
          <a:blip r:embed="rId20"/>
          <a:srcRect/>
          <a:stretch>
            <a:fillRect/>
          </a:stretch>
        </p:blipFill>
        <p:spPr bwMode="auto">
          <a:xfrm>
            <a:off x="2862263" y="1866900"/>
            <a:ext cx="520700" cy="427038"/>
          </a:xfrm>
          <a:prstGeom prst="rect">
            <a:avLst/>
          </a:prstGeom>
          <a:noFill/>
          <a:ln w="9525">
            <a:noFill/>
            <a:round/>
            <a:headEnd/>
            <a:tailEnd/>
          </a:ln>
        </p:spPr>
      </p:pic>
      <p:pic>
        <p:nvPicPr>
          <p:cNvPr id="51221" name="Picture 21"/>
          <p:cNvPicPr>
            <a:picLocks noChangeAspect="1" noChangeArrowheads="1"/>
          </p:cNvPicPr>
          <p:nvPr/>
        </p:nvPicPr>
        <p:blipFill>
          <a:blip r:embed="rId21"/>
          <a:srcRect/>
          <a:stretch>
            <a:fillRect/>
          </a:stretch>
        </p:blipFill>
        <p:spPr bwMode="auto">
          <a:xfrm>
            <a:off x="1219200" y="1998663"/>
            <a:ext cx="647700" cy="620712"/>
          </a:xfrm>
          <a:prstGeom prst="rect">
            <a:avLst/>
          </a:prstGeom>
          <a:noFill/>
          <a:ln w="9525">
            <a:noFill/>
            <a:round/>
            <a:headEnd/>
            <a:tailEnd/>
          </a:ln>
        </p:spPr>
      </p:pic>
      <p:pic>
        <p:nvPicPr>
          <p:cNvPr id="51222" name="Picture 22"/>
          <p:cNvPicPr>
            <a:picLocks noChangeAspect="1" noChangeArrowheads="1"/>
          </p:cNvPicPr>
          <p:nvPr/>
        </p:nvPicPr>
        <p:blipFill>
          <a:blip r:embed="rId22"/>
          <a:srcRect/>
          <a:stretch>
            <a:fillRect/>
          </a:stretch>
        </p:blipFill>
        <p:spPr bwMode="auto">
          <a:xfrm>
            <a:off x="5581650" y="1336675"/>
            <a:ext cx="1468438" cy="354013"/>
          </a:xfrm>
          <a:prstGeom prst="rect">
            <a:avLst/>
          </a:prstGeom>
          <a:noFill/>
          <a:ln w="9525">
            <a:noFill/>
            <a:round/>
            <a:headEnd/>
            <a:tailEnd/>
          </a:ln>
        </p:spPr>
      </p:pic>
      <p:pic>
        <p:nvPicPr>
          <p:cNvPr id="51223" name="Picture 23"/>
          <p:cNvPicPr>
            <a:picLocks noChangeAspect="1" noChangeArrowheads="1"/>
          </p:cNvPicPr>
          <p:nvPr/>
        </p:nvPicPr>
        <p:blipFill>
          <a:blip r:embed="rId23"/>
          <a:srcRect/>
          <a:stretch>
            <a:fillRect/>
          </a:stretch>
        </p:blipFill>
        <p:spPr bwMode="auto">
          <a:xfrm>
            <a:off x="1055688" y="769938"/>
            <a:ext cx="796925" cy="750887"/>
          </a:xfrm>
          <a:prstGeom prst="rect">
            <a:avLst/>
          </a:prstGeom>
          <a:noFill/>
          <a:ln w="9525">
            <a:noFill/>
            <a:round/>
            <a:headEnd/>
            <a:tailEnd/>
          </a:ln>
        </p:spPr>
      </p:pic>
      <p:pic>
        <p:nvPicPr>
          <p:cNvPr id="51224" name="Picture 24"/>
          <p:cNvPicPr>
            <a:picLocks noChangeAspect="1" noChangeArrowheads="1"/>
          </p:cNvPicPr>
          <p:nvPr/>
        </p:nvPicPr>
        <p:blipFill>
          <a:blip r:embed="rId24"/>
          <a:srcRect/>
          <a:stretch>
            <a:fillRect/>
          </a:stretch>
        </p:blipFill>
        <p:spPr bwMode="auto">
          <a:xfrm>
            <a:off x="2130425" y="696913"/>
            <a:ext cx="749300" cy="479425"/>
          </a:xfrm>
          <a:prstGeom prst="rect">
            <a:avLst/>
          </a:prstGeom>
          <a:noFill/>
          <a:ln w="9525">
            <a:noFill/>
            <a:round/>
            <a:headEnd/>
            <a:tailEnd/>
          </a:ln>
        </p:spPr>
      </p:pic>
      <p:pic>
        <p:nvPicPr>
          <p:cNvPr id="51225" name="Picture 25"/>
          <p:cNvPicPr>
            <a:picLocks noChangeAspect="1" noChangeArrowheads="1"/>
          </p:cNvPicPr>
          <p:nvPr/>
        </p:nvPicPr>
        <p:blipFill>
          <a:blip r:embed="rId25"/>
          <a:srcRect/>
          <a:stretch>
            <a:fillRect/>
          </a:stretch>
        </p:blipFill>
        <p:spPr bwMode="auto">
          <a:xfrm>
            <a:off x="6396038" y="3517900"/>
            <a:ext cx="847725" cy="819150"/>
          </a:xfrm>
          <a:prstGeom prst="rect">
            <a:avLst/>
          </a:prstGeom>
          <a:noFill/>
          <a:ln w="9525">
            <a:noFill/>
            <a:round/>
            <a:headEnd/>
            <a:tailEnd/>
          </a:ln>
        </p:spPr>
      </p:pic>
      <p:pic>
        <p:nvPicPr>
          <p:cNvPr id="51226" name="Picture 26"/>
          <p:cNvPicPr>
            <a:picLocks noChangeAspect="1" noChangeArrowheads="1"/>
          </p:cNvPicPr>
          <p:nvPr/>
        </p:nvPicPr>
        <p:blipFill>
          <a:blip r:embed="rId26"/>
          <a:srcRect/>
          <a:stretch>
            <a:fillRect/>
          </a:stretch>
        </p:blipFill>
        <p:spPr bwMode="auto">
          <a:xfrm>
            <a:off x="225425" y="1331913"/>
            <a:ext cx="828675" cy="612775"/>
          </a:xfrm>
          <a:prstGeom prst="rect">
            <a:avLst/>
          </a:prstGeom>
          <a:noFill/>
          <a:ln w="9525">
            <a:noFill/>
            <a:round/>
            <a:headEnd/>
            <a:tailEnd/>
          </a:ln>
        </p:spPr>
      </p:pic>
      <p:pic>
        <p:nvPicPr>
          <p:cNvPr id="51227" name="Picture 27"/>
          <p:cNvPicPr>
            <a:picLocks noChangeAspect="1" noChangeArrowheads="1"/>
          </p:cNvPicPr>
          <p:nvPr/>
        </p:nvPicPr>
        <p:blipFill>
          <a:blip r:embed="rId27"/>
          <a:srcRect/>
          <a:stretch>
            <a:fillRect/>
          </a:stretch>
        </p:blipFill>
        <p:spPr bwMode="auto">
          <a:xfrm>
            <a:off x="153988" y="3821113"/>
            <a:ext cx="588962" cy="722312"/>
          </a:xfrm>
          <a:prstGeom prst="rect">
            <a:avLst/>
          </a:prstGeom>
          <a:noFill/>
          <a:ln w="9525">
            <a:noFill/>
            <a:round/>
            <a:headEnd/>
            <a:tailEnd/>
          </a:ln>
        </p:spPr>
      </p:pic>
      <p:pic>
        <p:nvPicPr>
          <p:cNvPr id="51228" name="Picture 28"/>
          <p:cNvPicPr>
            <a:picLocks noChangeAspect="1" noChangeArrowheads="1"/>
          </p:cNvPicPr>
          <p:nvPr/>
        </p:nvPicPr>
        <p:blipFill>
          <a:blip r:embed="rId28"/>
          <a:srcRect/>
          <a:stretch>
            <a:fillRect/>
          </a:stretch>
        </p:blipFill>
        <p:spPr bwMode="auto">
          <a:xfrm>
            <a:off x="1963738" y="5840413"/>
            <a:ext cx="1233487" cy="403225"/>
          </a:xfrm>
          <a:prstGeom prst="rect">
            <a:avLst/>
          </a:prstGeom>
          <a:noFill/>
          <a:ln w="9525">
            <a:noFill/>
            <a:round/>
            <a:headEnd/>
            <a:tailEnd/>
          </a:ln>
        </p:spPr>
      </p:pic>
      <p:pic>
        <p:nvPicPr>
          <p:cNvPr id="51229" name="Picture 29"/>
          <p:cNvPicPr>
            <a:picLocks noChangeAspect="1" noChangeArrowheads="1"/>
          </p:cNvPicPr>
          <p:nvPr/>
        </p:nvPicPr>
        <p:blipFill>
          <a:blip r:embed="rId29"/>
          <a:srcRect/>
          <a:stretch>
            <a:fillRect/>
          </a:stretch>
        </p:blipFill>
        <p:spPr bwMode="auto">
          <a:xfrm>
            <a:off x="2097088" y="3705225"/>
            <a:ext cx="971550" cy="546100"/>
          </a:xfrm>
          <a:prstGeom prst="rect">
            <a:avLst/>
          </a:prstGeom>
          <a:noFill/>
          <a:ln w="9525">
            <a:noFill/>
            <a:round/>
            <a:headEnd/>
            <a:tailEnd/>
          </a:ln>
        </p:spPr>
      </p:pic>
      <p:pic>
        <p:nvPicPr>
          <p:cNvPr id="51230" name="Picture 30"/>
          <p:cNvPicPr>
            <a:picLocks noChangeAspect="1" noChangeArrowheads="1"/>
          </p:cNvPicPr>
          <p:nvPr/>
        </p:nvPicPr>
        <p:blipFill>
          <a:blip r:embed="rId30"/>
          <a:srcRect/>
          <a:stretch>
            <a:fillRect/>
          </a:stretch>
        </p:blipFill>
        <p:spPr bwMode="auto">
          <a:xfrm>
            <a:off x="4911725" y="1082675"/>
            <a:ext cx="557213" cy="538163"/>
          </a:xfrm>
          <a:prstGeom prst="rect">
            <a:avLst/>
          </a:prstGeom>
          <a:noFill/>
          <a:ln w="9525">
            <a:noFill/>
            <a:round/>
            <a:headEnd/>
            <a:tailEnd/>
          </a:ln>
        </p:spPr>
      </p:pic>
      <p:pic>
        <p:nvPicPr>
          <p:cNvPr id="51231" name="Picture 31"/>
          <p:cNvPicPr>
            <a:picLocks noChangeAspect="1" noChangeArrowheads="1"/>
          </p:cNvPicPr>
          <p:nvPr/>
        </p:nvPicPr>
        <p:blipFill>
          <a:blip r:embed="rId31"/>
          <a:srcRect/>
          <a:stretch>
            <a:fillRect/>
          </a:stretch>
        </p:blipFill>
        <p:spPr bwMode="auto">
          <a:xfrm>
            <a:off x="3159125" y="3606800"/>
            <a:ext cx="712788" cy="712788"/>
          </a:xfrm>
          <a:prstGeom prst="rect">
            <a:avLst/>
          </a:prstGeom>
          <a:noFill/>
          <a:ln w="9525">
            <a:noFill/>
            <a:round/>
            <a:headEnd/>
            <a:tailEnd/>
          </a:ln>
        </p:spPr>
      </p:pic>
      <p:pic>
        <p:nvPicPr>
          <p:cNvPr id="51232" name="Picture 32"/>
          <p:cNvPicPr>
            <a:picLocks noChangeAspect="1" noChangeArrowheads="1"/>
          </p:cNvPicPr>
          <p:nvPr/>
        </p:nvPicPr>
        <p:blipFill>
          <a:blip r:embed="rId32"/>
          <a:srcRect/>
          <a:stretch>
            <a:fillRect/>
          </a:stretch>
        </p:blipFill>
        <p:spPr bwMode="auto">
          <a:xfrm>
            <a:off x="252413" y="5948363"/>
            <a:ext cx="1323975" cy="431800"/>
          </a:xfrm>
          <a:prstGeom prst="rect">
            <a:avLst/>
          </a:prstGeom>
          <a:noFill/>
          <a:ln w="9525">
            <a:noFill/>
            <a:round/>
            <a:headEnd/>
            <a:tailEnd/>
          </a:ln>
        </p:spPr>
      </p:pic>
      <p:pic>
        <p:nvPicPr>
          <p:cNvPr id="51233" name="Picture 33"/>
          <p:cNvPicPr>
            <a:picLocks noChangeAspect="1" noChangeArrowheads="1"/>
          </p:cNvPicPr>
          <p:nvPr/>
        </p:nvPicPr>
        <p:blipFill>
          <a:blip r:embed="rId33"/>
          <a:srcRect/>
          <a:stretch>
            <a:fillRect/>
          </a:stretch>
        </p:blipFill>
        <p:spPr bwMode="auto">
          <a:xfrm>
            <a:off x="8535988" y="1806575"/>
            <a:ext cx="496887" cy="720725"/>
          </a:xfrm>
          <a:prstGeom prst="rect">
            <a:avLst/>
          </a:prstGeom>
          <a:noFill/>
          <a:ln w="9525">
            <a:noFill/>
            <a:round/>
            <a:headEnd/>
            <a:tailEnd/>
          </a:ln>
        </p:spPr>
      </p:pic>
      <p:pic>
        <p:nvPicPr>
          <p:cNvPr id="51234" name="Picture 34"/>
          <p:cNvPicPr>
            <a:picLocks noChangeAspect="1" noChangeArrowheads="1"/>
          </p:cNvPicPr>
          <p:nvPr/>
        </p:nvPicPr>
        <p:blipFill>
          <a:blip r:embed="rId34"/>
          <a:srcRect/>
          <a:stretch>
            <a:fillRect/>
          </a:stretch>
        </p:blipFill>
        <p:spPr bwMode="auto">
          <a:xfrm>
            <a:off x="2093913" y="2101850"/>
            <a:ext cx="781050" cy="769938"/>
          </a:xfrm>
          <a:prstGeom prst="rect">
            <a:avLst/>
          </a:prstGeom>
          <a:noFill/>
          <a:ln w="9525">
            <a:noFill/>
            <a:round/>
            <a:headEnd/>
            <a:tailEnd/>
          </a:ln>
        </p:spPr>
      </p:pic>
      <p:pic>
        <p:nvPicPr>
          <p:cNvPr id="51235" name="Picture 35"/>
          <p:cNvPicPr>
            <a:picLocks noChangeAspect="1" noChangeArrowheads="1"/>
          </p:cNvPicPr>
          <p:nvPr/>
        </p:nvPicPr>
        <p:blipFill>
          <a:blip r:embed="rId35"/>
          <a:srcRect/>
          <a:stretch>
            <a:fillRect/>
          </a:stretch>
        </p:blipFill>
        <p:spPr bwMode="auto">
          <a:xfrm>
            <a:off x="7561263" y="3409950"/>
            <a:ext cx="796925" cy="636588"/>
          </a:xfrm>
          <a:prstGeom prst="rect">
            <a:avLst/>
          </a:prstGeom>
          <a:noFill/>
          <a:ln w="9525">
            <a:noFill/>
            <a:round/>
            <a:headEnd/>
            <a:tailEnd/>
          </a:ln>
        </p:spPr>
      </p:pic>
      <p:pic>
        <p:nvPicPr>
          <p:cNvPr id="51236" name="Picture 36"/>
          <p:cNvPicPr>
            <a:picLocks noChangeAspect="1" noChangeArrowheads="1"/>
          </p:cNvPicPr>
          <p:nvPr/>
        </p:nvPicPr>
        <p:blipFill>
          <a:blip r:embed="rId36"/>
          <a:srcRect/>
          <a:stretch>
            <a:fillRect/>
          </a:stretch>
        </p:blipFill>
        <p:spPr bwMode="auto">
          <a:xfrm>
            <a:off x="3121025" y="6172200"/>
            <a:ext cx="1458913" cy="620713"/>
          </a:xfrm>
          <a:prstGeom prst="rect">
            <a:avLst/>
          </a:prstGeom>
          <a:noFill/>
          <a:ln w="9525">
            <a:noFill/>
            <a:round/>
            <a:headEnd/>
            <a:tailEnd/>
          </a:ln>
        </p:spPr>
      </p:pic>
      <p:pic>
        <p:nvPicPr>
          <p:cNvPr id="51237" name="Picture 37"/>
          <p:cNvPicPr>
            <a:picLocks noChangeAspect="1" noChangeArrowheads="1"/>
          </p:cNvPicPr>
          <p:nvPr/>
        </p:nvPicPr>
        <p:blipFill>
          <a:blip r:embed="rId37"/>
          <a:srcRect/>
          <a:stretch>
            <a:fillRect/>
          </a:stretch>
        </p:blipFill>
        <p:spPr bwMode="auto">
          <a:xfrm>
            <a:off x="7840663" y="962025"/>
            <a:ext cx="803275" cy="731838"/>
          </a:xfrm>
          <a:prstGeom prst="rect">
            <a:avLst/>
          </a:prstGeom>
          <a:noFill/>
          <a:ln w="9525">
            <a:noFill/>
            <a:round/>
            <a:headEnd/>
            <a:tailEnd/>
          </a:ln>
        </p:spPr>
      </p:pic>
      <p:pic>
        <p:nvPicPr>
          <p:cNvPr id="51238" name="Picture 38"/>
          <p:cNvPicPr>
            <a:picLocks noChangeAspect="1" noChangeArrowheads="1"/>
          </p:cNvPicPr>
          <p:nvPr/>
        </p:nvPicPr>
        <p:blipFill>
          <a:blip r:embed="rId38"/>
          <a:srcRect/>
          <a:stretch>
            <a:fillRect/>
          </a:stretch>
        </p:blipFill>
        <p:spPr bwMode="auto">
          <a:xfrm>
            <a:off x="33338" y="2044700"/>
            <a:ext cx="1108075" cy="741363"/>
          </a:xfrm>
          <a:prstGeom prst="rect">
            <a:avLst/>
          </a:prstGeom>
          <a:noFill/>
          <a:ln w="9525">
            <a:noFill/>
            <a:round/>
            <a:headEnd/>
            <a:tailEnd/>
          </a:ln>
        </p:spPr>
      </p:pic>
      <p:pic>
        <p:nvPicPr>
          <p:cNvPr id="51239" name="Picture 39"/>
          <p:cNvPicPr>
            <a:picLocks noChangeAspect="1" noChangeArrowheads="1"/>
          </p:cNvPicPr>
          <p:nvPr/>
        </p:nvPicPr>
        <p:blipFill>
          <a:blip r:embed="rId39"/>
          <a:srcRect/>
          <a:stretch>
            <a:fillRect/>
          </a:stretch>
        </p:blipFill>
        <p:spPr bwMode="auto">
          <a:xfrm>
            <a:off x="44450" y="5349875"/>
            <a:ext cx="1873250" cy="523875"/>
          </a:xfrm>
          <a:prstGeom prst="rect">
            <a:avLst/>
          </a:prstGeom>
          <a:noFill/>
          <a:ln w="9525">
            <a:noFill/>
            <a:round/>
            <a:headEnd/>
            <a:tailEnd/>
          </a:ln>
        </p:spPr>
      </p:pic>
      <p:pic>
        <p:nvPicPr>
          <p:cNvPr id="51240" name="Picture 40"/>
          <p:cNvPicPr>
            <a:picLocks noChangeAspect="1" noChangeArrowheads="1"/>
          </p:cNvPicPr>
          <p:nvPr/>
        </p:nvPicPr>
        <p:blipFill>
          <a:blip r:embed="rId40"/>
          <a:srcRect/>
          <a:stretch>
            <a:fillRect/>
          </a:stretch>
        </p:blipFill>
        <p:spPr bwMode="auto">
          <a:xfrm>
            <a:off x="3241675" y="2997200"/>
            <a:ext cx="1500188" cy="393700"/>
          </a:xfrm>
          <a:prstGeom prst="rect">
            <a:avLst/>
          </a:prstGeom>
          <a:noFill/>
          <a:ln w="9525">
            <a:noFill/>
            <a:round/>
            <a:headEnd/>
            <a:tailEnd/>
          </a:ln>
        </p:spPr>
      </p:pic>
      <p:pic>
        <p:nvPicPr>
          <p:cNvPr id="51241" name="Picture 41"/>
          <p:cNvPicPr>
            <a:picLocks noChangeAspect="1" noChangeArrowheads="1"/>
          </p:cNvPicPr>
          <p:nvPr/>
        </p:nvPicPr>
        <p:blipFill>
          <a:blip r:embed="rId41"/>
          <a:srcRect/>
          <a:stretch>
            <a:fillRect/>
          </a:stretch>
        </p:blipFill>
        <p:spPr bwMode="auto">
          <a:xfrm>
            <a:off x="3065463" y="2319338"/>
            <a:ext cx="1658937" cy="584200"/>
          </a:xfrm>
          <a:prstGeom prst="rect">
            <a:avLst/>
          </a:prstGeom>
          <a:noFill/>
          <a:ln w="9525">
            <a:noFill/>
            <a:round/>
            <a:headEnd/>
            <a:tailEnd/>
          </a:ln>
        </p:spPr>
      </p:pic>
      <p:pic>
        <p:nvPicPr>
          <p:cNvPr id="51242" name="Picture 42"/>
          <p:cNvPicPr>
            <a:picLocks noChangeAspect="1" noChangeArrowheads="1"/>
          </p:cNvPicPr>
          <p:nvPr/>
        </p:nvPicPr>
        <p:blipFill>
          <a:blip r:embed="rId42"/>
          <a:srcRect/>
          <a:stretch>
            <a:fillRect/>
          </a:stretch>
        </p:blipFill>
        <p:spPr bwMode="auto">
          <a:xfrm>
            <a:off x="3544888" y="1746250"/>
            <a:ext cx="1731962" cy="325438"/>
          </a:xfrm>
          <a:prstGeom prst="rect">
            <a:avLst/>
          </a:prstGeom>
          <a:noFill/>
          <a:ln w="9525">
            <a:noFill/>
            <a:round/>
            <a:headEnd/>
            <a:tailEnd/>
          </a:ln>
        </p:spPr>
      </p:pic>
      <p:pic>
        <p:nvPicPr>
          <p:cNvPr id="51243" name="Picture 43"/>
          <p:cNvPicPr>
            <a:picLocks noChangeAspect="1" noChangeArrowheads="1"/>
          </p:cNvPicPr>
          <p:nvPr/>
        </p:nvPicPr>
        <p:blipFill>
          <a:blip r:embed="rId43"/>
          <a:srcRect/>
          <a:stretch>
            <a:fillRect/>
          </a:stretch>
        </p:blipFill>
        <p:spPr bwMode="auto">
          <a:xfrm>
            <a:off x="2073275" y="5173663"/>
            <a:ext cx="1671638" cy="587375"/>
          </a:xfrm>
          <a:prstGeom prst="rect">
            <a:avLst/>
          </a:prstGeom>
          <a:noFill/>
          <a:ln w="9525">
            <a:noFill/>
            <a:round/>
            <a:headEnd/>
            <a:tailEnd/>
          </a:ln>
        </p:spPr>
      </p:pic>
      <p:pic>
        <p:nvPicPr>
          <p:cNvPr id="51244" name="Picture 44"/>
          <p:cNvPicPr>
            <a:picLocks noChangeAspect="1" noChangeArrowheads="1"/>
          </p:cNvPicPr>
          <p:nvPr/>
        </p:nvPicPr>
        <p:blipFill>
          <a:blip r:embed="rId44"/>
          <a:srcRect/>
          <a:stretch>
            <a:fillRect/>
          </a:stretch>
        </p:blipFill>
        <p:spPr bwMode="auto">
          <a:xfrm>
            <a:off x="5024438" y="4748213"/>
            <a:ext cx="1069975" cy="479425"/>
          </a:xfrm>
          <a:prstGeom prst="rect">
            <a:avLst/>
          </a:prstGeom>
          <a:noFill/>
          <a:ln w="9525">
            <a:noFill/>
            <a:round/>
            <a:headEnd/>
            <a:tailEnd/>
          </a:ln>
        </p:spPr>
      </p:pic>
      <p:pic>
        <p:nvPicPr>
          <p:cNvPr id="51245" name="Picture 45"/>
          <p:cNvPicPr>
            <a:picLocks noChangeAspect="1" noChangeArrowheads="1"/>
          </p:cNvPicPr>
          <p:nvPr/>
        </p:nvPicPr>
        <p:blipFill>
          <a:blip r:embed="rId45"/>
          <a:srcRect/>
          <a:stretch>
            <a:fillRect/>
          </a:stretch>
        </p:blipFill>
        <p:spPr bwMode="auto">
          <a:xfrm>
            <a:off x="4660900" y="6084888"/>
            <a:ext cx="1377950" cy="692150"/>
          </a:xfrm>
          <a:prstGeom prst="rect">
            <a:avLst/>
          </a:prstGeom>
          <a:noFill/>
          <a:ln w="9525">
            <a:noFill/>
            <a:round/>
            <a:headEnd/>
            <a:tailEnd/>
          </a:ln>
        </p:spPr>
      </p:pic>
      <p:pic>
        <p:nvPicPr>
          <p:cNvPr id="51246" name="Picture 46"/>
          <p:cNvPicPr>
            <a:picLocks noChangeAspect="1" noChangeArrowheads="1"/>
          </p:cNvPicPr>
          <p:nvPr/>
        </p:nvPicPr>
        <p:blipFill>
          <a:blip r:embed="rId46"/>
          <a:srcRect/>
          <a:stretch>
            <a:fillRect/>
          </a:stretch>
        </p:blipFill>
        <p:spPr bwMode="auto">
          <a:xfrm>
            <a:off x="4802188" y="2162175"/>
            <a:ext cx="1193800" cy="419100"/>
          </a:xfrm>
          <a:prstGeom prst="rect">
            <a:avLst/>
          </a:prstGeom>
          <a:noFill/>
          <a:ln w="9525">
            <a:noFill/>
            <a:round/>
            <a:headEnd/>
            <a:tailEnd/>
          </a:ln>
        </p:spPr>
      </p:pic>
      <p:pic>
        <p:nvPicPr>
          <p:cNvPr id="51247" name="Picture 47"/>
          <p:cNvPicPr>
            <a:picLocks noChangeAspect="1" noChangeArrowheads="1"/>
          </p:cNvPicPr>
          <p:nvPr/>
        </p:nvPicPr>
        <p:blipFill>
          <a:blip r:embed="rId47"/>
          <a:srcRect/>
          <a:stretch>
            <a:fillRect/>
          </a:stretch>
        </p:blipFill>
        <p:spPr bwMode="auto">
          <a:xfrm>
            <a:off x="285750" y="2890838"/>
            <a:ext cx="609600" cy="746125"/>
          </a:xfrm>
          <a:prstGeom prst="rect">
            <a:avLst/>
          </a:prstGeom>
          <a:noFill/>
          <a:ln w="9525">
            <a:noFill/>
            <a:round/>
            <a:headEnd/>
            <a:tailEnd/>
          </a:ln>
        </p:spPr>
      </p:pic>
      <p:pic>
        <p:nvPicPr>
          <p:cNvPr id="51248" name="Picture 48"/>
          <p:cNvPicPr>
            <a:picLocks noChangeAspect="1" noChangeArrowheads="1"/>
          </p:cNvPicPr>
          <p:nvPr/>
        </p:nvPicPr>
        <p:blipFill>
          <a:blip r:embed="rId48"/>
          <a:srcRect/>
          <a:stretch>
            <a:fillRect/>
          </a:stretch>
        </p:blipFill>
        <p:spPr bwMode="auto">
          <a:xfrm>
            <a:off x="6161088" y="1804988"/>
            <a:ext cx="736600" cy="736600"/>
          </a:xfrm>
          <a:prstGeom prst="rect">
            <a:avLst/>
          </a:prstGeom>
          <a:noFill/>
          <a:ln w="9525">
            <a:noFill/>
            <a:round/>
            <a:headEnd/>
            <a:tailEnd/>
          </a:ln>
        </p:spPr>
      </p:pic>
      <p:pic>
        <p:nvPicPr>
          <p:cNvPr id="51249" name="Picture 49"/>
          <p:cNvPicPr>
            <a:picLocks noChangeAspect="1" noChangeArrowheads="1"/>
          </p:cNvPicPr>
          <p:nvPr/>
        </p:nvPicPr>
        <p:blipFill>
          <a:blip r:embed="rId49"/>
          <a:srcRect/>
          <a:stretch>
            <a:fillRect/>
          </a:stretch>
        </p:blipFill>
        <p:spPr bwMode="auto">
          <a:xfrm>
            <a:off x="3854450" y="5468938"/>
            <a:ext cx="1568450" cy="307975"/>
          </a:xfrm>
          <a:prstGeom prst="rect">
            <a:avLst/>
          </a:prstGeom>
          <a:noFill/>
          <a:ln w="9525">
            <a:noFill/>
            <a:round/>
            <a:headEnd/>
            <a:tailEnd/>
          </a:ln>
        </p:spPr>
      </p:pic>
      <p:pic>
        <p:nvPicPr>
          <p:cNvPr id="51250" name="Picture 50"/>
          <p:cNvPicPr>
            <a:picLocks noChangeAspect="1" noChangeArrowheads="1"/>
          </p:cNvPicPr>
          <p:nvPr/>
        </p:nvPicPr>
        <p:blipFill>
          <a:blip r:embed="rId50"/>
          <a:srcRect/>
          <a:stretch>
            <a:fillRect/>
          </a:stretch>
        </p:blipFill>
        <p:spPr bwMode="auto">
          <a:xfrm>
            <a:off x="2351088" y="4325938"/>
            <a:ext cx="657225" cy="657225"/>
          </a:xfrm>
          <a:prstGeom prst="rect">
            <a:avLst/>
          </a:prstGeom>
          <a:noFill/>
          <a:ln w="9525">
            <a:noFill/>
            <a:round/>
            <a:headEnd/>
            <a:tailEnd/>
          </a:ln>
        </p:spPr>
      </p:pic>
      <p:pic>
        <p:nvPicPr>
          <p:cNvPr id="51251" name="Picture 51"/>
          <p:cNvPicPr>
            <a:picLocks noChangeAspect="1" noChangeArrowheads="1"/>
          </p:cNvPicPr>
          <p:nvPr/>
        </p:nvPicPr>
        <p:blipFill>
          <a:blip r:embed="rId51"/>
          <a:srcRect/>
          <a:stretch>
            <a:fillRect/>
          </a:stretch>
        </p:blipFill>
        <p:spPr bwMode="auto">
          <a:xfrm>
            <a:off x="8004175" y="2617788"/>
            <a:ext cx="542925" cy="631825"/>
          </a:xfrm>
          <a:prstGeom prst="rect">
            <a:avLst/>
          </a:prstGeom>
          <a:noFill/>
          <a:ln w="9525">
            <a:noFill/>
            <a:round/>
            <a:headEnd/>
            <a:tailEnd/>
          </a:ln>
        </p:spPr>
      </p:pic>
      <p:pic>
        <p:nvPicPr>
          <p:cNvPr id="51252" name="Picture 52"/>
          <p:cNvPicPr>
            <a:picLocks noChangeAspect="1" noChangeArrowheads="1"/>
          </p:cNvPicPr>
          <p:nvPr/>
        </p:nvPicPr>
        <p:blipFill>
          <a:blip r:embed="rId52"/>
          <a:srcRect/>
          <a:stretch>
            <a:fillRect/>
          </a:stretch>
        </p:blipFill>
        <p:spPr bwMode="auto">
          <a:xfrm>
            <a:off x="4425950" y="676275"/>
            <a:ext cx="485775" cy="527050"/>
          </a:xfrm>
          <a:prstGeom prst="rect">
            <a:avLst/>
          </a:prstGeom>
          <a:noFill/>
          <a:ln w="9525">
            <a:noFill/>
            <a:round/>
            <a:headEnd/>
            <a:tailEnd/>
          </a:ln>
        </p:spPr>
      </p:pic>
      <p:pic>
        <p:nvPicPr>
          <p:cNvPr id="51253" name="Picture 53"/>
          <p:cNvPicPr>
            <a:picLocks noChangeAspect="1" noChangeArrowheads="1"/>
          </p:cNvPicPr>
          <p:nvPr/>
        </p:nvPicPr>
        <p:blipFill>
          <a:blip r:embed="rId53"/>
          <a:srcRect/>
          <a:stretch>
            <a:fillRect/>
          </a:stretch>
        </p:blipFill>
        <p:spPr bwMode="auto">
          <a:xfrm>
            <a:off x="5546725" y="4000500"/>
            <a:ext cx="628650" cy="531813"/>
          </a:xfrm>
          <a:prstGeom prst="rect">
            <a:avLst/>
          </a:prstGeom>
          <a:noFill/>
          <a:ln w="9525">
            <a:noFill/>
            <a:round/>
            <a:headEnd/>
            <a:tailEnd/>
          </a:ln>
        </p:spPr>
      </p:pic>
      <p:pic>
        <p:nvPicPr>
          <p:cNvPr id="51254" name="Picture 54"/>
          <p:cNvPicPr>
            <a:picLocks noChangeAspect="1" noChangeArrowheads="1"/>
          </p:cNvPicPr>
          <p:nvPr/>
        </p:nvPicPr>
        <p:blipFill>
          <a:blip r:embed="rId54"/>
          <a:srcRect/>
          <a:stretch>
            <a:fillRect/>
          </a:stretch>
        </p:blipFill>
        <p:spPr bwMode="auto">
          <a:xfrm>
            <a:off x="6170613" y="6270625"/>
            <a:ext cx="2517775" cy="488950"/>
          </a:xfrm>
          <a:prstGeom prst="rect">
            <a:avLst/>
          </a:prstGeom>
          <a:noFill/>
          <a:ln w="9525">
            <a:noFill/>
            <a:round/>
            <a:headEnd/>
            <a:tailEnd/>
          </a:ln>
        </p:spPr>
      </p:pic>
      <p:pic>
        <p:nvPicPr>
          <p:cNvPr id="51255" name="Picture 55"/>
          <p:cNvPicPr>
            <a:picLocks noChangeAspect="1" noChangeArrowheads="1"/>
          </p:cNvPicPr>
          <p:nvPr/>
        </p:nvPicPr>
        <p:blipFill>
          <a:blip r:embed="rId55"/>
          <a:srcRect/>
          <a:stretch>
            <a:fillRect/>
          </a:stretch>
        </p:blipFill>
        <p:spPr bwMode="auto">
          <a:xfrm>
            <a:off x="1462088" y="2708275"/>
            <a:ext cx="465137" cy="588963"/>
          </a:xfrm>
          <a:prstGeom prst="rect">
            <a:avLst/>
          </a:prstGeom>
          <a:noFill/>
          <a:ln w="9525">
            <a:noFill/>
            <a:round/>
            <a:headEnd/>
            <a:tailEnd/>
          </a:ln>
        </p:spPr>
      </p:pic>
      <p:pic>
        <p:nvPicPr>
          <p:cNvPr id="51256" name="Picture 56"/>
          <p:cNvPicPr>
            <a:picLocks noChangeAspect="1" noChangeArrowheads="1"/>
          </p:cNvPicPr>
          <p:nvPr/>
        </p:nvPicPr>
        <p:blipFill>
          <a:blip r:embed="rId56"/>
          <a:srcRect/>
          <a:stretch>
            <a:fillRect/>
          </a:stretch>
        </p:blipFill>
        <p:spPr bwMode="auto">
          <a:xfrm>
            <a:off x="3411538" y="4699000"/>
            <a:ext cx="1400175" cy="414338"/>
          </a:xfrm>
          <a:prstGeom prst="rect">
            <a:avLst/>
          </a:prstGeom>
          <a:noFill/>
          <a:ln w="9525">
            <a:noFill/>
            <a:round/>
            <a:headEnd/>
            <a:tailEnd/>
          </a:ln>
        </p:spPr>
      </p:pic>
      <p:pic>
        <p:nvPicPr>
          <p:cNvPr id="51257" name="Picture 57"/>
          <p:cNvPicPr>
            <a:picLocks noChangeAspect="1" noChangeArrowheads="1"/>
          </p:cNvPicPr>
          <p:nvPr/>
        </p:nvPicPr>
        <p:blipFill>
          <a:blip r:embed="rId57"/>
          <a:srcRect/>
          <a:stretch>
            <a:fillRect/>
          </a:stretch>
        </p:blipFill>
        <p:spPr bwMode="auto">
          <a:xfrm>
            <a:off x="3548063" y="692150"/>
            <a:ext cx="712787" cy="788988"/>
          </a:xfrm>
          <a:prstGeom prst="rect">
            <a:avLst/>
          </a:prstGeom>
          <a:noFill/>
          <a:ln w="9525">
            <a:noFill/>
            <a:round/>
            <a:headEnd/>
            <a:tailEnd/>
          </a:ln>
        </p:spPr>
      </p:pic>
      <p:pic>
        <p:nvPicPr>
          <p:cNvPr id="51258" name="Picture 58"/>
          <p:cNvPicPr>
            <a:picLocks noChangeAspect="1" noChangeArrowheads="1"/>
          </p:cNvPicPr>
          <p:nvPr/>
        </p:nvPicPr>
        <p:blipFill>
          <a:blip r:embed="rId58"/>
          <a:srcRect/>
          <a:stretch>
            <a:fillRect/>
          </a:stretch>
        </p:blipFill>
        <p:spPr bwMode="auto">
          <a:xfrm>
            <a:off x="6523038" y="5564188"/>
            <a:ext cx="1951037" cy="385762"/>
          </a:xfrm>
          <a:prstGeom prst="rect">
            <a:avLst/>
          </a:prstGeom>
          <a:noFill/>
          <a:ln w="9525">
            <a:noFill/>
            <a:round/>
            <a:headEnd/>
            <a:tailEnd/>
          </a:ln>
        </p:spPr>
      </p:pic>
      <p:pic>
        <p:nvPicPr>
          <p:cNvPr id="51259" name="Picture 59"/>
          <p:cNvPicPr>
            <a:picLocks noChangeAspect="1" noChangeArrowheads="1"/>
          </p:cNvPicPr>
          <p:nvPr/>
        </p:nvPicPr>
        <p:blipFill>
          <a:blip r:embed="rId59"/>
          <a:srcRect/>
          <a:stretch>
            <a:fillRect/>
          </a:stretch>
        </p:blipFill>
        <p:spPr bwMode="auto">
          <a:xfrm>
            <a:off x="2781300" y="1211263"/>
            <a:ext cx="569913" cy="647700"/>
          </a:xfrm>
          <a:prstGeom prst="rect">
            <a:avLst/>
          </a:prstGeom>
          <a:noFill/>
          <a:ln w="9525">
            <a:noFill/>
            <a:round/>
            <a:headEnd/>
            <a:tailEnd/>
          </a:ln>
        </p:spPr>
      </p:pic>
      <p:pic>
        <p:nvPicPr>
          <p:cNvPr id="51260" name="Picture 60"/>
          <p:cNvPicPr>
            <a:picLocks noChangeAspect="1" noChangeArrowheads="1"/>
          </p:cNvPicPr>
          <p:nvPr/>
        </p:nvPicPr>
        <p:blipFill>
          <a:blip r:embed="rId60"/>
          <a:srcRect/>
          <a:stretch>
            <a:fillRect/>
          </a:stretch>
        </p:blipFill>
        <p:spPr bwMode="auto">
          <a:xfrm>
            <a:off x="6775450" y="6111875"/>
            <a:ext cx="2282825" cy="161925"/>
          </a:xfrm>
          <a:prstGeom prst="rect">
            <a:avLst/>
          </a:prstGeom>
          <a:noFill/>
          <a:ln w="9525">
            <a:noFill/>
            <a:round/>
            <a:headEnd/>
            <a:tailEnd/>
          </a:ln>
        </p:spPr>
      </p:pic>
      <p:pic>
        <p:nvPicPr>
          <p:cNvPr id="51261" name="Picture 61"/>
          <p:cNvPicPr>
            <a:picLocks noChangeAspect="1" noChangeArrowheads="1"/>
          </p:cNvPicPr>
          <p:nvPr/>
        </p:nvPicPr>
        <p:blipFill>
          <a:blip r:embed="rId61"/>
          <a:srcRect/>
          <a:stretch>
            <a:fillRect/>
          </a:stretch>
        </p:blipFill>
        <p:spPr bwMode="auto">
          <a:xfrm>
            <a:off x="5514975" y="5303838"/>
            <a:ext cx="646113" cy="604837"/>
          </a:xfrm>
          <a:prstGeom prst="rect">
            <a:avLst/>
          </a:prstGeom>
          <a:noFill/>
          <a:ln w="9525">
            <a:noFill/>
            <a:round/>
            <a:headEnd/>
            <a:tailEnd/>
          </a:ln>
        </p:spPr>
      </p:pic>
      <p:sp>
        <p:nvSpPr>
          <p:cNvPr id="51263" name="Slide Number Placeholder 64"/>
          <p:cNvSpPr>
            <a:spLocks noGrp="1"/>
          </p:cNvSpPr>
          <p:nvPr>
            <p:ph type="sldNum" sz="quarter" idx="12"/>
          </p:nvPr>
        </p:nvSpPr>
        <p:spPr>
          <a:noFill/>
        </p:spPr>
        <p:txBody>
          <a:bodyPr/>
          <a:lstStyle/>
          <a:p>
            <a:fld id="{B5FE3A5E-CCD0-4A93-A882-6B71FD7FBAE9}" type="slidenum">
              <a:rPr lang="en-US"/>
              <a:pPr/>
              <a:t>8</a:t>
            </a:fld>
            <a:endParaRPr lang="en-US"/>
          </a:p>
        </p:txBody>
      </p:sp>
      <p:pic>
        <p:nvPicPr>
          <p:cNvPr id="64" name="Picture 15" descr="lsclogo"/>
          <p:cNvPicPr>
            <a:picLocks noChangeAspect="1" noChangeArrowheads="1"/>
          </p:cNvPicPr>
          <p:nvPr/>
        </p:nvPicPr>
        <p:blipFill>
          <a:blip r:embed="rId62"/>
          <a:srcRect/>
          <a:stretch>
            <a:fillRect/>
          </a:stretch>
        </p:blipFill>
        <p:spPr bwMode="auto">
          <a:xfrm>
            <a:off x="7810500" y="0"/>
            <a:ext cx="1333500" cy="566738"/>
          </a:xfrm>
          <a:prstGeom prst="rect">
            <a:avLst/>
          </a:prstGeom>
          <a:noFill/>
          <a:ln w="9525">
            <a:noFill/>
            <a:miter lim="800000"/>
            <a:headEnd/>
            <a:tailEnd/>
          </a:ln>
        </p:spPr>
      </p:pic>
    </p:spTree>
    <p:extLst>
      <p:ext uri="{BB962C8B-B14F-4D97-AF65-F5344CB8AC3E}">
        <p14:creationId xmlns:p14="http://schemas.microsoft.com/office/powerpoint/2010/main" val="7302314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600200" y="228600"/>
            <a:ext cx="6276975" cy="1143000"/>
          </a:xfrm>
        </p:spPr>
        <p:txBody>
          <a:bodyPr/>
          <a:lstStyle/>
          <a:p>
            <a:r>
              <a:rPr lang="en-US" smtClean="0">
                <a:ea typeface="ＭＳ Ｐゴシック" pitchFamily="-105" charset="-128"/>
              </a:rPr>
              <a:t>Event Localization With An</a:t>
            </a:r>
            <a:br>
              <a:rPr lang="en-US" smtClean="0">
                <a:ea typeface="ＭＳ Ｐゴシック" pitchFamily="-105" charset="-128"/>
              </a:rPr>
            </a:br>
            <a:r>
              <a:rPr lang="en-US" smtClean="0">
                <a:ea typeface="ＭＳ Ｐゴシック" pitchFamily="-105" charset="-128"/>
              </a:rPr>
              <a:t>Array of GW Interferometers</a:t>
            </a:r>
          </a:p>
        </p:txBody>
      </p:sp>
      <p:grpSp>
        <p:nvGrpSpPr>
          <p:cNvPr id="40964" name="Group 9"/>
          <p:cNvGrpSpPr>
            <a:grpSpLocks/>
          </p:cNvGrpSpPr>
          <p:nvPr/>
        </p:nvGrpSpPr>
        <p:grpSpPr bwMode="auto">
          <a:xfrm>
            <a:off x="5649681" y="1771902"/>
            <a:ext cx="2405713" cy="2714370"/>
            <a:chOff x="148" y="882"/>
            <a:chExt cx="1768" cy="1950"/>
          </a:xfrm>
        </p:grpSpPr>
        <p:pic>
          <p:nvPicPr>
            <p:cNvPr id="40978" name="Picture 10"/>
            <p:cNvPicPr>
              <a:picLocks noChangeAspect="1" noChangeArrowheads="1"/>
            </p:cNvPicPr>
            <p:nvPr/>
          </p:nvPicPr>
          <p:blipFill>
            <a:blip r:embed="rId3"/>
            <a:srcRect b="15781"/>
            <a:stretch>
              <a:fillRect/>
            </a:stretch>
          </p:blipFill>
          <p:spPr bwMode="auto">
            <a:xfrm>
              <a:off x="148" y="882"/>
              <a:ext cx="1768" cy="1950"/>
            </a:xfrm>
            <a:prstGeom prst="rect">
              <a:avLst/>
            </a:prstGeom>
            <a:noFill/>
            <a:ln w="9525">
              <a:noFill/>
              <a:miter lim="800000"/>
              <a:headEnd/>
              <a:tailEnd/>
            </a:ln>
          </p:spPr>
        </p:pic>
        <p:sp>
          <p:nvSpPr>
            <p:cNvPr id="40979" name="Text Box 11"/>
            <p:cNvSpPr txBox="1">
              <a:spLocks noChangeArrowheads="1"/>
            </p:cNvSpPr>
            <p:nvPr/>
          </p:nvSpPr>
          <p:spPr bwMode="auto">
            <a:xfrm>
              <a:off x="704" y="2249"/>
              <a:ext cx="801" cy="381"/>
            </a:xfrm>
            <a:prstGeom prst="rect">
              <a:avLst/>
            </a:prstGeom>
            <a:noFill/>
            <a:ln w="9525">
              <a:noFill/>
              <a:miter lim="800000"/>
              <a:headEnd/>
              <a:tailEnd/>
            </a:ln>
          </p:spPr>
          <p:txBody>
            <a:bodyPr wrap="none">
              <a:spAutoFit/>
            </a:bodyPr>
            <a:lstStyle/>
            <a:p>
              <a:pPr algn="ctr"/>
              <a:r>
                <a:rPr lang="en-US" sz="1600" b="1">
                  <a:solidFill>
                    <a:srgbClr val="66FF66"/>
                  </a:solidFill>
                  <a:latin typeface="Helvetica" pitchFamily="-105" charset="0"/>
                </a:rPr>
                <a:t>LIGO</a:t>
              </a:r>
            </a:p>
            <a:p>
              <a:pPr algn="ctr"/>
              <a:r>
                <a:rPr lang="en-US" sz="1600" b="1">
                  <a:solidFill>
                    <a:srgbClr val="66FF66"/>
                  </a:solidFill>
                  <a:latin typeface="Helvetica" pitchFamily="-105" charset="0"/>
                </a:rPr>
                <a:t>Livingston</a:t>
              </a:r>
              <a:endParaRPr lang="en-US" sz="1000" i="1">
                <a:solidFill>
                  <a:srgbClr val="66FF66"/>
                </a:solidFill>
                <a:latin typeface="Helvetica" pitchFamily="-105" charset="0"/>
              </a:endParaRPr>
            </a:p>
          </p:txBody>
        </p:sp>
        <p:sp>
          <p:nvSpPr>
            <p:cNvPr id="40980" name="Text Box 12"/>
            <p:cNvSpPr txBox="1">
              <a:spLocks noChangeArrowheads="1"/>
            </p:cNvSpPr>
            <p:nvPr/>
          </p:nvSpPr>
          <p:spPr bwMode="auto">
            <a:xfrm>
              <a:off x="325" y="1970"/>
              <a:ext cx="638" cy="381"/>
            </a:xfrm>
            <a:prstGeom prst="rect">
              <a:avLst/>
            </a:prstGeom>
            <a:noFill/>
            <a:ln w="9525">
              <a:noFill/>
              <a:miter lim="800000"/>
              <a:headEnd/>
              <a:tailEnd/>
            </a:ln>
          </p:spPr>
          <p:txBody>
            <a:bodyPr wrap="none">
              <a:spAutoFit/>
            </a:bodyPr>
            <a:lstStyle/>
            <a:p>
              <a:pPr algn="ctr"/>
              <a:r>
                <a:rPr lang="en-US" sz="1600" b="1">
                  <a:solidFill>
                    <a:srgbClr val="66FF66"/>
                  </a:solidFill>
                  <a:latin typeface="Helvetica" pitchFamily="-105" charset="0"/>
                </a:rPr>
                <a:t>LIGO</a:t>
              </a:r>
            </a:p>
            <a:p>
              <a:pPr algn="ctr"/>
              <a:r>
                <a:rPr lang="en-US" sz="1600" b="1">
                  <a:solidFill>
                    <a:srgbClr val="66FF66"/>
                  </a:solidFill>
                  <a:latin typeface="Helvetica" pitchFamily="-105" charset="0"/>
                </a:rPr>
                <a:t>Hanford</a:t>
              </a:r>
              <a:endParaRPr lang="en-US" sz="1000" i="1">
                <a:solidFill>
                  <a:srgbClr val="66FF66"/>
                </a:solidFill>
                <a:latin typeface="Helvetica" pitchFamily="-105" charset="0"/>
              </a:endParaRPr>
            </a:p>
          </p:txBody>
        </p:sp>
        <p:sp>
          <p:nvSpPr>
            <p:cNvPr id="40981" name="Text Box 13"/>
            <p:cNvSpPr txBox="1">
              <a:spLocks noChangeArrowheads="1"/>
            </p:cNvSpPr>
            <p:nvPr/>
          </p:nvSpPr>
          <p:spPr bwMode="auto">
            <a:xfrm>
              <a:off x="212" y="1416"/>
              <a:ext cx="510" cy="221"/>
            </a:xfrm>
            <a:prstGeom prst="rect">
              <a:avLst/>
            </a:prstGeom>
            <a:noFill/>
            <a:ln w="9525">
              <a:noFill/>
              <a:miter lim="800000"/>
              <a:headEnd/>
              <a:tailEnd/>
            </a:ln>
          </p:spPr>
          <p:txBody>
            <a:bodyPr wrap="none">
              <a:spAutoFit/>
            </a:bodyPr>
            <a:lstStyle/>
            <a:p>
              <a:pPr algn="ctr"/>
              <a:r>
                <a:rPr lang="en-US" sz="1600" b="1">
                  <a:solidFill>
                    <a:srgbClr val="66FF66"/>
                  </a:solidFill>
                  <a:latin typeface="Helvetica" pitchFamily="-105" charset="0"/>
                </a:rPr>
                <a:t>TAMA</a:t>
              </a:r>
              <a:endParaRPr lang="en-US" sz="1000" i="1">
                <a:solidFill>
                  <a:srgbClr val="66FF66"/>
                </a:solidFill>
                <a:latin typeface="Helvetica" pitchFamily="-105" charset="0"/>
              </a:endParaRPr>
            </a:p>
          </p:txBody>
        </p:sp>
        <p:sp>
          <p:nvSpPr>
            <p:cNvPr id="40982" name="Text Box 14"/>
            <p:cNvSpPr txBox="1">
              <a:spLocks noChangeArrowheads="1"/>
            </p:cNvSpPr>
            <p:nvPr/>
          </p:nvSpPr>
          <p:spPr bwMode="auto">
            <a:xfrm>
              <a:off x="1146" y="1395"/>
              <a:ext cx="421" cy="220"/>
            </a:xfrm>
            <a:prstGeom prst="rect">
              <a:avLst/>
            </a:prstGeom>
            <a:noFill/>
            <a:ln w="9525">
              <a:noFill/>
              <a:miter lim="800000"/>
              <a:headEnd/>
              <a:tailEnd/>
            </a:ln>
          </p:spPr>
          <p:txBody>
            <a:bodyPr wrap="none">
              <a:spAutoFit/>
            </a:bodyPr>
            <a:lstStyle/>
            <a:p>
              <a:pPr algn="ctr"/>
              <a:r>
                <a:rPr lang="en-US" sz="1600" b="1">
                  <a:solidFill>
                    <a:srgbClr val="66FF66"/>
                  </a:solidFill>
                  <a:latin typeface="Helvetica" pitchFamily="-105" charset="0"/>
                </a:rPr>
                <a:t>GEO</a:t>
              </a:r>
              <a:endParaRPr lang="en-US" sz="1000" i="1">
                <a:solidFill>
                  <a:srgbClr val="66FF66"/>
                </a:solidFill>
                <a:latin typeface="Helvetica" pitchFamily="-105" charset="0"/>
              </a:endParaRPr>
            </a:p>
          </p:txBody>
        </p:sp>
        <p:sp>
          <p:nvSpPr>
            <p:cNvPr id="40983" name="Text Box 15"/>
            <p:cNvSpPr txBox="1">
              <a:spLocks noChangeArrowheads="1"/>
            </p:cNvSpPr>
            <p:nvPr/>
          </p:nvSpPr>
          <p:spPr bwMode="auto">
            <a:xfrm>
              <a:off x="1336" y="1675"/>
              <a:ext cx="556" cy="221"/>
            </a:xfrm>
            <a:prstGeom prst="rect">
              <a:avLst/>
            </a:prstGeom>
            <a:noFill/>
            <a:ln w="9525">
              <a:noFill/>
              <a:miter lim="800000"/>
              <a:headEnd/>
              <a:tailEnd/>
            </a:ln>
          </p:spPr>
          <p:txBody>
            <a:bodyPr wrap="none">
              <a:spAutoFit/>
            </a:bodyPr>
            <a:lstStyle/>
            <a:p>
              <a:pPr algn="ctr"/>
              <a:r>
                <a:rPr lang="en-US" sz="1600" b="1">
                  <a:solidFill>
                    <a:srgbClr val="66FF66"/>
                  </a:solidFill>
                  <a:latin typeface="Helvetica" pitchFamily="-105" charset="0"/>
                </a:rPr>
                <a:t>VIRGO</a:t>
              </a:r>
              <a:endParaRPr lang="en-US" sz="1000" i="1">
                <a:solidFill>
                  <a:srgbClr val="66FF66"/>
                </a:solidFill>
                <a:latin typeface="Helvetica" pitchFamily="-105" charset="0"/>
              </a:endParaRPr>
            </a:p>
          </p:txBody>
        </p:sp>
      </p:grpSp>
      <p:grpSp>
        <p:nvGrpSpPr>
          <p:cNvPr id="40965" name="Group 16"/>
          <p:cNvGrpSpPr>
            <a:grpSpLocks/>
          </p:cNvGrpSpPr>
          <p:nvPr/>
        </p:nvGrpSpPr>
        <p:grpSpPr bwMode="auto">
          <a:xfrm>
            <a:off x="5366168" y="4651851"/>
            <a:ext cx="3255963" cy="1858963"/>
            <a:chOff x="200" y="2858"/>
            <a:chExt cx="2051" cy="1171"/>
          </a:xfrm>
        </p:grpSpPr>
        <p:grpSp>
          <p:nvGrpSpPr>
            <p:cNvPr id="40967" name="Group 17"/>
            <p:cNvGrpSpPr>
              <a:grpSpLocks/>
            </p:cNvGrpSpPr>
            <p:nvPr/>
          </p:nvGrpSpPr>
          <p:grpSpPr bwMode="auto">
            <a:xfrm>
              <a:off x="200" y="2858"/>
              <a:ext cx="2051" cy="1171"/>
              <a:chOff x="200" y="2858"/>
              <a:chExt cx="2051" cy="1171"/>
            </a:xfrm>
          </p:grpSpPr>
          <p:sp>
            <p:nvSpPr>
              <p:cNvPr id="40969" name="Line 18"/>
              <p:cNvSpPr>
                <a:spLocks noChangeShapeType="1"/>
              </p:cNvSpPr>
              <p:nvPr/>
            </p:nvSpPr>
            <p:spPr bwMode="auto">
              <a:xfrm flipH="1">
                <a:off x="1347" y="3113"/>
                <a:ext cx="547" cy="676"/>
              </a:xfrm>
              <a:prstGeom prst="line">
                <a:avLst/>
              </a:prstGeom>
              <a:noFill/>
              <a:ln w="9525">
                <a:solidFill>
                  <a:srgbClr val="FF0066"/>
                </a:solidFill>
                <a:round/>
                <a:headEnd/>
                <a:tailEnd type="triangle" w="med" len="med"/>
              </a:ln>
            </p:spPr>
            <p:txBody>
              <a:bodyPr wrap="none" anchor="ctr"/>
              <a:lstStyle/>
              <a:p>
                <a:endParaRPr lang="en-US"/>
              </a:p>
            </p:txBody>
          </p:sp>
          <p:sp>
            <p:nvSpPr>
              <p:cNvPr id="40970" name="Line 19"/>
              <p:cNvSpPr>
                <a:spLocks noChangeShapeType="1"/>
              </p:cNvSpPr>
              <p:nvPr/>
            </p:nvSpPr>
            <p:spPr bwMode="auto">
              <a:xfrm>
                <a:off x="278" y="3787"/>
                <a:ext cx="1077" cy="0"/>
              </a:xfrm>
              <a:prstGeom prst="line">
                <a:avLst/>
              </a:prstGeom>
              <a:noFill/>
              <a:ln w="28575">
                <a:solidFill>
                  <a:schemeClr val="accent2"/>
                </a:solidFill>
                <a:round/>
                <a:headEnd/>
                <a:tailEnd/>
              </a:ln>
            </p:spPr>
            <p:txBody>
              <a:bodyPr wrap="none" anchor="ctr"/>
              <a:lstStyle/>
              <a:p>
                <a:endParaRPr lang="en-US"/>
              </a:p>
            </p:txBody>
          </p:sp>
          <p:sp>
            <p:nvSpPr>
              <p:cNvPr id="40971" name="Line 20"/>
              <p:cNvSpPr>
                <a:spLocks noChangeShapeType="1"/>
              </p:cNvSpPr>
              <p:nvPr/>
            </p:nvSpPr>
            <p:spPr bwMode="auto">
              <a:xfrm flipH="1">
                <a:off x="275" y="3092"/>
                <a:ext cx="559" cy="692"/>
              </a:xfrm>
              <a:prstGeom prst="line">
                <a:avLst/>
              </a:prstGeom>
              <a:noFill/>
              <a:ln w="9525">
                <a:solidFill>
                  <a:srgbClr val="FF0066"/>
                </a:solidFill>
                <a:round/>
                <a:headEnd/>
                <a:tailEnd type="triangle" w="med" len="med"/>
              </a:ln>
            </p:spPr>
            <p:txBody>
              <a:bodyPr wrap="none" anchor="ctr"/>
              <a:lstStyle/>
              <a:p>
                <a:endParaRPr lang="en-US"/>
              </a:p>
            </p:txBody>
          </p:sp>
          <p:sp>
            <p:nvSpPr>
              <p:cNvPr id="40972" name="Line 21"/>
              <p:cNvSpPr>
                <a:spLocks noChangeShapeType="1"/>
              </p:cNvSpPr>
              <p:nvPr/>
            </p:nvSpPr>
            <p:spPr bwMode="auto">
              <a:xfrm rot="16200000" flipH="1">
                <a:off x="765" y="3193"/>
                <a:ext cx="528" cy="653"/>
              </a:xfrm>
              <a:prstGeom prst="line">
                <a:avLst/>
              </a:prstGeom>
              <a:noFill/>
              <a:ln w="9525">
                <a:solidFill>
                  <a:srgbClr val="FF0066"/>
                </a:solidFill>
                <a:round/>
                <a:headEnd/>
                <a:tailEnd/>
              </a:ln>
            </p:spPr>
            <p:txBody>
              <a:bodyPr wrap="none" anchor="ctr"/>
              <a:lstStyle/>
              <a:p>
                <a:endParaRPr lang="en-US"/>
              </a:p>
            </p:txBody>
          </p:sp>
          <p:sp>
            <p:nvSpPr>
              <p:cNvPr id="40973" name="Text Box 22"/>
              <p:cNvSpPr txBox="1">
                <a:spLocks noChangeArrowheads="1"/>
              </p:cNvSpPr>
              <p:nvPr/>
            </p:nvSpPr>
            <p:spPr bwMode="auto">
              <a:xfrm>
                <a:off x="394" y="3555"/>
                <a:ext cx="191" cy="231"/>
              </a:xfrm>
              <a:prstGeom prst="rect">
                <a:avLst/>
              </a:prstGeom>
              <a:noFill/>
              <a:ln w="9525">
                <a:noFill/>
                <a:miter lim="800000"/>
                <a:headEnd/>
                <a:tailEnd/>
              </a:ln>
            </p:spPr>
            <p:txBody>
              <a:bodyPr wrap="none">
                <a:spAutoFit/>
              </a:bodyPr>
              <a:lstStyle/>
              <a:p>
                <a:r>
                  <a:rPr lang="en-US" sz="1800" i="1">
                    <a:solidFill>
                      <a:schemeClr val="accent2"/>
                    </a:solidFill>
                    <a:latin typeface="Symbol" pitchFamily="-105" charset="2"/>
                  </a:rPr>
                  <a:t>q</a:t>
                </a:r>
              </a:p>
            </p:txBody>
          </p:sp>
          <p:sp>
            <p:nvSpPr>
              <p:cNvPr id="40974" name="Text Box 23"/>
              <p:cNvSpPr txBox="1">
                <a:spLocks noChangeArrowheads="1"/>
              </p:cNvSpPr>
              <p:nvPr/>
            </p:nvSpPr>
            <p:spPr bwMode="auto">
              <a:xfrm>
                <a:off x="200" y="3798"/>
                <a:ext cx="196" cy="231"/>
              </a:xfrm>
              <a:prstGeom prst="rect">
                <a:avLst/>
              </a:prstGeom>
              <a:noFill/>
              <a:ln w="9525">
                <a:noFill/>
                <a:miter lim="800000"/>
                <a:headEnd/>
                <a:tailEnd/>
              </a:ln>
            </p:spPr>
            <p:txBody>
              <a:bodyPr wrap="none">
                <a:spAutoFit/>
              </a:bodyPr>
              <a:lstStyle/>
              <a:p>
                <a:r>
                  <a:rPr lang="en-US" sz="1800" i="1">
                    <a:solidFill>
                      <a:schemeClr val="accent2"/>
                    </a:solidFill>
                    <a:latin typeface="Helvetica" pitchFamily="-105" charset="0"/>
                  </a:rPr>
                  <a:t>1</a:t>
                </a:r>
              </a:p>
            </p:txBody>
          </p:sp>
          <p:sp>
            <p:nvSpPr>
              <p:cNvPr id="40975" name="Text Box 24"/>
              <p:cNvSpPr txBox="1">
                <a:spLocks noChangeArrowheads="1"/>
              </p:cNvSpPr>
              <p:nvPr/>
            </p:nvSpPr>
            <p:spPr bwMode="auto">
              <a:xfrm>
                <a:off x="1218" y="3798"/>
                <a:ext cx="196" cy="231"/>
              </a:xfrm>
              <a:prstGeom prst="rect">
                <a:avLst/>
              </a:prstGeom>
              <a:noFill/>
              <a:ln w="9525">
                <a:noFill/>
                <a:miter lim="800000"/>
                <a:headEnd/>
                <a:tailEnd/>
              </a:ln>
            </p:spPr>
            <p:txBody>
              <a:bodyPr wrap="none">
                <a:spAutoFit/>
              </a:bodyPr>
              <a:lstStyle/>
              <a:p>
                <a:r>
                  <a:rPr lang="en-US" sz="1800" i="1">
                    <a:solidFill>
                      <a:schemeClr val="accent2"/>
                    </a:solidFill>
                    <a:latin typeface="Helvetica" pitchFamily="-105" charset="0"/>
                  </a:rPr>
                  <a:t>2</a:t>
                </a:r>
              </a:p>
            </p:txBody>
          </p:sp>
          <p:sp>
            <p:nvSpPr>
              <p:cNvPr id="40976" name="Text Box 25"/>
              <p:cNvSpPr txBox="1">
                <a:spLocks noChangeArrowheads="1"/>
              </p:cNvSpPr>
              <p:nvPr/>
            </p:nvSpPr>
            <p:spPr bwMode="auto">
              <a:xfrm rot="-2890133">
                <a:off x="97" y="3324"/>
                <a:ext cx="671" cy="231"/>
              </a:xfrm>
              <a:prstGeom prst="rect">
                <a:avLst/>
              </a:prstGeom>
              <a:noFill/>
              <a:ln w="9525">
                <a:noFill/>
                <a:miter lim="800000"/>
                <a:headEnd/>
                <a:tailEnd/>
              </a:ln>
            </p:spPr>
            <p:txBody>
              <a:bodyPr wrap="none">
                <a:spAutoFit/>
              </a:bodyPr>
              <a:lstStyle/>
              <a:p>
                <a:r>
                  <a:rPr lang="en-US" sz="1800" i="1">
                    <a:solidFill>
                      <a:schemeClr val="accent2"/>
                    </a:solidFill>
                    <a:latin typeface="Symbol" pitchFamily="-105" charset="2"/>
                  </a:rPr>
                  <a:t>D</a:t>
                </a:r>
                <a:r>
                  <a:rPr lang="en-US" sz="1800" i="1">
                    <a:solidFill>
                      <a:schemeClr val="accent2"/>
                    </a:solidFill>
                    <a:latin typeface="Helvetica" pitchFamily="-105" charset="0"/>
                  </a:rPr>
                  <a:t>L = </a:t>
                </a:r>
                <a:r>
                  <a:rPr lang="en-US" sz="1800" i="1">
                    <a:solidFill>
                      <a:schemeClr val="accent2"/>
                    </a:solidFill>
                    <a:latin typeface="Symbol" pitchFamily="-105" charset="2"/>
                  </a:rPr>
                  <a:t>d</a:t>
                </a:r>
                <a:r>
                  <a:rPr lang="en-US" sz="1800" i="1">
                    <a:solidFill>
                      <a:schemeClr val="accent2"/>
                    </a:solidFill>
                    <a:latin typeface="Helvetica" pitchFamily="-105" charset="0"/>
                  </a:rPr>
                  <a:t>t/c</a:t>
                </a:r>
                <a:endParaRPr lang="en-US" sz="1800" i="1">
                  <a:solidFill>
                    <a:schemeClr val="accent2"/>
                  </a:solidFill>
                  <a:latin typeface="Symbol" pitchFamily="-105" charset="2"/>
                </a:endParaRPr>
              </a:p>
            </p:txBody>
          </p:sp>
          <p:sp>
            <p:nvSpPr>
              <p:cNvPr id="40977" name="Text Box 26"/>
              <p:cNvSpPr txBox="1">
                <a:spLocks noChangeArrowheads="1"/>
              </p:cNvSpPr>
              <p:nvPr/>
            </p:nvSpPr>
            <p:spPr bwMode="auto">
              <a:xfrm>
                <a:off x="554" y="2858"/>
                <a:ext cx="1697" cy="404"/>
              </a:xfrm>
              <a:prstGeom prst="rect">
                <a:avLst/>
              </a:prstGeom>
              <a:noFill/>
              <a:ln w="9525">
                <a:noFill/>
                <a:miter lim="800000"/>
                <a:headEnd/>
                <a:tailEnd/>
              </a:ln>
            </p:spPr>
            <p:txBody>
              <a:bodyPr>
                <a:spAutoFit/>
              </a:bodyPr>
              <a:lstStyle/>
              <a:p>
                <a:pPr algn="ctr"/>
                <a:r>
                  <a:rPr lang="en-US" sz="1800" i="1" dirty="0" err="1">
                    <a:latin typeface="Helvetica" pitchFamily="-105" charset="0"/>
                  </a:rPr>
                  <a:t>cos</a:t>
                </a:r>
                <a:r>
                  <a:rPr lang="en-US" sz="1800" i="1" dirty="0" err="1">
                    <a:latin typeface="Symbol" pitchFamily="-105" charset="2"/>
                  </a:rPr>
                  <a:t>q</a:t>
                </a:r>
                <a:r>
                  <a:rPr lang="en-US" sz="1800" i="1" dirty="0">
                    <a:latin typeface="Helvetica" pitchFamily="-105" charset="0"/>
                  </a:rPr>
                  <a:t> = </a:t>
                </a:r>
                <a:r>
                  <a:rPr lang="en-US" sz="1800" i="1" dirty="0" err="1">
                    <a:latin typeface="Symbol" pitchFamily="-105" charset="2"/>
                  </a:rPr>
                  <a:t>d</a:t>
                </a:r>
                <a:r>
                  <a:rPr lang="en-US" sz="1800" i="1" dirty="0" err="1">
                    <a:latin typeface="Helvetica" pitchFamily="-105" charset="0"/>
                  </a:rPr>
                  <a:t>t</a:t>
                </a:r>
                <a:r>
                  <a:rPr lang="en-US" sz="1800" i="1" dirty="0">
                    <a:latin typeface="Helvetica" pitchFamily="-105" charset="0"/>
                  </a:rPr>
                  <a:t> / (c D</a:t>
                </a:r>
                <a:r>
                  <a:rPr lang="en-US" sz="1800" i="1" baseline="-25000" dirty="0">
                    <a:latin typeface="Helvetica" pitchFamily="-105" charset="0"/>
                  </a:rPr>
                  <a:t>12</a:t>
                </a:r>
                <a:r>
                  <a:rPr lang="en-US" sz="1800" i="1" dirty="0">
                    <a:latin typeface="Helvetica" pitchFamily="-105" charset="0"/>
                  </a:rPr>
                  <a:t>)</a:t>
                </a:r>
              </a:p>
              <a:p>
                <a:pPr algn="ctr"/>
                <a:r>
                  <a:rPr lang="en-US" sz="1800" i="1" dirty="0" err="1">
                    <a:latin typeface="Symbol" pitchFamily="-105" charset="2"/>
                  </a:rPr>
                  <a:t>Dq</a:t>
                </a:r>
                <a:r>
                  <a:rPr lang="en-US" sz="1800" i="1" dirty="0">
                    <a:latin typeface="Helvetica" pitchFamily="-105" charset="0"/>
                  </a:rPr>
                  <a:t> ~ 0.5 </a:t>
                </a:r>
                <a:r>
                  <a:rPr lang="en-US" sz="1800" i="1" dirty="0" err="1">
                    <a:latin typeface="Helvetica" pitchFamily="-105" charset="0"/>
                  </a:rPr>
                  <a:t>deg</a:t>
                </a:r>
                <a:r>
                  <a:rPr lang="en-US" sz="1800" i="1" dirty="0">
                    <a:latin typeface="Helvetica" pitchFamily="-105" charset="0"/>
                  </a:rPr>
                  <a:t> </a:t>
                </a:r>
                <a:endParaRPr lang="en-US" sz="1800" i="1" dirty="0">
                  <a:solidFill>
                    <a:schemeClr val="accent2"/>
                  </a:solidFill>
                  <a:latin typeface="Symbol" pitchFamily="-105" charset="2"/>
                </a:endParaRPr>
              </a:p>
            </p:txBody>
          </p:sp>
        </p:grpSp>
        <p:sp>
          <p:nvSpPr>
            <p:cNvPr id="40968" name="Text Box 27"/>
            <p:cNvSpPr txBox="1">
              <a:spLocks noChangeArrowheads="1"/>
            </p:cNvSpPr>
            <p:nvPr/>
          </p:nvSpPr>
          <p:spPr bwMode="auto">
            <a:xfrm>
              <a:off x="694" y="3750"/>
              <a:ext cx="220" cy="231"/>
            </a:xfrm>
            <a:prstGeom prst="rect">
              <a:avLst/>
            </a:prstGeom>
            <a:noFill/>
            <a:ln w="9525">
              <a:noFill/>
              <a:miter lim="800000"/>
              <a:headEnd/>
              <a:tailEnd/>
            </a:ln>
          </p:spPr>
          <p:txBody>
            <a:bodyPr wrap="none">
              <a:spAutoFit/>
            </a:bodyPr>
            <a:lstStyle/>
            <a:p>
              <a:r>
                <a:rPr lang="en-US" sz="1800" b="1" i="1">
                  <a:solidFill>
                    <a:schemeClr val="accent2"/>
                  </a:solidFill>
                  <a:latin typeface="Helvetica" pitchFamily="-105" charset="0"/>
                </a:rPr>
                <a:t>D</a:t>
              </a:r>
            </a:p>
          </p:txBody>
        </p:sp>
      </p:grpSp>
      <p:sp>
        <p:nvSpPr>
          <p:cNvPr id="40966" name="Slide Number Placeholder 27"/>
          <p:cNvSpPr>
            <a:spLocks noGrp="1"/>
          </p:cNvSpPr>
          <p:nvPr>
            <p:ph type="sldNum" sz="quarter" idx="12"/>
          </p:nvPr>
        </p:nvSpPr>
        <p:spPr>
          <a:noFill/>
        </p:spPr>
        <p:txBody>
          <a:bodyPr/>
          <a:lstStyle/>
          <a:p>
            <a:fld id="{AEE957B8-1722-4E6B-8077-84F03EC31661}" type="slidenum">
              <a:rPr lang="en-US"/>
              <a:pPr/>
              <a:t>9</a:t>
            </a:fld>
            <a:endParaRPr lang="en-US"/>
          </a:p>
        </p:txBody>
      </p:sp>
      <p:sp>
        <p:nvSpPr>
          <p:cNvPr id="30" name="Text Placeholder 2"/>
          <p:cNvSpPr txBox="1">
            <a:spLocks/>
          </p:cNvSpPr>
          <p:nvPr/>
        </p:nvSpPr>
        <p:spPr>
          <a:xfrm>
            <a:off x="163613" y="1771902"/>
            <a:ext cx="5070475" cy="4656011"/>
          </a:xfrm>
          <a:prstGeom prst="rect">
            <a:avLst/>
          </a:prstGeom>
        </p:spPr>
        <p:txBody>
          <a:bodyPr/>
          <a:lstStyle>
            <a:lvl1pPr marL="342900" indent="-342900" algn="l" rtl="0" eaLnBrk="0" fontAlgn="base" hangingPunct="0">
              <a:spcBef>
                <a:spcPct val="20000"/>
              </a:spcBef>
              <a:spcAft>
                <a:spcPct val="0"/>
              </a:spcAft>
              <a:buClr>
                <a:schemeClr val="tx1"/>
              </a:buClr>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latin typeface="+mn-lt"/>
              </a:defRPr>
            </a:lvl3pPr>
            <a:lvl4pPr marL="1600200" indent="-228600" algn="l" rtl="0" eaLnBrk="0" fontAlgn="base" hangingPunct="0">
              <a:spcBef>
                <a:spcPct val="20000"/>
              </a:spcBef>
              <a:spcAft>
                <a:spcPct val="0"/>
              </a:spcAft>
              <a:buClr>
                <a:schemeClr val="tx1"/>
              </a:buClr>
              <a:buSzPct val="65000"/>
              <a:buFont typeface="Monotype Sorts" charset="2"/>
              <a:buChar char="l"/>
              <a:defRPr sz="1600">
                <a:solidFill>
                  <a:schemeClr val="tx1"/>
                </a:solidFill>
                <a:latin typeface="+mn-lt"/>
              </a:defRPr>
            </a:lvl4pPr>
            <a:lvl5pPr marL="2057400" indent="-228600" algn="l" rtl="0" eaLnBrk="0" fontAlgn="base" hangingPunct="0">
              <a:spcBef>
                <a:spcPct val="20000"/>
              </a:spcBef>
              <a:spcAft>
                <a:spcPct val="0"/>
              </a:spcAft>
              <a:buClr>
                <a:schemeClr val="tx1"/>
              </a:buClr>
              <a:buSzPct val="100000"/>
              <a:buChar char="»"/>
              <a:defRPr sz="1600">
                <a:solidFill>
                  <a:schemeClr val="tx1"/>
                </a:solidFill>
                <a:latin typeface="+mn-lt"/>
              </a:defRPr>
            </a:lvl5pPr>
            <a:lvl6pPr marL="2514600" indent="-228600" algn="l" rtl="0" eaLnBrk="0" fontAlgn="base" hangingPunct="0">
              <a:spcBef>
                <a:spcPct val="20000"/>
              </a:spcBef>
              <a:spcAft>
                <a:spcPct val="0"/>
              </a:spcAft>
              <a:buClr>
                <a:schemeClr val="tx1"/>
              </a:buClr>
              <a:buSzPct val="100000"/>
              <a:buChar char="»"/>
              <a:defRPr sz="1600">
                <a:solidFill>
                  <a:schemeClr val="tx1"/>
                </a:solidFill>
                <a:latin typeface="+mn-lt"/>
              </a:defRPr>
            </a:lvl6pPr>
            <a:lvl7pPr marL="2971800" indent="-228600" algn="l" rtl="0" eaLnBrk="0" fontAlgn="base" hangingPunct="0">
              <a:spcBef>
                <a:spcPct val="20000"/>
              </a:spcBef>
              <a:spcAft>
                <a:spcPct val="0"/>
              </a:spcAft>
              <a:buClr>
                <a:schemeClr val="tx1"/>
              </a:buClr>
              <a:buSzPct val="100000"/>
              <a:buChar char="»"/>
              <a:defRPr sz="1600">
                <a:solidFill>
                  <a:schemeClr val="tx1"/>
                </a:solidFill>
                <a:latin typeface="+mn-lt"/>
              </a:defRPr>
            </a:lvl7pPr>
            <a:lvl8pPr marL="3429000" indent="-228600" algn="l" rtl="0" eaLnBrk="0" fontAlgn="base" hangingPunct="0">
              <a:spcBef>
                <a:spcPct val="20000"/>
              </a:spcBef>
              <a:spcAft>
                <a:spcPct val="0"/>
              </a:spcAft>
              <a:buClr>
                <a:schemeClr val="tx1"/>
              </a:buClr>
              <a:buSzPct val="100000"/>
              <a:buChar char="»"/>
              <a:defRPr sz="1600">
                <a:solidFill>
                  <a:schemeClr val="tx1"/>
                </a:solidFill>
                <a:latin typeface="+mn-lt"/>
              </a:defRPr>
            </a:lvl8pPr>
            <a:lvl9pPr marL="3886200" indent="-228600" algn="l" rtl="0" eaLnBrk="0" fontAlgn="base" hangingPunct="0">
              <a:spcBef>
                <a:spcPct val="20000"/>
              </a:spcBef>
              <a:spcAft>
                <a:spcPct val="0"/>
              </a:spcAft>
              <a:buClr>
                <a:schemeClr val="tx1"/>
              </a:buClr>
              <a:buSzPct val="100000"/>
              <a:buChar char="»"/>
              <a:defRPr sz="1600">
                <a:solidFill>
                  <a:schemeClr val="tx1"/>
                </a:solidFill>
                <a:latin typeface="+mn-lt"/>
              </a:defRPr>
            </a:lvl9pPr>
          </a:lstStyle>
          <a:p>
            <a:pPr>
              <a:defRPr/>
            </a:pPr>
            <a:r>
              <a:rPr lang="en-US" kern="0" dirty="0" smtClean="0">
                <a:solidFill>
                  <a:srgbClr val="114FFB"/>
                </a:solidFill>
              </a:rPr>
              <a:t>Gravitational-wave astronomy is </a:t>
            </a:r>
            <a:r>
              <a:rPr lang="en-US" i="1" kern="0" dirty="0" smtClean="0">
                <a:solidFill>
                  <a:srgbClr val="114FFB"/>
                </a:solidFill>
              </a:rPr>
              <a:t>greatly</a:t>
            </a:r>
            <a:r>
              <a:rPr lang="en-US" kern="0" dirty="0" smtClean="0">
                <a:solidFill>
                  <a:srgbClr val="114FFB"/>
                </a:solidFill>
              </a:rPr>
              <a:t> enhanced by having a multiplicity of interferometers distributed over the globe. </a:t>
            </a:r>
          </a:p>
          <a:p>
            <a:pPr lvl="1">
              <a:defRPr/>
            </a:pPr>
            <a:r>
              <a:rPr lang="en-US" sz="1800" kern="0" dirty="0" smtClean="0">
                <a:solidFill>
                  <a:srgbClr val="114FFB"/>
                </a:solidFill>
              </a:rPr>
              <a:t>GW interferometry,  ‘Aperture synthesis’  </a:t>
            </a:r>
          </a:p>
          <a:p>
            <a:pPr>
              <a:defRPr/>
            </a:pPr>
            <a:r>
              <a:rPr lang="en-US" kern="0" dirty="0" smtClean="0">
                <a:solidFill>
                  <a:srgbClr val="114FFB"/>
                </a:solidFill>
              </a:rPr>
              <a:t>Advantages include:</a:t>
            </a:r>
          </a:p>
          <a:p>
            <a:pPr lvl="1">
              <a:defRPr/>
            </a:pPr>
            <a:r>
              <a:rPr lang="en-US" sz="1800" kern="0" dirty="0" smtClean="0">
                <a:solidFill>
                  <a:srgbClr val="800000"/>
                </a:solidFill>
              </a:rPr>
              <a:t>Source localization </a:t>
            </a:r>
            <a:r>
              <a:rPr lang="en-US" sz="1800" i="1" kern="0" dirty="0" smtClean="0">
                <a:solidFill>
                  <a:srgbClr val="800000"/>
                </a:solidFill>
              </a:rPr>
              <a:t>in near real time</a:t>
            </a:r>
            <a:endParaRPr lang="en-US" sz="1800" kern="0" dirty="0" smtClean="0">
              <a:solidFill>
                <a:srgbClr val="800000"/>
              </a:solidFill>
            </a:endParaRPr>
          </a:p>
          <a:p>
            <a:pPr lvl="1">
              <a:defRPr/>
            </a:pPr>
            <a:r>
              <a:rPr lang="en-US" sz="1800" kern="0" dirty="0" smtClean="0">
                <a:solidFill>
                  <a:srgbClr val="800000"/>
                </a:solidFill>
              </a:rPr>
              <a:t>Enhanced network sky coverage</a:t>
            </a:r>
          </a:p>
          <a:p>
            <a:pPr lvl="1">
              <a:defRPr/>
            </a:pPr>
            <a:r>
              <a:rPr lang="en-US" sz="1800" kern="0" dirty="0" smtClean="0">
                <a:solidFill>
                  <a:srgbClr val="800000"/>
                </a:solidFill>
              </a:rPr>
              <a:t>Maximum time coverage – a fraction of the detectors are</a:t>
            </a:r>
            <a:r>
              <a:rPr lang="ja-JP" altLang="en-US" sz="1800" kern="0" dirty="0" smtClean="0">
                <a:solidFill>
                  <a:srgbClr val="800000"/>
                </a:solidFill>
                <a:latin typeface="Arial"/>
              </a:rPr>
              <a:t>‘</a:t>
            </a:r>
            <a:r>
              <a:rPr lang="en-US" altLang="ja-JP" sz="1800" kern="0" dirty="0" smtClean="0">
                <a:solidFill>
                  <a:srgbClr val="800000"/>
                </a:solidFill>
              </a:rPr>
              <a:t>a</a:t>
            </a:r>
            <a:r>
              <a:rPr lang="en-US" sz="1800" kern="0" dirty="0" smtClean="0">
                <a:solidFill>
                  <a:srgbClr val="800000"/>
                </a:solidFill>
              </a:rPr>
              <a:t>lways listening</a:t>
            </a:r>
            <a:r>
              <a:rPr lang="en-US" sz="1800" kern="0" dirty="0" smtClean="0">
                <a:solidFill>
                  <a:srgbClr val="800000"/>
                </a:solidFill>
                <a:latin typeface="Arial"/>
              </a:rPr>
              <a:t>’</a:t>
            </a:r>
            <a:endParaRPr lang="en-US" sz="1800" kern="0" dirty="0" smtClean="0">
              <a:solidFill>
                <a:srgbClr val="800000"/>
              </a:solidFill>
            </a:endParaRPr>
          </a:p>
          <a:p>
            <a:pPr lvl="1">
              <a:defRPr/>
            </a:pPr>
            <a:r>
              <a:rPr lang="en-US" sz="1800" kern="0" dirty="0" smtClean="0">
                <a:solidFill>
                  <a:srgbClr val="800000"/>
                </a:solidFill>
              </a:rPr>
              <a:t>Detection confidence - coincidence</a:t>
            </a:r>
          </a:p>
          <a:p>
            <a:pPr lvl="1">
              <a:defRPr/>
            </a:pPr>
            <a:r>
              <a:rPr lang="en-US" sz="1800" kern="0" dirty="0" smtClean="0">
                <a:solidFill>
                  <a:srgbClr val="800000"/>
                </a:solidFill>
              </a:rPr>
              <a:t>Source parameter estimation</a:t>
            </a:r>
          </a:p>
          <a:p>
            <a:pPr lvl="1">
              <a:defRPr/>
            </a:pPr>
            <a:r>
              <a:rPr lang="en-US" sz="1800" kern="0" dirty="0" smtClean="0">
                <a:solidFill>
                  <a:srgbClr val="800000"/>
                </a:solidFill>
              </a:rPr>
              <a:t>Polarization resolution</a:t>
            </a:r>
          </a:p>
          <a:p>
            <a:pPr>
              <a:defRPr/>
            </a:pPr>
            <a:endParaRPr lang="en-US" sz="1400" b="1" u="sng" kern="0" dirty="0" smtClean="0">
              <a:solidFill>
                <a:srgbClr val="114FFB"/>
              </a:solidFill>
            </a:endParaRPr>
          </a:p>
          <a:p>
            <a:pPr marL="0" indent="0">
              <a:buFont typeface="Monotype Sorts" charset="0"/>
              <a:buNone/>
              <a:defRPr/>
            </a:pPr>
            <a:endParaRPr lang="en-US" sz="1400" b="1" u="sng" kern="0" dirty="0" smtClean="0">
              <a:solidFill>
                <a:srgbClr val="114FFB"/>
              </a:solidFill>
            </a:endParaRPr>
          </a:p>
          <a:p>
            <a:pPr marL="0" indent="0">
              <a:buFont typeface="Monotype Sorts" charset="0"/>
              <a:buNone/>
              <a:defRPr/>
            </a:pPr>
            <a:endParaRPr lang="en-US" sz="1400" kern="0" dirty="0">
              <a:solidFill>
                <a:srgbClr val="114FFB"/>
              </a:solidFill>
            </a:endParaRPr>
          </a:p>
        </p:txBody>
      </p:sp>
      <p:pic>
        <p:nvPicPr>
          <p:cNvPr id="17920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4032" y="1627543"/>
            <a:ext cx="3363707" cy="2885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8217035"/>
      </p:ext>
    </p:extLst>
  </p:cSld>
  <p:clrMapOvr>
    <a:masterClrMapping/>
  </p:clrMapOvr>
  <p:transition advClick="0"/>
  <p:timing>
    <p:tnLst>
      <p:par>
        <p:cTn id="1" dur="indefinite" restart="never" nodeType="tmRoot"/>
      </p:par>
    </p:tnLst>
  </p:timing>
</p:sld>
</file>

<file path=ppt/theme/theme1.xml><?xml version="1.0" encoding="utf-8"?>
<a:theme xmlns:a="http://schemas.openxmlformats.org/drawingml/2006/main" name="LIGO_II">
  <a:themeElements>
    <a:clrScheme name="">
      <a:dk1>
        <a:srgbClr val="114FFB"/>
      </a:dk1>
      <a:lt1>
        <a:srgbClr val="FFFFFF"/>
      </a:lt1>
      <a:dk2>
        <a:srgbClr val="000000"/>
      </a:dk2>
      <a:lt2>
        <a:srgbClr val="CECECE"/>
      </a:lt2>
      <a:accent1>
        <a:srgbClr val="D49FFF"/>
      </a:accent1>
      <a:accent2>
        <a:srgbClr val="618FFD"/>
      </a:accent2>
      <a:accent3>
        <a:srgbClr val="FFFFFF"/>
      </a:accent3>
      <a:accent4>
        <a:srgbClr val="0D42D6"/>
      </a:accent4>
      <a:accent5>
        <a:srgbClr val="E6CDFF"/>
      </a:accent5>
      <a:accent6>
        <a:srgbClr val="5781E5"/>
      </a:accent6>
      <a:hlink>
        <a:srgbClr val="009688"/>
      </a:hlink>
      <a:folHlink>
        <a:srgbClr val="DADADA"/>
      </a:folHlink>
    </a:clrScheme>
    <a:fontScheme name="LIGO_II">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IGO_II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IGO_II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LIGO_II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IGO_II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IGO_II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IGO_II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LIGO_II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files\qualcomm\eudora mail\attach\LIGO_II.pot</Template>
  <TotalTime>19736</TotalTime>
  <Words>3493</Words>
  <Application>Microsoft Office PowerPoint</Application>
  <PresentationFormat>On-screen Show (4:3)</PresentationFormat>
  <Paragraphs>813</Paragraphs>
  <Slides>71</Slides>
  <Notes>71</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71</vt:i4>
      </vt:variant>
    </vt:vector>
  </HeadingPairs>
  <TitlesOfParts>
    <vt:vector size="76" baseType="lpstr">
      <vt:lpstr>LIGO_II</vt:lpstr>
      <vt:lpstr>Photo Editor Photo</vt:lpstr>
      <vt:lpstr>Image</vt:lpstr>
      <vt:lpstr>Equation</vt:lpstr>
      <vt:lpstr>Artwork</vt:lpstr>
      <vt:lpstr>Exploring the Universe with  Gravitational Waves</vt:lpstr>
      <vt:lpstr>Gravitational Waves</vt:lpstr>
      <vt:lpstr>A NEW WINDOW ON THE UNIVERSE</vt:lpstr>
      <vt:lpstr>Frequency range of GW Astronomy</vt:lpstr>
      <vt:lpstr>Interferometric detection of GWs</vt:lpstr>
      <vt:lpstr>PowerPoint Presentation</vt:lpstr>
      <vt:lpstr>LIGO: Laser Interferometer Gravitational-wave Observatory</vt:lpstr>
      <vt:lpstr>PowerPoint Presentation</vt:lpstr>
      <vt:lpstr>Event Localization With An Array of GW Interferometers</vt:lpstr>
      <vt:lpstr> </vt:lpstr>
      <vt:lpstr>Low-latency identification of  transients for rapid (&lt; ~100s) followup</vt:lpstr>
      <vt:lpstr>EM and GW Multi-messenger Astronomy</vt:lpstr>
      <vt:lpstr>Initial, Enhanced, and  Advanced LIGO schedule</vt:lpstr>
      <vt:lpstr>PowerPoint Presentation</vt:lpstr>
      <vt:lpstr>PowerPoint Presentation</vt:lpstr>
      <vt:lpstr>PowerPoint Presentation</vt:lpstr>
      <vt:lpstr>PowerPoint Presentation</vt:lpstr>
      <vt:lpstr>GW sources for ground-based detectors: The most energetic processes  in the universe</vt:lpstr>
      <vt:lpstr>GWs from coalescing compact binaries (NS/NS, BH/BH, NS/BH)</vt:lpstr>
      <vt:lpstr>Expected ranges of  binary merger rates</vt:lpstr>
      <vt:lpstr>Unmodeled, short-duration  (&lt;~ 1 s) GW Bursts</vt:lpstr>
      <vt:lpstr>Gravitational waves from Big Bang</vt:lpstr>
      <vt:lpstr> Pulsars and continuous wave sources</vt:lpstr>
      <vt:lpstr>Astrophysical science  with binary mergers</vt:lpstr>
      <vt:lpstr>Effects of tidal disruption of  neutron stars near merger</vt:lpstr>
      <vt:lpstr>Testing General Relativity in the strong-field, dynamical regime</vt:lpstr>
      <vt:lpstr>Testing beyond-GR</vt:lpstr>
      <vt:lpstr>Summary</vt:lpstr>
      <vt:lpstr>… Fin …</vt:lpstr>
      <vt:lpstr>Lots of Extra slides for questions</vt:lpstr>
      <vt:lpstr>Binary Black Hole (high mass)</vt:lpstr>
      <vt:lpstr>CBC low mass, upper limits</vt:lpstr>
      <vt:lpstr>CBC high mass, upper limits</vt:lpstr>
      <vt:lpstr>CBC high mass, upper limits</vt:lpstr>
      <vt:lpstr>Single detection confidence: GW100916 blind injection</vt:lpstr>
      <vt:lpstr>Sources of  GWs</vt:lpstr>
      <vt:lpstr>PowerPoint Presentation</vt:lpstr>
      <vt:lpstr>PowerPoint Presentation</vt:lpstr>
      <vt:lpstr>Frequency-Time  Characteristics of GW Sources</vt:lpstr>
      <vt:lpstr>PowerPoint Presentation</vt:lpstr>
      <vt:lpstr>Advanced LIGO Suspensions</vt:lpstr>
      <vt:lpstr>Advanced LIGO Pre-stabilized Laser</vt:lpstr>
      <vt:lpstr>Advanced LIGO Core Optics</vt:lpstr>
      <vt:lpstr>Advanced LIGO Installation going well!</vt:lpstr>
      <vt:lpstr>Advanced LIGO Sensitivities in 2015-2018</vt:lpstr>
      <vt:lpstr>Sketch of possible progression  for Advanced LIGO sensitivity</vt:lpstr>
      <vt:lpstr>What will we see?</vt:lpstr>
      <vt:lpstr>Astrophysics with joint  GW – EM observations</vt:lpstr>
      <vt:lpstr>GRB triggers for GW searches</vt:lpstr>
      <vt:lpstr>Reducing quantum noise in interferometric measurement by squeezing the EM vacuum</vt:lpstr>
      <vt:lpstr>Gravitational waveforms  and tidal disruption</vt:lpstr>
      <vt:lpstr>S5 search for compact binary signals</vt:lpstr>
      <vt:lpstr>Supernova collapse sequence</vt:lpstr>
      <vt:lpstr>PowerPoint Presentation</vt:lpstr>
      <vt:lpstr>Initial LIGO Sensitivity Goal</vt:lpstr>
      <vt:lpstr>LIGO limits and expectations on WGW</vt:lpstr>
      <vt:lpstr>Upper limit map of a  stochastic GW background</vt:lpstr>
      <vt:lpstr>Event Localization With An Array of GW Interferometers</vt:lpstr>
      <vt:lpstr>Science</vt:lpstr>
      <vt:lpstr> Pulsars and continuous wave sources</vt:lpstr>
      <vt:lpstr>PowerPoint Presentation</vt:lpstr>
      <vt:lpstr>PowerPoint Presentation</vt:lpstr>
      <vt:lpstr>All sky searches</vt:lpstr>
      <vt:lpstr>PowerPoint Presentation</vt:lpstr>
      <vt:lpstr>Wide Parameter Space Searches</vt:lpstr>
      <vt:lpstr>The second-largest distributed computing project in the world!</vt:lpstr>
      <vt:lpstr>Horizon distance is a strong function of mass</vt:lpstr>
      <vt:lpstr>Einstein@Home results from early-S5 “all sky” search</vt:lpstr>
      <vt:lpstr>LIGO limits and expectations on WGW</vt:lpstr>
      <vt:lpstr>Response to chirps</vt:lpstr>
      <vt:lpstr>The Laser Interferometer Space Antenna LISA</vt:lpstr>
    </vt:vector>
  </TitlesOfParts>
  <Company>Caltech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LIGO SURF 2006 Lecture 1</dc:title>
  <dc:creator>Alan Weinstein</dc:creator>
  <cp:lastModifiedBy>Alan Weinstein</cp:lastModifiedBy>
  <cp:revision>338</cp:revision>
  <cp:lastPrinted>2013-06-25T18:56:33Z</cp:lastPrinted>
  <dcterms:created xsi:type="dcterms:W3CDTF">1999-10-14T15:47:11Z</dcterms:created>
  <dcterms:modified xsi:type="dcterms:W3CDTF">2013-06-25T23:57:59Z</dcterms:modified>
</cp:coreProperties>
</file>