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Default Extension="pdf" ContentType="application/pdf"/>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0"/>
  </p:notesMasterIdLst>
  <p:handoutMasterIdLst>
    <p:handoutMasterId r:id="rId21"/>
  </p:handoutMasterIdLst>
  <p:sldIdLst>
    <p:sldId id="256" r:id="rId2"/>
    <p:sldId id="258" r:id="rId3"/>
    <p:sldId id="257" r:id="rId4"/>
    <p:sldId id="259" r:id="rId5"/>
    <p:sldId id="260" r:id="rId6"/>
    <p:sldId id="264" r:id="rId7"/>
    <p:sldId id="261" r:id="rId8"/>
    <p:sldId id="262" r:id="rId9"/>
    <p:sldId id="263" r:id="rId10"/>
    <p:sldId id="265" r:id="rId11"/>
    <p:sldId id="267" r:id="rId12"/>
    <p:sldId id="266" r:id="rId13"/>
    <p:sldId id="269" r:id="rId14"/>
    <p:sldId id="268"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varScale="1">
        <p:scale>
          <a:sx n="127" d="100"/>
          <a:sy n="127" d="100"/>
        </p:scale>
        <p:origin x="-10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0B9523-DAE5-7C49-BC21-A04A2A7418CD}" type="datetimeFigureOut">
              <a:rPr lang="en-US"/>
              <a:pPr/>
              <a:t>6/30/13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B7E5EE-B4D8-1046-92AB-4D0027F6F48E}" type="slidenum">
              <a: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9DCC0-D81A-764C-9693-D12B05C9AD75}" type="datetimeFigureOut">
              <a:rPr lang="en-US"/>
              <a:pPr/>
              <a:t>6/30/13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3A9C82-A07A-DA4C-A71E-121E2FFE32FF}" type="slidenum">
              <a:rPr/>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G1300621-v4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2D051-B12C-814A-B1CF-6A4A4C359799}"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G1300621-v4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2D051-B12C-814A-B1CF-6A4A4C359799}"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G1300621-v4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2D051-B12C-814A-B1CF-6A4A4C359799}"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G1300621-v4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2D051-B12C-814A-B1CF-6A4A4C359799}"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G1300621-v4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2D051-B12C-814A-B1CF-6A4A4C359799}"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G1300621-v4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2D051-B12C-814A-B1CF-6A4A4C359799}"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G1300621-v4</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2D051-B12C-814A-B1CF-6A4A4C359799}"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G1300621-v4</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2D051-B12C-814A-B1CF-6A4A4C359799}"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G1300621-v4</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2D051-B12C-814A-B1CF-6A4A4C359799}"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G1300621-v4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2D051-B12C-814A-B1CF-6A4A4C359799}"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G1300621-v4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2D051-B12C-814A-B1CF-6A4A4C359799}"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73922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G1300621-v4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2D051-B12C-814A-B1CF-6A4A4C359799}"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alog.ligo-wa.caltech.edu/aLOG/index.php?callRep=666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df"/><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df"/><Relationship Id="rId3"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df"/><Relationship Id="rId5" Type="http://schemas.openxmlformats.org/officeDocument/2006/relationships/image" Target="../media/image39.png"/><Relationship Id="rId6"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image" Target="../media/image36.pd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df"/><Relationship Id="rId3"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df"/><Relationship Id="rId3"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df"/><Relationship Id="rId3"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df"/><Relationship Id="rId3"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7" Type="http://schemas.openxmlformats.org/officeDocument/2006/relationships/image" Target="../media/image7.jpeg"/><Relationship Id="rId8"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df"/><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14.pdf"/><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9.pd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df"/><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pd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df"/><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df"/><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d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df"/><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d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df"/><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0140"/>
            <a:ext cx="7772400" cy="1470025"/>
          </a:xfrm>
        </p:spPr>
        <p:txBody>
          <a:bodyPr>
            <a:noAutofit/>
          </a:bodyPr>
          <a:lstStyle/>
          <a:p>
            <a:r>
              <a:rPr lang="en-US" sz="3200" b="1"/>
              <a:t>aLIGO TMTS “Level 2” Damping Loop Design</a:t>
            </a:r>
            <a:br>
              <a:rPr lang="en-US" sz="3200" b="1"/>
            </a:br>
            <a:r>
              <a:rPr lang="en-US" sz="3200" b="1"/>
              <a:t>(Supplemental to </a:t>
            </a:r>
            <a:r>
              <a:rPr lang="en-US" sz="3200" b="1">
                <a:hlinkClick r:id="rId2"/>
              </a:rPr>
              <a:t>LHO aLOG 6668</a:t>
            </a:r>
            <a:r>
              <a:rPr lang="en-US" sz="3200" b="1"/>
              <a:t>)</a:t>
            </a:r>
          </a:p>
        </p:txBody>
      </p:sp>
      <p:sp>
        <p:nvSpPr>
          <p:cNvPr id="3" name="Subtitle 2"/>
          <p:cNvSpPr>
            <a:spLocks noGrp="1"/>
          </p:cNvSpPr>
          <p:nvPr>
            <p:ph type="subTitle" idx="1"/>
          </p:nvPr>
        </p:nvSpPr>
        <p:spPr/>
        <p:txBody>
          <a:bodyPr/>
          <a:lstStyle/>
          <a:p>
            <a:r>
              <a:rPr lang="en-US"/>
              <a:t>J. Kissel</a:t>
            </a:r>
          </a:p>
        </p:txBody>
      </p:sp>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dampingfilters_TMTS_20130606_sensornoise_Y.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40080" y="1060704"/>
            <a:ext cx="7744968" cy="5984748"/>
          </a:xfrm>
          <a:prstGeom prst="rect">
            <a:avLst/>
          </a:prstGeom>
        </p:spPr>
      </p:pic>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lang="en-US"/>
              <a:pPr/>
              <a:t>10</a:t>
            </a:fld>
            <a:endParaRPr lang="en-US"/>
          </a:p>
        </p:txBody>
      </p:sp>
      <p:sp>
        <p:nvSpPr>
          <p:cNvPr id="6" name="Title 1"/>
          <p:cNvSpPr>
            <a:spLocks noGrp="1"/>
          </p:cNvSpPr>
          <p:nvPr>
            <p:ph type="title"/>
          </p:nvPr>
        </p:nvSpPr>
        <p:spPr>
          <a:xfrm>
            <a:off x="457200" y="0"/>
            <a:ext cx="8229600" cy="739228"/>
          </a:xfrm>
        </p:spPr>
        <p:txBody>
          <a:bodyPr>
            <a:normAutofit fontScale="90000"/>
          </a:bodyPr>
          <a:lstStyle/>
          <a:p>
            <a:r>
              <a:rPr lang="en-US" i="1">
                <a:solidFill>
                  <a:srgbClr val="FF0000"/>
                </a:solidFill>
                <a:latin typeface="Impact"/>
                <a:cs typeface="Impact"/>
              </a:rPr>
              <a:t>Level 2</a:t>
            </a:r>
            <a:r>
              <a:rPr lang="en-US"/>
              <a:t> Loop Design</a:t>
            </a:r>
            <a:br>
              <a:rPr lang="en-US"/>
            </a:br>
            <a:r>
              <a:rPr lang="en-US" sz="3556" b="0"/>
              <a:t>the answer…</a:t>
            </a:r>
            <a:endParaRPr lang="en-US" b="0"/>
          </a:p>
        </p:txBody>
      </p:sp>
      <p:cxnSp>
        <p:nvCxnSpPr>
          <p:cNvPr id="8" name="Straight Connector 7"/>
          <p:cNvCxnSpPr/>
          <p:nvPr/>
        </p:nvCxnSpPr>
        <p:spPr>
          <a:xfrm>
            <a:off x="5490150" y="4480327"/>
            <a:ext cx="2110058" cy="1588"/>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780049" y="1640119"/>
            <a:ext cx="1831601" cy="461665"/>
          </a:xfrm>
          <a:prstGeom prst="rect">
            <a:avLst/>
          </a:prstGeom>
          <a:noFill/>
        </p:spPr>
        <p:txBody>
          <a:bodyPr wrap="none" rtlCol="0">
            <a:spAutoFit/>
          </a:bodyPr>
          <a:lstStyle/>
          <a:p>
            <a:r>
              <a:rPr lang="en-US" sz="2400"/>
              <a:t>While in Yaw, </a:t>
            </a:r>
          </a:p>
        </p:txBody>
      </p:sp>
      <p:sp>
        <p:nvSpPr>
          <p:cNvPr id="11" name="TextBox 10"/>
          <p:cNvSpPr txBox="1"/>
          <p:nvPr/>
        </p:nvSpPr>
        <p:spPr>
          <a:xfrm>
            <a:off x="5824954" y="3195014"/>
            <a:ext cx="2705279" cy="1200329"/>
          </a:xfrm>
          <a:prstGeom prst="rect">
            <a:avLst/>
          </a:prstGeom>
          <a:noFill/>
        </p:spPr>
        <p:txBody>
          <a:bodyPr wrap="square" rtlCol="0">
            <a:spAutoFit/>
          </a:bodyPr>
          <a:lstStyle/>
          <a:p>
            <a:r>
              <a:rPr lang="en-US"/>
              <a:t>The requirements are also met (</a:t>
            </a:r>
            <a:r>
              <a:rPr lang="en-US" i="1"/>
              <a:t>just </a:t>
            </a:r>
            <a:r>
              <a:rPr lang="en-US"/>
              <a:t>barely) at 10 [Hz], but miss by a factor of 10 at 8 [Hz]</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dampingfilters_TMTS_20130606_sensornoise_R.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40080" y="1060704"/>
            <a:ext cx="7744968" cy="5984748"/>
          </a:xfrm>
          <a:prstGeom prst="rect">
            <a:avLst/>
          </a:prstGeom>
        </p:spPr>
      </p:pic>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lang="en-US"/>
              <a:pPr/>
              <a:t>11</a:t>
            </a:fld>
            <a:endParaRPr lang="en-US"/>
          </a:p>
        </p:txBody>
      </p:sp>
      <p:sp>
        <p:nvSpPr>
          <p:cNvPr id="6" name="Title 1"/>
          <p:cNvSpPr>
            <a:spLocks noGrp="1"/>
          </p:cNvSpPr>
          <p:nvPr>
            <p:ph type="title"/>
          </p:nvPr>
        </p:nvSpPr>
        <p:spPr>
          <a:xfrm>
            <a:off x="457200" y="0"/>
            <a:ext cx="8229600" cy="739228"/>
          </a:xfrm>
        </p:spPr>
        <p:txBody>
          <a:bodyPr>
            <a:normAutofit fontScale="90000"/>
          </a:bodyPr>
          <a:lstStyle/>
          <a:p>
            <a:r>
              <a:rPr lang="en-US" i="1">
                <a:solidFill>
                  <a:srgbClr val="FF0000"/>
                </a:solidFill>
                <a:latin typeface="Impact"/>
                <a:cs typeface="Impact"/>
              </a:rPr>
              <a:t>Level 2</a:t>
            </a:r>
            <a:r>
              <a:rPr lang="en-US"/>
              <a:t> Loop Design</a:t>
            </a:r>
            <a:br>
              <a:rPr lang="en-US"/>
            </a:br>
            <a:r>
              <a:rPr lang="en-US" sz="3556" b="0"/>
              <a:t>the answer…</a:t>
            </a:r>
            <a:endParaRPr lang="en-US" b="0"/>
          </a:p>
        </p:txBody>
      </p:sp>
      <p:sp>
        <p:nvSpPr>
          <p:cNvPr id="8" name="TextBox 7"/>
          <p:cNvSpPr txBox="1"/>
          <p:nvPr/>
        </p:nvSpPr>
        <p:spPr>
          <a:xfrm>
            <a:off x="1780049" y="1640119"/>
            <a:ext cx="1598815" cy="461665"/>
          </a:xfrm>
          <a:prstGeom prst="rect">
            <a:avLst/>
          </a:prstGeom>
          <a:noFill/>
        </p:spPr>
        <p:txBody>
          <a:bodyPr wrap="none" rtlCol="0">
            <a:spAutoFit/>
          </a:bodyPr>
          <a:lstStyle/>
          <a:p>
            <a:r>
              <a:rPr lang="en-US" sz="2400"/>
              <a:t>And in Roll, </a:t>
            </a:r>
          </a:p>
        </p:txBody>
      </p:sp>
      <p:cxnSp>
        <p:nvCxnSpPr>
          <p:cNvPr id="9" name="Straight Connector 8"/>
          <p:cNvCxnSpPr/>
          <p:nvPr/>
        </p:nvCxnSpPr>
        <p:spPr>
          <a:xfrm>
            <a:off x="5430148" y="4480327"/>
            <a:ext cx="2170060" cy="1588"/>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704959" y="3175007"/>
            <a:ext cx="2999035" cy="1200329"/>
          </a:xfrm>
          <a:prstGeom prst="rect">
            <a:avLst/>
          </a:prstGeom>
          <a:noFill/>
        </p:spPr>
        <p:txBody>
          <a:bodyPr wrap="square" rtlCol="0">
            <a:spAutoFit/>
          </a:bodyPr>
          <a:lstStyle/>
          <a:p>
            <a:r>
              <a:rPr lang="en-US"/>
              <a:t>There’s just no hope of meeting req’s. in R, because of T cross-coupling. I got as close as I could.</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lang="en-US"/>
              <a:pPr/>
              <a:t>12</a:t>
            </a:fld>
            <a:endParaRPr lang="en-US"/>
          </a:p>
        </p:txBody>
      </p:sp>
      <p:sp>
        <p:nvSpPr>
          <p:cNvPr id="7" name="Title 1"/>
          <p:cNvSpPr>
            <a:spLocks noGrp="1"/>
          </p:cNvSpPr>
          <p:nvPr>
            <p:ph type="title"/>
          </p:nvPr>
        </p:nvSpPr>
        <p:spPr>
          <a:xfrm>
            <a:off x="457200" y="0"/>
            <a:ext cx="8229600" cy="739228"/>
          </a:xfrm>
        </p:spPr>
        <p:txBody>
          <a:bodyPr>
            <a:normAutofit fontScale="90000"/>
          </a:bodyPr>
          <a:lstStyle/>
          <a:p>
            <a:r>
              <a:rPr lang="en-US" i="1">
                <a:solidFill>
                  <a:srgbClr val="FF0000"/>
                </a:solidFill>
                <a:latin typeface="Impact"/>
                <a:cs typeface="Impact"/>
              </a:rPr>
              <a:t>Level 2</a:t>
            </a:r>
            <a:r>
              <a:rPr lang="en-US"/>
              <a:t> Loop Design</a:t>
            </a:r>
            <a:br>
              <a:rPr lang="en-US"/>
            </a:br>
            <a:r>
              <a:rPr lang="en-US" sz="3556" b="0"/>
              <a:t>That darn 4.2 [Hz] Mode!</a:t>
            </a:r>
            <a:endParaRPr lang="en-US" b="0"/>
          </a:p>
        </p:txBody>
      </p:sp>
      <p:pic>
        <p:nvPicPr>
          <p:cNvPr id="8" name="Picture 7" descr="dampingfilters_TMTS_20130606_loopdesign_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870106" y="2514895"/>
            <a:ext cx="5749913" cy="4443115"/>
          </a:xfrm>
          <a:prstGeom prst="rect">
            <a:avLst/>
          </a:prstGeom>
        </p:spPr>
      </p:pic>
      <p:pic>
        <p:nvPicPr>
          <p:cNvPr id="9" name="Picture 8" descr="dampingfilters_TMTS_20130606_loopdesign_R.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30006" y="830062"/>
            <a:ext cx="4844228" cy="3743267"/>
          </a:xfrm>
          <a:prstGeom prst="rect">
            <a:avLst/>
          </a:prstGeom>
        </p:spPr>
      </p:pic>
      <p:pic>
        <p:nvPicPr>
          <p:cNvPr id="10" name="Picture 9" descr="TMTS_ModeShapes_T2_4p2Hz.gif"/>
          <p:cNvPicPr>
            <a:picLocks noChangeAspect="1"/>
          </p:cNvPicPr>
          <p:nvPr/>
        </p:nvPicPr>
        <p:blipFill>
          <a:blip r:embed="rId6"/>
          <a:stretch>
            <a:fillRect/>
          </a:stretch>
        </p:blipFill>
        <p:spPr>
          <a:xfrm>
            <a:off x="8028759" y="130009"/>
            <a:ext cx="985727" cy="2753426"/>
          </a:xfrm>
          <a:prstGeom prst="rect">
            <a:avLst/>
          </a:prstGeom>
        </p:spPr>
      </p:pic>
      <p:grpSp>
        <p:nvGrpSpPr>
          <p:cNvPr id="11" name="Group 10"/>
          <p:cNvGrpSpPr/>
          <p:nvPr/>
        </p:nvGrpSpPr>
        <p:grpSpPr>
          <a:xfrm>
            <a:off x="7588076" y="407347"/>
            <a:ext cx="1262166" cy="1082396"/>
            <a:chOff x="7825214" y="2182862"/>
            <a:chExt cx="1538148" cy="1338633"/>
          </a:xfrm>
        </p:grpSpPr>
        <p:cxnSp>
          <p:nvCxnSpPr>
            <p:cNvPr id="12" name="Straight Arrow Connector 11"/>
            <p:cNvCxnSpPr/>
            <p:nvPr/>
          </p:nvCxnSpPr>
          <p:spPr>
            <a:xfrm flipV="1">
              <a:off x="8362836" y="3175230"/>
              <a:ext cx="382314" cy="7116"/>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V="1">
              <a:off x="8024510" y="2834013"/>
              <a:ext cx="469695" cy="696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4" name="Group 16"/>
            <p:cNvGrpSpPr/>
            <p:nvPr/>
          </p:nvGrpSpPr>
          <p:grpSpPr>
            <a:xfrm>
              <a:off x="8172831" y="3082341"/>
              <a:ext cx="180005" cy="187626"/>
              <a:chOff x="4900134" y="3530257"/>
              <a:chExt cx="280007" cy="267632"/>
            </a:xfrm>
          </p:grpSpPr>
          <p:sp>
            <p:nvSpPr>
              <p:cNvPr id="18" name="Donut 17"/>
              <p:cNvSpPr/>
              <p:nvPr/>
            </p:nvSpPr>
            <p:spPr>
              <a:xfrm>
                <a:off x="4900134" y="3530257"/>
                <a:ext cx="280007" cy="267632"/>
              </a:xfrm>
              <a:prstGeom prst="donut">
                <a:avLst>
                  <a:gd name="adj" fmla="val 4152"/>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Oval 18"/>
              <p:cNvSpPr/>
              <p:nvPr/>
            </p:nvSpPr>
            <p:spPr>
              <a:xfrm>
                <a:off x="5000137" y="3630264"/>
                <a:ext cx="70001" cy="6000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8728500" y="2981926"/>
              <a:ext cx="634862" cy="456764"/>
            </a:xfrm>
            <a:prstGeom prst="rect">
              <a:avLst/>
            </a:prstGeom>
            <a:noFill/>
          </p:spPr>
          <p:txBody>
            <a:bodyPr wrap="square" rtlCol="0">
              <a:spAutoFit/>
            </a:bodyPr>
            <a:lstStyle/>
            <a:p>
              <a:r>
                <a:rPr lang="en-US"/>
                <a:t>+T</a:t>
              </a:r>
            </a:p>
          </p:txBody>
        </p:sp>
        <p:sp>
          <p:nvSpPr>
            <p:cNvPr id="16" name="TextBox 15"/>
            <p:cNvSpPr txBox="1"/>
            <p:nvPr/>
          </p:nvSpPr>
          <p:spPr>
            <a:xfrm>
              <a:off x="8045223" y="2182862"/>
              <a:ext cx="611301" cy="456764"/>
            </a:xfrm>
            <a:prstGeom prst="rect">
              <a:avLst/>
            </a:prstGeom>
            <a:noFill/>
          </p:spPr>
          <p:txBody>
            <a:bodyPr wrap="square" rtlCol="0">
              <a:spAutoFit/>
            </a:bodyPr>
            <a:lstStyle/>
            <a:p>
              <a:r>
                <a:rPr lang="en-US"/>
                <a:t>+V</a:t>
              </a:r>
            </a:p>
          </p:txBody>
        </p:sp>
        <p:sp>
          <p:nvSpPr>
            <p:cNvPr id="17" name="TextBox 16"/>
            <p:cNvSpPr txBox="1"/>
            <p:nvPr/>
          </p:nvSpPr>
          <p:spPr>
            <a:xfrm>
              <a:off x="7825214" y="3064731"/>
              <a:ext cx="611943" cy="456764"/>
            </a:xfrm>
            <a:prstGeom prst="rect">
              <a:avLst/>
            </a:prstGeom>
            <a:noFill/>
          </p:spPr>
          <p:txBody>
            <a:bodyPr wrap="square" rtlCol="0">
              <a:spAutoFit/>
            </a:bodyPr>
            <a:lstStyle/>
            <a:p>
              <a:r>
                <a:rPr lang="en-US"/>
                <a:t>+L</a:t>
              </a:r>
            </a:p>
          </p:txBody>
        </p:sp>
      </p:grpSp>
      <p:sp>
        <p:nvSpPr>
          <p:cNvPr id="20" name="TextBox 19"/>
          <p:cNvSpPr txBox="1"/>
          <p:nvPr/>
        </p:nvSpPr>
        <p:spPr>
          <a:xfrm>
            <a:off x="4473825" y="1252626"/>
            <a:ext cx="3566545" cy="1600438"/>
          </a:xfrm>
          <a:prstGeom prst="rect">
            <a:avLst/>
          </a:prstGeom>
          <a:noFill/>
        </p:spPr>
        <p:txBody>
          <a:bodyPr wrap="square" rtlCol="0">
            <a:spAutoFit/>
          </a:bodyPr>
          <a:lstStyle/>
          <a:p>
            <a:r>
              <a:rPr lang="en-US" sz="1400"/>
              <a:t>With other suspensions, one can take advantage of the fundamental T &amp; R coupling, and damping the highest-frequency modes in R </a:t>
            </a:r>
            <a:r>
              <a:rPr lang="en-US" sz="1400" i="1"/>
              <a:t>and</a:t>
            </a:r>
            <a:r>
              <a:rPr lang="en-US" sz="1400"/>
              <a:t> T. </a:t>
            </a:r>
          </a:p>
          <a:p>
            <a:endParaRPr lang="en-US" sz="1400"/>
          </a:p>
          <a:p>
            <a:r>
              <a:rPr lang="en-US" sz="1400"/>
              <a:t>In the TMTS the 4.2 [Hz] just doesn’t couple to the R plant</a:t>
            </a:r>
          </a:p>
        </p:txBody>
      </p:sp>
      <p:sp>
        <p:nvSpPr>
          <p:cNvPr id="21" name="TextBox 20"/>
          <p:cNvSpPr txBox="1"/>
          <p:nvPr/>
        </p:nvSpPr>
        <p:spPr>
          <a:xfrm>
            <a:off x="0" y="4665934"/>
            <a:ext cx="4150113" cy="1815882"/>
          </a:xfrm>
          <a:prstGeom prst="rect">
            <a:avLst/>
          </a:prstGeom>
          <a:noFill/>
        </p:spPr>
        <p:txBody>
          <a:bodyPr wrap="square" rtlCol="0">
            <a:spAutoFit/>
          </a:bodyPr>
          <a:lstStyle/>
          <a:p>
            <a:r>
              <a:rPr lang="en-US" sz="1400"/>
              <a:t>So, as with the vertical DOF in the Beam Splitter, I increased the order of the elliptic, and even added another (real) zero-pole pair at [0.6:25] to the roll-off to squeeze out as much phase as I could get…</a:t>
            </a:r>
          </a:p>
          <a:p>
            <a:endParaRPr lang="en-US" sz="1400"/>
          </a:p>
          <a:p>
            <a:r>
              <a:rPr lang="en-US" sz="1400"/>
              <a:t>There’s a little more gain-peaking than I would like (still only about a factor of 2), but still unconditionaly stable and get a Q of ~10 on all modes!</a:t>
            </a:r>
          </a:p>
        </p:txBody>
      </p:sp>
      <p:sp>
        <p:nvSpPr>
          <p:cNvPr id="22" name="TextBox 21"/>
          <p:cNvSpPr txBox="1"/>
          <p:nvPr/>
        </p:nvSpPr>
        <p:spPr>
          <a:xfrm>
            <a:off x="7820753" y="3488870"/>
            <a:ext cx="919487" cy="461665"/>
          </a:xfrm>
          <a:prstGeom prst="rect">
            <a:avLst/>
          </a:prstGeom>
          <a:noFill/>
        </p:spPr>
        <p:txBody>
          <a:bodyPr wrap="square" rtlCol="0">
            <a:spAutoFit/>
          </a:bodyPr>
          <a:lstStyle/>
          <a:p>
            <a:r>
              <a:rPr lang="en-US" sz="1200">
                <a:solidFill>
                  <a:schemeClr val="bg1">
                    <a:lumMod val="50000"/>
                  </a:schemeClr>
                </a:solidFill>
              </a:rPr>
              <a:t>a little gain peaking</a:t>
            </a:r>
          </a:p>
        </p:txBody>
      </p:sp>
      <p:sp>
        <p:nvSpPr>
          <p:cNvPr id="23" name="TextBox 22"/>
          <p:cNvSpPr txBox="1"/>
          <p:nvPr/>
        </p:nvSpPr>
        <p:spPr>
          <a:xfrm>
            <a:off x="4672526" y="3023926"/>
            <a:ext cx="1747649" cy="646331"/>
          </a:xfrm>
          <a:prstGeom prst="rect">
            <a:avLst/>
          </a:prstGeom>
          <a:noFill/>
        </p:spPr>
        <p:txBody>
          <a:bodyPr wrap="square" rtlCol="0">
            <a:spAutoFit/>
          </a:bodyPr>
          <a:lstStyle/>
          <a:p>
            <a:r>
              <a:rPr lang="en-US" sz="1200">
                <a:solidFill>
                  <a:schemeClr val="tx1">
                    <a:lumMod val="50000"/>
                    <a:lumOff val="50000"/>
                  </a:schemeClr>
                </a:solidFill>
              </a:rPr>
              <a:t>Usual Boost on low-frequency modes to reduce RMS</a:t>
            </a:r>
          </a:p>
        </p:txBody>
      </p:sp>
      <p:sp>
        <p:nvSpPr>
          <p:cNvPr id="24" name="TextBox 23"/>
          <p:cNvSpPr txBox="1"/>
          <p:nvPr/>
        </p:nvSpPr>
        <p:spPr>
          <a:xfrm>
            <a:off x="7531996" y="3135950"/>
            <a:ext cx="1680046" cy="307777"/>
          </a:xfrm>
          <a:prstGeom prst="rect">
            <a:avLst/>
          </a:prstGeom>
          <a:noFill/>
        </p:spPr>
        <p:txBody>
          <a:bodyPr wrap="square" rtlCol="0">
            <a:spAutoFit/>
          </a:bodyPr>
          <a:lstStyle/>
          <a:p>
            <a:pPr algn="r"/>
            <a:r>
              <a:rPr lang="en-US" sz="1400">
                <a:solidFill>
                  <a:srgbClr val="7F7F7F"/>
                </a:solidFill>
              </a:rPr>
              <a:t>4</a:t>
            </a:r>
            <a:r>
              <a:rPr lang="en-US" sz="1400" baseline="30000">
                <a:solidFill>
                  <a:srgbClr val="7F7F7F"/>
                </a:solidFill>
              </a:rPr>
              <a:t>th</a:t>
            </a:r>
            <a:r>
              <a:rPr lang="en-US" sz="1400">
                <a:solidFill>
                  <a:srgbClr val="7F7F7F"/>
                </a:solidFill>
              </a:rPr>
              <a:t> order elliptic</a:t>
            </a:r>
          </a:p>
        </p:txBody>
      </p:sp>
      <p:cxnSp>
        <p:nvCxnSpPr>
          <p:cNvPr id="26" name="Straight Arrow Connector 25"/>
          <p:cNvCxnSpPr/>
          <p:nvPr/>
        </p:nvCxnSpPr>
        <p:spPr>
          <a:xfrm rot="10800000">
            <a:off x="7670211" y="3510258"/>
            <a:ext cx="180007" cy="10000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28" name="Donut 27"/>
          <p:cNvSpPr/>
          <p:nvPr/>
        </p:nvSpPr>
        <p:spPr>
          <a:xfrm>
            <a:off x="2690073" y="1430105"/>
            <a:ext cx="380010" cy="1020074"/>
          </a:xfrm>
          <a:prstGeom prst="donut">
            <a:avLst>
              <a:gd name="adj" fmla="val 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lang="en-US"/>
              <a:pPr/>
              <a:t>13</a:t>
            </a:fld>
            <a:endParaRPr lang="en-US"/>
          </a:p>
        </p:txBody>
      </p:sp>
      <p:sp>
        <p:nvSpPr>
          <p:cNvPr id="6" name="Title 1"/>
          <p:cNvSpPr>
            <a:spLocks noGrp="1"/>
          </p:cNvSpPr>
          <p:nvPr>
            <p:ph type="title"/>
          </p:nvPr>
        </p:nvSpPr>
        <p:spPr>
          <a:xfrm>
            <a:off x="457200" y="0"/>
            <a:ext cx="8229600" cy="780057"/>
          </a:xfrm>
        </p:spPr>
        <p:txBody>
          <a:bodyPr/>
          <a:lstStyle/>
          <a:p>
            <a:r>
              <a:rPr lang="en-US">
                <a:solidFill>
                  <a:srgbClr val="0000FF"/>
                </a:solidFill>
                <a:latin typeface="Impact"/>
                <a:cs typeface="Impact"/>
              </a:rPr>
              <a:t>Level 1</a:t>
            </a:r>
            <a:r>
              <a:rPr lang="en-US">
                <a:solidFill>
                  <a:srgbClr val="008000"/>
                </a:solidFill>
                <a:latin typeface="Impact"/>
                <a:cs typeface="Impact"/>
              </a:rPr>
              <a:t> </a:t>
            </a:r>
            <a:r>
              <a:rPr lang="en-US"/>
              <a:t>vs.</a:t>
            </a:r>
            <a:r>
              <a:rPr lang="en-US" i="1">
                <a:solidFill>
                  <a:srgbClr val="FF0000"/>
                </a:solidFill>
                <a:latin typeface="Impact"/>
                <a:cs typeface="Impact"/>
              </a:rPr>
              <a:t>Level 2</a:t>
            </a:r>
          </a:p>
        </p:txBody>
      </p:sp>
      <p:sp>
        <p:nvSpPr>
          <p:cNvPr id="8" name="TextBox 7"/>
          <p:cNvSpPr txBox="1"/>
          <p:nvPr/>
        </p:nvSpPr>
        <p:spPr>
          <a:xfrm>
            <a:off x="5680156" y="2600196"/>
            <a:ext cx="1860050" cy="923330"/>
          </a:xfrm>
          <a:prstGeom prst="rect">
            <a:avLst/>
          </a:prstGeom>
          <a:noFill/>
        </p:spPr>
        <p:txBody>
          <a:bodyPr wrap="square" rtlCol="0">
            <a:spAutoFit/>
          </a:bodyPr>
          <a:lstStyle/>
          <a:p>
            <a:r>
              <a:rPr lang="en-US"/>
              <a:t>A factor of 10-20 improvement at 10 [Hz]</a:t>
            </a:r>
          </a:p>
        </p:txBody>
      </p:sp>
      <p:sp>
        <p:nvSpPr>
          <p:cNvPr id="9" name="TextBox 8"/>
          <p:cNvSpPr txBox="1"/>
          <p:nvPr/>
        </p:nvSpPr>
        <p:spPr>
          <a:xfrm>
            <a:off x="6750185" y="1190086"/>
            <a:ext cx="1034658" cy="461665"/>
          </a:xfrm>
          <a:prstGeom prst="rect">
            <a:avLst/>
          </a:prstGeom>
          <a:noFill/>
        </p:spPr>
        <p:txBody>
          <a:bodyPr wrap="none" rtlCol="0">
            <a:spAutoFit/>
          </a:bodyPr>
          <a:lstStyle/>
          <a:p>
            <a:r>
              <a:rPr lang="en-US" sz="2400"/>
              <a:t>In Roll,</a:t>
            </a:r>
          </a:p>
        </p:txBody>
      </p:sp>
      <p:sp>
        <p:nvSpPr>
          <p:cNvPr id="10" name="TextBox 9"/>
          <p:cNvSpPr txBox="1"/>
          <p:nvPr/>
        </p:nvSpPr>
        <p:spPr>
          <a:xfrm>
            <a:off x="7130195" y="4012686"/>
            <a:ext cx="2276311" cy="584776"/>
          </a:xfrm>
          <a:prstGeom prst="rect">
            <a:avLst/>
          </a:prstGeom>
          <a:noFill/>
        </p:spPr>
        <p:txBody>
          <a:bodyPr wrap="square" rtlCol="0">
            <a:spAutoFit/>
          </a:bodyPr>
          <a:lstStyle/>
          <a:p>
            <a:r>
              <a:rPr lang="en-US" sz="1600"/>
              <a:t>by sacrificing a little a higher frequency</a:t>
            </a:r>
          </a:p>
        </p:txBody>
      </p:sp>
      <p:sp>
        <p:nvSpPr>
          <p:cNvPr id="11" name="TextBox 10"/>
          <p:cNvSpPr txBox="1"/>
          <p:nvPr/>
        </p:nvSpPr>
        <p:spPr>
          <a:xfrm>
            <a:off x="3612495" y="1372496"/>
            <a:ext cx="1860050" cy="923330"/>
          </a:xfrm>
          <a:prstGeom prst="rect">
            <a:avLst/>
          </a:prstGeom>
          <a:noFill/>
        </p:spPr>
        <p:txBody>
          <a:bodyPr wrap="square" rtlCol="0">
            <a:spAutoFit/>
          </a:bodyPr>
          <a:lstStyle/>
          <a:p>
            <a:r>
              <a:rPr lang="en-US"/>
              <a:t>Now with some damping on the 4.2 Hz mode</a:t>
            </a:r>
          </a:p>
        </p:txBody>
      </p:sp>
      <p:pic>
        <p:nvPicPr>
          <p:cNvPr id="13" name="Picture 12" descr="dampingfilters_comparison_2013-03-13vs2013-06-06_R_full.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2024" y="502920"/>
            <a:ext cx="8549640" cy="66065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dampingfilters_comparison_2013-03-13vs2013-06-06_P_full.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2024" y="502920"/>
            <a:ext cx="8549640" cy="6606540"/>
          </a:xfrm>
          <a:prstGeom prst="rect">
            <a:avLst/>
          </a:prstGeom>
        </p:spPr>
      </p:pic>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lang="en-US"/>
              <a:pPr/>
              <a:t>14</a:t>
            </a:fld>
            <a:endParaRPr lang="en-US"/>
          </a:p>
        </p:txBody>
      </p:sp>
      <p:sp>
        <p:nvSpPr>
          <p:cNvPr id="6" name="Title 1"/>
          <p:cNvSpPr>
            <a:spLocks noGrp="1"/>
          </p:cNvSpPr>
          <p:nvPr>
            <p:ph type="title"/>
          </p:nvPr>
        </p:nvSpPr>
        <p:spPr>
          <a:xfrm>
            <a:off x="457200" y="0"/>
            <a:ext cx="8229600" cy="871910"/>
          </a:xfrm>
        </p:spPr>
        <p:txBody>
          <a:bodyPr/>
          <a:lstStyle/>
          <a:p>
            <a:r>
              <a:rPr lang="en-US">
                <a:solidFill>
                  <a:srgbClr val="0000FF"/>
                </a:solidFill>
                <a:latin typeface="Impact"/>
                <a:cs typeface="Impact"/>
              </a:rPr>
              <a:t>Level 1</a:t>
            </a:r>
            <a:r>
              <a:rPr lang="en-US">
                <a:solidFill>
                  <a:srgbClr val="008000"/>
                </a:solidFill>
                <a:latin typeface="Impact"/>
                <a:cs typeface="Impact"/>
              </a:rPr>
              <a:t> </a:t>
            </a:r>
            <a:r>
              <a:rPr lang="en-US"/>
              <a:t>vs.</a:t>
            </a:r>
            <a:r>
              <a:rPr lang="en-US" i="1">
                <a:solidFill>
                  <a:srgbClr val="FF0000"/>
                </a:solidFill>
                <a:latin typeface="Impact"/>
                <a:cs typeface="Impact"/>
              </a:rPr>
              <a:t>Level 2</a:t>
            </a:r>
          </a:p>
        </p:txBody>
      </p:sp>
      <p:sp>
        <p:nvSpPr>
          <p:cNvPr id="8" name="TextBox 7"/>
          <p:cNvSpPr txBox="1"/>
          <p:nvPr/>
        </p:nvSpPr>
        <p:spPr>
          <a:xfrm>
            <a:off x="6750185" y="1190086"/>
            <a:ext cx="1191101" cy="461665"/>
          </a:xfrm>
          <a:prstGeom prst="rect">
            <a:avLst/>
          </a:prstGeom>
          <a:noFill/>
        </p:spPr>
        <p:txBody>
          <a:bodyPr wrap="none" rtlCol="0">
            <a:spAutoFit/>
          </a:bodyPr>
          <a:lstStyle/>
          <a:p>
            <a:r>
              <a:rPr lang="en-US" sz="2400"/>
              <a:t>In Pitch,</a:t>
            </a:r>
          </a:p>
        </p:txBody>
      </p:sp>
      <p:sp>
        <p:nvSpPr>
          <p:cNvPr id="9" name="TextBox 8"/>
          <p:cNvSpPr txBox="1"/>
          <p:nvPr/>
        </p:nvSpPr>
        <p:spPr>
          <a:xfrm>
            <a:off x="5680156" y="2600196"/>
            <a:ext cx="1860050" cy="923330"/>
          </a:xfrm>
          <a:prstGeom prst="rect">
            <a:avLst/>
          </a:prstGeom>
          <a:noFill/>
        </p:spPr>
        <p:txBody>
          <a:bodyPr wrap="square" rtlCol="0">
            <a:spAutoFit/>
          </a:bodyPr>
          <a:lstStyle/>
          <a:p>
            <a:r>
              <a:rPr lang="en-US"/>
              <a:t>A factor of 100</a:t>
            </a:r>
          </a:p>
          <a:p>
            <a:r>
              <a:rPr lang="en-US"/>
              <a:t>improvement at 10 [Hz]</a:t>
            </a:r>
          </a:p>
        </p:txBody>
      </p:sp>
      <p:sp>
        <p:nvSpPr>
          <p:cNvPr id="10" name="TextBox 9"/>
          <p:cNvSpPr txBox="1"/>
          <p:nvPr/>
        </p:nvSpPr>
        <p:spPr>
          <a:xfrm>
            <a:off x="3682497" y="1622514"/>
            <a:ext cx="1860050" cy="923330"/>
          </a:xfrm>
          <a:prstGeom prst="rect">
            <a:avLst/>
          </a:prstGeom>
          <a:noFill/>
        </p:spPr>
        <p:txBody>
          <a:bodyPr wrap="square" rtlCol="0">
            <a:spAutoFit/>
          </a:bodyPr>
          <a:lstStyle/>
          <a:p>
            <a:r>
              <a:rPr lang="en-US"/>
              <a:t>Now with some damping on the 4.2 Hz mode</a:t>
            </a:r>
          </a:p>
        </p:txBody>
      </p:sp>
      <p:sp>
        <p:nvSpPr>
          <p:cNvPr id="11" name="TextBox 10"/>
          <p:cNvSpPr txBox="1"/>
          <p:nvPr/>
        </p:nvSpPr>
        <p:spPr>
          <a:xfrm>
            <a:off x="6590180" y="4082690"/>
            <a:ext cx="2276311" cy="584776"/>
          </a:xfrm>
          <a:prstGeom prst="rect">
            <a:avLst/>
          </a:prstGeom>
          <a:noFill/>
        </p:spPr>
        <p:txBody>
          <a:bodyPr wrap="square" rtlCol="0">
            <a:spAutoFit/>
          </a:bodyPr>
          <a:lstStyle/>
          <a:p>
            <a:r>
              <a:rPr lang="en-US" sz="1600"/>
              <a:t>with the same high- frequency performance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lang="en-US"/>
              <a:pPr/>
              <a:t>15</a:t>
            </a:fld>
            <a:endParaRPr lang="en-US"/>
          </a:p>
        </p:txBody>
      </p:sp>
      <p:sp>
        <p:nvSpPr>
          <p:cNvPr id="7" name="Title 1"/>
          <p:cNvSpPr>
            <a:spLocks noGrp="1"/>
          </p:cNvSpPr>
          <p:nvPr>
            <p:ph type="title"/>
          </p:nvPr>
        </p:nvSpPr>
        <p:spPr>
          <a:xfrm>
            <a:off x="457200" y="0"/>
            <a:ext cx="8229600" cy="871910"/>
          </a:xfrm>
        </p:spPr>
        <p:txBody>
          <a:bodyPr/>
          <a:lstStyle/>
          <a:p>
            <a:r>
              <a:rPr lang="en-US">
                <a:solidFill>
                  <a:srgbClr val="0000FF"/>
                </a:solidFill>
                <a:latin typeface="Impact"/>
                <a:cs typeface="Impact"/>
              </a:rPr>
              <a:t>Level 1</a:t>
            </a:r>
            <a:r>
              <a:rPr lang="en-US">
                <a:solidFill>
                  <a:srgbClr val="008000"/>
                </a:solidFill>
                <a:latin typeface="Impact"/>
                <a:cs typeface="Impact"/>
              </a:rPr>
              <a:t> </a:t>
            </a:r>
            <a:r>
              <a:rPr lang="en-US"/>
              <a:t>vs.</a:t>
            </a:r>
            <a:r>
              <a:rPr lang="en-US" i="1">
                <a:solidFill>
                  <a:srgbClr val="FF0000"/>
                </a:solidFill>
                <a:latin typeface="Impact"/>
                <a:cs typeface="Impact"/>
              </a:rPr>
              <a:t>Level 2</a:t>
            </a:r>
          </a:p>
        </p:txBody>
      </p:sp>
      <p:sp>
        <p:nvSpPr>
          <p:cNvPr id="9" name="TextBox 8"/>
          <p:cNvSpPr txBox="1"/>
          <p:nvPr/>
        </p:nvSpPr>
        <p:spPr>
          <a:xfrm>
            <a:off x="6600180" y="4052687"/>
            <a:ext cx="2276311" cy="830997"/>
          </a:xfrm>
          <a:prstGeom prst="rect">
            <a:avLst/>
          </a:prstGeom>
          <a:noFill/>
        </p:spPr>
        <p:txBody>
          <a:bodyPr wrap="square" rtlCol="0">
            <a:spAutoFit/>
          </a:bodyPr>
          <a:lstStyle/>
          <a:p>
            <a:r>
              <a:rPr lang="en-US" sz="1600"/>
              <a:t>by sacrificing a little a higher frequency but still well below requirements</a:t>
            </a:r>
          </a:p>
        </p:txBody>
      </p:sp>
      <p:sp>
        <p:nvSpPr>
          <p:cNvPr id="10" name="TextBox 9"/>
          <p:cNvSpPr txBox="1"/>
          <p:nvPr/>
        </p:nvSpPr>
        <p:spPr>
          <a:xfrm>
            <a:off x="5680156" y="2600196"/>
            <a:ext cx="1860050" cy="923330"/>
          </a:xfrm>
          <a:prstGeom prst="rect">
            <a:avLst/>
          </a:prstGeom>
          <a:noFill/>
        </p:spPr>
        <p:txBody>
          <a:bodyPr wrap="square" rtlCol="0">
            <a:spAutoFit/>
          </a:bodyPr>
          <a:lstStyle/>
          <a:p>
            <a:r>
              <a:rPr lang="en-US"/>
              <a:t>A factor of 30</a:t>
            </a:r>
          </a:p>
          <a:p>
            <a:r>
              <a:rPr lang="en-US"/>
              <a:t>improvement at 10 [Hz]</a:t>
            </a:r>
          </a:p>
        </p:txBody>
      </p:sp>
      <p:pic>
        <p:nvPicPr>
          <p:cNvPr id="8" name="Picture 7" descr="dampingfilters_comparison_2013-03-13vs2013-06-06_Y_full.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2024" y="502920"/>
            <a:ext cx="8549640" cy="6606540"/>
          </a:xfrm>
          <a:prstGeom prst="rect">
            <a:avLst/>
          </a:prstGeom>
        </p:spPr>
      </p:pic>
      <p:sp>
        <p:nvSpPr>
          <p:cNvPr id="11" name="TextBox 10"/>
          <p:cNvSpPr txBox="1"/>
          <p:nvPr/>
        </p:nvSpPr>
        <p:spPr>
          <a:xfrm>
            <a:off x="6750185" y="1190086"/>
            <a:ext cx="1039016" cy="461665"/>
          </a:xfrm>
          <a:prstGeom prst="rect">
            <a:avLst/>
          </a:prstGeom>
          <a:noFill/>
        </p:spPr>
        <p:txBody>
          <a:bodyPr wrap="none" rtlCol="0">
            <a:spAutoFit/>
          </a:bodyPr>
          <a:lstStyle/>
          <a:p>
            <a:r>
              <a:rPr lang="en-US" sz="2400"/>
              <a:t>In Yaw,</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E2D051-B12C-814A-B1CF-6A4A4C359799}" type="slidenum">
              <a:rPr lang="en-US"/>
              <a:pPr/>
              <a:t>16</a:t>
            </a:fld>
            <a:endParaRPr lang="en-US"/>
          </a:p>
        </p:txBody>
      </p:sp>
      <p:sp>
        <p:nvSpPr>
          <p:cNvPr id="6" name="Title 1"/>
          <p:cNvSpPr>
            <a:spLocks noGrp="1"/>
          </p:cNvSpPr>
          <p:nvPr>
            <p:ph type="title"/>
          </p:nvPr>
        </p:nvSpPr>
        <p:spPr>
          <a:xfrm>
            <a:off x="457200" y="0"/>
            <a:ext cx="8229600" cy="871910"/>
          </a:xfrm>
        </p:spPr>
        <p:txBody>
          <a:bodyPr/>
          <a:lstStyle/>
          <a:p>
            <a:r>
              <a:rPr lang="en-US">
                <a:solidFill>
                  <a:srgbClr val="0000FF"/>
                </a:solidFill>
                <a:latin typeface="Impact"/>
                <a:cs typeface="Impact"/>
              </a:rPr>
              <a:t>Level 1</a:t>
            </a:r>
            <a:r>
              <a:rPr lang="en-US">
                <a:solidFill>
                  <a:srgbClr val="008000"/>
                </a:solidFill>
                <a:latin typeface="Impact"/>
                <a:cs typeface="Impact"/>
              </a:rPr>
              <a:t> </a:t>
            </a:r>
            <a:r>
              <a:rPr lang="en-US"/>
              <a:t>vs.</a:t>
            </a:r>
            <a:r>
              <a:rPr lang="en-US" i="1">
                <a:solidFill>
                  <a:srgbClr val="FF0000"/>
                </a:solidFill>
                <a:latin typeface="Impact"/>
                <a:cs typeface="Impact"/>
              </a:rPr>
              <a:t>Level 2</a:t>
            </a:r>
          </a:p>
        </p:txBody>
      </p:sp>
      <p:pic>
        <p:nvPicPr>
          <p:cNvPr id="7" name="Picture 6" descr="2013-06-07_1753_H1SUSTMSY_M1_DAMPOUT_Spectra.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04481" y="700052"/>
            <a:ext cx="8205757" cy="6340812"/>
          </a:xfrm>
          <a:prstGeom prst="rect">
            <a:avLst/>
          </a:prstGeom>
        </p:spPr>
      </p:pic>
      <p:sp>
        <p:nvSpPr>
          <p:cNvPr id="4" name="Date Placeholder 3"/>
          <p:cNvSpPr>
            <a:spLocks noGrp="1"/>
          </p:cNvSpPr>
          <p:nvPr>
            <p:ph type="dt" sz="half" idx="10"/>
          </p:nvPr>
        </p:nvSpPr>
        <p:spPr/>
        <p:txBody>
          <a:bodyPr/>
          <a:lstStyle/>
          <a:p>
            <a:r>
              <a:rPr lang="en-US"/>
              <a:t>G1300621-v4</a:t>
            </a:r>
          </a:p>
        </p:txBody>
      </p:sp>
      <p:sp>
        <p:nvSpPr>
          <p:cNvPr id="8" name="TextBox 7"/>
          <p:cNvSpPr txBox="1"/>
          <p:nvPr/>
        </p:nvSpPr>
        <p:spPr>
          <a:xfrm>
            <a:off x="5790159" y="1520118"/>
            <a:ext cx="2530068" cy="1200329"/>
          </a:xfrm>
          <a:prstGeom prst="rect">
            <a:avLst/>
          </a:prstGeom>
          <a:noFill/>
        </p:spPr>
        <p:txBody>
          <a:bodyPr wrap="square" rtlCol="0">
            <a:spAutoFit/>
          </a:bodyPr>
          <a:lstStyle/>
          <a:p>
            <a:r>
              <a:rPr lang="en-US"/>
              <a:t>Improvements have been confirmed by the usual control signal spectra</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Concluding Remarks</a:t>
            </a:r>
          </a:p>
        </p:txBody>
      </p:sp>
      <p:sp>
        <p:nvSpPr>
          <p:cNvPr id="3" name="Content Placeholder 2"/>
          <p:cNvSpPr>
            <a:spLocks noGrp="1"/>
          </p:cNvSpPr>
          <p:nvPr>
            <p:ph idx="1"/>
          </p:nvPr>
        </p:nvSpPr>
        <p:spPr>
          <a:xfrm>
            <a:off x="240007" y="880064"/>
            <a:ext cx="8670237" cy="5570406"/>
          </a:xfrm>
        </p:spPr>
        <p:txBody>
          <a:bodyPr>
            <a:normAutofit fontScale="62500" lnSpcReduction="20000"/>
          </a:bodyPr>
          <a:lstStyle/>
          <a:p>
            <a:r>
              <a:rPr lang="en-US" sz="2800"/>
              <a:t>TMTS Level 2 damping design meets aLIGO requirements </a:t>
            </a:r>
            <a:r>
              <a:rPr lang="en-US" sz="2800" i="1"/>
              <a:t>at 10 [Hz]</a:t>
            </a:r>
            <a:r>
              <a:rPr lang="en-US" sz="2800"/>
              <a:t>, </a:t>
            </a:r>
            <a:r>
              <a:rPr lang="en-US" sz="2800" b="1"/>
              <a:t>except for Roll</a:t>
            </a:r>
            <a:r>
              <a:rPr lang="en-US" sz="2800"/>
              <a:t> which only misses by a few (assuming we don’t really need to meet 8 [Hz] requirements as currently defined)</a:t>
            </a:r>
          </a:p>
          <a:p>
            <a:pPr lvl="1"/>
            <a:r>
              <a:rPr lang="en-US" sz="2400"/>
              <a:t>Do we need to re-assess Roll requirements? (See Appendix)</a:t>
            </a:r>
          </a:p>
          <a:p>
            <a:endParaRPr lang="en-US" sz="2800"/>
          </a:p>
          <a:p>
            <a:r>
              <a:rPr lang="en-US" sz="2800"/>
              <a:t>Top stage principle axes of inertia misalignment with L &amp; T control axes couples R and P (similar to QUAD), and optical bench principle axes of inertia misaligned with L &amp; V control axis about couples R and Y </a:t>
            </a:r>
          </a:p>
          <a:p>
            <a:pPr lvl="1">
              <a:buFont typeface="Wingdings" charset="2"/>
              <a:buChar char="Ø"/>
            </a:pPr>
            <a:r>
              <a:rPr lang="en-US" sz="2400"/>
              <a:t>L</a:t>
            </a:r>
            <a:r>
              <a:rPr lang="en-US" sz="2400"/>
              <a:t>ots of cross coupling at high-frequency makes loop design tough. </a:t>
            </a:r>
          </a:p>
          <a:p>
            <a:pPr lvl="1">
              <a:buFont typeface="Wingdings" charset="2"/>
              <a:buChar char="Ø"/>
            </a:pPr>
            <a:r>
              <a:rPr lang="en-US" sz="2400"/>
              <a:t>Transverse is the toughest because of 4.2 Hz mode, and we care about it because T couples to R, P, and Y</a:t>
            </a:r>
          </a:p>
          <a:p>
            <a:endParaRPr lang="en-US" sz="2800"/>
          </a:p>
          <a:p>
            <a:r>
              <a:rPr lang="en-US" sz="2800"/>
              <a:t> Similar design choices as BSFM</a:t>
            </a:r>
          </a:p>
          <a:p>
            <a:pPr lvl="1"/>
            <a:r>
              <a:rPr lang="en-US" sz="2400"/>
              <a:t>Absorbed overall gain into boost filter (so EPICs gain is -1.0 for all DOFs)</a:t>
            </a:r>
          </a:p>
          <a:p>
            <a:pPr lvl="1"/>
            <a:r>
              <a:rPr lang="en-US" sz="2400"/>
              <a:t>some degrees of freedom a little more complicated that others</a:t>
            </a:r>
          </a:p>
          <a:p>
            <a:pPr lvl="1"/>
            <a:endParaRPr lang="en-US" sz="2400"/>
          </a:p>
          <a:p>
            <a:r>
              <a:rPr lang="en-US"/>
              <a:t>Proof of design measurements</a:t>
            </a:r>
          </a:p>
          <a:p>
            <a:pPr lvl="1"/>
            <a:r>
              <a:rPr lang="en-US"/>
              <a:t>the experience with the QUAD and BSFM has shown the measurements confirm the cross-coupled MIMO model predicts motion well, so we can differ to later.</a:t>
            </a:r>
          </a:p>
          <a:p>
            <a:pPr lvl="1"/>
            <a:r>
              <a:rPr lang="en-US"/>
              <a:t>Will get closed loop transfer functions and spectra over the course of phase 3 testing.</a:t>
            </a:r>
            <a:endParaRPr lang="en-US"/>
          </a:p>
          <a:p>
            <a:endParaRPr lang="en-US" sz="2800"/>
          </a:p>
        </p:txBody>
      </p:sp>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Appendix: Roll Requirements</a:t>
            </a:r>
          </a:p>
        </p:txBody>
      </p:sp>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lang="en-US"/>
              <a:pPr/>
              <a:t>18</a:t>
            </a:fld>
            <a:endParaRPr lang="en-US"/>
          </a:p>
        </p:txBody>
      </p:sp>
      <p:sp>
        <p:nvSpPr>
          <p:cNvPr id="6" name="TextBox 5"/>
          <p:cNvSpPr txBox="1"/>
          <p:nvPr/>
        </p:nvSpPr>
        <p:spPr>
          <a:xfrm>
            <a:off x="210006" y="852356"/>
            <a:ext cx="8403979" cy="3970318"/>
          </a:xfrm>
          <a:prstGeom prst="rect">
            <a:avLst/>
          </a:prstGeom>
          <a:noFill/>
        </p:spPr>
        <p:txBody>
          <a:bodyPr wrap="square" rtlCol="0">
            <a:spAutoFit/>
          </a:bodyPr>
          <a:lstStyle/>
          <a:p>
            <a:r>
              <a:rPr lang="en-US" sz="1400" smtClean="0"/>
              <a:t>Keita Says:</a:t>
            </a:r>
          </a:p>
          <a:p>
            <a:r>
              <a:rPr lang="en-US" sz="1400" smtClean="0"/>
              <a:t>I don't understand why the Roll requirement is the same as P and Y. I think the reason why P and Y are important is because they strongly couple to the ASC error signals provided by the IR QPDs. Roll around the arm axis will not change the beam path on the table and particularly the spot position on QPDs. There will be an amplitude change due to polarization change but that shouldn't couple to the QPD P and Y output. Roll of the TMS is a linear combination of the roll around the arm axis and the displacement in T direction. If anything, I'd think that the requirement for the Roll should come from the requirement for T.</a:t>
            </a:r>
          </a:p>
          <a:p>
            <a:endParaRPr lang="en-US" sz="1400" smtClean="0"/>
          </a:p>
          <a:p>
            <a:r>
              <a:rPr lang="en-US" sz="1400" smtClean="0"/>
              <a:t>Later, after having discussed with Matt:</a:t>
            </a:r>
          </a:p>
          <a:p>
            <a:r>
              <a:rPr lang="en-US" sz="1400" smtClean="0"/>
              <a:t>As for Roll, I talked with Matt briefly and he agrees that Roll should be an equivalent of T displacement. The distance from the center of roll rotation to the arm axis should be 1 [m]-ish, so you multiply 1 [m] to your total roll curve in [rad/rtHz] on page 13, and that seems somewhat smaller than L, T and V curve on page 5, so it's indeed small.</a:t>
            </a:r>
          </a:p>
          <a:p>
            <a:endParaRPr lang="en-US" sz="1400" smtClean="0"/>
          </a:p>
          <a:p>
            <a:endParaRPr lang="en-US" sz="1400" smtClean="0"/>
          </a:p>
          <a:p>
            <a:r>
              <a:rPr lang="en-US" sz="1400" smtClean="0"/>
              <a:t>To be continued…</a:t>
            </a:r>
          </a:p>
          <a:p>
            <a:endParaRPr lang="en-US" sz="1400" smtClean="0"/>
          </a:p>
          <a:p>
            <a:r>
              <a:rPr lang="en-US" sz="1400" smtClean="0"/>
              <a:t>See T1300599</a:t>
            </a:r>
            <a:endParaRPr lang="en-US"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Mission_Impossible_I1.jpeg"/>
          <p:cNvPicPr>
            <a:picLocks noChangeAspect="1"/>
          </p:cNvPicPr>
          <p:nvPr/>
        </p:nvPicPr>
        <p:blipFill>
          <a:blip r:embed="rId2">
            <a:alphaModFix amt="30000"/>
          </a:blip>
          <a:stretch>
            <a:fillRect/>
          </a:stretch>
        </p:blipFill>
        <p:spPr>
          <a:xfrm>
            <a:off x="-23023" y="522444"/>
            <a:ext cx="9167023" cy="6130447"/>
          </a:xfrm>
          <a:prstGeom prst="rect">
            <a:avLst/>
          </a:prstGeom>
        </p:spPr>
      </p:pic>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C93D5497-4F17-A54B-95B3-6F617F354C6C}" type="slidenum">
              <a:rPr/>
              <a:pPr/>
              <a:t>2</a:t>
            </a:fld>
            <a:endParaRPr lang="en-US"/>
          </a:p>
        </p:txBody>
      </p:sp>
      <p:sp>
        <p:nvSpPr>
          <p:cNvPr id="6" name="Rectangle 5"/>
          <p:cNvSpPr/>
          <p:nvPr/>
        </p:nvSpPr>
        <p:spPr>
          <a:xfrm>
            <a:off x="1201816" y="0"/>
            <a:ext cx="6740372" cy="954107"/>
          </a:xfrm>
          <a:prstGeom prst="rect">
            <a:avLst/>
          </a:prstGeom>
        </p:spPr>
        <p:txBody>
          <a:bodyPr wrap="none">
            <a:spAutoFit/>
          </a:bodyPr>
          <a:lstStyle/>
          <a:p>
            <a:pPr algn="ctr"/>
            <a:r>
              <a:rPr lang="en-US" sz="2800" b="1"/>
              <a:t>aLIGO TMTS "Level 2" Damping Loop Design</a:t>
            </a:r>
          </a:p>
          <a:p>
            <a:pPr algn="ctr"/>
            <a:r>
              <a:rPr lang="en-US" sz="2800"/>
              <a:t> Mission Statement</a:t>
            </a:r>
          </a:p>
        </p:txBody>
      </p:sp>
      <p:sp>
        <p:nvSpPr>
          <p:cNvPr id="7" name="TextBox 6"/>
          <p:cNvSpPr txBox="1"/>
          <p:nvPr/>
        </p:nvSpPr>
        <p:spPr>
          <a:xfrm>
            <a:off x="313298" y="1440105"/>
            <a:ext cx="8577200" cy="5139869"/>
          </a:xfrm>
          <a:prstGeom prst="rect">
            <a:avLst/>
          </a:prstGeom>
          <a:noFill/>
        </p:spPr>
        <p:txBody>
          <a:bodyPr wrap="square" rtlCol="0">
            <a:spAutoFit/>
          </a:bodyPr>
          <a:lstStyle/>
          <a:p>
            <a:r>
              <a:rPr lang="en-US" sz="2000" b="1"/>
              <a:t>The damping loops installed during the SUS testing phase </a:t>
            </a:r>
          </a:p>
          <a:p>
            <a:pPr marL="342900" indent="-342900">
              <a:buFont typeface="Arial"/>
              <a:buChar char="•"/>
            </a:pPr>
            <a:r>
              <a:rPr lang="en-US" sz="2000"/>
              <a:t>Commissioned by M. Evans</a:t>
            </a:r>
          </a:p>
          <a:p>
            <a:pPr marL="342900" indent="-342900">
              <a:buFont typeface="Arial"/>
              <a:buChar char="•"/>
            </a:pPr>
            <a:r>
              <a:rPr lang="en-US" sz="2000"/>
              <a:t>Design was reasonably good, but was shooting for the most damping</a:t>
            </a:r>
          </a:p>
          <a:p>
            <a:pPr marL="342900" indent="-342900">
              <a:buFont typeface="Arial"/>
              <a:buChar char="•"/>
            </a:pPr>
            <a:r>
              <a:rPr lang="en-US" sz="2000"/>
              <a:t>little-to-no regard to re-injection of sensor noise</a:t>
            </a:r>
          </a:p>
          <a:p>
            <a:pPr marL="342900" indent="-342900"/>
            <a:endParaRPr lang="en-US" sz="2000"/>
          </a:p>
          <a:p>
            <a:endParaRPr lang="en-US" sz="2000" b="1"/>
          </a:p>
          <a:p>
            <a:r>
              <a:rPr lang="en-US" sz="2400" b="1"/>
              <a:t>The mission here was to design a set of loops, that</a:t>
            </a:r>
          </a:p>
          <a:p>
            <a:pPr>
              <a:buFont typeface="Arial"/>
              <a:buChar char="•"/>
            </a:pPr>
            <a:r>
              <a:rPr lang="en-US" sz="2000"/>
              <a:t> doesn’t take you years to design and tweak</a:t>
            </a:r>
          </a:p>
          <a:p>
            <a:pPr>
              <a:buFont typeface="Arial"/>
              <a:buChar char="•"/>
            </a:pPr>
            <a:r>
              <a:rPr lang="en-US" sz="2000"/>
              <a:t> isn’t on the hairy edge of instability</a:t>
            </a:r>
          </a:p>
          <a:p>
            <a:pPr>
              <a:buFont typeface="Arial"/>
              <a:buChar char="•"/>
            </a:pPr>
            <a:r>
              <a:rPr lang="en-US" sz="2000"/>
              <a:t> doesn’t require any “Brett Shapiro” trickery (damping in Modal, Global bases)</a:t>
            </a:r>
          </a:p>
          <a:p>
            <a:pPr>
              <a:buFont typeface="Arial"/>
              <a:buChar char="•"/>
            </a:pPr>
            <a:r>
              <a:rPr lang="en-US" sz="2000"/>
              <a:t> doesn’t require and new infrastructure (which Modal and Global damping would), </a:t>
            </a:r>
          </a:p>
          <a:p>
            <a:r>
              <a:rPr lang="en-US" sz="2000"/>
              <a:t>but still</a:t>
            </a:r>
          </a:p>
          <a:p>
            <a:pPr>
              <a:buFont typeface="Arial"/>
              <a:buChar char="•"/>
            </a:pPr>
            <a:r>
              <a:rPr lang="en-US" sz="2000"/>
              <a:t> designed with what modeling experience we’ve gained</a:t>
            </a:r>
          </a:p>
          <a:p>
            <a:pPr>
              <a:buFont typeface="Arial"/>
              <a:buChar char="•"/>
            </a:pPr>
            <a:r>
              <a:rPr lang="en-US" sz="2000"/>
              <a:t> gets us </a:t>
            </a:r>
            <a:r>
              <a:rPr lang="en-US" sz="2000" i="1"/>
              <a:t>close </a:t>
            </a:r>
            <a:r>
              <a:rPr lang="en-US" sz="2000"/>
              <a:t>to what we’ll need for aLIGO, primarily focusing on </a:t>
            </a:r>
            <a:r>
              <a:rPr lang="en-US" sz="2000" b="1"/>
              <a:t>Pitch</a:t>
            </a:r>
            <a:r>
              <a:rPr lang="en-US" sz="2000"/>
              <a:t> and </a:t>
            </a:r>
            <a:r>
              <a:rPr lang="en-US" sz="2000" b="1"/>
              <a:t>Yaw</a:t>
            </a:r>
            <a:r>
              <a:rPr lang="en-US" sz="2000"/>
              <a:t> </a:t>
            </a:r>
          </a:p>
          <a:p>
            <a:pPr>
              <a:buFont typeface="Arial"/>
              <a:buChar char="•"/>
            </a:pPr>
            <a:r>
              <a:rPr lang="en-US" sz="2000"/>
              <a:t> will be sufficient for the first several stages of integrated testing  </a:t>
            </a:r>
          </a:p>
        </p:txBody>
      </p:sp>
      <p:sp>
        <p:nvSpPr>
          <p:cNvPr id="8" name="TextBox 7"/>
          <p:cNvSpPr txBox="1"/>
          <p:nvPr/>
        </p:nvSpPr>
        <p:spPr>
          <a:xfrm>
            <a:off x="7201034" y="1510125"/>
            <a:ext cx="1383311" cy="584776"/>
          </a:xfrm>
          <a:prstGeom prst="rect">
            <a:avLst/>
          </a:prstGeom>
          <a:noFill/>
        </p:spPr>
        <p:txBody>
          <a:bodyPr wrap="none" rtlCol="0">
            <a:spAutoFit/>
          </a:bodyPr>
          <a:lstStyle/>
          <a:p>
            <a:r>
              <a:rPr lang="en-US" sz="3200">
                <a:solidFill>
                  <a:srgbClr val="0000FF"/>
                </a:solidFill>
                <a:latin typeface="Impact"/>
                <a:cs typeface="Impact"/>
              </a:rPr>
              <a:t>Level 1</a:t>
            </a:r>
            <a:endParaRPr lang="en-US" sz="3200" i="1">
              <a:solidFill>
                <a:srgbClr val="0000FF"/>
              </a:solidFill>
              <a:latin typeface="Impact"/>
              <a:cs typeface="Impact"/>
            </a:endParaRPr>
          </a:p>
        </p:txBody>
      </p:sp>
      <p:sp>
        <p:nvSpPr>
          <p:cNvPr id="9" name="TextBox 8"/>
          <p:cNvSpPr txBox="1"/>
          <p:nvPr/>
        </p:nvSpPr>
        <p:spPr>
          <a:xfrm>
            <a:off x="7021029" y="3164639"/>
            <a:ext cx="1770737" cy="707886"/>
          </a:xfrm>
          <a:prstGeom prst="rect">
            <a:avLst/>
          </a:prstGeom>
          <a:noFill/>
        </p:spPr>
        <p:txBody>
          <a:bodyPr wrap="none" rtlCol="0">
            <a:spAutoFit/>
          </a:bodyPr>
          <a:lstStyle/>
          <a:p>
            <a:r>
              <a:rPr lang="en-US" sz="4000" i="1">
                <a:solidFill>
                  <a:srgbClr val="FF0000"/>
                </a:solidFill>
                <a:latin typeface="Impact"/>
                <a:cs typeface="Impact"/>
              </a:rPr>
              <a:t>Level 2</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570" y="0"/>
            <a:ext cx="8229600" cy="739228"/>
          </a:xfrm>
        </p:spPr>
        <p:txBody>
          <a:bodyPr>
            <a:noAutofit/>
          </a:bodyPr>
          <a:lstStyle/>
          <a:p>
            <a:r>
              <a:rPr lang="en-US" sz="3200"/>
              <a:t>Yet another set of unique suspension dynamics…</a:t>
            </a:r>
          </a:p>
        </p:txBody>
      </p:sp>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a:pPr/>
              <a:t>3</a:t>
            </a:fld>
            <a:endParaRPr lang="en-US"/>
          </a:p>
        </p:txBody>
      </p:sp>
      <p:sp>
        <p:nvSpPr>
          <p:cNvPr id="7" name="TextBox 6"/>
          <p:cNvSpPr txBox="1"/>
          <p:nvPr/>
        </p:nvSpPr>
        <p:spPr>
          <a:xfrm>
            <a:off x="0" y="998346"/>
            <a:ext cx="5767213" cy="1107996"/>
          </a:xfrm>
          <a:prstGeom prst="rect">
            <a:avLst/>
          </a:prstGeom>
          <a:noFill/>
        </p:spPr>
        <p:txBody>
          <a:bodyPr wrap="square" rtlCol="0">
            <a:spAutoFit/>
          </a:bodyPr>
          <a:lstStyle/>
          <a:p>
            <a:r>
              <a:rPr lang="en-US" sz="1600"/>
              <a:t>The TMTS suspension is unique in that the lower wire break-off points are not vertically aligned in either the T *or* L directions (all other SUS’s have at least the L break-offs vertically aligned)</a:t>
            </a:r>
          </a:p>
          <a:p>
            <a:endParaRPr lang="en-US" sz="1600"/>
          </a:p>
        </p:txBody>
      </p:sp>
      <p:pic>
        <p:nvPicPr>
          <p:cNvPr id="6" name="Picture 5" descr="TMTS_ModeShapes_T2_4p2Hz.gif"/>
          <p:cNvPicPr>
            <a:picLocks noChangeAspect="1"/>
          </p:cNvPicPr>
          <p:nvPr/>
        </p:nvPicPr>
        <p:blipFill>
          <a:blip r:embed="rId2"/>
          <a:stretch>
            <a:fillRect/>
          </a:stretch>
        </p:blipFill>
        <p:spPr>
          <a:xfrm>
            <a:off x="4738669" y="2841031"/>
            <a:ext cx="1540372" cy="4302715"/>
          </a:xfrm>
          <a:prstGeom prst="rect">
            <a:avLst/>
          </a:prstGeom>
        </p:spPr>
      </p:pic>
      <p:grpSp>
        <p:nvGrpSpPr>
          <p:cNvPr id="34" name="Group 33"/>
          <p:cNvGrpSpPr/>
          <p:nvPr/>
        </p:nvGrpSpPr>
        <p:grpSpPr>
          <a:xfrm>
            <a:off x="5358015" y="4150475"/>
            <a:ext cx="1318784" cy="1251200"/>
            <a:chOff x="7825216" y="2182862"/>
            <a:chExt cx="1318784" cy="1251200"/>
          </a:xfrm>
        </p:grpSpPr>
        <p:cxnSp>
          <p:nvCxnSpPr>
            <p:cNvPr id="10" name="Straight Arrow Connector 9"/>
            <p:cNvCxnSpPr/>
            <p:nvPr/>
          </p:nvCxnSpPr>
          <p:spPr>
            <a:xfrm flipV="1">
              <a:off x="8362836" y="3175230"/>
              <a:ext cx="382314" cy="7116"/>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V="1">
              <a:off x="8024510" y="2834013"/>
              <a:ext cx="469695" cy="696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8172831" y="3082341"/>
              <a:ext cx="180005" cy="187626"/>
              <a:chOff x="4900134" y="3530257"/>
              <a:chExt cx="280007" cy="267632"/>
            </a:xfrm>
          </p:grpSpPr>
          <p:sp>
            <p:nvSpPr>
              <p:cNvPr id="15" name="Donut 14"/>
              <p:cNvSpPr/>
              <p:nvPr/>
            </p:nvSpPr>
            <p:spPr>
              <a:xfrm>
                <a:off x="4900134" y="3530257"/>
                <a:ext cx="280007" cy="267632"/>
              </a:xfrm>
              <a:prstGeom prst="donut">
                <a:avLst>
                  <a:gd name="adj" fmla="val 4152"/>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5000137" y="3630264"/>
                <a:ext cx="70001" cy="6000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Box 17"/>
            <p:cNvSpPr txBox="1"/>
            <p:nvPr/>
          </p:nvSpPr>
          <p:spPr>
            <a:xfrm>
              <a:off x="8728502" y="2981925"/>
              <a:ext cx="415498" cy="369332"/>
            </a:xfrm>
            <a:prstGeom prst="rect">
              <a:avLst/>
            </a:prstGeom>
            <a:noFill/>
          </p:spPr>
          <p:txBody>
            <a:bodyPr wrap="none" rtlCol="0">
              <a:spAutoFit/>
            </a:bodyPr>
            <a:lstStyle/>
            <a:p>
              <a:r>
                <a:rPr lang="en-US"/>
                <a:t>+T</a:t>
              </a:r>
            </a:p>
          </p:txBody>
        </p:sp>
        <p:sp>
          <p:nvSpPr>
            <p:cNvPr id="19" name="TextBox 18"/>
            <p:cNvSpPr txBox="1"/>
            <p:nvPr/>
          </p:nvSpPr>
          <p:spPr>
            <a:xfrm>
              <a:off x="8045223" y="2182862"/>
              <a:ext cx="430602" cy="369332"/>
            </a:xfrm>
            <a:prstGeom prst="rect">
              <a:avLst/>
            </a:prstGeom>
            <a:noFill/>
          </p:spPr>
          <p:txBody>
            <a:bodyPr wrap="none" rtlCol="0">
              <a:spAutoFit/>
            </a:bodyPr>
            <a:lstStyle/>
            <a:p>
              <a:r>
                <a:rPr lang="en-US"/>
                <a:t>+V</a:t>
              </a:r>
            </a:p>
          </p:txBody>
        </p:sp>
        <p:sp>
          <p:nvSpPr>
            <p:cNvPr id="20" name="TextBox 19"/>
            <p:cNvSpPr txBox="1"/>
            <p:nvPr/>
          </p:nvSpPr>
          <p:spPr>
            <a:xfrm>
              <a:off x="7825216" y="3064730"/>
              <a:ext cx="402674" cy="369332"/>
            </a:xfrm>
            <a:prstGeom prst="rect">
              <a:avLst/>
            </a:prstGeom>
            <a:noFill/>
          </p:spPr>
          <p:txBody>
            <a:bodyPr wrap="none" rtlCol="0">
              <a:spAutoFit/>
            </a:bodyPr>
            <a:lstStyle/>
            <a:p>
              <a:r>
                <a:rPr lang="en-US"/>
                <a:t>+L</a:t>
              </a:r>
            </a:p>
          </p:txBody>
        </p:sp>
      </p:grpSp>
      <p:sp>
        <p:nvSpPr>
          <p:cNvPr id="21" name="TextBox 20"/>
          <p:cNvSpPr txBox="1"/>
          <p:nvPr/>
        </p:nvSpPr>
        <p:spPr>
          <a:xfrm>
            <a:off x="4483383" y="2476127"/>
            <a:ext cx="1996498" cy="646331"/>
          </a:xfrm>
          <a:prstGeom prst="rect">
            <a:avLst/>
          </a:prstGeom>
          <a:noFill/>
        </p:spPr>
        <p:txBody>
          <a:bodyPr wrap="none" rtlCol="0">
            <a:spAutoFit/>
          </a:bodyPr>
          <a:lstStyle/>
          <a:p>
            <a:pPr algn="ctr"/>
            <a:r>
              <a:rPr lang="en-US"/>
              <a:t>4.2 Hz “Transverse”</a:t>
            </a:r>
          </a:p>
          <a:p>
            <a:pPr algn="ctr"/>
            <a:r>
              <a:rPr lang="en-US"/>
              <a:t>Mode Shape</a:t>
            </a:r>
          </a:p>
        </p:txBody>
      </p:sp>
      <p:pic>
        <p:nvPicPr>
          <p:cNvPr id="22" name="Picture 21" descr="TMTS_LowerWires_T_view.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378400" y="3320992"/>
            <a:ext cx="2677784" cy="3422493"/>
          </a:xfrm>
          <a:prstGeom prst="rect">
            <a:avLst/>
          </a:prstGeom>
        </p:spPr>
      </p:pic>
      <p:pic>
        <p:nvPicPr>
          <p:cNvPr id="23" name="Picture 22" descr="TMTS_LowerWires_L_view.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237705"/>
            <a:ext cx="2578814" cy="3401672"/>
          </a:xfrm>
          <a:prstGeom prst="rect">
            <a:avLst/>
          </a:prstGeom>
        </p:spPr>
      </p:pic>
      <p:grpSp>
        <p:nvGrpSpPr>
          <p:cNvPr id="43" name="Group 42"/>
          <p:cNvGrpSpPr/>
          <p:nvPr/>
        </p:nvGrpSpPr>
        <p:grpSpPr>
          <a:xfrm>
            <a:off x="846682" y="4177941"/>
            <a:ext cx="1339604" cy="1167912"/>
            <a:chOff x="7804396" y="2266150"/>
            <a:chExt cx="1339604" cy="1167912"/>
          </a:xfrm>
        </p:grpSpPr>
        <p:cxnSp>
          <p:nvCxnSpPr>
            <p:cNvPr id="44" name="Straight Arrow Connector 43"/>
            <p:cNvCxnSpPr/>
            <p:nvPr/>
          </p:nvCxnSpPr>
          <p:spPr>
            <a:xfrm flipV="1">
              <a:off x="8362836" y="3175230"/>
              <a:ext cx="382314" cy="7116"/>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rot="16200000" flipV="1">
              <a:off x="8024510" y="2834013"/>
              <a:ext cx="469695" cy="696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46" name="Group 16"/>
            <p:cNvGrpSpPr/>
            <p:nvPr/>
          </p:nvGrpSpPr>
          <p:grpSpPr>
            <a:xfrm>
              <a:off x="8172831" y="3082341"/>
              <a:ext cx="180005" cy="187626"/>
              <a:chOff x="4900134" y="3530257"/>
              <a:chExt cx="280007" cy="267632"/>
            </a:xfrm>
          </p:grpSpPr>
          <p:sp>
            <p:nvSpPr>
              <p:cNvPr id="50" name="Donut 49"/>
              <p:cNvSpPr/>
              <p:nvPr/>
            </p:nvSpPr>
            <p:spPr>
              <a:xfrm>
                <a:off x="4900134" y="3530257"/>
                <a:ext cx="280007" cy="267632"/>
              </a:xfrm>
              <a:prstGeom prst="donut">
                <a:avLst>
                  <a:gd name="adj" fmla="val 4152"/>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1" name="Oval 50"/>
              <p:cNvSpPr/>
              <p:nvPr/>
            </p:nvSpPr>
            <p:spPr>
              <a:xfrm>
                <a:off x="5000137" y="3630264"/>
                <a:ext cx="70001" cy="6000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TextBox 46"/>
            <p:cNvSpPr txBox="1"/>
            <p:nvPr/>
          </p:nvSpPr>
          <p:spPr>
            <a:xfrm>
              <a:off x="8728502" y="2981925"/>
              <a:ext cx="415498" cy="369332"/>
            </a:xfrm>
            <a:prstGeom prst="rect">
              <a:avLst/>
            </a:prstGeom>
            <a:noFill/>
          </p:spPr>
          <p:txBody>
            <a:bodyPr wrap="none" rtlCol="0">
              <a:spAutoFit/>
            </a:bodyPr>
            <a:lstStyle/>
            <a:p>
              <a:r>
                <a:rPr lang="en-US"/>
                <a:t>+T</a:t>
              </a:r>
            </a:p>
          </p:txBody>
        </p:sp>
        <p:sp>
          <p:nvSpPr>
            <p:cNvPr id="48" name="TextBox 47"/>
            <p:cNvSpPr txBox="1"/>
            <p:nvPr/>
          </p:nvSpPr>
          <p:spPr>
            <a:xfrm>
              <a:off x="8045223" y="2266150"/>
              <a:ext cx="430602" cy="369332"/>
            </a:xfrm>
            <a:prstGeom prst="rect">
              <a:avLst/>
            </a:prstGeom>
            <a:noFill/>
          </p:spPr>
          <p:txBody>
            <a:bodyPr wrap="none" rtlCol="0">
              <a:spAutoFit/>
            </a:bodyPr>
            <a:lstStyle/>
            <a:p>
              <a:r>
                <a:rPr lang="en-US"/>
                <a:t>+V</a:t>
              </a:r>
            </a:p>
          </p:txBody>
        </p:sp>
        <p:sp>
          <p:nvSpPr>
            <p:cNvPr id="49" name="TextBox 48"/>
            <p:cNvSpPr txBox="1"/>
            <p:nvPr/>
          </p:nvSpPr>
          <p:spPr>
            <a:xfrm>
              <a:off x="7804396" y="3064730"/>
              <a:ext cx="402674" cy="369332"/>
            </a:xfrm>
            <a:prstGeom prst="rect">
              <a:avLst/>
            </a:prstGeom>
            <a:noFill/>
          </p:spPr>
          <p:txBody>
            <a:bodyPr wrap="none" rtlCol="0">
              <a:spAutoFit/>
            </a:bodyPr>
            <a:lstStyle/>
            <a:p>
              <a:r>
                <a:rPr lang="en-US"/>
                <a:t>+L</a:t>
              </a:r>
            </a:p>
          </p:txBody>
        </p:sp>
      </p:grpSp>
      <p:grpSp>
        <p:nvGrpSpPr>
          <p:cNvPr id="66" name="Group 65"/>
          <p:cNvGrpSpPr/>
          <p:nvPr/>
        </p:nvGrpSpPr>
        <p:grpSpPr>
          <a:xfrm>
            <a:off x="3155325" y="4219588"/>
            <a:ext cx="1269111" cy="1199621"/>
            <a:chOff x="4154701" y="3428382"/>
            <a:chExt cx="1269111" cy="1199621"/>
          </a:xfrm>
        </p:grpSpPr>
        <p:cxnSp>
          <p:nvCxnSpPr>
            <p:cNvPr id="53" name="Straight Arrow Connector 52"/>
            <p:cNvCxnSpPr/>
            <p:nvPr/>
          </p:nvCxnSpPr>
          <p:spPr>
            <a:xfrm flipV="1">
              <a:off x="4684307" y="4295818"/>
              <a:ext cx="382314" cy="7116"/>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16200000" flipV="1">
              <a:off x="4345981" y="3954601"/>
              <a:ext cx="469695" cy="696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59" name="Donut 58"/>
            <p:cNvSpPr/>
            <p:nvPr/>
          </p:nvSpPr>
          <p:spPr>
            <a:xfrm>
              <a:off x="4494302" y="4202929"/>
              <a:ext cx="180005" cy="187626"/>
            </a:xfrm>
            <a:prstGeom prst="donut">
              <a:avLst>
                <a:gd name="adj" fmla="val 4152"/>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6" name="TextBox 55"/>
            <p:cNvSpPr txBox="1"/>
            <p:nvPr/>
          </p:nvSpPr>
          <p:spPr>
            <a:xfrm>
              <a:off x="4154701" y="4258671"/>
              <a:ext cx="415498" cy="369332"/>
            </a:xfrm>
            <a:prstGeom prst="rect">
              <a:avLst/>
            </a:prstGeom>
            <a:noFill/>
          </p:spPr>
          <p:txBody>
            <a:bodyPr wrap="none" rtlCol="0">
              <a:spAutoFit/>
            </a:bodyPr>
            <a:lstStyle/>
            <a:p>
              <a:r>
                <a:rPr lang="en-US"/>
                <a:t>+T</a:t>
              </a:r>
            </a:p>
          </p:txBody>
        </p:sp>
        <p:sp>
          <p:nvSpPr>
            <p:cNvPr id="57" name="TextBox 56"/>
            <p:cNvSpPr txBox="1"/>
            <p:nvPr/>
          </p:nvSpPr>
          <p:spPr>
            <a:xfrm>
              <a:off x="4366694" y="3428382"/>
              <a:ext cx="430602" cy="369332"/>
            </a:xfrm>
            <a:prstGeom prst="rect">
              <a:avLst/>
            </a:prstGeom>
            <a:noFill/>
          </p:spPr>
          <p:txBody>
            <a:bodyPr wrap="none" rtlCol="0">
              <a:spAutoFit/>
            </a:bodyPr>
            <a:lstStyle/>
            <a:p>
              <a:r>
                <a:rPr lang="en-US"/>
                <a:t>+V</a:t>
              </a:r>
            </a:p>
          </p:txBody>
        </p:sp>
        <p:sp>
          <p:nvSpPr>
            <p:cNvPr id="58" name="TextBox 57"/>
            <p:cNvSpPr txBox="1"/>
            <p:nvPr/>
          </p:nvSpPr>
          <p:spPr>
            <a:xfrm>
              <a:off x="5021138" y="4081210"/>
              <a:ext cx="402674" cy="369332"/>
            </a:xfrm>
            <a:prstGeom prst="rect">
              <a:avLst/>
            </a:prstGeom>
            <a:noFill/>
          </p:spPr>
          <p:txBody>
            <a:bodyPr wrap="none" rtlCol="0">
              <a:spAutoFit/>
            </a:bodyPr>
            <a:lstStyle/>
            <a:p>
              <a:r>
                <a:rPr lang="en-US"/>
                <a:t>+L</a:t>
              </a:r>
            </a:p>
          </p:txBody>
        </p:sp>
        <p:grpSp>
          <p:nvGrpSpPr>
            <p:cNvPr id="65" name="Group 64"/>
            <p:cNvGrpSpPr/>
            <p:nvPr/>
          </p:nvGrpSpPr>
          <p:grpSpPr>
            <a:xfrm>
              <a:off x="4507586" y="4226712"/>
              <a:ext cx="135335" cy="131579"/>
              <a:chOff x="5382038" y="4112196"/>
              <a:chExt cx="135335" cy="131579"/>
            </a:xfrm>
          </p:grpSpPr>
          <p:cxnSp>
            <p:nvCxnSpPr>
              <p:cNvPr id="62" name="Straight Connector 61"/>
              <p:cNvCxnSpPr/>
              <p:nvPr/>
            </p:nvCxnSpPr>
            <p:spPr>
              <a:xfrm>
                <a:off x="5382038" y="4122608"/>
                <a:ext cx="135332" cy="1145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flipH="1" flipV="1">
                <a:off x="5397656" y="4124059"/>
                <a:ext cx="131579" cy="10785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83" name="Group 82"/>
          <p:cNvGrpSpPr/>
          <p:nvPr/>
        </p:nvGrpSpPr>
        <p:grpSpPr>
          <a:xfrm>
            <a:off x="6649605" y="2477247"/>
            <a:ext cx="2223732" cy="3048189"/>
            <a:chOff x="6497020" y="3612009"/>
            <a:chExt cx="2223732" cy="3048189"/>
          </a:xfrm>
        </p:grpSpPr>
        <p:pic>
          <p:nvPicPr>
            <p:cNvPr id="68" name="Picture 67" descr="TMTS_TopMass_CrossMoIDemo.jpg"/>
            <p:cNvPicPr>
              <a:picLocks noChangeAspect="1"/>
            </p:cNvPicPr>
            <p:nvPr/>
          </p:nvPicPr>
          <p:blipFill>
            <a:blip r:embed="rId7"/>
            <a:stretch>
              <a:fillRect/>
            </a:stretch>
          </p:blipFill>
          <p:spPr>
            <a:xfrm>
              <a:off x="6987662" y="3622898"/>
              <a:ext cx="1733090" cy="3037300"/>
            </a:xfrm>
            <a:prstGeom prst="rect">
              <a:avLst/>
            </a:prstGeom>
          </p:spPr>
        </p:pic>
        <p:cxnSp>
          <p:nvCxnSpPr>
            <p:cNvPr id="70" name="Straight Arrow Connector 69"/>
            <p:cNvCxnSpPr/>
            <p:nvPr/>
          </p:nvCxnSpPr>
          <p:spPr>
            <a:xfrm flipV="1">
              <a:off x="6897914" y="4177541"/>
              <a:ext cx="382314" cy="7116"/>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16200000" flipV="1">
              <a:off x="6722939" y="4010090"/>
              <a:ext cx="337238" cy="100"/>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7221939" y="3880130"/>
              <a:ext cx="415498" cy="369332"/>
            </a:xfrm>
            <a:prstGeom prst="rect">
              <a:avLst/>
            </a:prstGeom>
            <a:noFill/>
          </p:spPr>
          <p:txBody>
            <a:bodyPr wrap="none" rtlCol="0">
              <a:spAutoFit/>
            </a:bodyPr>
            <a:lstStyle/>
            <a:p>
              <a:r>
                <a:rPr lang="en-US"/>
                <a:t>+T</a:t>
              </a:r>
            </a:p>
          </p:txBody>
        </p:sp>
        <p:sp>
          <p:nvSpPr>
            <p:cNvPr id="74" name="TextBox 73"/>
            <p:cNvSpPr txBox="1"/>
            <p:nvPr/>
          </p:nvSpPr>
          <p:spPr>
            <a:xfrm>
              <a:off x="6497020" y="3612009"/>
              <a:ext cx="430602" cy="369332"/>
            </a:xfrm>
            <a:prstGeom prst="rect">
              <a:avLst/>
            </a:prstGeom>
            <a:noFill/>
          </p:spPr>
          <p:txBody>
            <a:bodyPr wrap="none" rtlCol="0">
              <a:spAutoFit/>
            </a:bodyPr>
            <a:lstStyle/>
            <a:p>
              <a:r>
                <a:rPr lang="en-US"/>
                <a:t>+V</a:t>
              </a:r>
            </a:p>
          </p:txBody>
        </p:sp>
        <p:sp>
          <p:nvSpPr>
            <p:cNvPr id="75" name="TextBox 74"/>
            <p:cNvSpPr txBox="1"/>
            <p:nvPr/>
          </p:nvSpPr>
          <p:spPr>
            <a:xfrm>
              <a:off x="6797520" y="4372462"/>
              <a:ext cx="402674" cy="376230"/>
            </a:xfrm>
            <a:prstGeom prst="rect">
              <a:avLst/>
            </a:prstGeom>
            <a:noFill/>
          </p:spPr>
          <p:txBody>
            <a:bodyPr wrap="square" rtlCol="0">
              <a:spAutoFit/>
            </a:bodyPr>
            <a:lstStyle/>
            <a:p>
              <a:r>
                <a:rPr lang="en-US"/>
                <a:t>+L</a:t>
              </a:r>
            </a:p>
          </p:txBody>
        </p:sp>
        <p:cxnSp>
          <p:nvCxnSpPr>
            <p:cNvPr id="78" name="Straight Arrow Connector 77"/>
            <p:cNvCxnSpPr/>
            <p:nvPr/>
          </p:nvCxnSpPr>
          <p:spPr>
            <a:xfrm rot="16200000" flipH="1">
              <a:off x="6738896" y="4323957"/>
              <a:ext cx="301570" cy="3653"/>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85" name="Rectangle 84"/>
          <p:cNvSpPr/>
          <p:nvPr/>
        </p:nvSpPr>
        <p:spPr>
          <a:xfrm>
            <a:off x="0" y="2297894"/>
            <a:ext cx="4572000" cy="830997"/>
          </a:xfrm>
          <a:prstGeom prst="rect">
            <a:avLst/>
          </a:prstGeom>
        </p:spPr>
        <p:txBody>
          <a:bodyPr>
            <a:spAutoFit/>
          </a:bodyPr>
          <a:lstStyle/>
          <a:p>
            <a:r>
              <a:rPr lang="en-US" sz="1600"/>
              <a:t>The small separation at the upper blades and large separation at the bench means T is highly coupled to R at high frequency.</a:t>
            </a:r>
          </a:p>
        </p:txBody>
      </p:sp>
      <p:sp>
        <p:nvSpPr>
          <p:cNvPr id="86" name="TextBox 85"/>
          <p:cNvSpPr txBox="1"/>
          <p:nvPr/>
        </p:nvSpPr>
        <p:spPr>
          <a:xfrm>
            <a:off x="6499825" y="999423"/>
            <a:ext cx="2758685" cy="1569660"/>
          </a:xfrm>
          <a:prstGeom prst="rect">
            <a:avLst/>
          </a:prstGeom>
          <a:noFill/>
        </p:spPr>
        <p:txBody>
          <a:bodyPr wrap="square" rtlCol="0">
            <a:spAutoFit/>
          </a:bodyPr>
          <a:lstStyle/>
          <a:p>
            <a:r>
              <a:rPr lang="en-US" sz="1600"/>
              <a:t>Also, the TMTS top mass is a copy of the QUAD top mass, so it’s got the same principle axes not-aligned with control axes problem, which causes P to couple with R (and therefore T)</a:t>
            </a:r>
          </a:p>
        </p:txBody>
      </p:sp>
      <p:cxnSp>
        <p:nvCxnSpPr>
          <p:cNvPr id="87" name="Straight Arrow Connector 86"/>
          <p:cNvCxnSpPr/>
          <p:nvPr/>
        </p:nvCxnSpPr>
        <p:spPr>
          <a:xfrm rot="5400000">
            <a:off x="6815048" y="3115593"/>
            <a:ext cx="280198" cy="1704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7049355" y="3059471"/>
            <a:ext cx="551840" cy="828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9" name="Picture 88" descr="picard-facepalm.jpg"/>
          <p:cNvPicPr>
            <a:picLocks noChangeAspect="1"/>
          </p:cNvPicPr>
          <p:nvPr/>
        </p:nvPicPr>
        <p:blipFill>
          <a:blip r:embed="rId8"/>
          <a:stretch>
            <a:fillRect/>
          </a:stretch>
        </p:blipFill>
        <p:spPr>
          <a:xfrm>
            <a:off x="6659314" y="5263128"/>
            <a:ext cx="2251760" cy="15011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 name="Picture 65" descr="TMTS_principleaxes_T2Y.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961962" y="226910"/>
            <a:ext cx="3182037" cy="3600869"/>
          </a:xfrm>
          <a:prstGeom prst="rect">
            <a:avLst/>
          </a:prstGeom>
        </p:spPr>
      </p:pic>
      <p:pic>
        <p:nvPicPr>
          <p:cNvPr id="56" name="Picture 55" descr="tfcomp_T2Y.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0200" y="2599242"/>
            <a:ext cx="5740355" cy="4435730"/>
          </a:xfrm>
          <a:prstGeom prst="rect">
            <a:avLst/>
          </a:prstGeom>
        </p:spPr>
      </p:pic>
      <p:sp>
        <p:nvSpPr>
          <p:cNvPr id="4" name="Date Placeholder 3"/>
          <p:cNvSpPr>
            <a:spLocks noGrp="1"/>
          </p:cNvSpPr>
          <p:nvPr>
            <p:ph type="dt" sz="half" idx="10"/>
          </p:nvPr>
        </p:nvSpPr>
        <p:spPr/>
        <p:txBody>
          <a:bodyPr/>
          <a:lstStyle/>
          <a:p>
            <a:r>
              <a:rPr lang="en-US"/>
              <a:t>G1300621-v4</a:t>
            </a:r>
          </a:p>
        </p:txBody>
      </p:sp>
      <p:sp>
        <p:nvSpPr>
          <p:cNvPr id="6" name="Title 1"/>
          <p:cNvSpPr>
            <a:spLocks noGrp="1"/>
          </p:cNvSpPr>
          <p:nvPr>
            <p:ph type="title"/>
          </p:nvPr>
        </p:nvSpPr>
        <p:spPr>
          <a:xfrm>
            <a:off x="-840" y="0"/>
            <a:ext cx="8229600" cy="739228"/>
          </a:xfrm>
        </p:spPr>
        <p:txBody>
          <a:bodyPr>
            <a:noAutofit/>
          </a:bodyPr>
          <a:lstStyle/>
          <a:p>
            <a:r>
              <a:rPr lang="en-US" sz="3200"/>
              <a:t>Yet another set of unique suspension dynamics…</a:t>
            </a:r>
          </a:p>
        </p:txBody>
      </p:sp>
      <p:sp>
        <p:nvSpPr>
          <p:cNvPr id="37" name="TextBox 36"/>
          <p:cNvSpPr txBox="1"/>
          <p:nvPr/>
        </p:nvSpPr>
        <p:spPr>
          <a:xfrm>
            <a:off x="1" y="977524"/>
            <a:ext cx="5669280" cy="1846659"/>
          </a:xfrm>
          <a:prstGeom prst="rect">
            <a:avLst/>
          </a:prstGeom>
          <a:noFill/>
        </p:spPr>
        <p:txBody>
          <a:bodyPr wrap="square" rtlCol="0">
            <a:spAutoFit/>
          </a:bodyPr>
          <a:lstStyle/>
          <a:p>
            <a:r>
              <a:rPr lang="en-US" sz="1400"/>
              <a:t>Also: The cross-moments of inertia for R is large and two of the principle axes of inertia (</a:t>
            </a:r>
            <a:r>
              <a:rPr lang="en-US" sz="1400">
                <a:latin typeface="Courier"/>
              </a:rPr>
              <a:t>I1,I3</a:t>
            </a:r>
            <a:r>
              <a:rPr lang="en-US" sz="1400"/>
              <a:t>) are ~30 [deg] rotated about the T axis because of the heavy off-axis parabolic in the bottom corner</a:t>
            </a:r>
          </a:p>
          <a:p>
            <a:endParaRPr lang="en-US" sz="1600"/>
          </a:p>
          <a:p>
            <a:r>
              <a:rPr lang="en-US" sz="1400"/>
              <a:t>So, T drive at the top mass tries to displace the bench in R (fundamental R/T of a pendulum), but it pulles the bench in an R/Y combo about (</a:t>
            </a:r>
            <a:r>
              <a:rPr lang="en-US" sz="1400">
                <a:latin typeface="Courier"/>
              </a:rPr>
              <a:t>I1</a:t>
            </a:r>
            <a:r>
              <a:rPr lang="en-US" sz="1400"/>
              <a:t>), which has a significant Y component, and less in Y because the MoI is smaller for Y than R.</a:t>
            </a:r>
          </a:p>
        </p:txBody>
      </p:sp>
      <p:sp>
        <p:nvSpPr>
          <p:cNvPr id="5" name="Slide Number Placeholder 4"/>
          <p:cNvSpPr>
            <a:spLocks noGrp="1"/>
          </p:cNvSpPr>
          <p:nvPr>
            <p:ph type="sldNum" sz="quarter" idx="12"/>
          </p:nvPr>
        </p:nvSpPr>
        <p:spPr/>
        <p:txBody>
          <a:bodyPr/>
          <a:lstStyle/>
          <a:p>
            <a:fld id="{EFE2D051-B12C-814A-B1CF-6A4A4C359799}" type="slidenum">
              <a:rPr/>
              <a:pPr/>
              <a:t>4</a:t>
            </a:fld>
            <a:endParaRPr lang="en-US"/>
          </a:p>
        </p:txBody>
      </p:sp>
      <p:sp>
        <p:nvSpPr>
          <p:cNvPr id="54" name="TextBox 53"/>
          <p:cNvSpPr txBox="1"/>
          <p:nvPr/>
        </p:nvSpPr>
        <p:spPr>
          <a:xfrm>
            <a:off x="3467230" y="4684782"/>
            <a:ext cx="2154897" cy="1200329"/>
          </a:xfrm>
          <a:prstGeom prst="rect">
            <a:avLst/>
          </a:prstGeom>
          <a:noFill/>
        </p:spPr>
        <p:txBody>
          <a:bodyPr wrap="square" rtlCol="0">
            <a:spAutoFit/>
          </a:bodyPr>
          <a:lstStyle/>
          <a:p>
            <a:r>
              <a:rPr lang="en-US"/>
              <a:t>The largest Top-mass T to payload mass Y of any suspension by far</a:t>
            </a:r>
          </a:p>
        </p:txBody>
      </p:sp>
      <p:pic>
        <p:nvPicPr>
          <p:cNvPr id="57" name="Picture 56" descr="BurntToast.jpg"/>
          <p:cNvPicPr>
            <a:picLocks noChangeAspect="1"/>
          </p:cNvPicPr>
          <p:nvPr/>
        </p:nvPicPr>
        <p:blipFill>
          <a:blip r:embed="rId6"/>
          <a:stretch>
            <a:fillRect/>
          </a:stretch>
        </p:blipFill>
        <p:spPr>
          <a:xfrm>
            <a:off x="7249348" y="5570406"/>
            <a:ext cx="1480953" cy="1287594"/>
          </a:xfrm>
          <a:prstGeom prst="rect">
            <a:avLst/>
          </a:prstGeom>
        </p:spPr>
      </p:pic>
      <p:pic>
        <p:nvPicPr>
          <p:cNvPr id="33" name="Picture 32" descr="TMTS_modeshape_0p35Hz_T2Y.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533354" y="3440254"/>
            <a:ext cx="1355889" cy="3707770"/>
          </a:xfrm>
          <a:prstGeom prst="rect">
            <a:avLst/>
          </a:prstGeom>
        </p:spPr>
      </p:pic>
      <p:grpSp>
        <p:nvGrpSpPr>
          <p:cNvPr id="89" name="Group 88"/>
          <p:cNvGrpSpPr/>
          <p:nvPr/>
        </p:nvGrpSpPr>
        <p:grpSpPr>
          <a:xfrm>
            <a:off x="6413702" y="3831847"/>
            <a:ext cx="1273125" cy="1501803"/>
            <a:chOff x="6723710" y="4661907"/>
            <a:chExt cx="1273125" cy="1501803"/>
          </a:xfrm>
        </p:grpSpPr>
        <p:cxnSp>
          <p:nvCxnSpPr>
            <p:cNvPr id="35" name="Straight Arrow Connector 34"/>
            <p:cNvCxnSpPr/>
            <p:nvPr/>
          </p:nvCxnSpPr>
          <p:spPr>
            <a:xfrm>
              <a:off x="6960190" y="5480399"/>
              <a:ext cx="590016"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6200000" flipH="1">
              <a:off x="6750176" y="5670413"/>
              <a:ext cx="400026"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6745174" y="5265384"/>
              <a:ext cx="41003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7581337" y="5269562"/>
              <a:ext cx="415498" cy="369332"/>
            </a:xfrm>
            <a:prstGeom prst="rect">
              <a:avLst/>
            </a:prstGeom>
            <a:noFill/>
          </p:spPr>
          <p:txBody>
            <a:bodyPr wrap="none" rtlCol="0">
              <a:spAutoFit/>
            </a:bodyPr>
            <a:lstStyle/>
            <a:p>
              <a:r>
                <a:rPr lang="en-US"/>
                <a:t>+T</a:t>
              </a:r>
            </a:p>
          </p:txBody>
        </p:sp>
        <p:sp>
          <p:nvSpPr>
            <p:cNvPr id="63" name="TextBox 62"/>
            <p:cNvSpPr txBox="1"/>
            <p:nvPr/>
          </p:nvSpPr>
          <p:spPr>
            <a:xfrm>
              <a:off x="6723710" y="4661907"/>
              <a:ext cx="430602" cy="369332"/>
            </a:xfrm>
            <a:prstGeom prst="rect">
              <a:avLst/>
            </a:prstGeom>
            <a:noFill/>
          </p:spPr>
          <p:txBody>
            <a:bodyPr wrap="none" rtlCol="0">
              <a:spAutoFit/>
            </a:bodyPr>
            <a:lstStyle/>
            <a:p>
              <a:r>
                <a:rPr lang="en-US"/>
                <a:t>+V</a:t>
              </a:r>
            </a:p>
          </p:txBody>
        </p:sp>
        <p:sp>
          <p:nvSpPr>
            <p:cNvPr id="64" name="TextBox 63"/>
            <p:cNvSpPr txBox="1"/>
            <p:nvPr/>
          </p:nvSpPr>
          <p:spPr>
            <a:xfrm>
              <a:off x="6746107" y="5794378"/>
              <a:ext cx="402674" cy="369332"/>
            </a:xfrm>
            <a:prstGeom prst="rect">
              <a:avLst/>
            </a:prstGeom>
            <a:noFill/>
          </p:spPr>
          <p:txBody>
            <a:bodyPr wrap="none" rtlCol="0">
              <a:spAutoFit/>
            </a:bodyPr>
            <a:lstStyle/>
            <a:p>
              <a:r>
                <a:rPr lang="en-US"/>
                <a:t>+L</a:t>
              </a:r>
            </a:p>
          </p:txBody>
        </p:sp>
      </p:grpSp>
      <p:sp>
        <p:nvSpPr>
          <p:cNvPr id="65" name="TextBox 64"/>
          <p:cNvSpPr txBox="1"/>
          <p:nvPr/>
        </p:nvSpPr>
        <p:spPr>
          <a:xfrm>
            <a:off x="6726433" y="4900356"/>
            <a:ext cx="2563821" cy="584776"/>
          </a:xfrm>
          <a:prstGeom prst="rect">
            <a:avLst/>
          </a:prstGeom>
          <a:noFill/>
        </p:spPr>
        <p:txBody>
          <a:bodyPr wrap="square" rtlCol="0">
            <a:spAutoFit/>
          </a:bodyPr>
          <a:lstStyle/>
          <a:p>
            <a:r>
              <a:rPr lang="en-US" sz="1600"/>
              <a:t>Mode shape at 0.35 [Hz]</a:t>
            </a:r>
          </a:p>
          <a:p>
            <a:r>
              <a:rPr lang="en-US" sz="1600"/>
              <a:t>in response to M1 +T Drive</a:t>
            </a:r>
          </a:p>
        </p:txBody>
      </p:sp>
      <p:cxnSp>
        <p:nvCxnSpPr>
          <p:cNvPr id="67" name="Straight Arrow Connector 66"/>
          <p:cNvCxnSpPr/>
          <p:nvPr/>
        </p:nvCxnSpPr>
        <p:spPr>
          <a:xfrm rot="10800000">
            <a:off x="6800184" y="1830130"/>
            <a:ext cx="642413" cy="23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6200000" flipV="1">
            <a:off x="6934372" y="1315883"/>
            <a:ext cx="1023258" cy="116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73" name="Group 72"/>
          <p:cNvGrpSpPr/>
          <p:nvPr/>
        </p:nvGrpSpPr>
        <p:grpSpPr>
          <a:xfrm>
            <a:off x="7365673" y="1729708"/>
            <a:ext cx="180005" cy="187626"/>
            <a:chOff x="5705630" y="5049954"/>
            <a:chExt cx="180005" cy="187626"/>
          </a:xfrm>
        </p:grpSpPr>
        <p:sp>
          <p:nvSpPr>
            <p:cNvPr id="71" name="Donut 70"/>
            <p:cNvSpPr/>
            <p:nvPr/>
          </p:nvSpPr>
          <p:spPr>
            <a:xfrm>
              <a:off x="5705630" y="5049954"/>
              <a:ext cx="180005" cy="187626"/>
            </a:xfrm>
            <a:prstGeom prst="donut">
              <a:avLst>
                <a:gd name="adj" fmla="val 4152"/>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2" name="Oval 71"/>
            <p:cNvSpPr/>
            <p:nvPr/>
          </p:nvSpPr>
          <p:spPr>
            <a:xfrm>
              <a:off x="5769918" y="5120065"/>
              <a:ext cx="45001" cy="42067"/>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4" name="Straight Arrow Connector 73"/>
          <p:cNvCxnSpPr/>
          <p:nvPr/>
        </p:nvCxnSpPr>
        <p:spPr>
          <a:xfrm rot="5400000" flipH="1" flipV="1">
            <a:off x="7345033" y="1535428"/>
            <a:ext cx="410501" cy="15985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10800000">
            <a:off x="7000191" y="1670123"/>
            <a:ext cx="459174" cy="159257"/>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7186116" y="453985"/>
            <a:ext cx="430602" cy="369332"/>
          </a:xfrm>
          <a:prstGeom prst="rect">
            <a:avLst/>
          </a:prstGeom>
          <a:noFill/>
        </p:spPr>
        <p:txBody>
          <a:bodyPr wrap="none" rtlCol="0">
            <a:spAutoFit/>
          </a:bodyPr>
          <a:lstStyle/>
          <a:p>
            <a:r>
              <a:rPr lang="en-US"/>
              <a:t>+V</a:t>
            </a:r>
          </a:p>
        </p:txBody>
      </p:sp>
      <p:sp>
        <p:nvSpPr>
          <p:cNvPr id="83" name="TextBox 82"/>
          <p:cNvSpPr txBox="1"/>
          <p:nvPr/>
        </p:nvSpPr>
        <p:spPr>
          <a:xfrm>
            <a:off x="6468494" y="1616461"/>
            <a:ext cx="402674" cy="369332"/>
          </a:xfrm>
          <a:prstGeom prst="rect">
            <a:avLst/>
          </a:prstGeom>
          <a:noFill/>
        </p:spPr>
        <p:txBody>
          <a:bodyPr wrap="none" rtlCol="0">
            <a:spAutoFit/>
          </a:bodyPr>
          <a:lstStyle/>
          <a:p>
            <a:r>
              <a:rPr lang="en-US"/>
              <a:t>+L</a:t>
            </a:r>
          </a:p>
        </p:txBody>
      </p:sp>
      <p:sp>
        <p:nvSpPr>
          <p:cNvPr id="84" name="TextBox 83"/>
          <p:cNvSpPr txBox="1"/>
          <p:nvPr/>
        </p:nvSpPr>
        <p:spPr>
          <a:xfrm>
            <a:off x="7073719" y="1821695"/>
            <a:ext cx="415498" cy="369332"/>
          </a:xfrm>
          <a:prstGeom prst="rect">
            <a:avLst/>
          </a:prstGeom>
          <a:noFill/>
        </p:spPr>
        <p:txBody>
          <a:bodyPr wrap="none" rtlCol="0">
            <a:spAutoFit/>
          </a:bodyPr>
          <a:lstStyle/>
          <a:p>
            <a:r>
              <a:rPr lang="en-US"/>
              <a:t>+T</a:t>
            </a:r>
          </a:p>
        </p:txBody>
      </p:sp>
      <p:sp>
        <p:nvSpPr>
          <p:cNvPr id="86" name="Rectangle 85"/>
          <p:cNvSpPr/>
          <p:nvPr/>
        </p:nvSpPr>
        <p:spPr>
          <a:xfrm>
            <a:off x="7401227" y="1844226"/>
            <a:ext cx="615623" cy="307777"/>
          </a:xfrm>
          <a:prstGeom prst="rect">
            <a:avLst/>
          </a:prstGeom>
        </p:spPr>
        <p:txBody>
          <a:bodyPr wrap="none">
            <a:spAutoFit/>
          </a:bodyPr>
          <a:lstStyle/>
          <a:p>
            <a:r>
              <a:rPr lang="en-US" sz="1400">
                <a:latin typeface="Courier"/>
              </a:rPr>
              <a:t>(I2)</a:t>
            </a:r>
            <a:endParaRPr lang="en-US" sz="1400"/>
          </a:p>
        </p:txBody>
      </p:sp>
      <p:sp>
        <p:nvSpPr>
          <p:cNvPr id="87" name="Rectangle 86"/>
          <p:cNvSpPr/>
          <p:nvPr/>
        </p:nvSpPr>
        <p:spPr>
          <a:xfrm>
            <a:off x="6633601" y="1356581"/>
            <a:ext cx="615623" cy="307777"/>
          </a:xfrm>
          <a:prstGeom prst="rect">
            <a:avLst/>
          </a:prstGeom>
        </p:spPr>
        <p:txBody>
          <a:bodyPr wrap="none">
            <a:spAutoFit/>
          </a:bodyPr>
          <a:lstStyle/>
          <a:p>
            <a:r>
              <a:rPr lang="en-US" sz="1400">
                <a:solidFill>
                  <a:schemeClr val="bg1"/>
                </a:solidFill>
                <a:latin typeface="Courier"/>
              </a:rPr>
              <a:t>(I1)</a:t>
            </a:r>
            <a:endParaRPr lang="en-US" sz="1400">
              <a:solidFill>
                <a:schemeClr val="bg1"/>
              </a:solidFill>
            </a:endParaRPr>
          </a:p>
        </p:txBody>
      </p:sp>
      <p:sp>
        <p:nvSpPr>
          <p:cNvPr id="88" name="Rectangle 87"/>
          <p:cNvSpPr/>
          <p:nvPr/>
        </p:nvSpPr>
        <p:spPr>
          <a:xfrm>
            <a:off x="7536024" y="1278962"/>
            <a:ext cx="654202" cy="307777"/>
          </a:xfrm>
          <a:prstGeom prst="rect">
            <a:avLst/>
          </a:prstGeom>
        </p:spPr>
        <p:txBody>
          <a:bodyPr wrap="square">
            <a:spAutoFit/>
          </a:bodyPr>
          <a:lstStyle/>
          <a:p>
            <a:r>
              <a:rPr lang="en-US" sz="1400">
                <a:solidFill>
                  <a:srgbClr val="FFFFFF"/>
                </a:solidFill>
                <a:latin typeface="Courier"/>
              </a:rPr>
              <a:t>(I3)</a:t>
            </a:r>
            <a:endParaRPr lang="en-US" sz="1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Requirements</a:t>
            </a:r>
          </a:p>
        </p:txBody>
      </p:sp>
      <p:sp>
        <p:nvSpPr>
          <p:cNvPr id="5" name="Slide Number Placeholder 4"/>
          <p:cNvSpPr>
            <a:spLocks noGrp="1"/>
          </p:cNvSpPr>
          <p:nvPr>
            <p:ph type="sldNum" sz="quarter" idx="12"/>
          </p:nvPr>
        </p:nvSpPr>
        <p:spPr/>
        <p:txBody>
          <a:bodyPr/>
          <a:lstStyle/>
          <a:p>
            <a:fld id="{EFE2D051-B12C-814A-B1CF-6A4A4C359799}" type="slidenum">
              <a:rPr/>
              <a:pPr/>
              <a:t>5</a:t>
            </a:fld>
            <a:endParaRPr lang="en-US"/>
          </a:p>
        </p:txBody>
      </p:sp>
      <p:pic>
        <p:nvPicPr>
          <p:cNvPr id="10" name="Picture 9" descr="TMTS_reqs_fromE1100537.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410" y="690880"/>
            <a:ext cx="5989358" cy="6004560"/>
          </a:xfrm>
          <a:prstGeom prst="rect">
            <a:avLst/>
          </a:prstGeom>
        </p:spPr>
      </p:pic>
      <p:sp>
        <p:nvSpPr>
          <p:cNvPr id="4" name="Date Placeholder 3"/>
          <p:cNvSpPr>
            <a:spLocks noGrp="1"/>
          </p:cNvSpPr>
          <p:nvPr>
            <p:ph type="dt" sz="half" idx="10"/>
          </p:nvPr>
        </p:nvSpPr>
        <p:spPr/>
        <p:txBody>
          <a:bodyPr/>
          <a:lstStyle/>
          <a:p>
            <a:r>
              <a:rPr lang="en-US"/>
              <a:t>G1300621-v4</a:t>
            </a:r>
          </a:p>
        </p:txBody>
      </p:sp>
      <p:pic>
        <p:nvPicPr>
          <p:cNvPr id="11" name="Picture 10" descr="ty_forfudging.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636260" y="2421890"/>
            <a:ext cx="165100" cy="214630"/>
          </a:xfrm>
          <a:prstGeom prst="rect">
            <a:avLst/>
          </a:prstGeom>
        </p:spPr>
      </p:pic>
      <p:sp>
        <p:nvSpPr>
          <p:cNvPr id="12" name="TextBox 11"/>
          <p:cNvSpPr txBox="1"/>
          <p:nvPr/>
        </p:nvSpPr>
        <p:spPr>
          <a:xfrm>
            <a:off x="6105132" y="558660"/>
            <a:ext cx="3038867" cy="6309420"/>
          </a:xfrm>
          <a:prstGeom prst="rect">
            <a:avLst/>
          </a:prstGeom>
          <a:noFill/>
        </p:spPr>
        <p:txBody>
          <a:bodyPr wrap="square" rtlCol="0">
            <a:spAutoFit/>
          </a:bodyPr>
          <a:lstStyle/>
          <a:p>
            <a:r>
              <a:rPr lang="en-US" sz="1600"/>
              <a:t>Original target for total displacement noise was based on </a:t>
            </a:r>
            <a:r>
              <a:rPr lang="en-US" sz="1600" b="1"/>
              <a:t>preliminary, SISO model</a:t>
            </a:r>
            <a:r>
              <a:rPr lang="en-US" sz="1600"/>
              <a:t> of </a:t>
            </a:r>
            <a:r>
              <a:rPr lang="en-US" sz="1600" b="1"/>
              <a:t>*only* residual seismic noise </a:t>
            </a:r>
            <a:r>
              <a:rPr lang="en-US" sz="1600"/>
              <a:t>(unclear why Roll was ignored)</a:t>
            </a:r>
          </a:p>
          <a:p>
            <a:endParaRPr lang="en-US"/>
          </a:p>
          <a:p>
            <a:r>
              <a:rPr lang="en-US" sz="1600"/>
              <a:t>Requirements for R, P and Y are set at</a:t>
            </a:r>
          </a:p>
          <a:p>
            <a:r>
              <a:rPr lang="en-US" sz="1600" b="1"/>
              <a:t>“a few” e-15 [rad/rtHz] </a:t>
            </a:r>
          </a:p>
          <a:p>
            <a:r>
              <a:rPr lang="en-US" sz="1600"/>
              <a:t>above ~8 [Hz]</a:t>
            </a:r>
          </a:p>
          <a:p>
            <a:r>
              <a:rPr lang="en-US" sz="1400"/>
              <a:t>(see appendix for discussion on R requirements)</a:t>
            </a:r>
          </a:p>
          <a:p>
            <a:endParaRPr lang="en-US" sz="1600"/>
          </a:p>
          <a:p>
            <a:r>
              <a:rPr lang="en-US" sz="1600"/>
              <a:t>Other DOFs (L, T, and V) “don’t matter” so they’re set very loosely at</a:t>
            </a:r>
          </a:p>
          <a:p>
            <a:r>
              <a:rPr lang="en-US" sz="1600" b="1"/>
              <a:t>“a few” e-12 [m/rtHz]</a:t>
            </a:r>
          </a:p>
          <a:p>
            <a:r>
              <a:rPr lang="en-US" sz="1600"/>
              <a:t>above ~8 [Hz]</a:t>
            </a:r>
          </a:p>
          <a:p>
            <a:endParaRPr lang="en-US"/>
          </a:p>
          <a:p>
            <a:r>
              <a:rPr lang="en-US"/>
              <a:t>Question: do we really care down to 8 [Hz], or is meeting the Req’s. at 10 [Hz] fine?</a:t>
            </a:r>
          </a:p>
          <a:p>
            <a:r>
              <a:rPr lang="en-US" sz="1400"/>
              <a:t>(I assumed meeting at 10 [Hz] is good enough for the rest of the talk / design)</a:t>
            </a:r>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Noise Sources?</a:t>
            </a:r>
          </a:p>
        </p:txBody>
      </p:sp>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a:pPr/>
              <a:t>6</a:t>
            </a:fld>
            <a:endParaRPr lang="en-US"/>
          </a:p>
        </p:txBody>
      </p:sp>
      <p:sp>
        <p:nvSpPr>
          <p:cNvPr id="8" name="TextBox 7"/>
          <p:cNvSpPr txBox="1"/>
          <p:nvPr/>
        </p:nvSpPr>
        <p:spPr>
          <a:xfrm>
            <a:off x="-1" y="1160084"/>
            <a:ext cx="2220062" cy="4247317"/>
          </a:xfrm>
          <a:prstGeom prst="rect">
            <a:avLst/>
          </a:prstGeom>
          <a:noFill/>
        </p:spPr>
        <p:txBody>
          <a:bodyPr wrap="square" rtlCol="0">
            <a:spAutoFit/>
          </a:bodyPr>
          <a:lstStyle/>
          <a:p>
            <a:r>
              <a:rPr lang="en-US"/>
              <a:t>Here’s the reason I focus on the sensor noise alone: </a:t>
            </a:r>
          </a:p>
          <a:p>
            <a:endParaRPr lang="en-US"/>
          </a:p>
          <a:p>
            <a:r>
              <a:rPr lang="en-US"/>
              <a:t>In the translation degrees of freedom, the ~10 [Hz]  requirements are met by orders of magnitude.</a:t>
            </a:r>
          </a:p>
          <a:p>
            <a:endParaRPr lang="en-US"/>
          </a:p>
          <a:p>
            <a:r>
              <a:rPr lang="en-US"/>
              <a:t>In rotation, noises </a:t>
            </a:r>
            <a:r>
              <a:rPr lang="en-US" i="1"/>
              <a:t>other than sensor noise</a:t>
            </a:r>
            <a:r>
              <a:rPr lang="en-US"/>
              <a:t>, meet requirements as is.</a:t>
            </a:r>
          </a:p>
        </p:txBody>
      </p:sp>
      <p:sp>
        <p:nvSpPr>
          <p:cNvPr id="9" name="TextBox 8"/>
          <p:cNvSpPr txBox="1"/>
          <p:nvPr/>
        </p:nvSpPr>
        <p:spPr>
          <a:xfrm>
            <a:off x="6629730" y="1410003"/>
            <a:ext cx="2304298" cy="2308324"/>
          </a:xfrm>
          <a:prstGeom prst="rect">
            <a:avLst/>
          </a:prstGeom>
          <a:noFill/>
        </p:spPr>
        <p:txBody>
          <a:bodyPr wrap="square" rtlCol="0">
            <a:spAutoFit/>
          </a:bodyPr>
          <a:lstStyle/>
          <a:p>
            <a:r>
              <a:rPr lang="en-US"/>
              <a:t>Residual Seismic in Roll (dominated by the T input, of course) is the only one that needs a little work, but only off by a factor of 2-3, and only below 9 [Hz]  </a:t>
            </a:r>
          </a:p>
        </p:txBody>
      </p:sp>
      <p:pic>
        <p:nvPicPr>
          <p:cNvPr id="10" name="Picture 9" descr="dampingfilters_TMTS_2013-06-06_nonsense_rot_performanc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792224" y="658368"/>
            <a:ext cx="8046720" cy="62179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dampingfilters_TMTS_20130313_sensornoise_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710102" y="2439065"/>
            <a:ext cx="5880161" cy="4543760"/>
          </a:xfrm>
          <a:prstGeom prst="rect">
            <a:avLst/>
          </a:prstGeom>
        </p:spPr>
      </p:pic>
      <p:sp>
        <p:nvSpPr>
          <p:cNvPr id="2" name="Title 1"/>
          <p:cNvSpPr>
            <a:spLocks noGrp="1"/>
          </p:cNvSpPr>
          <p:nvPr>
            <p:ph type="title"/>
          </p:nvPr>
        </p:nvSpPr>
        <p:spPr/>
        <p:txBody>
          <a:bodyPr>
            <a:normAutofit fontScale="90000"/>
          </a:bodyPr>
          <a:lstStyle/>
          <a:p>
            <a:r>
              <a:rPr lang="en-US"/>
              <a:t>The </a:t>
            </a:r>
            <a:r>
              <a:rPr lang="en-US">
                <a:solidFill>
                  <a:srgbClr val="0000FF"/>
                </a:solidFill>
                <a:latin typeface="Impact"/>
                <a:cs typeface="Impact"/>
              </a:rPr>
              <a:t>Level 1</a:t>
            </a:r>
            <a:r>
              <a:rPr lang="en-US">
                <a:latin typeface="Impact"/>
                <a:cs typeface="Impact"/>
              </a:rPr>
              <a:t> </a:t>
            </a:r>
            <a:r>
              <a:rPr lang="en-US"/>
              <a:t>Filters</a:t>
            </a:r>
            <a:br>
              <a:rPr lang="en-US"/>
            </a:br>
            <a:endParaRPr lang="en-US" b="0"/>
          </a:p>
        </p:txBody>
      </p:sp>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a:pPr/>
              <a:t>7</a:t>
            </a:fld>
            <a:endParaRPr lang="en-US"/>
          </a:p>
        </p:txBody>
      </p:sp>
      <p:pic>
        <p:nvPicPr>
          <p:cNvPr id="12" name="Picture 11" descr="dampingfilters_TMTS_20130313_normalized.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13163" y="489297"/>
            <a:ext cx="4904032" cy="3789480"/>
          </a:xfrm>
          <a:prstGeom prst="rect">
            <a:avLst/>
          </a:prstGeom>
        </p:spPr>
      </p:pic>
      <p:cxnSp>
        <p:nvCxnSpPr>
          <p:cNvPr id="17" name="Straight Connector 16"/>
          <p:cNvCxnSpPr/>
          <p:nvPr/>
        </p:nvCxnSpPr>
        <p:spPr>
          <a:xfrm flipV="1">
            <a:off x="7390202" y="5019563"/>
            <a:ext cx="1603332" cy="803"/>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361845" y="739152"/>
            <a:ext cx="4549228" cy="1815882"/>
          </a:xfrm>
          <a:prstGeom prst="rect">
            <a:avLst/>
          </a:prstGeom>
          <a:noFill/>
        </p:spPr>
        <p:txBody>
          <a:bodyPr wrap="square" rtlCol="0">
            <a:spAutoFit/>
          </a:bodyPr>
          <a:lstStyle/>
          <a:p>
            <a:r>
              <a:rPr lang="en-US" sz="1600"/>
              <a:t>A smarter out-of-the-gates design:</a:t>
            </a:r>
          </a:p>
          <a:p>
            <a:pPr>
              <a:buFontTx/>
              <a:buChar char="-"/>
            </a:pPr>
            <a:r>
              <a:rPr lang="en-US" sz="1600"/>
              <a:t> lower frequency, lower Q elliptic filter</a:t>
            </a:r>
          </a:p>
          <a:p>
            <a:pPr>
              <a:buFontTx/>
              <a:buChar char="-"/>
            </a:pPr>
            <a:r>
              <a:rPr lang="en-US" sz="1600"/>
              <a:t> some shaping at low frequency to tackle higher RMS modes</a:t>
            </a:r>
          </a:p>
          <a:p>
            <a:pPr>
              <a:buFontTx/>
              <a:buChar char="-"/>
            </a:pPr>
            <a:r>
              <a:rPr lang="en-US" sz="1600"/>
              <a:t> (Actually, original better than this, included res-gain boosts but design was lost with poor configuration control)</a:t>
            </a:r>
          </a:p>
        </p:txBody>
      </p:sp>
      <p:sp>
        <p:nvSpPr>
          <p:cNvPr id="22" name="TextBox 21"/>
          <p:cNvSpPr txBox="1"/>
          <p:nvPr/>
        </p:nvSpPr>
        <p:spPr>
          <a:xfrm>
            <a:off x="152400" y="4222957"/>
            <a:ext cx="3647298" cy="2062103"/>
          </a:xfrm>
          <a:prstGeom prst="rect">
            <a:avLst/>
          </a:prstGeom>
          <a:noFill/>
        </p:spPr>
        <p:txBody>
          <a:bodyPr wrap="square" rtlCol="0">
            <a:spAutoFit/>
          </a:bodyPr>
          <a:lstStyle/>
          <a:p>
            <a:r>
              <a:rPr lang="en-US" sz="1600"/>
              <a:t>BUT this smarter design still isn’t good enough:</a:t>
            </a:r>
          </a:p>
          <a:p>
            <a:pPr>
              <a:buFontTx/>
              <a:buChar char="-"/>
            </a:pPr>
            <a:r>
              <a:rPr lang="en-US" sz="1600"/>
              <a:t> Sensor noise still a factor ~10-100 away from requirements at 10 [Hz]</a:t>
            </a:r>
          </a:p>
          <a:p>
            <a:pPr>
              <a:buFontTx/>
              <a:buChar char="-"/>
            </a:pPr>
            <a:r>
              <a:rPr lang="en-US" sz="1600"/>
              <a:t> Some high-frequency modes are left virtually undamped</a:t>
            </a:r>
          </a:p>
          <a:p>
            <a:pPr>
              <a:buFontTx/>
              <a:buChar char="-"/>
            </a:pPr>
            <a:r>
              <a:rPr lang="en-US" sz="1600"/>
              <a:t> “Non-obvious” R to P, T to Y, cross-coupling not considered</a:t>
            </a:r>
          </a:p>
        </p:txBody>
      </p:sp>
      <p:sp>
        <p:nvSpPr>
          <p:cNvPr id="10" name="Donut 9"/>
          <p:cNvSpPr/>
          <p:nvPr/>
        </p:nvSpPr>
        <p:spPr>
          <a:xfrm>
            <a:off x="7270200" y="4370318"/>
            <a:ext cx="720019" cy="1380101"/>
          </a:xfrm>
          <a:prstGeom prst="donut">
            <a:avLst>
              <a:gd name="adj" fmla="val 27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a:pPr/>
              <a:t>8</a:t>
            </a:fld>
            <a:endParaRPr lang="en-US"/>
          </a:p>
        </p:txBody>
      </p:sp>
      <p:sp>
        <p:nvSpPr>
          <p:cNvPr id="7" name="Title 1"/>
          <p:cNvSpPr>
            <a:spLocks noGrp="1"/>
          </p:cNvSpPr>
          <p:nvPr>
            <p:ph type="title"/>
          </p:nvPr>
        </p:nvSpPr>
        <p:spPr>
          <a:xfrm>
            <a:off x="457200" y="0"/>
            <a:ext cx="8229600" cy="739228"/>
          </a:xfrm>
        </p:spPr>
        <p:txBody>
          <a:bodyPr>
            <a:normAutofit/>
          </a:bodyPr>
          <a:lstStyle/>
          <a:p>
            <a:r>
              <a:rPr lang="en-US" sz="3600"/>
              <a:t>The </a:t>
            </a:r>
            <a:r>
              <a:rPr lang="en-US" sz="3600">
                <a:solidFill>
                  <a:srgbClr val="0000FF"/>
                </a:solidFill>
                <a:latin typeface="Impact"/>
                <a:cs typeface="Impact"/>
              </a:rPr>
              <a:t>Level 1</a:t>
            </a:r>
            <a:r>
              <a:rPr lang="en-US" sz="3600">
                <a:latin typeface="Impact"/>
                <a:cs typeface="Impact"/>
              </a:rPr>
              <a:t> </a:t>
            </a:r>
            <a:r>
              <a:rPr lang="en-US" sz="3600"/>
              <a:t>Filters</a:t>
            </a:r>
          </a:p>
        </p:txBody>
      </p:sp>
      <p:pic>
        <p:nvPicPr>
          <p:cNvPr id="8" name="Picture 7" descr="dampingfilters_TMTS_20130313_loopdesign_L.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301352" y="129405"/>
            <a:ext cx="5294229" cy="4090995"/>
          </a:xfrm>
          <a:prstGeom prst="rect">
            <a:avLst/>
          </a:prstGeom>
        </p:spPr>
      </p:pic>
      <p:pic>
        <p:nvPicPr>
          <p:cNvPr id="9" name="Picture 8" descr="dampingfilters_TMTS_20130313_loopmeas_L.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61114" y="2727584"/>
            <a:ext cx="5345244" cy="4130416"/>
          </a:xfrm>
          <a:prstGeom prst="rect">
            <a:avLst/>
          </a:prstGeom>
        </p:spPr>
      </p:pic>
      <p:sp>
        <p:nvSpPr>
          <p:cNvPr id="10" name="TextBox 9"/>
          <p:cNvSpPr txBox="1"/>
          <p:nvPr/>
        </p:nvSpPr>
        <p:spPr>
          <a:xfrm>
            <a:off x="0" y="635048"/>
            <a:ext cx="4674149" cy="2062103"/>
          </a:xfrm>
          <a:prstGeom prst="rect">
            <a:avLst/>
          </a:prstGeom>
          <a:noFill/>
        </p:spPr>
        <p:txBody>
          <a:bodyPr wrap="square" rtlCol="0">
            <a:spAutoFit/>
          </a:bodyPr>
          <a:lstStyle/>
          <a:p>
            <a:r>
              <a:rPr lang="en-US" sz="2000" b="1"/>
              <a:t>An aside </a:t>
            </a:r>
            <a:r>
              <a:rPr lang="en-US"/>
              <a:t>– </a:t>
            </a:r>
          </a:p>
          <a:p>
            <a:r>
              <a:rPr lang="en-US"/>
              <a:t>because of an initial scare as a result of a bug in my usual </a:t>
            </a:r>
            <a:r>
              <a:rPr lang="en-US">
                <a:solidFill>
                  <a:srgbClr val="FF0000"/>
                </a:solidFill>
              </a:rPr>
              <a:t>MIMO model </a:t>
            </a:r>
            <a:r>
              <a:rPr lang="en-US"/>
              <a:t>techniques, </a:t>
            </a:r>
          </a:p>
          <a:p>
            <a:endParaRPr lang="en-US"/>
          </a:p>
          <a:p>
            <a:r>
              <a:rPr lang="en-US"/>
              <a:t>I took the time to measure some </a:t>
            </a:r>
            <a:r>
              <a:rPr lang="en-US" sz="1600" b="1">
                <a:solidFill>
                  <a:srgbClr val="0000FF"/>
                </a:solidFill>
                <a:latin typeface="Impact"/>
                <a:cs typeface="Impact"/>
              </a:rPr>
              <a:t>Level 1</a:t>
            </a:r>
            <a:r>
              <a:rPr lang="en-US">
                <a:solidFill>
                  <a:srgbClr val="0000FF"/>
                </a:solidFill>
              </a:rPr>
              <a:t> </a:t>
            </a:r>
            <a:r>
              <a:rPr lang="en-US"/>
              <a:t>OLG TFs in detail.</a:t>
            </a:r>
          </a:p>
          <a:p>
            <a:r>
              <a:rPr lang="en-US"/>
              <a:t>Now model agrees very well with measurement:</a:t>
            </a:r>
          </a:p>
        </p:txBody>
      </p:sp>
      <p:sp>
        <p:nvSpPr>
          <p:cNvPr id="11" name="TextBox 10"/>
          <p:cNvSpPr txBox="1"/>
          <p:nvPr/>
        </p:nvSpPr>
        <p:spPr>
          <a:xfrm>
            <a:off x="4540124" y="4022028"/>
            <a:ext cx="4603876" cy="2554546"/>
          </a:xfrm>
          <a:prstGeom prst="rect">
            <a:avLst/>
          </a:prstGeom>
          <a:noFill/>
        </p:spPr>
        <p:txBody>
          <a:bodyPr wrap="square" rtlCol="0">
            <a:spAutoFit/>
          </a:bodyPr>
          <a:lstStyle/>
          <a:p>
            <a:r>
              <a:rPr lang="en-US"/>
              <a:t>Only remaining discrepancies:</a:t>
            </a:r>
          </a:p>
          <a:p>
            <a:pPr>
              <a:buFontTx/>
              <a:buChar char="-"/>
            </a:pPr>
            <a:r>
              <a:rPr lang="en-US" sz="1400"/>
              <a:t> Over-estimate of gain by ~50% (an uncertainty that seems common to all SUS models)</a:t>
            </a:r>
          </a:p>
          <a:p>
            <a:pPr>
              <a:buFontTx/>
              <a:buChar char="-"/>
            </a:pPr>
            <a:r>
              <a:rPr lang="en-US" sz="1400"/>
              <a:t> ~1% (at MOST) level mis-match in resonant frequencies (“ideal” model parameters vs “real” as-built parameters)</a:t>
            </a:r>
          </a:p>
          <a:p>
            <a:pPr>
              <a:buFontTx/>
              <a:buChar char="-"/>
            </a:pPr>
            <a:r>
              <a:rPr lang="en-US" sz="1400"/>
              <a:t> Phase lag of a few degrees (source, as of yet, still unknown, but also seen elsewhere in other SUS)</a:t>
            </a:r>
          </a:p>
          <a:p>
            <a:endParaRPr lang="en-US"/>
          </a:p>
          <a:p>
            <a:r>
              <a:rPr lang="en-US" sz="2000" b="1"/>
              <a:t>So – we can believe the model to be accurate</a:t>
            </a:r>
          </a:p>
        </p:txBody>
      </p:sp>
      <p:cxnSp>
        <p:nvCxnSpPr>
          <p:cNvPr id="13" name="Straight Arrow Connector 12"/>
          <p:cNvCxnSpPr/>
          <p:nvPr/>
        </p:nvCxnSpPr>
        <p:spPr>
          <a:xfrm flipV="1">
            <a:off x="3393703" y="1447077"/>
            <a:ext cx="1155525" cy="20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descr="dampingfilters_TMTS_20130606_sensornoise_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40080" y="1060704"/>
            <a:ext cx="7744968" cy="5984748"/>
          </a:xfrm>
          <a:prstGeom prst="rect">
            <a:avLst/>
          </a:prstGeom>
        </p:spPr>
      </p:pic>
      <p:sp>
        <p:nvSpPr>
          <p:cNvPr id="2" name="Title 1"/>
          <p:cNvSpPr>
            <a:spLocks noGrp="1"/>
          </p:cNvSpPr>
          <p:nvPr>
            <p:ph type="title"/>
          </p:nvPr>
        </p:nvSpPr>
        <p:spPr/>
        <p:txBody>
          <a:bodyPr>
            <a:normAutofit fontScale="90000"/>
          </a:bodyPr>
          <a:lstStyle/>
          <a:p>
            <a:r>
              <a:rPr lang="en-US" i="1">
                <a:solidFill>
                  <a:srgbClr val="FF0000"/>
                </a:solidFill>
                <a:latin typeface="Impact"/>
                <a:cs typeface="Impact"/>
              </a:rPr>
              <a:t>Level 2</a:t>
            </a:r>
            <a:r>
              <a:rPr lang="en-US"/>
              <a:t> Loop Design</a:t>
            </a:r>
            <a:br>
              <a:rPr lang="en-US"/>
            </a:br>
            <a:r>
              <a:rPr lang="en-US" sz="3556" b="0"/>
              <a:t>the answer…</a:t>
            </a:r>
            <a:endParaRPr lang="en-US" b="0"/>
          </a:p>
        </p:txBody>
      </p:sp>
      <p:sp>
        <p:nvSpPr>
          <p:cNvPr id="4" name="Date Placeholder 3"/>
          <p:cNvSpPr>
            <a:spLocks noGrp="1"/>
          </p:cNvSpPr>
          <p:nvPr>
            <p:ph type="dt" sz="half" idx="10"/>
          </p:nvPr>
        </p:nvSpPr>
        <p:spPr/>
        <p:txBody>
          <a:bodyPr/>
          <a:lstStyle/>
          <a:p>
            <a:r>
              <a:rPr lang="en-US"/>
              <a:t>G1300621-v4</a:t>
            </a:r>
          </a:p>
        </p:txBody>
      </p:sp>
      <p:sp>
        <p:nvSpPr>
          <p:cNvPr id="5" name="Slide Number Placeholder 4"/>
          <p:cNvSpPr>
            <a:spLocks noGrp="1"/>
          </p:cNvSpPr>
          <p:nvPr>
            <p:ph type="sldNum" sz="quarter" idx="12"/>
          </p:nvPr>
        </p:nvSpPr>
        <p:spPr/>
        <p:txBody>
          <a:bodyPr/>
          <a:lstStyle/>
          <a:p>
            <a:fld id="{EFE2D051-B12C-814A-B1CF-6A4A4C359799}" type="slidenum">
              <a:rPr/>
              <a:pPr/>
              <a:t>9</a:t>
            </a:fld>
            <a:endParaRPr lang="en-US"/>
          </a:p>
        </p:txBody>
      </p:sp>
      <p:cxnSp>
        <p:nvCxnSpPr>
          <p:cNvPr id="9" name="Straight Connector 8"/>
          <p:cNvCxnSpPr/>
          <p:nvPr/>
        </p:nvCxnSpPr>
        <p:spPr>
          <a:xfrm>
            <a:off x="5460149" y="4480327"/>
            <a:ext cx="2140059" cy="1588"/>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780049" y="1640119"/>
            <a:ext cx="1191101" cy="461665"/>
          </a:xfrm>
          <a:prstGeom prst="rect">
            <a:avLst/>
          </a:prstGeom>
          <a:noFill/>
        </p:spPr>
        <p:txBody>
          <a:bodyPr wrap="none" rtlCol="0">
            <a:spAutoFit/>
          </a:bodyPr>
          <a:lstStyle/>
          <a:p>
            <a:r>
              <a:rPr lang="en-US" sz="2400"/>
              <a:t>In Pitch, </a:t>
            </a:r>
          </a:p>
        </p:txBody>
      </p:sp>
      <p:sp>
        <p:nvSpPr>
          <p:cNvPr id="12" name="TextBox 11"/>
          <p:cNvSpPr txBox="1"/>
          <p:nvPr/>
        </p:nvSpPr>
        <p:spPr>
          <a:xfrm>
            <a:off x="4052508" y="2192547"/>
            <a:ext cx="1727650" cy="923330"/>
          </a:xfrm>
          <a:prstGeom prst="rect">
            <a:avLst/>
          </a:prstGeom>
          <a:noFill/>
        </p:spPr>
        <p:txBody>
          <a:bodyPr wrap="square" rtlCol="0">
            <a:spAutoFit/>
          </a:bodyPr>
          <a:lstStyle/>
          <a:p>
            <a:r>
              <a:rPr lang="en-US"/>
              <a:t>I got *some* damping on the 4.2 Hz “T” mode</a:t>
            </a:r>
          </a:p>
        </p:txBody>
      </p:sp>
      <p:sp>
        <p:nvSpPr>
          <p:cNvPr id="13" name="TextBox 12"/>
          <p:cNvSpPr txBox="1"/>
          <p:nvPr/>
        </p:nvSpPr>
        <p:spPr>
          <a:xfrm>
            <a:off x="5574947" y="3275015"/>
            <a:ext cx="1885258" cy="923330"/>
          </a:xfrm>
          <a:prstGeom prst="rect">
            <a:avLst/>
          </a:prstGeom>
          <a:noFill/>
        </p:spPr>
        <p:txBody>
          <a:bodyPr wrap="square" rtlCol="0">
            <a:spAutoFit/>
          </a:bodyPr>
          <a:lstStyle/>
          <a:p>
            <a:r>
              <a:rPr lang="en-US"/>
              <a:t>and managed to sneak in under the requirements</a:t>
            </a:r>
          </a:p>
        </p:txBody>
      </p:sp>
      <p:sp>
        <p:nvSpPr>
          <p:cNvPr id="14" name="TextBox 13"/>
          <p:cNvSpPr txBox="1"/>
          <p:nvPr/>
        </p:nvSpPr>
        <p:spPr>
          <a:xfrm>
            <a:off x="6957381" y="4467492"/>
            <a:ext cx="1885258" cy="923330"/>
          </a:xfrm>
          <a:prstGeom prst="rect">
            <a:avLst/>
          </a:prstGeom>
          <a:noFill/>
        </p:spPr>
        <p:txBody>
          <a:bodyPr wrap="square" rtlCol="0">
            <a:spAutoFit/>
          </a:bodyPr>
          <a:lstStyle/>
          <a:p>
            <a:r>
              <a:rPr lang="en-US"/>
              <a:t>But had to put some effort into L, P, and T loops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4932</TotalTime>
  <Words>1909</Words>
  <Application>Microsoft Macintosh PowerPoint</Application>
  <PresentationFormat>On-screen Show (4:3)</PresentationFormat>
  <Paragraphs>201</Paragraphs>
  <Slides>18</Slides>
  <Notes>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aLIGO TMTS “Level 2” Damping Loop Design (Supplemental to LHO aLOG 6668)</vt:lpstr>
      <vt:lpstr>Slide 2</vt:lpstr>
      <vt:lpstr>Yet another set of unique suspension dynamics…</vt:lpstr>
      <vt:lpstr>Yet another set of unique suspension dynamics…</vt:lpstr>
      <vt:lpstr>Requirements</vt:lpstr>
      <vt:lpstr>Other Noise Sources?</vt:lpstr>
      <vt:lpstr>The Level 1 Filters </vt:lpstr>
      <vt:lpstr>The Level 1 Filters</vt:lpstr>
      <vt:lpstr>Level 2 Loop Design the answer…</vt:lpstr>
      <vt:lpstr>Level 2 Loop Design the answer…</vt:lpstr>
      <vt:lpstr>Level 2 Loop Design the answer…</vt:lpstr>
      <vt:lpstr>Level 2 Loop Design That darn 4.2 [Hz] Mode!</vt:lpstr>
      <vt:lpstr>Level 1 vs.Level 2</vt:lpstr>
      <vt:lpstr>Level 1 vs.Level 2</vt:lpstr>
      <vt:lpstr>Level 1 vs.Level 2</vt:lpstr>
      <vt:lpstr>Level 1 vs.Level 2</vt:lpstr>
      <vt:lpstr>Concluding Remarks</vt:lpstr>
      <vt:lpstr>Appendix: Roll Requirements</vt:lpstr>
    </vt:vector>
  </TitlesOfParts>
  <Company>Louisiana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aLIGO TMTS “Level 2” Damping Loop Design (Supplemental to LHO aLOG 6668)</dc:title>
  <dc:creator>Jeff Kissel</dc:creator>
  <cp:lastModifiedBy>Jeff Kissel</cp:lastModifiedBy>
  <cp:revision>13</cp:revision>
  <dcterms:created xsi:type="dcterms:W3CDTF">2013-06-30T19:03:46Z</dcterms:created>
  <dcterms:modified xsi:type="dcterms:W3CDTF">2013-06-30T19:15:56Z</dcterms:modified>
</cp:coreProperties>
</file>