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972800" cy="32918400"/>
  <p:notesSz cx="6858000" cy="9144000"/>
  <p:defaultTextStyle>
    <a:defPPr>
      <a:defRPr lang="en-US"/>
    </a:defPPr>
    <a:lvl1pPr marL="0" algn="l" defTabSz="187913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39563" algn="l" defTabSz="187913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79136" algn="l" defTabSz="187913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818702" algn="l" defTabSz="187913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758272" algn="l" defTabSz="187913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697843" algn="l" defTabSz="187913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637408" algn="l" defTabSz="187913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576979" algn="l" defTabSz="187913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516545" algn="l" defTabSz="187913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66" d="100"/>
          <a:sy n="166" d="100"/>
        </p:scale>
        <p:origin x="2610" y="4068"/>
      </p:cViewPr>
      <p:guideLst>
        <p:guide orient="horz" pos="10368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9D39-530B-4388-B47B-87DA5465A87E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E4DBD-16B0-4453-9AAB-16BB0B8E3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7913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39563" algn="l" defTabSz="187913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879136" algn="l" defTabSz="187913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818702" algn="l" defTabSz="187913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758272" algn="l" defTabSz="187913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697843" algn="l" defTabSz="187913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637408" algn="l" defTabSz="187913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576979" algn="l" defTabSz="187913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516545" algn="l" defTabSz="187913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DBD-16B0-4453-9AAB-16BB0B8E3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6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0226047"/>
            <a:ext cx="932688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18653760"/>
            <a:ext cx="768096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3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7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1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5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69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7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1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5956" y="4221487"/>
            <a:ext cx="2962274" cy="898779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130" y="4221487"/>
            <a:ext cx="8703946" cy="898779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21153127"/>
            <a:ext cx="9326880" cy="6537960"/>
          </a:xfrm>
        </p:spPr>
        <p:txBody>
          <a:bodyPr anchor="t"/>
          <a:lstStyle>
            <a:lvl1pPr algn="l">
              <a:defRPr sz="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13952229"/>
            <a:ext cx="9326880" cy="7200898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3956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7913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1870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75827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697843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63740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57697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51654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134" y="24582127"/>
            <a:ext cx="5833110" cy="695172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5124" y="24582127"/>
            <a:ext cx="5833110" cy="695172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7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318262"/>
            <a:ext cx="987552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7368542"/>
            <a:ext cx="4848226" cy="3070858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39563" indent="0">
              <a:buNone/>
              <a:defRPr sz="4100" b="1"/>
            </a:lvl2pPr>
            <a:lvl3pPr marL="1879136" indent="0">
              <a:buNone/>
              <a:defRPr sz="3600" b="1"/>
            </a:lvl3pPr>
            <a:lvl4pPr marL="2818702" indent="0">
              <a:buNone/>
              <a:defRPr sz="3300" b="1"/>
            </a:lvl4pPr>
            <a:lvl5pPr marL="3758272" indent="0">
              <a:buNone/>
              <a:defRPr sz="3300" b="1"/>
            </a:lvl5pPr>
            <a:lvl6pPr marL="4697843" indent="0">
              <a:buNone/>
              <a:defRPr sz="3300" b="1"/>
            </a:lvl6pPr>
            <a:lvl7pPr marL="5637408" indent="0">
              <a:buNone/>
              <a:defRPr sz="3300" b="1"/>
            </a:lvl7pPr>
            <a:lvl8pPr marL="6576979" indent="0">
              <a:buNone/>
              <a:defRPr sz="3300" b="1"/>
            </a:lvl8pPr>
            <a:lvl9pPr marL="7516545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10439400"/>
            <a:ext cx="4848226" cy="18966182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7368542"/>
            <a:ext cx="4850130" cy="3070858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39563" indent="0">
              <a:buNone/>
              <a:defRPr sz="4100" b="1"/>
            </a:lvl2pPr>
            <a:lvl3pPr marL="1879136" indent="0">
              <a:buNone/>
              <a:defRPr sz="3600" b="1"/>
            </a:lvl3pPr>
            <a:lvl4pPr marL="2818702" indent="0">
              <a:buNone/>
              <a:defRPr sz="3300" b="1"/>
            </a:lvl4pPr>
            <a:lvl5pPr marL="3758272" indent="0">
              <a:buNone/>
              <a:defRPr sz="3300" b="1"/>
            </a:lvl5pPr>
            <a:lvl6pPr marL="4697843" indent="0">
              <a:buNone/>
              <a:defRPr sz="3300" b="1"/>
            </a:lvl6pPr>
            <a:lvl7pPr marL="5637408" indent="0">
              <a:buNone/>
              <a:defRPr sz="3300" b="1"/>
            </a:lvl7pPr>
            <a:lvl8pPr marL="6576979" indent="0">
              <a:buNone/>
              <a:defRPr sz="3300" b="1"/>
            </a:lvl8pPr>
            <a:lvl9pPr marL="7516545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10439400"/>
            <a:ext cx="4850130" cy="18966182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6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8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310640"/>
            <a:ext cx="3609976" cy="557784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1310647"/>
            <a:ext cx="6134100" cy="28094942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6888487"/>
            <a:ext cx="3609976" cy="22517102"/>
          </a:xfrm>
        </p:spPr>
        <p:txBody>
          <a:bodyPr/>
          <a:lstStyle>
            <a:lvl1pPr marL="0" indent="0">
              <a:buNone/>
              <a:defRPr sz="3000"/>
            </a:lvl1pPr>
            <a:lvl2pPr marL="939563" indent="0">
              <a:buNone/>
              <a:defRPr sz="2500"/>
            </a:lvl2pPr>
            <a:lvl3pPr marL="1879136" indent="0">
              <a:buNone/>
              <a:defRPr sz="2200"/>
            </a:lvl3pPr>
            <a:lvl4pPr marL="2818702" indent="0">
              <a:buNone/>
              <a:defRPr sz="1900"/>
            </a:lvl4pPr>
            <a:lvl5pPr marL="3758272" indent="0">
              <a:buNone/>
              <a:defRPr sz="1900"/>
            </a:lvl5pPr>
            <a:lvl6pPr marL="4697843" indent="0">
              <a:buNone/>
              <a:defRPr sz="1900"/>
            </a:lvl6pPr>
            <a:lvl7pPr marL="5637408" indent="0">
              <a:buNone/>
              <a:defRPr sz="1900"/>
            </a:lvl7pPr>
            <a:lvl8pPr marL="6576979" indent="0">
              <a:buNone/>
              <a:defRPr sz="1900"/>
            </a:lvl8pPr>
            <a:lvl9pPr marL="7516545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23042880"/>
            <a:ext cx="6583680" cy="2720342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2941320"/>
            <a:ext cx="6583680" cy="19751040"/>
          </a:xfrm>
        </p:spPr>
        <p:txBody>
          <a:bodyPr/>
          <a:lstStyle>
            <a:lvl1pPr marL="0" indent="0">
              <a:buNone/>
              <a:defRPr sz="6600"/>
            </a:lvl1pPr>
            <a:lvl2pPr marL="939563" indent="0">
              <a:buNone/>
              <a:defRPr sz="5800"/>
            </a:lvl2pPr>
            <a:lvl3pPr marL="1879136" indent="0">
              <a:buNone/>
              <a:defRPr sz="4900"/>
            </a:lvl3pPr>
            <a:lvl4pPr marL="2818702" indent="0">
              <a:buNone/>
              <a:defRPr sz="4100"/>
            </a:lvl4pPr>
            <a:lvl5pPr marL="3758272" indent="0">
              <a:buNone/>
              <a:defRPr sz="4100"/>
            </a:lvl5pPr>
            <a:lvl6pPr marL="4697843" indent="0">
              <a:buNone/>
              <a:defRPr sz="4100"/>
            </a:lvl6pPr>
            <a:lvl7pPr marL="5637408" indent="0">
              <a:buNone/>
              <a:defRPr sz="4100"/>
            </a:lvl7pPr>
            <a:lvl8pPr marL="6576979" indent="0">
              <a:buNone/>
              <a:defRPr sz="4100"/>
            </a:lvl8pPr>
            <a:lvl9pPr marL="7516545" indent="0">
              <a:buNone/>
              <a:defRPr sz="4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25763222"/>
            <a:ext cx="6583680" cy="3863338"/>
          </a:xfrm>
        </p:spPr>
        <p:txBody>
          <a:bodyPr/>
          <a:lstStyle>
            <a:lvl1pPr marL="0" indent="0">
              <a:buNone/>
              <a:defRPr sz="3000"/>
            </a:lvl1pPr>
            <a:lvl2pPr marL="939563" indent="0">
              <a:buNone/>
              <a:defRPr sz="2500"/>
            </a:lvl2pPr>
            <a:lvl3pPr marL="1879136" indent="0">
              <a:buNone/>
              <a:defRPr sz="2200"/>
            </a:lvl3pPr>
            <a:lvl4pPr marL="2818702" indent="0">
              <a:buNone/>
              <a:defRPr sz="1900"/>
            </a:lvl4pPr>
            <a:lvl5pPr marL="3758272" indent="0">
              <a:buNone/>
              <a:defRPr sz="1900"/>
            </a:lvl5pPr>
            <a:lvl6pPr marL="4697843" indent="0">
              <a:buNone/>
              <a:defRPr sz="1900"/>
            </a:lvl6pPr>
            <a:lvl7pPr marL="5637408" indent="0">
              <a:buNone/>
              <a:defRPr sz="1900"/>
            </a:lvl7pPr>
            <a:lvl8pPr marL="6576979" indent="0">
              <a:buNone/>
              <a:defRPr sz="1900"/>
            </a:lvl8pPr>
            <a:lvl9pPr marL="7516545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1318262"/>
            <a:ext cx="9875520" cy="5486400"/>
          </a:xfrm>
          <a:prstGeom prst="rect">
            <a:avLst/>
          </a:prstGeom>
        </p:spPr>
        <p:txBody>
          <a:bodyPr vert="horz" lIns="187915" tIns="93963" rIns="187915" bIns="939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7680967"/>
            <a:ext cx="9875520" cy="21724622"/>
          </a:xfrm>
          <a:prstGeom prst="rect">
            <a:avLst/>
          </a:prstGeom>
        </p:spPr>
        <p:txBody>
          <a:bodyPr vert="horz" lIns="187915" tIns="93963" rIns="187915" bIns="939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30510487"/>
            <a:ext cx="2560320" cy="1752600"/>
          </a:xfrm>
          <a:prstGeom prst="rect">
            <a:avLst/>
          </a:prstGeom>
        </p:spPr>
        <p:txBody>
          <a:bodyPr vert="horz" lIns="187915" tIns="93963" rIns="187915" bIns="93963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3E982-AC82-4DED-A838-D993285A84DA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30510487"/>
            <a:ext cx="3474720" cy="1752600"/>
          </a:xfrm>
          <a:prstGeom prst="rect">
            <a:avLst/>
          </a:prstGeom>
        </p:spPr>
        <p:txBody>
          <a:bodyPr vert="horz" lIns="187915" tIns="93963" rIns="187915" bIns="93963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30510487"/>
            <a:ext cx="2560320" cy="1752600"/>
          </a:xfrm>
          <a:prstGeom prst="rect">
            <a:avLst/>
          </a:prstGeom>
        </p:spPr>
        <p:txBody>
          <a:bodyPr vert="horz" lIns="187915" tIns="93963" rIns="187915" bIns="93963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625D-7CE8-4064-9F5F-2851C193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79136" rtl="0" eaLnBrk="1" latinLnBrk="0" hangingPunct="1">
        <a:spcBef>
          <a:spcPct val="0"/>
        </a:spcBef>
        <a:buNone/>
        <a:defRPr sz="9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4677" indent="-704677" algn="l" defTabSz="1879136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526796" indent="-587231" algn="l" defTabSz="1879136" rtl="0" eaLnBrk="1" latinLnBrk="0" hangingPunct="1">
        <a:spcBef>
          <a:spcPct val="20000"/>
        </a:spcBef>
        <a:buFont typeface="Arial" pitchFamily="34" charset="0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348917" indent="-469781" algn="l" defTabSz="187913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288491" indent="-469781" algn="l" defTabSz="1879136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228056" indent="-469781" algn="l" defTabSz="1879136" rtl="0" eaLnBrk="1" latinLnBrk="0" hangingPunct="1">
        <a:spcBef>
          <a:spcPct val="20000"/>
        </a:spcBef>
        <a:buFont typeface="Arial" pitchFamily="34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67627" indent="-469781" algn="l" defTabSz="187913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07193" indent="-469781" algn="l" defTabSz="187913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46763" indent="-469781" algn="l" defTabSz="187913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986329" indent="-469781" algn="l" defTabSz="187913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91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39563" algn="l" defTabSz="18791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9136" algn="l" defTabSz="18791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18702" algn="l" defTabSz="18791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58272" algn="l" defTabSz="18791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843" algn="l" defTabSz="18791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637408" algn="l" defTabSz="18791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576979" algn="l" defTabSz="18791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516545" algn="l" defTabSz="18791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jpeg"/><Relationship Id="rId3" Type="http://schemas.openxmlformats.org/officeDocument/2006/relationships/image" Target="../media/image1.png"/><Relationship Id="rId21" Type="http://schemas.openxmlformats.org/officeDocument/2006/relationships/image" Target="../media/image15.jpeg"/><Relationship Id="rId7" Type="http://schemas.openxmlformats.org/officeDocument/2006/relationships/image" Target="../media/image4.jpeg"/><Relationship Id="rId12" Type="http://schemas.microsoft.com/office/2007/relationships/hdphoto" Target="../media/hdphoto3.wdp"/><Relationship Id="rId17" Type="http://schemas.openxmlformats.org/officeDocument/2006/relationships/image" Target="../media/image11.jpe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11" Type="http://schemas.openxmlformats.org/officeDocument/2006/relationships/image" Target="../media/image7.jpeg"/><Relationship Id="rId24" Type="http://schemas.openxmlformats.org/officeDocument/2006/relationships/image" Target="../media/image18.png"/><Relationship Id="rId5" Type="http://schemas.openxmlformats.org/officeDocument/2006/relationships/image" Target="../media/image2.jpeg"/><Relationship Id="rId15" Type="http://schemas.microsoft.com/office/2007/relationships/hdphoto" Target="../media/hdphoto4.wdp"/><Relationship Id="rId23" Type="http://schemas.openxmlformats.org/officeDocument/2006/relationships/image" Target="../media/image17.jpe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jpeg"/><Relationship Id="rId2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587829" y="358775"/>
            <a:ext cx="11936186" cy="14700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TIME is the key!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4451" y="2133600"/>
            <a:ext cx="10744739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 Galaxy Did the Gravitational Wave Come from?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4421" y="3522662"/>
            <a:ext cx="6587379" cy="2262981"/>
          </a:xfrm>
          <a:prstGeom prst="rect">
            <a:avLst/>
          </a:prstGeom>
        </p:spPr>
        <p:txBody>
          <a:bodyPr vert="horz" lIns="187915" tIns="93963" rIns="187915" bIns="93963" rtlCol="0">
            <a:normAutofit/>
          </a:bodyPr>
          <a:lstStyle>
            <a:lvl1pPr marL="0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3956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5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79136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1870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75827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69784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637408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576979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516545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you look into a telescope, you see a tiny portion of the sky..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43" y="3200401"/>
            <a:ext cx="2319355" cy="268307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92489" y="6400800"/>
            <a:ext cx="5730347" cy="2328195"/>
          </a:xfrm>
          <a:prstGeom prst="rect">
            <a:avLst/>
          </a:prstGeom>
        </p:spPr>
        <p:txBody>
          <a:bodyPr vert="horz" lIns="187915" tIns="93963" rIns="187915" bIns="93963" rtlCol="0">
            <a:normAutofit/>
          </a:bodyPr>
          <a:lstStyle>
            <a:lvl1pPr marL="0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3956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5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79136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1870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75827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69784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637408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576979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516545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while a gravitational wave detector listens to the songs of the Universe from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directions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567059" y="9614441"/>
            <a:ext cx="5489871" cy="958392"/>
          </a:xfrm>
          <a:prstGeom prst="rect">
            <a:avLst/>
          </a:prstGeom>
        </p:spPr>
        <p:txBody>
          <a:bodyPr vert="horz" lIns="187915" tIns="93963" rIns="187915" bIns="93963" rtlCol="0">
            <a:normAutofit/>
          </a:bodyPr>
          <a:lstStyle>
            <a:lvl1pPr marL="0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3956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5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79136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1870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75827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69784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637408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576979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516545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Let’s build more detectors!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6600" y="5562600"/>
            <a:ext cx="3109406" cy="3203412"/>
            <a:chOff x="2971800" y="284520"/>
            <a:chExt cx="5881132" cy="61456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1219200"/>
              <a:ext cx="4772295" cy="48006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3542515" y="284520"/>
              <a:ext cx="505465" cy="334149"/>
              <a:chOff x="4571999" y="939251"/>
              <a:chExt cx="505465" cy="334149"/>
            </a:xfrm>
          </p:grpSpPr>
          <p:sp>
            <p:nvSpPr>
              <p:cNvPr id="29" name="Oval 28"/>
              <p:cNvSpPr/>
              <p:nvPr/>
            </p:nvSpPr>
            <p:spPr>
              <a:xfrm rot="19632957">
                <a:off x="4692348" y="1043910"/>
                <a:ext cx="288837" cy="15698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4620139" y="939251"/>
                <a:ext cx="457325" cy="235482"/>
              </a:xfrm>
              <a:prstGeom prst="arc">
                <a:avLst>
                  <a:gd name="adj1" fmla="val 11399448"/>
                  <a:gd name="adj2" fmla="val 567496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 rot="10800000">
                <a:off x="4571999" y="1064853"/>
                <a:ext cx="505465" cy="208547"/>
              </a:xfrm>
              <a:prstGeom prst="arc">
                <a:avLst>
                  <a:gd name="adj1" fmla="val 11273741"/>
                  <a:gd name="adj2" fmla="val 567496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9650035">
              <a:off x="2971800" y="6096000"/>
              <a:ext cx="505465" cy="334149"/>
              <a:chOff x="4571999" y="939251"/>
              <a:chExt cx="505465" cy="334149"/>
            </a:xfrm>
          </p:grpSpPr>
          <p:sp>
            <p:nvSpPr>
              <p:cNvPr id="26" name="Oval 25"/>
              <p:cNvSpPr/>
              <p:nvPr/>
            </p:nvSpPr>
            <p:spPr>
              <a:xfrm rot="19632957">
                <a:off x="4692348" y="1043910"/>
                <a:ext cx="288837" cy="15698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4620139" y="939251"/>
                <a:ext cx="457325" cy="235482"/>
              </a:xfrm>
              <a:prstGeom prst="arc">
                <a:avLst>
                  <a:gd name="adj1" fmla="val 11399448"/>
                  <a:gd name="adj2" fmla="val 567496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10800000">
                <a:off x="4571999" y="1064853"/>
                <a:ext cx="505465" cy="208547"/>
              </a:xfrm>
              <a:prstGeom prst="arc">
                <a:avLst>
                  <a:gd name="adj1" fmla="val 11273741"/>
                  <a:gd name="adj2" fmla="val 567496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2648634">
              <a:off x="8347467" y="2667000"/>
              <a:ext cx="505465" cy="334149"/>
              <a:chOff x="4571999" y="939251"/>
              <a:chExt cx="505465" cy="334149"/>
            </a:xfrm>
          </p:grpSpPr>
          <p:sp>
            <p:nvSpPr>
              <p:cNvPr id="23" name="Oval 22"/>
              <p:cNvSpPr/>
              <p:nvPr/>
            </p:nvSpPr>
            <p:spPr>
              <a:xfrm rot="19632957">
                <a:off x="4692348" y="1043910"/>
                <a:ext cx="288837" cy="15698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4620139" y="939251"/>
                <a:ext cx="457325" cy="235482"/>
              </a:xfrm>
              <a:prstGeom prst="arc">
                <a:avLst>
                  <a:gd name="adj1" fmla="val 11399448"/>
                  <a:gd name="adj2" fmla="val 567496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/>
              <p:cNvSpPr/>
              <p:nvPr/>
            </p:nvSpPr>
            <p:spPr>
              <a:xfrm rot="10800000">
                <a:off x="4571999" y="1064853"/>
                <a:ext cx="505465" cy="208547"/>
              </a:xfrm>
              <a:prstGeom prst="arc">
                <a:avLst>
                  <a:gd name="adj1" fmla="val 11273741"/>
                  <a:gd name="adj2" fmla="val 567496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9707110">
              <a:off x="5967547" y="579707"/>
              <a:ext cx="505465" cy="334149"/>
              <a:chOff x="4571999" y="939251"/>
              <a:chExt cx="505465" cy="334149"/>
            </a:xfrm>
          </p:grpSpPr>
          <p:sp>
            <p:nvSpPr>
              <p:cNvPr id="20" name="Oval 19"/>
              <p:cNvSpPr/>
              <p:nvPr/>
            </p:nvSpPr>
            <p:spPr>
              <a:xfrm rot="19632957">
                <a:off x="4692348" y="1043910"/>
                <a:ext cx="288837" cy="15698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4620139" y="939251"/>
                <a:ext cx="457325" cy="235482"/>
              </a:xfrm>
              <a:prstGeom prst="arc">
                <a:avLst>
                  <a:gd name="adj1" fmla="val 11399448"/>
                  <a:gd name="adj2" fmla="val 567496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/>
              <p:cNvSpPr/>
              <p:nvPr/>
            </p:nvSpPr>
            <p:spPr>
              <a:xfrm rot="10800000">
                <a:off x="4571999" y="1064853"/>
                <a:ext cx="505465" cy="208547"/>
              </a:xfrm>
              <a:prstGeom prst="arc">
                <a:avLst>
                  <a:gd name="adj1" fmla="val 11273741"/>
                  <a:gd name="adj2" fmla="val 567496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4181170">
              <a:off x="8001000" y="5486400"/>
              <a:ext cx="505465" cy="334149"/>
              <a:chOff x="4571999" y="939251"/>
              <a:chExt cx="505465" cy="334149"/>
            </a:xfrm>
          </p:grpSpPr>
          <p:sp>
            <p:nvSpPr>
              <p:cNvPr id="17" name="Oval 16"/>
              <p:cNvSpPr/>
              <p:nvPr/>
            </p:nvSpPr>
            <p:spPr>
              <a:xfrm rot="19632957">
                <a:off x="4692348" y="1043910"/>
                <a:ext cx="288837" cy="15698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4620139" y="939251"/>
                <a:ext cx="457325" cy="235482"/>
              </a:xfrm>
              <a:prstGeom prst="arc">
                <a:avLst>
                  <a:gd name="adj1" fmla="val 11399448"/>
                  <a:gd name="adj2" fmla="val 567496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 rot="10800000">
                <a:off x="4571999" y="1064853"/>
                <a:ext cx="505465" cy="208547"/>
              </a:xfrm>
              <a:prstGeom prst="arc">
                <a:avLst>
                  <a:gd name="adj1" fmla="val 11273741"/>
                  <a:gd name="adj2" fmla="val 567496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96426">
              <a:off x="3237746" y="5507609"/>
              <a:ext cx="815989" cy="86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5162636" y="12192000"/>
            <a:ext cx="5660200" cy="4525963"/>
          </a:xfrm>
          <a:prstGeom prst="rect">
            <a:avLst/>
          </a:prstGeom>
        </p:spPr>
        <p:txBody>
          <a:bodyPr vert="horz" lIns="187915" tIns="93963" rIns="187915" bIns="93963" rtlCol="0">
            <a:normAutofit/>
          </a:bodyPr>
          <a:lstStyle>
            <a:lvl1pPr marL="0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3956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5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79136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1870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75827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69784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637408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576979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516545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gravitational wave arrives at a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slightly different time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different detectors.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727437" y="8229600"/>
            <a:ext cx="2893967" cy="3505199"/>
            <a:chOff x="6727437" y="8229600"/>
            <a:chExt cx="2893967" cy="350519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Strokes intensity="2"/>
                      </a14:imgEffect>
                      <a14:imgEffect>
                        <a14:sharpenSoften amount="-50000"/>
                      </a14:imgEffect>
                      <a14:imgEffect>
                        <a14:saturation sat="400000"/>
                      </a14:imgEffect>
                      <a14:imgEffect>
                        <a14:brightnessContrast contrast="9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21" y="10684770"/>
              <a:ext cx="1107568" cy="1050029"/>
            </a:xfrm>
            <a:prstGeom prst="rect">
              <a:avLst/>
            </a:prstGeom>
            <a:effectLst>
              <a:glow>
                <a:schemeClr val="accent1">
                  <a:alpha val="40000"/>
                </a:schemeClr>
              </a:glow>
            </a:effectLst>
          </p:spPr>
        </p:pic>
        <p:grpSp>
          <p:nvGrpSpPr>
            <p:cNvPr id="35" name="Group 34"/>
            <p:cNvGrpSpPr/>
            <p:nvPr/>
          </p:nvGrpSpPr>
          <p:grpSpPr>
            <a:xfrm>
              <a:off x="6938039" y="8472735"/>
              <a:ext cx="2521975" cy="1620902"/>
              <a:chOff x="3192368" y="609600"/>
              <a:chExt cx="5378823" cy="3048000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2368" y="609600"/>
                <a:ext cx="5378823" cy="30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" name="L-Shape 37"/>
              <p:cNvSpPr/>
              <p:nvPr/>
            </p:nvSpPr>
            <p:spPr>
              <a:xfrm rot="16200000">
                <a:off x="3295238" y="902970"/>
                <a:ext cx="419100" cy="457200"/>
              </a:xfrm>
              <a:prstGeom prst="corner">
                <a:avLst>
                  <a:gd name="adj1" fmla="val 18831"/>
                  <a:gd name="adj2" fmla="val 1753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L-Shape 38"/>
              <p:cNvSpPr/>
              <p:nvPr/>
            </p:nvSpPr>
            <p:spPr>
              <a:xfrm rot="4884615">
                <a:off x="3733388" y="1485036"/>
                <a:ext cx="419100" cy="457200"/>
              </a:xfrm>
              <a:prstGeom prst="corner">
                <a:avLst>
                  <a:gd name="adj1" fmla="val 18831"/>
                  <a:gd name="adj2" fmla="val 1753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L-Shape 39"/>
              <p:cNvSpPr/>
              <p:nvPr/>
            </p:nvSpPr>
            <p:spPr>
              <a:xfrm rot="20766526">
                <a:off x="5553579" y="971470"/>
                <a:ext cx="419100" cy="457200"/>
              </a:xfrm>
              <a:prstGeom prst="corner">
                <a:avLst>
                  <a:gd name="adj1" fmla="val 18831"/>
                  <a:gd name="adj2" fmla="val 1753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L-Shape 40"/>
              <p:cNvSpPr/>
              <p:nvPr/>
            </p:nvSpPr>
            <p:spPr>
              <a:xfrm>
                <a:off x="6724650" y="1562006"/>
                <a:ext cx="419100" cy="457200"/>
              </a:xfrm>
              <a:prstGeom prst="corner">
                <a:avLst>
                  <a:gd name="adj1" fmla="val 18831"/>
                  <a:gd name="adj2" fmla="val 1753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L-Shape 41"/>
              <p:cNvSpPr/>
              <p:nvPr/>
            </p:nvSpPr>
            <p:spPr>
              <a:xfrm rot="20460028">
                <a:off x="7620000" y="1143000"/>
                <a:ext cx="419100" cy="457200"/>
              </a:xfrm>
              <a:prstGeom prst="corner">
                <a:avLst>
                  <a:gd name="adj1" fmla="val 18831"/>
                  <a:gd name="adj2" fmla="val 1753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Callout 35"/>
            <p:cNvSpPr/>
            <p:nvPr/>
          </p:nvSpPr>
          <p:spPr>
            <a:xfrm>
              <a:off x="6727437" y="8229600"/>
              <a:ext cx="2893967" cy="2219846"/>
            </a:xfrm>
            <a:prstGeom prst="wedgeEllipseCallou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7" y="10820400"/>
            <a:ext cx="4518333" cy="424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ontent Placeholder 2"/>
          <p:cNvSpPr txBox="1">
            <a:spLocks/>
          </p:cNvSpPr>
          <p:nvPr/>
        </p:nvSpPr>
        <p:spPr>
          <a:xfrm>
            <a:off x="194421" y="14859000"/>
            <a:ext cx="4961706" cy="3733800"/>
          </a:xfrm>
          <a:prstGeom prst="rect">
            <a:avLst/>
          </a:prstGeom>
        </p:spPr>
        <p:txBody>
          <a:bodyPr vert="horz" lIns="187915" tIns="93963" rIns="187915" bIns="93963" rtlCol="0">
            <a:normAutofit/>
          </a:bodyPr>
          <a:lstStyle>
            <a:lvl1pPr marL="0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3956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5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79136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1870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75827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69784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637408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576979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516545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Scientists need to know the time very precisely at each detector site.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GPS satellites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send very accurate time information.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41" y="14249400"/>
            <a:ext cx="4377559" cy="3733800"/>
          </a:xfrm>
          <a:prstGeom prst="rect">
            <a:avLst/>
          </a:prstGeom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5279599" y="18459838"/>
            <a:ext cx="5543237" cy="3403311"/>
          </a:xfrm>
          <a:prstGeom prst="rect">
            <a:avLst/>
          </a:prstGeom>
        </p:spPr>
        <p:txBody>
          <a:bodyPr vert="horz" lIns="187915" tIns="93963" rIns="187915" bIns="93963" rtlCol="0">
            <a:noAutofit/>
          </a:bodyPr>
          <a:lstStyle>
            <a:lvl1pPr marL="0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3956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5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79136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1870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75827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69784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637408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576979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516545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the detector site a GPS antenna receives the precise time.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Then special electronics is used to ‘time-stamp’ the collected data at accuracy of one-millionth of a second.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04086" y="17602200"/>
            <a:ext cx="2754435" cy="3560565"/>
            <a:chOff x="4722543" y="182427"/>
            <a:chExt cx="4056332" cy="622801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962638"/>
              <a:ext cx="1162050" cy="88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3" descr="C:\Users\Zsuzsa\Desktop\Timing\Board Docs\Master\D070011-B\MasterFanout.jpg"/>
            <p:cNvPicPr>
              <a:picLocks noChangeAspect="1" noChangeArrowheads="1"/>
            </p:cNvPicPr>
            <p:nvPr/>
          </p:nvPicPr>
          <p:blipFill>
            <a:blip r:embed="rId1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429" y="4191000"/>
              <a:ext cx="3254582" cy="221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Freeform 52"/>
            <p:cNvSpPr/>
            <p:nvPr/>
          </p:nvSpPr>
          <p:spPr>
            <a:xfrm>
              <a:off x="5526160" y="2712720"/>
              <a:ext cx="996560" cy="1478280"/>
            </a:xfrm>
            <a:custGeom>
              <a:avLst/>
              <a:gdLst>
                <a:gd name="connsiteX0" fmla="*/ 975360 w 975360"/>
                <a:gd name="connsiteY0" fmla="*/ 0 h 822960"/>
                <a:gd name="connsiteX1" fmla="*/ 944880 w 975360"/>
                <a:gd name="connsiteY1" fmla="*/ 121920 h 822960"/>
                <a:gd name="connsiteX2" fmla="*/ 899160 w 975360"/>
                <a:gd name="connsiteY2" fmla="*/ 167640 h 822960"/>
                <a:gd name="connsiteX3" fmla="*/ 670560 w 975360"/>
                <a:gd name="connsiteY3" fmla="*/ 213360 h 822960"/>
                <a:gd name="connsiteX4" fmla="*/ 350520 w 975360"/>
                <a:gd name="connsiteY4" fmla="*/ 243840 h 822960"/>
                <a:gd name="connsiteX5" fmla="*/ 213360 w 975360"/>
                <a:gd name="connsiteY5" fmla="*/ 304800 h 822960"/>
                <a:gd name="connsiteX6" fmla="*/ 121920 w 975360"/>
                <a:gd name="connsiteY6" fmla="*/ 396240 h 822960"/>
                <a:gd name="connsiteX7" fmla="*/ 76200 w 975360"/>
                <a:gd name="connsiteY7" fmla="*/ 441960 h 822960"/>
                <a:gd name="connsiteX8" fmla="*/ 30480 w 975360"/>
                <a:gd name="connsiteY8" fmla="*/ 579120 h 822960"/>
                <a:gd name="connsiteX9" fmla="*/ 15240 w 975360"/>
                <a:gd name="connsiteY9" fmla="*/ 624840 h 822960"/>
                <a:gd name="connsiteX10" fmla="*/ 0 w 975360"/>
                <a:gd name="connsiteY10" fmla="*/ 701040 h 822960"/>
                <a:gd name="connsiteX11" fmla="*/ 15240 w 975360"/>
                <a:gd name="connsiteY11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360" h="822960">
                  <a:moveTo>
                    <a:pt x="975360" y="0"/>
                  </a:moveTo>
                  <a:cubicBezTo>
                    <a:pt x="973162" y="10991"/>
                    <a:pt x="958269" y="101836"/>
                    <a:pt x="944880" y="121920"/>
                  </a:cubicBezTo>
                  <a:cubicBezTo>
                    <a:pt x="932925" y="139853"/>
                    <a:pt x="918000" y="157173"/>
                    <a:pt x="899160" y="167640"/>
                  </a:cubicBezTo>
                  <a:cubicBezTo>
                    <a:pt x="829989" y="206068"/>
                    <a:pt x="745284" y="204019"/>
                    <a:pt x="670560" y="213360"/>
                  </a:cubicBezTo>
                  <a:cubicBezTo>
                    <a:pt x="434207" y="242904"/>
                    <a:pt x="716996" y="217663"/>
                    <a:pt x="350520" y="243840"/>
                  </a:cubicBezTo>
                  <a:cubicBezTo>
                    <a:pt x="292540" y="263167"/>
                    <a:pt x="256832" y="266159"/>
                    <a:pt x="213360" y="304800"/>
                  </a:cubicBezTo>
                  <a:cubicBezTo>
                    <a:pt x="181143" y="333438"/>
                    <a:pt x="152400" y="365760"/>
                    <a:pt x="121920" y="396240"/>
                  </a:cubicBezTo>
                  <a:lnTo>
                    <a:pt x="76200" y="441960"/>
                  </a:lnTo>
                  <a:lnTo>
                    <a:pt x="30480" y="579120"/>
                  </a:lnTo>
                  <a:cubicBezTo>
                    <a:pt x="25400" y="594360"/>
                    <a:pt x="18390" y="609088"/>
                    <a:pt x="15240" y="624840"/>
                  </a:cubicBezTo>
                  <a:lnTo>
                    <a:pt x="0" y="701040"/>
                  </a:lnTo>
                  <a:lnTo>
                    <a:pt x="15240" y="822960"/>
                  </a:lnTo>
                </a:path>
              </a:pathLst>
            </a:custGeom>
            <a:noFill/>
            <a:ln w="762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14573">
              <a:off x="4693659" y="211311"/>
              <a:ext cx="1668813" cy="1611046"/>
            </a:xfrm>
            <a:prstGeom prst="rect">
              <a:avLst/>
            </a:prstGeom>
          </p:spPr>
        </p:pic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1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414" y="2406258"/>
              <a:ext cx="1395461" cy="1559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194421" y="22025056"/>
            <a:ext cx="6111065" cy="4525963"/>
          </a:xfrm>
          <a:prstGeom prst="rect">
            <a:avLst/>
          </a:prstGeom>
        </p:spPr>
        <p:txBody>
          <a:bodyPr vert="horz" lIns="187915" tIns="93963" rIns="187915" bIns="93963" rtlCol="0">
            <a:noAutofit/>
          </a:bodyPr>
          <a:lstStyle>
            <a:lvl1pPr marL="0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3956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5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79136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1870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75827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69784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637408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576979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516545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detectors are a pretty large size, one arm is longer then the width of Manhattan.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Optical fibers distribute the precise time  to each and every corner of the detector, in order to control delicate instruments.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138616" y="22148491"/>
            <a:ext cx="2071609" cy="4302480"/>
            <a:chOff x="5029200" y="515437"/>
            <a:chExt cx="3048627" cy="625266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515437"/>
              <a:ext cx="2971800" cy="6252667"/>
            </a:xfrm>
            <a:prstGeom prst="rect">
              <a:avLst/>
            </a:prstGeom>
          </p:spPr>
        </p:pic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97365">
              <a:off x="5542934" y="2742720"/>
              <a:ext cx="2088998" cy="2207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7131734" y="4419600"/>
              <a:ext cx="9460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photodetector</a:t>
              </a:r>
              <a:endParaRPr lang="en-US" sz="1000" dirty="0"/>
            </a:p>
          </p:txBody>
        </p:sp>
      </p:grpSp>
      <p:sp>
        <p:nvSpPr>
          <p:cNvPr id="61" name="Content Placeholder 2"/>
          <p:cNvSpPr txBox="1">
            <a:spLocks/>
          </p:cNvSpPr>
          <p:nvPr/>
        </p:nvSpPr>
        <p:spPr>
          <a:xfrm>
            <a:off x="4829922" y="26258837"/>
            <a:ext cx="5992914" cy="4525963"/>
          </a:xfrm>
          <a:prstGeom prst="rect">
            <a:avLst/>
          </a:prstGeom>
        </p:spPr>
        <p:txBody>
          <a:bodyPr vert="horz" lIns="187915" tIns="93963" rIns="187915" bIns="93963" rtlCol="0">
            <a:normAutofit/>
          </a:bodyPr>
          <a:lstStyle>
            <a:lvl1pPr marL="0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3956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5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79136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1870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75827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69784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637408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576979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516545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data collected by the detector also receives a timestamp.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These timestamps are compared when detectors around the world detect a gravitational wave.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19281" y="26639887"/>
            <a:ext cx="3524045" cy="1996959"/>
            <a:chOff x="3765177" y="1985459"/>
            <a:chExt cx="5378823" cy="3048000"/>
          </a:xfrm>
        </p:grpSpPr>
        <p:grpSp>
          <p:nvGrpSpPr>
            <p:cNvPr id="63" name="Group 62"/>
            <p:cNvGrpSpPr/>
            <p:nvPr/>
          </p:nvGrpSpPr>
          <p:grpSpPr>
            <a:xfrm>
              <a:off x="3765177" y="1985459"/>
              <a:ext cx="5378823" cy="3048000"/>
              <a:chOff x="3192368" y="609600"/>
              <a:chExt cx="5378823" cy="3048000"/>
            </a:xfrm>
          </p:grpSpPr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2368" y="609600"/>
                <a:ext cx="5378823" cy="304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5" name="L-Shape 84"/>
              <p:cNvSpPr/>
              <p:nvPr/>
            </p:nvSpPr>
            <p:spPr>
              <a:xfrm rot="16200000">
                <a:off x="3295238" y="902970"/>
                <a:ext cx="419100" cy="457200"/>
              </a:xfrm>
              <a:prstGeom prst="corner">
                <a:avLst>
                  <a:gd name="adj1" fmla="val 18831"/>
                  <a:gd name="adj2" fmla="val 1753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L-Shape 85"/>
              <p:cNvSpPr/>
              <p:nvPr/>
            </p:nvSpPr>
            <p:spPr>
              <a:xfrm rot="4884615">
                <a:off x="3733388" y="1485036"/>
                <a:ext cx="419100" cy="457200"/>
              </a:xfrm>
              <a:prstGeom prst="corner">
                <a:avLst>
                  <a:gd name="adj1" fmla="val 18831"/>
                  <a:gd name="adj2" fmla="val 1753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L-Shape 86"/>
              <p:cNvSpPr/>
              <p:nvPr/>
            </p:nvSpPr>
            <p:spPr>
              <a:xfrm rot="20766526">
                <a:off x="5553579" y="971470"/>
                <a:ext cx="419100" cy="457200"/>
              </a:xfrm>
              <a:prstGeom prst="corner">
                <a:avLst>
                  <a:gd name="adj1" fmla="val 18831"/>
                  <a:gd name="adj2" fmla="val 1753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L-Shape 87"/>
              <p:cNvSpPr/>
              <p:nvPr/>
            </p:nvSpPr>
            <p:spPr>
              <a:xfrm>
                <a:off x="6724650" y="1562006"/>
                <a:ext cx="419100" cy="457200"/>
              </a:xfrm>
              <a:prstGeom prst="corner">
                <a:avLst>
                  <a:gd name="adj1" fmla="val 18831"/>
                  <a:gd name="adj2" fmla="val 1753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L-Shape 88"/>
              <p:cNvSpPr/>
              <p:nvPr/>
            </p:nvSpPr>
            <p:spPr>
              <a:xfrm rot="20460028">
                <a:off x="7620000" y="1143000"/>
                <a:ext cx="419100" cy="457200"/>
              </a:xfrm>
              <a:prstGeom prst="corner">
                <a:avLst>
                  <a:gd name="adj1" fmla="val 18831"/>
                  <a:gd name="adj2" fmla="val 17532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 flipH="1">
              <a:off x="6249467" y="2294581"/>
              <a:ext cx="344775" cy="339974"/>
              <a:chOff x="4077597" y="685800"/>
              <a:chExt cx="695484" cy="68580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4077597" y="685800"/>
                <a:ext cx="695484" cy="685800"/>
              </a:xfrm>
              <a:prstGeom prst="ellipse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" name="Straight Connector 81"/>
              <p:cNvCxnSpPr>
                <a:stCxn id="81" idx="0"/>
              </p:cNvCxnSpPr>
              <p:nvPr/>
            </p:nvCxnSpPr>
            <p:spPr>
              <a:xfrm>
                <a:off x="4425339" y="685800"/>
                <a:ext cx="0" cy="34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4425339" y="838200"/>
                <a:ext cx="90408" cy="1905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flipH="1">
              <a:off x="8291156" y="2448812"/>
              <a:ext cx="344775" cy="339974"/>
              <a:chOff x="5207656" y="76200"/>
              <a:chExt cx="695484" cy="685800"/>
            </a:xfrm>
          </p:grpSpPr>
          <p:sp>
            <p:nvSpPr>
              <p:cNvPr id="78" name="Oval 77"/>
              <p:cNvSpPr/>
              <p:nvPr/>
            </p:nvSpPr>
            <p:spPr>
              <a:xfrm rot="21075522">
                <a:off x="5207656" y="76200"/>
                <a:ext cx="695484" cy="685800"/>
              </a:xfrm>
              <a:prstGeom prst="ellipse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rot="21075522">
                <a:off x="5529342" y="76200"/>
                <a:ext cx="0" cy="34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5555398" y="234863"/>
                <a:ext cx="90408" cy="1905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 flipH="1">
              <a:off x="3848997" y="2182043"/>
              <a:ext cx="344775" cy="339974"/>
              <a:chOff x="5469007" y="891093"/>
              <a:chExt cx="695484" cy="685800"/>
            </a:xfrm>
          </p:grpSpPr>
          <p:sp>
            <p:nvSpPr>
              <p:cNvPr id="75" name="Oval 74"/>
              <p:cNvSpPr/>
              <p:nvPr/>
            </p:nvSpPr>
            <p:spPr>
              <a:xfrm rot="353054">
                <a:off x="5469007" y="891093"/>
                <a:ext cx="695484" cy="685800"/>
              </a:xfrm>
              <a:prstGeom prst="ellipse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353054" flipH="1">
                <a:off x="5834142" y="906030"/>
                <a:ext cx="35154" cy="3410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5816750" y="1056622"/>
                <a:ext cx="90408" cy="1905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 flipH="1">
              <a:off x="4481753" y="2960163"/>
              <a:ext cx="344775" cy="339974"/>
              <a:chOff x="3041665" y="139656"/>
              <a:chExt cx="695484" cy="685800"/>
            </a:xfrm>
          </p:grpSpPr>
          <p:sp>
            <p:nvSpPr>
              <p:cNvPr id="72" name="Oval 71"/>
              <p:cNvSpPr/>
              <p:nvPr/>
            </p:nvSpPr>
            <p:spPr>
              <a:xfrm rot="564519">
                <a:off x="3041665" y="139656"/>
                <a:ext cx="695484" cy="685800"/>
              </a:xfrm>
              <a:prstGeom prst="ellipse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rot="564519">
                <a:off x="3417435" y="141962"/>
                <a:ext cx="0" cy="34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3389407" y="294981"/>
                <a:ext cx="90408" cy="1905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 flipH="1">
              <a:off x="7373953" y="2907744"/>
              <a:ext cx="344775" cy="339974"/>
              <a:chOff x="3610713" y="1247124"/>
              <a:chExt cx="695484" cy="685800"/>
            </a:xfrm>
          </p:grpSpPr>
          <p:sp>
            <p:nvSpPr>
              <p:cNvPr id="69" name="Oval 68"/>
              <p:cNvSpPr/>
              <p:nvPr/>
            </p:nvSpPr>
            <p:spPr>
              <a:xfrm rot="21369375">
                <a:off x="3610713" y="1247124"/>
                <a:ext cx="695484" cy="685800"/>
              </a:xfrm>
              <a:prstGeom prst="ellipse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rot="21369375">
                <a:off x="3958455" y="1247124"/>
                <a:ext cx="0" cy="34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3969949" y="1399524"/>
                <a:ext cx="90408" cy="1905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Content Placeholder 2"/>
          <p:cNvSpPr txBox="1">
            <a:spLocks/>
          </p:cNvSpPr>
          <p:nvPr/>
        </p:nvSpPr>
        <p:spPr>
          <a:xfrm>
            <a:off x="194421" y="29806273"/>
            <a:ext cx="5478594" cy="4525963"/>
          </a:xfrm>
          <a:prstGeom prst="rect">
            <a:avLst/>
          </a:prstGeom>
        </p:spPr>
        <p:txBody>
          <a:bodyPr vert="horz" lIns="187915" tIns="93963" rIns="187915" bIns="93963" rtlCol="0">
            <a:normAutofit/>
          </a:bodyPr>
          <a:lstStyle>
            <a:lvl1pPr marL="0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6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3956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5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79136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1870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758272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697843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637408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576979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516545" indent="0" algn="ctr" defTabSz="1879136" rtl="0" eaLnBrk="1" latinLnBrk="0" hangingPunct="1">
              <a:spcBef>
                <a:spcPct val="20000"/>
              </a:spcBef>
              <a:buFont typeface="Arial" pitchFamily="34" charset="0"/>
              <a:buNone/>
              <a:defRPr sz="4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difference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scientists and YOU can find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in the sky a new black hole may have formed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6723745" y="28956000"/>
            <a:ext cx="2901351" cy="3596047"/>
            <a:chOff x="4312606" y="457200"/>
            <a:chExt cx="3802693" cy="5867400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606" y="3429000"/>
              <a:ext cx="3764594" cy="2895600"/>
            </a:xfrm>
            <a:prstGeom prst="rect">
              <a:avLst/>
            </a:prstGeom>
          </p:spPr>
        </p:pic>
        <p:sp>
          <p:nvSpPr>
            <p:cNvPr id="93" name="Rounded Rectangular Callout 92"/>
            <p:cNvSpPr/>
            <p:nvPr/>
          </p:nvSpPr>
          <p:spPr>
            <a:xfrm>
              <a:off x="4495800" y="457200"/>
              <a:ext cx="3619499" cy="2362200"/>
            </a:xfrm>
            <a:prstGeom prst="wedgeRoundRectCallout">
              <a:avLst>
                <a:gd name="adj1" fmla="val 13202"/>
                <a:gd name="adj2" fmla="val 72230"/>
                <a:gd name="adj3" fmla="val 1666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11" y="512105"/>
              <a:ext cx="3117653" cy="225239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5"/>
          <a:stretch/>
        </p:blipFill>
        <p:spPr>
          <a:xfrm>
            <a:off x="774197" y="659797"/>
            <a:ext cx="2461409" cy="946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94" y="76201"/>
            <a:ext cx="1714462" cy="214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1" y="31973291"/>
            <a:ext cx="831460" cy="818863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272339" y="32552047"/>
            <a:ext cx="4059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</a:t>
            </a:r>
            <a:r>
              <a:rPr lang="en-US" sz="800" dirty="0" smtClean="0"/>
              <a:t>credits: lifeofearth.org, </a:t>
            </a:r>
            <a:r>
              <a:rPr lang="en-US" sz="800" dirty="0"/>
              <a:t>Columbia University, NASA, </a:t>
            </a:r>
            <a:r>
              <a:rPr lang="en-US" sz="800" dirty="0" smtClean="0"/>
              <a:t>AEI, gps.gov, teachengineering.org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17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221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TIME is the key!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is the key!</dc:title>
  <dc:creator>Columbia University</dc:creator>
  <cp:lastModifiedBy>Columbia University</cp:lastModifiedBy>
  <cp:revision>18</cp:revision>
  <dcterms:created xsi:type="dcterms:W3CDTF">2013-05-27T00:28:51Z</dcterms:created>
  <dcterms:modified xsi:type="dcterms:W3CDTF">2013-05-28T21:16:15Z</dcterms:modified>
</cp:coreProperties>
</file>