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B9B9"/>
    <a:srgbClr val="9400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0A435-4B4D-D041-8F92-B06830B750F2}" type="datetimeFigureOut">
              <a:t>5/16/13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B7FA-0398-EF46-9876-C2C9B6356C3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562E-47D4-E64E-8F94-075A69043A14}" type="datetimeFigureOut">
              <a:t>5/16/13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8D0A1-A6EC-B447-9DC0-29E48D8547E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89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G1300561-v1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10FC-47E8-8546-BF11-55B9010BFA4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log.ligo-wa.caltech.edu/aLOG/index.php?callRep=639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hyperlink" Target="https://alog.ligo-wa.caltech.edu/aLOG/index.php?callRep=63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la.caltech.edu/aLOG/index.php?callRep=6949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LIGO-G13005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556" b="1"/>
              <a:t>aLIGO BSFM “Level 2” Damping Loop Design</a:t>
            </a:r>
            <a:r>
              <a:rPr lang="en-US"/>
              <a:t/>
            </a:r>
            <a:br>
              <a:rPr lang="en-US"/>
            </a:br>
            <a:r>
              <a:rPr lang="en-US" sz="3556"/>
              <a:t>(Supplemental to </a:t>
            </a:r>
            <a:r>
              <a:rPr lang="en-US" sz="3556">
                <a:hlinkClick r:id="rId2"/>
              </a:rPr>
              <a:t>LHO aLOG 6392</a:t>
            </a:r>
            <a:r>
              <a:rPr lang="en-US" sz="3556"/>
              <a:t>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J. Kissel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796"/>
          </a:xfrm>
        </p:spPr>
        <p:txBody>
          <a:bodyPr>
            <a:noAutofit/>
          </a:bodyPr>
          <a:lstStyle/>
          <a:p>
            <a:r>
              <a:rPr lang="en-US" sz="3200"/>
              <a:t>Damping Loop Design</a:t>
            </a:r>
            <a:r>
              <a:rPr lang="en-US"/>
              <a:t/>
            </a:r>
            <a:br>
              <a:rPr lang="en-US"/>
            </a:br>
            <a:r>
              <a:rPr lang="en-US" sz="2400" b="0"/>
              <a:t>Coupling to DARM (NEW Filters)</a:t>
            </a:r>
            <a:endParaRPr lang="en-US" b="0"/>
          </a:p>
        </p:txBody>
      </p:sp>
      <p:pic>
        <p:nvPicPr>
          <p:cNvPr id="7" name="Picture 6" descr="dampingfilters_BSFM_2013-05-15_darm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5648" y="841248"/>
            <a:ext cx="7917342" cy="6117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159" y="1473124"/>
            <a:ext cx="1975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 assuming a V2L coupling factor of 0.001, the resulting total </a:t>
            </a:r>
            <a:r>
              <a:rPr lang="en-US" b="1" i="1">
                <a:solidFill>
                  <a:srgbClr val="7F7F7F"/>
                </a:solidFill>
              </a:rPr>
              <a:t>VERTICAL</a:t>
            </a:r>
            <a:r>
              <a:rPr lang="en-US"/>
              <a:t> noise is still well below any of the expected DARM sensitivities!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pic>
        <p:nvPicPr>
          <p:cNvPr id="7" name="Picture 6" descr="dampingfilters_comparison_2012-01-30vs2013-05-15_L_fu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90010" y="2340171"/>
            <a:ext cx="6066616" cy="4687840"/>
          </a:xfrm>
          <a:prstGeom prst="rect">
            <a:avLst/>
          </a:prstGeom>
        </p:spPr>
      </p:pic>
      <p:pic>
        <p:nvPicPr>
          <p:cNvPr id="8" name="Picture 7" descr="dampingfilters_comparison_2012-01-30vs2013-05-15_V_fu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63697" y="357548"/>
            <a:ext cx="5736566" cy="4432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pic>
        <p:nvPicPr>
          <p:cNvPr id="7" name="Picture 6" descr="2013-05-15_H1SUSBS_M1_DAMPOUT_Spec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0009" y="710052"/>
            <a:ext cx="7464367" cy="5767920"/>
          </a:xfrm>
          <a:prstGeom prst="rect">
            <a:avLst/>
          </a:prstGeom>
        </p:spPr>
      </p:pic>
      <p:pic>
        <p:nvPicPr>
          <p:cNvPr id="8" name="Picture 7" descr="mis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360" y="658479"/>
            <a:ext cx="2878804" cy="2371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0192" y="1330097"/>
            <a:ext cx="2353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Can’t measure Optic noise improvement directly yet…</a:t>
            </a:r>
          </a:p>
          <a:p>
            <a:endParaRPr lang="en-US" sz="2000"/>
          </a:p>
          <a:p>
            <a:r>
              <a:rPr lang="en-US" sz="2000"/>
              <a:t>If </a:t>
            </a:r>
            <a:r>
              <a:rPr lang="en-US" sz="2000" b="1"/>
              <a:t>sensor noise </a:t>
            </a:r>
            <a:r>
              <a:rPr lang="en-US" sz="2000"/>
              <a:t>dominates above ~0.5 [Hz] both before and after, then M1 control signal should be </a:t>
            </a:r>
            <a:r>
              <a:rPr lang="en-US" sz="2000" b="1"/>
              <a:t>~100 times less </a:t>
            </a:r>
            <a:r>
              <a:rPr lang="en-US" sz="2000"/>
              <a:t>at 10 Hz.</a:t>
            </a:r>
          </a:p>
          <a:p>
            <a:endParaRPr lang="en-US" sz="2000"/>
          </a:p>
          <a:p>
            <a:r>
              <a:rPr lang="en-US" sz="2800" b="1"/>
              <a:t>And it is!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12" y="840062"/>
            <a:ext cx="8256788" cy="5670414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BSFM Level 2 damping filters beat almost all aLIGO requirements</a:t>
            </a:r>
          </a:p>
          <a:p>
            <a:endParaRPr lang="en-US"/>
          </a:p>
          <a:p>
            <a:r>
              <a:rPr lang="en-US"/>
              <a:t>BSFM design, in general was easier than the QUAD; Vertical is the toughest</a:t>
            </a:r>
          </a:p>
          <a:p>
            <a:endParaRPr lang="en-US"/>
          </a:p>
          <a:p>
            <a:r>
              <a:rPr lang="en-US"/>
              <a:t>Design choices</a:t>
            </a:r>
          </a:p>
          <a:p>
            <a:pPr lvl="1"/>
            <a:r>
              <a:rPr lang="en-US"/>
              <a:t>Chose to absorb over all gain into boost filter</a:t>
            </a:r>
          </a:p>
          <a:p>
            <a:pPr lvl="1"/>
            <a:r>
              <a:rPr lang="en-US"/>
              <a:t>Chose to move boost filters up in frequency on some DOFs</a:t>
            </a:r>
          </a:p>
          <a:p>
            <a:r>
              <a:rPr lang="en-US"/>
              <a:t>Proof of design measurements</a:t>
            </a:r>
          </a:p>
          <a:p>
            <a:pPr lvl="1"/>
            <a:r>
              <a:rPr lang="en-US"/>
              <a:t>I didn’t measure the open loop gain transfer functions </a:t>
            </a:r>
          </a:p>
          <a:p>
            <a:pPr lvl="2"/>
            <a:r>
              <a:rPr lang="en-US"/>
              <a:t>the experience with the QUAD has shown </a:t>
            </a:r>
          </a:p>
          <a:p>
            <a:pPr lvl="3"/>
            <a:r>
              <a:rPr lang="en-US"/>
              <a:t>the measurements to be more confusing than they’re worth</a:t>
            </a:r>
          </a:p>
          <a:p>
            <a:pPr lvl="3"/>
            <a:r>
              <a:rPr lang="en-US"/>
              <a:t>the measurements confirm the cross-coupled MIMO model works</a:t>
            </a:r>
          </a:p>
          <a:p>
            <a:pPr lvl="2"/>
            <a:r>
              <a:rPr lang="en-US"/>
              <a:t>So in the interest of time, I’ve nixed them</a:t>
            </a:r>
          </a:p>
          <a:p>
            <a:pPr lvl="1"/>
            <a:r>
              <a:rPr lang="en-US"/>
              <a:t>Will get closed loop transfer functions and spectra over the course of phase 3a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sec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1243177"/>
            <a:ext cx="4940300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04" y="2780211"/>
            <a:ext cx="8229600" cy="1143000"/>
          </a:xfrm>
        </p:spPr>
        <p:txBody>
          <a:bodyPr/>
          <a:lstStyle/>
          <a:p>
            <a:r>
              <a:rPr lang="en-US"/>
              <a:t>Bonus Material For the Curious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0041" y="5750419"/>
            <a:ext cx="618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Remember, for even more text, plots, details see </a:t>
            </a:r>
            <a:r>
              <a:rPr lang="en-US">
                <a:hlinkClick r:id="rId3"/>
              </a:rPr>
              <a:t>LHO aLOG 6392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pic>
        <p:nvPicPr>
          <p:cNvPr id="7" name="Picture 6" descr="dampingfilters_BSFM_2013-05-15_calibra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84562" y="2260164"/>
            <a:ext cx="6196040" cy="4787849"/>
          </a:xfrm>
          <a:prstGeom prst="rect">
            <a:avLst/>
          </a:prstGeom>
        </p:spPr>
      </p:pic>
      <p:pic>
        <p:nvPicPr>
          <p:cNvPr id="8" name="Picture 7" descr="dampingfilters_BSFM_20130130_calibra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25541" y="342542"/>
            <a:ext cx="5765690" cy="44553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Seismic  Input Motion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16</a:t>
            </a:fld>
            <a:endParaRPr lang="en-US"/>
          </a:p>
        </p:txBody>
      </p:sp>
      <p:pic>
        <p:nvPicPr>
          <p:cNvPr id="6" name="Picture 5" descr="bscisi_inputmodel_tra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1705" y="457497"/>
            <a:ext cx="5460149" cy="4219206"/>
          </a:xfrm>
          <a:prstGeom prst="rect">
            <a:avLst/>
          </a:prstGeom>
        </p:spPr>
      </p:pic>
      <p:pic>
        <p:nvPicPr>
          <p:cNvPr id="7" name="Picture 6" descr="bscisi_inputmodel_r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39268" y="3233612"/>
            <a:ext cx="4875945" cy="376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1122" y="686181"/>
            <a:ext cx="438287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the absence of real, best-possible performance data from the BSC-ISIs, there are a few choices for Residual Ground Input Motion to the QUAD:</a:t>
            </a:r>
          </a:p>
          <a:p>
            <a:r>
              <a:rPr lang="en-US"/>
              <a:t> - </a:t>
            </a:r>
            <a:r>
              <a:rPr lang="en-US" sz="1600"/>
              <a:t>Use the </a:t>
            </a:r>
            <a:r>
              <a:rPr lang="en-US" sz="1600" b="1">
                <a:solidFill>
                  <a:srgbClr val="660066"/>
                </a:solidFill>
              </a:rPr>
              <a:t>Requirements </a:t>
            </a:r>
            <a:r>
              <a:rPr lang="en-US" sz="1600"/>
              <a:t>for all DOFs</a:t>
            </a:r>
          </a:p>
          <a:p>
            <a:r>
              <a:rPr lang="en-US" sz="1600"/>
              <a:t> - Use </a:t>
            </a:r>
            <a:r>
              <a:rPr lang="en-US" sz="1600" b="1">
                <a:solidFill>
                  <a:srgbClr val="008000"/>
                </a:solidFill>
              </a:rPr>
              <a:t>M. Evans’ Model </a:t>
            </a:r>
            <a:r>
              <a:rPr lang="en-US" sz="1600"/>
              <a:t>of the “Translation” (same for X, Y, Z) and “Rotational” (same RX, RY, RZ)</a:t>
            </a:r>
          </a:p>
          <a:p>
            <a:r>
              <a:rPr lang="en-US" sz="1600"/>
              <a:t>- Use not-yet-awesome, but real </a:t>
            </a:r>
            <a:r>
              <a:rPr lang="en-US" sz="1600" b="1">
                <a:solidFill>
                  <a:srgbClr val="FF0000"/>
                </a:solidFill>
              </a:rPr>
              <a:t>H2OAT</a:t>
            </a:r>
            <a:r>
              <a:rPr lang="en-US" sz="1600" b="1"/>
              <a:t> </a:t>
            </a:r>
            <a:r>
              <a:rPr lang="en-US" sz="1600" b="1">
                <a:solidFill>
                  <a:srgbClr val="00B9B9"/>
                </a:solidFill>
              </a:rPr>
              <a:t>data</a:t>
            </a:r>
            <a:r>
              <a:rPr lang="en-US" sz="1600"/>
              <a:t> (different for every DOF, and even between ISIs)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673" y="4399859"/>
            <a:ext cx="450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We know every degree of freedom will be different, so I don’t like using the </a:t>
            </a:r>
            <a:r>
              <a:rPr lang="en-US" sz="1600" b="1">
                <a:solidFill>
                  <a:srgbClr val="660066"/>
                </a:solidFill>
              </a:rPr>
              <a:t>Reqs</a:t>
            </a:r>
            <a:r>
              <a:rPr lang="en-US" sz="1600"/>
              <a:t>.</a:t>
            </a:r>
          </a:p>
          <a:p>
            <a:endParaRPr lang="en-US" sz="1600" b="1"/>
          </a:p>
          <a:p>
            <a:r>
              <a:rPr lang="en-US" sz="1600"/>
              <a:t>We know the very low frequency data of the </a:t>
            </a:r>
            <a:r>
              <a:rPr lang="en-US" sz="1600" b="1">
                <a:solidFill>
                  <a:srgbClr val="FF0000"/>
                </a:solidFill>
              </a:rPr>
              <a:t>H2OAT</a:t>
            </a:r>
            <a:r>
              <a:rPr lang="en-US" sz="1600"/>
              <a:t> </a:t>
            </a:r>
            <a:r>
              <a:rPr lang="en-US" sz="1600" b="1">
                <a:solidFill>
                  <a:srgbClr val="00B9B9"/>
                </a:solidFill>
              </a:rPr>
              <a:t>data</a:t>
            </a:r>
            <a:r>
              <a:rPr lang="en-US" sz="1600"/>
              <a:t> is all tilt (if not sensor noise), and we know the mid-frequency band will be better</a:t>
            </a:r>
          </a:p>
          <a:p>
            <a:endParaRPr lang="en-US" sz="1600"/>
          </a:p>
          <a:p>
            <a:r>
              <a:rPr lang="en-US" sz="1600"/>
              <a:t>So I went with </a:t>
            </a:r>
            <a:r>
              <a:rPr lang="en-US" sz="1600" b="1">
                <a:solidFill>
                  <a:srgbClr val="008000"/>
                </a:solidFill>
              </a:rPr>
              <a:t>Matt’s Model</a:t>
            </a:r>
            <a:r>
              <a:rPr lang="en-US" sz="1600">
                <a:solidFill>
                  <a:srgbClr val="008000"/>
                </a:solidFill>
              </a:rPr>
              <a:t> </a:t>
            </a:r>
            <a:r>
              <a:rPr lang="en-US" sz="1600"/>
              <a:t>since it seems to fold in the most (optimistic?) realism</a:t>
            </a:r>
            <a:endParaRPr lang="en-US" sz="16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796"/>
          </a:xfrm>
        </p:spPr>
        <p:txBody>
          <a:bodyPr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400" b="0"/>
              <a:t>MIMO Games (New Filters – T/R)</a:t>
            </a:r>
            <a:endParaRPr lang="en-US" sz="3200" b="0"/>
          </a:p>
        </p:txBody>
      </p:sp>
      <p:pic>
        <p:nvPicPr>
          <p:cNvPr id="8" name="Picture 7" descr="dampingfilters_BSFM_2013-05-15_loopdesign_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479673" y="773192"/>
            <a:ext cx="5707213" cy="4410119"/>
          </a:xfrm>
          <a:prstGeom prst="rect">
            <a:avLst/>
          </a:prstGeom>
        </p:spPr>
      </p:pic>
      <p:pic>
        <p:nvPicPr>
          <p:cNvPr id="9" name="Picture 8" descr="dampingfilters_BSFM_2013-05-15_loopdesign_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51815" y="2730956"/>
            <a:ext cx="5393897" cy="4168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3345" y="1008626"/>
            <a:ext cx="43006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/>
              <a:t> Highest two T/R modes at 2.1 and 3.2 Hz would be trouble if T plant was SISO</a:t>
            </a:r>
          </a:p>
          <a:p>
            <a:pPr>
              <a:buFont typeface="Arial"/>
              <a:buChar char="•"/>
            </a:pPr>
            <a:r>
              <a:rPr lang="en-US" sz="1600"/>
              <a:t> Turns out they can be damped in R</a:t>
            </a:r>
          </a:p>
          <a:p>
            <a:pPr>
              <a:buFont typeface="Arial"/>
              <a:buChar char="•"/>
            </a:pPr>
            <a:r>
              <a:rPr lang="en-US" sz="1600"/>
              <a:t> So, push up the boost frequency in R (and subsequently the elliptic cutoff frequency), “skipping” the first three T/R modes, since they don’t couple well to the R plant</a:t>
            </a:r>
          </a:p>
          <a:p>
            <a:pPr>
              <a:buFont typeface="Arial"/>
              <a:buChar char="•"/>
            </a:pPr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222735" y="5277196"/>
            <a:ext cx="4300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/>
              <a:t> Then </a:t>
            </a:r>
            <a:r>
              <a:rPr lang="en-US" sz="1600" b="1" i="1"/>
              <a:t>ignore</a:t>
            </a:r>
            <a:r>
              <a:rPr lang="en-US" sz="1600" i="1"/>
              <a:t> </a:t>
            </a:r>
            <a:r>
              <a:rPr lang="en-US" sz="1600"/>
              <a:t>them in the T design, since R has squashed them below unity gain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569" y="3203942"/>
            <a:ext cx="145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Higher frequency boost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359" y="3176329"/>
            <a:ext cx="145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Higher frequency elliptic cutoff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0140" y="6098931"/>
            <a:ext cx="2256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Stable by a large margin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2481" y="1410978"/>
            <a:ext cx="177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2.1 and 3.2 Hz modes don’t cross unity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4874" y="2163422"/>
            <a:ext cx="177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but still get damped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015" y="4363583"/>
            <a:ext cx="201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Stable by a large margin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ssion_Impossible_I1.jpe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3023" y="522444"/>
            <a:ext cx="9167023" cy="61304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5679" y="0"/>
            <a:ext cx="6752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aLIGO BSFM "Level 2" Damping Loop Design</a:t>
            </a:r>
          </a:p>
          <a:p>
            <a:pPr algn="ctr"/>
            <a:r>
              <a:rPr lang="en-US" sz="2800"/>
              <a:t> Mission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98" y="1440105"/>
            <a:ext cx="85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The damping loops installed during the SUS testing phase 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merely to prove that the suspensions </a:t>
            </a:r>
            <a:r>
              <a:rPr lang="en-US" sz="2000" i="1"/>
              <a:t>could</a:t>
            </a:r>
            <a:r>
              <a:rPr lang="en-US" sz="2000"/>
              <a:t> be damped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damped quickly and robustly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little-to-no regard to re-injection of sensor noise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very aggressive, but poorly placed elliptic filters to rolloff noise</a:t>
            </a:r>
          </a:p>
          <a:p>
            <a:endParaRPr lang="en-US" sz="2000" b="1"/>
          </a:p>
          <a:p>
            <a:r>
              <a:rPr lang="en-US" sz="2400" b="1"/>
              <a:t>The mission here was to design a set of loops, that</a:t>
            </a:r>
          </a:p>
          <a:p>
            <a:pPr>
              <a:buFont typeface="Arial"/>
              <a:buChar char="•"/>
            </a:pPr>
            <a:r>
              <a:rPr lang="en-US" sz="2000"/>
              <a:t> doesn’t take you years to design and tweak</a:t>
            </a:r>
          </a:p>
          <a:p>
            <a:pPr>
              <a:buFont typeface="Arial"/>
              <a:buChar char="•"/>
            </a:pPr>
            <a:r>
              <a:rPr lang="en-US" sz="2000"/>
              <a:t> isn’t on the hairy edge of instability</a:t>
            </a:r>
          </a:p>
          <a:p>
            <a:pPr>
              <a:buFont typeface="Arial"/>
              <a:buChar char="•"/>
            </a:pPr>
            <a:r>
              <a:rPr lang="en-US" sz="2000"/>
              <a:t> doesn’t require any “Brett Shapiro” trickery (damping in Modal, Global bases)</a:t>
            </a:r>
          </a:p>
          <a:p>
            <a:pPr>
              <a:buFont typeface="Arial"/>
              <a:buChar char="•"/>
            </a:pPr>
            <a:r>
              <a:rPr lang="en-US" sz="2000"/>
              <a:t> doesn’t require and new infrastructure (which Modal and Global damping would), </a:t>
            </a:r>
          </a:p>
          <a:p>
            <a:r>
              <a:rPr lang="en-US" sz="2000"/>
              <a:t>but still</a:t>
            </a:r>
          </a:p>
          <a:p>
            <a:pPr>
              <a:buFont typeface="Arial"/>
              <a:buChar char="•"/>
            </a:pPr>
            <a:r>
              <a:rPr lang="en-US" sz="2000"/>
              <a:t> designed with what modeling experience we’ve gained</a:t>
            </a:r>
          </a:p>
          <a:p>
            <a:pPr>
              <a:buFont typeface="Arial"/>
              <a:buChar char="•"/>
            </a:pPr>
            <a:r>
              <a:rPr lang="en-US" sz="2000"/>
              <a:t> gets us </a:t>
            </a:r>
            <a:r>
              <a:rPr lang="en-US" sz="2000" i="1"/>
              <a:t>close </a:t>
            </a:r>
            <a:r>
              <a:rPr lang="en-US" sz="2000"/>
              <a:t>to what we’ll need for aLIGO, primarily focusing on Longitudinal </a:t>
            </a:r>
          </a:p>
          <a:p>
            <a:pPr>
              <a:buFont typeface="Arial"/>
              <a:buChar char="•"/>
            </a:pPr>
            <a:r>
              <a:rPr lang="en-US" sz="2000"/>
              <a:t> will be sufficient for the first several stages of integrated testing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1034" y="1510125"/>
            <a:ext cx="1383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endParaRPr lang="en-US" sz="3200" i="1">
              <a:solidFill>
                <a:srgbClr val="0000FF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1029" y="3164639"/>
            <a:ext cx="177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938712"/>
          </a:xfrm>
        </p:spPr>
        <p:txBody>
          <a:bodyPr>
            <a:normAutofit fontScale="62500" lnSpcReduction="20000"/>
          </a:bodyPr>
          <a:lstStyle/>
          <a:p>
            <a:r>
              <a:rPr lang="en-US" b="1"/>
              <a:t>Stability</a:t>
            </a:r>
            <a:r>
              <a:rPr lang="en-US"/>
              <a:t>: Bode plots of Open and Closed Loop Gain Transfer Functions</a:t>
            </a:r>
          </a:p>
          <a:p>
            <a:endParaRPr lang="en-US"/>
          </a:p>
          <a:p>
            <a:r>
              <a:rPr lang="en-US" b="1"/>
              <a:t>Cross</a:t>
            </a:r>
            <a:r>
              <a:rPr lang="en-US"/>
              <a:t>-</a:t>
            </a:r>
            <a:r>
              <a:rPr lang="en-US" b="1"/>
              <a:t>Coupling</a:t>
            </a:r>
            <a:r>
              <a:rPr lang="en-US"/>
              <a:t>: The above, Modeled both as SISO and MIMO systems, the below as MIMO</a:t>
            </a:r>
          </a:p>
          <a:p>
            <a:endParaRPr lang="en-US"/>
          </a:p>
          <a:p>
            <a:r>
              <a:rPr lang="en-US" b="1"/>
              <a:t>Modeled Performance</a:t>
            </a:r>
            <a:r>
              <a:rPr lang="en-US"/>
              <a:t>: Compute all DOF’s of Top Mass sensor noise contribution to Optic degree of freedom of interest</a:t>
            </a:r>
          </a:p>
          <a:p>
            <a:endParaRPr lang="en-US"/>
          </a:p>
          <a:p>
            <a:r>
              <a:rPr lang="en-US" b="1"/>
              <a:t>Compare</a:t>
            </a:r>
            <a:r>
              <a:rPr lang="en-US"/>
              <a:t>: with other noise sources, requirements, coupling to DARM, etc.</a:t>
            </a:r>
          </a:p>
          <a:p>
            <a:endParaRPr lang="en-US"/>
          </a:p>
          <a:p>
            <a:r>
              <a:rPr lang="en-US" b="1"/>
              <a:t>Measured Performance</a:t>
            </a:r>
            <a:r>
              <a:rPr lang="en-US"/>
              <a:t>: With what we can: Closed Loop TOP2TOP Open and Closed Loop TFs, TOP Sensor ASDs, TOP Control Signal ASDs</a:t>
            </a:r>
          </a:p>
          <a:p>
            <a:pPr>
              <a:buNone/>
            </a:pPr>
            <a:endParaRPr lang="en-US"/>
          </a:p>
          <a:p>
            <a:pPr lvl="1">
              <a:buNone/>
            </a:pPr>
            <a:r>
              <a:rPr lang="en-US"/>
              <a:t>(Check out </a:t>
            </a:r>
            <a:r>
              <a:rPr lang="en-US">
                <a:hlinkClick r:id="rId2"/>
              </a:rPr>
              <a:t>G1300537</a:t>
            </a:r>
            <a:r>
              <a:rPr lang="en-US"/>
              <a:t> and </a:t>
            </a:r>
            <a:r>
              <a:rPr lang="en-US">
                <a:hlinkClick r:id="rId3"/>
              </a:rPr>
              <a:t>LLO aLOG 6949 </a:t>
            </a:r>
            <a:r>
              <a:rPr lang="en-US"/>
              <a:t>for a more thorough description; I assume from here on that you’ve seen and understand what they mean, so I can get right to the points.)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492"/>
            <a:ext cx="8229600" cy="97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Damping Loop Design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Figures of Merit</a:t>
            </a:r>
          </a:p>
        </p:txBody>
      </p:sp>
      <p:pic>
        <p:nvPicPr>
          <p:cNvPr id="7" name="Picture 6" descr="Merit-Badge_000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656" cy="1475232"/>
          </a:xfrm>
          <a:prstGeom prst="rect">
            <a:avLst/>
          </a:prstGeom>
        </p:spPr>
      </p:pic>
      <p:pic>
        <p:nvPicPr>
          <p:cNvPr id="8" name="Picture 7" descr="American_Busine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888" y="0"/>
            <a:ext cx="1530112" cy="1530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D_SUSElementsOnly_CrossMOIDem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17528" y="2621854"/>
            <a:ext cx="1083780" cy="4236146"/>
          </a:xfrm>
          <a:prstGeom prst="rect">
            <a:avLst/>
          </a:prstGeom>
        </p:spPr>
      </p:pic>
      <p:pic>
        <p:nvPicPr>
          <p:cNvPr id="9" name="Picture 8" descr="BSFM_SUSElementsOnly_CrossMOIDem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00162" y="1375001"/>
            <a:ext cx="1464744" cy="5402027"/>
          </a:xfrm>
          <a:prstGeom prst="rect">
            <a:avLst/>
          </a:prstGeom>
        </p:spPr>
      </p:pic>
      <p:pic>
        <p:nvPicPr>
          <p:cNvPr id="6" name="Picture 5" descr="BSFM_SUSElements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20157" y="0"/>
            <a:ext cx="1766771" cy="3657600"/>
          </a:xfrm>
          <a:prstGeom prst="rect">
            <a:avLst/>
          </a:prstGeom>
        </p:spPr>
      </p:pic>
      <p:pic>
        <p:nvPicPr>
          <p:cNvPr id="7" name="Picture 6" descr="QUAD_SUSElementsOnl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48650" y="60006"/>
            <a:ext cx="1965350" cy="349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78" y="0"/>
            <a:ext cx="5151982" cy="710796"/>
          </a:xfrm>
        </p:spPr>
        <p:txBody>
          <a:bodyPr/>
          <a:lstStyle/>
          <a:p>
            <a:r>
              <a:rPr lang="en-US"/>
              <a:t>BSFM vs QUAD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073"/>
            <a:ext cx="6030165" cy="61472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/>
              <a:t>Important differences between BSFM and QUAD: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BSFM is a long, triple suspension, so (L/P) and (T/R) mode frequencies are, in general, lower</a:t>
            </a:r>
          </a:p>
          <a:p>
            <a:pPr marL="971550" lvl="1" indent="-514350">
              <a:buFont typeface="Arial"/>
              <a:buChar char="➾"/>
            </a:pPr>
            <a:r>
              <a:rPr lang="en-US"/>
              <a:t>Plenty more phase to play with between the highest frequency resonance and 10 [Hz] requirements</a:t>
            </a:r>
          </a:p>
          <a:p>
            <a:pPr marL="971550" lvl="1" indent="-514350">
              <a:buFont typeface="Arial"/>
              <a:buChar char="➾"/>
            </a:pPr>
            <a:endParaRPr lang="en-US"/>
          </a:p>
          <a:p>
            <a:pPr marL="971550" lvl="1" indent="-514350">
              <a:buFont typeface="Arial"/>
              <a:buChar char="➾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BSFM’s lower blades are aligned with the T - V plane, so there’s no fundamental coupling between (L/P) and (T/R) like there is for the QUADs</a:t>
            </a:r>
          </a:p>
          <a:p>
            <a:pPr marL="914400" lvl="1" indent="-514350">
              <a:buFont typeface="Arial"/>
              <a:buChar char="➾"/>
            </a:pPr>
            <a:r>
              <a:rPr lang="en-US"/>
              <a:t>Don’t have to consider sensor noise of 4 different loops to improve L</a:t>
            </a:r>
          </a:p>
          <a:p>
            <a:pPr marL="914400" lvl="1" indent="-51435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Though BSFM (L and P) or (T and R) are (independently) coupled, respectively, damping a resonance in one DOF damps it in both</a:t>
            </a:r>
          </a:p>
          <a:p>
            <a:pPr marL="914400" lvl="1" indent="-514350">
              <a:buFont typeface="Arial"/>
              <a:buChar char="➾"/>
            </a:pPr>
            <a:r>
              <a:rPr lang="en-US"/>
              <a:t>Can again play the “take advantage of the MIMO” game to relax the design where needed.</a:t>
            </a:r>
          </a:p>
          <a:p>
            <a:pPr marL="914400" lvl="1" indent="-514350">
              <a:buFont typeface="Arial"/>
              <a:buChar char="➾"/>
            </a:pPr>
            <a:r>
              <a:rPr lang="en-US"/>
              <a:t>E.g. Highest to T/R modes at 2.1 and 3.2 [Hz] can be damped in R, where there are no noise requirements </a:t>
            </a:r>
          </a:p>
          <a:p>
            <a:pPr marL="914400" lvl="1" indent="-514350">
              <a:buFont typeface="Arial"/>
              <a:buChar char="➾"/>
            </a:pPr>
            <a:endParaRPr lang="en-US"/>
          </a:p>
          <a:p>
            <a:pPr marL="0" indent="0">
              <a:buNone/>
            </a:pPr>
            <a:r>
              <a:rPr lang="en-US"/>
              <a:t>These three points mean that the L, T, R, and P loops are </a:t>
            </a:r>
            <a:r>
              <a:rPr lang="en-US" b="1" i="1"/>
              <a:t>significantly easier </a:t>
            </a:r>
            <a:r>
              <a:rPr lang="en-US"/>
              <a:t>to design and meet requirements (not to mention the requirements are less stringent, of course)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4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783767" y="1858842"/>
            <a:ext cx="10958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901108" y="2836917"/>
            <a:ext cx="829995" cy="9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8572585" y="675505"/>
            <a:ext cx="881203" cy="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8796671" y="1360462"/>
            <a:ext cx="431798" cy="16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875145" y="853937"/>
            <a:ext cx="931552" cy="20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8726649" y="1863962"/>
            <a:ext cx="573523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458797" y="2680753"/>
            <a:ext cx="1069222" cy="9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6637596" y="5422902"/>
            <a:ext cx="297008" cy="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70193" y="5260384"/>
            <a:ext cx="650018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370380" y="4490178"/>
            <a:ext cx="297008" cy="4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17901" y="4330453"/>
            <a:ext cx="642306" cy="9863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8371663" y="4428469"/>
            <a:ext cx="297008" cy="4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529173" y="4278744"/>
            <a:ext cx="601082" cy="1568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8314107" y="4333636"/>
            <a:ext cx="280198" cy="17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48414" y="4277514"/>
            <a:ext cx="551840" cy="82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11497" y="3667198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23033" y="3648387"/>
            <a:ext cx="5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14981" y="4559861"/>
            <a:ext cx="58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UIM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93325" y="55188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5740" y="505120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10262" y="643745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16961" y="5814730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8394063" y="5250936"/>
            <a:ext cx="297008" cy="4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551573" y="5101211"/>
            <a:ext cx="601082" cy="1568"/>
          </a:xfrm>
          <a:prstGeom prst="straightConnector1">
            <a:avLst/>
          </a:prstGeom>
          <a:ln>
            <a:solidFill>
              <a:schemeClr val="tx1">
                <a:alpha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8336507" y="5156103"/>
            <a:ext cx="280198" cy="17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570814" y="5099981"/>
            <a:ext cx="551840" cy="82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325960" y="4515327"/>
            <a:ext cx="389235" cy="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523154" y="4340316"/>
            <a:ext cx="787046" cy="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38103" y="4369129"/>
            <a:ext cx="118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M1’s principle axes of inertia are aligned with Euler Basis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05069" y="5351094"/>
            <a:ext cx="10234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TOP and UIM’s principle axes of inertia NOT aligned with Euler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400" b="0"/>
              <a:t>Stabililty (New Filters -- L)</a:t>
            </a:r>
            <a:endParaRPr lang="en-US" sz="3200" b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42880"/>
            <a:ext cx="2133600" cy="365125"/>
          </a:xfrm>
        </p:spPr>
        <p:txBody>
          <a:bodyPr/>
          <a:lstStyle/>
          <a:p>
            <a:fld id="{BBFB10FC-47E8-8546-BF11-55B9010BFA48}" type="slidenum">
              <a:t>5</a:t>
            </a:fld>
            <a:endParaRPr lang="en-US"/>
          </a:p>
        </p:txBody>
      </p:sp>
      <p:pic>
        <p:nvPicPr>
          <p:cNvPr id="8" name="Picture 7" descr="dampingfilters_BSFM_2013-05-15_loopdesign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4508" y="702205"/>
            <a:ext cx="8315762" cy="6425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70101"/>
            <a:ext cx="2010055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 started out by using the same general design features as the Level 2 QUAD filters,</a:t>
            </a:r>
          </a:p>
          <a:p>
            <a:r>
              <a:rPr lang="en-US" sz="1600"/>
              <a:t> </a:t>
            </a:r>
          </a:p>
          <a:p>
            <a:r>
              <a:rPr lang="en-US" sz="1600" b="1"/>
              <a:t>but </a:t>
            </a:r>
          </a:p>
          <a:p>
            <a:r>
              <a:rPr lang="en-US" sz="1600"/>
              <a:t>because resonances are lower, I had more phase with which to play. </a:t>
            </a:r>
          </a:p>
          <a:p>
            <a:endParaRPr lang="en-US" sz="1600"/>
          </a:p>
          <a:p>
            <a:r>
              <a:rPr lang="en-US" sz="1600" b="1"/>
              <a:t>So</a:t>
            </a:r>
          </a:p>
          <a:p>
            <a:pPr>
              <a:buFontTx/>
              <a:buChar char="-"/>
            </a:pPr>
            <a:r>
              <a:rPr lang="en-US" sz="1600"/>
              <a:t> Elliptic filters start at lower frequency</a:t>
            </a:r>
          </a:p>
          <a:p>
            <a:pPr>
              <a:buFontTx/>
              <a:buChar char="-"/>
            </a:pPr>
            <a:r>
              <a:rPr lang="en-US" sz="1600"/>
              <a:t> Qs of boosts elliptic notches are a little higher</a:t>
            </a:r>
          </a:p>
          <a:p>
            <a:pPr>
              <a:buFontTx/>
              <a:buChar char="-"/>
            </a:pPr>
            <a:r>
              <a:rPr lang="en-US" sz="1600"/>
              <a:t> More dBs of isolation on elliptic’s stop-band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2373" y="5900434"/>
            <a:ext cx="2057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7F7F7F"/>
                </a:solidFill>
              </a:rPr>
              <a:t>Unconditionally Stable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436414"/>
            <a:ext cx="2009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7F7F7F"/>
                </a:solidFill>
              </a:rPr>
              <a:t>Elliptic first, then rolloff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2483" y="1463815"/>
            <a:ext cx="25776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Boost on low-frequency modes to reduce 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1971" y="1465827"/>
            <a:ext cx="1680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7F7F7F"/>
                </a:solidFill>
              </a:rPr>
              <a:t>Not-so-high-Q Elliptic Filter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0393" y="5279221"/>
            <a:ext cx="2399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F7F7F"/>
                </a:solidFill>
              </a:rPr>
              <a:t>Not just velocity damping anymore:</a:t>
            </a:r>
          </a:p>
          <a:p>
            <a:r>
              <a:rPr lang="en-US" sz="1600">
                <a:solidFill>
                  <a:srgbClr val="7F7F7F"/>
                </a:solidFill>
              </a:rPr>
              <a:t>[z:p]=[~1:~10] Hz pair for more phase with which 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/>
              <a:t>Damping Loop Design</a:t>
            </a:r>
            <a:r>
              <a:rPr lang="en-US"/>
              <a:t/>
            </a:r>
            <a:br>
              <a:rPr lang="en-US"/>
            </a:br>
            <a:r>
              <a:rPr lang="en-US" sz="2667" b="0"/>
              <a:t>Compare with other Noises (New Filters -- L)</a:t>
            </a:r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6</a:t>
            </a:fld>
            <a:endParaRPr lang="en-US"/>
          </a:p>
        </p:txBody>
      </p:sp>
      <p:pic>
        <p:nvPicPr>
          <p:cNvPr id="6" name="Picture 5" descr="dampingfilters_BSFM_2013-05-15_totalbudget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95545" y="860064"/>
            <a:ext cx="8007935" cy="6187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825" y="1232482"/>
            <a:ext cx="24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40094"/>
                </a:solidFill>
              </a:rPr>
              <a:t>Residual Seismic Noise</a:t>
            </a:r>
          </a:p>
          <a:p>
            <a:endParaRPr lang="en-US" b="1">
              <a:solidFill>
                <a:srgbClr val="660066"/>
              </a:solidFill>
            </a:endParaRPr>
          </a:p>
          <a:p>
            <a:r>
              <a:rPr lang="en-US"/>
              <a:t>Dominates below 0.8 Hz</a:t>
            </a:r>
          </a:p>
        </p:txBody>
      </p:sp>
      <p:sp>
        <p:nvSpPr>
          <p:cNvPr id="13" name="TextBox 12"/>
          <p:cNvSpPr txBox="1"/>
          <p:nvPr/>
        </p:nvSpPr>
        <p:spPr>
          <a:xfrm rot="1564537">
            <a:off x="5571356" y="5603683"/>
            <a:ext cx="247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M2 Actuator Noise</a:t>
            </a:r>
            <a:endParaRPr lang="en-US" b="1">
              <a:solidFill>
                <a:srgbClr val="660066"/>
              </a:solidFill>
            </a:endParaRPr>
          </a:p>
          <a:p>
            <a:r>
              <a:rPr lang="en-US"/>
              <a:t>Dominates above 9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6514" y="1410101"/>
            <a:ext cx="2473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9B9"/>
                </a:solidFill>
              </a:rPr>
              <a:t>M1 BOSEM Sensor Noise </a:t>
            </a:r>
            <a:r>
              <a:rPr lang="en-US"/>
              <a:t>only dominates between 0.8-9 Hz, and is well out of the way before detection band!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662" y="1657453"/>
            <a:ext cx="232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And </a:t>
            </a:r>
            <a:r>
              <a:rPr lang="en-US" b="1">
                <a:solidFill>
                  <a:srgbClr val="00B9B9"/>
                </a:solidFill>
              </a:rPr>
              <a:t>sensor noise </a:t>
            </a:r>
            <a:r>
              <a:rPr lang="en-US"/>
              <a:t>easily comes in </a:t>
            </a:r>
            <a:r>
              <a:rPr lang="en-US" b="1"/>
              <a:t>a factor of 10 below the requirements</a:t>
            </a:r>
            <a:r>
              <a:rPr lang="en-US"/>
              <a:t> at 10 Hz.</a:t>
            </a:r>
          </a:p>
        </p:txBody>
      </p:sp>
      <p:pic>
        <p:nvPicPr>
          <p:cNvPr id="16" name="Picture 15" descr="puppiesandrainbo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46" y="3020220"/>
            <a:ext cx="1787526" cy="1787526"/>
          </a:xfrm>
          <a:prstGeom prst="rect">
            <a:avLst/>
          </a:prstGeom>
        </p:spPr>
      </p:pic>
      <p:sp>
        <p:nvSpPr>
          <p:cNvPr id="17" name="&quot;No&quot; Symbol 16"/>
          <p:cNvSpPr/>
          <p:nvPr/>
        </p:nvSpPr>
        <p:spPr>
          <a:xfrm>
            <a:off x="6900188" y="2947715"/>
            <a:ext cx="2243812" cy="2150156"/>
          </a:xfrm>
          <a:prstGeom prst="noSmoking">
            <a:avLst>
              <a:gd name="adj" fmla="val 836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6757" y="5164474"/>
            <a:ext cx="1927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rgbClr val="000000"/>
                </a:solidFill>
              </a:rPr>
              <a:t>but it’s not all puppies and rainbows…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Damping Loop Design</a:t>
            </a:r>
            <a:r>
              <a:rPr lang="en-US"/>
              <a:t/>
            </a:r>
            <a:br>
              <a:rPr lang="en-US"/>
            </a:br>
            <a:r>
              <a:rPr lang="en-US" sz="2400" b="0"/>
              <a:t>Coupling to DARM (OLD Filters)</a:t>
            </a:r>
            <a:endParaRPr lang="en-US" b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04" y="1700125"/>
            <a:ext cx="1860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Even with the </a:t>
            </a:r>
            <a:r>
              <a:rPr lang="en-US" b="1">
                <a:solidFill>
                  <a:srgbClr val="0000FF"/>
                </a:solidFill>
              </a:rPr>
              <a:t>Level 1</a:t>
            </a:r>
            <a:r>
              <a:rPr lang="en-US"/>
              <a:t> filters, we see it’s</a:t>
            </a:r>
          </a:p>
          <a:p>
            <a:r>
              <a:rPr lang="en-US" b="1" i="1">
                <a:solidFill>
                  <a:schemeClr val="bg1">
                    <a:lumMod val="50000"/>
                  </a:schemeClr>
                </a:solidFill>
              </a:rPr>
              <a:t>VERTICAL</a:t>
            </a:r>
            <a:r>
              <a:rPr lang="en-US"/>
              <a:t> that’s the worst offender when it comes to contribution to DARM</a:t>
            </a:r>
          </a:p>
        </p:txBody>
      </p:sp>
      <p:pic>
        <p:nvPicPr>
          <p:cNvPr id="9" name="Picture 8" descr="dampingfilters_BSFM_20130130_darm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7897" y="840061"/>
            <a:ext cx="7992372" cy="6175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mpingfilters_BSFM_2013-05-15_loopdesign_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5542" y="2170158"/>
            <a:ext cx="6312519" cy="48778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0056" y="2310168"/>
            <a:ext cx="1780049" cy="450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796"/>
          </a:xfrm>
        </p:spPr>
        <p:txBody>
          <a:bodyPr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400" b="0"/>
              <a:t>Stabililty (New Filters -- V)</a:t>
            </a:r>
            <a:endParaRPr lang="en-US" sz="3200" b="0"/>
          </a:p>
        </p:txBody>
      </p:sp>
      <p:pic>
        <p:nvPicPr>
          <p:cNvPr id="10" name="Picture 9" descr="bsfm_m1tom1m2m3_tfs_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45147" y="776341"/>
            <a:ext cx="4185113" cy="3233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" y="880065"/>
            <a:ext cx="559015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400"/>
              <a:t> M2 and M2 response to M1 force shows the highest V mode at 17.5 [Hz]. But </a:t>
            </a:r>
            <a:r>
              <a:rPr lang="en-US" sz="1400" b="1" i="1"/>
              <a:t>M1 to M1 doesn’t.</a:t>
            </a:r>
            <a:endParaRPr lang="en-US" sz="140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400"/>
              <a:t> BSFM is pretty stiff in vertical, so all modes are relatively high compared to 10 [Hz] requirement, so</a:t>
            </a:r>
          </a:p>
          <a:p>
            <a:pPr lvl="1">
              <a:buFont typeface="Arial"/>
              <a:buChar char="•"/>
            </a:pPr>
            <a:r>
              <a:rPr lang="en-US" sz="1400"/>
              <a:t> Boost for extra gain at lowest-mode has to be high in frequency 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400"/>
              <a:t> Very little phase left with which to play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400"/>
              <a:t> </a:t>
            </a:r>
            <a:r>
              <a:rPr lang="en-US" sz="1400" b="1"/>
              <a:t>But</a:t>
            </a:r>
            <a:r>
              <a:rPr lang="en-US" sz="1400"/>
              <a:t> must roll of loop gain really fast *and* get it extra low around 17 [Hz]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9081" y="4000901"/>
            <a:ext cx="35049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Solution:</a:t>
            </a:r>
          </a:p>
          <a:p>
            <a:pPr>
              <a:buFont typeface="Arial"/>
              <a:buChar char="•"/>
            </a:pPr>
            <a:r>
              <a:rPr lang="en-US"/>
              <a:t> Forced to use more complex filter design (i.e. 4</a:t>
            </a:r>
            <a:r>
              <a:rPr lang="en-US" baseline="30000"/>
              <a:t>th</a:t>
            </a:r>
            <a:r>
              <a:rPr lang="en-US"/>
              <a:t> order elliptic instead of 3</a:t>
            </a:r>
            <a:r>
              <a:rPr lang="en-US" baseline="30000"/>
              <a:t>rd</a:t>
            </a:r>
            <a:r>
              <a:rPr lang="en-US"/>
              <a:t> order)</a:t>
            </a:r>
          </a:p>
          <a:p>
            <a:pPr>
              <a:buFont typeface="Arial"/>
              <a:buChar char="•"/>
            </a:pPr>
            <a:r>
              <a:rPr lang="en-US"/>
              <a:t> Get 2</a:t>
            </a:r>
            <a:r>
              <a:rPr lang="en-US" baseline="30000"/>
              <a:t>nd</a:t>
            </a:r>
            <a:r>
              <a:rPr lang="en-US"/>
              <a:t> elliptic notch as close to 17.5 Hz as possible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Damping Loop Design</a:t>
            </a:r>
            <a:br>
              <a:rPr lang="en-US"/>
            </a:br>
            <a:r>
              <a:rPr lang="en-US" sz="2667" b="0"/>
              <a:t>Compare with other Noises (New Filters -- V)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G1300561-v1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10FC-47E8-8546-BF11-55B9010BFA48}" type="slidenum">
              <a:t>9</a:t>
            </a:fld>
            <a:endParaRPr lang="en-US"/>
          </a:p>
        </p:txBody>
      </p:sp>
      <p:pic>
        <p:nvPicPr>
          <p:cNvPr id="8" name="Picture 7" descr="dampingfilters_BSFM_2013-05-15_totalbudget_V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400011" y="814660"/>
            <a:ext cx="7950218" cy="6143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227" y="1363356"/>
            <a:ext cx="3643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Resulting design is a compromise between:</a:t>
            </a:r>
          </a:p>
          <a:p>
            <a:pPr>
              <a:buFont typeface="Arial"/>
              <a:buChar char="•"/>
            </a:pPr>
            <a:r>
              <a:rPr lang="en-US"/>
              <a:t> Loop Stability</a:t>
            </a:r>
          </a:p>
          <a:p>
            <a:pPr>
              <a:buFont typeface="Arial"/>
              <a:buChar char="•"/>
            </a:pPr>
            <a:r>
              <a:rPr lang="en-US"/>
              <a:t> Resulting Qs of 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V modes</a:t>
            </a:r>
          </a:p>
          <a:p>
            <a:pPr>
              <a:buFont typeface="Arial"/>
              <a:buChar char="•"/>
            </a:pPr>
            <a:r>
              <a:rPr lang="en-US"/>
              <a:t> Sensor noise level between 10 Hz and 3</a:t>
            </a:r>
            <a:r>
              <a:rPr lang="en-US" baseline="30000"/>
              <a:t>rd</a:t>
            </a:r>
            <a:r>
              <a:rPr lang="en-US"/>
              <a:t> V mode</a:t>
            </a:r>
          </a:p>
          <a:p>
            <a:pPr>
              <a:buFont typeface="Arial"/>
              <a:buChar char="•"/>
            </a:pPr>
            <a:r>
              <a:rPr lang="en-US"/>
              <a:t> More gradual rolloff at high-frequency</a:t>
            </a:r>
          </a:p>
          <a:p>
            <a:pPr>
              <a:buFont typeface="Arial"/>
              <a:buChar char="•"/>
            </a:pPr>
            <a:endParaRPr lang="en-US"/>
          </a:p>
          <a:p>
            <a:r>
              <a:rPr lang="en-US"/>
              <a:t>Misses </a:t>
            </a:r>
            <a:r>
              <a:rPr lang="en-US" b="1"/>
              <a:t>V</a:t>
            </a:r>
            <a:r>
              <a:rPr lang="en-US"/>
              <a:t> requirement for BSFMs by at most a factor of 5.</a:t>
            </a:r>
          </a:p>
          <a:p>
            <a:endParaRPr lang="en-US"/>
          </a:p>
          <a:p>
            <a:r>
              <a:rPr lang="en-US" b="1"/>
              <a:t>But</a:t>
            </a:r>
            <a:r>
              <a:rPr lang="en-US"/>
              <a:t>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1590</Words>
  <Application>Microsoft Macintosh PowerPoint</Application>
  <PresentationFormat>On-screen Show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aLIGO BSFM “Level 2” Damping Loop Design (Supplemental to LHO aLOG 6392)</vt:lpstr>
      <vt:lpstr>Slide 2</vt:lpstr>
      <vt:lpstr>Slide 3</vt:lpstr>
      <vt:lpstr>BSFM vs QUAD</vt:lpstr>
      <vt:lpstr>Damping Loop Design Stabililty (New Filters -- L)</vt:lpstr>
      <vt:lpstr>Damping Loop Design Compare with other Noises (New Filters -- L)</vt:lpstr>
      <vt:lpstr>Damping Loop Design Coupling to DARM (OLD Filters)</vt:lpstr>
      <vt:lpstr>Damping Loop Design Stabililty (New Filters -- V)</vt:lpstr>
      <vt:lpstr>Damping Loop Design Compare with other Noises (New Filters -- V)</vt:lpstr>
      <vt:lpstr>Damping Loop Design Coupling to DARM (NEW Filters)</vt:lpstr>
      <vt:lpstr>Level 1 vs.Level 2</vt:lpstr>
      <vt:lpstr>Level 1 vs.Level 2</vt:lpstr>
      <vt:lpstr>Concluding Remarks</vt:lpstr>
      <vt:lpstr>Bonus Material For the Curious</vt:lpstr>
      <vt:lpstr>Level 1 vs.Level 2</vt:lpstr>
      <vt:lpstr>Seismic  Input Motion</vt:lpstr>
      <vt:lpstr>Damping Loop Design MIMO Games (New Filters – T/R)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aLIGO BSFM “Level 2” Damping Loop Design (Supplemental to LHO aLOG 6392)</dc:title>
  <dc:creator>Jeff Kissel</dc:creator>
  <cp:lastModifiedBy>Jeff Kissel</cp:lastModifiedBy>
  <cp:revision>4</cp:revision>
  <dcterms:created xsi:type="dcterms:W3CDTF">2013-05-16T18:17:44Z</dcterms:created>
  <dcterms:modified xsi:type="dcterms:W3CDTF">2013-05-16T22:06:50Z</dcterms:modified>
</cp:coreProperties>
</file>