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18"/>
  </p:notesMasterIdLst>
  <p:handoutMasterIdLst>
    <p:handoutMasterId r:id="rId19"/>
  </p:handoutMasterIdLst>
  <p:sldIdLst>
    <p:sldId id="257" r:id="rId3"/>
    <p:sldId id="283" r:id="rId4"/>
    <p:sldId id="282" r:id="rId5"/>
    <p:sldId id="284" r:id="rId6"/>
    <p:sldId id="286" r:id="rId7"/>
    <p:sldId id="287" r:id="rId8"/>
    <p:sldId id="295" r:id="rId9"/>
    <p:sldId id="290" r:id="rId10"/>
    <p:sldId id="288" r:id="rId11"/>
    <p:sldId id="291" r:id="rId12"/>
    <p:sldId id="292" r:id="rId13"/>
    <p:sldId id="289" r:id="rId14"/>
    <p:sldId id="294" r:id="rId15"/>
    <p:sldId id="293" r:id="rId16"/>
    <p:sldId id="285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0F9"/>
    <a:srgbClr val="CEE0FA"/>
    <a:srgbClr val="CEDBFA"/>
    <a:srgbClr val="D9E3FB"/>
    <a:srgbClr val="E4EBFC"/>
    <a:srgbClr val="326464"/>
    <a:srgbClr val="E20613"/>
    <a:srgbClr val="FC950C"/>
    <a:srgbClr val="E4EBFF"/>
    <a:srgbClr val="37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0" autoAdjust="0"/>
  </p:normalViewPr>
  <p:slideViewPr>
    <p:cSldViewPr>
      <p:cViewPr varScale="1">
        <p:scale>
          <a:sx n="125" d="100"/>
          <a:sy n="125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26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14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hoto Editor Photo" r:id="rId8" imgW="4409524" imgH="3219899" progId="">
                  <p:embed/>
                </p:oleObj>
              </mc:Choice>
              <mc:Fallback>
                <p:oleObj name="Photo Editor Photo" r:id="rId8" imgW="4409524" imgH="321989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"/>
                        <a:ext cx="13716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EC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smtClean="0">
                <a:solidFill>
                  <a:srgbClr val="326464"/>
                </a:solidFill>
                <a:latin typeface="Helvetica" pitchFamily="34" charset="0"/>
              </a:rPr>
              <a:t>G1300554-v1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r>
              <a:rPr lang="en-US" sz="1400" b="1" i="1" baseline="0" dirty="0" smtClean="0">
                <a:solidFill>
                  <a:srgbClr val="326464"/>
                </a:solidFill>
                <a:latin typeface="Helvetica" pitchFamily="34" charset="0"/>
              </a:rPr>
              <a:t>Advanced LIGO Commissioning</a:t>
            </a: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First Lessons from the Advanced LIGO Integration Testing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May 20, 2013</a:t>
            </a:r>
          </a:p>
          <a:p>
            <a:r>
              <a:rPr lang="en-US" dirty="0" smtClean="0"/>
              <a:t>Daniel Sigg</a:t>
            </a:r>
          </a:p>
          <a:p>
            <a:r>
              <a:rPr lang="en-US" dirty="0" smtClean="0"/>
              <a:t>LIGO Hanford Observatory</a:t>
            </a:r>
          </a:p>
          <a:p>
            <a:r>
              <a:rPr lang="en-US" dirty="0" smtClean="0"/>
              <a:t>GWDAW, Elba, 2013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and Quantitative Goals of the One Arm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12008"/>
              </p:ext>
            </p:extLst>
          </p:nvPr>
        </p:nvGraphicFramePr>
        <p:xfrm>
          <a:off x="685800" y="1905000"/>
          <a:ext cx="7772400" cy="42062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5068957"/>
                <a:gridCol w="2703443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Initial alignment: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Sustained flashes of optical resonance in the arm cavity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chemeClr val="tx2"/>
                          </a:solidFill>
                        </a:rPr>
                        <a:t>Achieved,</a:t>
                      </a:r>
                      <a:r>
                        <a:rPr lang="en-US" sz="1600" b="0" i="1" baseline="0" dirty="0" smtClean="0">
                          <a:solidFill>
                            <a:schemeClr val="tx2"/>
                          </a:solidFill>
                        </a:rPr>
                        <a:t> within one week of operation</a:t>
                      </a:r>
                      <a:endParaRPr lang="en-US" sz="16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Cavity locking/ISC: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Green laser locked to cavity for 10 minutes or more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2"/>
                          </a:solidFill>
                        </a:rPr>
                        <a:t>TransMon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/ALS: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Active beam pointing error on the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</a:rPr>
                        <a:t>TransMon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table below 1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</a:rPr>
                        <a:t>urad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in angle and below 100 um </a:t>
                      </a:r>
                      <a:r>
                        <a:rPr lang="en-US" sz="1600" b="0" baseline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in transverse motion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Calibration: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ETM displacement calibration at the 20% level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Thermal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Compensation: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Ring heater </a:t>
                      </a:r>
                      <a:r>
                        <a:rPr lang="en-US" sz="1600" b="0" baseline="0" dirty="0" err="1" smtClean="0">
                          <a:solidFill>
                            <a:schemeClr val="tx2"/>
                          </a:solidFill>
                        </a:rPr>
                        <a:t>wavefront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distortion, measured by Hartmann sensor, in agreement with model at the 10 nm </a:t>
                      </a:r>
                      <a:r>
                        <a:rPr lang="en-US" sz="1600" b="0" baseline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level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Optical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levers: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Long term drift below 1 </a:t>
                      </a:r>
                      <a:r>
                        <a:rPr lang="en-US" sz="1600" b="0" baseline="0" dirty="0" err="1" smtClean="0">
                          <a:solidFill>
                            <a:schemeClr val="tx2"/>
                          </a:solidFill>
                        </a:rPr>
                        <a:t>urad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Diurnal motion about twice this level, possibly actual test mass motion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53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and Quantitative Goals of the One Arm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59999"/>
              </p:ext>
            </p:extLst>
          </p:nvPr>
        </p:nvGraphicFramePr>
        <p:xfrm>
          <a:off x="685800" y="1828800"/>
          <a:ext cx="7772400" cy="42976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5068957"/>
                <a:gridCol w="2703443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Controls/SUS: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Decoupling of length-to-angle drive of the quad suspension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chemeClr val="tx2"/>
                          </a:solidFill>
                        </a:rPr>
                        <a:t>Achieved for TOP stage</a:t>
                      </a:r>
                      <a:endParaRPr lang="en-US" sz="16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Seismic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isolation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Relative motion between two SEI platforms below 250 nm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(w/o global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feedback)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chemeClr val="tx2"/>
                          </a:solidFill>
                        </a:rPr>
                        <a:t>Achieved</a:t>
                      </a:r>
                      <a:endParaRPr lang="en-US" sz="16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Cavity alignment fluctuations: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Relative alignment fluctuations below 100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</a:rPr>
                        <a:t>nrad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Controls/ISC: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Long term cavity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locking; fully automated locking sequence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Long term locking achieved; automation</a:t>
                      </a: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</a:rPr>
                        <a:t> was rudimentary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Cavity length control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Relative test mass longitudinal motion below 10 nm </a:t>
                      </a:r>
                      <a:r>
                        <a:rPr lang="en-US" sz="1600" b="0" baseline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Not possible to assess</a:t>
                      </a: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</a:rPr>
                        <a:t> with OAT. These have become objectives for the HIFO-Y test.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ALS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Ability to control frequency offset between 1064 nm and 532 nm resonances at the 10 Hz level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ALS: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Relative stability of the 1064/532 nm resonances at the 10 Hz level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99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 Test</a:t>
            </a:r>
            <a:endParaRPr lang="en-US" dirty="0"/>
          </a:p>
        </p:txBody>
      </p:sp>
      <p:pic>
        <p:nvPicPr>
          <p:cNvPr id="4" name="Picture 3" descr="IMC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819400"/>
            <a:ext cx="10668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900" b="0" i="0" dirty="0" err="1">
                <a:solidFill>
                  <a:schemeClr val="tx2"/>
                </a:solidFill>
                <a:latin typeface="+mj-lt"/>
              </a:rPr>
              <a:t>Ifo</a:t>
            </a:r>
            <a:r>
              <a:rPr lang="en-US" sz="900" b="0" i="0" dirty="0">
                <a:solidFill>
                  <a:schemeClr val="tx2"/>
                </a:solidFill>
                <a:latin typeface="+mj-lt"/>
              </a:rPr>
              <a:t> reflected port in-</a:t>
            </a:r>
            <a:r>
              <a:rPr lang="en-US" sz="900" b="0" i="0" dirty="0" err="1">
                <a:solidFill>
                  <a:schemeClr val="tx2"/>
                </a:solidFill>
                <a:latin typeface="+mj-lt"/>
              </a:rPr>
              <a:t>vac</a:t>
            </a:r>
            <a:r>
              <a:rPr lang="en-US" sz="900" b="0" i="0" dirty="0">
                <a:solidFill>
                  <a:schemeClr val="tx2"/>
                </a:solidFill>
                <a:latin typeface="+mj-lt"/>
              </a:rPr>
              <a:t> readout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2006769"/>
            <a:ext cx="1143000" cy="5078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900" b="0" i="0" dirty="0">
                <a:solidFill>
                  <a:schemeClr val="tx2"/>
                </a:solidFill>
                <a:latin typeface="+mj-lt"/>
              </a:rPr>
              <a:t>Input optics in-air optical table 1</a:t>
            </a:r>
          </a:p>
          <a:p>
            <a:endParaRPr lang="en-US" sz="900" b="0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962400"/>
            <a:ext cx="1143000" cy="5078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900" b="0" i="0" dirty="0">
                <a:solidFill>
                  <a:schemeClr val="tx2"/>
                </a:solidFill>
                <a:latin typeface="+mj-lt"/>
              </a:rPr>
              <a:t>Input optics in-air optical table 2</a:t>
            </a:r>
          </a:p>
          <a:p>
            <a:endParaRPr lang="en-US" sz="900" b="0" i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899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IMC Test</a:t>
            </a:r>
            <a:br>
              <a:rPr lang="en-US" dirty="0" smtClean="0"/>
            </a:br>
            <a:r>
              <a:rPr lang="en-US" dirty="0" smtClean="0"/>
              <a:t>Summary and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Locking was as easy and reliable as expected</a:t>
            </a:r>
          </a:p>
          <a:p>
            <a:pPr lvl="1"/>
            <a:r>
              <a:rPr lang="en-US" dirty="0"/>
              <a:t>Seismic isolation controls for HAM ISI are straightforward</a:t>
            </a:r>
          </a:p>
          <a:p>
            <a:pPr lvl="1"/>
            <a:r>
              <a:rPr lang="en-US" dirty="0"/>
              <a:t>Angular stability quite good; </a:t>
            </a:r>
            <a:r>
              <a:rPr lang="en-US" dirty="0" err="1"/>
              <a:t>wavefront</a:t>
            </a:r>
            <a:r>
              <a:rPr lang="en-US" dirty="0"/>
              <a:t> sensor alignment control only for long term drifts</a:t>
            </a:r>
          </a:p>
          <a:p>
            <a:pPr lvl="1"/>
            <a:r>
              <a:rPr lang="en-US" dirty="0"/>
              <a:t>New design for low-noise Voltage-Controlled Oscillator validated</a:t>
            </a:r>
          </a:p>
          <a:p>
            <a:pPr lvl="1"/>
            <a:r>
              <a:rPr lang="en-US" dirty="0"/>
              <a:t>No major problems with high power operation</a:t>
            </a:r>
          </a:p>
          <a:p>
            <a:r>
              <a:rPr lang="en-US" dirty="0"/>
              <a:t>Issues and actions</a:t>
            </a:r>
          </a:p>
          <a:p>
            <a:pPr lvl="1"/>
            <a:r>
              <a:rPr lang="en-US" dirty="0"/>
              <a:t>Excess laser noise (frequency, amplitude, beam pointing). No show stoppers, but room for improvement (some already made)</a:t>
            </a:r>
          </a:p>
          <a:p>
            <a:pPr lvl="1"/>
            <a:r>
              <a:rPr lang="en-US" dirty="0"/>
              <a:t>PSL Intensity servo (outer stage) found to need </a:t>
            </a:r>
            <a:r>
              <a:rPr lang="en-US" dirty="0" smtClean="0"/>
              <a:t>re-engineering</a:t>
            </a:r>
            <a:endParaRPr lang="en-US" dirty="0"/>
          </a:p>
          <a:p>
            <a:pPr lvl="1"/>
            <a:r>
              <a:rPr lang="en-US" dirty="0"/>
              <a:t>Absorption in IMC mirrors. Two of the three mirrors found to absorb 2 ppm, </a:t>
            </a:r>
            <a:r>
              <a:rPr lang="en-US" dirty="0" err="1"/>
              <a:t>vs</a:t>
            </a:r>
            <a:r>
              <a:rPr lang="en-US" dirty="0"/>
              <a:t> 0.6-0.7 ppm nominal – relevant to contamination control</a:t>
            </a:r>
          </a:p>
        </p:txBody>
      </p:sp>
    </p:spTree>
    <p:extLst>
      <p:ext uri="{BB962C8B-B14F-4D97-AF65-F5344CB8AC3E}">
        <p14:creationId xmlns:p14="http://schemas.microsoft.com/office/powerpoint/2010/main" val="373745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and Quantitative Goals of the IMC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495616"/>
              </p:ext>
            </p:extLst>
          </p:nvPr>
        </p:nvGraphicFramePr>
        <p:xfrm>
          <a:off x="685800" y="1752600"/>
          <a:ext cx="7772400" cy="47498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5068957"/>
                <a:gridCol w="2703443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IMC availability: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Locked duty cycle of &gt;90%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chemeClr val="tx2"/>
                          </a:solidFill>
                        </a:rPr>
                        <a:t>Achieved,</a:t>
                      </a:r>
                      <a:r>
                        <a:rPr lang="en-US" sz="1600" b="0" i="1" baseline="0" dirty="0" smtClean="0">
                          <a:solidFill>
                            <a:schemeClr val="tx2"/>
                          </a:solidFill>
                        </a:rPr>
                        <a:t> would remain locked indefinitely</a:t>
                      </a:r>
                      <a:endParaRPr lang="en-US" sz="1600" b="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Mean lock duration: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 &gt; 4 hours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Optical efficiency: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Transmission from PSL output to Interferometer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input (O-PRM), &gt; 75%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Achieved, 86%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IMC visibility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&gt; 95% (include mode-matching)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Achieved, 97-98%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IMC length/frequency control bandwidth: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Goal of 40 kHz or higher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Achieved, 60 kHz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IMC frequency/length crossover: 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~10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Hz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IMC transmitted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power stability:</a:t>
                      </a:r>
                      <a:r>
                        <a:rPr lang="en-US" sz="1600" b="0" i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0" i="0" baseline="0" dirty="0" smtClean="0">
                          <a:solidFill>
                            <a:schemeClr val="tx2"/>
                          </a:solidFill>
                        </a:rPr>
                        <a:t>relative </a:t>
                      </a:r>
                      <a:r>
                        <a:rPr lang="en-US" sz="1600" b="0" i="0" baseline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r>
                        <a:rPr lang="en-US" sz="1600" b="0" i="0" baseline="0" dirty="0" smtClean="0">
                          <a:solidFill>
                            <a:schemeClr val="tx2"/>
                          </a:solidFill>
                        </a:rPr>
                        <a:t> fluctuations of 1% or less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Achieved, 0.5%</a:t>
                      </a:r>
                      <a:r>
                        <a:rPr lang="en-US" sz="1600" i="1" baseline="0" dirty="0" smtClean="0">
                          <a:solidFill>
                            <a:schemeClr val="tx2"/>
                          </a:solidFill>
                        </a:rPr>
                        <a:t> RIN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Pointing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stability: 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angular motion of transmitted beam, &lt; 1.6 </a:t>
                      </a:r>
                      <a:r>
                        <a:rPr lang="en-US" sz="1600" b="0" baseline="0" dirty="0" err="1" smtClean="0">
                          <a:solidFill>
                            <a:schemeClr val="tx2"/>
                          </a:solidFill>
                        </a:rPr>
                        <a:t>urad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2"/>
                          </a:solidFill>
                        </a:rPr>
                        <a:t>rms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Achieved, 0.4 </a:t>
                      </a:r>
                      <a:r>
                        <a:rPr lang="en-US" sz="1600" i="1" dirty="0" err="1" smtClean="0">
                          <a:solidFill>
                            <a:schemeClr val="tx2"/>
                          </a:solidFill>
                        </a:rPr>
                        <a:t>urad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Intensity noise: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transmitted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 light RIN &lt;10</a:t>
                      </a:r>
                      <a:r>
                        <a:rPr lang="en-US" sz="1600" b="0" baseline="30000" dirty="0" smtClean="0">
                          <a:solidFill>
                            <a:schemeClr val="tx2"/>
                          </a:solidFill>
                        </a:rPr>
                        <a:t>-7</a:t>
                      </a: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</a:rPr>
                        <a:t>/Hz</a:t>
                      </a:r>
                      <a:r>
                        <a:rPr lang="en-US" sz="1600" b="0" baseline="30000" dirty="0" smtClean="0">
                          <a:solidFill>
                            <a:schemeClr val="tx2"/>
                          </a:solidFill>
                        </a:rPr>
                        <a:t>1/2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Not achieved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Faraday isolation: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 &gt; 30 dB at full power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chemeClr val="tx2"/>
                          </a:solidFill>
                        </a:rPr>
                        <a:t>Not measured in-situ</a:t>
                      </a:r>
                      <a:endParaRPr lang="en-US" sz="1600" i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25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2_BSC8_SUS_ISI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200"/>
            <a:ext cx="9144000" cy="4724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609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smtClean="0">
                <a:solidFill>
                  <a:schemeClr val="tx2"/>
                </a:solidFill>
                <a:latin typeface="+mj-lt"/>
              </a:rPr>
              <a:t>So far so good!</a:t>
            </a:r>
            <a:endParaRPr lang="en-US" sz="3600" b="0" i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07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O_stn.pdf"/>
          <p:cNvPicPr>
            <a:picLocks noChangeAspect="1"/>
          </p:cNvPicPr>
          <p:nvPr/>
        </p:nvPicPr>
        <p:blipFill>
          <a:blip r:embed="rId2" cstate="print"/>
          <a:srcRect l="4596" t="4630" r="7113" b="4444"/>
          <a:stretch>
            <a:fillRect/>
          </a:stretch>
        </p:blipFill>
        <p:spPr>
          <a:xfrm>
            <a:off x="685800" y="685800"/>
            <a:ext cx="7851860" cy="5638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600200" y="2819400"/>
            <a:ext cx="419100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26464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57800" y="4419600"/>
            <a:ext cx="1143000" cy="9233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rgbClr val="326464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Standard quantum limit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47999" y="1066799"/>
            <a:ext cx="4114801" cy="1537119"/>
          </a:xfrm>
          <a:custGeom>
            <a:avLst/>
            <a:gdLst>
              <a:gd name="connsiteX0" fmla="*/ 0 w 4856648"/>
              <a:gd name="connsiteY0" fmla="*/ 68013 h 2113448"/>
              <a:gd name="connsiteX1" fmla="*/ 317395 w 4856648"/>
              <a:gd name="connsiteY1" fmla="*/ 1171339 h 2113448"/>
              <a:gd name="connsiteX2" fmla="*/ 1178896 w 4856648"/>
              <a:gd name="connsiteY2" fmla="*/ 1957269 h 2113448"/>
              <a:gd name="connsiteX3" fmla="*/ 2501375 w 4856648"/>
              <a:gd name="connsiteY3" fmla="*/ 1859028 h 2113448"/>
              <a:gd name="connsiteX4" fmla="*/ 4451088 w 4856648"/>
              <a:gd name="connsiteY4" fmla="*/ 430750 h 2113448"/>
              <a:gd name="connsiteX5" fmla="*/ 4813825 w 4856648"/>
              <a:gd name="connsiteY5" fmla="*/ 317395 h 2113448"/>
              <a:gd name="connsiteX6" fmla="*/ 4708026 w 4856648"/>
              <a:gd name="connsiteY6" fmla="*/ 0 h 2113448"/>
              <a:gd name="connsiteX0" fmla="*/ 0 w 4851609"/>
              <a:gd name="connsiteY0" fmla="*/ 68013 h 2113448"/>
              <a:gd name="connsiteX1" fmla="*/ 317395 w 4851609"/>
              <a:gd name="connsiteY1" fmla="*/ 1171339 h 2113448"/>
              <a:gd name="connsiteX2" fmla="*/ 1178896 w 4851609"/>
              <a:gd name="connsiteY2" fmla="*/ 1957269 h 2113448"/>
              <a:gd name="connsiteX3" fmla="*/ 2501375 w 4851609"/>
              <a:gd name="connsiteY3" fmla="*/ 1859028 h 2113448"/>
              <a:gd name="connsiteX4" fmla="*/ 4451088 w 4851609"/>
              <a:gd name="connsiteY4" fmla="*/ 430750 h 2113448"/>
              <a:gd name="connsiteX5" fmla="*/ 4716843 w 4851609"/>
              <a:gd name="connsiteY5" fmla="*/ 255679 h 2113448"/>
              <a:gd name="connsiteX6" fmla="*/ 4708026 w 4851609"/>
              <a:gd name="connsiteY6" fmla="*/ 0 h 2113448"/>
              <a:gd name="connsiteX0" fmla="*/ 0 w 5012827"/>
              <a:gd name="connsiteY0" fmla="*/ 0 h 2045435"/>
              <a:gd name="connsiteX1" fmla="*/ 317395 w 5012827"/>
              <a:gd name="connsiteY1" fmla="*/ 1103326 h 2045435"/>
              <a:gd name="connsiteX2" fmla="*/ 1178896 w 5012827"/>
              <a:gd name="connsiteY2" fmla="*/ 1889256 h 2045435"/>
              <a:gd name="connsiteX3" fmla="*/ 2501375 w 5012827"/>
              <a:gd name="connsiteY3" fmla="*/ 1791015 h 2045435"/>
              <a:gd name="connsiteX4" fmla="*/ 4451088 w 5012827"/>
              <a:gd name="connsiteY4" fmla="*/ 362737 h 2045435"/>
              <a:gd name="connsiteX5" fmla="*/ 4716843 w 5012827"/>
              <a:gd name="connsiteY5" fmla="*/ 187666 h 2045435"/>
              <a:gd name="connsiteX6" fmla="*/ 4869244 w 5012827"/>
              <a:gd name="connsiteY6" fmla="*/ 35266 h 2045435"/>
              <a:gd name="connsiteX0" fmla="*/ 0 w 4820333"/>
              <a:gd name="connsiteY0" fmla="*/ 0 h 2045435"/>
              <a:gd name="connsiteX1" fmla="*/ 317395 w 4820333"/>
              <a:gd name="connsiteY1" fmla="*/ 1103326 h 2045435"/>
              <a:gd name="connsiteX2" fmla="*/ 1178896 w 4820333"/>
              <a:gd name="connsiteY2" fmla="*/ 1889256 h 2045435"/>
              <a:gd name="connsiteX3" fmla="*/ 2501375 w 4820333"/>
              <a:gd name="connsiteY3" fmla="*/ 1791015 h 2045435"/>
              <a:gd name="connsiteX4" fmla="*/ 4451088 w 4820333"/>
              <a:gd name="connsiteY4" fmla="*/ 362737 h 2045435"/>
              <a:gd name="connsiteX5" fmla="*/ 4716843 w 4820333"/>
              <a:gd name="connsiteY5" fmla="*/ 187666 h 2045435"/>
              <a:gd name="connsiteX0" fmla="*/ 0 w 4451088"/>
              <a:gd name="connsiteY0" fmla="*/ 0 h 2045435"/>
              <a:gd name="connsiteX1" fmla="*/ 317395 w 4451088"/>
              <a:gd name="connsiteY1" fmla="*/ 1103326 h 2045435"/>
              <a:gd name="connsiteX2" fmla="*/ 1178896 w 4451088"/>
              <a:gd name="connsiteY2" fmla="*/ 1889256 h 2045435"/>
              <a:gd name="connsiteX3" fmla="*/ 2501375 w 4451088"/>
              <a:gd name="connsiteY3" fmla="*/ 1791015 h 2045435"/>
              <a:gd name="connsiteX4" fmla="*/ 4451088 w 4451088"/>
              <a:gd name="connsiteY4" fmla="*/ 362737 h 2045435"/>
              <a:gd name="connsiteX0" fmla="*/ 0 w 4451088"/>
              <a:gd name="connsiteY0" fmla="*/ 0 h 2045435"/>
              <a:gd name="connsiteX1" fmla="*/ 68644 w 4451088"/>
              <a:gd name="connsiteY1" fmla="*/ 416266 h 2045435"/>
              <a:gd name="connsiteX2" fmla="*/ 317395 w 4451088"/>
              <a:gd name="connsiteY2" fmla="*/ 1103326 h 2045435"/>
              <a:gd name="connsiteX3" fmla="*/ 1178896 w 4451088"/>
              <a:gd name="connsiteY3" fmla="*/ 1889256 h 2045435"/>
              <a:gd name="connsiteX4" fmla="*/ 2501375 w 4451088"/>
              <a:gd name="connsiteY4" fmla="*/ 1791015 h 2045435"/>
              <a:gd name="connsiteX5" fmla="*/ 4451088 w 4451088"/>
              <a:gd name="connsiteY5" fmla="*/ 362737 h 2045435"/>
              <a:gd name="connsiteX0" fmla="*/ 0 w 4382444"/>
              <a:gd name="connsiteY0" fmla="*/ 53529 h 1682698"/>
              <a:gd name="connsiteX1" fmla="*/ 248751 w 4382444"/>
              <a:gd name="connsiteY1" fmla="*/ 740589 h 1682698"/>
              <a:gd name="connsiteX2" fmla="*/ 1110252 w 4382444"/>
              <a:gd name="connsiteY2" fmla="*/ 1526519 h 1682698"/>
              <a:gd name="connsiteX3" fmla="*/ 2432731 w 4382444"/>
              <a:gd name="connsiteY3" fmla="*/ 1428278 h 1682698"/>
              <a:gd name="connsiteX4" fmla="*/ 4382444 w 4382444"/>
              <a:gd name="connsiteY4" fmla="*/ 0 h 1682698"/>
              <a:gd name="connsiteX0" fmla="*/ 0 w 4343400"/>
              <a:gd name="connsiteY0" fmla="*/ 0 h 1616469"/>
              <a:gd name="connsiteX1" fmla="*/ 248751 w 4343400"/>
              <a:gd name="connsiteY1" fmla="*/ 687060 h 1616469"/>
              <a:gd name="connsiteX2" fmla="*/ 1110252 w 4343400"/>
              <a:gd name="connsiteY2" fmla="*/ 1472990 h 1616469"/>
              <a:gd name="connsiteX3" fmla="*/ 2432731 w 4343400"/>
              <a:gd name="connsiteY3" fmla="*/ 1374749 h 1616469"/>
              <a:gd name="connsiteX4" fmla="*/ 4343400 w 4343400"/>
              <a:gd name="connsiteY4" fmla="*/ 22671 h 1616469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0 h 1578158"/>
              <a:gd name="connsiteX1" fmla="*/ 248751 w 4343400"/>
              <a:gd name="connsiteY1" fmla="*/ 687060 h 1578158"/>
              <a:gd name="connsiteX2" fmla="*/ 1110252 w 4343400"/>
              <a:gd name="connsiteY2" fmla="*/ 1472990 h 1578158"/>
              <a:gd name="connsiteX3" fmla="*/ 2438400 w 4343400"/>
              <a:gd name="connsiteY3" fmla="*/ 1318071 h 1578158"/>
              <a:gd name="connsiteX4" fmla="*/ 4343400 w 4343400"/>
              <a:gd name="connsiteY4" fmla="*/ 22671 h 1578158"/>
              <a:gd name="connsiteX0" fmla="*/ 0 w 4343400"/>
              <a:gd name="connsiteY0" fmla="*/ 168039 h 1746197"/>
              <a:gd name="connsiteX1" fmla="*/ 76200 w 4343400"/>
              <a:gd name="connsiteY1" fmla="*/ 114510 h 1746197"/>
              <a:gd name="connsiteX2" fmla="*/ 248751 w 4343400"/>
              <a:gd name="connsiteY2" fmla="*/ 855099 h 1746197"/>
              <a:gd name="connsiteX3" fmla="*/ 1110252 w 4343400"/>
              <a:gd name="connsiteY3" fmla="*/ 1641029 h 1746197"/>
              <a:gd name="connsiteX4" fmla="*/ 2438400 w 4343400"/>
              <a:gd name="connsiteY4" fmla="*/ 1486110 h 1746197"/>
              <a:gd name="connsiteX5" fmla="*/ 4343400 w 4343400"/>
              <a:gd name="connsiteY5" fmla="*/ 190710 h 174619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0 h 1631687"/>
              <a:gd name="connsiteX1" fmla="*/ 182628 w 4277277"/>
              <a:gd name="connsiteY1" fmla="*/ 740589 h 1631687"/>
              <a:gd name="connsiteX2" fmla="*/ 1044129 w 4277277"/>
              <a:gd name="connsiteY2" fmla="*/ 1526519 h 1631687"/>
              <a:gd name="connsiteX3" fmla="*/ 2372277 w 4277277"/>
              <a:gd name="connsiteY3" fmla="*/ 1371600 h 1631687"/>
              <a:gd name="connsiteX4" fmla="*/ 4277277 w 4277277"/>
              <a:gd name="connsiteY4" fmla="*/ 76200 h 1631687"/>
              <a:gd name="connsiteX0" fmla="*/ 10077 w 4277277"/>
              <a:gd name="connsiteY0" fmla="*/ 1 h 1555487"/>
              <a:gd name="connsiteX1" fmla="*/ 182628 w 4277277"/>
              <a:gd name="connsiteY1" fmla="*/ 664389 h 1555487"/>
              <a:gd name="connsiteX2" fmla="*/ 1044129 w 4277277"/>
              <a:gd name="connsiteY2" fmla="*/ 1450319 h 1555487"/>
              <a:gd name="connsiteX3" fmla="*/ 2372277 w 4277277"/>
              <a:gd name="connsiteY3" fmla="*/ 1295400 h 1555487"/>
              <a:gd name="connsiteX4" fmla="*/ 4277277 w 4277277"/>
              <a:gd name="connsiteY4" fmla="*/ 0 h 1555487"/>
              <a:gd name="connsiteX0" fmla="*/ 0 w 4267200"/>
              <a:gd name="connsiteY0" fmla="*/ 1 h 1537120"/>
              <a:gd name="connsiteX1" fmla="*/ 304800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  <a:gd name="connsiteX0" fmla="*/ 0 w 4267200"/>
              <a:gd name="connsiteY0" fmla="*/ 1 h 1537120"/>
              <a:gd name="connsiteX1" fmla="*/ 228599 w 4267200"/>
              <a:gd name="connsiteY1" fmla="*/ 838201 h 1537120"/>
              <a:gd name="connsiteX2" fmla="*/ 1034052 w 4267200"/>
              <a:gd name="connsiteY2" fmla="*/ 1450319 h 1537120"/>
              <a:gd name="connsiteX3" fmla="*/ 2362200 w 4267200"/>
              <a:gd name="connsiteY3" fmla="*/ 1295400 h 1537120"/>
              <a:gd name="connsiteX4" fmla="*/ 4267200 w 4267200"/>
              <a:gd name="connsiteY4" fmla="*/ 0 h 153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537120">
                <a:moveTo>
                  <a:pt x="0" y="1"/>
                </a:moveTo>
                <a:cubicBezTo>
                  <a:pt x="17528" y="210863"/>
                  <a:pt x="45971" y="592493"/>
                  <a:pt x="228599" y="838201"/>
                </a:cubicBezTo>
                <a:cubicBezTo>
                  <a:pt x="413641" y="1083699"/>
                  <a:pt x="678452" y="1374119"/>
                  <a:pt x="1034052" y="1450319"/>
                </a:cubicBezTo>
                <a:cubicBezTo>
                  <a:pt x="1389652" y="1526519"/>
                  <a:pt x="1823342" y="1537120"/>
                  <a:pt x="2362200" y="1295400"/>
                </a:cubicBezTo>
                <a:cubicBezTo>
                  <a:pt x="2901058" y="1053680"/>
                  <a:pt x="3897955" y="267225"/>
                  <a:pt x="4267200" y="0"/>
                </a:cubicBezTo>
              </a:path>
            </a:pathLst>
          </a:custGeom>
          <a:solidFill>
            <a:srgbClr val="326464">
              <a:alpha val="5000"/>
            </a:srgbClr>
          </a:solidFill>
          <a:ln w="38100" cap="flat" cmpd="sng" algn="ctr">
            <a:solidFill>
              <a:schemeClr val="tx2">
                <a:alpha val="2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2800" y="1219200"/>
            <a:ext cx="1143000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326464">
                <a:alpha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Initial LIGO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00" y="685800"/>
            <a:ext cx="2362200" cy="228600"/>
          </a:xfrm>
          <a:prstGeom prst="rect">
            <a:avLst/>
          </a:prstGeom>
          <a:solidFill>
            <a:srgbClr val="CEDBF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rgbClr val="E4EBFC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629400" cy="533400"/>
          </a:xfrm>
        </p:spPr>
        <p:txBody>
          <a:bodyPr/>
          <a:lstStyle/>
          <a:p>
            <a:r>
              <a:rPr lang="en-US" dirty="0" smtClean="0"/>
              <a:t>Advanced LIGO Sensitivity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1219200"/>
            <a:ext cx="1295400" cy="923330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Radiation pressure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1676400"/>
            <a:ext cx="762000" cy="646331"/>
          </a:xfrm>
          <a:prstGeom prst="rect">
            <a:avLst/>
          </a:prstGeom>
          <a:solidFill>
            <a:schemeClr val="accent1">
              <a:lumMod val="90000"/>
              <a:alpha val="25000"/>
            </a:schemeClr>
          </a:solidFill>
          <a:ln w="12700">
            <a:solidFill>
              <a:schemeClr val="accent1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Shot noise</a:t>
            </a:r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80975" y="523031"/>
            <a:ext cx="6858000" cy="772369"/>
          </a:xfrm>
        </p:spPr>
        <p:txBody>
          <a:bodyPr/>
          <a:lstStyle/>
          <a:p>
            <a:r>
              <a:rPr lang="en-US" dirty="0" smtClean="0"/>
              <a:t>The Advanced LIGO Detector</a:t>
            </a:r>
            <a:endParaRPr lang="en-US" dirty="0"/>
          </a:p>
        </p:txBody>
      </p:sp>
      <p:cxnSp>
        <p:nvCxnSpPr>
          <p:cNvPr id="6" name="Straight Connector 5"/>
          <p:cNvCxnSpPr>
            <a:stCxn id="30" idx="3"/>
          </p:cNvCxnSpPr>
          <p:nvPr/>
        </p:nvCxnSpPr>
        <p:spPr>
          <a:xfrm flipV="1">
            <a:off x="4291288" y="3953544"/>
            <a:ext cx="2064007" cy="8854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637433" y="1523389"/>
            <a:ext cx="758" cy="158366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8" idx="7"/>
          </p:cNvCxnSpPr>
          <p:nvPr/>
        </p:nvCxnSpPr>
        <p:spPr>
          <a:xfrm>
            <a:off x="5632544" y="3252303"/>
            <a:ext cx="5648" cy="699116"/>
          </a:xfrm>
          <a:prstGeom prst="line">
            <a:avLst/>
          </a:prstGeom>
          <a:ln w="889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07692" y="3959191"/>
            <a:ext cx="1576517" cy="0"/>
          </a:xfrm>
          <a:prstGeom prst="line">
            <a:avLst/>
          </a:prstGeom>
          <a:ln w="2540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86143" y="3959801"/>
            <a:ext cx="6298676" cy="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1743" y="3775837"/>
            <a:ext cx="914400" cy="367927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 smtClean="0">
                <a:latin typeface="Helvetica" pitchFamily="34" charset="0"/>
                <a:cs typeface="Helvetica" pitchFamily="34" charset="0"/>
              </a:rPr>
              <a:t>Laser</a:t>
            </a:r>
            <a:endParaRPr lang="en-US" sz="1600" b="0" i="0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4" name="Straight Connector 13"/>
          <p:cNvCxnSpPr>
            <a:stCxn id="16" idx="3"/>
            <a:endCxn id="17" idx="3"/>
          </p:cNvCxnSpPr>
          <p:nvPr/>
        </p:nvCxnSpPr>
        <p:spPr>
          <a:xfrm flipH="1">
            <a:off x="2478963" y="2134154"/>
            <a:ext cx="525924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3"/>
            <a:endCxn id="18" idx="3"/>
          </p:cNvCxnSpPr>
          <p:nvPr/>
        </p:nvCxnSpPr>
        <p:spPr>
          <a:xfrm>
            <a:off x="3004887" y="2134154"/>
            <a:ext cx="525925" cy="1826485"/>
          </a:xfrm>
          <a:prstGeom prst="line">
            <a:avLst/>
          </a:prstGeom>
          <a:ln w="28575" cap="rnd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>
            <a:spLocks noChangeAspect="1"/>
          </p:cNvSpPr>
          <p:nvPr/>
        </p:nvSpPr>
        <p:spPr>
          <a:xfrm>
            <a:off x="2776287" y="2057954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3500000">
            <a:off x="225036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8100000" flipH="1">
            <a:off x="3302212" y="3884439"/>
            <a:ext cx="457201" cy="1524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Straight Connector 18"/>
          <p:cNvCxnSpPr>
            <a:stCxn id="29" idx="3"/>
            <a:endCxn id="22" idx="3"/>
          </p:cNvCxnSpPr>
          <p:nvPr/>
        </p:nvCxnSpPr>
        <p:spPr>
          <a:xfrm flipH="1">
            <a:off x="5632650" y="1523999"/>
            <a:ext cx="6151" cy="4244342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 rot="16200000">
            <a:off x="5406852" y="5635281"/>
            <a:ext cx="451593" cy="306229"/>
            <a:chOff x="925616" y="3971501"/>
            <a:chExt cx="903186" cy="612457"/>
          </a:xfrm>
        </p:grpSpPr>
        <p:sp>
          <p:nvSpPr>
            <p:cNvPr id="21" name="Pie 20"/>
            <p:cNvSpPr/>
            <p:nvPr/>
          </p:nvSpPr>
          <p:spPr>
            <a:xfrm>
              <a:off x="925616" y="4075986"/>
              <a:ext cx="903186" cy="403487"/>
            </a:xfrm>
            <a:prstGeom prst="pie">
              <a:avLst>
                <a:gd name="adj1" fmla="val 5341086"/>
                <a:gd name="adj2" fmla="val 16200000"/>
              </a:avLst>
            </a:prstGeom>
            <a:gradFill>
              <a:gsLst>
                <a:gs pos="0">
                  <a:srgbClr val="92D050"/>
                </a:gs>
                <a:gs pos="80000">
                  <a:srgbClr val="00B05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71600" y="3971501"/>
              <a:ext cx="45719" cy="6124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8100000">
            <a:off x="5191149" y="3894439"/>
            <a:ext cx="914401" cy="78208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5" name="Straight Connector 24"/>
          <p:cNvCxnSpPr>
            <a:stCxn id="26" idx="3"/>
            <a:endCxn id="39" idx="3"/>
          </p:cNvCxnSpPr>
          <p:nvPr/>
        </p:nvCxnSpPr>
        <p:spPr>
          <a:xfrm>
            <a:off x="6508302" y="3959801"/>
            <a:ext cx="1576517" cy="0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 noChangeAspect="1"/>
          </p:cNvSpPr>
          <p:nvPr/>
        </p:nvSpPr>
        <p:spPr>
          <a:xfrm rot="16200000">
            <a:off x="6051102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27" name="Straight Connector 26"/>
          <p:cNvCxnSpPr>
            <a:stCxn id="28" idx="3"/>
            <a:endCxn id="29" idx="3"/>
          </p:cNvCxnSpPr>
          <p:nvPr/>
        </p:nvCxnSpPr>
        <p:spPr>
          <a:xfrm flipV="1">
            <a:off x="5638801" y="1523999"/>
            <a:ext cx="0" cy="1576517"/>
          </a:xfrm>
          <a:prstGeom prst="line">
            <a:avLst/>
          </a:prstGeom>
          <a:ln w="127000" cap="rnd" cmpd="sng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>
            <a:spLocks noChangeAspect="1"/>
          </p:cNvSpPr>
          <p:nvPr/>
        </p:nvSpPr>
        <p:spPr>
          <a:xfrm rot="10800000">
            <a:off x="5181600" y="2948115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 flipH="1">
            <a:off x="5181600" y="13716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6200000">
            <a:off x="3986489" y="38099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39" y="4171321"/>
            <a:ext cx="1645002" cy="5847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Laser:</a:t>
            </a:r>
          </a:p>
          <a:p>
            <a:pPr algn="ctr">
              <a:spcBef>
                <a:spcPct val="0"/>
              </a:spcBef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200W - 1064nm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9359" y="1784650"/>
            <a:ext cx="2247731" cy="83099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Input mode cleaner: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stabilizes frequency 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i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and cleans laser mode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43" y="1671746"/>
            <a:ext cx="2260030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Arm cavities: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Fabry-Perrot cavities store light to effectively increase length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8388" y="5791198"/>
            <a:ext cx="228417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Homodyne Readout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85388" y="5333998"/>
            <a:ext cx="254970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Signal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amplifies readout signal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079151" y="4423837"/>
            <a:ext cx="2367317" cy="830997"/>
            <a:chOff x="6132788" y="3900808"/>
            <a:chExt cx="2367317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613278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Input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2478" y="3900808"/>
              <a:ext cx="697627" cy="8309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End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Test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i="1" dirty="0" smtClean="0"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ea typeface="+mj-ea"/>
                  <a:cs typeface="Helvetica" pitchFamily="34" charset="0"/>
                </a:rPr>
                <a:t>Mass</a:t>
              </a:r>
              <a:endPara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endParaRPr>
            </a:p>
          </p:txBody>
        </p:sp>
      </p:grpSp>
      <p:sp>
        <p:nvSpPr>
          <p:cNvPr id="39" name="Freeform 38"/>
          <p:cNvSpPr>
            <a:spLocks noChangeAspect="1"/>
          </p:cNvSpPr>
          <p:nvPr/>
        </p:nvSpPr>
        <p:spPr>
          <a:xfrm rot="5400000" flipH="1">
            <a:off x="7627617" y="3807400"/>
            <a:ext cx="914401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41" name="Group 164"/>
          <p:cNvGrpSpPr/>
          <p:nvPr/>
        </p:nvGrpSpPr>
        <p:grpSpPr>
          <a:xfrm>
            <a:off x="6032603" y="1523998"/>
            <a:ext cx="914400" cy="1576518"/>
            <a:chOff x="6086240" y="1000969"/>
            <a:chExt cx="914400" cy="157651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grpSp>
        <p:nvGrpSpPr>
          <p:cNvPr id="42" name="Group 165"/>
          <p:cNvGrpSpPr/>
          <p:nvPr/>
        </p:nvGrpSpPr>
        <p:grpSpPr>
          <a:xfrm rot="16200000">
            <a:off x="6839361" y="2352437"/>
            <a:ext cx="914400" cy="1576518"/>
            <a:chOff x="6086240" y="1000969"/>
            <a:chExt cx="914400" cy="157651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6324600" y="1000969"/>
              <a:ext cx="0" cy="1576518"/>
            </a:xfrm>
            <a:prstGeom prst="straightConnector1">
              <a:avLst/>
            </a:prstGeom>
            <a:ln>
              <a:solidFill>
                <a:srgbClr val="326464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5400000">
              <a:off x="6086240" y="1272206"/>
              <a:ext cx="914400" cy="914400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3264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elvetica" pitchFamily="34" charset="0"/>
                  <a:ea typeface="+mj-ea"/>
                  <a:cs typeface="Helvetica" pitchFamily="34" charset="0"/>
                </a:rPr>
                <a:t>4 km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95213" y="39520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80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0kW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4742388" y="18269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800kW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990639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7057671" y="3850084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82773" y="2185403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82773" y="2252435"/>
            <a:ext cx="512054" cy="219432"/>
          </a:xfrm>
          <a:prstGeom prst="line">
            <a:avLst/>
          </a:prstGeom>
          <a:ln>
            <a:solidFill>
              <a:srgbClr val="32646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reeform 88"/>
          <p:cNvSpPr>
            <a:spLocks noChangeAspect="1"/>
          </p:cNvSpPr>
          <p:nvPr/>
        </p:nvSpPr>
        <p:spPr>
          <a:xfrm rot="10800000">
            <a:off x="5324556" y="5029198"/>
            <a:ext cx="609600" cy="3048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312621 w 914401"/>
              <a:gd name="connsiteY0" fmla="*/ 296980 h 388420"/>
              <a:gd name="connsiteX1" fmla="*/ 1 w 914401"/>
              <a:gd name="connsiteY1" fmla="*/ 152400 h 388420"/>
              <a:gd name="connsiteX2" fmla="*/ 0 w 914401"/>
              <a:gd name="connsiteY2" fmla="*/ 152400 h 388420"/>
              <a:gd name="connsiteX3" fmla="*/ 312621 w 914401"/>
              <a:gd name="connsiteY3" fmla="*/ 7821 h 388420"/>
              <a:gd name="connsiteX4" fmla="*/ 457200 w 914401"/>
              <a:gd name="connsiteY4" fmla="*/ 0 h 388420"/>
              <a:gd name="connsiteX5" fmla="*/ 601780 w 914401"/>
              <a:gd name="connsiteY5" fmla="*/ 7821 h 388420"/>
              <a:gd name="connsiteX6" fmla="*/ 914400 w 914401"/>
              <a:gd name="connsiteY6" fmla="*/ 152401 h 388420"/>
              <a:gd name="connsiteX7" fmla="*/ 601779 w 914401"/>
              <a:gd name="connsiteY7" fmla="*/ 296980 h 388420"/>
              <a:gd name="connsiteX8" fmla="*/ 457200 w 914401"/>
              <a:gd name="connsiteY8" fmla="*/ 304801 h 388420"/>
              <a:gd name="connsiteX9" fmla="*/ 404061 w 914401"/>
              <a:gd name="connsiteY9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1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57200 w 914401"/>
              <a:gd name="connsiteY7" fmla="*/ 304800 h 388420"/>
              <a:gd name="connsiteX8" fmla="*/ 404061 w 914401"/>
              <a:gd name="connsiteY8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601779 w 914401"/>
              <a:gd name="connsiteY6" fmla="*/ 296980 h 388420"/>
              <a:gd name="connsiteX7" fmla="*/ 404061 w 914401"/>
              <a:gd name="connsiteY7" fmla="*/ 388420 h 388420"/>
              <a:gd name="connsiteX0" fmla="*/ 1 w 914401"/>
              <a:gd name="connsiteY0" fmla="*/ 152400 h 388420"/>
              <a:gd name="connsiteX1" fmla="*/ 0 w 914401"/>
              <a:gd name="connsiteY1" fmla="*/ 152400 h 388420"/>
              <a:gd name="connsiteX2" fmla="*/ 312621 w 914401"/>
              <a:gd name="connsiteY2" fmla="*/ 7821 h 388420"/>
              <a:gd name="connsiteX3" fmla="*/ 457200 w 914401"/>
              <a:gd name="connsiteY3" fmla="*/ 0 h 388420"/>
              <a:gd name="connsiteX4" fmla="*/ 601780 w 914401"/>
              <a:gd name="connsiteY4" fmla="*/ 7821 h 388420"/>
              <a:gd name="connsiteX5" fmla="*/ 914400 w 914401"/>
              <a:gd name="connsiteY5" fmla="*/ 152401 h 388420"/>
              <a:gd name="connsiteX6" fmla="*/ 404061 w 914401"/>
              <a:gd name="connsiteY6" fmla="*/ 388420 h 388420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0" fmla="*/ 1 w 914401"/>
              <a:gd name="connsiteY0" fmla="*/ 15240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1 w 914401"/>
              <a:gd name="connsiteY6" fmla="*/ 152400 h 152401"/>
              <a:gd name="connsiteX0" fmla="*/ 228600 w 914401"/>
              <a:gd name="connsiteY0" fmla="*/ 457201 h 457201"/>
              <a:gd name="connsiteX1" fmla="*/ 0 w 914401"/>
              <a:gd name="connsiteY1" fmla="*/ 152400 h 457201"/>
              <a:gd name="connsiteX2" fmla="*/ 312621 w 914401"/>
              <a:gd name="connsiteY2" fmla="*/ 7821 h 457201"/>
              <a:gd name="connsiteX3" fmla="*/ 457200 w 914401"/>
              <a:gd name="connsiteY3" fmla="*/ 0 h 457201"/>
              <a:gd name="connsiteX4" fmla="*/ 601780 w 914401"/>
              <a:gd name="connsiteY4" fmla="*/ 7821 h 457201"/>
              <a:gd name="connsiteX5" fmla="*/ 914400 w 914401"/>
              <a:gd name="connsiteY5" fmla="*/ 152401 h 457201"/>
              <a:gd name="connsiteX6" fmla="*/ 228600 w 914401"/>
              <a:gd name="connsiteY6" fmla="*/ 457201 h 457201"/>
              <a:gd name="connsiteX0" fmla="*/ 0 w 914401"/>
              <a:gd name="connsiteY0" fmla="*/ 0 h 152401"/>
              <a:gd name="connsiteX1" fmla="*/ 0 w 914401"/>
              <a:gd name="connsiteY1" fmla="*/ 152400 h 152401"/>
              <a:gd name="connsiteX2" fmla="*/ 312621 w 914401"/>
              <a:gd name="connsiteY2" fmla="*/ 7821 h 152401"/>
              <a:gd name="connsiteX3" fmla="*/ 457200 w 914401"/>
              <a:gd name="connsiteY3" fmla="*/ 0 h 152401"/>
              <a:gd name="connsiteX4" fmla="*/ 601780 w 914401"/>
              <a:gd name="connsiteY4" fmla="*/ 7821 h 152401"/>
              <a:gd name="connsiteX5" fmla="*/ 914400 w 914401"/>
              <a:gd name="connsiteY5" fmla="*/ 152401 h 152401"/>
              <a:gd name="connsiteX6" fmla="*/ 0 w 914401"/>
              <a:gd name="connsiteY6" fmla="*/ 0 h 152401"/>
              <a:gd name="connsiteX0" fmla="*/ 0 w 914401"/>
              <a:gd name="connsiteY0" fmla="*/ 152399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152399 h 30480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0 w 914401"/>
              <a:gd name="connsiteY7" fmla="*/ 0 h 304800"/>
              <a:gd name="connsiteX0" fmla="*/ 0 w 914401"/>
              <a:gd name="connsiteY0" fmla="*/ 233790 h 538590"/>
              <a:gd name="connsiteX1" fmla="*/ 0 w 914401"/>
              <a:gd name="connsiteY1" fmla="*/ 538589 h 538590"/>
              <a:gd name="connsiteX2" fmla="*/ 312621 w 914401"/>
              <a:gd name="connsiteY2" fmla="*/ 394010 h 538590"/>
              <a:gd name="connsiteX3" fmla="*/ 457200 w 914401"/>
              <a:gd name="connsiteY3" fmla="*/ 386189 h 538590"/>
              <a:gd name="connsiteX4" fmla="*/ 601780 w 914401"/>
              <a:gd name="connsiteY4" fmla="*/ 394010 h 538590"/>
              <a:gd name="connsiteX5" fmla="*/ 914400 w 914401"/>
              <a:gd name="connsiteY5" fmla="*/ 538590 h 538590"/>
              <a:gd name="connsiteX6" fmla="*/ 914401 w 914401"/>
              <a:gd name="connsiteY6" fmla="*/ 233790 h 538590"/>
              <a:gd name="connsiteX7" fmla="*/ 373364 w 914401"/>
              <a:gd name="connsiteY7" fmla="*/ 0 h 538590"/>
              <a:gd name="connsiteX8" fmla="*/ 0 w 914401"/>
              <a:gd name="connsiteY8" fmla="*/ 233790 h 538590"/>
              <a:gd name="connsiteX0" fmla="*/ 0 w 914401"/>
              <a:gd name="connsiteY0" fmla="*/ 0 h 304800"/>
              <a:gd name="connsiteX1" fmla="*/ 0 w 914401"/>
              <a:gd name="connsiteY1" fmla="*/ 304799 h 304800"/>
              <a:gd name="connsiteX2" fmla="*/ 312621 w 914401"/>
              <a:gd name="connsiteY2" fmla="*/ 160220 h 304800"/>
              <a:gd name="connsiteX3" fmla="*/ 457200 w 914401"/>
              <a:gd name="connsiteY3" fmla="*/ 152399 h 304800"/>
              <a:gd name="connsiteX4" fmla="*/ 601780 w 914401"/>
              <a:gd name="connsiteY4" fmla="*/ 160220 h 304800"/>
              <a:gd name="connsiteX5" fmla="*/ 914400 w 914401"/>
              <a:gd name="connsiteY5" fmla="*/ 304800 h 304800"/>
              <a:gd name="connsiteX6" fmla="*/ 914401 w 914401"/>
              <a:gd name="connsiteY6" fmla="*/ 0 h 304800"/>
              <a:gd name="connsiteX7" fmla="*/ 462847 w 914401"/>
              <a:gd name="connsiteY7" fmla="*/ 2 h 304800"/>
              <a:gd name="connsiteX8" fmla="*/ 0 w 914401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04800">
                <a:moveTo>
                  <a:pt x="0" y="0"/>
                </a:moveTo>
                <a:lnTo>
                  <a:pt x="0" y="304799"/>
                </a:lnTo>
                <a:cubicBezTo>
                  <a:pt x="1" y="239202"/>
                  <a:pt x="125927" y="180964"/>
                  <a:pt x="312621" y="160220"/>
                </a:cubicBezTo>
                <a:cubicBezTo>
                  <a:pt x="359240" y="155040"/>
                  <a:pt x="408059" y="152399"/>
                  <a:pt x="457200" y="152399"/>
                </a:cubicBezTo>
                <a:cubicBezTo>
                  <a:pt x="506341" y="152399"/>
                  <a:pt x="555160" y="155040"/>
                  <a:pt x="601780" y="160220"/>
                </a:cubicBezTo>
                <a:cubicBezTo>
                  <a:pt x="788475" y="180964"/>
                  <a:pt x="914401" y="239202"/>
                  <a:pt x="914400" y="304800"/>
                </a:cubicBezTo>
                <a:cubicBezTo>
                  <a:pt x="914400" y="203200"/>
                  <a:pt x="914401" y="101600"/>
                  <a:pt x="914401" y="0"/>
                </a:cubicBezTo>
                <a:lnTo>
                  <a:pt x="462847" y="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35000">
                <a:schemeClr val="tx1">
                  <a:lumMod val="20000"/>
                  <a:lumOff val="80000"/>
                </a:schemeClr>
              </a:gs>
              <a:gs pos="100000">
                <a:srgbClr val="E4EBFC"/>
              </a:gs>
            </a:gsLst>
          </a:gradFill>
          <a:ln w="6350">
            <a:solidFill>
              <a:schemeClr val="tx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08788" y="4343398"/>
            <a:ext cx="2549704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Power recycling mirror: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326464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 </a:t>
            </a:r>
            <a:r>
              <a:rPr lang="en-US" sz="1600" b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r</a:t>
            </a:r>
            <a:r>
              <a:rPr lang="en-US" sz="1600" b="0" noProof="0" dirty="0" err="1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eflects</a:t>
            </a:r>
            <a:r>
              <a:rPr lang="en-US" sz="1600" b="0" noProof="0" dirty="0" smtClean="0">
                <a:solidFill>
                  <a:srgbClr val="326464"/>
                </a:solidFill>
                <a:latin typeface="Helvetica" pitchFamily="34" charset="0"/>
                <a:ea typeface="+mj-ea"/>
                <a:cs typeface="Helvetica" pitchFamily="34" charset="0"/>
              </a:rPr>
              <a:t> light back coming from the beam splitter, increasing power in the arm cavities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26464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October 2010: Hand-off of Observatories to Advanced LIGO for installation</a:t>
            </a:r>
          </a:p>
          <a:p>
            <a:r>
              <a:rPr lang="en-US" dirty="0"/>
              <a:t>February 2012: Both Observatories have decommissioned initial LIGO detectors, started in-vacuum Installation and subsystem Integration</a:t>
            </a:r>
          </a:p>
          <a:p>
            <a:r>
              <a:rPr lang="en-US" dirty="0"/>
              <a:t>April 2012: Recommendation to the NSF to place one interferometer in </a:t>
            </a:r>
            <a:r>
              <a:rPr lang="en-US" dirty="0" smtClean="0"/>
              <a:t>India</a:t>
            </a:r>
            <a:endParaRPr lang="en-US" dirty="0"/>
          </a:p>
          <a:p>
            <a:r>
              <a:rPr lang="en-US" dirty="0"/>
              <a:t>Aug 2014: LLO ‘L1’ Interferometer accepted (internal plan date)</a:t>
            </a:r>
          </a:p>
          <a:p>
            <a:r>
              <a:rPr lang="en-US" dirty="0"/>
              <a:t>Sep 2014 LHO ‘H1’ interferometer accepted (internal plan date)</a:t>
            </a:r>
          </a:p>
          <a:p>
            <a:r>
              <a:rPr lang="en-US" dirty="0"/>
              <a:t>LHO ‘H2’ detector was on schedule to be accepted in March 2014, but instead will go to India pending NSF Approval</a:t>
            </a:r>
          </a:p>
          <a:p>
            <a:r>
              <a:rPr lang="en-US" dirty="0"/>
              <a:t>Mar 2015: Data Analysis computer system completed, planned Project end</a:t>
            </a:r>
          </a:p>
        </p:txBody>
      </p:sp>
    </p:spTree>
    <p:extLst>
      <p:ext uri="{BB962C8B-B14F-4D97-AF65-F5344CB8AC3E}">
        <p14:creationId xmlns:p14="http://schemas.microsoft.com/office/powerpoint/2010/main" val="18763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Installation </a:t>
            </a:r>
            <a:br>
              <a:rPr lang="en-US" dirty="0" smtClean="0"/>
            </a:br>
            <a:r>
              <a:rPr lang="en-US" dirty="0" smtClean="0"/>
              <a:t>and Integration Testing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25936" y="1905000"/>
            <a:ext cx="4538444" cy="4681057"/>
          </a:xfrm>
          <a:custGeom>
            <a:avLst/>
            <a:gdLst>
              <a:gd name="connsiteX0" fmla="*/ 33556 w 4538444"/>
              <a:gd name="connsiteY0" fmla="*/ 0 h 4681057"/>
              <a:gd name="connsiteX1" fmla="*/ 0 w 4538444"/>
              <a:gd name="connsiteY1" fmla="*/ 4664279 h 4681057"/>
              <a:gd name="connsiteX2" fmla="*/ 4538444 w 4538444"/>
              <a:gd name="connsiteY2" fmla="*/ 4681057 h 4681057"/>
              <a:gd name="connsiteX3" fmla="*/ 4521666 w 4538444"/>
              <a:gd name="connsiteY3" fmla="*/ 3196206 h 4681057"/>
              <a:gd name="connsiteX4" fmla="*/ 4018327 w 4538444"/>
              <a:gd name="connsiteY4" fmla="*/ 3196206 h 4681057"/>
              <a:gd name="connsiteX5" fmla="*/ 4018327 w 4538444"/>
              <a:gd name="connsiteY5" fmla="*/ 1493241 h 4681057"/>
              <a:gd name="connsiteX6" fmla="*/ 3766657 w 4538444"/>
              <a:gd name="connsiteY6" fmla="*/ 1493241 h 4681057"/>
              <a:gd name="connsiteX7" fmla="*/ 3766657 w 4538444"/>
              <a:gd name="connsiteY7" fmla="*/ 8389 h 4681057"/>
              <a:gd name="connsiteX8" fmla="*/ 33556 w 4538444"/>
              <a:gd name="connsiteY8" fmla="*/ 0 h 468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8444" h="4681057">
                <a:moveTo>
                  <a:pt x="33556" y="0"/>
                </a:moveTo>
                <a:lnTo>
                  <a:pt x="0" y="4664279"/>
                </a:lnTo>
                <a:lnTo>
                  <a:pt x="4538444" y="4681057"/>
                </a:lnTo>
                <a:lnTo>
                  <a:pt x="4521666" y="3196206"/>
                </a:lnTo>
                <a:lnTo>
                  <a:pt x="4018327" y="3196206"/>
                </a:lnTo>
                <a:lnTo>
                  <a:pt x="4018327" y="1493241"/>
                </a:lnTo>
                <a:lnTo>
                  <a:pt x="3766657" y="1493241"/>
                </a:lnTo>
                <a:lnTo>
                  <a:pt x="3766657" y="8389"/>
                </a:lnTo>
                <a:lnTo>
                  <a:pt x="33556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218183" y="2452382"/>
            <a:ext cx="643419" cy="67945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 smtClean="0">
                <a:solidFill>
                  <a:schemeClr val="bg1"/>
                </a:solidFill>
                <a:latin typeface="Arial" charset="0"/>
              </a:rPr>
              <a:t>Install</a:t>
            </a:r>
            <a:endParaRPr lang="en-US" sz="1200" b="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881023" y="2451770"/>
            <a:ext cx="625045" cy="679450"/>
          </a:xfrm>
          <a:prstGeom prst="roundRect">
            <a:avLst>
              <a:gd name="adj" fmla="val 16667"/>
            </a:avLst>
          </a:prstGeom>
          <a:solidFill>
            <a:srgbClr val="FFB200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tx2"/>
                </a:solidFill>
                <a:latin typeface="Arial" charset="0"/>
              </a:rPr>
              <a:t>PSL</a:t>
            </a:r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/</a:t>
            </a:r>
          </a:p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IO </a:t>
            </a:r>
            <a:r>
              <a:rPr lang="en-US" sz="1200" b="0" i="0" dirty="0">
                <a:solidFill>
                  <a:schemeClr val="tx2"/>
                </a:solidFill>
                <a:latin typeface="Arial" charset="0"/>
              </a:rPr>
              <a:t>table</a:t>
            </a:r>
          </a:p>
        </p:txBody>
      </p:sp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1520366" y="2452382"/>
            <a:ext cx="656222" cy="67945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latin typeface="Arial" charset="0"/>
              </a:rPr>
              <a:t>Install</a:t>
            </a: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2191106" y="2461441"/>
            <a:ext cx="976489" cy="67945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tx2"/>
                </a:solidFill>
                <a:latin typeface="Arial" charset="0"/>
              </a:rPr>
              <a:t>IMC</a:t>
            </a:r>
          </a:p>
        </p:txBody>
      </p:sp>
      <p:sp>
        <p:nvSpPr>
          <p:cNvPr id="9" name="Rounded Rectangle 7"/>
          <p:cNvSpPr>
            <a:spLocks noChangeArrowheads="1"/>
          </p:cNvSpPr>
          <p:nvPr/>
        </p:nvSpPr>
        <p:spPr bwMode="auto">
          <a:xfrm>
            <a:off x="3173655" y="2451770"/>
            <a:ext cx="655549" cy="67945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latin typeface="Arial" charset="0"/>
              </a:rPr>
              <a:t>Install</a:t>
            </a:r>
          </a:p>
        </p:txBody>
      </p:sp>
      <p:sp>
        <p:nvSpPr>
          <p:cNvPr id="10" name="Rounded Rectangle 8"/>
          <p:cNvSpPr>
            <a:spLocks noChangeArrowheads="1"/>
          </p:cNvSpPr>
          <p:nvPr/>
        </p:nvSpPr>
        <p:spPr bwMode="auto">
          <a:xfrm>
            <a:off x="3841090" y="2452032"/>
            <a:ext cx="1491086" cy="679450"/>
          </a:xfrm>
          <a:prstGeom prst="roundRect">
            <a:avLst>
              <a:gd name="adj" fmla="val 16667"/>
            </a:avLst>
          </a:prstGeom>
          <a:solidFill>
            <a:srgbClr val="FF6FCF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DRMI</a:t>
            </a:r>
            <a:endParaRPr lang="en-US" sz="12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590132" y="2444150"/>
            <a:ext cx="2286000" cy="67945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0" i="0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Full interferometer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943418" y="1474482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sz="2400" i="0" dirty="0">
                <a:solidFill>
                  <a:srgbClr val="000000"/>
                </a:solidFill>
                <a:latin typeface="Arial" charset="0"/>
              </a:rPr>
              <a:t>L1</a:t>
            </a:r>
          </a:p>
        </p:txBody>
      </p:sp>
      <p:sp>
        <p:nvSpPr>
          <p:cNvPr id="13" name="Rounded Rectangle 22"/>
          <p:cNvSpPr>
            <a:spLocks noChangeArrowheads="1"/>
          </p:cNvSpPr>
          <p:nvPr/>
        </p:nvSpPr>
        <p:spPr bwMode="auto">
          <a:xfrm>
            <a:off x="989555" y="4007247"/>
            <a:ext cx="986135" cy="679450"/>
          </a:xfrm>
          <a:prstGeom prst="roundRect">
            <a:avLst>
              <a:gd name="adj" fmla="val 16667"/>
            </a:avLst>
          </a:prstGeom>
          <a:solidFill>
            <a:srgbClr val="004080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latin typeface="Arial" charset="0"/>
              </a:rPr>
              <a:t>Squeezing Test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092797" y="3605369"/>
            <a:ext cx="579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sz="2400" i="0" dirty="0">
                <a:solidFill>
                  <a:srgbClr val="000000"/>
                </a:solidFill>
                <a:latin typeface="Arial" charset="0"/>
              </a:rPr>
              <a:t>H1</a:t>
            </a:r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63452" y="4000897"/>
            <a:ext cx="913519" cy="67945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>
                <a:solidFill>
                  <a:schemeClr val="bg1"/>
                </a:solidFill>
                <a:latin typeface="Arial" charset="0"/>
              </a:rPr>
              <a:t>Squeezer install</a:t>
            </a:r>
          </a:p>
        </p:txBody>
      </p:sp>
      <p:sp>
        <p:nvSpPr>
          <p:cNvPr id="16" name="Down Arrow Callout 29"/>
          <p:cNvSpPr>
            <a:spLocks noChangeArrowheads="1"/>
          </p:cNvSpPr>
          <p:nvPr/>
        </p:nvSpPr>
        <p:spPr bwMode="auto">
          <a:xfrm>
            <a:off x="6075664" y="1984364"/>
            <a:ext cx="1022350" cy="46801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CFFCC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400" b="0" i="0" dirty="0" smtClean="0">
                <a:solidFill>
                  <a:schemeClr val="tx2"/>
                </a:solidFill>
                <a:latin typeface="Arial" charset="0"/>
              </a:rPr>
              <a:t>Feb</a:t>
            </a:r>
            <a:r>
              <a:rPr lang="en-US" sz="1400" b="0" dirty="0" smtClean="0">
                <a:solidFill>
                  <a:schemeClr val="tx2"/>
                </a:solidFill>
                <a:latin typeface="Arial" charset="0"/>
              </a:rPr>
              <a:t> 2014</a:t>
            </a:r>
            <a:endParaRPr lang="en-US" sz="14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Rounded Rectangle 30"/>
          <p:cNvSpPr>
            <a:spLocks noChangeArrowheads="1"/>
          </p:cNvSpPr>
          <p:nvPr/>
        </p:nvSpPr>
        <p:spPr bwMode="auto">
          <a:xfrm>
            <a:off x="1980294" y="4014116"/>
            <a:ext cx="731990" cy="67945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bg1"/>
                </a:solidFill>
                <a:latin typeface="Arial" charset="0"/>
              </a:rPr>
              <a:t>Install</a:t>
            </a:r>
          </a:p>
        </p:txBody>
      </p:sp>
      <p:sp>
        <p:nvSpPr>
          <p:cNvPr id="18" name="Rounded Rectangle 31"/>
          <p:cNvSpPr>
            <a:spLocks noChangeArrowheads="1"/>
          </p:cNvSpPr>
          <p:nvPr/>
        </p:nvSpPr>
        <p:spPr bwMode="auto">
          <a:xfrm>
            <a:off x="2728385" y="4016738"/>
            <a:ext cx="685800" cy="679450"/>
          </a:xfrm>
          <a:prstGeom prst="roundRect">
            <a:avLst>
              <a:gd name="adj" fmla="val 16667"/>
            </a:avLst>
          </a:prstGeom>
          <a:solidFill>
            <a:srgbClr val="FFB200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tx2"/>
                </a:solidFill>
                <a:latin typeface="Arial" charset="0"/>
              </a:rPr>
              <a:t>PSL</a:t>
            </a:r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/</a:t>
            </a:r>
          </a:p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IO </a:t>
            </a:r>
            <a:r>
              <a:rPr lang="en-US" sz="1200" b="0" i="0" dirty="0">
                <a:solidFill>
                  <a:schemeClr val="tx2"/>
                </a:solidFill>
                <a:latin typeface="Arial" charset="0"/>
              </a:rPr>
              <a:t>table</a:t>
            </a:r>
          </a:p>
        </p:txBody>
      </p:sp>
      <p:sp>
        <p:nvSpPr>
          <p:cNvPr id="19" name="Rounded Rectangle 32"/>
          <p:cNvSpPr>
            <a:spLocks noChangeArrowheads="1"/>
          </p:cNvSpPr>
          <p:nvPr/>
        </p:nvSpPr>
        <p:spPr bwMode="auto">
          <a:xfrm>
            <a:off x="3433029" y="4007247"/>
            <a:ext cx="706806" cy="67945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>
                <a:solidFill>
                  <a:schemeClr val="bg1"/>
                </a:solidFill>
                <a:latin typeface="Arial" charset="0"/>
              </a:rPr>
              <a:t>Install</a:t>
            </a:r>
          </a:p>
        </p:txBody>
      </p:sp>
      <p:sp>
        <p:nvSpPr>
          <p:cNvPr id="20" name="Rounded Rectangle 33"/>
          <p:cNvSpPr>
            <a:spLocks noChangeArrowheads="1"/>
          </p:cNvSpPr>
          <p:nvPr/>
        </p:nvSpPr>
        <p:spPr bwMode="auto">
          <a:xfrm>
            <a:off x="4141275" y="4007247"/>
            <a:ext cx="523781" cy="67945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>
                <a:solidFill>
                  <a:schemeClr val="tx2"/>
                </a:solidFill>
                <a:latin typeface="Arial" charset="0"/>
              </a:rPr>
              <a:t>IMC</a:t>
            </a:r>
          </a:p>
        </p:txBody>
      </p:sp>
      <p:sp>
        <p:nvSpPr>
          <p:cNvPr id="21" name="Rounded Rectangle 34"/>
          <p:cNvSpPr>
            <a:spLocks noChangeArrowheads="1"/>
          </p:cNvSpPr>
          <p:nvPr/>
        </p:nvSpPr>
        <p:spPr bwMode="auto">
          <a:xfrm>
            <a:off x="6581903" y="4007247"/>
            <a:ext cx="781965" cy="67945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>
                <a:solidFill>
                  <a:schemeClr val="bg1"/>
                </a:solidFill>
                <a:latin typeface="Arial" charset="0"/>
              </a:rPr>
              <a:t>Install</a:t>
            </a:r>
          </a:p>
        </p:txBody>
      </p:sp>
      <p:cxnSp>
        <p:nvCxnSpPr>
          <p:cNvPr id="22" name="Straight Arrow Connector 38"/>
          <p:cNvCxnSpPr>
            <a:cxnSpLocks noChangeShapeType="1"/>
            <a:stCxn id="6" idx="2"/>
            <a:endCxn id="18" idx="0"/>
          </p:cNvCxnSpPr>
          <p:nvPr/>
        </p:nvCxnSpPr>
        <p:spPr bwMode="auto">
          <a:xfrm>
            <a:off x="1193546" y="3131220"/>
            <a:ext cx="1877739" cy="885518"/>
          </a:xfrm>
          <a:prstGeom prst="straightConnector1">
            <a:avLst/>
          </a:prstGeom>
          <a:noFill/>
          <a:ln w="25400">
            <a:solidFill>
              <a:srgbClr val="FFB2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39"/>
          <p:cNvCxnSpPr>
            <a:cxnSpLocks noChangeShapeType="1"/>
            <a:stCxn id="8" idx="2"/>
            <a:endCxn id="20" idx="0"/>
          </p:cNvCxnSpPr>
          <p:nvPr/>
        </p:nvCxnSpPr>
        <p:spPr bwMode="auto">
          <a:xfrm>
            <a:off x="2679351" y="3140891"/>
            <a:ext cx="1723815" cy="8663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43"/>
          <p:cNvCxnSpPr>
            <a:cxnSpLocks noChangeShapeType="1"/>
            <a:stCxn id="10" idx="2"/>
            <a:endCxn id="43" idx="0"/>
          </p:cNvCxnSpPr>
          <p:nvPr/>
        </p:nvCxnSpPr>
        <p:spPr bwMode="auto">
          <a:xfrm>
            <a:off x="4586633" y="3131482"/>
            <a:ext cx="3134203" cy="875765"/>
          </a:xfrm>
          <a:prstGeom prst="straightConnector1">
            <a:avLst/>
          </a:prstGeom>
          <a:noFill/>
          <a:ln w="25400">
            <a:solidFill>
              <a:srgbClr val="FF6FCF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68610" y="3474555"/>
            <a:ext cx="1542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sz="1600" b="0" i="0" dirty="0">
                <a:latin typeface="Helvetica" charset="0"/>
              </a:rPr>
              <a:t>(non-project, </a:t>
            </a:r>
            <a:r>
              <a:rPr lang="en-US" sz="1600" b="0" i="0" dirty="0" smtClean="0">
                <a:latin typeface="Helvetica" charset="0"/>
              </a:rPr>
              <a:t>risk </a:t>
            </a:r>
            <a:r>
              <a:rPr lang="en-US" sz="1600" b="0" i="0" dirty="0">
                <a:latin typeface="Helvetica" charset="0"/>
              </a:rPr>
              <a:t>reduction)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0842" y="5276436"/>
            <a:ext cx="8947752" cy="679450"/>
            <a:chOff x="135154" y="3892492"/>
            <a:chExt cx="8947752" cy="679450"/>
          </a:xfrm>
        </p:grpSpPr>
        <p:sp>
          <p:nvSpPr>
            <p:cNvPr id="27" name="Rounded Rectangle 12"/>
            <p:cNvSpPr>
              <a:spLocks noChangeArrowheads="1"/>
            </p:cNvSpPr>
            <p:nvPr/>
          </p:nvSpPr>
          <p:spPr bwMode="auto">
            <a:xfrm>
              <a:off x="838200" y="3892492"/>
              <a:ext cx="1371600" cy="67945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en-US" sz="1400" b="0" i="0" dirty="0">
                  <a:solidFill>
                    <a:schemeClr val="bg1"/>
                  </a:solidFill>
                  <a:latin typeface="Arial" charset="0"/>
                </a:rPr>
                <a:t>Install</a:t>
              </a: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135154" y="4044892"/>
              <a:ext cx="5790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2pPr>
              <a:lvl3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3pPr>
              <a:lvl4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4pPr>
              <a:lvl5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0" dirty="0">
                  <a:solidFill>
                    <a:srgbClr val="000000"/>
                  </a:solidFill>
                  <a:latin typeface="Arial" charset="0"/>
                </a:rPr>
                <a:t>H2</a:t>
              </a:r>
            </a:p>
          </p:txBody>
        </p:sp>
        <p:sp>
          <p:nvSpPr>
            <p:cNvPr id="29" name="Rounded Rectangle 14"/>
            <p:cNvSpPr>
              <a:spLocks noChangeArrowheads="1"/>
            </p:cNvSpPr>
            <p:nvPr/>
          </p:nvSpPr>
          <p:spPr bwMode="auto">
            <a:xfrm>
              <a:off x="2220913" y="3892492"/>
              <a:ext cx="1828800" cy="679450"/>
            </a:xfrm>
            <a:prstGeom prst="roundRect">
              <a:avLst>
                <a:gd name="adj" fmla="val 16667"/>
              </a:avLst>
            </a:prstGeom>
            <a:solidFill>
              <a:srgbClr val="49D821"/>
            </a:solidFill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en-US" sz="1400" b="0" i="0" dirty="0">
                  <a:solidFill>
                    <a:schemeClr val="tx2"/>
                  </a:solidFill>
                  <a:latin typeface="Arial" charset="0"/>
                </a:rPr>
                <a:t>Single arm </a:t>
              </a:r>
              <a:r>
                <a:rPr lang="en-US" sz="1400" b="0" i="0" dirty="0" smtClean="0">
                  <a:solidFill>
                    <a:schemeClr val="tx2"/>
                  </a:solidFill>
                  <a:latin typeface="Arial" charset="0"/>
                </a:rPr>
                <a:t>cavity</a:t>
              </a:r>
            </a:p>
            <a:p>
              <a:pPr algn="ctr"/>
              <a:r>
                <a:rPr lang="en-US" sz="1400" b="0" i="0" dirty="0" smtClean="0">
                  <a:solidFill>
                    <a:schemeClr val="tx2"/>
                  </a:solidFill>
                  <a:latin typeface="Arial" charset="0"/>
                </a:rPr>
                <a:t>(H2 OAT)</a:t>
              </a:r>
              <a:endParaRPr lang="en-US" sz="1400" b="0" i="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" name="Rounded Rectangle 15"/>
            <p:cNvSpPr>
              <a:spLocks noChangeArrowheads="1"/>
            </p:cNvSpPr>
            <p:nvPr/>
          </p:nvSpPr>
          <p:spPr bwMode="auto">
            <a:xfrm>
              <a:off x="4071938" y="3892492"/>
              <a:ext cx="685800" cy="679450"/>
            </a:xfrm>
            <a:prstGeom prst="roundRect">
              <a:avLst>
                <a:gd name="adj" fmla="val 16667"/>
              </a:avLst>
            </a:prstGeom>
            <a:solidFill>
              <a:srgbClr val="FFB200"/>
            </a:solidFill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en-US" sz="1400" b="0" i="0" dirty="0">
                  <a:solidFill>
                    <a:schemeClr val="tx2"/>
                  </a:solidFill>
                  <a:latin typeface="Arial" charset="0"/>
                </a:rPr>
                <a:t>PSL/IO</a:t>
              </a:r>
              <a:r>
                <a:rPr lang="en-US" sz="1400" i="0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400" b="0" i="0" dirty="0">
                  <a:solidFill>
                    <a:schemeClr val="tx2"/>
                  </a:solidFill>
                  <a:latin typeface="Arial" charset="0"/>
                </a:rPr>
                <a:t>table</a:t>
              </a:r>
            </a:p>
          </p:txBody>
        </p:sp>
        <p:sp>
          <p:nvSpPr>
            <p:cNvPr id="31" name="Rounded Rectangle 16"/>
            <p:cNvSpPr>
              <a:spLocks noChangeArrowheads="1"/>
            </p:cNvSpPr>
            <p:nvPr/>
          </p:nvSpPr>
          <p:spPr bwMode="auto">
            <a:xfrm>
              <a:off x="5708650" y="3892492"/>
              <a:ext cx="771525" cy="67945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en-US" sz="1400" b="0" i="0">
                  <a:solidFill>
                    <a:schemeClr val="bg1"/>
                  </a:solidFill>
                  <a:latin typeface="Arial" charset="0"/>
                </a:rPr>
                <a:t>Install</a:t>
              </a:r>
            </a:p>
          </p:txBody>
        </p:sp>
        <p:sp>
          <p:nvSpPr>
            <p:cNvPr id="32" name="Rounded Rectangle 17"/>
            <p:cNvSpPr>
              <a:spLocks noChangeArrowheads="1"/>
            </p:cNvSpPr>
            <p:nvPr/>
          </p:nvSpPr>
          <p:spPr bwMode="auto">
            <a:xfrm>
              <a:off x="5018088" y="3892492"/>
              <a:ext cx="685800" cy="679450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en-US" sz="1400" b="0" i="0">
                  <a:solidFill>
                    <a:schemeClr val="tx2"/>
                  </a:solidFill>
                  <a:latin typeface="Arial" charset="0"/>
                </a:rPr>
                <a:t>IMC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778375" y="3892492"/>
              <a:ext cx="228600" cy="679450"/>
            </a:xfrm>
            <a:prstGeom prst="roundRect">
              <a:avLst/>
            </a:prstGeom>
            <a:solidFill>
              <a:srgbClr val="808080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400" i="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ounded Rectangle 19"/>
            <p:cNvSpPr>
              <a:spLocks noChangeArrowheads="1"/>
            </p:cNvSpPr>
            <p:nvPr/>
          </p:nvSpPr>
          <p:spPr bwMode="auto">
            <a:xfrm>
              <a:off x="6477000" y="3892492"/>
              <a:ext cx="822325" cy="679450"/>
            </a:xfrm>
            <a:prstGeom prst="roundRect">
              <a:avLst>
                <a:gd name="adj" fmla="val 16667"/>
              </a:avLst>
            </a:prstGeom>
            <a:solidFill>
              <a:srgbClr val="FF6FCF"/>
            </a:solidFill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pPr algn="ctr"/>
              <a:r>
                <a:rPr lang="en-US" sz="1400" b="0" i="0" dirty="0">
                  <a:solidFill>
                    <a:schemeClr val="tx2"/>
                  </a:solidFill>
                  <a:latin typeface="Arial" charset="0"/>
                </a:rPr>
                <a:t>Rec</a:t>
              </a:r>
              <a:r>
                <a:rPr lang="ja-JP" altLang="en-US" sz="1400" b="0" i="0" dirty="0">
                  <a:solidFill>
                    <a:schemeClr val="tx2"/>
                  </a:solidFill>
                  <a:latin typeface="Arial" charset="0"/>
                </a:rPr>
                <a:t>’</a:t>
              </a:r>
              <a:r>
                <a:rPr lang="en-US" sz="1400" b="0" i="0" dirty="0" err="1">
                  <a:solidFill>
                    <a:schemeClr val="tx2"/>
                  </a:solidFill>
                  <a:latin typeface="Arial" charset="0"/>
                </a:rPr>
                <a:t>ld</a:t>
              </a:r>
              <a:r>
                <a:rPr lang="en-US" sz="1400" b="0" i="0" dirty="0">
                  <a:solidFill>
                    <a:schemeClr val="tx2"/>
                  </a:solidFill>
                  <a:latin typeface="Arial" charset="0"/>
                </a:rPr>
                <a:t> vertex MICH 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7315200" y="3892492"/>
              <a:ext cx="1767706" cy="67945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400" b="0" i="0" dirty="0">
                  <a:solidFill>
                    <a:schemeClr val="tx2"/>
                  </a:solidFill>
                  <a:latin typeface="Arial"/>
                  <a:ea typeface="+mn-ea"/>
                  <a:cs typeface="+mn-cs"/>
                </a:rPr>
                <a:t>Full interferometer</a:t>
              </a:r>
            </a:p>
          </p:txBody>
        </p:sp>
        <p:sp>
          <p:nvSpPr>
            <p:cNvPr id="36" name="TextBox 41"/>
            <p:cNvSpPr txBox="1">
              <a:spLocks noChangeArrowheads="1"/>
            </p:cNvSpPr>
            <p:nvPr/>
          </p:nvSpPr>
          <p:spPr bwMode="auto">
            <a:xfrm>
              <a:off x="4069995" y="4019141"/>
              <a:ext cx="5006206" cy="461665"/>
            </a:xfrm>
            <a:prstGeom prst="rect">
              <a:avLst/>
            </a:prstGeom>
            <a:solidFill>
              <a:srgbClr val="E4EBF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2pPr>
              <a:lvl3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3pPr>
              <a:lvl4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4pPr>
              <a:lvl5pPr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Symbo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i="0" dirty="0" err="1" smtClean="0">
                  <a:solidFill>
                    <a:srgbClr val="FF0000"/>
                  </a:solidFill>
                  <a:latin typeface="Arial" charset="0"/>
                </a:rPr>
                <a:t>Deinstall</a:t>
              </a:r>
              <a:r>
                <a:rPr lang="en-US" sz="2400" b="0" i="0" dirty="0" smtClean="0">
                  <a:solidFill>
                    <a:srgbClr val="FF0000"/>
                  </a:solidFill>
                  <a:latin typeface="Arial" charset="0"/>
                </a:rPr>
                <a:t>/Store 3</a:t>
              </a:r>
              <a:r>
                <a:rPr lang="en-US" sz="2400" b="0" i="0" baseline="30000" dirty="0" smtClean="0">
                  <a:solidFill>
                    <a:srgbClr val="FF0000"/>
                  </a:solidFill>
                  <a:latin typeface="Arial" charset="0"/>
                </a:rPr>
                <a:t>rd</a:t>
              </a:r>
              <a:r>
                <a:rPr lang="en-US" sz="2400" b="0" i="0" dirty="0" smtClean="0">
                  <a:solidFill>
                    <a:srgbClr val="FF0000"/>
                  </a:solidFill>
                  <a:latin typeface="Arial" charset="0"/>
                </a:rPr>
                <a:t> Interferometer</a:t>
              </a:r>
              <a:endParaRPr lang="en-US" sz="2400" b="0" i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37" name="Rounded Rectangle 8"/>
          <p:cNvSpPr>
            <a:spLocks noChangeArrowheads="1"/>
          </p:cNvSpPr>
          <p:nvPr/>
        </p:nvSpPr>
        <p:spPr bwMode="auto">
          <a:xfrm>
            <a:off x="5347739" y="2444150"/>
            <a:ext cx="611674" cy="679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HIFO-X</a:t>
            </a:r>
            <a:endParaRPr lang="en-US" sz="12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" name="Rounded Rectangle 8"/>
          <p:cNvSpPr>
            <a:spLocks noChangeArrowheads="1"/>
          </p:cNvSpPr>
          <p:nvPr/>
        </p:nvSpPr>
        <p:spPr bwMode="auto">
          <a:xfrm>
            <a:off x="5963794" y="2444150"/>
            <a:ext cx="610899" cy="67945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HIFO-Y</a:t>
            </a:r>
            <a:endParaRPr lang="en-US" sz="12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" name="Down Arrow Callout 28"/>
          <p:cNvSpPr>
            <a:spLocks noChangeArrowheads="1"/>
          </p:cNvSpPr>
          <p:nvPr/>
        </p:nvSpPr>
        <p:spPr bwMode="auto">
          <a:xfrm>
            <a:off x="4789004" y="1988832"/>
            <a:ext cx="1104900" cy="457200"/>
          </a:xfrm>
          <a:prstGeom prst="downArrowCallout">
            <a:avLst>
              <a:gd name="adj1" fmla="val 24995"/>
              <a:gd name="adj2" fmla="val 24995"/>
              <a:gd name="adj3" fmla="val 25000"/>
              <a:gd name="adj4" fmla="val 64977"/>
            </a:avLst>
          </a:prstGeom>
          <a:solidFill>
            <a:srgbClr val="CCFFCC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400" b="0" i="0" dirty="0" smtClean="0">
                <a:solidFill>
                  <a:schemeClr val="tx2"/>
                </a:solidFill>
                <a:latin typeface="Arial" charset="0"/>
              </a:rPr>
              <a:t>Oct 2013</a:t>
            </a:r>
            <a:endParaRPr lang="en-US" sz="14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7404" y="1895467"/>
            <a:ext cx="167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8"/>
          <p:cNvSpPr>
            <a:spLocks noChangeArrowheads="1"/>
          </p:cNvSpPr>
          <p:nvPr/>
        </p:nvSpPr>
        <p:spPr bwMode="auto">
          <a:xfrm>
            <a:off x="4681733" y="4022510"/>
            <a:ext cx="952752" cy="67945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HIFO-Y</a:t>
            </a:r>
            <a:endParaRPr lang="en-US" sz="12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" name="Rounded Rectangle 8"/>
          <p:cNvSpPr>
            <a:spLocks noChangeArrowheads="1"/>
          </p:cNvSpPr>
          <p:nvPr/>
        </p:nvSpPr>
        <p:spPr bwMode="auto">
          <a:xfrm>
            <a:off x="5658168" y="4007247"/>
            <a:ext cx="913156" cy="6794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HIFO-X</a:t>
            </a:r>
            <a:endParaRPr lang="en-US" sz="12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" name="Rounded Rectangle 8"/>
          <p:cNvSpPr>
            <a:spLocks noChangeArrowheads="1"/>
          </p:cNvSpPr>
          <p:nvPr/>
        </p:nvSpPr>
        <p:spPr bwMode="auto">
          <a:xfrm>
            <a:off x="7385575" y="4007247"/>
            <a:ext cx="670521" cy="679450"/>
          </a:xfrm>
          <a:prstGeom prst="roundRect">
            <a:avLst>
              <a:gd name="adj" fmla="val 16667"/>
            </a:avLst>
          </a:prstGeom>
          <a:solidFill>
            <a:srgbClr val="FF6FCF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200" b="0" i="0" dirty="0" smtClean="0">
                <a:solidFill>
                  <a:schemeClr val="tx2"/>
                </a:solidFill>
                <a:latin typeface="Arial" charset="0"/>
              </a:rPr>
              <a:t>DRMI</a:t>
            </a:r>
            <a:endParaRPr lang="en-US" sz="12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8056096" y="4007247"/>
            <a:ext cx="916193" cy="67945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b="0" i="0" dirty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Full </a:t>
            </a:r>
            <a:r>
              <a:rPr lang="en-US" sz="1200" b="0" i="0" dirty="0" smtClean="0">
                <a:solidFill>
                  <a:schemeClr val="tx2"/>
                </a:solidFill>
                <a:latin typeface="Arial"/>
                <a:ea typeface="+mn-ea"/>
                <a:cs typeface="+mn-cs"/>
              </a:rPr>
              <a:t>interfere.</a:t>
            </a:r>
            <a:endParaRPr lang="en-US" sz="1200" b="0" i="0" dirty="0">
              <a:solidFill>
                <a:schemeClr val="tx2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>
            <a:stCxn id="41" idx="0"/>
            <a:endCxn id="37" idx="2"/>
          </p:cNvCxnSpPr>
          <p:nvPr/>
        </p:nvCxnSpPr>
        <p:spPr bwMode="auto">
          <a:xfrm flipV="1">
            <a:off x="5158109" y="3123600"/>
            <a:ext cx="495467" cy="8989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99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874186" y="6133801"/>
            <a:ext cx="169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3520328" y="4693867"/>
            <a:ext cx="1517018" cy="6174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8" name="Down Arrow Callout 29"/>
          <p:cNvSpPr>
            <a:spLocks noChangeArrowheads="1"/>
          </p:cNvSpPr>
          <p:nvPr/>
        </p:nvSpPr>
        <p:spPr bwMode="auto">
          <a:xfrm>
            <a:off x="6868407" y="3541268"/>
            <a:ext cx="1022350" cy="46801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CFFCC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400" b="0" i="0" dirty="0" smtClean="0">
                <a:solidFill>
                  <a:schemeClr val="tx2"/>
                </a:solidFill>
                <a:latin typeface="Arial" charset="0"/>
              </a:rPr>
              <a:t>Feb 2014</a:t>
            </a:r>
            <a:endParaRPr lang="en-US" sz="1400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9" name="Down Arrow Callout 28"/>
          <p:cNvSpPr>
            <a:spLocks noChangeArrowheads="1"/>
          </p:cNvSpPr>
          <p:nvPr/>
        </p:nvSpPr>
        <p:spPr bwMode="auto">
          <a:xfrm>
            <a:off x="68108" y="1994570"/>
            <a:ext cx="424063" cy="457200"/>
          </a:xfrm>
          <a:prstGeom prst="downArrowCallout">
            <a:avLst>
              <a:gd name="adj1" fmla="val 24995"/>
              <a:gd name="adj2" fmla="val 24995"/>
              <a:gd name="adj3" fmla="val 25000"/>
              <a:gd name="adj4" fmla="val 64977"/>
            </a:avLst>
          </a:prstGeom>
          <a:solidFill>
            <a:srgbClr val="CCFFCC"/>
          </a:solidFill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14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8964" y="1984364"/>
            <a:ext cx="1124581" cy="302907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Oct 2010</a:t>
            </a:r>
          </a:p>
        </p:txBody>
      </p:sp>
    </p:spTree>
    <p:extLst>
      <p:ext uri="{BB962C8B-B14F-4D97-AF65-F5344CB8AC3E}">
        <p14:creationId xmlns:p14="http://schemas.microsoft.com/office/powerpoint/2010/main" val="325030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/>
              <a:t>Subsystem testing</a:t>
            </a:r>
          </a:p>
          <a:p>
            <a:pPr lvl="1"/>
            <a:r>
              <a:rPr lang="en-US" dirty="0"/>
              <a:t>All components are tested before </a:t>
            </a:r>
            <a:r>
              <a:rPr lang="en-US" dirty="0" smtClean="0"/>
              <a:t>installation</a:t>
            </a:r>
            <a:endParaRPr lang="en-US" dirty="0"/>
          </a:p>
          <a:p>
            <a:pPr lvl="1"/>
            <a:r>
              <a:rPr lang="en-US" dirty="0"/>
              <a:t>All subsystems have a test and verification phase before </a:t>
            </a:r>
            <a:r>
              <a:rPr lang="en-US" dirty="0" smtClean="0"/>
              <a:t>commissioning</a:t>
            </a:r>
          </a:p>
          <a:p>
            <a:pPr marL="457200" lvl="1" indent="0">
              <a:buNone/>
            </a:pPr>
            <a:r>
              <a:rPr lang="en-US" b="1" dirty="0" smtClean="0"/>
              <a:t>Paid off big time: Much faster startup of commissioning</a:t>
            </a:r>
            <a:endParaRPr lang="en-US" b="1" dirty="0"/>
          </a:p>
          <a:p>
            <a:r>
              <a:rPr lang="en-US" dirty="0" smtClean="0"/>
              <a:t>PSL: Accepted and working</a:t>
            </a:r>
          </a:p>
          <a:p>
            <a:pPr lvl="1"/>
            <a:r>
              <a:rPr lang="en-US" dirty="0" smtClean="0"/>
              <a:t>Lasers delivers stable 180W, currently running at 35W</a:t>
            </a:r>
          </a:p>
          <a:p>
            <a:pPr lvl="1"/>
            <a:r>
              <a:rPr lang="en-US" dirty="0" smtClean="0"/>
              <a:t>Excess frequency, intensity and jitter noise due to water cooling flow (</a:t>
            </a:r>
            <a:r>
              <a:rPr lang="en-US" dirty="0"/>
              <a:t>avoid 90 </a:t>
            </a:r>
            <a:r>
              <a:rPr lang="en-US" dirty="0" smtClean="0"/>
              <a:t>degree turns)</a:t>
            </a:r>
          </a:p>
          <a:p>
            <a:pPr lvl="1"/>
            <a:r>
              <a:rPr lang="en-US" dirty="0" smtClean="0"/>
              <a:t>Lifetime </a:t>
            </a:r>
            <a:r>
              <a:rPr lang="en-US" dirty="0"/>
              <a:t>of laser diodes factor 2 below </a:t>
            </a:r>
            <a:r>
              <a:rPr lang="en-US" dirty="0" smtClean="0"/>
              <a:t>specs </a:t>
            </a:r>
            <a:r>
              <a:rPr lang="en-US" dirty="0"/>
              <a:t>of </a:t>
            </a:r>
            <a:r>
              <a:rPr lang="en-US" dirty="0" smtClean="0"/>
              <a:t>manufacturer</a:t>
            </a:r>
          </a:p>
          <a:p>
            <a:pPr lvl="1"/>
            <a:r>
              <a:rPr lang="en-US" dirty="0" smtClean="0"/>
              <a:t>Unknown </a:t>
            </a:r>
            <a:r>
              <a:rPr lang="en-US" dirty="0"/>
              <a:t>contamination reduced AR coating performance of PMC tank windows, windows could be cleaned, since tank is open no accumulation of stuff anymore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02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Optics Coatings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ETM spiral pattern generates scattered ring</a:t>
            </a:r>
          </a:p>
          <a:p>
            <a:pPr lvl="1"/>
            <a:r>
              <a:rPr lang="en-US" dirty="0" smtClean="0"/>
              <a:t>Back scatter from beam tube baffles can effect &lt;30Hz sensitivity</a:t>
            </a:r>
          </a:p>
          <a:p>
            <a:r>
              <a:rPr lang="en-US" dirty="0"/>
              <a:t>Spherical aberration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acceptable </a:t>
            </a:r>
            <a:r>
              <a:rPr lang="en-US" dirty="0"/>
              <a:t>(two ETMs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nearly </a:t>
            </a:r>
            <a:r>
              <a:rPr lang="en-US" dirty="0" smtClean="0"/>
              <a:t>identical)</a:t>
            </a:r>
            <a:endParaRPr lang="en-US" dirty="0"/>
          </a:p>
          <a:p>
            <a:r>
              <a:rPr lang="en-US" dirty="0"/>
              <a:t>Arm Cavity Loss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(50 </a:t>
            </a:r>
            <a:r>
              <a:rPr lang="en-US" dirty="0"/>
              <a:t>ppm </a:t>
            </a:r>
            <a:r>
              <a:rPr lang="en-US" dirty="0" smtClean="0"/>
              <a:t>achieved</a:t>
            </a:r>
            <a:br>
              <a:rPr lang="en-US" dirty="0" smtClean="0"/>
            </a:br>
            <a:r>
              <a:rPr lang="en-US" dirty="0" smtClean="0"/>
              <a:t>vs. &lt;75 </a:t>
            </a:r>
            <a:r>
              <a:rPr lang="en-US" dirty="0"/>
              <a:t>ppm spec)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72137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37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2811"/>
          </a:xfrm>
        </p:spPr>
        <p:txBody>
          <a:bodyPr/>
          <a:lstStyle/>
          <a:p>
            <a:r>
              <a:rPr lang="en-US" dirty="0" smtClean="0"/>
              <a:t>One Arm Test Components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62400" y="3505200"/>
            <a:ext cx="2133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latin typeface="Times New Roman" pitchFamily="-109" charset="0"/>
              <a:ea typeface="+mn-ea"/>
            </a:endParaRPr>
          </a:p>
        </p:txBody>
      </p:sp>
      <p:sp>
        <p:nvSpPr>
          <p:cNvPr id="5" name="Round Same Side Corner Rectangle 4"/>
          <p:cNvSpPr/>
          <p:nvPr/>
        </p:nvSpPr>
        <p:spPr bwMode="auto">
          <a:xfrm>
            <a:off x="6096000" y="1447800"/>
            <a:ext cx="2362200" cy="3124200"/>
          </a:xfrm>
          <a:prstGeom prst="round2SameRect">
            <a:avLst>
              <a:gd name="adj1" fmla="val 49774"/>
              <a:gd name="adj2" fmla="val 16228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latin typeface="Times New Roman" pitchFamily="-109" charset="0"/>
              <a:ea typeface="+mn-ea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1600200" y="1447800"/>
            <a:ext cx="2362200" cy="3124200"/>
          </a:xfrm>
          <a:prstGeom prst="round2SameRect">
            <a:avLst>
              <a:gd name="adj1" fmla="val 49774"/>
              <a:gd name="adj2" fmla="val 16228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latin typeface="Times New Roman" pitchFamily="-109" charset="0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2286000"/>
            <a:ext cx="2209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pPr algn="ctr"/>
            <a:r>
              <a:rPr lang="en-US" sz="1200" dirty="0">
                <a:latin typeface="Helvetica" pitchFamily="-110" charset="0"/>
              </a:rPr>
              <a:t>BSC ISI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2362200"/>
            <a:ext cx="533400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r>
              <a:rPr lang="en-US" sz="1100">
                <a:solidFill>
                  <a:schemeClr val="bg1"/>
                </a:solidFill>
                <a:latin typeface="Helvetica" pitchFamily="-110" charset="0"/>
              </a:rPr>
              <a:t>HEPI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2362200"/>
            <a:ext cx="533400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r>
              <a:rPr lang="en-US" sz="1100">
                <a:solidFill>
                  <a:schemeClr val="bg1"/>
                </a:solidFill>
                <a:latin typeface="Helvetica" pitchFamily="-110" charset="0"/>
              </a:rPr>
              <a:t>HEPI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590800"/>
            <a:ext cx="381000" cy="16002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137144" rIns="91429" bIns="45714" anchor="ctr"/>
          <a:lstStyle/>
          <a:p>
            <a:pPr algn="r"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</a:rPr>
              <a:t>Quad SUS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2590800"/>
            <a:ext cx="381000" cy="16002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137144" rIns="91429" bIns="45714" anchor="ctr"/>
          <a:lstStyle/>
          <a:p>
            <a:pPr algn="r">
              <a:defRPr/>
            </a:pPr>
            <a:r>
              <a:rPr lang="en-US" sz="1200" dirty="0" err="1">
                <a:solidFill>
                  <a:srgbClr val="FFFFFF"/>
                </a:solidFill>
                <a:latin typeface="+mn-lt"/>
              </a:rPr>
              <a:t>TrMon</a:t>
            </a:r>
            <a:r>
              <a:rPr lang="en-US" sz="1200" dirty="0">
                <a:solidFill>
                  <a:srgbClr val="FFFFFF"/>
                </a:solidFill>
                <a:latin typeface="+mn-lt"/>
              </a:rPr>
              <a:t> SUS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1400" y="3683000"/>
            <a:ext cx="152400" cy="457200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581400" y="3352801"/>
            <a:ext cx="152400" cy="33020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latin typeface="Times New Roman" pitchFamily="-109" charset="0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81400" y="4132263"/>
            <a:ext cx="152400" cy="33020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latin typeface="Times New Roman" pitchFamily="-109" charset="0"/>
              <a:ea typeface="+mn-ea"/>
            </a:endParaRPr>
          </a:p>
        </p:txBody>
      </p:sp>
      <p:cxnSp>
        <p:nvCxnSpPr>
          <p:cNvPr id="15" name="Straight Connector 15"/>
          <p:cNvCxnSpPr>
            <a:cxnSpLocks noChangeShapeType="1"/>
          </p:cNvCxnSpPr>
          <p:nvPr/>
        </p:nvCxnSpPr>
        <p:spPr bwMode="auto">
          <a:xfrm rot="16200000" flipV="1">
            <a:off x="3282157" y="2971007"/>
            <a:ext cx="7493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sp>
        <p:nvSpPr>
          <p:cNvPr id="16" name="TextBox 15"/>
          <p:cNvSpPr txBox="1"/>
          <p:nvPr/>
        </p:nvSpPr>
        <p:spPr>
          <a:xfrm rot="16200000">
            <a:off x="3416713" y="4167908"/>
            <a:ext cx="489715" cy="246209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ACB</a:t>
            </a:r>
          </a:p>
        </p:txBody>
      </p:sp>
      <p:cxnSp>
        <p:nvCxnSpPr>
          <p:cNvPr id="17" name="Straight Arrow Connector 20"/>
          <p:cNvCxnSpPr>
            <a:cxnSpLocks noChangeShapeType="1"/>
          </p:cNvCxnSpPr>
          <p:nvPr/>
        </p:nvCxnSpPr>
        <p:spPr bwMode="auto">
          <a:xfrm>
            <a:off x="1600200" y="5867400"/>
            <a:ext cx="914400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18" name="Rectangle 17"/>
          <p:cNvSpPr/>
          <p:nvPr/>
        </p:nvSpPr>
        <p:spPr bwMode="auto">
          <a:xfrm>
            <a:off x="2514600" y="5486400"/>
            <a:ext cx="1295400" cy="609600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r>
              <a:rPr lang="en-US" sz="1100" dirty="0">
                <a:solidFill>
                  <a:schemeClr val="bg1"/>
                </a:solidFill>
                <a:latin typeface="Helvetica" pitchFamily="-110" charset="0"/>
                <a:cs typeface="Helvetica" pitchFamily="-110" charset="0"/>
              </a:rPr>
              <a:t>Phase locked to fiber-delivered PSL light </a:t>
            </a:r>
          </a:p>
        </p:txBody>
      </p:sp>
      <p:cxnSp>
        <p:nvCxnSpPr>
          <p:cNvPr id="19" name="Straight Arrow Connector 41"/>
          <p:cNvCxnSpPr>
            <a:cxnSpLocks noChangeShapeType="1"/>
          </p:cNvCxnSpPr>
          <p:nvPr/>
        </p:nvCxnSpPr>
        <p:spPr bwMode="auto">
          <a:xfrm>
            <a:off x="1892300" y="3910014"/>
            <a:ext cx="304800" cy="1587"/>
          </a:xfrm>
          <a:prstGeom prst="straightConnector1">
            <a:avLst/>
          </a:prstGeom>
          <a:noFill/>
          <a:ln w="25400">
            <a:solidFill>
              <a:srgbClr val="49D821"/>
            </a:solidFill>
            <a:round/>
            <a:headEnd type="none" w="sm" len="sm"/>
            <a:tailEnd type="arrow" w="med" len="med"/>
          </a:ln>
        </p:spPr>
      </p:cxnSp>
      <p:cxnSp>
        <p:nvCxnSpPr>
          <p:cNvPr id="20" name="Straight Connector 43"/>
          <p:cNvCxnSpPr>
            <a:cxnSpLocks noChangeShapeType="1"/>
          </p:cNvCxnSpPr>
          <p:nvPr/>
        </p:nvCxnSpPr>
        <p:spPr bwMode="auto">
          <a:xfrm rot="5400000">
            <a:off x="1054102" y="4730751"/>
            <a:ext cx="1663700" cy="3175"/>
          </a:xfrm>
          <a:prstGeom prst="line">
            <a:avLst/>
          </a:prstGeom>
          <a:noFill/>
          <a:ln w="25400">
            <a:solidFill>
              <a:srgbClr val="49D821"/>
            </a:solidFill>
            <a:round/>
            <a:headEnd type="none" w="sm" len="sm"/>
            <a:tailEnd type="none" w="sm" len="sm"/>
          </a:ln>
        </p:spPr>
      </p:cxnSp>
      <p:cxnSp>
        <p:nvCxnSpPr>
          <p:cNvPr id="21" name="Straight Connector 45"/>
          <p:cNvCxnSpPr>
            <a:cxnSpLocks noChangeShapeType="1"/>
          </p:cNvCxnSpPr>
          <p:nvPr/>
        </p:nvCxnSpPr>
        <p:spPr bwMode="auto">
          <a:xfrm rot="10800000">
            <a:off x="1587500" y="5556250"/>
            <a:ext cx="304800" cy="1588"/>
          </a:xfrm>
          <a:prstGeom prst="line">
            <a:avLst/>
          </a:prstGeom>
          <a:noFill/>
          <a:ln w="25400">
            <a:solidFill>
              <a:srgbClr val="49D821"/>
            </a:solidFill>
            <a:round/>
            <a:headEnd type="none" w="sm" len="sm"/>
            <a:tailEnd type="none" w="sm" len="sm"/>
          </a:ln>
        </p:spPr>
      </p:cxnSp>
      <p:sp>
        <p:nvSpPr>
          <p:cNvPr id="22" name="Rectangle 21"/>
          <p:cNvSpPr/>
          <p:nvPr/>
        </p:nvSpPr>
        <p:spPr bwMode="auto">
          <a:xfrm>
            <a:off x="381000" y="5410200"/>
            <a:ext cx="1219200" cy="609600"/>
          </a:xfrm>
          <a:prstGeom prst="rect">
            <a:avLst/>
          </a:prstGeom>
          <a:solidFill>
            <a:srgbClr val="80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r>
              <a:rPr lang="en-US" sz="1200">
                <a:solidFill>
                  <a:srgbClr val="FFFFFF"/>
                </a:solidFill>
                <a:latin typeface="Helvetica" pitchFamily="-110" charset="0"/>
              </a:rPr>
              <a:t>1064 / 532 nm NPRO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172200" y="2286000"/>
            <a:ext cx="22098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pPr algn="ctr"/>
            <a:r>
              <a:rPr lang="en-US" sz="1200" dirty="0">
                <a:latin typeface="Helvetica" pitchFamily="-110" charset="0"/>
              </a:rPr>
              <a:t>BSC ISI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077200" y="2362200"/>
            <a:ext cx="533400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r>
              <a:rPr lang="en-US" sz="1100">
                <a:solidFill>
                  <a:schemeClr val="bg1"/>
                </a:solidFill>
                <a:latin typeface="Helvetica" pitchFamily="-110" charset="0"/>
              </a:rPr>
              <a:t>HEPI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943600" y="2362200"/>
            <a:ext cx="533400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 anchor="ctr"/>
          <a:lstStyle/>
          <a:p>
            <a:r>
              <a:rPr lang="en-US" sz="1100">
                <a:solidFill>
                  <a:schemeClr val="bg1"/>
                </a:solidFill>
                <a:latin typeface="Helvetica" pitchFamily="-110" charset="0"/>
              </a:rPr>
              <a:t>HEPI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858000" y="2590800"/>
            <a:ext cx="381000" cy="16002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137144" rIns="91429" bIns="45714" anchor="ctr"/>
          <a:lstStyle/>
          <a:p>
            <a:pPr algn="r"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</a:rPr>
              <a:t>Quad SUS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934200" y="3657600"/>
            <a:ext cx="228600" cy="457200"/>
          </a:xfrm>
          <a:prstGeom prst="rect">
            <a:avLst/>
          </a:prstGeom>
          <a:solidFill>
            <a:srgbClr val="FFB2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45714" rIns="91429" bIns="45714" anchor="ctr"/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ITM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543800" y="2590800"/>
            <a:ext cx="381000" cy="160020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137144" rIns="91429" bIns="45714" anchor="ctr"/>
          <a:lstStyle/>
          <a:p>
            <a:pPr algn="r">
              <a:defRPr/>
            </a:pPr>
            <a:r>
              <a:rPr lang="en-US" sz="1200" dirty="0">
                <a:solidFill>
                  <a:srgbClr val="FFFFFF"/>
                </a:solidFill>
                <a:latin typeface="+mn-lt"/>
              </a:rPr>
              <a:t>Triple SUS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620000" y="3733800"/>
            <a:ext cx="228600" cy="381000"/>
          </a:xfrm>
          <a:prstGeom prst="rect">
            <a:avLst/>
          </a:prstGeom>
          <a:solidFill>
            <a:srgbClr val="FF6666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45714" rIns="91429" bIns="45714" anchor="ctr"/>
          <a:lstStyle/>
          <a:p>
            <a:pPr>
              <a:defRPr/>
            </a:pPr>
            <a:r>
              <a:rPr lang="en-US" sz="1200" dirty="0">
                <a:latin typeface="+mn-lt"/>
              </a:rPr>
              <a:t>FM</a:t>
            </a:r>
          </a:p>
        </p:txBody>
      </p:sp>
      <p:sp>
        <p:nvSpPr>
          <p:cNvPr id="30" name="Rectangle 53"/>
          <p:cNvSpPr>
            <a:spLocks noChangeArrowheads="1"/>
          </p:cNvSpPr>
          <p:nvPr/>
        </p:nvSpPr>
        <p:spPr bwMode="auto">
          <a:xfrm>
            <a:off x="6375400" y="3683000"/>
            <a:ext cx="152400" cy="457200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6375400" y="3352801"/>
            <a:ext cx="152400" cy="33020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latin typeface="Times New Roman" pitchFamily="-109" charset="0"/>
              <a:ea typeface="+mn-e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375400" y="4132263"/>
            <a:ext cx="152400" cy="330200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latin typeface="Times New Roman" pitchFamily="-109" charset="0"/>
              <a:ea typeface="+mn-ea"/>
            </a:endParaRPr>
          </a:p>
        </p:txBody>
      </p:sp>
      <p:cxnSp>
        <p:nvCxnSpPr>
          <p:cNvPr id="33" name="Straight Connector 62"/>
          <p:cNvCxnSpPr>
            <a:cxnSpLocks noChangeShapeType="1"/>
            <a:stCxn id="38" idx="1"/>
            <a:endCxn id="37" idx="3"/>
          </p:cNvCxnSpPr>
          <p:nvPr/>
        </p:nvCxnSpPr>
        <p:spPr bwMode="auto">
          <a:xfrm rot="10800000" flipH="1">
            <a:off x="2209800" y="3886200"/>
            <a:ext cx="990600" cy="12700"/>
          </a:xfrm>
          <a:prstGeom prst="line">
            <a:avLst/>
          </a:prstGeom>
          <a:noFill/>
          <a:ln w="25400">
            <a:solidFill>
              <a:srgbClr val="49D821"/>
            </a:solidFill>
            <a:round/>
            <a:headEnd type="none" w="sm" len="sm"/>
            <a:tailEnd type="none" w="sm" len="sm"/>
          </a:ln>
        </p:spPr>
      </p:cxnSp>
      <p:cxnSp>
        <p:nvCxnSpPr>
          <p:cNvPr id="34" name="Straight Connector 56"/>
          <p:cNvCxnSpPr>
            <a:cxnSpLocks noChangeShapeType="1"/>
          </p:cNvCxnSpPr>
          <p:nvPr/>
        </p:nvCxnSpPr>
        <p:spPr bwMode="auto">
          <a:xfrm rot="16200000" flipV="1">
            <a:off x="6076157" y="2964656"/>
            <a:ext cx="7493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</p:cxnSp>
      <p:sp>
        <p:nvSpPr>
          <p:cNvPr id="35" name="TextBox 34"/>
          <p:cNvSpPr txBox="1"/>
          <p:nvPr/>
        </p:nvSpPr>
        <p:spPr>
          <a:xfrm rot="16200000">
            <a:off x="6194837" y="4167908"/>
            <a:ext cx="489715" cy="246209"/>
          </a:xfrm>
          <a:prstGeom prst="rect">
            <a:avLst/>
          </a:prstGeom>
          <a:noFill/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ACB</a:t>
            </a:r>
          </a:p>
        </p:txBody>
      </p:sp>
      <p:sp>
        <p:nvSpPr>
          <p:cNvPr id="36" name="Left-Right Arrow 60"/>
          <p:cNvSpPr>
            <a:spLocks noChangeArrowheads="1"/>
          </p:cNvSpPr>
          <p:nvPr/>
        </p:nvSpPr>
        <p:spPr bwMode="auto">
          <a:xfrm>
            <a:off x="3200400" y="3810000"/>
            <a:ext cx="3733800" cy="152400"/>
          </a:xfrm>
          <a:prstGeom prst="leftRightArrow">
            <a:avLst>
              <a:gd name="adj1" fmla="val 50000"/>
              <a:gd name="adj2" fmla="val 50021"/>
            </a:avLst>
          </a:prstGeom>
          <a:solidFill>
            <a:srgbClr val="49D821"/>
          </a:solidFill>
          <a:ln w="12700">
            <a:solidFill>
              <a:srgbClr val="49D82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2971800" y="3657600"/>
            <a:ext cx="228600" cy="457200"/>
          </a:xfrm>
          <a:prstGeom prst="rect">
            <a:avLst/>
          </a:prstGeom>
          <a:solidFill>
            <a:srgbClr val="FFB2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45714" rIns="91429" bIns="45714"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ETM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209800" y="3708400"/>
            <a:ext cx="228600" cy="381000"/>
          </a:xfrm>
          <a:prstGeom prst="rect">
            <a:avLst/>
          </a:prstGeom>
          <a:solidFill>
            <a:srgbClr val="FF6666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lIns="91429" tIns="45714" rIns="91429" bIns="45714" anchor="ctr"/>
          <a:lstStyle/>
          <a:p>
            <a:pPr>
              <a:defRPr/>
            </a:pPr>
            <a:r>
              <a:rPr lang="en-US" sz="1200" dirty="0">
                <a:latin typeface="+mn-lt"/>
              </a:rPr>
              <a:t>TM</a:t>
            </a:r>
          </a:p>
        </p:txBody>
      </p:sp>
      <p:sp>
        <p:nvSpPr>
          <p:cNvPr id="39" name="TextBox 66"/>
          <p:cNvSpPr txBox="1">
            <a:spLocks noChangeArrowheads="1"/>
          </p:cNvSpPr>
          <p:nvPr/>
        </p:nvSpPr>
        <p:spPr bwMode="auto">
          <a:xfrm>
            <a:off x="5562600" y="4953000"/>
            <a:ext cx="3461251" cy="95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en-US" sz="1400">
                <a:latin typeface="Helvetica" pitchFamily="-110" charset="0"/>
                <a:cs typeface="Helvetica" pitchFamily="-110" charset="0"/>
              </a:rPr>
              <a:t>LVEA:</a:t>
            </a:r>
          </a:p>
          <a:p>
            <a:pPr algn="l">
              <a:buFont typeface="Arial" charset="0"/>
              <a:buChar char="•"/>
            </a:pPr>
            <a:r>
              <a:rPr lang="en-US" sz="1400">
                <a:latin typeface="Helvetica" pitchFamily="-110" charset="0"/>
                <a:cs typeface="Helvetica" pitchFamily="-110" charset="0"/>
              </a:rPr>
              <a:t> No PSL</a:t>
            </a:r>
          </a:p>
          <a:p>
            <a:pPr algn="l">
              <a:buFont typeface="Arial" charset="0"/>
              <a:buChar char="•"/>
            </a:pPr>
            <a:r>
              <a:rPr lang="en-US" sz="1400">
                <a:latin typeface="Helvetica" pitchFamily="-110" charset="0"/>
                <a:cs typeface="Helvetica" pitchFamily="-110" charset="0"/>
              </a:rPr>
              <a:t> Test Mass optical lever (not shown)</a:t>
            </a:r>
          </a:p>
          <a:p>
            <a:pPr algn="l"/>
            <a:endParaRPr lang="en-US" sz="1400">
              <a:latin typeface="Helvetica" pitchFamily="-110" charset="0"/>
              <a:cs typeface="Helvetica" pitchFamily="-110" charset="0"/>
            </a:endParaRPr>
          </a:p>
        </p:txBody>
      </p:sp>
      <p:cxnSp>
        <p:nvCxnSpPr>
          <p:cNvPr id="40" name="Straight Arrow Connector 68"/>
          <p:cNvCxnSpPr>
            <a:cxnSpLocks noChangeShapeType="1"/>
          </p:cNvCxnSpPr>
          <p:nvPr/>
        </p:nvCxnSpPr>
        <p:spPr bwMode="auto">
          <a:xfrm>
            <a:off x="5105400" y="5105400"/>
            <a:ext cx="533400" cy="1588"/>
          </a:xfrm>
          <a:prstGeom prst="straightConnector1">
            <a:avLst/>
          </a:prstGeom>
          <a:noFill/>
          <a:ln w="25400">
            <a:solidFill>
              <a:srgbClr val="404040"/>
            </a:solidFill>
            <a:round/>
            <a:headEnd type="diamond" w="lg" len="lg"/>
            <a:tailEnd type="arrow" w="med" len="med"/>
          </a:ln>
        </p:spPr>
      </p:cxnSp>
      <p:cxnSp>
        <p:nvCxnSpPr>
          <p:cNvPr id="41" name="Straight Arrow Connector 69"/>
          <p:cNvCxnSpPr>
            <a:cxnSpLocks noChangeShapeType="1"/>
          </p:cNvCxnSpPr>
          <p:nvPr/>
        </p:nvCxnSpPr>
        <p:spPr bwMode="auto">
          <a:xfrm flipH="1">
            <a:off x="4267200" y="5105400"/>
            <a:ext cx="533400" cy="1588"/>
          </a:xfrm>
          <a:prstGeom prst="straightConnector1">
            <a:avLst/>
          </a:prstGeom>
          <a:noFill/>
          <a:ln w="25400">
            <a:solidFill>
              <a:srgbClr val="404040"/>
            </a:solidFill>
            <a:round/>
            <a:headEnd type="diamond" w="lg" len="lg"/>
            <a:tailEnd type="arrow" w="med" len="med"/>
          </a:ln>
        </p:spPr>
      </p:cxnSp>
      <p:sp>
        <p:nvSpPr>
          <p:cNvPr id="42" name="TextBox 70"/>
          <p:cNvSpPr txBox="1">
            <a:spLocks noChangeArrowheads="1"/>
          </p:cNvSpPr>
          <p:nvPr/>
        </p:nvSpPr>
        <p:spPr bwMode="auto">
          <a:xfrm>
            <a:off x="3573464" y="4953001"/>
            <a:ext cx="756547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en-US" sz="1400" dirty="0">
                <a:latin typeface="Helvetica" pitchFamily="-110" charset="0"/>
                <a:cs typeface="Helvetica" pitchFamily="-110" charset="0"/>
              </a:rPr>
              <a:t>Y-End</a:t>
            </a:r>
          </a:p>
        </p:txBody>
      </p:sp>
      <p:sp>
        <p:nvSpPr>
          <p:cNvPr id="43" name="Plaque 71"/>
          <p:cNvSpPr>
            <a:spLocks noChangeArrowheads="1"/>
          </p:cNvSpPr>
          <p:nvPr/>
        </p:nvSpPr>
        <p:spPr bwMode="auto">
          <a:xfrm>
            <a:off x="1658938" y="4724400"/>
            <a:ext cx="457200" cy="457200"/>
          </a:xfrm>
          <a:prstGeom prst="plaque">
            <a:avLst>
              <a:gd name="adj" fmla="val 46824"/>
            </a:avLst>
          </a:prstGeom>
          <a:solidFill>
            <a:srgbClr val="008000">
              <a:alpha val="7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endParaRPr lang="en-US"/>
          </a:p>
        </p:txBody>
      </p:sp>
      <p:cxnSp>
        <p:nvCxnSpPr>
          <p:cNvPr id="44" name="Straight Arrow Connector 73"/>
          <p:cNvCxnSpPr>
            <a:cxnSpLocks noChangeShapeType="1"/>
            <a:stCxn id="43" idx="1"/>
          </p:cNvCxnSpPr>
          <p:nvPr/>
        </p:nvCxnSpPr>
        <p:spPr bwMode="auto">
          <a:xfrm rot="10800000" flipV="1">
            <a:off x="1295400" y="4953000"/>
            <a:ext cx="363538" cy="1588"/>
          </a:xfrm>
          <a:prstGeom prst="straightConnector1">
            <a:avLst/>
          </a:prstGeom>
          <a:noFill/>
          <a:ln w="28575">
            <a:solidFill>
              <a:srgbClr val="49D821"/>
            </a:solidFill>
            <a:round/>
            <a:headEnd type="none" w="sm" len="sm"/>
            <a:tailEnd type="arrow" w="med" len="med"/>
          </a:ln>
        </p:spPr>
      </p:cxnSp>
      <p:sp>
        <p:nvSpPr>
          <p:cNvPr id="45" name="Rectangle 74"/>
          <p:cNvSpPr>
            <a:spLocks noChangeArrowheads="1"/>
          </p:cNvSpPr>
          <p:nvPr/>
        </p:nvSpPr>
        <p:spPr bwMode="auto">
          <a:xfrm>
            <a:off x="228600" y="4267200"/>
            <a:ext cx="1066800" cy="914400"/>
          </a:xfrm>
          <a:prstGeom prst="rect">
            <a:avLst/>
          </a:prstGeom>
          <a:solidFill>
            <a:srgbClr val="3A007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 anchor="ctr"/>
          <a:lstStyle/>
          <a:p>
            <a:r>
              <a:rPr lang="en-US" sz="1100" dirty="0">
                <a:solidFill>
                  <a:srgbClr val="FFFFFF"/>
                </a:solidFill>
                <a:latin typeface="Helvetica" pitchFamily="-110" charset="0"/>
                <a:cs typeface="Helvetica" pitchFamily="-110" charset="0"/>
              </a:rPr>
              <a:t>Arm Cavity length &amp; alignment sensing</a:t>
            </a:r>
          </a:p>
        </p:txBody>
      </p:sp>
    </p:spTree>
    <p:extLst>
      <p:ext uri="{BB962C8B-B14F-4D97-AF65-F5344CB8AC3E}">
        <p14:creationId xmlns:p14="http://schemas.microsoft.com/office/powerpoint/2010/main" val="204172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Arm Test </a:t>
            </a:r>
            <a:br>
              <a:rPr lang="en-US" dirty="0" smtClean="0"/>
            </a:br>
            <a:r>
              <a:rPr lang="en-US" dirty="0" smtClean="0"/>
              <a:t>Summary and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Verified the basic functionality of many subsystems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Two-stage active seismic isolation system (BSC ISI)</a:t>
            </a:r>
          </a:p>
          <a:p>
            <a:pPr lvl="1"/>
            <a:r>
              <a:rPr lang="en-US" dirty="0" smtClean="0"/>
              <a:t>Quadruple </a:t>
            </a:r>
            <a:r>
              <a:rPr lang="en-US" dirty="0"/>
              <a:t>suspension</a:t>
            </a:r>
          </a:p>
          <a:p>
            <a:pPr lvl="1"/>
            <a:r>
              <a:rPr lang="en-US" dirty="0"/>
              <a:t>Initial Alignment system/procedure</a:t>
            </a:r>
          </a:p>
          <a:p>
            <a:pPr lvl="1"/>
            <a:r>
              <a:rPr lang="en-US" dirty="0"/>
              <a:t>Thermal compensation ring heater</a:t>
            </a:r>
          </a:p>
          <a:p>
            <a:pPr lvl="1"/>
            <a:r>
              <a:rPr lang="en-US" dirty="0"/>
              <a:t>Green beam cavity </a:t>
            </a:r>
            <a:r>
              <a:rPr lang="en-US" dirty="0" smtClean="0"/>
              <a:t>locking</a:t>
            </a:r>
          </a:p>
          <a:p>
            <a:r>
              <a:rPr lang="en-US" dirty="0" smtClean="0"/>
              <a:t>Actions:</a:t>
            </a:r>
            <a:endParaRPr lang="en-US" dirty="0"/>
          </a:p>
          <a:p>
            <a:pPr lvl="1"/>
            <a:r>
              <a:rPr lang="en-US" dirty="0"/>
              <a:t>ALS </a:t>
            </a:r>
            <a:r>
              <a:rPr lang="en-US" dirty="0" err="1"/>
              <a:t>wavefront</a:t>
            </a:r>
            <a:r>
              <a:rPr lang="en-US" dirty="0"/>
              <a:t> sensors eliminated from design: alignment sufficiently stable</a:t>
            </a:r>
          </a:p>
          <a:p>
            <a:pPr lvl="1"/>
            <a:r>
              <a:rPr lang="en-US" dirty="0"/>
              <a:t>PZT steering control of ALS beam incorporated into design</a:t>
            </a:r>
          </a:p>
          <a:p>
            <a:pPr lvl="1"/>
            <a:r>
              <a:rPr lang="en-US" dirty="0"/>
              <a:t>Additional hardware was identified to support automation</a:t>
            </a:r>
          </a:p>
          <a:p>
            <a:pPr lvl="1"/>
            <a:r>
              <a:rPr lang="en-US" dirty="0"/>
              <a:t>Usability of various systems needs to be improved to be accessible to </a:t>
            </a:r>
            <a:r>
              <a:rPr lang="en-US" dirty="0" smtClean="0"/>
              <a:t>non-experts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27506"/>
      </p:ext>
    </p:extLst>
  </p:cSld>
  <p:clrMapOvr>
    <a:masterClrMapping/>
  </p:clrMapOvr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15378</TotalTime>
  <Words>1075</Words>
  <Application>Microsoft Office PowerPoint</Application>
  <PresentationFormat>On-screen Show (4:3)</PresentationFormat>
  <Paragraphs>195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Helvetica</vt:lpstr>
      <vt:lpstr>Times New Roman</vt:lpstr>
      <vt:lpstr>Wingdings</vt:lpstr>
      <vt:lpstr>aLIGO</vt:lpstr>
      <vt:lpstr>1_aLIGO</vt:lpstr>
      <vt:lpstr>Photo Editor Photo</vt:lpstr>
      <vt:lpstr>First Lessons from the Advanced LIGO Integration Testing</vt:lpstr>
      <vt:lpstr>Advanced LIGO Sensitivity</vt:lpstr>
      <vt:lpstr>The Advanced LIGO Detector</vt:lpstr>
      <vt:lpstr>Global Timeline</vt:lpstr>
      <vt:lpstr>Sequence of Installation  and Integration Testing</vt:lpstr>
      <vt:lpstr>Subsystem Testing</vt:lpstr>
      <vt:lpstr>Core Optics Coatings</vt:lpstr>
      <vt:lpstr>One Arm Test Components</vt:lpstr>
      <vt:lpstr>One Arm Test  Summary and Actions</vt:lpstr>
      <vt:lpstr>Intermediate and Quantitative Goals of the One Arm Test</vt:lpstr>
      <vt:lpstr>Intermediate and Quantitative Goals of the One Arm Test</vt:lpstr>
      <vt:lpstr>IMC Test</vt:lpstr>
      <vt:lpstr>IMC Test Summary and Actions</vt:lpstr>
      <vt:lpstr>Intermediate and Quantitative Goals of the IMC Test</vt:lpstr>
      <vt:lpstr>PowerPoint Presentation</vt:lpstr>
    </vt:vector>
  </TitlesOfParts>
  <Company>LIGO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Lessons from the Advanced LIGO Integration Testing</dc:title>
  <dc:subject>Colloquium at Columbia University, NY</dc:subject>
  <dc:creator>Daniel Sigg</dc:creator>
  <cp:keywords>GWDAW Elba 2013</cp:keywords>
  <dc:description>LIGO-G1200064</dc:description>
  <cp:lastModifiedBy>daniel</cp:lastModifiedBy>
  <cp:revision>3284</cp:revision>
  <cp:lastPrinted>1999-10-01T21:59:04Z</cp:lastPrinted>
  <dcterms:created xsi:type="dcterms:W3CDTF">2011-04-14T01:12:27Z</dcterms:created>
  <dcterms:modified xsi:type="dcterms:W3CDTF">2013-05-16T17:08:16Z</dcterms:modified>
  <cp:category>commissioning</cp:category>
</cp:coreProperties>
</file>