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7" r:id="rId4"/>
    <p:sldId id="261" r:id="rId5"/>
    <p:sldId id="263" r:id="rId6"/>
    <p:sldId id="257" r:id="rId7"/>
    <p:sldId id="279" r:id="rId8"/>
    <p:sldId id="274" r:id="rId9"/>
    <p:sldId id="268" r:id="rId10"/>
    <p:sldId id="271" r:id="rId11"/>
    <p:sldId id="272" r:id="rId12"/>
    <p:sldId id="275" r:id="rId13"/>
    <p:sldId id="269" r:id="rId14"/>
    <p:sldId id="264" r:id="rId15"/>
    <p:sldId id="276" r:id="rId16"/>
    <p:sldId id="277" r:id="rId17"/>
    <p:sldId id="265" r:id="rId18"/>
    <p:sldId id="270" r:id="rId19"/>
    <p:sldId id="258" r:id="rId20"/>
    <p:sldId id="280" r:id="rId21"/>
    <p:sldId id="278" r:id="rId22"/>
    <p:sldId id="266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494"/>
    <a:srgbClr val="E02B96"/>
    <a:srgbClr val="00B9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AAB9-2C4E-1E4A-8714-82F9CD0657BA}" type="datetimeFigureOut">
              <a:rPr lang="en-US"/>
              <a:pPr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3A8A-A374-8348-8534-58D6C730DD28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53EC7-937F-8448-B628-41FAAD743768}" type="datetimeFigureOut">
              <a:rPr lang="en-US"/>
              <a:pPr/>
              <a:t>5/13/13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F37A3-F8A4-044D-BA80-5C13C6242446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G1300537-v2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D5497-4F17-A54B-95B3-6F617F354C6C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log.ligo-la.caltech.edu/aLOG/index.php?callRep=694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hyperlink" Target="https://alog.ligo-la.caltech.edu/aLOG/index.php?callRep=694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df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aLIGO QUAD "Level 2" Damping Loop Design</a:t>
            </a:r>
            <a:br>
              <a:rPr lang="en-US" b="1"/>
            </a:br>
            <a:r>
              <a:rPr lang="en-US"/>
              <a:t>(Supplemental to </a:t>
            </a:r>
            <a:r>
              <a:rPr lang="en-US">
                <a:hlinkClick r:id="rId2"/>
              </a:rPr>
              <a:t>LLO aLOG 6949</a:t>
            </a:r>
            <a:r>
              <a:rPr lang="en-US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J. Kissel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10</a:t>
            </a:fld>
            <a:endParaRPr lang="en-US"/>
          </a:p>
        </p:txBody>
      </p:sp>
      <p:pic>
        <p:nvPicPr>
          <p:cNvPr id="7" name="Picture 6" descr="dampingfilters_comparison_2012-11-21vs2013-05-01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7743" y="484632"/>
            <a:ext cx="8549640" cy="66065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91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r>
              <a:rPr lang="en-US">
                <a:solidFill>
                  <a:srgbClr val="008000"/>
                </a:solidFill>
                <a:latin typeface="Impact"/>
                <a:cs typeface="Impact"/>
              </a:rPr>
              <a:t> </a:t>
            </a:r>
            <a:r>
              <a:rPr lang="en-US"/>
              <a:t>vs.</a:t>
            </a:r>
            <a:r>
              <a:rPr lang="en-US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7183" y="1068151"/>
            <a:ext cx="46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60066"/>
                </a:solidFill>
              </a:rPr>
              <a:t>Old 0.43 Hz mode from Res. Seis. </a:t>
            </a:r>
            <a:r>
              <a:rPr lang="en-US" sz="1600"/>
              <a:t>is squashed entirely</a:t>
            </a:r>
          </a:p>
          <a:p>
            <a:r>
              <a:rPr lang="en-US" sz="1600" b="1">
                <a:solidFill>
                  <a:srgbClr val="E02B96"/>
                </a:solidFill>
              </a:rPr>
              <a:t>New 0.43 Hz mode from Res. Seis. </a:t>
            </a:r>
            <a:r>
              <a:rPr lang="en-US" sz="1600"/>
              <a:t>has a Q of ~10-50, but still not dominating the 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133" y="2320170"/>
            <a:ext cx="34972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9494"/>
                </a:solidFill>
              </a:rPr>
              <a:t>Old Sensor Noise </a:t>
            </a:r>
            <a:r>
              <a:rPr lang="en-US" sz="1600"/>
              <a:t>takes over at ~0.5 Hz</a:t>
            </a:r>
          </a:p>
          <a:p>
            <a:r>
              <a:rPr lang="en-US" sz="1600" b="1">
                <a:solidFill>
                  <a:schemeClr val="accent3"/>
                </a:solidFill>
              </a:rPr>
              <a:t>New Sensor Noise </a:t>
            </a:r>
            <a:r>
              <a:rPr lang="en-US" sz="1600"/>
              <a:t>takes over at ~1.0 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2536" y="4982753"/>
            <a:ext cx="2247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3"/>
                </a:solidFill>
              </a:rPr>
              <a:t>New Sensor Noise </a:t>
            </a:r>
            <a:r>
              <a:rPr lang="en-US" sz="1600"/>
              <a:t>is a factor of ~5 better than </a:t>
            </a:r>
            <a:r>
              <a:rPr lang="en-US" sz="1600" b="1">
                <a:solidFill>
                  <a:srgbClr val="009494"/>
                </a:solidFill>
              </a:rPr>
              <a:t>Old Sensor Noise </a:t>
            </a:r>
            <a:r>
              <a:rPr lang="en-US" sz="1600">
                <a:solidFill>
                  <a:srgbClr val="000000"/>
                </a:solidFill>
              </a:rPr>
              <a:t>in between resonces</a:t>
            </a:r>
            <a:endParaRPr lang="en-US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11</a:t>
            </a:fld>
            <a:endParaRPr lang="en-US"/>
          </a:p>
        </p:txBody>
      </p:sp>
      <p:pic>
        <p:nvPicPr>
          <p:cNvPr id="6" name="Picture 5" descr="2013-05-06_L1SUSITMX_M0_L2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360026"/>
            <a:ext cx="9144000" cy="6577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3732" y="861418"/>
            <a:ext cx="461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7F7F7F"/>
                </a:solidFill>
              </a:rPr>
              <a:t>TOP to TOP Mass Transfer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3708" y="2627277"/>
            <a:ext cx="136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02B96"/>
                </a:solidFill>
              </a:rPr>
              <a:t>New Filters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6173" y="4789825"/>
            <a:ext cx="124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Old Filters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0060" y="1639593"/>
            <a:ext cx="150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6600"/>
                </a:solidFill>
              </a:rPr>
              <a:t>No Damping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8638" y="1371963"/>
            <a:ext cx="89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Model</a:t>
            </a: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rot="5400000" flipH="1" flipV="1">
            <a:off x="3961193" y="4197224"/>
            <a:ext cx="1149553" cy="3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rot="16200000" flipH="1">
            <a:off x="4291410" y="1607761"/>
            <a:ext cx="31223" cy="8335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rot="10800000" flipV="1">
            <a:off x="5973844" y="1556628"/>
            <a:ext cx="484795" cy="34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2850051" y="2811943"/>
            <a:ext cx="440039" cy="268282"/>
          </a:xfrm>
          <a:prstGeom prst="straightConnector1">
            <a:avLst/>
          </a:prstGeom>
          <a:ln>
            <a:solidFill>
              <a:srgbClr val="E02B9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0035" y="4200307"/>
            <a:ext cx="184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Qs of resonances </a:t>
            </a:r>
            <a:r>
              <a:rPr lang="en-US" b="1">
                <a:solidFill>
                  <a:srgbClr val="E02B96"/>
                </a:solidFill>
              </a:rPr>
              <a:t>increased</a:t>
            </a:r>
            <a:r>
              <a:rPr lang="en-US"/>
              <a:t> only by a factor of ~10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91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r>
              <a:rPr lang="en-US">
                <a:solidFill>
                  <a:srgbClr val="008000"/>
                </a:solidFill>
                <a:latin typeface="Impact"/>
                <a:cs typeface="Impact"/>
              </a:rPr>
              <a:t> </a:t>
            </a:r>
            <a:r>
              <a:rPr lang="en-US"/>
              <a:t>vs.</a:t>
            </a:r>
            <a:r>
              <a:rPr lang="en-US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12</a:t>
            </a:fld>
            <a:endParaRPr lang="en-US"/>
          </a:p>
        </p:txBody>
      </p:sp>
      <p:pic>
        <p:nvPicPr>
          <p:cNvPr id="9" name="Picture 8" descr="2013-05-03_L1SUSITMs_DAMPOUT_Spectr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70010" y="1087655"/>
            <a:ext cx="7415736" cy="57303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90187" y="1130082"/>
            <a:ext cx="2353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Can’t measure Test Mass noise improvement directly yet…</a:t>
            </a:r>
          </a:p>
          <a:p>
            <a:endParaRPr lang="en-US" sz="2000"/>
          </a:p>
          <a:p>
            <a:r>
              <a:rPr lang="en-US" sz="2000"/>
              <a:t>If sensor noise dominates above 1 Hz both before and after, then TOP control signal should be ~100 times less at 10 Hz.</a:t>
            </a:r>
          </a:p>
          <a:p>
            <a:endParaRPr lang="en-US" sz="2000"/>
          </a:p>
          <a:p>
            <a:r>
              <a:rPr lang="en-US" sz="2800" b="1"/>
              <a:t>And it is!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773010" y="4065898"/>
            <a:ext cx="1864137" cy="124946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191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r>
              <a:rPr lang="en-US">
                <a:solidFill>
                  <a:srgbClr val="008000"/>
                </a:solidFill>
                <a:latin typeface="Impact"/>
                <a:cs typeface="Impact"/>
              </a:rPr>
              <a:t> </a:t>
            </a:r>
            <a:r>
              <a:rPr lang="en-US"/>
              <a:t>vs.</a:t>
            </a:r>
            <a:r>
              <a:rPr lang="en-US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  <p:pic>
        <p:nvPicPr>
          <p:cNvPr id="15" name="Picture 14" descr="mis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320" y="3168662"/>
            <a:ext cx="2878804" cy="23717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Remaining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90" y="1120082"/>
            <a:ext cx="8996809" cy="4892675"/>
          </a:xfrm>
        </p:spPr>
        <p:txBody>
          <a:bodyPr>
            <a:normAutofit lnSpcReduction="10000"/>
          </a:bodyPr>
          <a:lstStyle/>
          <a:p>
            <a:r>
              <a:rPr lang="en-US"/>
              <a:t>Is it worth keeping Level 1 around? </a:t>
            </a:r>
          </a:p>
          <a:p>
            <a:pPr lvl="1"/>
            <a:r>
              <a:rPr lang="en-US"/>
              <a:t>(As I installed it at L1 ITMs, I removed Level 1)</a:t>
            </a:r>
          </a:p>
          <a:p>
            <a:r>
              <a:rPr lang="en-US"/>
              <a:t>Tradition to have the overall gain “tunable” as an EPICs variable. Should it be absorbed in the filter banks?</a:t>
            </a:r>
          </a:p>
          <a:p>
            <a:r>
              <a:rPr lang="en-US"/>
              <a:t>Would like to look into </a:t>
            </a:r>
          </a:p>
          <a:p>
            <a:pPr lvl="1"/>
            <a:r>
              <a:rPr lang="en-US"/>
              <a:t>Stability of loops if gains are increased to improve ring-down-time (more tradition) </a:t>
            </a:r>
          </a:p>
          <a:p>
            <a:pPr lvl="1"/>
            <a:r>
              <a:rPr lang="en-US"/>
              <a:t>Should build infrastructure / standard plot for quantifying ring down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sec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0" y="1243177"/>
            <a:ext cx="4940300" cy="39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04" y="2780211"/>
            <a:ext cx="8229600" cy="1143000"/>
          </a:xfrm>
        </p:spPr>
        <p:txBody>
          <a:bodyPr/>
          <a:lstStyle/>
          <a:p>
            <a:r>
              <a:rPr lang="en-US"/>
              <a:t>Bonus Material For the Curious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0041" y="5750419"/>
            <a:ext cx="618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Remember, for even more text, plots, details see </a:t>
            </a:r>
            <a:r>
              <a:rPr lang="en-US">
                <a:hlinkClick r:id="rId3"/>
              </a:rPr>
              <a:t>LLO aLOG 6949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OLD Filters</a:t>
            </a:r>
          </a:p>
        </p:txBody>
      </p:sp>
      <p:pic>
        <p:nvPicPr>
          <p:cNvPr id="7" name="Picture 6" descr="dampingfilters_H1SUSETMY_20121121_normaliz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4485" y="733556"/>
            <a:ext cx="8247888" cy="6373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NEW Filters</a:t>
            </a:r>
          </a:p>
        </p:txBody>
      </p:sp>
      <p:pic>
        <p:nvPicPr>
          <p:cNvPr id="7" name="Picture 6" descr="dampingfilters_QUAD_2013-05-01_normaliz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4632" y="731520"/>
            <a:ext cx="8247888" cy="6373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Seismic  Input Motion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17</a:t>
            </a:fld>
            <a:endParaRPr lang="en-US"/>
          </a:p>
        </p:txBody>
      </p:sp>
      <p:pic>
        <p:nvPicPr>
          <p:cNvPr id="6" name="Picture 5" descr="bscisi_inputmodel_tra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21705" y="457497"/>
            <a:ext cx="5460149" cy="4219206"/>
          </a:xfrm>
          <a:prstGeom prst="rect">
            <a:avLst/>
          </a:prstGeom>
        </p:spPr>
      </p:pic>
      <p:pic>
        <p:nvPicPr>
          <p:cNvPr id="7" name="Picture 6" descr="bscisi_inputmodel_r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39268" y="3233612"/>
            <a:ext cx="4875945" cy="376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1122" y="686181"/>
            <a:ext cx="4382876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 the absence of real, best-possible performance data from the BSC-ISIs, there are a few choices for Residual Ground Input Motion to the QUAD:</a:t>
            </a:r>
          </a:p>
          <a:p>
            <a:r>
              <a:rPr lang="en-US"/>
              <a:t> - </a:t>
            </a:r>
            <a:r>
              <a:rPr lang="en-US" sz="1600"/>
              <a:t>Use the </a:t>
            </a:r>
            <a:r>
              <a:rPr lang="en-US" sz="1600" b="1">
                <a:solidFill>
                  <a:srgbClr val="660066"/>
                </a:solidFill>
              </a:rPr>
              <a:t>Requirements </a:t>
            </a:r>
            <a:r>
              <a:rPr lang="en-US" sz="1600"/>
              <a:t>for all DOFs</a:t>
            </a:r>
          </a:p>
          <a:p>
            <a:r>
              <a:rPr lang="en-US" sz="1600"/>
              <a:t> - Use </a:t>
            </a:r>
            <a:r>
              <a:rPr lang="en-US" sz="1600" b="1">
                <a:solidFill>
                  <a:srgbClr val="008000"/>
                </a:solidFill>
              </a:rPr>
              <a:t>M. Evans’ Model </a:t>
            </a:r>
            <a:r>
              <a:rPr lang="en-US" sz="1600"/>
              <a:t>of the “Translation” (same for X, Y, Z) and “Rotational” (same RX, RY, RZ)</a:t>
            </a:r>
          </a:p>
          <a:p>
            <a:r>
              <a:rPr lang="en-US" sz="1600"/>
              <a:t>- Use not-yet-awesome, but real </a:t>
            </a:r>
            <a:r>
              <a:rPr lang="en-US" sz="1600" b="1">
                <a:solidFill>
                  <a:srgbClr val="FF0000"/>
                </a:solidFill>
              </a:rPr>
              <a:t>H2OAT</a:t>
            </a:r>
            <a:r>
              <a:rPr lang="en-US" sz="1600" b="1"/>
              <a:t> </a:t>
            </a:r>
            <a:r>
              <a:rPr lang="en-US" sz="1600" b="1">
                <a:solidFill>
                  <a:srgbClr val="00B9B9"/>
                </a:solidFill>
              </a:rPr>
              <a:t>data</a:t>
            </a:r>
            <a:r>
              <a:rPr lang="en-US" sz="1600"/>
              <a:t> (different for every DOF, and even between ISIs)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673" y="4399859"/>
            <a:ext cx="4500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We know every degree of freedom will be different, so I don’t like using the </a:t>
            </a:r>
            <a:r>
              <a:rPr lang="en-US" sz="1600" b="1">
                <a:solidFill>
                  <a:srgbClr val="660066"/>
                </a:solidFill>
              </a:rPr>
              <a:t>Reqs</a:t>
            </a:r>
            <a:r>
              <a:rPr lang="en-US" sz="1600"/>
              <a:t>.</a:t>
            </a:r>
          </a:p>
          <a:p>
            <a:endParaRPr lang="en-US" sz="1600" b="1"/>
          </a:p>
          <a:p>
            <a:r>
              <a:rPr lang="en-US" sz="1600"/>
              <a:t>We know the very low frequency data of the </a:t>
            </a:r>
            <a:r>
              <a:rPr lang="en-US" sz="1600" b="1">
                <a:solidFill>
                  <a:srgbClr val="FF0000"/>
                </a:solidFill>
              </a:rPr>
              <a:t>H2OAT</a:t>
            </a:r>
            <a:r>
              <a:rPr lang="en-US" sz="1600"/>
              <a:t> </a:t>
            </a:r>
            <a:r>
              <a:rPr lang="en-US" sz="1600" b="1">
                <a:solidFill>
                  <a:srgbClr val="00B9B9"/>
                </a:solidFill>
              </a:rPr>
              <a:t>data</a:t>
            </a:r>
            <a:r>
              <a:rPr lang="en-US" sz="1600"/>
              <a:t> is all tilt (if not sensor noise), and we know the mid-frequency band will be better</a:t>
            </a:r>
          </a:p>
          <a:p>
            <a:endParaRPr lang="en-US" sz="1600"/>
          </a:p>
          <a:p>
            <a:r>
              <a:rPr lang="en-US" sz="1600"/>
              <a:t>So I went with </a:t>
            </a:r>
            <a:r>
              <a:rPr lang="en-US" sz="1600" b="1">
                <a:solidFill>
                  <a:srgbClr val="008000"/>
                </a:solidFill>
              </a:rPr>
              <a:t>Matt’s Model</a:t>
            </a:r>
            <a:r>
              <a:rPr lang="en-US" sz="1600">
                <a:solidFill>
                  <a:srgbClr val="008000"/>
                </a:solidFill>
              </a:rPr>
              <a:t> </a:t>
            </a:r>
            <a:r>
              <a:rPr lang="en-US" sz="1600"/>
              <a:t>since it seems to fold in the most (optimistic?) realism</a:t>
            </a:r>
            <a:endParaRPr lang="en-US" sz="16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1746" y="3944534"/>
            <a:ext cx="21984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Sensor noise contributions to L Test Mass Motion @ 10Hz [m/rtHz]:</a:t>
            </a:r>
          </a:p>
          <a:p>
            <a:r>
              <a:rPr lang="en-US" b="1">
                <a:solidFill>
                  <a:srgbClr val="0000FF"/>
                </a:solidFill>
              </a:rPr>
              <a:t>L2L</a:t>
            </a:r>
            <a:r>
              <a:rPr lang="en-US"/>
              <a:t> = 1.3e-17 </a:t>
            </a:r>
          </a:p>
          <a:p>
            <a:r>
              <a:rPr lang="en-US" b="1">
                <a:solidFill>
                  <a:srgbClr val="660066"/>
                </a:solidFill>
              </a:rPr>
              <a:t>P2L</a:t>
            </a:r>
            <a:r>
              <a:rPr lang="en-US"/>
              <a:t> = 3.1e-18</a:t>
            </a:r>
          </a:p>
          <a:p>
            <a:r>
              <a:rPr lang="en-US" b="1">
                <a:solidFill>
                  <a:srgbClr val="00B9B9"/>
                </a:solidFill>
              </a:rPr>
              <a:t>R2L</a:t>
            </a:r>
            <a:r>
              <a:rPr lang="en-US"/>
              <a:t> = 2.8e-19</a:t>
            </a:r>
          </a:p>
          <a:p>
            <a:r>
              <a:rPr lang="en-US"/>
              <a:t>Reqs = 1e-20</a:t>
            </a:r>
          </a:p>
        </p:txBody>
      </p:sp>
      <p:pic>
        <p:nvPicPr>
          <p:cNvPr id="7" name="Picture 6" descr="dampingfilters_H1SUSETMY_20121121_sensornoise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75543" y="849469"/>
            <a:ext cx="7775746" cy="600853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All DOF’s TOP Sensor Noise Contribution (Old Filters)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Compare with other Noises (Old Filters)</a:t>
            </a:r>
          </a:p>
        </p:txBody>
      </p:sp>
      <p:pic>
        <p:nvPicPr>
          <p:cNvPr id="9" name="Picture 8" descr="dampingfilters_H1SUSETMY_20121121_G1300537-v2_perform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5488" y="813816"/>
            <a:ext cx="8147304" cy="6295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ission_Impossible_I1.jpe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23023" y="522444"/>
            <a:ext cx="9167023" cy="61304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2979" y="0"/>
            <a:ext cx="6818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aLIGO QUAD "Level 2" Damping Loop Design</a:t>
            </a:r>
          </a:p>
          <a:p>
            <a:pPr algn="ctr"/>
            <a:r>
              <a:rPr lang="en-US" sz="2800"/>
              <a:t> Mission Statement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98" y="1440105"/>
            <a:ext cx="85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The damping loops installed during the SUS testing phase 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merely to prove that the suspensions </a:t>
            </a:r>
            <a:r>
              <a:rPr lang="en-US" sz="2000" i="1"/>
              <a:t>could</a:t>
            </a:r>
            <a:r>
              <a:rPr lang="en-US" sz="2000"/>
              <a:t> be damped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damped quickly and robustly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little-to-no regard to re-injection of sensor noise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very aggressive, but poorly placed elliptic filters to rolloff noise</a:t>
            </a:r>
          </a:p>
          <a:p>
            <a:endParaRPr lang="en-US" sz="2000" b="1"/>
          </a:p>
          <a:p>
            <a:r>
              <a:rPr lang="en-US" sz="2400" b="1"/>
              <a:t>The mission here was to design a set of loops, that</a:t>
            </a:r>
          </a:p>
          <a:p>
            <a:pPr>
              <a:buFont typeface="Arial"/>
              <a:buChar char="•"/>
            </a:pPr>
            <a:r>
              <a:rPr lang="en-US" sz="2000"/>
              <a:t> doesn’t take you years to design and tweak</a:t>
            </a:r>
          </a:p>
          <a:p>
            <a:pPr>
              <a:buFont typeface="Arial"/>
              <a:buChar char="•"/>
            </a:pPr>
            <a:r>
              <a:rPr lang="en-US" sz="2000"/>
              <a:t> isn’t on the hairy edge of instability</a:t>
            </a:r>
          </a:p>
          <a:p>
            <a:pPr>
              <a:buFont typeface="Arial"/>
              <a:buChar char="•"/>
            </a:pPr>
            <a:r>
              <a:rPr lang="en-US" sz="2000"/>
              <a:t> doesn’t require any “Brett Shapiro” trickery (damping in Modal, Global bases)</a:t>
            </a:r>
          </a:p>
          <a:p>
            <a:pPr>
              <a:buFont typeface="Arial"/>
              <a:buChar char="•"/>
            </a:pPr>
            <a:r>
              <a:rPr lang="en-US" sz="2000"/>
              <a:t> doesn’t require and new infrastructure (which Modal and Global damping would), </a:t>
            </a:r>
          </a:p>
          <a:p>
            <a:r>
              <a:rPr lang="en-US" sz="2000"/>
              <a:t>but still</a:t>
            </a:r>
          </a:p>
          <a:p>
            <a:pPr>
              <a:buFont typeface="Arial"/>
              <a:buChar char="•"/>
            </a:pPr>
            <a:r>
              <a:rPr lang="en-US" sz="2000"/>
              <a:t> designed with what modeling experience we’ve gained</a:t>
            </a:r>
          </a:p>
          <a:p>
            <a:pPr>
              <a:buFont typeface="Arial"/>
              <a:buChar char="•"/>
            </a:pPr>
            <a:r>
              <a:rPr lang="en-US" sz="2000"/>
              <a:t> gets us </a:t>
            </a:r>
            <a:r>
              <a:rPr lang="en-US" sz="2000" i="1"/>
              <a:t>close </a:t>
            </a:r>
            <a:r>
              <a:rPr lang="en-US" sz="2000"/>
              <a:t>to what we’ll need for aLIGO, primarily focusing on Longitudinal </a:t>
            </a:r>
          </a:p>
          <a:p>
            <a:pPr>
              <a:buFont typeface="Arial"/>
              <a:buChar char="•"/>
            </a:pPr>
            <a:r>
              <a:rPr lang="en-US" sz="2000"/>
              <a:t> will be sufficient for the first several stages of integrated testing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1034" y="1510125"/>
            <a:ext cx="1383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endParaRPr lang="en-US" sz="3200" i="1">
              <a:solidFill>
                <a:srgbClr val="0000FF"/>
              </a:solidFill>
              <a:latin typeface="Impac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1029" y="3164639"/>
            <a:ext cx="177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 lang="en-US"/>
              <a:pPr/>
              <a:t>20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Compare with Cavity Displacement (Old Filters)</a:t>
            </a:r>
          </a:p>
        </p:txBody>
      </p:sp>
      <p:pic>
        <p:nvPicPr>
          <p:cNvPr id="7" name="Picture 6" descr="dampingfilters_H1SUSETMY_20121121_G1300537-v2_darmperform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5488" y="833818"/>
            <a:ext cx="8147304" cy="6295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Measured Open Loop Gain TF</a:t>
            </a:r>
            <a:br>
              <a:rPr lang="en-US"/>
            </a:br>
            <a:r>
              <a:rPr lang="en-US" sz="3111"/>
              <a:t>(New Filters)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21</a:t>
            </a:fld>
            <a:endParaRPr lang="en-US"/>
          </a:p>
        </p:txBody>
      </p:sp>
      <p:pic>
        <p:nvPicPr>
          <p:cNvPr id="7" name="Picture 6" descr="2013-05-03_1530_L1SUSITMY_M0_Mono_L_WhiteNoise_OLGT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0012" y="747833"/>
            <a:ext cx="7920217" cy="61201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D71C-42ED-1640-88F7-7AB680D80ADA}" type="slidenum">
              <a:rPr/>
              <a:pPr/>
              <a:t>22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Proof that </a:t>
            </a:r>
            <a:r>
              <a:rPr lang="en-US" sz="2800"/>
              <a:t>MIMO Matters!!</a:t>
            </a:r>
          </a:p>
        </p:txBody>
      </p:sp>
      <p:pic>
        <p:nvPicPr>
          <p:cNvPr id="8" name="Picture 7" descr="h2singlearmresults_G1201285-v1_QUAD_loopdesign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54883" y="1668726"/>
            <a:ext cx="6883495" cy="531906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7" idx="3"/>
          </p:cNvCxnSpPr>
          <p:nvPr/>
        </p:nvCxnSpPr>
        <p:spPr>
          <a:xfrm>
            <a:off x="2143047" y="2207256"/>
            <a:ext cx="657735" cy="214858"/>
          </a:xfrm>
          <a:prstGeom prst="straightConnector1">
            <a:avLst/>
          </a:prstGeom>
          <a:ln>
            <a:solidFill>
              <a:srgbClr val="24F01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</p:cNvCxnSpPr>
          <p:nvPr/>
        </p:nvCxnSpPr>
        <p:spPr>
          <a:xfrm>
            <a:off x="2195818" y="2576041"/>
            <a:ext cx="635812" cy="4862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4889" y="2022590"/>
            <a:ext cx="126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24F01A"/>
                </a:solidFill>
              </a:rPr>
              <a:t>SISO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068" y="2391375"/>
            <a:ext cx="145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MIMO Model</a:t>
            </a:r>
          </a:p>
        </p:txBody>
      </p:sp>
      <p:pic>
        <p:nvPicPr>
          <p:cNvPr id="9" name="Picture 8" descr="2012-07-07_2012_H2SUSETMY_M0_Mono_L_WhiteNoise_OLGT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17277" y="474533"/>
            <a:ext cx="7258412" cy="5608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quadcarto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73545" y="1070076"/>
            <a:ext cx="2026626" cy="527068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/>
              <a:t>QUAD Performance Modeling</a:t>
            </a:r>
            <a:br>
              <a:rPr lang="en-US" sz="3200"/>
            </a:br>
            <a:r>
              <a:rPr lang="en-US" sz="2800"/>
              <a:t>All the bits and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6937" y="5179419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Test Mass </a:t>
            </a:r>
          </a:p>
          <a:p>
            <a:pPr algn="ctr"/>
            <a:r>
              <a:rPr lang="en-US"/>
              <a:t>Displacement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1112" y="2003641"/>
            <a:ext cx="1581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Top Mass </a:t>
            </a:r>
          </a:p>
          <a:p>
            <a:pPr algn="ctr"/>
            <a:r>
              <a:rPr lang="en-US"/>
              <a:t>Sensor Noise</a:t>
            </a:r>
          </a:p>
          <a:p>
            <a:pPr algn="ctr"/>
            <a:r>
              <a:rPr lang="en-US"/>
              <a:t>Actuator Noise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64890" y="2137499"/>
            <a:ext cx="1539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Damping Loop </a:t>
            </a:r>
          </a:p>
          <a:p>
            <a:pPr algn="ctr"/>
            <a:r>
              <a:rPr lang="en-US"/>
              <a:t>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2991" y="1103251"/>
            <a:ext cx="230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Suspension Point </a:t>
            </a:r>
          </a:p>
          <a:p>
            <a:pPr algn="ctr"/>
            <a:r>
              <a:rPr lang="en-US"/>
              <a:t>Residual Seismic Noise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400" y="3056509"/>
            <a:ext cx="1581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UI Mass </a:t>
            </a:r>
          </a:p>
          <a:p>
            <a:pPr algn="ctr"/>
            <a:r>
              <a:rPr lang="en-US"/>
              <a:t>Actuator 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9063" y="4097151"/>
            <a:ext cx="1581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PU Mass </a:t>
            </a:r>
          </a:p>
          <a:p>
            <a:pPr algn="ctr"/>
            <a:r>
              <a:rPr lang="en-US"/>
              <a:t>Actuator Noise</a:t>
            </a:r>
          </a:p>
        </p:txBody>
      </p:sp>
      <p:cxnSp>
        <p:nvCxnSpPr>
          <p:cNvPr id="39" name="Straight Arrow Connector 38"/>
          <p:cNvCxnSpPr>
            <a:stCxn id="11" idx="3"/>
            <a:endCxn id="10" idx="1"/>
          </p:cNvCxnSpPr>
          <p:nvPr/>
        </p:nvCxnSpPr>
        <p:spPr>
          <a:xfrm>
            <a:off x="1474902" y="2460665"/>
            <a:ext cx="306210" cy="4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2075918" y="3310200"/>
            <a:ext cx="3788812" cy="23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>
            <a:off x="3764989" y="1426417"/>
            <a:ext cx="174898" cy="12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61759" y="2465306"/>
            <a:ext cx="698128" cy="7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298774" y="2771939"/>
            <a:ext cx="68600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3"/>
          </p:cNvCxnSpPr>
          <p:nvPr/>
        </p:nvCxnSpPr>
        <p:spPr>
          <a:xfrm flipV="1">
            <a:off x="3229047" y="3375745"/>
            <a:ext cx="733455" cy="39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3"/>
          </p:cNvCxnSpPr>
          <p:nvPr/>
        </p:nvCxnSpPr>
        <p:spPr>
          <a:xfrm flipV="1">
            <a:off x="3199710" y="4417519"/>
            <a:ext cx="749447" cy="2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V="1">
            <a:off x="1650049" y="5672721"/>
            <a:ext cx="1323968" cy="7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67474" y="2003447"/>
            <a:ext cx="2542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Steps to computing test mass motion:</a:t>
            </a:r>
          </a:p>
          <a:p>
            <a:pPr>
              <a:buFont typeface="Lucida Grande"/>
              <a:buChar char="-"/>
            </a:pPr>
            <a:r>
              <a:rPr lang="en-US"/>
              <a:t> Measure / compute every DOF of input noise at every stage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 typeface="Lucida Grande"/>
              <a:buChar char="-"/>
            </a:pPr>
            <a:r>
              <a:rPr lang="en-US"/>
              <a:t> Propogate each stage input DOF to single test mass DOF of interest for cavity (i.e. longitudinal) using SUS model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 typeface="Lucida Grande"/>
              <a:buChar char="-"/>
            </a:pPr>
            <a:r>
              <a:rPr lang="en-US"/>
              <a:t> Add each stage’s input DOF contribution in quadrature</a:t>
            </a: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/>
              <a:t>Stability</a:t>
            </a:r>
            <a:r>
              <a:rPr lang="en-US"/>
              <a:t>: Bode plots of Open and Closed Loop Gain Transfer Functions</a:t>
            </a:r>
          </a:p>
          <a:p>
            <a:r>
              <a:rPr lang="en-US" b="1"/>
              <a:t>Cross</a:t>
            </a:r>
            <a:r>
              <a:rPr lang="en-US"/>
              <a:t>-</a:t>
            </a:r>
            <a:r>
              <a:rPr lang="en-US" b="1"/>
              <a:t>Coupling</a:t>
            </a:r>
            <a:r>
              <a:rPr lang="en-US"/>
              <a:t>: The above, Modeled both as SISO and MIMO systems, the below as MIMO</a:t>
            </a:r>
          </a:p>
          <a:p>
            <a:r>
              <a:rPr lang="en-US" b="1"/>
              <a:t>Modeled Performance</a:t>
            </a:r>
            <a:r>
              <a:rPr lang="en-US"/>
              <a:t>: Compute all DOF’s of Top Mass sensor noise contribution to Test Mass degree of freedom of interest</a:t>
            </a:r>
          </a:p>
          <a:p>
            <a:r>
              <a:rPr lang="en-US" b="1"/>
              <a:t>Compare</a:t>
            </a:r>
            <a:r>
              <a:rPr lang="en-US"/>
              <a:t>: with other noise sources, requirements, etc.</a:t>
            </a:r>
          </a:p>
          <a:p>
            <a:r>
              <a:rPr lang="en-US" b="1"/>
              <a:t>Measured Performance</a:t>
            </a:r>
            <a:r>
              <a:rPr lang="en-US"/>
              <a:t>: With what we can: Closed Loop TOP2TOP Open and Closed Loop TFs, TOP Sensor ASDs, TOP Control Signal ASDs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492"/>
            <a:ext cx="8229600" cy="97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Damping Loop Design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Figures of Merit</a:t>
            </a:r>
          </a:p>
        </p:txBody>
      </p:sp>
      <p:pic>
        <p:nvPicPr>
          <p:cNvPr id="7" name="Picture 6" descr="Merit-Badge_000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8656" cy="1475232"/>
          </a:xfrm>
          <a:prstGeom prst="rect">
            <a:avLst/>
          </a:prstGeom>
        </p:spPr>
      </p:pic>
      <p:pic>
        <p:nvPicPr>
          <p:cNvPr id="8" name="Picture 7" descr="American_Busi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888" y="0"/>
            <a:ext cx="1530112" cy="15301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Stability (New Filters)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0" y="385283"/>
            <a:ext cx="2716200" cy="4618641"/>
            <a:chOff x="-40000" y="1695384"/>
            <a:chExt cx="2716200" cy="4618641"/>
          </a:xfrm>
        </p:grpSpPr>
        <p:sp>
          <p:nvSpPr>
            <p:cNvPr id="16" name="TextBox 15"/>
            <p:cNvSpPr txBox="1"/>
            <p:nvPr/>
          </p:nvSpPr>
          <p:spPr>
            <a:xfrm>
              <a:off x="-40000" y="3091194"/>
              <a:ext cx="25307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Open Loop Gain TF:</a:t>
              </a:r>
            </a:p>
            <a:p>
              <a:r>
                <a:rPr lang="en-US" sz="1600">
                  <a:solidFill>
                    <a:srgbClr val="24F01A"/>
                  </a:solidFill>
                </a:rPr>
                <a:t>   SISO Model </a:t>
              </a:r>
              <a:r>
                <a:rPr lang="en-US" sz="1600"/>
                <a:t>= </a:t>
              </a:r>
              <a:r>
                <a:rPr lang="en-US" sz="1600">
                  <a:solidFill>
                    <a:srgbClr val="3366FF"/>
                  </a:solidFill>
                </a:rPr>
                <a:t>P</a:t>
              </a:r>
              <a:r>
                <a:rPr lang="en-US" sz="1600" baseline="-25000">
                  <a:solidFill>
                    <a:srgbClr val="3366FF"/>
                  </a:solidFill>
                </a:rPr>
                <a:t>L</a:t>
              </a:r>
              <a:r>
                <a:rPr lang="en-US" sz="1600"/>
                <a:t> * </a:t>
              </a:r>
              <a:r>
                <a:rPr lang="en-US" sz="1600">
                  <a:solidFill>
                    <a:srgbClr val="FFBC01"/>
                  </a:solidFill>
                </a:rPr>
                <a:t>K</a:t>
              </a:r>
              <a:r>
                <a:rPr lang="en-US" sz="1600" baseline="-25000">
                  <a:solidFill>
                    <a:srgbClr val="FFBC01"/>
                  </a:solidFill>
                </a:rPr>
                <a:t>L</a:t>
              </a:r>
              <a:endParaRPr lang="en-US" sz="1600">
                <a:solidFill>
                  <a:srgbClr val="FFBC01"/>
                </a:solidFill>
              </a:endParaRPr>
            </a:p>
            <a:p>
              <a:r>
                <a:rPr lang="en-US" sz="1600">
                  <a:solidFill>
                    <a:srgbClr val="FF0000"/>
                  </a:solidFill>
                </a:rPr>
                <a:t>   MIMO Model </a:t>
              </a:r>
              <a:r>
                <a:rPr lang="en-US" sz="1600"/>
                <a:t>= Full </a:t>
              </a:r>
            </a:p>
            <a:p>
              <a:r>
                <a:rPr lang="en-US" sz="1600"/>
                <a:t>   State Space System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40000" y="5236807"/>
              <a:ext cx="2716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Close Loop Gain:</a:t>
              </a:r>
            </a:p>
            <a:p>
              <a:r>
                <a:rPr lang="en-US" sz="1600">
                  <a:solidFill>
                    <a:srgbClr val="F086B5"/>
                  </a:solidFill>
                </a:rPr>
                <a:t>  SISO Model </a:t>
              </a:r>
              <a:r>
                <a:rPr lang="en-US" sz="1600"/>
                <a:t>= </a:t>
              </a:r>
              <a:r>
                <a:rPr lang="en-US" sz="1600">
                  <a:solidFill>
                    <a:srgbClr val="3366FF"/>
                  </a:solidFill>
                </a:rPr>
                <a:t>P</a:t>
              </a:r>
              <a:r>
                <a:rPr lang="en-US" sz="1600" baseline="-25000">
                  <a:solidFill>
                    <a:srgbClr val="3366FF"/>
                  </a:solidFill>
                </a:rPr>
                <a:t>L</a:t>
              </a:r>
              <a:r>
                <a:rPr lang="en-US" sz="1600"/>
                <a:t> / (1 - </a:t>
              </a:r>
              <a:r>
                <a:rPr lang="en-US" sz="1600">
                  <a:solidFill>
                    <a:srgbClr val="24F01A"/>
                  </a:solidFill>
                </a:rPr>
                <a:t>G</a:t>
              </a:r>
              <a:r>
                <a:rPr lang="en-US" sz="1600" baseline="-25000">
                  <a:solidFill>
                    <a:srgbClr val="24F01A"/>
                  </a:solidFill>
                </a:rPr>
                <a:t>L</a:t>
              </a:r>
              <a:r>
                <a:rPr lang="en-US" sz="1600"/>
                <a:t>)</a:t>
              </a:r>
              <a:endParaRPr lang="en-US" sz="1600">
                <a:solidFill>
                  <a:srgbClr val="FFBC01"/>
                </a:solidFill>
              </a:endParaRPr>
            </a:p>
            <a:p>
              <a:r>
                <a:rPr lang="en-US" sz="1600">
                  <a:solidFill>
                    <a:srgbClr val="FF12A4"/>
                  </a:solidFill>
                </a:rPr>
                <a:t>  </a:t>
              </a:r>
              <a:r>
                <a:rPr lang="en-US" sz="1600">
                  <a:solidFill>
                    <a:srgbClr val="E02B96"/>
                  </a:solidFill>
                </a:rPr>
                <a:t>MIMO Model </a:t>
              </a:r>
              <a:r>
                <a:rPr lang="en-US" sz="1600"/>
                <a:t>= Full State </a:t>
              </a:r>
            </a:p>
            <a:p>
              <a:r>
                <a:rPr lang="en-US" sz="1600"/>
                <a:t>  Space System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40000" y="4365347"/>
              <a:ext cx="228249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Suppression:</a:t>
              </a:r>
            </a:p>
            <a:p>
              <a:r>
                <a:rPr lang="en-US" sz="1600">
                  <a:solidFill>
                    <a:srgbClr val="660066"/>
                  </a:solidFill>
                </a:rPr>
                <a:t>  SISO Model </a:t>
              </a:r>
              <a:r>
                <a:rPr lang="en-US" sz="1600"/>
                <a:t>= 1 / (1 - </a:t>
              </a:r>
              <a:r>
                <a:rPr lang="en-US" sz="1600">
                  <a:solidFill>
                    <a:srgbClr val="24F01A"/>
                  </a:solidFill>
                </a:rPr>
                <a:t>G</a:t>
              </a:r>
              <a:r>
                <a:rPr lang="en-US" sz="1600" baseline="-25000">
                  <a:solidFill>
                    <a:srgbClr val="24F01A"/>
                  </a:solidFill>
                </a:rPr>
                <a:t>L</a:t>
              </a:r>
              <a:r>
                <a:rPr lang="en-US" sz="1600"/>
                <a:t>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40000" y="1695384"/>
              <a:ext cx="25307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Plant:</a:t>
              </a:r>
            </a:p>
            <a:p>
              <a:r>
                <a:rPr lang="en-US" sz="1600">
                  <a:solidFill>
                    <a:srgbClr val="3366FF"/>
                  </a:solidFill>
                </a:rPr>
                <a:t>   </a:t>
              </a:r>
              <a:r>
                <a:rPr lang="en-US" sz="1600">
                  <a:solidFill>
                    <a:srgbClr val="0000FF"/>
                  </a:solidFill>
                </a:rPr>
                <a:t>SISO Model </a:t>
              </a:r>
              <a:r>
                <a:rPr lang="en-US" sz="1600"/>
                <a:t>=</a:t>
              </a:r>
              <a:r>
                <a:rPr lang="en-US" sz="1600">
                  <a:solidFill>
                    <a:srgbClr val="3366FF"/>
                  </a:solidFill>
                </a:rPr>
                <a:t> </a:t>
              </a:r>
              <a:r>
                <a:rPr lang="en-US" sz="1600">
                  <a:solidFill>
                    <a:srgbClr val="0000FF"/>
                  </a:solidFill>
                </a:rPr>
                <a:t>P</a:t>
              </a:r>
              <a:r>
                <a:rPr lang="en-US" sz="1600" baseline="-25000">
                  <a:solidFill>
                    <a:srgbClr val="0000FF"/>
                  </a:solidFill>
                </a:rPr>
                <a:t>L</a:t>
              </a:r>
              <a:endParaRPr lang="en-US" sz="160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40000" y="2357672"/>
              <a:ext cx="253079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Controller:</a:t>
              </a:r>
            </a:p>
            <a:p>
              <a:r>
                <a:rPr lang="en-US" sz="1600">
                  <a:solidFill>
                    <a:srgbClr val="3366FF"/>
                  </a:solidFill>
                </a:rPr>
                <a:t>   </a:t>
              </a:r>
              <a:r>
                <a:rPr lang="en-US" sz="1600">
                  <a:solidFill>
                    <a:srgbClr val="FFBC01"/>
                  </a:solidFill>
                </a:rPr>
                <a:t>SISO Model </a:t>
              </a:r>
              <a:r>
                <a:rPr lang="en-US" sz="1600"/>
                <a:t>=</a:t>
              </a:r>
              <a:r>
                <a:rPr lang="en-US" sz="1600">
                  <a:solidFill>
                    <a:srgbClr val="3366FF"/>
                  </a:solidFill>
                </a:rPr>
                <a:t> </a:t>
              </a:r>
              <a:r>
                <a:rPr lang="en-US" sz="1600">
                  <a:solidFill>
                    <a:srgbClr val="FFBC01"/>
                  </a:solidFill>
                </a:rPr>
                <a:t>K</a:t>
              </a:r>
              <a:r>
                <a:rPr lang="en-US" sz="1600" baseline="-25000">
                  <a:solidFill>
                    <a:srgbClr val="FFBC01"/>
                  </a:solidFill>
                </a:rPr>
                <a:t>L</a:t>
              </a:r>
              <a:endParaRPr lang="en-US" sz="1600"/>
            </a:p>
          </p:txBody>
        </p:sp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4</a:t>
            </a:fld>
            <a:endParaRPr lang="en-US"/>
          </a:p>
        </p:txBody>
      </p:sp>
      <p:pic>
        <p:nvPicPr>
          <p:cNvPr id="29" name="Picture 28" descr="dampingfilters_QUAD_2013-05-01_loopdesign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87453" y="670049"/>
            <a:ext cx="8242815" cy="63694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62373" y="5850429"/>
            <a:ext cx="2057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7F7F7F"/>
                </a:solidFill>
              </a:rPr>
              <a:t>Unconditionally Stable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0400" y="2386409"/>
            <a:ext cx="2009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7F7F7F"/>
                </a:solidFill>
              </a:rPr>
              <a:t>Elliptic first, then rolloff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2483" y="1413810"/>
            <a:ext cx="25776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Boost on low-frequency modes to reduce RMS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11974" y="1155803"/>
            <a:ext cx="1680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7F7F7F"/>
                </a:solidFill>
              </a:rPr>
              <a:t>Not-so-high-Q Elliptic Filter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80393" y="5229216"/>
            <a:ext cx="2399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7F7F7F"/>
                </a:solidFill>
              </a:rPr>
              <a:t>Not just velocity damping anymore:</a:t>
            </a:r>
          </a:p>
          <a:p>
            <a:r>
              <a:rPr lang="en-US" sz="1600">
                <a:solidFill>
                  <a:srgbClr val="7F7F7F"/>
                </a:solidFill>
              </a:rPr>
              <a:t>[z:p]=[~1:~10] Hz pair for more phase with which to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All DOF’s TOP Sensor Noise Contribution (New Filters)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5</a:t>
            </a:fld>
            <a:endParaRPr lang="en-US"/>
          </a:p>
        </p:txBody>
      </p:sp>
      <p:pic>
        <p:nvPicPr>
          <p:cNvPr id="8" name="Picture 7" descr="dampingfilters_QUAD_2013-05-01_sensornoise_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85543" y="1193445"/>
            <a:ext cx="7615335" cy="5884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1815" y="2857393"/>
            <a:ext cx="16208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Sensor noise contributions to L Test Mass Motion @ 10Hz [m/rtHz]:</a:t>
            </a:r>
          </a:p>
          <a:p>
            <a:endParaRPr lang="en-US" sz="1600"/>
          </a:p>
          <a:p>
            <a:r>
              <a:rPr lang="en-US" b="1">
                <a:solidFill>
                  <a:srgbClr val="0000FF"/>
                </a:solidFill>
              </a:rPr>
              <a:t>L2L</a:t>
            </a:r>
            <a:r>
              <a:rPr lang="en-US"/>
              <a:t> </a:t>
            </a:r>
            <a:r>
              <a:rPr lang="en-US" b="1"/>
              <a:t>= 2.0e-19</a:t>
            </a:r>
          </a:p>
          <a:p>
            <a:r>
              <a:rPr lang="en-US" b="1">
                <a:solidFill>
                  <a:srgbClr val="00B9B9"/>
                </a:solidFill>
              </a:rPr>
              <a:t>R2L</a:t>
            </a:r>
            <a:r>
              <a:rPr lang="en-US"/>
              <a:t> = 1.1e-19 </a:t>
            </a:r>
          </a:p>
          <a:p>
            <a:r>
              <a:rPr lang="en-US" b="1">
                <a:solidFill>
                  <a:srgbClr val="660066"/>
                </a:solidFill>
              </a:rPr>
              <a:t>P2L</a:t>
            </a:r>
            <a:r>
              <a:rPr lang="en-US"/>
              <a:t> = 8.7e-20</a:t>
            </a:r>
          </a:p>
          <a:p>
            <a:r>
              <a:rPr lang="en-US" b="1"/>
              <a:t>T2L </a:t>
            </a:r>
            <a:r>
              <a:rPr lang="en-US"/>
              <a:t>= 5.0e-20</a:t>
            </a:r>
          </a:p>
          <a:p>
            <a:endParaRPr lang="en-US"/>
          </a:p>
          <a:p>
            <a:r>
              <a:rPr lang="en-US"/>
              <a:t>L Reqs = 1e-20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1739" y="957646"/>
            <a:ext cx="2632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When you start carving out the L contribution to L Test Mass Motion, P, R, and T’s contribution are there waiting for you too!</a:t>
            </a:r>
          </a:p>
        </p:txBody>
      </p:sp>
      <p:pic>
        <p:nvPicPr>
          <p:cNvPr id="11" name="Picture 10" descr="QUADL4Mod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210" y="2678257"/>
            <a:ext cx="1197790" cy="3814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2113" y="1836167"/>
            <a:ext cx="3133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/>
              <a:t>T and R loops are harder to design, because their last resonances are higher in frequency, so can’t be as aggressive with noise roll-off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7467" y="6273224"/>
            <a:ext cx="22265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600" baseline="3000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</a:rPr>
              <a:t> “L” resonsance is a mess of L, T, R, and 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6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Compare with other Noises (New Filters)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6510" y="1590116"/>
            <a:ext cx="247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Longitudinal BOSEM </a:t>
            </a:r>
            <a:r>
              <a:rPr lang="en-US" b="1">
                <a:solidFill>
                  <a:srgbClr val="00B9B9"/>
                </a:solidFill>
              </a:rPr>
              <a:t>Sensor Noise </a:t>
            </a:r>
            <a:r>
              <a:rPr lang="en-US"/>
              <a:t>still dominates between 1-30 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8969" y="5642800"/>
            <a:ext cx="262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PUM </a:t>
            </a:r>
            <a:r>
              <a:rPr lang="en-US" b="1">
                <a:solidFill>
                  <a:srgbClr val="FF0000"/>
                </a:solidFill>
              </a:rPr>
              <a:t>Actuator Noise</a:t>
            </a:r>
            <a:r>
              <a:rPr lang="en-US" b="1">
                <a:solidFill>
                  <a:srgbClr val="00B9B9"/>
                </a:solidFill>
              </a:rPr>
              <a:t> </a:t>
            </a:r>
            <a:r>
              <a:rPr lang="en-US"/>
              <a:t>finally takes over at 30 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825" y="1492502"/>
            <a:ext cx="247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660066"/>
                </a:solidFill>
              </a:rPr>
              <a:t>Residual Seismic Noise</a:t>
            </a:r>
          </a:p>
          <a:p>
            <a:endParaRPr lang="en-US" b="1">
              <a:solidFill>
                <a:srgbClr val="660066"/>
              </a:solidFill>
            </a:endParaRPr>
          </a:p>
          <a:p>
            <a:r>
              <a:rPr lang="en-US"/>
              <a:t>Dominates below 1 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0162" y="2080152"/>
            <a:ext cx="6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But…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662" y="1637451"/>
            <a:ext cx="232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Now only a factor of 5-10 away from </a:t>
            </a:r>
            <a:r>
              <a:rPr lang="en-US" b="1"/>
              <a:t>residual seismic</a:t>
            </a:r>
            <a:r>
              <a:rPr lang="en-US"/>
              <a:t>, instead of 500-1000</a:t>
            </a:r>
          </a:p>
        </p:txBody>
      </p:sp>
      <p:pic>
        <p:nvPicPr>
          <p:cNvPr id="16" name="Picture 15" descr="dampingfilters_QUAD_2013-05-01_G1300537-v2_perform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429768" y="923544"/>
            <a:ext cx="7946136" cy="61401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mpingfilters_QUAD_2013-05-01_G1300537-v2_darmperform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60043" y="880064"/>
            <a:ext cx="8059708" cy="62279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372486"/>
            <a:ext cx="2180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Vertical DOF </a:t>
            </a:r>
            <a:r>
              <a:rPr lang="en-US"/>
              <a:t>is also dominated by </a:t>
            </a:r>
            <a:r>
              <a:rPr lang="en-US" b="1">
                <a:solidFill>
                  <a:srgbClr val="7F7F7F"/>
                </a:solidFill>
              </a:rPr>
              <a:t>sensor noise </a:t>
            </a:r>
            <a:r>
              <a:rPr lang="en-US"/>
              <a:t>at 10 Hz, and could play a role assuming the 0.001 [m/m] coupling over the 4km arms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492"/>
            <a:ext cx="8229600" cy="976915"/>
          </a:xfrm>
        </p:spPr>
        <p:txBody>
          <a:bodyPr anchor="t">
            <a:noAutofit/>
          </a:bodyPr>
          <a:lstStyle/>
          <a:p>
            <a:r>
              <a:rPr lang="en-US" sz="3200" b="1"/>
              <a:t>Damping Loop Design</a:t>
            </a:r>
            <a:r>
              <a:rPr lang="en-US" sz="3200"/>
              <a:t/>
            </a:r>
            <a:br>
              <a:rPr lang="en-US" sz="3200"/>
            </a:br>
            <a:r>
              <a:rPr lang="en-US" sz="2800"/>
              <a:t>Compare with Cavity Displacement (New Filters)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TOP Mass ON/OFF Spectra</a:t>
            </a:r>
            <a:br>
              <a:rPr lang="en-US"/>
            </a:br>
            <a:r>
              <a:rPr lang="en-US" sz="2667"/>
              <a:t>(New Filters)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8</a:t>
            </a:fld>
            <a:endParaRPr lang="en-US"/>
          </a:p>
        </p:txBody>
      </p:sp>
      <p:pic>
        <p:nvPicPr>
          <p:cNvPr id="8" name="Picture 7" descr="2013-05-06_L1SUSITMX_M0_L_AS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798976"/>
            <a:ext cx="7160665" cy="6059024"/>
          </a:xfrm>
          <a:prstGeom prst="rect">
            <a:avLst/>
          </a:prstGeom>
        </p:spPr>
      </p:pic>
      <p:pic>
        <p:nvPicPr>
          <p:cNvPr id="9" name="Picture 8" descr="2013-05-06_L1SUSITMX_M0_P_AS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95802" y="977009"/>
            <a:ext cx="5001014" cy="424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0400" y="1499146"/>
            <a:ext cx="200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Lowest L/P Modes gave us grief in the H2OAT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7137" y="2022366"/>
            <a:ext cx="114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7F7F7F"/>
                </a:solidFill>
              </a:rPr>
              <a:t>10</a:t>
            </a:r>
            <a:r>
              <a:rPr lang="en-US" sz="2000" baseline="30000">
                <a:solidFill>
                  <a:srgbClr val="7F7F7F"/>
                </a:solidFill>
              </a:rPr>
              <a:t>-5</a:t>
            </a:r>
            <a:r>
              <a:rPr lang="en-US" sz="2000">
                <a:solidFill>
                  <a:srgbClr val="7F7F7F"/>
                </a:solidFill>
              </a:rPr>
              <a:t> [rad]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5201" y="1499146"/>
            <a:ext cx="1988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F7F7F"/>
                </a:solidFill>
              </a:rPr>
              <a:t>Longitudinal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2571" y="3778232"/>
            <a:ext cx="90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7F7F7F"/>
                </a:solidFill>
              </a:rPr>
              <a:t>Pitch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7844" y="5155090"/>
            <a:ext cx="36002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BUT</a:t>
            </a:r>
            <a:r>
              <a:rPr lang="en-US" sz="2000"/>
              <a:t>, ISI is only damped in this measurement, so we’ll probably be fine (as we were once the l.f. performance of the ISIs were tuned)</a:t>
            </a:r>
            <a:endParaRPr lang="en-US" sz="2000" b="1"/>
          </a:p>
        </p:txBody>
      </p:sp>
      <p:sp>
        <p:nvSpPr>
          <p:cNvPr id="15" name="TextBox 14"/>
          <p:cNvSpPr txBox="1"/>
          <p:nvPr/>
        </p:nvSpPr>
        <p:spPr>
          <a:xfrm>
            <a:off x="5293646" y="2508857"/>
            <a:ext cx="88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0.43 Hz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2480" y="3415591"/>
            <a:ext cx="88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0.56 Hz</a:t>
            </a:r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rot="5400000" flipH="1" flipV="1">
            <a:off x="5836862" y="2170963"/>
            <a:ext cx="235232" cy="440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0"/>
          </p:cNvCxnSpPr>
          <p:nvPr/>
        </p:nvCxnSpPr>
        <p:spPr>
          <a:xfrm rot="5400000" flipH="1" flipV="1">
            <a:off x="5824091" y="2950782"/>
            <a:ext cx="793753" cy="135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28558" y="3470340"/>
            <a:ext cx="88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0.43 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20973" y="4868668"/>
            <a:ext cx="88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0.56 Hz</a:t>
            </a: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2209666" y="3419456"/>
            <a:ext cx="481400" cy="235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0"/>
          </p:cNvCxnSpPr>
          <p:nvPr/>
        </p:nvCxnSpPr>
        <p:spPr>
          <a:xfrm rot="5400000" flipH="1" flipV="1">
            <a:off x="2432584" y="4403859"/>
            <a:ext cx="793753" cy="135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Impact"/>
                <a:cs typeface="Impact"/>
              </a:rPr>
              <a:t>Level 1</a:t>
            </a:r>
            <a:r>
              <a:rPr lang="en-US">
                <a:solidFill>
                  <a:srgbClr val="008000"/>
                </a:solidFill>
                <a:latin typeface="Impact"/>
                <a:cs typeface="Impact"/>
              </a:rPr>
              <a:t> </a:t>
            </a:r>
            <a:r>
              <a:rPr lang="en-US"/>
              <a:t>vs.</a:t>
            </a:r>
            <a:r>
              <a:rPr lang="en-US" i="1">
                <a:solidFill>
                  <a:srgbClr val="FF0000"/>
                </a:solidFill>
                <a:latin typeface="Impact"/>
                <a:cs typeface="Impact"/>
              </a:rPr>
              <a:t>Level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G1300537-v2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5497-4F17-A54B-95B3-6F617F354C6C}" type="slidenum">
              <a:rPr/>
              <a:pPr/>
              <a:t>9</a:t>
            </a:fld>
            <a:endParaRPr lang="en-US"/>
          </a:p>
        </p:txBody>
      </p:sp>
      <p:pic>
        <p:nvPicPr>
          <p:cNvPr id="6" name="Picture 5" descr="dampingfilters_comparison_2012-11-21vs2013-05-01_fu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0005" y="486277"/>
            <a:ext cx="8536796" cy="6596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0131" y="2140157"/>
            <a:ext cx="34972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9494"/>
                </a:solidFill>
              </a:rPr>
              <a:t>Old Sensor Noise </a:t>
            </a:r>
            <a:r>
              <a:rPr lang="en-US" sz="1600"/>
              <a:t>takes over at ~0.5 Hz</a:t>
            </a:r>
          </a:p>
          <a:p>
            <a:r>
              <a:rPr lang="en-US" sz="1600" b="1">
                <a:solidFill>
                  <a:schemeClr val="accent3"/>
                </a:solidFill>
              </a:rPr>
              <a:t>New Sensor Noise </a:t>
            </a:r>
            <a:r>
              <a:rPr lang="en-US" sz="1600"/>
              <a:t>takes over at ~1.0 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7209" y="1098153"/>
            <a:ext cx="46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660066"/>
                </a:solidFill>
              </a:rPr>
              <a:t>Old 0.43 Hz mode from Res. Seis. </a:t>
            </a:r>
            <a:r>
              <a:rPr lang="en-US" sz="1600"/>
              <a:t>is squashed entirely</a:t>
            </a:r>
          </a:p>
          <a:p>
            <a:r>
              <a:rPr lang="en-US" sz="1600" b="1">
                <a:solidFill>
                  <a:srgbClr val="E02B96"/>
                </a:solidFill>
              </a:rPr>
              <a:t>New 0.43 Hz mode from Res. Seis. </a:t>
            </a:r>
            <a:r>
              <a:rPr lang="en-US" sz="1600"/>
              <a:t>has a Q of ~10-50, but still not dominating the 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177" y="3863058"/>
            <a:ext cx="2673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Old Sensor Noise </a:t>
            </a:r>
            <a:r>
              <a:rPr lang="en-US"/>
              <a:t>is </a:t>
            </a:r>
            <a:r>
              <a:rPr lang="en-US" b="1"/>
              <a:t>1.3e-17 </a:t>
            </a:r>
            <a:r>
              <a:rPr lang="en-US"/>
              <a:t>[m/rtHz]@ 10Hz</a:t>
            </a:r>
          </a:p>
          <a:p>
            <a:r>
              <a:rPr lang="en-US" b="1">
                <a:solidFill>
                  <a:srgbClr val="FF0000"/>
                </a:solidFill>
              </a:rPr>
              <a:t>New Sensor Noise </a:t>
            </a:r>
            <a:r>
              <a:rPr lang="en-US"/>
              <a:t>is </a:t>
            </a:r>
            <a:r>
              <a:rPr lang="en-US" b="1"/>
              <a:t>2.0e-19 </a:t>
            </a:r>
            <a:r>
              <a:rPr lang="en-US"/>
              <a:t>[m/rtHz]@ 10Hz </a:t>
            </a:r>
          </a:p>
          <a:p>
            <a:r>
              <a:rPr lang="en-US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2446" y="3552649"/>
            <a:ext cx="3447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3"/>
                </a:solidFill>
              </a:rPr>
              <a:t>New Sensor Noise </a:t>
            </a:r>
            <a:r>
              <a:rPr lang="en-US" sz="1600"/>
              <a:t>is a factor of ~5 better than </a:t>
            </a:r>
            <a:r>
              <a:rPr lang="en-US" sz="1600" b="1">
                <a:solidFill>
                  <a:srgbClr val="009494"/>
                </a:solidFill>
              </a:rPr>
              <a:t>Old Sensor Noise </a:t>
            </a:r>
            <a:r>
              <a:rPr lang="en-US" sz="1600">
                <a:solidFill>
                  <a:srgbClr val="000000"/>
                </a:solidFill>
              </a:rPr>
              <a:t>in between resonces</a:t>
            </a:r>
            <a:endParaRPr lang="en-US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1509</Words>
  <Application>Microsoft Macintosh PowerPoint</Application>
  <PresentationFormat>On-screen Show (4:3)</PresentationFormat>
  <Paragraphs>207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aLIGO QUAD "Level 2" Damping Loop Design (Supplemental to LLO aLOG 6949)</vt:lpstr>
      <vt:lpstr>Slide 2</vt:lpstr>
      <vt:lpstr>Slide 3</vt:lpstr>
      <vt:lpstr>Damping Loop Design Stability (New Filters)</vt:lpstr>
      <vt:lpstr>Damping Loop Design All DOF’s TOP Sensor Noise Contribution (New Filters)</vt:lpstr>
      <vt:lpstr>Damping Loop Design Compare with other Noises (New Filters)</vt:lpstr>
      <vt:lpstr>Damping Loop Design Compare with Cavity Displacement (New Filters)</vt:lpstr>
      <vt:lpstr>TOP Mass ON/OFF Spectra (New Filters)</vt:lpstr>
      <vt:lpstr>Level 1 vs.Level 2</vt:lpstr>
      <vt:lpstr>Level 1 vs.Level 2</vt:lpstr>
      <vt:lpstr>Level 1 vs.Level 2</vt:lpstr>
      <vt:lpstr>Level 1 vs.Level 2</vt:lpstr>
      <vt:lpstr>Remaining Questions</vt:lpstr>
      <vt:lpstr>Bonus Material For the Curious</vt:lpstr>
      <vt:lpstr>Damping Loop Design OLD Filters</vt:lpstr>
      <vt:lpstr>Damping Loop Design NEW Filters</vt:lpstr>
      <vt:lpstr>Seismic  Input Motion</vt:lpstr>
      <vt:lpstr>Damping Loop Design All DOF’s TOP Sensor Noise Contribution (Old Filters)</vt:lpstr>
      <vt:lpstr>Damping Loop Design Compare with other Noises (Old Filters)</vt:lpstr>
      <vt:lpstr>Damping Loop Design Compare with Cavity Displacement (Old Filters)</vt:lpstr>
      <vt:lpstr>Measured Open Loop Gain TF (New Filters)</vt:lpstr>
      <vt:lpstr>Damping Loop Design Proof that MIMO Matters!!</vt:lpstr>
      <vt:lpstr>QUAD Performance Modeling All the bits and pieces</vt:lpstr>
    </vt:vector>
  </TitlesOfParts>
  <Company>Louisiana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Kissel</dc:creator>
  <cp:lastModifiedBy>Jeff Kissel</cp:lastModifiedBy>
  <cp:revision>5</cp:revision>
  <dcterms:created xsi:type="dcterms:W3CDTF">2013-05-13T23:58:25Z</dcterms:created>
  <dcterms:modified xsi:type="dcterms:W3CDTF">2013-05-14T00:17:07Z</dcterms:modified>
</cp:coreProperties>
</file>