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df" ContentType="application/pdf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2" r:id="rId4"/>
    <p:sldId id="259" r:id="rId5"/>
    <p:sldId id="260" r:id="rId6"/>
    <p:sldId id="258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F76E8"/>
    <a:srgbClr val="05EBE0"/>
    <a:srgbClr val="FF5A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61403-2BB8-AE49-8215-E0D894FF8A2A}" type="datetimeFigureOut">
              <a:t>5/1/13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8B3ED-52E8-C047-9A14-E647792BF60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0E4BD-54C4-B94F-B631-DE5D0EC9912E}" type="datetimeFigureOut">
              <a:t>5/1/13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87AB9-4169-B845-99BA-0E9E4D032A7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G1300530-v2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10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J. Kissel, NSF Review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564F2-05B2-B04C-8371-9757D8D75C6E}" type="slidenum">
              <a:t>‹#›</a:t>
            </a:fld>
            <a:endParaRPr lang="en-US"/>
          </a:p>
        </p:txBody>
      </p:sp>
      <p:pic>
        <p:nvPicPr>
          <p:cNvPr id="7" name="Picture 6" descr="LIGO_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95201" cy="720153"/>
          </a:xfrm>
          <a:prstGeom prst="rect">
            <a:avLst/>
          </a:prstGeom>
        </p:spPr>
      </p:pic>
      <p:pic>
        <p:nvPicPr>
          <p:cNvPr id="8" name="Picture 7" descr="mit_logo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26022" y="0"/>
            <a:ext cx="1217978" cy="720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822" y="2360172"/>
            <a:ext cx="6044384" cy="1470025"/>
          </a:xfrm>
        </p:spPr>
        <p:txBody>
          <a:bodyPr>
            <a:noAutofit/>
          </a:bodyPr>
          <a:lstStyle/>
          <a:p>
            <a:r>
              <a:rPr lang="en-US" sz="5400"/>
              <a:t>The aLIGO Guardian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593" y="4214613"/>
            <a:ext cx="6898626" cy="54788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Jeff Kissel, for the ISC, SEI, SUS, etc. teams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94" y="1150084"/>
            <a:ext cx="8229600" cy="514037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/>
              <a:t>iLIGO Experience: Operators/Commissioners had to manage many control systems, but many components were passive </a:t>
            </a:r>
          </a:p>
          <a:p>
            <a:pPr>
              <a:spcAft>
                <a:spcPts val="1200"/>
              </a:spcAft>
            </a:pPr>
            <a:r>
              <a:rPr lang="en-US"/>
              <a:t>aLIGO has many more control loops/sensors/actuators – “modules” – of which to keep track; too difficult for one operator to manage</a:t>
            </a:r>
          </a:p>
          <a:p>
            <a:pPr>
              <a:spcAft>
                <a:spcPts val="1200"/>
              </a:spcAft>
            </a:pPr>
            <a:r>
              <a:rPr lang="en-US"/>
              <a:t>BUT many aLIGO modules are will be controled/managed identically</a:t>
            </a:r>
          </a:p>
          <a:p>
            <a:pPr>
              <a:spcAft>
                <a:spcPts val="1200"/>
              </a:spcAft>
            </a:pPr>
            <a:r>
              <a:rPr lang="en-US"/>
              <a:t>Design modular control systems to be in well-defined and verifiable states, which can then be managed hierarchically</a:t>
            </a:r>
          </a:p>
          <a:p>
            <a:pPr>
              <a:spcAft>
                <a:spcPts val="1200"/>
              </a:spcAft>
            </a:pPr>
            <a:r>
              <a:rPr lang="en-US"/>
              <a:t>Inspired by the VIRGO and GEO experience</a:t>
            </a:r>
          </a:p>
          <a:p>
            <a:pPr marL="339725" indent="-339725">
              <a:spcAft>
                <a:spcPts val="1200"/>
              </a:spcAft>
            </a:pPr>
            <a:r>
              <a:rPr lang="en-US"/>
              <a:t>Natural evolution from operation “by-hand,” to low-level scripts, to an organized well-tought-out infrastructure </a:t>
            </a:r>
          </a:p>
          <a:p>
            <a:pPr>
              <a:spcAft>
                <a:spcPts val="1200"/>
              </a:spcAft>
            </a:pPr>
            <a:r>
              <a:rPr lang="en-US"/>
              <a:t>Not a necessary deliverable for aLIGO, but essential for long term, robust, repeatable operation – particularly by non-experts</a:t>
            </a:r>
          </a:p>
          <a:p>
            <a:pPr>
              <a:spcAft>
                <a:spcPts val="1200"/>
              </a:spcAft>
            </a:pPr>
            <a:endParaRPr lang="en-US"/>
          </a:p>
          <a:p>
            <a:pPr>
              <a:spcAft>
                <a:spcPts val="1200"/>
              </a:spcAft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50086" y="0"/>
            <a:ext cx="2704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Motivation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Guardian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97" y="1143000"/>
            <a:ext cx="8229600" cy="500028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0"/>
              </a:spcAft>
            </a:pPr>
            <a:r>
              <a:rPr lang="en-US" b="1"/>
              <a:t>NOT</a:t>
            </a:r>
            <a:r>
              <a:rPr lang="en-US"/>
              <a:t> responsible for protection, only reporting, verifying, and transistioning between states (“Guardian” is a mis-nomer)</a:t>
            </a:r>
          </a:p>
          <a:p>
            <a:pPr>
              <a:spcAft>
                <a:spcPts val="3000"/>
              </a:spcAft>
            </a:pPr>
            <a:r>
              <a:rPr lang="en-US" b="1"/>
              <a:t>Module Guardian</a:t>
            </a:r>
            <a:r>
              <a:rPr lang="en-US"/>
              <a:t>: the lowest level state machine, directly controls a given component that can be treated identically (e.g. a Triple Suspension, or HAM-ISI)</a:t>
            </a:r>
          </a:p>
          <a:p>
            <a:pPr>
              <a:spcAft>
                <a:spcPts val="3000"/>
              </a:spcAft>
            </a:pPr>
            <a:r>
              <a:rPr lang="en-US" b="1"/>
              <a:t>Manager Guardian</a:t>
            </a:r>
            <a:r>
              <a:rPr lang="en-US"/>
              <a:t>: the “puppet master” that merely demands modules be in a given state, based on upper level manager or human requests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IGOSeismicIsolation_LVEA_G1200071-v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305" r="-20305"/>
              <a:stretch>
                <a:fillRect/>
              </a:stretch>
            </p:blipFill>
          </mc:Choice>
          <mc:Fallback>
            <p:blipFill>
              <a:blip r:embed="rId3"/>
              <a:srcRect l="-20305" r="-20305"/>
              <a:stretch>
                <a:fillRect/>
              </a:stretch>
            </p:blipFill>
          </mc:Fallback>
        </mc:AlternateContent>
        <p:spPr>
          <a:xfrm>
            <a:off x="-1249592" y="554686"/>
            <a:ext cx="11461374" cy="6303314"/>
          </a:xfrm>
        </p:spPr>
      </p:pic>
      <p:sp>
        <p:nvSpPr>
          <p:cNvPr id="5" name="TextBox 4"/>
          <p:cNvSpPr txBox="1"/>
          <p:nvPr/>
        </p:nvSpPr>
        <p:spPr>
          <a:xfrm>
            <a:off x="3132233" y="31466"/>
            <a:ext cx="279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Module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7720" y="1147918"/>
            <a:ext cx="182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QUAD Suspensions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798055" y="1212147"/>
            <a:ext cx="1199673" cy="365052"/>
          </a:xfrm>
          <a:prstGeom prst="straightConnector1">
            <a:avLst/>
          </a:prstGeom>
          <a:ln w="38100">
            <a:solidFill>
              <a:srgbClr val="05EBE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 rot="5400000">
            <a:off x="7101710" y="2292482"/>
            <a:ext cx="1308945" cy="312479"/>
          </a:xfrm>
          <a:prstGeom prst="straightConnector1">
            <a:avLst/>
          </a:prstGeom>
          <a:ln w="38100">
            <a:solidFill>
              <a:srgbClr val="05EBE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47042" y="4596559"/>
            <a:ext cx="97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HAM-ISIs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5798054" y="4595765"/>
            <a:ext cx="1448988" cy="323960"/>
          </a:xfrm>
          <a:prstGeom prst="straightConnector1">
            <a:avLst/>
          </a:prstGeom>
          <a:ln w="38100">
            <a:solidFill>
              <a:srgbClr val="7F76E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930418" y="5008118"/>
            <a:ext cx="1316625" cy="234771"/>
          </a:xfrm>
          <a:prstGeom prst="straightConnector1">
            <a:avLst/>
          </a:prstGeom>
          <a:ln w="38100">
            <a:solidFill>
              <a:srgbClr val="7F76E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0" y="6566303"/>
            <a:ext cx="1984141" cy="291697"/>
          </a:xfrm>
        </p:spPr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4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IGO_ISCControlScheme-v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33779" y="643759"/>
            <a:ext cx="8236475" cy="6264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0738" y="0"/>
            <a:ext cx="5579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Manager Examples</a:t>
            </a:r>
          </a:p>
          <a:p>
            <a:pPr algn="ctr"/>
            <a:r>
              <a:rPr lang="en-US" sz="2000"/>
              <a:t>(The Interferometer Sensing and Control System)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688" y="4000292"/>
            <a:ext cx="3019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Knowledgable about how modules must </a:t>
            </a:r>
            <a:r>
              <a:rPr lang="en-US" b="1"/>
              <a:t>interact</a:t>
            </a:r>
          </a:p>
          <a:p>
            <a:endParaRPr lang="en-US"/>
          </a:p>
          <a:p>
            <a:r>
              <a:rPr lang="en-US"/>
              <a:t>- Does not want/need to know anything about the modules other than they are </a:t>
            </a:r>
            <a:r>
              <a:rPr lang="en-US" b="1"/>
              <a:t>aligned</a:t>
            </a:r>
            <a:r>
              <a:rPr lang="en-US"/>
              <a:t> and in</a:t>
            </a:r>
            <a:r>
              <a:rPr lang="en-US" b="1"/>
              <a:t> their lowest noise</a:t>
            </a:r>
            <a:r>
              <a:rPr lang="en-US"/>
              <a:t> state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ardianDiagram_D1101755-v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850071"/>
            <a:ext cx="9144000" cy="606044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210034" y="3650278"/>
            <a:ext cx="1145406" cy="2220162"/>
            <a:chOff x="1210034" y="3230236"/>
            <a:chExt cx="1145406" cy="2220162"/>
          </a:xfrm>
        </p:grpSpPr>
        <p:sp>
          <p:nvSpPr>
            <p:cNvPr id="6" name="TextBox 5"/>
            <p:cNvSpPr txBox="1"/>
            <p:nvPr/>
          </p:nvSpPr>
          <p:spPr>
            <a:xfrm>
              <a:off x="1350037" y="4190306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Modules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6200000" flipV="1">
              <a:off x="1285013" y="3605268"/>
              <a:ext cx="960070" cy="2100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6" idx="2"/>
            </p:cNvCxnSpPr>
            <p:nvPr/>
          </p:nvCxnSpPr>
          <p:spPr>
            <a:xfrm rot="5400000" flipH="1" flipV="1">
              <a:off x="1241011" y="4838670"/>
              <a:ext cx="890759" cy="3326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50037" y="3230236"/>
              <a:ext cx="3100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10034" y="5448810"/>
              <a:ext cx="3100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6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33600" y="75353"/>
            <a:ext cx="4666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The Highest Level Organization</a:t>
            </a:r>
            <a:endParaRPr lang="en-US" sz="280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SGuardian_StateDiagram_T1300435-v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21053" y="710052"/>
            <a:ext cx="3880446" cy="5807922"/>
          </a:xfrm>
          <a:prstGeom prst="rect">
            <a:avLst/>
          </a:prstGeom>
        </p:spPr>
      </p:pic>
      <p:pic>
        <p:nvPicPr>
          <p:cNvPr id="6" name="Picture 5" descr="GuardianDiagram_G1101189-v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259" y="1806380"/>
            <a:ext cx="3154833" cy="482785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16200000" flipH="1">
            <a:off x="2975496" y="4794930"/>
            <a:ext cx="2080152" cy="1610962"/>
          </a:xfrm>
          <a:prstGeom prst="line">
            <a:avLst/>
          </a:prstGeom>
          <a:ln>
            <a:solidFill>
              <a:srgbClr val="FF5A6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76251" y="13719"/>
            <a:ext cx="24857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Module</a:t>
            </a:r>
          </a:p>
          <a:p>
            <a:pPr algn="ctr"/>
            <a:r>
              <a:rPr lang="en-US"/>
              <a:t>(HAM Triple Suspension)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7</a:t>
            </a:fld>
            <a:endParaRPr lang="en-US"/>
          </a:p>
        </p:txBody>
      </p:sp>
      <p:pic>
        <p:nvPicPr>
          <p:cNvPr id="21" name="Picture 20" descr="GuardianDiagram_G1300346-v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101506" y="369332"/>
            <a:ext cx="3956687" cy="206781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 flipH="1" flipV="1">
            <a:off x="2504998" y="1415148"/>
            <a:ext cx="3260234" cy="1850048"/>
          </a:xfrm>
          <a:prstGeom prst="line">
            <a:avLst/>
          </a:prstGeom>
          <a:ln>
            <a:solidFill>
              <a:srgbClr val="FF5A6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onut 23"/>
          <p:cNvSpPr/>
          <p:nvPr/>
        </p:nvSpPr>
        <p:spPr>
          <a:xfrm>
            <a:off x="3210092" y="710054"/>
            <a:ext cx="720016" cy="720049"/>
          </a:xfrm>
          <a:prstGeom prst="donut">
            <a:avLst>
              <a:gd name="adj" fmla="val 4167"/>
            </a:avLst>
          </a:prstGeom>
          <a:solidFill>
            <a:srgbClr val="FF5A6C"/>
          </a:solidFill>
          <a:ln>
            <a:solidFill>
              <a:srgbClr val="FF5A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99280"/>
            <a:ext cx="1329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Manager</a:t>
            </a:r>
            <a:endParaRPr lang="en-US" sz="240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218" y="0"/>
            <a:ext cx="6553200" cy="695433"/>
          </a:xfrm>
        </p:spPr>
        <p:txBody>
          <a:bodyPr>
            <a:normAutofit fontScale="90000"/>
          </a:bodyPr>
          <a:lstStyle/>
          <a:p>
            <a:r>
              <a:rPr lang="en-US"/>
              <a:t>Progress Thus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013" y="920067"/>
            <a:ext cx="8376792" cy="5937933"/>
          </a:xfrm>
        </p:spPr>
        <p:txBody>
          <a:bodyPr>
            <a:noAutofit/>
          </a:bodyPr>
          <a:lstStyle/>
          <a:p>
            <a:r>
              <a:rPr lang="en-US" sz="2000"/>
              <a:t>First article infrastructure created at MIT</a:t>
            </a:r>
          </a:p>
          <a:p>
            <a:endParaRPr lang="en-US" sz="2000"/>
          </a:p>
          <a:p>
            <a:r>
              <a:rPr lang="en-US" sz="2000"/>
              <a:t>Prototype module systems developed at MIT (SUS) and Stanford (SEI) using representative hardware</a:t>
            </a:r>
          </a:p>
          <a:p>
            <a:endParaRPr lang="en-US" sz="2000"/>
          </a:p>
          <a:p>
            <a:r>
              <a:rPr lang="en-US" sz="2000"/>
              <a:t>L1 Input Mode Cleaner Integrated Test Phase included prototype of IMC Manager Guardian </a:t>
            </a:r>
          </a:p>
          <a:p>
            <a:endParaRPr lang="en-US" sz="2000"/>
          </a:p>
          <a:p>
            <a:r>
              <a:rPr lang="en-US" sz="2000"/>
              <a:t>Very new (last week!): face-to-face meeting of subsystem leaders on the Guardian</a:t>
            </a:r>
          </a:p>
          <a:p>
            <a:pPr lvl="1">
              <a:buNone/>
            </a:pPr>
            <a:r>
              <a:rPr lang="en-US" sz="1800"/>
              <a:t>We’ve had enough prototyping that we can now really:</a:t>
            </a:r>
            <a:endParaRPr lang="en-US" sz="1800"/>
          </a:p>
          <a:p>
            <a:pPr lvl="1"/>
            <a:r>
              <a:rPr lang="en-US" sz="1800"/>
              <a:t>   Define Requirements</a:t>
            </a:r>
            <a:endParaRPr lang="en-US" sz="1800"/>
          </a:p>
          <a:p>
            <a:pPr lvl="1"/>
            <a:r>
              <a:rPr lang="en-US" sz="1800"/>
              <a:t>   Define common goals and infrastructure</a:t>
            </a:r>
          </a:p>
          <a:p>
            <a:pPr lvl="1"/>
            <a:r>
              <a:rPr lang="en-US" sz="1800"/>
              <a:t>   Software infrstructure can begin to be absorbed by CDS / Software Engineers</a:t>
            </a:r>
          </a:p>
          <a:p>
            <a:pPr marL="914400" lvl="1" indent="-457200"/>
            <a:r>
              <a:rPr lang="en-US" sz="1800"/>
              <a:t>Establish “czar” to ensure commonality and smooth interactions at the manager level</a:t>
            </a:r>
          </a:p>
          <a:p>
            <a:pPr marL="914400" lvl="1" indent="-457200">
              <a:buNone/>
            </a:pPr>
            <a:r>
              <a:rPr lang="en-US" sz="1800"/>
              <a:t>All of which we accomplished/has begun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G1300530-v2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4F2-05B2-B04C-8371-9757D8D75C6E}" type="slidenum"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Kissel, NSF Review 2013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494</Words>
  <Application>Microsoft Macintosh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aLIGO Guardian</vt:lpstr>
      <vt:lpstr>Slide 2</vt:lpstr>
      <vt:lpstr>Guardian Principles</vt:lpstr>
      <vt:lpstr>Slide 4</vt:lpstr>
      <vt:lpstr>Slide 5</vt:lpstr>
      <vt:lpstr>Slide 6</vt:lpstr>
      <vt:lpstr>Slide 7</vt:lpstr>
      <vt:lpstr>Progress Thus Far…</vt:lpstr>
    </vt:vector>
  </TitlesOfParts>
  <Company>Louisiana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aLIGO Guardian</dc:title>
  <dc:creator>Jeff Kissel</dc:creator>
  <cp:lastModifiedBy>Jeff Kissel</cp:lastModifiedBy>
  <cp:revision>6</cp:revision>
  <dcterms:created xsi:type="dcterms:W3CDTF">2013-05-01T17:23:04Z</dcterms:created>
  <dcterms:modified xsi:type="dcterms:W3CDTF">2013-05-01T19:09:32Z</dcterms:modified>
</cp:coreProperties>
</file>