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84" r:id="rId4"/>
    <p:sldId id="278" r:id="rId5"/>
    <p:sldId id="279" r:id="rId6"/>
    <p:sldId id="277" r:id="rId7"/>
    <p:sldId id="271" r:id="rId8"/>
    <p:sldId id="272" r:id="rId9"/>
    <p:sldId id="262" r:id="rId10"/>
    <p:sldId id="280" r:id="rId11"/>
    <p:sldId id="263" r:id="rId12"/>
    <p:sldId id="281" r:id="rId13"/>
    <p:sldId id="264" r:id="rId14"/>
    <p:sldId id="267" r:id="rId15"/>
    <p:sldId id="268" r:id="rId16"/>
    <p:sldId id="275" r:id="rId17"/>
    <p:sldId id="270" r:id="rId18"/>
    <p:sldId id="28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49FB-567D-5644-A776-01461C939F90}" type="datetimeFigureOut">
              <a:rPr lang="en-US" smtClean="0"/>
              <a:t>7/7/13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9DE7-717A-A042-8F49-D344D026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1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46FE-0CAD-8944-8780-2B32EF6FCF24}" type="datetimeFigureOut">
              <a:rPr lang="en-US" smtClean="0"/>
              <a:t>7/7/13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F505-7FC3-684A-B952-23275FBB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697" y="-1"/>
            <a:ext cx="9127303" cy="1079501"/>
          </a:xfrm>
          <a:prstGeom prst="rect">
            <a:avLst/>
          </a:prstGeom>
          <a:gradFill flip="none" rotWithShape="1">
            <a:gsLst>
              <a:gs pos="53000">
                <a:srgbClr val="008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63658"/>
            <a:ext cx="9144000" cy="594341"/>
          </a:xfrm>
          <a:prstGeom prst="rect">
            <a:avLst/>
          </a:prstGeom>
          <a:gradFill flip="none" rotWithShape="1">
            <a:gsLst>
              <a:gs pos="15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86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7/9/13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The Arm Length Stabilization System for Advanced LIGO Lock Acquisition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/>
                </a:solidFill>
              </a:defRPr>
            </a:lvl1pPr>
          </a:lstStyle>
          <a:p>
            <a:fld id="{21008BC5-D1A7-4146-A799-F226D0EB2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76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Arm Length Stabilization System for Advanced LIGO Lock </a:t>
            </a:r>
            <a:r>
              <a:rPr lang="en-US" dirty="0" err="1" smtClean="0"/>
              <a:t>Acquistion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161" y="3759200"/>
            <a:ext cx="7996039" cy="187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Adam Mullavey </a:t>
            </a:r>
            <a:endParaRPr lang="en-US" dirty="0" smtClean="0"/>
          </a:p>
          <a:p>
            <a:r>
              <a:rPr lang="en-US" dirty="0" smtClean="0"/>
              <a:t>Louisiana State University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LIGO </a:t>
            </a:r>
            <a:r>
              <a:rPr lang="en-US" dirty="0" smtClean="0"/>
              <a:t>ISC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SUGeauxB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1" y="4688025"/>
            <a:ext cx="1257628" cy="388871"/>
          </a:xfrm>
          <a:prstGeom prst="rect">
            <a:avLst/>
          </a:prstGeom>
        </p:spPr>
      </p:pic>
      <p:pic>
        <p:nvPicPr>
          <p:cNvPr id="5" name="Picture 4" descr="ligologoh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74799" cy="113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0601" y="6388100"/>
            <a:ext cx="16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LIGO-G1300524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400" y="6350000"/>
            <a:ext cx="285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Amaldi10/GR20 Conference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930" y="6375400"/>
            <a:ext cx="10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7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 </a:t>
            </a:r>
            <a:r>
              <a:rPr lang="en-US" dirty="0" err="1" smtClean="0"/>
              <a:t>Benchtop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LS_Benchtop_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39162"/>
            <a:ext cx="5143388" cy="38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00700" y="2095501"/>
            <a:ext cx="3086100" cy="33400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1.3m cavity</a:t>
            </a:r>
          </a:p>
          <a:p>
            <a:r>
              <a:rPr lang="en-US" sz="2400" dirty="0" smtClean="0"/>
              <a:t>Suspended mirrors</a:t>
            </a:r>
          </a:p>
          <a:p>
            <a:r>
              <a:rPr lang="en-US" sz="2400" dirty="0" err="1"/>
              <a:t>Beatnote</a:t>
            </a:r>
            <a:r>
              <a:rPr lang="en-US" sz="2400" dirty="0"/>
              <a:t> </a:t>
            </a:r>
            <a:r>
              <a:rPr lang="en-US" sz="2400" dirty="0" smtClean="0"/>
              <a:t>from </a:t>
            </a:r>
            <a:r>
              <a:rPr lang="en-US" sz="2400" dirty="0"/>
              <a:t>1064nm, not </a:t>
            </a:r>
            <a:r>
              <a:rPr lang="en-US" sz="2400" dirty="0" smtClean="0"/>
              <a:t>532nm</a:t>
            </a:r>
          </a:p>
          <a:p>
            <a:r>
              <a:rPr lang="en-US" sz="2400" dirty="0"/>
              <a:t>Feedback to arm length not Science Laser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632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"/>
            <a:ext cx="7239000" cy="866819"/>
          </a:xfrm>
        </p:spPr>
        <p:txBody>
          <a:bodyPr>
            <a:normAutofit/>
          </a:bodyPr>
          <a:lstStyle/>
          <a:p>
            <a:r>
              <a:rPr lang="en-US" dirty="0" smtClean="0"/>
              <a:t>ANU Bench-top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NU_experi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89" y="1070019"/>
            <a:ext cx="6103621" cy="339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9522" y="5847318"/>
            <a:ext cx="150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Mullavey et 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5325" y="1353067"/>
            <a:ext cx="419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30pm RMS, </a:t>
            </a:r>
            <a:r>
              <a:rPr lang="en-US" dirty="0" err="1" smtClean="0">
                <a:solidFill>
                  <a:srgbClr val="3366FF"/>
                </a:solidFill>
              </a:rPr>
              <a:t>approx</a:t>
            </a:r>
            <a:r>
              <a:rPr lang="en-US" dirty="0" smtClean="0">
                <a:solidFill>
                  <a:srgbClr val="3366FF"/>
                </a:solidFill>
              </a:rPr>
              <a:t> 1/30</a:t>
            </a:r>
            <a:r>
              <a:rPr lang="en-US" baseline="30000" dirty="0" smtClean="0">
                <a:solidFill>
                  <a:srgbClr val="3366FF"/>
                </a:solidFill>
              </a:rPr>
              <a:t>th</a:t>
            </a:r>
            <a:r>
              <a:rPr lang="en-US" dirty="0" smtClean="0">
                <a:solidFill>
                  <a:srgbClr val="3366FF"/>
                </a:solidFill>
              </a:rPr>
              <a:t> cavity line-width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2" name="Picture 11" descr="ALSOffsetTun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500"/>
            <a:ext cx="4356238" cy="299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2947600"/>
            <a:ext cx="372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Tuneable</a:t>
            </a:r>
            <a:r>
              <a:rPr lang="en-US" dirty="0" smtClean="0"/>
              <a:t> over full free spectral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Caltech 40m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892717"/>
            <a:ext cx="2971800" cy="3306763"/>
          </a:xfrm>
        </p:spPr>
        <p:txBody>
          <a:bodyPr/>
          <a:lstStyle/>
          <a:p>
            <a:r>
              <a:rPr lang="en-US" dirty="0" smtClean="0"/>
              <a:t>40m cavity</a:t>
            </a:r>
          </a:p>
          <a:p>
            <a:r>
              <a:rPr lang="en-US" dirty="0" err="1" smtClean="0"/>
              <a:t>Beatnote</a:t>
            </a:r>
            <a:r>
              <a:rPr lang="en-US" dirty="0" smtClean="0"/>
              <a:t> from 532nm</a:t>
            </a:r>
          </a:p>
          <a:p>
            <a:r>
              <a:rPr lang="en-US" dirty="0" smtClean="0"/>
              <a:t>Feedback to </a:t>
            </a:r>
            <a:r>
              <a:rPr lang="en-US" smtClean="0"/>
              <a:t>arm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686"/>
            <a:ext cx="6019800" cy="35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4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700"/>
            <a:ext cx="7467600" cy="866819"/>
          </a:xfrm>
        </p:spPr>
        <p:txBody>
          <a:bodyPr/>
          <a:lstStyle/>
          <a:p>
            <a:r>
              <a:rPr lang="en-US" dirty="0" smtClean="0"/>
              <a:t>Caltech 40m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40mCavTu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" y="1472129"/>
            <a:ext cx="3074120" cy="4792663"/>
          </a:xfrm>
          <a:prstGeom prst="rect">
            <a:avLst/>
          </a:prstGeom>
        </p:spPr>
      </p:pic>
      <p:pic>
        <p:nvPicPr>
          <p:cNvPr id="9" name="Picture 8" descr="40mNo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99" y="1642302"/>
            <a:ext cx="5733698" cy="3907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17515" y="5732463"/>
            <a:ext cx="126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Izumi et. </a:t>
            </a:r>
            <a:r>
              <a:rPr lang="en-US" dirty="0"/>
              <a:t>a</a:t>
            </a:r>
            <a:r>
              <a:rPr lang="en-US" dirty="0" smtClean="0"/>
              <a:t>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7167" y="5743060"/>
            <a:ext cx="12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24pm RMS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46500" y="2521466"/>
            <a:ext cx="173416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2508766"/>
            <a:ext cx="12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 pm RMS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303" y="1102797"/>
            <a:ext cx="296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Tuning On and Off Resonance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4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at the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Hanford</a:t>
            </a:r>
          </a:p>
          <a:p>
            <a:pPr lvl="1"/>
            <a:r>
              <a:rPr lang="en-US" dirty="0" smtClean="0"/>
              <a:t>Y station ALS installed and commissioned (One </a:t>
            </a:r>
            <a:r>
              <a:rPr lang="en-US" dirty="0"/>
              <a:t>Arm </a:t>
            </a:r>
            <a:r>
              <a:rPr lang="en-US" dirty="0" smtClean="0"/>
              <a:t>Test)</a:t>
            </a:r>
            <a:endParaRPr lang="en-US" dirty="0"/>
          </a:p>
          <a:p>
            <a:pPr lvl="1"/>
            <a:r>
              <a:rPr lang="en-US" dirty="0"/>
              <a:t>Half Interferometer (HIFO) test, i.e. </a:t>
            </a:r>
            <a:r>
              <a:rPr lang="en-US" dirty="0" smtClean="0"/>
              <a:t>effectively ALS</a:t>
            </a:r>
            <a:r>
              <a:rPr lang="en-US" dirty="0"/>
              <a:t>-</a:t>
            </a:r>
            <a:r>
              <a:rPr lang="en-US" dirty="0" err="1"/>
              <a:t>Comm</a:t>
            </a:r>
            <a:r>
              <a:rPr lang="en-US" dirty="0"/>
              <a:t> loop</a:t>
            </a:r>
          </a:p>
          <a:p>
            <a:r>
              <a:rPr lang="en-US" dirty="0" smtClean="0"/>
              <a:t>Livingston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asically nothing yet (waiting for an arm)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1_HIFO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93401"/>
            <a:ext cx="4648200" cy="519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Hanford HIFO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62101"/>
            <a:ext cx="4203700" cy="19684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Beat signal between Y-ARM and doubled PSL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Using actual LIGO ALS system: electronics, etc.</a:t>
            </a:r>
          </a:p>
          <a:p>
            <a:r>
              <a:rPr lang="en-US" sz="2400" dirty="0" smtClean="0"/>
              <a:t>Feeding back to PSL (via IMC)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101600"/>
            <a:ext cx="72644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HIFO Residual Noise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HIFOY_noi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4" y="1638300"/>
            <a:ext cx="7242484" cy="4497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6880" y="2399268"/>
            <a:ext cx="355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1/10 the </a:t>
            </a:r>
            <a:r>
              <a:rPr lang="en-US" dirty="0" err="1" smtClean="0">
                <a:solidFill>
                  <a:srgbClr val="0000FF"/>
                </a:solidFill>
              </a:rPr>
              <a:t>linewidth</a:t>
            </a:r>
            <a:r>
              <a:rPr lang="en-US" dirty="0" smtClean="0">
                <a:solidFill>
                  <a:srgbClr val="0000FF"/>
                </a:solidFill>
              </a:rPr>
              <a:t> of the arm cavity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2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Hanford</a:t>
            </a:r>
          </a:p>
          <a:p>
            <a:pPr lvl="1"/>
            <a:r>
              <a:rPr lang="en-US" dirty="0" smtClean="0"/>
              <a:t>Continue Noise Hunting, &lt; CARM </a:t>
            </a:r>
            <a:r>
              <a:rPr lang="en-US" dirty="0" err="1" smtClean="0"/>
              <a:t>linewidth</a:t>
            </a:r>
            <a:r>
              <a:rPr lang="en-US" dirty="0" smtClean="0"/>
              <a:t> (100 times smaller than Arm </a:t>
            </a:r>
            <a:r>
              <a:rPr lang="en-US" dirty="0" err="1" smtClean="0"/>
              <a:t>Linewidth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HIFO X (soon)</a:t>
            </a:r>
          </a:p>
          <a:p>
            <a:pPr lvl="1"/>
            <a:r>
              <a:rPr lang="en-US" dirty="0" smtClean="0"/>
              <a:t>Full IFO (May 2014)</a:t>
            </a:r>
            <a:endParaRPr lang="en-US" dirty="0" smtClean="0"/>
          </a:p>
          <a:p>
            <a:r>
              <a:rPr lang="en-US" dirty="0" smtClean="0"/>
              <a:t>Livingston</a:t>
            </a:r>
          </a:p>
          <a:p>
            <a:pPr lvl="1"/>
            <a:r>
              <a:rPr lang="en-US" dirty="0" smtClean="0"/>
              <a:t>HIFO X (October 2013)</a:t>
            </a:r>
          </a:p>
          <a:p>
            <a:pPr lvl="1"/>
            <a:r>
              <a:rPr lang="en-US" dirty="0" smtClean="0"/>
              <a:t>Full IFO (February 2014)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" y="1549400"/>
            <a:ext cx="79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[1] Mullavey et. al, Optics Express, </a:t>
            </a:r>
            <a:r>
              <a:rPr lang="en-US" sz="2000" dirty="0" err="1" smtClean="0"/>
              <a:t>Vol</a:t>
            </a:r>
            <a:r>
              <a:rPr lang="en-US" sz="2000" dirty="0" smtClean="0"/>
              <a:t> 20, Issue 1, </a:t>
            </a:r>
            <a:r>
              <a:rPr lang="en-US" sz="2000" dirty="0" err="1" smtClean="0"/>
              <a:t>pp</a:t>
            </a:r>
            <a:r>
              <a:rPr lang="en-US" sz="2000" dirty="0" smtClean="0"/>
              <a:t> 81-89 (2012)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8727" y="2286000"/>
            <a:ext cx="6694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[2] Izumi et. al, JOSA A, Vol. 29, Issue 10, pp. 2092-2103 (2012)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900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0"/>
            <a:ext cx="8229600" cy="866819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779963"/>
          </a:xfrm>
        </p:spPr>
        <p:txBody>
          <a:bodyPr>
            <a:normAutofit/>
          </a:bodyPr>
          <a:lstStyle/>
          <a:p>
            <a:r>
              <a:rPr lang="en-US" sz="2400" dirty="0"/>
              <a:t>LIGO Hanford</a:t>
            </a:r>
          </a:p>
          <a:p>
            <a:pPr lvl="1"/>
            <a:r>
              <a:rPr lang="en-US" sz="2000" dirty="0"/>
              <a:t>Daniel </a:t>
            </a:r>
            <a:r>
              <a:rPr lang="en-US" sz="2000" dirty="0" err="1"/>
              <a:t>Sigg</a:t>
            </a:r>
            <a:r>
              <a:rPr lang="en-US" sz="2000" dirty="0"/>
              <a:t>, Keita </a:t>
            </a:r>
            <a:r>
              <a:rPr lang="en-US" sz="2000" dirty="0" err="1"/>
              <a:t>Kawabe</a:t>
            </a:r>
            <a:r>
              <a:rPr lang="en-US" sz="2000" dirty="0"/>
              <a:t>, </a:t>
            </a:r>
            <a:r>
              <a:rPr lang="en-US" sz="2000" dirty="0" err="1"/>
              <a:t>Kiwamu</a:t>
            </a:r>
            <a:r>
              <a:rPr lang="en-US" sz="2000" dirty="0"/>
              <a:t> Izumi, Sheila </a:t>
            </a:r>
            <a:r>
              <a:rPr lang="en-US" sz="2000" dirty="0" smtClean="0"/>
              <a:t>Dwyer</a:t>
            </a:r>
            <a:endParaRPr lang="en-US" sz="2400" dirty="0" smtClean="0"/>
          </a:p>
          <a:p>
            <a:r>
              <a:rPr lang="en-US" sz="2400" dirty="0" smtClean="0"/>
              <a:t>LIGO </a:t>
            </a:r>
            <a:r>
              <a:rPr lang="en-US" sz="2400" dirty="0"/>
              <a:t>Caltech</a:t>
            </a:r>
          </a:p>
          <a:p>
            <a:pPr lvl="1"/>
            <a:r>
              <a:rPr lang="en-US" sz="2000" dirty="0" err="1"/>
              <a:t>Rana</a:t>
            </a:r>
            <a:r>
              <a:rPr lang="en-US" sz="2000" dirty="0"/>
              <a:t> </a:t>
            </a:r>
            <a:r>
              <a:rPr lang="en-US" sz="2000" dirty="0" err="1"/>
              <a:t>Adhikari</a:t>
            </a:r>
            <a:r>
              <a:rPr lang="en-US" sz="2000" dirty="0"/>
              <a:t>, Koji Arai, Aidan Brooks, David </a:t>
            </a:r>
            <a:r>
              <a:rPr lang="en-US" sz="2000" dirty="0" err="1"/>
              <a:t>Yeaton</a:t>
            </a:r>
            <a:r>
              <a:rPr lang="en-US" sz="2000" dirty="0"/>
              <a:t>-Massey</a:t>
            </a:r>
          </a:p>
          <a:p>
            <a:r>
              <a:rPr lang="en-US" sz="2400" dirty="0"/>
              <a:t>LIGO MIT</a:t>
            </a:r>
          </a:p>
          <a:p>
            <a:pPr lvl="1"/>
            <a:r>
              <a:rPr lang="en-US" sz="2000" dirty="0"/>
              <a:t>Peter </a:t>
            </a:r>
            <a:r>
              <a:rPr lang="en-US" sz="2000" dirty="0" err="1"/>
              <a:t>Fritschel</a:t>
            </a:r>
            <a:r>
              <a:rPr lang="en-US" sz="2000" dirty="0"/>
              <a:t>, Matt Evans, Lisa </a:t>
            </a:r>
            <a:r>
              <a:rPr lang="en-US" sz="2000" dirty="0" err="1"/>
              <a:t>Barsotti</a:t>
            </a:r>
            <a:r>
              <a:rPr lang="en-US" sz="2000" dirty="0"/>
              <a:t>, John Miller</a:t>
            </a:r>
          </a:p>
          <a:p>
            <a:r>
              <a:rPr lang="en-US" sz="2400" dirty="0"/>
              <a:t>The Australian National University</a:t>
            </a:r>
          </a:p>
          <a:p>
            <a:pPr lvl="1"/>
            <a:r>
              <a:rPr lang="en-US" sz="2000" dirty="0"/>
              <a:t>Bram </a:t>
            </a:r>
            <a:r>
              <a:rPr lang="en-US" sz="2000" dirty="0" err="1"/>
              <a:t>Slagmolen</a:t>
            </a:r>
            <a:r>
              <a:rPr lang="en-US" sz="2000" dirty="0"/>
              <a:t>, Daniel Shaddock, David McClelland, </a:t>
            </a:r>
            <a:endParaRPr lang="en-US" sz="2400" dirty="0" smtClean="0"/>
          </a:p>
          <a:p>
            <a:r>
              <a:rPr lang="en-US" sz="2400" dirty="0" smtClean="0"/>
              <a:t>Other</a:t>
            </a:r>
          </a:p>
          <a:p>
            <a:pPr lvl="1"/>
            <a:r>
              <a:rPr lang="en-US" sz="2000" dirty="0" smtClean="0"/>
              <a:t>Stefan Ballmer (Syracuse University), </a:t>
            </a:r>
            <a:r>
              <a:rPr lang="en-US" sz="2000" dirty="0" err="1" smtClean="0"/>
              <a:t>Alexa</a:t>
            </a:r>
            <a:r>
              <a:rPr lang="en-US" sz="2000" dirty="0" smtClean="0"/>
              <a:t> Staley (</a:t>
            </a:r>
            <a:r>
              <a:rPr lang="en-US" sz="2000" dirty="0"/>
              <a:t>Columbia University</a:t>
            </a:r>
            <a:r>
              <a:rPr lang="en-US" sz="2000" dirty="0" smtClean="0"/>
              <a:t>), </a:t>
            </a:r>
            <a:r>
              <a:rPr lang="en-US" sz="2000" dirty="0"/>
              <a:t>Alberto </a:t>
            </a:r>
            <a:r>
              <a:rPr lang="en-US" sz="2000" dirty="0" err="1"/>
              <a:t>Stochino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0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Simplified_IFO_sm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43" y="923137"/>
            <a:ext cx="6779157" cy="5439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05" y="1328468"/>
            <a:ext cx="421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Degrees Of Freedom To </a:t>
            </a:r>
          </a:p>
          <a:p>
            <a:r>
              <a:rPr lang="en-US" dirty="0" smtClean="0"/>
              <a:t>Sense and Control: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DARM</a:t>
            </a:r>
            <a:r>
              <a:rPr lang="en-US" dirty="0" smtClean="0"/>
              <a:t> (</a:t>
            </a:r>
            <a:r>
              <a:rPr lang="en-US" b="1" dirty="0" smtClean="0"/>
              <a:t>D</a:t>
            </a:r>
            <a:r>
              <a:rPr lang="en-US" dirty="0" smtClean="0"/>
              <a:t>ifferential </a:t>
            </a:r>
            <a:r>
              <a:rPr lang="en-US" b="1" dirty="0" smtClean="0"/>
              <a:t>ARM</a:t>
            </a:r>
            <a:r>
              <a:rPr lang="en-US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CARM</a:t>
            </a:r>
            <a:r>
              <a:rPr lang="en-US" dirty="0" smtClean="0"/>
              <a:t> (</a:t>
            </a:r>
            <a:r>
              <a:rPr lang="en-US" b="1" dirty="0" smtClean="0"/>
              <a:t>C</a:t>
            </a:r>
            <a:r>
              <a:rPr lang="en-US" dirty="0" smtClean="0"/>
              <a:t>ommon </a:t>
            </a:r>
            <a:r>
              <a:rPr lang="en-US" b="1" dirty="0" smtClean="0"/>
              <a:t>ARM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MICH</a:t>
            </a:r>
            <a:r>
              <a:rPr lang="en-US" dirty="0" smtClean="0"/>
              <a:t> (</a:t>
            </a:r>
            <a:r>
              <a:rPr lang="en-US" b="1" dirty="0" err="1" smtClean="0"/>
              <a:t>MICH</a:t>
            </a:r>
            <a:r>
              <a:rPr lang="en-US" dirty="0" err="1" smtClean="0"/>
              <a:t>elson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PRCL</a:t>
            </a:r>
            <a:r>
              <a:rPr lang="en-US" dirty="0" smtClean="0"/>
              <a:t> (</a:t>
            </a:r>
            <a:r>
              <a:rPr lang="en-US" b="1" dirty="0" smtClean="0"/>
              <a:t>P</a:t>
            </a:r>
            <a:r>
              <a:rPr lang="en-US" dirty="0" smtClean="0"/>
              <a:t>ower </a:t>
            </a:r>
            <a:r>
              <a:rPr lang="en-US" b="1" dirty="0" smtClean="0"/>
              <a:t>R</a:t>
            </a:r>
            <a:r>
              <a:rPr lang="en-US" dirty="0" smtClean="0"/>
              <a:t>ecycling </a:t>
            </a:r>
            <a:r>
              <a:rPr lang="en-US" b="1" dirty="0" smtClean="0"/>
              <a:t>C</a:t>
            </a:r>
            <a:r>
              <a:rPr lang="en-US" dirty="0" smtClean="0"/>
              <a:t>avity </a:t>
            </a:r>
            <a:r>
              <a:rPr lang="en-US" b="1" dirty="0" smtClean="0"/>
              <a:t>L</a:t>
            </a:r>
            <a:r>
              <a:rPr lang="en-US" dirty="0" smtClean="0"/>
              <a:t>ength)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SRCL</a:t>
            </a:r>
            <a:r>
              <a:rPr lang="en-US" dirty="0" smtClean="0"/>
              <a:t> (</a:t>
            </a:r>
            <a:r>
              <a:rPr lang="en-US" b="1" dirty="0" smtClean="0"/>
              <a:t>S</a:t>
            </a:r>
            <a:r>
              <a:rPr lang="en-US" dirty="0" smtClean="0"/>
              <a:t>ignal </a:t>
            </a:r>
            <a:r>
              <a:rPr lang="en-US" b="1" dirty="0" smtClean="0"/>
              <a:t>R</a:t>
            </a:r>
            <a:r>
              <a:rPr lang="en-US" dirty="0" smtClean="0"/>
              <a:t>ecycling </a:t>
            </a:r>
            <a:r>
              <a:rPr lang="en-US" b="1" dirty="0" smtClean="0"/>
              <a:t>C</a:t>
            </a:r>
            <a:r>
              <a:rPr lang="en-US" dirty="0" smtClean="0"/>
              <a:t>avity </a:t>
            </a:r>
            <a:r>
              <a:rPr lang="en-US" b="1" dirty="0" smtClean="0"/>
              <a:t>L</a:t>
            </a:r>
            <a:r>
              <a:rPr lang="en-US" dirty="0" smtClean="0"/>
              <a:t>ength)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9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13199"/>
            <a:ext cx="4381500" cy="1993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Coupled Free Swinging Cavities</a:t>
            </a:r>
          </a:p>
          <a:p>
            <a:pPr lvl="1"/>
            <a:r>
              <a:rPr lang="en-US" sz="2000" dirty="0" smtClean="0"/>
              <a:t>Sensing matrix in a state of flux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61037"/>
              </p:ext>
            </p:extLst>
          </p:nvPr>
        </p:nvGraphicFramePr>
        <p:xfrm>
          <a:off x="4622800" y="3834465"/>
          <a:ext cx="4229100" cy="217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2247900" imgH="1155700" progId="Equation.3">
                  <p:embed/>
                </p:oleObj>
              </mc:Choice>
              <mc:Fallback>
                <p:oleObj name="Equation" r:id="rId3" imgW="22479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2800" y="3834465"/>
                        <a:ext cx="4229100" cy="217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7539" y="4189065"/>
            <a:ext cx="2046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Dynamic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Sensing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Matrix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219200"/>
            <a:ext cx="5207000" cy="151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Narrow locking range</a:t>
            </a:r>
          </a:p>
          <a:p>
            <a:pPr lvl="1"/>
            <a:r>
              <a:rPr lang="en-US" sz="2000" dirty="0" smtClean="0"/>
              <a:t>Cavity swinging too fast</a:t>
            </a:r>
          </a:p>
          <a:p>
            <a:pPr lvl="1"/>
            <a:r>
              <a:rPr lang="en-US" sz="2000" dirty="0" smtClean="0"/>
              <a:t>Actuators too weak to catch lock</a:t>
            </a:r>
            <a:endParaRPr lang="en-US" sz="2000" dirty="0"/>
          </a:p>
        </p:txBody>
      </p:sp>
      <p:pic>
        <p:nvPicPr>
          <p:cNvPr id="12" name="Picture 11" descr="Esi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1128415"/>
            <a:ext cx="2901950" cy="25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124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Simplify the problem by decoupling CARM and DARM, using independent sensors.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387975"/>
            <a:ext cx="8229600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Introducing the Arm Length Stabilization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873154"/>
              </p:ext>
            </p:extLst>
          </p:nvPr>
        </p:nvGraphicFramePr>
        <p:xfrm>
          <a:off x="1308100" y="2430463"/>
          <a:ext cx="5929313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3251200" imgH="1397000" progId="Equation.3">
                  <p:embed/>
                </p:oleObj>
              </mc:Choice>
              <mc:Fallback>
                <p:oleObj name="Equation" r:id="rId3" imgW="3251200" imgH="139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100" y="2430463"/>
                        <a:ext cx="5929313" cy="254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870200" y="2527300"/>
            <a:ext cx="889000" cy="7239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59200" y="3251199"/>
            <a:ext cx="2146300" cy="1727201"/>
          </a:xfrm>
          <a:prstGeom prst="round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Length Stabilization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Simplified_IFO_ALS_sm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245"/>
            <a:ext cx="6642100" cy="508388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40300" y="1574800"/>
            <a:ext cx="3746500" cy="17399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Uses Auxiliary Lasers locked to the Arm Cavities</a:t>
            </a:r>
          </a:p>
          <a:p>
            <a:r>
              <a:rPr lang="en-US" sz="2400" dirty="0" smtClean="0"/>
              <a:t>Transmitted Aux light combined with doubled PSL to form a heterodyne signals</a:t>
            </a:r>
          </a:p>
        </p:txBody>
      </p:sp>
    </p:spTree>
    <p:extLst>
      <p:ext uri="{BB962C8B-B14F-4D97-AF65-F5344CB8AC3E}">
        <p14:creationId xmlns:p14="http://schemas.microsoft.com/office/powerpoint/2010/main" val="14832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ALS_EndS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3324045"/>
            <a:ext cx="7652959" cy="303230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43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Auxiliary Laser</a:t>
            </a:r>
          </a:p>
          <a:p>
            <a:pPr lvl="1"/>
            <a:r>
              <a:rPr lang="en-US" sz="2000" dirty="0" smtClean="0"/>
              <a:t>Dual Wavelength (532nm and 1064nm)</a:t>
            </a:r>
          </a:p>
          <a:p>
            <a:pPr lvl="1"/>
            <a:r>
              <a:rPr lang="en-US" sz="2000" dirty="0" smtClean="0"/>
              <a:t>First Locked to PSL</a:t>
            </a:r>
          </a:p>
          <a:p>
            <a:pPr lvl="1"/>
            <a:r>
              <a:rPr lang="en-US" sz="2000" dirty="0" smtClean="0"/>
              <a:t>Locked to Arm Cavity, via PDH technique and fed back to 40MHz VCO</a:t>
            </a:r>
          </a:p>
        </p:txBody>
      </p:sp>
    </p:spTree>
    <p:extLst>
      <p:ext uri="{BB962C8B-B14F-4D97-AF65-F5344CB8AC3E}">
        <p14:creationId xmlns:p14="http://schemas.microsoft.com/office/powerpoint/2010/main" val="148056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- Corner Station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ALS_CornerStation_Complic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53" y="986367"/>
            <a:ext cx="6008603" cy="385265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5900" y="4839018"/>
            <a:ext cx="4343400" cy="124438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ALS </a:t>
            </a:r>
            <a:r>
              <a:rPr lang="en-US" sz="2400" dirty="0" err="1" smtClean="0"/>
              <a:t>Comm</a:t>
            </a:r>
            <a:r>
              <a:rPr lang="en-US" sz="2400" dirty="0" smtClean="0"/>
              <a:t> </a:t>
            </a:r>
          </a:p>
          <a:p>
            <a:pPr lvl="1"/>
            <a:r>
              <a:rPr lang="en-US" sz="2100" dirty="0" smtClean="0"/>
              <a:t>fed back to PSL frequency (via IMC) </a:t>
            </a:r>
          </a:p>
          <a:p>
            <a:pPr lvl="1"/>
            <a:r>
              <a:rPr lang="en-US" sz="2100" dirty="0" smtClean="0"/>
              <a:t>Offset injected into loop for tuning of resonance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86300" y="4839018"/>
            <a:ext cx="4114800" cy="124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ALS Diff </a:t>
            </a:r>
          </a:p>
          <a:p>
            <a:pPr lvl="1"/>
            <a:r>
              <a:rPr lang="en-US" sz="1800" dirty="0" smtClean="0"/>
              <a:t>fed back differentially to ETMs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551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Couple of experiments to test out ALS technique on single cavity:</a:t>
            </a:r>
            <a:endParaRPr lang="en-US" sz="2400" dirty="0" smtClean="0"/>
          </a:p>
          <a:p>
            <a:pPr lvl="1"/>
            <a:r>
              <a:rPr lang="en-US" sz="2000" dirty="0" smtClean="0"/>
              <a:t>ANU </a:t>
            </a:r>
            <a:r>
              <a:rPr lang="en-US" sz="2000" dirty="0" err="1" smtClean="0"/>
              <a:t>Benchtop</a:t>
            </a:r>
            <a:r>
              <a:rPr lang="en-US" sz="2000" dirty="0" smtClean="0"/>
              <a:t> Experiment ([1] Mullavey </a:t>
            </a:r>
            <a:r>
              <a:rPr lang="en-US" sz="2000" dirty="0" smtClean="0"/>
              <a:t>et. </a:t>
            </a:r>
            <a:r>
              <a:rPr lang="en-US" sz="2000" dirty="0" smtClean="0"/>
              <a:t>Al)</a:t>
            </a:r>
            <a:endParaRPr lang="en-US" sz="1600" dirty="0" smtClean="0"/>
          </a:p>
          <a:p>
            <a:pPr lvl="1"/>
            <a:r>
              <a:rPr lang="en-US" sz="2000" dirty="0" smtClean="0"/>
              <a:t>Caltech </a:t>
            </a:r>
            <a:r>
              <a:rPr lang="en-US" sz="2000" dirty="0" smtClean="0"/>
              <a:t>40m Experiment ([2] Izumi </a:t>
            </a:r>
            <a:r>
              <a:rPr lang="en-US" sz="2000" dirty="0" smtClean="0"/>
              <a:t>et. </a:t>
            </a:r>
            <a:r>
              <a:rPr lang="en-US" sz="2000" dirty="0" smtClean="0"/>
              <a:t>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Arm Length Stabilization System for Advanced LIGO Lock Acquisition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BC5-D1A7-4146-A799-F226D0EB2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8562</TotalTime>
  <Words>850</Words>
  <Application>Microsoft Macintosh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Equation</vt:lpstr>
      <vt:lpstr>The Arm Length Stabilization System for Advanced LIGO Lock Acquistion</vt:lpstr>
      <vt:lpstr>Acknowledgments</vt:lpstr>
      <vt:lpstr>Lock Acquisition</vt:lpstr>
      <vt:lpstr>Difficulties</vt:lpstr>
      <vt:lpstr>Lock Acquisition</vt:lpstr>
      <vt:lpstr>Arm Length Stabilization</vt:lpstr>
      <vt:lpstr>End Station</vt:lpstr>
      <vt:lpstr>ALS - Corner Station</vt:lpstr>
      <vt:lpstr>Prototype Experiments</vt:lpstr>
      <vt:lpstr>ANU Benchtop Experiment</vt:lpstr>
      <vt:lpstr>ANU Bench-top Results</vt:lpstr>
      <vt:lpstr>Caltech 40m Experiment</vt:lpstr>
      <vt:lpstr>Caltech 40m Results</vt:lpstr>
      <vt:lpstr>Progress at the Sites</vt:lpstr>
      <vt:lpstr>Hanford HIFO test</vt:lpstr>
      <vt:lpstr>HIFO Residual Noise</vt:lpstr>
      <vt:lpstr>Future</vt:lpstr>
      <vt:lpstr>References</vt:lpstr>
      <vt:lpstr>Backup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Arm Length Stabilization System for Advanced LIGO Lock Acquistion</dc:title>
  <dc:creator>Adam Mullavey</dc:creator>
  <cp:lastModifiedBy>Adam Mullavey</cp:lastModifiedBy>
  <cp:revision>83</cp:revision>
  <cp:lastPrinted>2013-07-09T13:28:37Z</cp:lastPrinted>
  <dcterms:created xsi:type="dcterms:W3CDTF">2013-07-02T20:12:39Z</dcterms:created>
  <dcterms:modified xsi:type="dcterms:W3CDTF">2013-07-09T13:37:56Z</dcterms:modified>
</cp:coreProperties>
</file>