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embeddings/Microsoft_Equation16.bin" ContentType="application/vnd.openxmlformats-officedocument.oleObject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embeddings/Microsoft_Equation15.bin" ContentType="application/vnd.openxmlformats-officedocument.oleObject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4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embeddings/Microsoft_Equation13.bin" ContentType="application/vnd.openxmlformats-officedocument.oleObject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Microsoft_Equation8.bin" ContentType="application/vnd.openxmlformats-officedocument.oleObject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embeddings/Microsoft_Equation12.bin" ContentType="application/vnd.openxmlformats-officedocument.oleObject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embeddings/Microsoft_Equation7.bin" ContentType="application/vnd.openxmlformats-officedocument.oleObject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embeddings/Microsoft_Equation17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Equation10.bin" ContentType="application/vnd.openxmlformats-officedocument.oleObject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87" r:id="rId2"/>
    <p:sldId id="389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61" r:id="rId11"/>
    <p:sldId id="398" r:id="rId12"/>
    <p:sldId id="311" r:id="rId13"/>
    <p:sldId id="277" r:id="rId14"/>
    <p:sldId id="260" r:id="rId15"/>
    <p:sldId id="335" r:id="rId16"/>
    <p:sldId id="324" r:id="rId17"/>
    <p:sldId id="369" r:id="rId18"/>
    <p:sldId id="403" r:id="rId19"/>
    <p:sldId id="399" r:id="rId20"/>
    <p:sldId id="367" r:id="rId21"/>
    <p:sldId id="364" r:id="rId22"/>
    <p:sldId id="404" r:id="rId23"/>
    <p:sldId id="372" r:id="rId24"/>
    <p:sldId id="378" r:id="rId25"/>
    <p:sldId id="373" r:id="rId26"/>
    <p:sldId id="375" r:id="rId27"/>
    <p:sldId id="338" r:id="rId28"/>
    <p:sldId id="383" r:id="rId29"/>
    <p:sldId id="377" r:id="rId30"/>
    <p:sldId id="382" r:id="rId31"/>
    <p:sldId id="385" r:id="rId32"/>
    <p:sldId id="386" r:id="rId33"/>
    <p:sldId id="407" r:id="rId34"/>
    <p:sldId id="408" r:id="rId35"/>
    <p:sldId id="409" r:id="rId36"/>
    <p:sldId id="412" r:id="rId37"/>
    <p:sldId id="381" r:id="rId38"/>
    <p:sldId id="410" r:id="rId39"/>
    <p:sldId id="411" r:id="rId40"/>
    <p:sldId id="341" r:id="rId41"/>
    <p:sldId id="343" r:id="rId42"/>
    <p:sldId id="340" r:id="rId43"/>
    <p:sldId id="284" r:id="rId44"/>
    <p:sldId id="342" r:id="rId45"/>
    <p:sldId id="380" r:id="rId46"/>
    <p:sldId id="384" r:id="rId47"/>
    <p:sldId id="368" r:id="rId48"/>
    <p:sldId id="328" r:id="rId49"/>
    <p:sldId id="336" r:id="rId50"/>
    <p:sldId id="306" r:id="rId51"/>
    <p:sldId id="370" r:id="rId52"/>
    <p:sldId id="371" r:id="rId53"/>
    <p:sldId id="405" r:id="rId54"/>
    <p:sldId id="406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6337F"/>
    <a:srgbClr val="DC45DC"/>
    <a:srgbClr val="B279DC"/>
    <a:srgbClr val="A6062E"/>
    <a:srgbClr val="F1FF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40" autoAdjust="0"/>
    <p:restoredTop sz="97797" autoAdjust="0"/>
  </p:normalViewPr>
  <p:slideViewPr>
    <p:cSldViewPr snapToGrid="0" snapToObjects="1">
      <p:cViewPr>
        <p:scale>
          <a:sx n="150" d="100"/>
          <a:sy n="150" d="100"/>
        </p:scale>
        <p:origin x="-1256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ict"/><Relationship Id="rId4" Type="http://schemas.openxmlformats.org/officeDocument/2006/relationships/image" Target="../media/image13.pict"/><Relationship Id="rId1" Type="http://schemas.openxmlformats.org/officeDocument/2006/relationships/image" Target="../media/image10.pict"/><Relationship Id="rId2" Type="http://schemas.openxmlformats.org/officeDocument/2006/relationships/image" Target="../media/image11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ict"/><Relationship Id="rId4" Type="http://schemas.openxmlformats.org/officeDocument/2006/relationships/image" Target="../media/image17.pict"/><Relationship Id="rId1" Type="http://schemas.openxmlformats.org/officeDocument/2006/relationships/image" Target="../media/image14.pict"/><Relationship Id="rId2" Type="http://schemas.openxmlformats.org/officeDocument/2006/relationships/image" Target="../media/image15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ict"/><Relationship Id="rId2" Type="http://schemas.openxmlformats.org/officeDocument/2006/relationships/image" Target="../media/image23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ict"/><Relationship Id="rId4" Type="http://schemas.openxmlformats.org/officeDocument/2006/relationships/image" Target="../media/image33.pict"/><Relationship Id="rId1" Type="http://schemas.openxmlformats.org/officeDocument/2006/relationships/image" Target="../media/image30.pict"/><Relationship Id="rId2" Type="http://schemas.openxmlformats.org/officeDocument/2006/relationships/image" Target="../media/image31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19692-C55F-424D-A39F-05ECC49C1019}" type="datetime1">
              <a:rPr lang="en-US" smtClean="0"/>
              <a:pPr/>
              <a:t>4/22/13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1BE2-9164-594B-A8C9-2AB891E582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3A19B-AE08-1F41-8118-B9ECF87563E2}" type="datetime1">
              <a:rPr lang="en-US" smtClean="0"/>
              <a:pPr/>
              <a:t>4/22/13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E548-59AE-8A41-BF8B-6252D3C41C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27BBFCF-23EC-478B-93EE-5BEA65A3E604}" type="slidenum">
              <a:rPr lang="en-US" smtClean="0"/>
              <a:pPr/>
              <a:t>52</a:t>
            </a:fld>
            <a:endParaRPr lang="en-US" dirty="0" smtClean="0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09E08-362F-9A4F-B70F-C878517F0A2D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h_shot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h_rad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Simplify 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1E548-59AE-8A41-BF8B-6252D3C41C6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332836-497C-4FB0-A973-9F9DFE9D3336}" type="slidenum">
              <a:rPr lang="en-US" smtClean="0"/>
              <a:pPr/>
              <a:t>51</a:t>
            </a:fld>
            <a:endParaRPr lang="en-US" dirty="0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B279DC"/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3C8B7254-8BB7-644C-A757-37435CCFA7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jpeg"/><Relationship Id="rId5" Type="http://schemas.openxmlformats.org/officeDocument/2006/relationships/image" Target="../media/image3.gif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oleObject" Target="../embeddings/Microsoft_Equation12.bin"/><Relationship Id="rId5" Type="http://schemas.openxmlformats.org/officeDocument/2006/relationships/oleObject" Target="../embeddings/Microsoft_Equation13.bin"/><Relationship Id="rId6" Type="http://schemas.openxmlformats.org/officeDocument/2006/relationships/oleObject" Target="../embeddings/Microsoft_Equation14.bin"/><Relationship Id="rId7" Type="http://schemas.openxmlformats.org/officeDocument/2006/relationships/oleObject" Target="../embeddings/Microsoft_Equation1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pdf"/><Relationship Id="rId10" Type="http://schemas.openxmlformats.org/officeDocument/2006/relationships/image" Target="../media/image43.png"/><Relationship Id="rId11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df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40.jpeg"/><Relationship Id="rId5" Type="http://schemas.openxmlformats.org/officeDocument/2006/relationships/image" Target="../media/image44.jpe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df"/><Relationship Id="rId4" Type="http://schemas.openxmlformats.org/officeDocument/2006/relationships/image" Target="../media/image54.png"/><Relationship Id="rId5" Type="http://schemas.openxmlformats.org/officeDocument/2006/relationships/oleObject" Target="../embeddings/Microsoft_Equation1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d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df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d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df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d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d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df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7.bin"/><Relationship Id="rId4" Type="http://schemas.openxmlformats.org/officeDocument/2006/relationships/image" Target="../media/image8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df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d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df"/><Relationship Id="rId3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9.jpeg"/><Relationship Id="rId5" Type="http://schemas.openxmlformats.org/officeDocument/2006/relationships/image" Target="../media/image38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Relationship Id="rId3" Type="http://schemas.openxmlformats.org/officeDocument/2006/relationships/image" Target="../media/image80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df"/><Relationship Id="rId3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quation1.bin"/><Relationship Id="rId5" Type="http://schemas.openxmlformats.org/officeDocument/2006/relationships/oleObject" Target="../embeddings/Microsoft_Equation2.bin"/><Relationship Id="rId6" Type="http://schemas.openxmlformats.org/officeDocument/2006/relationships/oleObject" Target="../embeddings/Microsoft_Equation3.bin"/><Relationship Id="rId7" Type="http://schemas.openxmlformats.org/officeDocument/2006/relationships/oleObject" Target="../embeddings/Microsoft_Equation4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df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d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df"/><Relationship Id="rId3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df"/><Relationship Id="rId3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df"/><Relationship Id="rId3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5.bin"/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6" Type="http://schemas.openxmlformats.org/officeDocument/2006/relationships/oleObject" Target="../embeddings/Microsoft_Equation8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d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df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df"/><Relationship Id="rId3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9.bin"/><Relationship Id="rId4" Type="http://schemas.openxmlformats.org/officeDocument/2006/relationships/oleObject" Target="../embeddings/Microsoft_Equation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Equation11.bin"/><Relationship Id="rId5" Type="http://schemas.openxmlformats.org/officeDocument/2006/relationships/image" Target="../media/image25.pdf"/><Relationship Id="rId6" Type="http://schemas.openxmlformats.org/officeDocument/2006/relationships/image" Target="../media/image26.png"/><Relationship Id="rId7" Type="http://schemas.openxmlformats.org/officeDocument/2006/relationships/image" Target="../media/image27.pdf"/><Relationship Id="rId8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4792133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Lisa Barsotti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LIGO/MIT</a:t>
            </a: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260457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Beyond Advanced Gravitational Wave Detectors: </a:t>
            </a:r>
            <a:br>
              <a:rPr lang="en-US" dirty="0" smtClean="0"/>
            </a:br>
            <a:r>
              <a:rPr lang="en-US" dirty="0" smtClean="0"/>
              <a:t>beating the quantum limit with squeezed states of light</a:t>
            </a:r>
            <a:endParaRPr lang="en-US" dirty="0"/>
          </a:p>
        </p:txBody>
      </p:sp>
      <p:pic>
        <p:nvPicPr>
          <p:cNvPr id="8" name="Picture 7" descr="logo-apr1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3600"/>
            <a:ext cx="1150189" cy="91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1354667"/>
            <a:ext cx="7662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Session G5:</a:t>
            </a:r>
          </a:p>
          <a:p>
            <a:r>
              <a:rPr lang="en-US" dirty="0" smtClean="0"/>
              <a:t>Instrumentation for Current and Future Gravitational Wave Detectors</a:t>
            </a:r>
            <a:endParaRPr lang="en-US" dirty="0"/>
          </a:p>
        </p:txBody>
      </p:sp>
      <p:pic>
        <p:nvPicPr>
          <p:cNvPr id="11" name="Picture 10" descr="MIT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509" y="0"/>
            <a:ext cx="1544491" cy="914400"/>
          </a:xfrm>
          <a:prstGeom prst="rect">
            <a:avLst/>
          </a:prstGeom>
        </p:spPr>
      </p:pic>
      <p:pic>
        <p:nvPicPr>
          <p:cNvPr id="12" name="Picture 11" descr="ligologo_t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" y="65612"/>
            <a:ext cx="1435100" cy="1003300"/>
          </a:xfrm>
          <a:prstGeom prst="rect">
            <a:avLst/>
          </a:prstGeom>
        </p:spPr>
      </p:pic>
      <p:pic>
        <p:nvPicPr>
          <p:cNvPr id="16" name="Picture 15" descr="squeezing_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509" y="5543920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845741" y="6390844"/>
            <a:ext cx="553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Denver, Colorado - Apr 14, 2013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3590263" y="5943600"/>
            <a:ext cx="1963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LIGO-G1300480-</a:t>
            </a:r>
            <a:r>
              <a:rPr lang="en-US" dirty="0" smtClean="0"/>
              <a:t>v2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933"/>
            <a:ext cx="8542867" cy="3041749"/>
          </a:xfrm>
        </p:spPr>
        <p:txBody>
          <a:bodyPr>
            <a:normAutofit fontScale="92500"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Again…make your interferometer longer!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Heavier test masses, more power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Already ~1 MW in the arm cavities, need to compensate for thermal effects and instabilities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(Even) more complex optical configuration which shapes the interferometer optical response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57200" y="4582682"/>
            <a:ext cx="8365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FFFFFF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D. E. McClelland, N.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Mavalvala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Y. Chen, and R. Schnabel, “Advanced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interferometry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, quantum optics and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</a:rPr>
              <a:t>optomechanics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in gravitational wave detectors", Laser and Photonics Rev.5, 677-696 (2011)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98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we go beyond advanced LIGO 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4582682"/>
            <a:ext cx="8542867" cy="281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01133" y="5055707"/>
            <a:ext cx="8542867" cy="946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Injection of squeezed states of vacuum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quantum noise REALLY comes from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9211"/>
          <a:stretch>
            <a:fillRect/>
          </a:stretch>
        </p:blipFill>
        <p:spPr>
          <a:xfrm>
            <a:off x="2111586" y="4241800"/>
            <a:ext cx="4913959" cy="2387600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827718" y="1253069"/>
            <a:ext cx="739341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Quantum noise comes from the quantization of the electro-magnetic field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Z</a:t>
            </a:r>
            <a:r>
              <a:rPr lang="en-US" dirty="0" smtClean="0"/>
              <a:t>ero-point fluctuations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46393" y="2038453"/>
            <a:ext cx="1597363" cy="1362342"/>
            <a:chOff x="4631309" y="1386009"/>
            <a:chExt cx="3153586" cy="2505691"/>
          </a:xfrm>
        </p:grpSpPr>
        <p:sp>
          <p:nvSpPr>
            <p:cNvPr id="13" name="Rectangle 12"/>
            <p:cNvSpPr/>
            <p:nvPr/>
          </p:nvSpPr>
          <p:spPr>
            <a:xfrm>
              <a:off x="4631309" y="1386009"/>
              <a:ext cx="2884153" cy="2505691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Line 3"/>
            <p:cNvSpPr>
              <a:spLocks noChangeShapeType="1"/>
            </p:cNvSpPr>
            <p:nvPr/>
          </p:nvSpPr>
          <p:spPr bwMode="auto">
            <a:xfrm>
              <a:off x="4676722" y="2763988"/>
              <a:ext cx="2443163" cy="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5" name="Group 11"/>
            <p:cNvGrpSpPr/>
            <p:nvPr/>
          </p:nvGrpSpPr>
          <p:grpSpPr>
            <a:xfrm>
              <a:off x="5319204" y="1390916"/>
              <a:ext cx="2465691" cy="2211270"/>
              <a:chOff x="6281282" y="2975092"/>
              <a:chExt cx="2465691" cy="2211270"/>
            </a:xfrm>
          </p:grpSpPr>
          <p:sp>
            <p:nvSpPr>
              <p:cNvPr id="16" name="Oval 4"/>
              <p:cNvSpPr>
                <a:spLocks noChangeArrowheads="1"/>
              </p:cNvSpPr>
              <p:nvPr/>
            </p:nvSpPr>
            <p:spPr bwMode="auto">
              <a:xfrm>
                <a:off x="6477000" y="3890963"/>
                <a:ext cx="914400" cy="83820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6934200" y="3183697"/>
                <a:ext cx="1588" cy="2002665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6281282" y="2975092"/>
                <a:ext cx="914399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X1</a:t>
                </a:r>
              </a:p>
            </p:txBody>
          </p:sp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7802729" y="4219326"/>
                <a:ext cx="944244" cy="6833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X2</a:t>
                </a:r>
              </a:p>
            </p:txBody>
          </p:sp>
        </p:grpSp>
      </p:grpSp>
      <p:sp>
        <p:nvSpPr>
          <p:cNvPr id="20" name="Content Placeholder 10"/>
          <p:cNvSpPr>
            <a:spLocks noGrp="1"/>
          </p:cNvSpPr>
          <p:nvPr>
            <p:ph idx="1"/>
          </p:nvPr>
        </p:nvSpPr>
        <p:spPr>
          <a:xfrm>
            <a:off x="819251" y="2040466"/>
            <a:ext cx="5039682" cy="1960901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When average amplitude is 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Heisenberg uncertainty principle,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q</a:t>
            </a:r>
            <a:r>
              <a:rPr lang="en-US" sz="1600" dirty="0" err="1" smtClean="0"/>
              <a:t>uadratures</a:t>
            </a:r>
            <a:r>
              <a:rPr lang="en-US" sz="1600" dirty="0" smtClean="0"/>
              <a:t> associated with </a:t>
            </a:r>
            <a:r>
              <a:rPr lang="en-US" sz="1600" b="1" dirty="0" smtClean="0">
                <a:solidFill>
                  <a:srgbClr val="262626"/>
                </a:solidFill>
              </a:rPr>
              <a:t>amplitude</a:t>
            </a:r>
            <a:r>
              <a:rPr lang="en-US" sz="1600" dirty="0" smtClean="0"/>
              <a:t> and </a:t>
            </a:r>
            <a:r>
              <a:rPr lang="en-US" sz="1600" b="1" dirty="0" smtClean="0"/>
              <a:t>phase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00" dirty="0" smtClean="0"/>
              <a:t>They enter the interferometer from all the open ports of the interferometer, but the ones which matter are the one </a:t>
            </a:r>
            <a:r>
              <a:rPr lang="en-US" sz="1600" b="1" dirty="0" smtClean="0"/>
              <a:t>entering from the anti-symmetric port</a:t>
            </a:r>
            <a:r>
              <a:rPr lang="en-US" sz="1600" dirty="0" smtClean="0"/>
              <a:t>!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6180455" y="3522133"/>
            <a:ext cx="1763301" cy="479235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∆X</a:t>
            </a:r>
            <a:r>
              <a:rPr lang="en-US" sz="2500" baseline="-250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 ∆</a:t>
            </a: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5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latin typeface="Arial" charset="0"/>
              </a:rPr>
              <a:t> ≥1</a:t>
            </a:r>
            <a:endParaRPr lang="en-US" sz="25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Getting Squeezed</a:t>
            </a:r>
            <a:endParaRPr lang="en-US" dirty="0"/>
          </a:p>
        </p:txBody>
      </p:sp>
      <p:grpSp>
        <p:nvGrpSpPr>
          <p:cNvPr id="3" name="Group 69"/>
          <p:cNvGrpSpPr/>
          <p:nvPr/>
        </p:nvGrpSpPr>
        <p:grpSpPr>
          <a:xfrm>
            <a:off x="99061" y="1509460"/>
            <a:ext cx="3403909" cy="3268145"/>
            <a:chOff x="389158" y="1303866"/>
            <a:chExt cx="3403909" cy="3268145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303866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115"/>
            <p:cNvGrpSpPr/>
            <p:nvPr/>
          </p:nvGrpSpPr>
          <p:grpSpPr>
            <a:xfrm>
              <a:off x="765397" y="3197171"/>
              <a:ext cx="702735" cy="770471"/>
              <a:chOff x="1100667" y="4868332"/>
              <a:chExt cx="1447804" cy="1566338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16200000" flipH="1">
                <a:off x="1024466" y="5630333"/>
                <a:ext cx="1566338" cy="42336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 flipV="1">
                <a:off x="1100667" y="5672665"/>
                <a:ext cx="1447804" cy="8467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/>
              <p:cNvSpPr/>
              <p:nvPr/>
            </p:nvSpPr>
            <p:spPr>
              <a:xfrm>
                <a:off x="1344153" y="5249055"/>
                <a:ext cx="899083" cy="866363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Bent-Up Arrow 123"/>
            <p:cNvSpPr/>
            <p:nvPr/>
          </p:nvSpPr>
          <p:spPr>
            <a:xfrm>
              <a:off x="1595131" y="3442706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83025" y="4942387"/>
            <a:ext cx="2606112" cy="1854201"/>
            <a:chOff x="513727" y="4942387"/>
            <a:chExt cx="2606112" cy="1854201"/>
          </a:xfrm>
        </p:grpSpPr>
        <p:sp>
          <p:nvSpPr>
            <p:cNvPr id="160" name="Rounded Rectangle 159"/>
            <p:cNvSpPr/>
            <p:nvPr/>
          </p:nvSpPr>
          <p:spPr>
            <a:xfrm>
              <a:off x="513727" y="5001656"/>
              <a:ext cx="2207594" cy="179493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 rot="16200000" flipH="1">
              <a:off x="612876" y="5937567"/>
              <a:ext cx="1706576" cy="11465"/>
            </a:xfrm>
            <a:prstGeom prst="line">
              <a:avLst/>
            </a:prstGeom>
            <a:ln>
              <a:head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rot="10800000">
              <a:off x="1059225" y="6463599"/>
              <a:ext cx="1501666" cy="10411"/>
            </a:xfrm>
            <a:prstGeom prst="line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37662" y="4942387"/>
              <a:ext cx="10316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Phase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596445" y="6051520"/>
              <a:ext cx="1329723" cy="311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IFO Signal</a:t>
              </a:r>
              <a:endParaRPr lang="en-US" sz="14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13403" y="5469399"/>
              <a:ext cx="492914" cy="468261"/>
            </a:xfrm>
            <a:prstGeom prst="ellipse">
              <a:avLst/>
            </a:prstGeom>
            <a:gradFill flip="none" rotWithShape="1">
              <a:gsLst>
                <a:gs pos="0">
                  <a:srgbClr val="675DD2">
                    <a:alpha val="47000"/>
                  </a:srgbClr>
                </a:gs>
                <a:gs pos="100000">
                  <a:srgbClr val="FFFFFF">
                    <a:alpha val="47000"/>
                  </a:srgbClr>
                </a:gs>
              </a:gsLst>
              <a:lin ang="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rot="16200000" flipV="1">
              <a:off x="1054731" y="6058431"/>
              <a:ext cx="822076" cy="1067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90116" y="6435021"/>
              <a:ext cx="1329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595959"/>
                  </a:solidFill>
                </a:rPr>
                <a:t>Amplitude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</p:grpSp>
      <p:sp>
        <p:nvSpPr>
          <p:cNvPr id="71" name="Right Arrow 70"/>
          <p:cNvSpPr/>
          <p:nvPr/>
        </p:nvSpPr>
        <p:spPr>
          <a:xfrm>
            <a:off x="2918779" y="3308838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ight Arrow 71"/>
          <p:cNvSpPr/>
          <p:nvPr/>
        </p:nvSpPr>
        <p:spPr>
          <a:xfrm rot="16200000">
            <a:off x="1311277" y="1913725"/>
            <a:ext cx="296352" cy="21190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Getting Squeezed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4665133" y="3395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-35420" y="1513614"/>
            <a:ext cx="3544563" cy="3268145"/>
            <a:chOff x="248504" y="1481673"/>
            <a:chExt cx="3544563" cy="3268145"/>
          </a:xfrm>
        </p:grpSpPr>
        <p:grpSp>
          <p:nvGrpSpPr>
            <p:cNvPr id="3" name="Group 41"/>
            <p:cNvGrpSpPr/>
            <p:nvPr/>
          </p:nvGrpSpPr>
          <p:grpSpPr>
            <a:xfrm>
              <a:off x="389158" y="1481673"/>
              <a:ext cx="3403909" cy="3268145"/>
              <a:chOff x="389158" y="1303866"/>
              <a:chExt cx="3403909" cy="3268145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268145"/>
                <a:chOff x="389158" y="1303866"/>
                <a:chExt cx="3403909" cy="3268145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473198">
                  <a:off x="1761066" y="4064011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51428" y="2869110"/>
                  <a:ext cx="2701532" cy="8892"/>
                </a:xfrm>
                <a:prstGeom prst="line">
                  <a:avLst/>
                </a:prstGeom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18777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76402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608533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58824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391784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404204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0740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05355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Bent-Up Arrow 69"/>
            <p:cNvSpPr/>
            <p:nvPr/>
          </p:nvSpPr>
          <p:spPr>
            <a:xfrm>
              <a:off x="1609785" y="3631504"/>
              <a:ext cx="287867" cy="245534"/>
            </a:xfrm>
            <a:prstGeom prst="bentUpArrow">
              <a:avLst/>
            </a:prstGeom>
            <a:solidFill>
              <a:schemeClr val="accent4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48504" y="4122022"/>
              <a:ext cx="1481668" cy="3077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Squeezed Field</a:t>
              </a:r>
              <a:endParaRPr lang="en-US" sz="1400" dirty="0"/>
            </a:p>
          </p:txBody>
        </p:sp>
        <p:grpSp>
          <p:nvGrpSpPr>
            <p:cNvPr id="6" name="Group 84"/>
            <p:cNvGrpSpPr/>
            <p:nvPr/>
          </p:nvGrpSpPr>
          <p:grpSpPr>
            <a:xfrm>
              <a:off x="429794" y="3179140"/>
              <a:ext cx="1176867" cy="897468"/>
              <a:chOff x="1100667" y="5131215"/>
              <a:chExt cx="1447804" cy="1161062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 rot="16200000" flipH="1">
                <a:off x="1223206" y="5696122"/>
                <a:ext cx="1161062" cy="31248"/>
              </a:xfrm>
              <a:prstGeom prst="line">
                <a:avLst/>
              </a:prstGeom>
              <a:ln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rot="10800000" flipV="1">
                <a:off x="1100667" y="5672665"/>
                <a:ext cx="1447804" cy="8468"/>
              </a:xfrm>
              <a:prstGeom prst="line">
                <a:avLst/>
              </a:prstGeom>
              <a:ln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/>
              <p:cNvSpPr/>
              <p:nvPr/>
            </p:nvSpPr>
            <p:spPr>
              <a:xfrm>
                <a:off x="1320409" y="5494244"/>
                <a:ext cx="976829" cy="361460"/>
              </a:xfrm>
              <a:prstGeom prst="ellipse">
                <a:avLst/>
              </a:prstGeom>
              <a:gradFill flip="none" rotWithShape="1">
                <a:gsLst>
                  <a:gs pos="0">
                    <a:srgbClr val="675DD2">
                      <a:alpha val="47000"/>
                    </a:srgbClr>
                  </a:gs>
                  <a:gs pos="100000">
                    <a:srgbClr val="FFFFFF">
                      <a:alpha val="47000"/>
                    </a:srgbClr>
                  </a:gs>
                </a:gsLst>
                <a:lin ang="0" scaled="1"/>
                <a:tileRect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7" name="Rounded Rectangle 76"/>
          <p:cNvSpPr/>
          <p:nvPr/>
        </p:nvSpPr>
        <p:spPr>
          <a:xfrm>
            <a:off x="639637" y="4926543"/>
            <a:ext cx="2303743" cy="17949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/>
          <p:cNvCxnSpPr/>
          <p:nvPr/>
        </p:nvCxnSpPr>
        <p:spPr>
          <a:xfrm rot="16200000" flipH="1">
            <a:off x="642039" y="5845262"/>
            <a:ext cx="1706573" cy="45853"/>
          </a:xfrm>
          <a:prstGeom prst="line">
            <a:avLst/>
          </a:prstGeom>
          <a:ln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0800000">
            <a:off x="1071193" y="6388488"/>
            <a:ext cx="1501666" cy="10411"/>
          </a:xfrm>
          <a:prstGeom prst="line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08414" y="5976409"/>
            <a:ext cx="886357" cy="31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IFO Signal</a:t>
            </a:r>
            <a:endParaRPr lang="en-US" sz="1400" dirty="0"/>
          </a:p>
        </p:txBody>
      </p:sp>
      <p:sp>
        <p:nvSpPr>
          <p:cNvPr id="151" name="TextBox 150"/>
          <p:cNvSpPr txBox="1"/>
          <p:nvPr/>
        </p:nvSpPr>
        <p:spPr>
          <a:xfrm>
            <a:off x="842837" y="4943475"/>
            <a:ext cx="103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Phase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1092774" y="5561839"/>
            <a:ext cx="804962" cy="226564"/>
          </a:xfrm>
          <a:prstGeom prst="ellipse">
            <a:avLst/>
          </a:prstGeom>
          <a:gradFill flip="none" rotWithShape="1">
            <a:gsLst>
              <a:gs pos="0">
                <a:srgbClr val="675DD2">
                  <a:alpha val="47000"/>
                </a:srgbClr>
              </a:gs>
              <a:gs pos="100000">
                <a:srgbClr val="FFFFFF">
                  <a:alpha val="47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Straight Arrow Connector 148"/>
          <p:cNvCxnSpPr/>
          <p:nvPr/>
        </p:nvCxnSpPr>
        <p:spPr>
          <a:xfrm rot="2871997" flipH="1" flipV="1">
            <a:off x="1204047" y="5759140"/>
            <a:ext cx="581954" cy="510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979674" y="6362355"/>
            <a:ext cx="1329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</a:rPr>
              <a:t>Amplitude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220606" y="1772284"/>
            <a:ext cx="4665187" cy="35702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Reduce quantum noise by injecting      	</a:t>
            </a:r>
            <a:r>
              <a:rPr lang="en-US" dirty="0" smtClean="0">
                <a:solidFill>
                  <a:srgbClr val="FF0000"/>
                </a:solidFill>
              </a:rPr>
              <a:t>squeezed vacuum</a:t>
            </a:r>
            <a:r>
              <a:rPr lang="en-US" dirty="0" smtClean="0"/>
              <a:t>: less uncertainty in one 	of the two </a:t>
            </a:r>
            <a:r>
              <a:rPr lang="en-US" dirty="0" err="1" smtClean="0"/>
              <a:t>quadratures</a:t>
            </a:r>
            <a:r>
              <a:rPr lang="en-US" dirty="0" smtClean="0"/>
              <a:t> </a:t>
            </a:r>
          </a:p>
          <a:p>
            <a:pPr marL="91440" indent="91440"/>
            <a:endParaRPr lang="en-US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</a:t>
            </a:r>
            <a:r>
              <a:rPr lang="en-US" dirty="0" smtClean="0">
                <a:solidFill>
                  <a:srgbClr val="FF0000"/>
                </a:solidFill>
              </a:rPr>
              <a:t>Heisenberg uncertainty principle</a:t>
            </a:r>
            <a:r>
              <a:rPr lang="en-US" dirty="0" smtClean="0"/>
              <a:t>: </a:t>
            </a:r>
          </a:p>
          <a:p>
            <a:pPr marL="91440" indent="91440"/>
            <a:r>
              <a:rPr lang="en-US" dirty="0" smtClean="0"/>
              <a:t>	if the noise gets smaller in one 	</a:t>
            </a:r>
            <a:r>
              <a:rPr lang="en-US" dirty="0" err="1" smtClean="0"/>
              <a:t>quadrature</a:t>
            </a:r>
            <a:r>
              <a:rPr lang="en-US" dirty="0" smtClean="0"/>
              <a:t>, it gets bigger in the other one</a:t>
            </a:r>
          </a:p>
          <a:p>
            <a:pPr marL="91440" indent="91440"/>
            <a:endParaRPr lang="en-US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 One can choose the relative orientation    	between the squeezed vacuum and the 	interferometer signal (</a:t>
            </a:r>
            <a:r>
              <a:rPr lang="en-US" dirty="0" smtClean="0">
                <a:solidFill>
                  <a:srgbClr val="FF0000"/>
                </a:solidFill>
              </a:rPr>
              <a:t>squeeze angle</a:t>
            </a:r>
            <a:r>
              <a:rPr lang="en-US" dirty="0" smtClean="0"/>
              <a:t>)</a:t>
            </a:r>
          </a:p>
          <a:p>
            <a:pPr marL="548640" lvl="1" indent="182880"/>
            <a:endParaRPr lang="en-US" dirty="0" smtClean="0"/>
          </a:p>
        </p:txBody>
      </p:sp>
      <p:sp>
        <p:nvSpPr>
          <p:cNvPr id="69" name="Rectangle 68"/>
          <p:cNvSpPr/>
          <p:nvPr/>
        </p:nvSpPr>
        <p:spPr>
          <a:xfrm>
            <a:off x="4220606" y="562735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C. M. Caves,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45, 75 (1980).</a:t>
            </a:r>
          </a:p>
          <a:p>
            <a:r>
              <a:rPr lang="en-US" sz="1600" dirty="0" smtClean="0"/>
              <a:t>C. M. Caves, Quantum-mechanical noise in an interferometer. Phys. Rev. D 23, </a:t>
            </a:r>
            <a:r>
              <a:rPr lang="en-US" sz="1600" dirty="0" err="1" smtClean="0"/>
              <a:t>p</a:t>
            </a:r>
            <a:r>
              <a:rPr lang="en-US" sz="1600" dirty="0" smtClean="0"/>
              <a:t>. 1693 (1981).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make squeezed fields…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1849878"/>
            <a:ext cx="6073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Non linear medium with a strong second order</a:t>
            </a:r>
          </a:p>
          <a:p>
            <a:r>
              <a:rPr lang="en-US" dirty="0" smtClean="0"/>
              <a:t>     polarization component, pumped at 2w</a:t>
            </a:r>
          </a:p>
          <a:p>
            <a:pPr>
              <a:buFont typeface="Wingdings" charset="2"/>
              <a:buChar char="²"/>
            </a:pPr>
            <a:r>
              <a:rPr lang="en-US" dirty="0" smtClean="0">
                <a:sym typeface="Wingdings" charset="2"/>
              </a:rPr>
              <a:t> Refractive index depends on intensity of light illumination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It creates correlation of upper and lower quantum sidebands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6266" y="3287696"/>
            <a:ext cx="5046134" cy="2376428"/>
            <a:chOff x="186266" y="2900213"/>
            <a:chExt cx="5046134" cy="2376428"/>
          </a:xfrm>
        </p:grpSpPr>
        <p:pic>
          <p:nvPicPr>
            <p:cNvPr id="8" name="Picture 5" descr="chi2ball1"/>
            <p:cNvPicPr>
              <a:picLocks noChangeAspect="1" noChangeArrowheads="1"/>
            </p:cNvPicPr>
            <p:nvPr/>
          </p:nvPicPr>
          <p:blipFill>
            <a:blip r:embed="rId3"/>
            <a:srcRect l="996" t="7620" r="2409"/>
            <a:stretch>
              <a:fillRect/>
            </a:stretch>
          </p:blipFill>
          <p:spPr bwMode="auto">
            <a:xfrm>
              <a:off x="186266" y="2900213"/>
              <a:ext cx="5046134" cy="2245538"/>
            </a:xfrm>
            <a:prstGeom prst="rect">
              <a:avLst/>
            </a:prstGeom>
            <a:noFill/>
            <a:effectLst>
              <a:glow rad="63500">
                <a:schemeClr val="accent2">
                  <a:alpha val="75000"/>
                </a:schemeClr>
              </a:glow>
            </a:effectLst>
          </p:spPr>
        </p:pic>
        <p:sp>
          <p:nvSpPr>
            <p:cNvPr id="10" name="Oval 9"/>
            <p:cNvSpPr/>
            <p:nvPr/>
          </p:nvSpPr>
          <p:spPr>
            <a:xfrm>
              <a:off x="1199346" y="4679639"/>
              <a:ext cx="620127" cy="597002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5600" y="1241552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…. in theory</a:t>
            </a:r>
            <a:endParaRPr lang="en-US" sz="2800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889002" y="5818187"/>
          <a:ext cx="3468688" cy="908050"/>
        </p:xfrm>
        <a:graphic>
          <a:graphicData uri="http://schemas.openxmlformats.org/presentationml/2006/ole">
            <p:oleObj spid="_x0000_s72706" name="Equation" r:id="rId4" imgW="1600200" imgH="419100" progId="Equation.3">
              <p:embed/>
            </p:oleObj>
          </a:graphicData>
        </a:graphic>
      </p:graphicFrame>
      <p:cxnSp>
        <p:nvCxnSpPr>
          <p:cNvPr id="23" name="Straight Connector 22"/>
          <p:cNvCxnSpPr/>
          <p:nvPr/>
        </p:nvCxnSpPr>
        <p:spPr>
          <a:xfrm>
            <a:off x="6145212" y="4302131"/>
            <a:ext cx="234526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6763119" y="3751640"/>
            <a:ext cx="110098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07" name="Object 3"/>
          <p:cNvGraphicFramePr>
            <a:graphicFrameLocks noChangeAspect="1"/>
          </p:cNvGraphicFramePr>
          <p:nvPr/>
        </p:nvGraphicFramePr>
        <p:xfrm>
          <a:off x="7162801" y="4425108"/>
          <a:ext cx="303212" cy="220663"/>
        </p:xfrm>
        <a:graphic>
          <a:graphicData uri="http://schemas.openxmlformats.org/presentationml/2006/ole">
            <p:oleObj spid="_x0000_s72707" name="Equation" r:id="rId5" imgW="139700" imgH="101600" progId="Equation.3">
              <p:embed/>
            </p:oleObj>
          </a:graphicData>
        </a:graphic>
      </p:graphicFrame>
      <p:cxnSp>
        <p:nvCxnSpPr>
          <p:cNvPr id="28" name="Straight Arrow Connector 27"/>
          <p:cNvCxnSpPr/>
          <p:nvPr/>
        </p:nvCxnSpPr>
        <p:spPr>
          <a:xfrm rot="5400000" flipH="1" flipV="1">
            <a:off x="7793249" y="4004424"/>
            <a:ext cx="597002" cy="1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6236975" y="4004424"/>
            <a:ext cx="597002" cy="158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7666038" y="4397375"/>
          <a:ext cx="854075" cy="276225"/>
        </p:xfrm>
        <a:graphic>
          <a:graphicData uri="http://schemas.openxmlformats.org/presentationml/2006/ole">
            <p:oleObj spid="_x0000_s72708" name="Equation" r:id="rId6" imgW="393700" imgH="127000" progId="Equation.3">
              <p:embed/>
            </p:oleObj>
          </a:graphicData>
        </a:graphic>
      </p:graphicFrame>
      <p:graphicFrame>
        <p:nvGraphicFramePr>
          <p:cNvPr id="72709" name="Object 5"/>
          <p:cNvGraphicFramePr>
            <a:graphicFrameLocks noChangeAspect="1"/>
          </p:cNvGraphicFramePr>
          <p:nvPr/>
        </p:nvGraphicFramePr>
        <p:xfrm>
          <a:off x="6073775" y="4369546"/>
          <a:ext cx="854075" cy="276225"/>
        </p:xfrm>
        <a:graphic>
          <a:graphicData uri="http://schemas.openxmlformats.org/presentationml/2006/ole">
            <p:oleObj spid="_x0000_s72709" name="Equation" r:id="rId7" imgW="393700" imgH="127000" progId="Equation.3">
              <p:embed/>
            </p:oleObj>
          </a:graphicData>
        </a:graphic>
      </p:graphicFrame>
      <p:sp>
        <p:nvSpPr>
          <p:cNvPr id="31" name="Curved Down Arrow 30"/>
          <p:cNvSpPr/>
          <p:nvPr/>
        </p:nvSpPr>
        <p:spPr>
          <a:xfrm flipH="1">
            <a:off x="6536271" y="2773208"/>
            <a:ext cx="1464738" cy="428733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73775" y="4919607"/>
            <a:ext cx="2909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OPO makes a “copy” of the quantum sideband, and it correlates the sidebands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982" y="349344"/>
            <a:ext cx="4960818" cy="1467785"/>
          </a:xfrm>
          <a:prstGeom prst="rect">
            <a:avLst/>
          </a:prstGeom>
        </p:spPr>
      </p:pic>
      <p:pic>
        <p:nvPicPr>
          <p:cNvPr id="13" name="Picture 12" descr="box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638" y="2570199"/>
            <a:ext cx="1588088" cy="1191066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4" name="Oval 13"/>
          <p:cNvSpPr/>
          <p:nvPr/>
        </p:nvSpPr>
        <p:spPr>
          <a:xfrm>
            <a:off x="6002865" y="449768"/>
            <a:ext cx="824912" cy="29633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5" descr="PA190036.JPG"/>
          <p:cNvPicPr>
            <a:picLocks noChangeAspect="1"/>
          </p:cNvPicPr>
          <p:nvPr/>
        </p:nvPicPr>
        <p:blipFill>
          <a:blip r:embed="rId4" cstate="print"/>
          <a:srcRect l="4518" t="22226" r="1587" b="16320"/>
          <a:stretch>
            <a:fillRect/>
          </a:stretch>
        </p:blipFill>
        <p:spPr bwMode="auto">
          <a:xfrm>
            <a:off x="499534" y="2660535"/>
            <a:ext cx="2362451" cy="106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alpha val="75000"/>
              </a:schemeClr>
            </a:glow>
          </a:effectLst>
        </p:spPr>
      </p:pic>
      <p:sp>
        <p:nvSpPr>
          <p:cNvPr id="26" name="TextBox 25"/>
          <p:cNvSpPr txBox="1"/>
          <p:nvPr/>
        </p:nvSpPr>
        <p:spPr>
          <a:xfrm>
            <a:off x="609008" y="1985423"/>
            <a:ext cx="2079157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Bow-tie cavity OPO design at ANU (2008)</a:t>
            </a:r>
            <a:endParaRPr lang="en-US" sz="1600" dirty="0"/>
          </a:p>
        </p:txBody>
      </p:sp>
      <p:pic>
        <p:nvPicPr>
          <p:cNvPr id="27" name="Picture 26" descr="IMG_3780.jpg"/>
          <p:cNvPicPr>
            <a:picLocks noChangeAspect="1"/>
          </p:cNvPicPr>
          <p:nvPr/>
        </p:nvPicPr>
        <p:blipFill>
          <a:blip r:embed="rId5"/>
          <a:srcRect r="19681" b="29545"/>
          <a:stretch>
            <a:fillRect/>
          </a:stretch>
        </p:blipFill>
        <p:spPr>
          <a:xfrm>
            <a:off x="3371707" y="2465872"/>
            <a:ext cx="2252133" cy="1481667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sp>
        <p:nvSpPr>
          <p:cNvPr id="31" name="TextBox 30"/>
          <p:cNvSpPr txBox="1"/>
          <p:nvPr/>
        </p:nvSpPr>
        <p:spPr>
          <a:xfrm>
            <a:off x="3154013" y="1910266"/>
            <a:ext cx="2682716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assembling at MIT (2009-2010)</a:t>
            </a:r>
            <a:endParaRPr lang="en-US" sz="1600" dirty="0"/>
          </a:p>
        </p:txBody>
      </p:sp>
      <p:sp>
        <p:nvSpPr>
          <p:cNvPr id="34" name="Right Arrow 33"/>
          <p:cNvSpPr/>
          <p:nvPr/>
        </p:nvSpPr>
        <p:spPr>
          <a:xfrm>
            <a:off x="2950634" y="2906756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968997" y="1910266"/>
            <a:ext cx="304905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parts shipped to LHO</a:t>
            </a:r>
          </a:p>
          <a:p>
            <a:pPr algn="ctr"/>
            <a:r>
              <a:rPr lang="en-US" sz="1600" dirty="0" smtClean="0"/>
              <a:t>(Oct 2010)</a:t>
            </a:r>
            <a:endParaRPr lang="en-US" sz="1600" dirty="0"/>
          </a:p>
        </p:txBody>
      </p:sp>
      <p:pic>
        <p:nvPicPr>
          <p:cNvPr id="38" name="Picture 37" descr="IMG_186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600" y="2906756"/>
            <a:ext cx="1896531" cy="142239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40" name="Picture 39" descr="table.jpg"/>
          <p:cNvPicPr>
            <a:picLocks noChangeAspect="1"/>
          </p:cNvPicPr>
          <p:nvPr/>
        </p:nvPicPr>
        <p:blipFill>
          <a:blip r:embed="rId7"/>
          <a:srcRect l="13802" r="26563"/>
          <a:stretch>
            <a:fillRect/>
          </a:stretch>
        </p:blipFill>
        <p:spPr>
          <a:xfrm>
            <a:off x="5854703" y="5010356"/>
            <a:ext cx="1396993" cy="1756917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41" name="TextBox 40"/>
          <p:cNvSpPr txBox="1"/>
          <p:nvPr/>
        </p:nvSpPr>
        <p:spPr>
          <a:xfrm>
            <a:off x="5910778" y="4766864"/>
            <a:ext cx="2935834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Squeezer Installation (Summer 2011)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3508755" y="4120533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H1 Recovery</a:t>
            </a:r>
          </a:p>
          <a:p>
            <a:pPr algn="ctr"/>
            <a:r>
              <a:rPr lang="en-US" sz="1600" dirty="0" smtClean="0"/>
              <a:t>(Sept 2011)</a:t>
            </a:r>
            <a:endParaRPr lang="en-US" sz="1600" dirty="0"/>
          </a:p>
        </p:txBody>
      </p:sp>
      <p:pic>
        <p:nvPicPr>
          <p:cNvPr id="44" name="Picture 43" descr="relock_H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692" y="4745450"/>
            <a:ext cx="2145478" cy="1282817"/>
          </a:xfrm>
          <a:prstGeom prst="rect">
            <a:avLst/>
          </a:prstGeom>
        </p:spPr>
      </p:pic>
      <p:sp>
        <p:nvSpPr>
          <p:cNvPr id="45" name="Right Arrow 44"/>
          <p:cNvSpPr/>
          <p:nvPr/>
        </p:nvSpPr>
        <p:spPr>
          <a:xfrm rot="10800000">
            <a:off x="5466372" y="5275255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34071" y="4048137"/>
            <a:ext cx="1952183" cy="5847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Squeezing in H1</a:t>
            </a:r>
          </a:p>
          <a:p>
            <a:pPr algn="ctr"/>
            <a:r>
              <a:rPr lang="en-US" sz="1600" dirty="0" smtClean="0"/>
              <a:t>(Oct 3 – Dec 4)</a:t>
            </a:r>
            <a:endParaRPr lang="en-US" sz="1600" dirty="0"/>
          </a:p>
        </p:txBody>
      </p:sp>
      <p:pic>
        <p:nvPicPr>
          <p:cNvPr id="48" name="Picture 47" descr="Se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l="2686" t="26991" r="3170" b="8421"/>
              <a:stretch>
                <a:fillRect/>
              </a:stretch>
            </p:blipFill>
          </mc:Choice>
          <mc:Fallback>
            <p:blipFill>
              <a:blip r:embed="rId10"/>
              <a:srcRect l="2686" t="26991" r="3170" b="8421"/>
              <a:stretch>
                <a:fillRect/>
              </a:stretch>
            </p:blipFill>
          </mc:Fallback>
        </mc:AlternateContent>
        <p:spPr>
          <a:xfrm>
            <a:off x="16934" y="4632913"/>
            <a:ext cx="2998272" cy="15894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9" name="Right Arrow 48"/>
          <p:cNvSpPr/>
          <p:nvPr/>
        </p:nvSpPr>
        <p:spPr>
          <a:xfrm>
            <a:off x="5744629" y="2929467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 descr="P1000533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519" y="5427655"/>
            <a:ext cx="1725093" cy="129382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sp>
        <p:nvSpPr>
          <p:cNvPr id="52" name="Right Arrow 51"/>
          <p:cNvSpPr/>
          <p:nvPr/>
        </p:nvSpPr>
        <p:spPr>
          <a:xfrm rot="5400000">
            <a:off x="7192434" y="4401122"/>
            <a:ext cx="347132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52"/>
          <p:cNvSpPr/>
          <p:nvPr/>
        </p:nvSpPr>
        <p:spPr>
          <a:xfrm rot="10800000">
            <a:off x="3056771" y="5275256"/>
            <a:ext cx="314935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make squeezed fields..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7146" y="141763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…. in practice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00861" y="2748932"/>
            <a:ext cx="3198966" cy="1344213"/>
            <a:chOff x="406401" y="2141593"/>
            <a:chExt cx="5892795" cy="2064995"/>
          </a:xfrm>
          <a:effectLst>
            <a:glow rad="63500">
              <a:schemeClr val="accent2">
                <a:alpha val="75000"/>
              </a:schemeClr>
            </a:glow>
          </a:effectLst>
        </p:grpSpPr>
        <p:pic>
          <p:nvPicPr>
            <p:cNvPr id="24" name="Content Placeholder 5" descr="PA190036.JPG"/>
            <p:cNvPicPr>
              <a:picLocks noChangeAspect="1"/>
            </p:cNvPicPr>
            <p:nvPr/>
          </p:nvPicPr>
          <p:blipFill>
            <a:blip r:embed="rId2" cstate="print"/>
            <a:srcRect l="4518" t="22226" r="1587" b="16320"/>
            <a:stretch>
              <a:fillRect/>
            </a:stretch>
          </p:blipFill>
          <p:spPr bwMode="auto">
            <a:xfrm>
              <a:off x="555584" y="2141593"/>
              <a:ext cx="5743612" cy="206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>
              <a:cxnSpLocks noChangeShapeType="1"/>
            </p:cNvCxnSpPr>
            <p:nvPr/>
          </p:nvCxnSpPr>
          <p:spPr bwMode="auto">
            <a:xfrm>
              <a:off x="440267" y="2971800"/>
              <a:ext cx="1280470" cy="35144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2094650" y="3005675"/>
              <a:ext cx="2314904" cy="127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2094650" y="3006944"/>
              <a:ext cx="1575479" cy="243737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>
              <a:off x="2796263" y="3250681"/>
              <a:ext cx="873866" cy="0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 flipV="1">
              <a:off x="2796263" y="3006944"/>
              <a:ext cx="1613290" cy="243737"/>
            </a:xfrm>
            <a:prstGeom prst="line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30" name="Straight Arrow Connector 29"/>
            <p:cNvCxnSpPr>
              <a:cxnSpLocks noChangeShapeType="1"/>
            </p:cNvCxnSpPr>
            <p:nvPr/>
          </p:nvCxnSpPr>
          <p:spPr bwMode="auto">
            <a:xfrm rot="10800000">
              <a:off x="406401" y="2675468"/>
              <a:ext cx="1245717" cy="228651"/>
            </a:xfrm>
            <a:prstGeom prst="straightConnector1">
              <a:avLst/>
            </a:prstGeom>
            <a:noFill/>
            <a:ln w="38100" algn="ctr">
              <a:solidFill>
                <a:srgbClr val="FF0066"/>
              </a:solidFill>
              <a:round/>
              <a:headEnd/>
              <a:tailEnd type="arrow" w="med" len="med"/>
            </a:ln>
          </p:spPr>
        </p:cxnSp>
      </p:grpSp>
      <p:sp>
        <p:nvSpPr>
          <p:cNvPr id="31" name="TextBox 30"/>
          <p:cNvSpPr txBox="1"/>
          <p:nvPr/>
        </p:nvSpPr>
        <p:spPr>
          <a:xfrm>
            <a:off x="781024" y="4547855"/>
            <a:ext cx="2332854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World-wide </a:t>
            </a:r>
            <a:r>
              <a:rPr lang="en-US" sz="2000" dirty="0" smtClean="0">
                <a:sym typeface="Wingdings"/>
              </a:rPr>
              <a:t>effort in the last 10 years to make squeezing in the audio-frequency band</a:t>
            </a:r>
          </a:p>
        </p:txBody>
      </p:sp>
      <p:pic>
        <p:nvPicPr>
          <p:cNvPr id="34" name="Picture 1" descr="C:\Users\sheila\Pictures\squeezer\P101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428" y="2716004"/>
            <a:ext cx="5091897" cy="3819730"/>
          </a:xfrm>
          <a:prstGeom prst="rect">
            <a:avLst/>
          </a:prstGeom>
          <a:noFill/>
          <a:effectLst>
            <a:glow rad="63500">
              <a:schemeClr val="accent5">
                <a:alpha val="75000"/>
              </a:schemeClr>
            </a:glow>
          </a:effectLst>
        </p:spPr>
      </p:pic>
      <p:pic>
        <p:nvPicPr>
          <p:cNvPr id="20" name="Picture 1" descr="C:\Users\sheila\Pictures\squeezer\P1010466.JPG"/>
          <p:cNvPicPr>
            <a:picLocks noChangeAspect="1" noChangeArrowheads="1"/>
          </p:cNvPicPr>
          <p:nvPr/>
        </p:nvPicPr>
        <p:blipFill>
          <a:blip r:embed="rId4" cstate="print"/>
          <a:srcRect b="22346"/>
          <a:stretch>
            <a:fillRect/>
          </a:stretch>
        </p:blipFill>
        <p:spPr bwMode="auto">
          <a:xfrm>
            <a:off x="3397934" y="4267192"/>
            <a:ext cx="2116667" cy="1232753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4456268" y="2242541"/>
            <a:ext cx="4103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LIGO H1 Squeezer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inject squeezed fields</a:t>
            </a:r>
            <a:endParaRPr lang="en-US" dirty="0"/>
          </a:p>
        </p:txBody>
      </p:sp>
      <p:pic>
        <p:nvPicPr>
          <p:cNvPr id="8" name="Picture 7" descr="figure1_NP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19204" y="1295400"/>
            <a:ext cx="7060417" cy="5380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Squeezing injection into LIGO H1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6" name="Picture 45" descr="IFOp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r="8365"/>
              <a:stretch>
                <a:fillRect/>
              </a:stretch>
            </p:blipFill>
          </mc:Choice>
          <mc:Fallback>
            <p:blipFill>
              <a:blip r:embed="rId3"/>
              <a:srcRect r="8365"/>
              <a:stretch>
                <a:fillRect/>
              </a:stretch>
            </p:blipFill>
          </mc:Fallback>
        </mc:AlternateContent>
        <p:spPr>
          <a:xfrm rot="5400000">
            <a:off x="3301908" y="83357"/>
            <a:ext cx="2239118" cy="41148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530605" y="6199201"/>
            <a:ext cx="184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Faraday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663266" y="6488668"/>
            <a:ext cx="230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Mode Cleaner</a:t>
            </a:r>
            <a:endParaRPr lang="en-US" dirty="0"/>
          </a:p>
        </p:txBody>
      </p:sp>
      <p:pic>
        <p:nvPicPr>
          <p:cNvPr id="14" name="Picture 13" descr="table.jpg"/>
          <p:cNvPicPr>
            <a:picLocks noChangeAspect="1"/>
          </p:cNvPicPr>
          <p:nvPr/>
        </p:nvPicPr>
        <p:blipFill>
          <a:blip r:embed="rId4"/>
          <a:srcRect l="13802" r="26563"/>
          <a:stretch>
            <a:fillRect/>
          </a:stretch>
        </p:blipFill>
        <p:spPr>
          <a:xfrm>
            <a:off x="0" y="3056536"/>
            <a:ext cx="2760133" cy="3471258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pic>
        <p:nvPicPr>
          <p:cNvPr id="12" name="Picture 11" descr="P1000533.jpg"/>
          <p:cNvPicPr>
            <a:picLocks noChangeAspect="1"/>
          </p:cNvPicPr>
          <p:nvPr/>
        </p:nvPicPr>
        <p:blipFill>
          <a:blip r:embed="rId5"/>
          <a:srcRect t="6488"/>
          <a:stretch>
            <a:fillRect/>
          </a:stretch>
        </p:blipFill>
        <p:spPr>
          <a:xfrm>
            <a:off x="2719681" y="3260316"/>
            <a:ext cx="4176023" cy="2928817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60" name="TextBox 59"/>
          <p:cNvSpPr txBox="1"/>
          <p:nvPr/>
        </p:nvSpPr>
        <p:spPr>
          <a:xfrm>
            <a:off x="518333" y="6527794"/>
            <a:ext cx="184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Squeezer Table</a:t>
            </a:r>
            <a:endParaRPr lang="en-US" dirty="0"/>
          </a:p>
        </p:txBody>
      </p:sp>
      <p:sp>
        <p:nvSpPr>
          <p:cNvPr id="74" name="Up Arrow 73"/>
          <p:cNvSpPr/>
          <p:nvPr/>
        </p:nvSpPr>
        <p:spPr>
          <a:xfrm>
            <a:off x="4597398" y="2980333"/>
            <a:ext cx="304800" cy="389397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OMC.jpg"/>
          <p:cNvPicPr>
            <a:picLocks noChangeAspect="1"/>
          </p:cNvPicPr>
          <p:nvPr/>
        </p:nvPicPr>
        <p:blipFill>
          <a:blip r:embed="rId6"/>
          <a:srcRect l="19489" t="7976" r="5375" b="7976"/>
          <a:stretch>
            <a:fillRect/>
          </a:stretch>
        </p:blipFill>
        <p:spPr>
          <a:xfrm>
            <a:off x="5952064" y="3953935"/>
            <a:ext cx="3132667" cy="2480733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H1 Squeezing Experiment Results</a:t>
            </a:r>
            <a:endParaRPr lang="en-US" dirty="0"/>
          </a:p>
        </p:txBody>
      </p:sp>
      <p:pic>
        <p:nvPicPr>
          <p:cNvPr id="4" name="Picture 3" descr="noiseH1sqz_as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921873" y="1126066"/>
            <a:ext cx="7691718" cy="59436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21734" y="3651250"/>
          <a:ext cx="904939" cy="665702"/>
        </p:xfrm>
        <a:graphic>
          <a:graphicData uri="http://schemas.openxmlformats.org/presentationml/2006/ole">
            <p:oleObj spid="_x0000_s291842" name="Equation" r:id="rId5" imgW="482600" imgH="3556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28532" y="1786970"/>
            <a:ext cx="156632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799" y="4316952"/>
            <a:ext cx="183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2.15 dB (28%) noise reduction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126066"/>
            <a:ext cx="371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dirty="0" smtClean="0"/>
              <a:t>rom the LIGO Scientific Collaboration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44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Astrophysical benefits beyond </a:t>
            </a:r>
            <a:br>
              <a:rPr lang="en-US" dirty="0" smtClean="0"/>
            </a:br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pic>
        <p:nvPicPr>
          <p:cNvPr id="5" name="Picture 4" descr="aligowithsources-andpic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95987" y="1417638"/>
            <a:ext cx="8290813" cy="484632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843" y="1417638"/>
            <a:ext cx="3797957" cy="138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Limit to the amount of observed squeezing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2999"/>
            <a:ext cx="5376333" cy="75362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Losses are very unforgiving!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21728" y="1810142"/>
            <a:ext cx="5916706" cy="4572000"/>
            <a:chOff x="321728" y="2531535"/>
            <a:chExt cx="5916706" cy="4572000"/>
          </a:xfrm>
        </p:grpSpPr>
        <p:pic>
          <p:nvPicPr>
            <p:cNvPr id="4" name="Picture 3" descr="APS_loss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321728" y="2531535"/>
              <a:ext cx="5916706" cy="4572000"/>
            </a:xfrm>
            <a:prstGeom prst="rect">
              <a:avLst/>
            </a:prstGeom>
          </p:spPr>
        </p:pic>
        <p:sp>
          <p:nvSpPr>
            <p:cNvPr id="5" name="5-Point Star 4"/>
            <p:cNvSpPr/>
            <p:nvPr/>
          </p:nvSpPr>
          <p:spPr>
            <a:xfrm>
              <a:off x="3760194" y="5540589"/>
              <a:ext cx="292947" cy="309880"/>
            </a:xfrm>
            <a:prstGeom prst="star5">
              <a:avLst/>
            </a:prstGeom>
            <a:solidFill>
              <a:schemeClr val="tx1">
                <a:lumMod val="50000"/>
                <a:lumOff val="5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TextBox 6"/>
            <p:cNvSpPr txBox="1"/>
            <p:nvPr/>
          </p:nvSpPr>
          <p:spPr>
            <a:xfrm>
              <a:off x="3760194" y="5850469"/>
              <a:ext cx="988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LIGO H1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09706" y="2252133"/>
            <a:ext cx="2650067" cy="2311400"/>
            <a:chOff x="6209706" y="2252133"/>
            <a:chExt cx="2650067" cy="2311400"/>
          </a:xfrm>
        </p:grpSpPr>
        <p:sp>
          <p:nvSpPr>
            <p:cNvPr id="25" name="Rectangle 24"/>
            <p:cNvSpPr/>
            <p:nvPr/>
          </p:nvSpPr>
          <p:spPr>
            <a:xfrm>
              <a:off x="6209706" y="2252133"/>
              <a:ext cx="2650067" cy="2311400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36668" y="2335592"/>
              <a:ext cx="2144757" cy="2142219"/>
              <a:chOff x="563466" y="1539404"/>
              <a:chExt cx="2144757" cy="2142219"/>
            </a:xfrm>
          </p:grpSpPr>
          <p:grpSp>
            <p:nvGrpSpPr>
              <p:cNvPr id="14" name="Group 7"/>
              <p:cNvGrpSpPr>
                <a:grpSpLocks/>
              </p:cNvGrpSpPr>
              <p:nvPr/>
            </p:nvGrpSpPr>
            <p:grpSpPr>
              <a:xfrm>
                <a:off x="740718" y="2707214"/>
                <a:ext cx="1723965" cy="974409"/>
                <a:chOff x="2057400" y="3969031"/>
                <a:chExt cx="2819400" cy="1593569"/>
              </a:xfrm>
            </p:grpSpPr>
            <p:sp>
              <p:nvSpPr>
                <p:cNvPr id="19" name="Rectangle 18"/>
                <p:cNvSpPr/>
                <p:nvPr/>
              </p:nvSpPr>
              <p:spPr bwMode="auto">
                <a:xfrm rot="18896102">
                  <a:off x="3362003" y="3265121"/>
                  <a:ext cx="213895" cy="1621715"/>
                </a:xfrm>
                <a:prstGeom prst="rect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6" charset="0"/>
                    <a:cs typeface="Arial Unicode MS" charset="0"/>
                  </a:endParaRPr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 bwMode="auto">
                <a:xfrm>
                  <a:off x="20574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1" name="Straight Arrow Connector 20"/>
                <p:cNvCxnSpPr/>
                <p:nvPr/>
              </p:nvCxnSpPr>
              <p:spPr bwMode="auto">
                <a:xfrm>
                  <a:off x="3352800" y="4114800"/>
                  <a:ext cx="0" cy="1447800"/>
                </a:xfrm>
                <a:prstGeom prst="straightConnector1">
                  <a:avLst/>
                </a:prstGeom>
                <a:solidFill>
                  <a:srgbClr val="00B8FF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2" name="Straight Arrow Connector 21"/>
                <p:cNvCxnSpPr/>
                <p:nvPr/>
              </p:nvCxnSpPr>
              <p:spPr bwMode="auto">
                <a:xfrm>
                  <a:off x="35052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15" name="Straight Arrow Connector 14"/>
              <p:cNvCxnSpPr>
                <a:cxnSpLocks/>
              </p:cNvCxnSpPr>
              <p:nvPr/>
            </p:nvCxnSpPr>
            <p:spPr bwMode="auto">
              <a:xfrm>
                <a:off x="1532811" y="1899428"/>
                <a:ext cx="0" cy="838685"/>
              </a:xfrm>
              <a:prstGeom prst="straightConnector1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Oval 11"/>
              <p:cNvSpPr>
                <a:spLocks noChangeArrowheads="1"/>
              </p:cNvSpPr>
              <p:nvPr/>
            </p:nvSpPr>
            <p:spPr bwMode="auto">
              <a:xfrm>
                <a:off x="1393030" y="1539404"/>
                <a:ext cx="279562" cy="279562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auto">
              <a:xfrm flipH="1">
                <a:off x="563466" y="2530031"/>
                <a:ext cx="91436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2475255" y="2504630"/>
                <a:ext cx="232968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6238434" y="4737963"/>
            <a:ext cx="2575522" cy="175432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Total losses ~ 56%</a:t>
            </a:r>
          </a:p>
          <a:p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u="sng" dirty="0" smtClean="0"/>
              <a:t>Largest Losses Sources: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Mode matching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Faradays 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Output mode cleaner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qzLIGOandGE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15671" y="811959"/>
            <a:ext cx="7691718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Squeezing in GEO600 and LIGO H1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193799" cy="811959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97918" y="8467"/>
            <a:ext cx="1112214" cy="81195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603567" y="1828796"/>
            <a:ext cx="2168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Abadie et al., </a:t>
            </a:r>
          </a:p>
          <a:p>
            <a:pPr algn="ctr"/>
            <a:r>
              <a:rPr lang="fr-FR" sz="11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Nature </a:t>
            </a:r>
            <a:r>
              <a:rPr lang="fr-FR" sz="1100" b="0" i="0" dirty="0" err="1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Physics</a:t>
            </a:r>
            <a:r>
              <a:rPr lang="fr-FR" sz="1100" b="0" i="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 7, 962 (2011)</a:t>
            </a:r>
            <a:endParaRPr lang="en-US" sz="1100" b="0" i="0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597" y="6488668"/>
            <a:ext cx="3382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 data are courtesy of H. Grote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4432" y="4692135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56208" y="4950654"/>
            <a:ext cx="30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</a:t>
            </a:r>
            <a:r>
              <a:rPr lang="en-US" sz="1400" dirty="0" smtClean="0"/>
              <a:t>rom the </a:t>
            </a:r>
          </a:p>
          <a:p>
            <a:pPr algn="ctr"/>
            <a:r>
              <a:rPr lang="en-US" sz="1400" dirty="0" smtClean="0"/>
              <a:t>LIGO Scientific Collaboration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Projections for what we could do for Advanced LIGO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253056" y="1305280"/>
            <a:ext cx="6866472" cy="5552720"/>
            <a:chOff x="321728" y="2531535"/>
            <a:chExt cx="5916706" cy="4572000"/>
          </a:xfrm>
        </p:grpSpPr>
        <p:pic>
          <p:nvPicPr>
            <p:cNvPr id="33" name="Picture 32" descr="APS_losse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321728" y="2531535"/>
              <a:ext cx="5916706" cy="4572000"/>
            </a:xfrm>
            <a:prstGeom prst="rect">
              <a:avLst/>
            </a:prstGeom>
          </p:spPr>
        </p:pic>
        <p:sp>
          <p:nvSpPr>
            <p:cNvPr id="34" name="5-Point Star 33"/>
            <p:cNvSpPr/>
            <p:nvPr/>
          </p:nvSpPr>
          <p:spPr>
            <a:xfrm>
              <a:off x="3760194" y="5540589"/>
              <a:ext cx="292947" cy="309880"/>
            </a:xfrm>
            <a:prstGeom prst="star5">
              <a:avLst/>
            </a:prstGeom>
            <a:solidFill>
              <a:schemeClr val="tx1">
                <a:lumMod val="50000"/>
                <a:lumOff val="5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5-Point Star 34"/>
            <p:cNvSpPr/>
            <p:nvPr/>
          </p:nvSpPr>
          <p:spPr>
            <a:xfrm>
              <a:off x="3766120" y="5015655"/>
              <a:ext cx="292947" cy="309880"/>
            </a:xfrm>
            <a:prstGeom prst="star5">
              <a:avLst/>
            </a:prstGeom>
            <a:solidFill>
              <a:schemeClr val="tx1">
                <a:lumMod val="50000"/>
                <a:lumOff val="5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TextBox 35"/>
            <p:cNvSpPr txBox="1"/>
            <p:nvPr/>
          </p:nvSpPr>
          <p:spPr>
            <a:xfrm>
              <a:off x="3760194" y="5850469"/>
              <a:ext cx="988058" cy="30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LIGO H1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11747" y="4830989"/>
              <a:ext cx="988058" cy="304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GEO600</a:t>
              </a:r>
              <a:endParaRPr lang="en-US" dirty="0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5257229" y="3295692"/>
            <a:ext cx="339972" cy="376351"/>
          </a:xfrm>
          <a:prstGeom prst="star5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only losses, phase noise too</a:t>
            </a:r>
            <a:endParaRPr lang="en-US" dirty="0"/>
          </a:p>
        </p:txBody>
      </p:sp>
      <p:pic>
        <p:nvPicPr>
          <p:cNvPr id="6" name="Picture 5" descr="APS_zoomLossPhase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910" t="7502" r="8012" b="5293"/>
              <a:stretch>
                <a:fillRect/>
              </a:stretch>
            </p:blipFill>
          </mc:Choice>
          <mc:Fallback>
            <p:blipFill>
              <a:blip r:embed="rId4"/>
              <a:srcRect l="6910" t="7502" r="8012" b="5293"/>
              <a:stretch>
                <a:fillRect/>
              </a:stretch>
            </p:blipFill>
          </mc:Fallback>
        </mc:AlternateContent>
        <p:spPr>
          <a:xfrm>
            <a:off x="1542833" y="1745281"/>
            <a:ext cx="5772370" cy="4572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77488" y="1409185"/>
            <a:ext cx="4072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Squeezing [dB] </a:t>
            </a:r>
            <a:r>
              <a:rPr lang="en-US" dirty="0" err="1" smtClean="0"/>
              <a:t>vs</a:t>
            </a:r>
            <a:r>
              <a:rPr lang="en-US" dirty="0" smtClean="0"/>
              <a:t> Losses and Phase Noise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4665134"/>
            <a:ext cx="1955799" cy="2163070"/>
            <a:chOff x="1" y="4855470"/>
            <a:chExt cx="1695238" cy="1972733"/>
          </a:xfrm>
        </p:grpSpPr>
        <p:sp>
          <p:nvSpPr>
            <p:cNvPr id="12" name="Rectangle 11"/>
            <p:cNvSpPr/>
            <p:nvPr/>
          </p:nvSpPr>
          <p:spPr>
            <a:xfrm>
              <a:off x="1" y="4855470"/>
              <a:ext cx="1523999" cy="197273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7"/>
            <p:cNvGrpSpPr/>
            <p:nvPr/>
          </p:nvGrpSpPr>
          <p:grpSpPr>
            <a:xfrm>
              <a:off x="1" y="4855471"/>
              <a:ext cx="1695238" cy="1818921"/>
              <a:chOff x="1007369" y="2362200"/>
              <a:chExt cx="2627174" cy="335280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209801" y="2362200"/>
                <a:ext cx="704038" cy="93132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FFFF00"/>
                    </a:solidFill>
                    <a:latin typeface="+mn-lt"/>
                  </a:rPr>
                  <a:t>φ</a:t>
                </a:r>
                <a:r>
                  <a:rPr lang="en-US" baseline="-25000" dirty="0" err="1" smtClean="0">
                    <a:solidFill>
                      <a:srgbClr val="FFFF00"/>
                    </a:solidFill>
                    <a:latin typeface="+mn-lt"/>
                  </a:rPr>
                  <a:t>sqz</a:t>
                </a:r>
                <a:endParaRPr lang="en-US" dirty="0">
                  <a:solidFill>
                    <a:srgbClr val="FFFF00"/>
                  </a:solidFill>
                  <a:latin typeface="+mn-lt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2286000" y="2743200"/>
                <a:ext cx="381000" cy="1066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2286000" y="2743200"/>
                <a:ext cx="0" cy="1066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 rot="1277164">
                <a:off x="1981200" y="3124200"/>
                <a:ext cx="609600" cy="133887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 rot="2342598">
                <a:off x="1974828" y="3112981"/>
                <a:ext cx="609600" cy="133887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Line 3"/>
              <p:cNvSpPr>
                <a:spLocks noChangeShapeType="1"/>
              </p:cNvSpPr>
              <p:nvPr/>
            </p:nvSpPr>
            <p:spPr bwMode="auto">
              <a:xfrm>
                <a:off x="1217306" y="5715000"/>
                <a:ext cx="2151862" cy="0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Text Box 4"/>
              <p:cNvSpPr txBox="1">
                <a:spLocks noChangeArrowheads="1"/>
              </p:cNvSpPr>
              <p:nvPr/>
            </p:nvSpPr>
            <p:spPr bwMode="auto">
              <a:xfrm>
                <a:off x="2913839" y="5056741"/>
                <a:ext cx="720704" cy="6245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1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1007369" y="2438401"/>
                <a:ext cx="641309" cy="6245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2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1524000" y="3733800"/>
                <a:ext cx="762000" cy="1981200"/>
              </a:xfrm>
              <a:prstGeom prst="straightConnector1">
                <a:avLst/>
              </a:prstGeom>
              <a:solidFill>
                <a:srgbClr val="00B8FF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333368" y="5144844"/>
              <a:ext cx="1025" cy="1653563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55934" y="5284067"/>
            <a:ext cx="1865120" cy="1515533"/>
            <a:chOff x="7255934" y="5284067"/>
            <a:chExt cx="1865120" cy="1515533"/>
          </a:xfrm>
        </p:grpSpPr>
        <p:sp>
          <p:nvSpPr>
            <p:cNvPr id="27" name="Rectangle 26"/>
            <p:cNvSpPr/>
            <p:nvPr/>
          </p:nvSpPr>
          <p:spPr>
            <a:xfrm>
              <a:off x="7255934" y="5284067"/>
              <a:ext cx="1865120" cy="1515533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Group 12"/>
            <p:cNvGrpSpPr/>
            <p:nvPr/>
          </p:nvGrpSpPr>
          <p:grpSpPr>
            <a:xfrm>
              <a:off x="7407235" y="5338789"/>
              <a:ext cx="1582247" cy="1404605"/>
              <a:chOff x="563466" y="1539404"/>
              <a:chExt cx="2144757" cy="2142219"/>
            </a:xfrm>
          </p:grpSpPr>
          <p:grpSp>
            <p:nvGrpSpPr>
              <p:cNvPr id="29" name="Group 7"/>
              <p:cNvGrpSpPr>
                <a:grpSpLocks/>
              </p:cNvGrpSpPr>
              <p:nvPr/>
            </p:nvGrpSpPr>
            <p:grpSpPr>
              <a:xfrm>
                <a:off x="740716" y="2707214"/>
                <a:ext cx="1723965" cy="974409"/>
                <a:chOff x="2057400" y="3969031"/>
                <a:chExt cx="2819400" cy="1593569"/>
              </a:xfrm>
            </p:grpSpPr>
            <p:sp>
              <p:nvSpPr>
                <p:cNvPr id="34" name="Rectangle 33"/>
                <p:cNvSpPr/>
                <p:nvPr/>
              </p:nvSpPr>
              <p:spPr bwMode="auto">
                <a:xfrm rot="18896102">
                  <a:off x="3362003" y="3265121"/>
                  <a:ext cx="213895" cy="1621715"/>
                </a:xfrm>
                <a:prstGeom prst="rect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Times New Roman" pitchFamily="16" charset="0"/>
                    <a:cs typeface="Arial Unicode MS" charset="0"/>
                  </a:endParaRPr>
                </a:p>
              </p:txBody>
            </p:sp>
            <p:cxnSp>
              <p:nvCxnSpPr>
                <p:cNvPr id="35" name="Straight Arrow Connector 34"/>
                <p:cNvCxnSpPr/>
                <p:nvPr/>
              </p:nvCxnSpPr>
              <p:spPr bwMode="auto">
                <a:xfrm>
                  <a:off x="20574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6" name="Straight Arrow Connector 35"/>
                <p:cNvCxnSpPr/>
                <p:nvPr/>
              </p:nvCxnSpPr>
              <p:spPr bwMode="auto">
                <a:xfrm>
                  <a:off x="3352800" y="4114800"/>
                  <a:ext cx="0" cy="1447800"/>
                </a:xfrm>
                <a:prstGeom prst="straightConnector1">
                  <a:avLst/>
                </a:prstGeom>
                <a:solidFill>
                  <a:srgbClr val="00B8FF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3505200" y="4114800"/>
                  <a:ext cx="1371600" cy="0"/>
                </a:xfrm>
                <a:prstGeom prst="straightConnector1">
                  <a:avLst/>
                </a:prstGeom>
                <a:solidFill>
                  <a:srgbClr val="00B8FF"/>
                </a:solidFill>
                <a:ln w="635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</p:grpSp>
          <p:cxnSp>
            <p:nvCxnSpPr>
              <p:cNvPr id="30" name="Straight Arrow Connector 29"/>
              <p:cNvCxnSpPr>
                <a:cxnSpLocks/>
              </p:cNvCxnSpPr>
              <p:nvPr/>
            </p:nvCxnSpPr>
            <p:spPr bwMode="auto">
              <a:xfrm>
                <a:off x="1532811" y="1899428"/>
                <a:ext cx="0" cy="838685"/>
              </a:xfrm>
              <a:prstGeom prst="straightConnector1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Oval 11"/>
              <p:cNvSpPr>
                <a:spLocks noChangeArrowheads="1"/>
              </p:cNvSpPr>
              <p:nvPr/>
            </p:nvSpPr>
            <p:spPr bwMode="auto">
              <a:xfrm>
                <a:off x="1393030" y="1539404"/>
                <a:ext cx="279562" cy="279562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Oval 11"/>
              <p:cNvSpPr>
                <a:spLocks noChangeArrowheads="1"/>
              </p:cNvSpPr>
              <p:nvPr/>
            </p:nvSpPr>
            <p:spPr bwMode="auto">
              <a:xfrm flipH="1">
                <a:off x="563466" y="2530031"/>
                <a:ext cx="91436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auto">
              <a:xfrm>
                <a:off x="2475255" y="2504630"/>
                <a:ext cx="232968" cy="498779"/>
              </a:xfrm>
              <a:prstGeom prst="ellipse">
                <a:avLst/>
              </a:prstGeom>
              <a:solidFill>
                <a:schemeClr val="bg1"/>
              </a:solidFill>
              <a:ln w="126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about a </a:t>
            </a:r>
            <a:br>
              <a:rPr lang="en-US" dirty="0" smtClean="0"/>
            </a:br>
            <a:r>
              <a:rPr lang="en-US" dirty="0" smtClean="0"/>
              <a:t>“Quantum-Enhanced Advanced LIGO”?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816" y="1707883"/>
            <a:ext cx="8275792" cy="68209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800" dirty="0" smtClean="0"/>
              <a:t> Do we want it? YES!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08251" y="2339176"/>
            <a:ext cx="3278888" cy="2950173"/>
            <a:chOff x="-125777" y="1243430"/>
            <a:chExt cx="4146420" cy="3171478"/>
          </a:xfrm>
          <a:effectLst>
            <a:glow rad="63500">
              <a:schemeClr val="accent4">
                <a:alpha val="75000"/>
              </a:schemeClr>
            </a:glow>
          </a:effectLst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5777" y="1298042"/>
              <a:ext cx="4146420" cy="311686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25777" y="1243430"/>
              <a:ext cx="3132667" cy="628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Rana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Adhikari</a:t>
              </a:r>
              <a:r>
                <a:rPr lang="en-US" sz="1600" dirty="0" smtClean="0"/>
                <a:t>, </a:t>
              </a:r>
            </a:p>
            <a:p>
              <a:r>
                <a:rPr lang="en-US" sz="1600" dirty="0" smtClean="0"/>
                <a:t>GWADW 2012</a:t>
              </a:r>
              <a:endParaRPr lang="en-US" sz="1600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4737473" y="4074845"/>
            <a:ext cx="4406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LIGO technical note T1200008-v3 Comparison of Quantum Noise in 3G Interferometer Configurations, </a:t>
            </a:r>
            <a:r>
              <a:rPr lang="en-US" sz="1600" dirty="0" err="1" smtClean="0"/>
              <a:t>Haixing</a:t>
            </a:r>
            <a:r>
              <a:rPr lang="en-US" sz="1600" dirty="0" smtClean="0"/>
              <a:t> Miao et al.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91474" y="2339176"/>
            <a:ext cx="2878667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current ideas for upgrading </a:t>
            </a:r>
            <a:r>
              <a:rPr lang="en-US" sz="2400" dirty="0" err="1" smtClean="0"/>
              <a:t>aLIGO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include 10 dB of squeezing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11008" y="5658112"/>
            <a:ext cx="8275792" cy="682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 we know how to make it? ALMOST!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Projections for a </a:t>
            </a:r>
            <a:br>
              <a:rPr lang="en-US" sz="4000" dirty="0" smtClean="0"/>
            </a:br>
            <a:r>
              <a:rPr lang="en-US" sz="4000" dirty="0" smtClean="0"/>
              <a:t>“Quantum-Enhanced Advanced LIGO”</a:t>
            </a:r>
            <a:endParaRPr lang="en-US" sz="40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902036" y="1279381"/>
            <a:ext cx="7208010" cy="5486400"/>
            <a:chOff x="133989" y="0"/>
            <a:chExt cx="9010011" cy="6858000"/>
          </a:xfrm>
        </p:grpSpPr>
        <p:pic>
          <p:nvPicPr>
            <p:cNvPr id="5" name="Picture 4" descr="SQZtoday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9933" t="8474" b="5324"/>
                <a:stretch>
                  <a:fillRect/>
                </a:stretch>
              </p:blipFill>
            </mc:Choice>
            <mc:Fallback>
              <p:blipFill>
                <a:blip r:embed="rId3"/>
                <a:srcRect l="9933" t="8474" b="5324"/>
                <a:stretch>
                  <a:fillRect/>
                </a:stretch>
              </p:blipFill>
            </mc:Fallback>
          </mc:AlternateContent>
          <p:spPr>
            <a:xfrm>
              <a:off x="1150471" y="673474"/>
              <a:ext cx="7993529" cy="591173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5361" y="96393"/>
              <a:ext cx="8698637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</p:txBody>
        </p:sp>
        <p:pic>
          <p:nvPicPr>
            <p:cNvPr id="8" name="Picture 7" descr="result_aLIGO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r="90067"/>
                <a:stretch>
                  <a:fillRect/>
                </a:stretch>
              </p:blipFill>
            </mc:Choice>
            <mc:Fallback>
              <p:blipFill>
                <a:blip r:embed="rId5"/>
                <a:srcRect r="90067"/>
                <a:stretch>
                  <a:fillRect/>
                </a:stretch>
              </p:blipFill>
            </mc:Fallback>
          </mc:AlternateContent>
          <p:spPr>
            <a:xfrm>
              <a:off x="133989" y="0"/>
              <a:ext cx="881530" cy="685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+ Squeezing: NS-NS and BH-BH Ranges </a:t>
            </a:r>
            <a:endParaRPr lang="en-US" dirty="0"/>
          </a:p>
        </p:txBody>
      </p:sp>
      <p:pic>
        <p:nvPicPr>
          <p:cNvPr id="4" name="Picture 3" descr="NSNS_ran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153" t="3437" r="8274" b="5266"/>
              <a:stretch>
                <a:fillRect/>
              </a:stretch>
            </p:blipFill>
          </mc:Choice>
          <mc:Fallback>
            <p:blipFill>
              <a:blip r:embed="rId3"/>
              <a:srcRect l="6153" t="3437" r="8274" b="5266"/>
              <a:stretch>
                <a:fillRect/>
              </a:stretch>
            </p:blipFill>
          </mc:Fallback>
        </mc:AlternateContent>
        <p:spPr>
          <a:xfrm>
            <a:off x="0" y="1837264"/>
            <a:ext cx="4580383" cy="3776135"/>
          </a:xfrm>
          <a:prstGeom prst="rect">
            <a:avLst/>
          </a:prstGeom>
        </p:spPr>
      </p:pic>
      <p:pic>
        <p:nvPicPr>
          <p:cNvPr id="5" name="Picture 4" descr="BHBH_rang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929" t="3909" r="8736" b="4321"/>
              <a:stretch>
                <a:fillRect/>
              </a:stretch>
            </p:blipFill>
          </mc:Choice>
          <mc:Fallback>
            <p:blipFill>
              <a:blip r:embed="rId5"/>
              <a:srcRect l="4929" t="3909" r="8736" b="4321"/>
              <a:stretch>
                <a:fillRect/>
              </a:stretch>
            </p:blipFill>
          </mc:Fallback>
        </mc:AlternateContent>
        <p:spPr>
          <a:xfrm>
            <a:off x="4529670" y="1854198"/>
            <a:ext cx="4597400" cy="3776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 really want:</a:t>
            </a:r>
            <a:br>
              <a:rPr lang="en-US" dirty="0" smtClean="0"/>
            </a:br>
            <a:r>
              <a:rPr lang="en-US" dirty="0" smtClean="0"/>
              <a:t>Frequency Dependent Squeezing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821" b="2646"/>
          <a:stretch>
            <a:fillRect/>
          </a:stretch>
        </p:blipFill>
        <p:spPr>
          <a:xfrm>
            <a:off x="4953000" y="4963162"/>
            <a:ext cx="3791377" cy="1869439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12" name="Picture 11" descr="FC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215407" y="1231364"/>
            <a:ext cx="5088366" cy="393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rcRect b="11437"/>
          <a:stretch>
            <a:fillRect/>
          </a:stretch>
        </p:blipFill>
        <p:spPr>
          <a:xfrm>
            <a:off x="1078461" y="2579318"/>
            <a:ext cx="2206606" cy="2111215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660401" y="1616670"/>
            <a:ext cx="3352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High finesse detuned cavity which rotates the squeezing angle as function of frequency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13" y="4820138"/>
            <a:ext cx="3666067" cy="594951"/>
          </a:xfrm>
          <a:prstGeom prst="rect">
            <a:avLst/>
          </a:prstGeom>
          <a:ln>
            <a:solidFill>
              <a:srgbClr val="7C9BA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330" y="5471989"/>
            <a:ext cx="3659950" cy="571330"/>
          </a:xfrm>
          <a:prstGeom prst="rect">
            <a:avLst/>
          </a:prstGeom>
          <a:ln>
            <a:solidFill>
              <a:srgbClr val="7C9BA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330" y="6101462"/>
            <a:ext cx="3659950" cy="73960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aLIGO</a:t>
            </a:r>
            <a:r>
              <a:rPr lang="en-US" dirty="0" smtClean="0"/>
              <a:t> + Frequency Dependent Squeezing: </a:t>
            </a:r>
            <a:br>
              <a:rPr lang="en-US" dirty="0" smtClean="0"/>
            </a:br>
            <a:r>
              <a:rPr lang="en-US" dirty="0" smtClean="0"/>
              <a:t>NS-NS and BH-BH Ranges </a:t>
            </a:r>
            <a:endParaRPr lang="en-US" dirty="0"/>
          </a:p>
        </p:txBody>
      </p:sp>
      <p:pic>
        <p:nvPicPr>
          <p:cNvPr id="4" name="Picture 3" descr="FC_rangeNS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6063" t="3363" r="8182" b="4717"/>
              <a:stretch>
                <a:fillRect/>
              </a:stretch>
            </p:blipFill>
          </mc:Choice>
          <mc:Fallback>
            <p:blipFill>
              <a:blip r:embed="rId3"/>
              <a:srcRect l="6063" t="3363" r="8182" b="4717"/>
              <a:stretch>
                <a:fillRect/>
              </a:stretch>
            </p:blipFill>
          </mc:Fallback>
        </mc:AlternateContent>
        <p:spPr>
          <a:xfrm>
            <a:off x="0" y="1803399"/>
            <a:ext cx="4559400" cy="3776472"/>
          </a:xfrm>
          <a:prstGeom prst="rect">
            <a:avLst/>
          </a:prstGeom>
        </p:spPr>
      </p:pic>
      <p:pic>
        <p:nvPicPr>
          <p:cNvPr id="5" name="Picture 4" descr="FC_rangeBHBH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717" t="3363" r="9355" b="4717"/>
              <a:stretch>
                <a:fillRect/>
              </a:stretch>
            </p:blipFill>
          </mc:Choice>
          <mc:Fallback>
            <p:blipFill>
              <a:blip r:embed="rId5"/>
              <a:srcRect l="4717" t="3363" r="9355" b="4717"/>
              <a:stretch>
                <a:fillRect/>
              </a:stretch>
            </p:blipFill>
          </mc:Fallback>
        </mc:AlternateContent>
        <p:spPr>
          <a:xfrm>
            <a:off x="4487333" y="1803399"/>
            <a:ext cx="4568611" cy="3776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217993" y="1841236"/>
            <a:ext cx="254000" cy="6651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29925" y="1882511"/>
          <a:ext cx="4214812" cy="623887"/>
        </p:xfrm>
        <a:graphic>
          <a:graphicData uri="http://schemas.openxmlformats.org/presentationml/2006/ole">
            <p:oleObj spid="_x0000_s198658" name="Equation" r:id="rId3" imgW="2832100" imgH="419100" progId="Equation.3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Nothing comes cheap: losses again..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9866" y="1232972"/>
            <a:ext cx="750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Losses in a filter cavity, if too high, make the filter cavity useless…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61166" y="3783002"/>
            <a:ext cx="4495800" cy="2743200"/>
            <a:chOff x="2070099" y="3410469"/>
            <a:chExt cx="4495800" cy="27432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099" y="3410469"/>
              <a:ext cx="4495800" cy="2743200"/>
            </a:xfrm>
            <a:prstGeom prst="rect">
              <a:avLst/>
            </a:prstGeom>
            <a:effectLst>
              <a:glow rad="63500">
                <a:schemeClr val="accent4">
                  <a:alpha val="75000"/>
                </a:schemeClr>
              </a:glo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431372" y="4893742"/>
              <a:ext cx="1113365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</a:t>
              </a:r>
              <a:r>
                <a:rPr lang="en-US" dirty="0" err="1" smtClean="0"/>
                <a:t>ppm/m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284284" y="2726267"/>
            <a:ext cx="6378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Per-round-trip loss depends on the beam spot size </a:t>
            </a:r>
          </a:p>
          <a:p>
            <a:r>
              <a:rPr lang="en-US" dirty="0" smtClean="0"/>
              <a:t>     (big beam size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higher scatter losses), which depends on 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Ideas for improving the astrophysical reach</a:t>
            </a:r>
            <a:br>
              <a:rPr lang="en-US" dirty="0" smtClean="0"/>
            </a:br>
            <a:r>
              <a:rPr lang="en-US" dirty="0" smtClean="0"/>
              <a:t>beyond advanced detectors</a:t>
            </a:r>
          </a:p>
        </p:txBody>
      </p:sp>
      <p:pic>
        <p:nvPicPr>
          <p:cNvPr id="5" name="Content Placeholder 4" descr="aligowithnois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144" r="-3144"/>
              <a:stretch>
                <a:fillRect/>
              </a:stretch>
            </p:blipFill>
          </mc:Choice>
          <mc:Fallback>
            <p:blipFill>
              <a:blip r:embed="rId3"/>
              <a:srcRect l="-3144" r="-3144"/>
              <a:stretch>
                <a:fillRect/>
              </a:stretch>
            </p:blipFill>
          </mc:Fallback>
        </mc:AlternateContent>
        <p:spPr>
          <a:xfrm>
            <a:off x="137151" y="1417638"/>
            <a:ext cx="8812108" cy="48463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19800" y="4663533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6337F"/>
                </a:solidFill>
              </a:rPr>
              <a:t>My talk</a:t>
            </a:r>
            <a:endParaRPr lang="en-US" dirty="0">
              <a:solidFill>
                <a:srgbClr val="8633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1400" y="484819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Nicolas’s talk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Squeezing Experiments @ MIT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040" y="1417638"/>
            <a:ext cx="5405888" cy="3930249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en-US" sz="2000" u="sng" dirty="0" smtClean="0"/>
              <a:t>FILTER CAVITY EXPERIMENT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Measuring optical losses to determine Advanced LIGO filter cavity design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Implementing practical filter cavity control scheme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Characterizing technical noises</a:t>
            </a:r>
          </a:p>
          <a:p>
            <a:pPr lvl="1">
              <a:buFont typeface="Wingdings" charset="2"/>
              <a:buChar char=""/>
            </a:pPr>
            <a:r>
              <a:rPr lang="en-US" sz="2000" dirty="0" smtClean="0"/>
              <a:t>Preparing for demonstration of audio-band frequency dependent squeezing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928" y="1417638"/>
            <a:ext cx="3116872" cy="497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801393" y="6488668"/>
            <a:ext cx="2641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Tomoki </a:t>
            </a:r>
            <a:r>
              <a:rPr lang="en-US" dirty="0" err="1" smtClean="0"/>
              <a:t>Isogai</a:t>
            </a:r>
            <a:r>
              <a:rPr lang="en-US" dirty="0" smtClean="0"/>
              <a:t>, John Miller,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10031" y="6488668"/>
            <a:ext cx="123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Eric </a:t>
            </a:r>
            <a:r>
              <a:rPr lang="en-US" dirty="0" err="1" smtClean="0"/>
              <a:t>Oelker</a:t>
            </a:r>
            <a:r>
              <a:rPr lang="en-US" dirty="0" smtClean="0"/>
              <a:t>,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9717" y="4672786"/>
            <a:ext cx="48802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NEW </a:t>
            </a:r>
            <a:r>
              <a:rPr lang="en-US" u="sng" dirty="0" err="1" smtClean="0"/>
              <a:t>aLIGO</a:t>
            </a:r>
            <a:r>
              <a:rPr lang="en-US" u="sng" dirty="0" smtClean="0"/>
              <a:t> SQUEEZER SOURCE</a:t>
            </a:r>
            <a:endParaRPr lang="en-US" dirty="0" smtClean="0"/>
          </a:p>
          <a:p>
            <a:pPr marL="0" lvl="1">
              <a:buFont typeface="Wingdings" charset="2"/>
              <a:buChar char="²"/>
            </a:pPr>
            <a:r>
              <a:rPr lang="en-US" sz="2000" dirty="0" smtClean="0"/>
              <a:t> Working on a new design with an </a:t>
            </a:r>
          </a:p>
          <a:p>
            <a:pPr marL="0" lvl="1"/>
            <a:r>
              <a:rPr lang="en-US" sz="2000" dirty="0" smtClean="0"/>
              <a:t>      in-vacuum squeezer source cavity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09379" y="6488668"/>
            <a:ext cx="1514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(Patrick </a:t>
            </a:r>
            <a:r>
              <a:rPr lang="en-US" dirty="0" err="1" smtClean="0"/>
              <a:t>Kwee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1899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aLIGO</a:t>
            </a:r>
            <a:r>
              <a:rPr lang="en-US" dirty="0" smtClean="0"/>
              <a:t>, we could afford a “</a:t>
            </a:r>
            <a:r>
              <a:rPr lang="en-US" dirty="0" err="1" smtClean="0"/>
              <a:t>lossy</a:t>
            </a:r>
            <a:r>
              <a:rPr lang="en-US" dirty="0" smtClean="0"/>
              <a:t>” cavity </a:t>
            </a:r>
            <a:br>
              <a:rPr lang="en-US" dirty="0" smtClean="0"/>
            </a:br>
            <a:r>
              <a:rPr lang="en-US" sz="2667" dirty="0" smtClean="0"/>
              <a:t>16m cavity, 10ppm losses round trip</a:t>
            </a:r>
            <a:endParaRPr lang="en-US" sz="2667" dirty="0"/>
          </a:p>
        </p:txBody>
      </p:sp>
      <p:pic>
        <p:nvPicPr>
          <p:cNvPr id="4" name="Picture 3" descr="FC_lossycurv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636" t="6420" r="8311" b="4321"/>
              <a:stretch>
                <a:fillRect/>
              </a:stretch>
            </p:blipFill>
          </mc:Choice>
          <mc:Fallback>
            <p:blipFill>
              <a:blip r:embed="rId3"/>
              <a:srcRect l="3636" t="6420" r="8311" b="4321"/>
              <a:stretch>
                <a:fillRect/>
              </a:stretch>
            </p:blipFill>
          </mc:Fallback>
        </mc:AlternateContent>
        <p:spPr>
          <a:xfrm>
            <a:off x="1246692" y="1102783"/>
            <a:ext cx="6420403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t="25758" r="10424"/>
          <a:stretch>
            <a:fillRect/>
          </a:stretch>
        </p:blipFill>
        <p:spPr>
          <a:xfrm>
            <a:off x="-1" y="6131982"/>
            <a:ext cx="6120878" cy="731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1933" y="6494170"/>
            <a:ext cx="153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preparation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C_lossycurvesSQ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178" t="8167" r="7809" b="2483"/>
              <a:stretch>
                <a:fillRect/>
              </a:stretch>
            </p:blipFill>
          </mc:Choice>
          <mc:Fallback>
            <p:blipFill>
              <a:blip r:embed="rId3"/>
              <a:srcRect l="4178" t="8167" r="7809" b="2483"/>
              <a:stretch>
                <a:fillRect/>
              </a:stretch>
            </p:blipFill>
          </mc:Fallback>
        </mc:AlternateContent>
        <p:spPr>
          <a:xfrm>
            <a:off x="1290278" y="1204387"/>
            <a:ext cx="6411045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1899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Beyond the “Standard Quantum Limit”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Ultimately, what we want is </a:t>
            </a:r>
            <a:r>
              <a:rPr lang="en-US" b="1" dirty="0" smtClean="0">
                <a:solidFill>
                  <a:srgbClr val="262626"/>
                </a:solidFill>
              </a:rPr>
              <a:t>10 dB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(possibly more!) of broadband squeezing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21139" y="2147428"/>
            <a:ext cx="3924522" cy="3342274"/>
            <a:chOff x="4870233" y="3343880"/>
            <a:chExt cx="3924522" cy="3342274"/>
          </a:xfrm>
        </p:grpSpPr>
        <p:pic>
          <p:nvPicPr>
            <p:cNvPr id="4" name="Picture 3" descr="APS_zoomLossPhaseNois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6910" t="7502" r="8012" b="5293"/>
                <a:stretch>
                  <a:fillRect/>
                </a:stretch>
              </p:blipFill>
            </mc:Choice>
            <mc:Fallback>
              <p:blipFill>
                <a:blip r:embed="rId3"/>
                <a:srcRect l="6910" t="7502" r="8012" b="5293"/>
                <a:stretch>
                  <a:fillRect/>
                </a:stretch>
              </p:blipFill>
            </mc:Fallback>
          </mc:AlternateContent>
          <p:spPr>
            <a:xfrm>
              <a:off x="4870233" y="3577740"/>
              <a:ext cx="3924522" cy="310841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27432" y="3343880"/>
              <a:ext cx="321113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Squeezing [dB] </a:t>
              </a:r>
              <a:r>
                <a:rPr lang="en-US" sz="1400" dirty="0" err="1" smtClean="0"/>
                <a:t>vs</a:t>
              </a:r>
              <a:r>
                <a:rPr lang="en-US" sz="1400" dirty="0" smtClean="0"/>
                <a:t> Losses and Phase Noise</a:t>
              </a:r>
              <a:endParaRPr lang="en-US" sz="1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21267" y="2279610"/>
            <a:ext cx="4099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Understand scattering losses for the filter cavity, and cavity control scheme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Work on low loss optical components in the squeezed beam path to reduce total losses below 10%  (low loss Faradays, ..)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Move squeezer source in vacuum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Improve control strategy of squeezed beam relative to the interferometer beam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821267" y="175349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What do we need to do to make that happen?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28" y="5703963"/>
            <a:ext cx="5587998" cy="673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5399" y="6304002"/>
            <a:ext cx="2311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are doing it!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 rot="20224091">
            <a:off x="281652" y="5819293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GEO600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9800" cy="45259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charset="2"/>
              <a:buChar char="²"/>
            </a:pPr>
            <a:r>
              <a:rPr lang="en-US" sz="3429" dirty="0" smtClean="0"/>
              <a:t>Squeezing is not only a “promising” technique anymore…it works!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 GEO600 reliably employing squeezing in normal operation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 GEO600 and LIGO H1 squeezing experiment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informed design for </a:t>
            </a:r>
            <a:r>
              <a:rPr lang="en-US" dirty="0" err="1" smtClean="0"/>
              <a:t>aLIGO</a:t>
            </a: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sz="3429" dirty="0" smtClean="0"/>
              <a:t>To realize the full potential of squeezing, more research is needed – in progress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informed design for a filter cavity in ~ 1 year</a:t>
            </a:r>
          </a:p>
          <a:p>
            <a:pPr>
              <a:buFont typeface="Wingdings" charset="2"/>
              <a:buChar char="²"/>
            </a:pPr>
            <a:r>
              <a:rPr lang="en-US" sz="3429" dirty="0" smtClean="0"/>
              <a:t>Squeezing could potentially become a first upgrade to </a:t>
            </a:r>
            <a:r>
              <a:rPr lang="en-US" sz="3429" dirty="0" err="1" smtClean="0"/>
              <a:t>aLIGO</a:t>
            </a:r>
            <a:r>
              <a:rPr lang="en-US" sz="3429" dirty="0" smtClean="0"/>
              <a:t> 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probably with squeezing at high frequency, “no harm” at low frequency </a:t>
            </a:r>
          </a:p>
          <a:p>
            <a:pPr>
              <a:buFont typeface="Wingdings" charset="2"/>
              <a:buChar char="²"/>
            </a:pPr>
            <a:r>
              <a:rPr lang="en-US" sz="3429" dirty="0" smtClean="0"/>
              <a:t>Need to keep working on final goal: more squeezing, everywhere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LIGO H1 Squeezing Experiment</a:t>
            </a:r>
            <a:endParaRPr lang="en-US" dirty="0"/>
          </a:p>
        </p:txBody>
      </p:sp>
      <p:pic>
        <p:nvPicPr>
          <p:cNvPr id="14" name="Picture 13" descr="squeezing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51941" y="3124200"/>
            <a:ext cx="8229600" cy="13075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 smtClean="0"/>
              <a:t>MIT: 	Sheila Dwyer, L. Barsotti, </a:t>
            </a:r>
            <a:r>
              <a:rPr lang="en-US" sz="1600" dirty="0" err="1" smtClean="0">
                <a:solidFill>
                  <a:srgbClr val="000000"/>
                </a:solidFill>
              </a:rPr>
              <a:t>Nergis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Mavalvala</a:t>
            </a:r>
            <a:r>
              <a:rPr lang="en-US" sz="1600" dirty="0" smtClean="0"/>
              <a:t>, Nicolas Smith-Lefebvre, Matt Evans</a:t>
            </a:r>
          </a:p>
          <a:p>
            <a:pPr>
              <a:buNone/>
            </a:pPr>
            <a:r>
              <a:rPr lang="en-US" sz="1600" dirty="0" smtClean="0"/>
              <a:t>LHO: Daniel </a:t>
            </a:r>
            <a:r>
              <a:rPr lang="en-US" sz="1600" dirty="0" err="1" smtClean="0"/>
              <a:t>Sigg</a:t>
            </a:r>
            <a:r>
              <a:rPr lang="en-US" sz="1600" dirty="0" smtClean="0"/>
              <a:t>, Keita </a:t>
            </a:r>
            <a:r>
              <a:rPr lang="en-US" sz="1600" dirty="0" err="1" smtClean="0"/>
              <a:t>Kawabe</a:t>
            </a:r>
            <a:r>
              <a:rPr lang="en-US" sz="1600" dirty="0" smtClean="0"/>
              <a:t>, Robert Schofield, Cheryl </a:t>
            </a:r>
            <a:r>
              <a:rPr lang="en-US" sz="1600" dirty="0" err="1" smtClean="0"/>
              <a:t>Vorvick</a:t>
            </a:r>
            <a:r>
              <a:rPr lang="en-US" sz="1600" dirty="0" smtClean="0"/>
              <a:t>, Dick Gustafson (</a:t>
            </a:r>
            <a:r>
              <a:rPr lang="en-US" sz="1600" dirty="0" err="1" smtClean="0"/>
              <a:t>Univ</a:t>
            </a:r>
            <a:r>
              <a:rPr lang="en-US" sz="1600" dirty="0" smtClean="0"/>
              <a:t> 	</a:t>
            </a:r>
            <a:r>
              <a:rPr lang="en-US" sz="1600" dirty="0" err="1" smtClean="0"/>
              <a:t>Mitchigan</a:t>
            </a:r>
            <a:r>
              <a:rPr lang="en-US" sz="1600" dirty="0" smtClean="0"/>
              <a:t>), Max </a:t>
            </a:r>
            <a:r>
              <a:rPr lang="en-US" sz="1600" dirty="0" err="1" smtClean="0"/>
              <a:t>Factourovich</a:t>
            </a:r>
            <a:r>
              <a:rPr lang="en-US" sz="1600" dirty="0" smtClean="0"/>
              <a:t> (Columbia), Grant </a:t>
            </a:r>
            <a:r>
              <a:rPr lang="en-US" sz="1600" dirty="0" err="1" smtClean="0"/>
              <a:t>Meadors</a:t>
            </a:r>
            <a:r>
              <a:rPr lang="en-US" sz="1600" dirty="0" smtClean="0"/>
              <a:t> (</a:t>
            </a:r>
            <a:r>
              <a:rPr lang="en-US" sz="1600" dirty="0" err="1" smtClean="0"/>
              <a:t>Univ</a:t>
            </a:r>
            <a:r>
              <a:rPr lang="en-US" sz="1600" dirty="0" smtClean="0"/>
              <a:t> </a:t>
            </a:r>
            <a:r>
              <a:rPr lang="en-US" sz="1600" dirty="0" err="1" smtClean="0"/>
              <a:t>Mitchigan</a:t>
            </a:r>
            <a:r>
              <a:rPr lang="en-US" sz="1600" dirty="0" smtClean="0"/>
              <a:t>), </a:t>
            </a:r>
          </a:p>
          <a:p>
            <a:pPr>
              <a:buNone/>
            </a:pPr>
            <a:r>
              <a:rPr lang="en-US" sz="1600" dirty="0" smtClean="0"/>
              <a:t>		M. Landry and the LHO staff</a:t>
            </a:r>
          </a:p>
          <a:p>
            <a:pPr>
              <a:buNone/>
            </a:pPr>
            <a:r>
              <a:rPr lang="en-US" sz="1600" dirty="0" smtClean="0"/>
              <a:t>ANU: </a:t>
            </a:r>
            <a:r>
              <a:rPr lang="en-US" sz="1600" dirty="0" err="1" smtClean="0"/>
              <a:t>Sheon</a:t>
            </a:r>
            <a:r>
              <a:rPr lang="en-US" sz="1600" dirty="0" smtClean="0"/>
              <a:t> Chua, Michael </a:t>
            </a:r>
            <a:r>
              <a:rPr lang="en-US" sz="1600" dirty="0" err="1" smtClean="0"/>
              <a:t>Stefszky</a:t>
            </a:r>
            <a:r>
              <a:rPr lang="en-US" sz="1600" dirty="0" smtClean="0"/>
              <a:t>, </a:t>
            </a:r>
            <a:r>
              <a:rPr lang="en-US" sz="1600" dirty="0" err="1" smtClean="0"/>
              <a:t>Conor</a:t>
            </a:r>
            <a:r>
              <a:rPr lang="en-US" sz="1600" dirty="0" smtClean="0"/>
              <a:t> Mow-Lowry, Ping </a:t>
            </a:r>
            <a:r>
              <a:rPr lang="en-US" sz="1600" dirty="0" err="1" smtClean="0"/>
              <a:t>Koy</a:t>
            </a:r>
            <a:r>
              <a:rPr lang="en-US" sz="1600" dirty="0" smtClean="0"/>
              <a:t> Lam, Ben </a:t>
            </a:r>
            <a:r>
              <a:rPr lang="en-US" sz="1600" dirty="0" err="1" smtClean="0"/>
              <a:t>Buchler</a:t>
            </a:r>
            <a:r>
              <a:rPr lang="en-US" sz="1600" dirty="0" smtClean="0"/>
              <a:t>, David 	McClelland</a:t>
            </a:r>
          </a:p>
          <a:p>
            <a:pPr>
              <a:buNone/>
            </a:pPr>
            <a:r>
              <a:rPr lang="en-US" sz="1600" dirty="0" smtClean="0"/>
              <a:t>AEI: 	Alexander </a:t>
            </a:r>
            <a:r>
              <a:rPr lang="en-US" sz="1600" dirty="0" err="1" smtClean="0"/>
              <a:t>Khalaidovski</a:t>
            </a:r>
            <a:r>
              <a:rPr lang="en-US" sz="1600" dirty="0" smtClean="0"/>
              <a:t>, Roman Schnabel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9280" y="1600200"/>
            <a:ext cx="85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LIGO Hanford Observatory (US)</a:t>
            </a:r>
          </a:p>
          <a:p>
            <a:pPr algn="ctr"/>
            <a:r>
              <a:rPr lang="en-US" dirty="0" smtClean="0"/>
              <a:t> Massachusetts Institute of Technology (US)</a:t>
            </a:r>
          </a:p>
          <a:p>
            <a:pPr algn="ctr"/>
            <a:r>
              <a:rPr lang="en-US" dirty="0" smtClean="0"/>
              <a:t>Australian National University (Australia)</a:t>
            </a:r>
          </a:p>
          <a:p>
            <a:pPr algn="ctr"/>
            <a:r>
              <a:rPr lang="en-US" dirty="0" smtClean="0"/>
              <a:t>Albert Einstein Institute (Germany)</a:t>
            </a:r>
            <a:endParaRPr lang="en-US" dirty="0"/>
          </a:p>
        </p:txBody>
      </p:sp>
      <p:pic>
        <p:nvPicPr>
          <p:cNvPr id="19" name="Picture 18" descr="IMG_1865.jpg"/>
          <p:cNvPicPr>
            <a:picLocks noChangeAspect="1"/>
          </p:cNvPicPr>
          <p:nvPr/>
        </p:nvPicPr>
        <p:blipFill>
          <a:blip r:embed="rId4"/>
          <a:srcRect t="22840"/>
          <a:stretch>
            <a:fillRect/>
          </a:stretch>
        </p:blipFill>
        <p:spPr>
          <a:xfrm>
            <a:off x="1534601" y="5426452"/>
            <a:ext cx="2446866" cy="1416010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20" name="Picture 19" descr="IMG_3780.jpg"/>
          <p:cNvPicPr>
            <a:picLocks noChangeAspect="1"/>
          </p:cNvPicPr>
          <p:nvPr/>
        </p:nvPicPr>
        <p:blipFill>
          <a:blip r:embed="rId5"/>
          <a:srcRect l="18406" r="33486" b="29545"/>
          <a:stretch>
            <a:fillRect/>
          </a:stretch>
        </p:blipFill>
        <p:spPr>
          <a:xfrm>
            <a:off x="0" y="5429857"/>
            <a:ext cx="1297539" cy="1416010"/>
          </a:xfrm>
          <a:prstGeom prst="rect">
            <a:avLst/>
          </a:prstGeom>
          <a:effectLst>
            <a:glow rad="101600">
              <a:srgbClr val="A6F5B4">
                <a:alpha val="75000"/>
              </a:srgbClr>
            </a:glow>
          </a:effectLst>
        </p:spPr>
      </p:pic>
      <p:pic>
        <p:nvPicPr>
          <p:cNvPr id="21" name="Picture 20" descr="celebration.jpg"/>
          <p:cNvPicPr>
            <a:picLocks noChangeAspect="1"/>
          </p:cNvPicPr>
          <p:nvPr/>
        </p:nvPicPr>
        <p:blipFill>
          <a:blip r:embed="rId6"/>
          <a:srcRect l="16406" t="17708"/>
          <a:stretch>
            <a:fillRect/>
          </a:stretch>
        </p:blipFill>
        <p:spPr>
          <a:xfrm>
            <a:off x="7219610" y="5441989"/>
            <a:ext cx="1924390" cy="1420811"/>
          </a:xfrm>
          <a:prstGeom prst="rect">
            <a:avLst/>
          </a:prstGeom>
          <a:effectLst>
            <a:glow rad="63500">
              <a:schemeClr val="accent1">
                <a:alpha val="75000"/>
              </a:schemeClr>
            </a:glow>
          </a:effectLst>
        </p:spPr>
      </p:pic>
      <p:pic>
        <p:nvPicPr>
          <p:cNvPr id="22" name="Picture 21" descr="P1000025.jpg"/>
          <p:cNvPicPr>
            <a:picLocks noChangeAspect="1"/>
          </p:cNvPicPr>
          <p:nvPr/>
        </p:nvPicPr>
        <p:blipFill>
          <a:blip r:embed="rId7"/>
          <a:srcRect t="30364"/>
          <a:stretch>
            <a:fillRect/>
          </a:stretch>
        </p:blipFill>
        <p:spPr>
          <a:xfrm>
            <a:off x="4252401" y="5426452"/>
            <a:ext cx="2717796" cy="1419415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like this, maybe.…</a:t>
            </a:r>
            <a:endParaRPr lang="en-US" dirty="0"/>
          </a:p>
        </p:txBody>
      </p:sp>
      <p:pic>
        <p:nvPicPr>
          <p:cNvPr id="4" name="Picture 3" descr="SQZ_aLIGO_layout_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3697527" y="-2322230"/>
            <a:ext cx="1884406" cy="9144000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0" y="2396176"/>
            <a:ext cx="931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IFO</a:t>
            </a:r>
            <a:endParaRPr lang="en-US" sz="1400" dirty="0"/>
          </a:p>
        </p:txBody>
      </p:sp>
      <p:pic>
        <p:nvPicPr>
          <p:cNvPr id="6" name="Picture 5" descr="SQZ_aLIGO_layout_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4787" t="83429" r="34320" b="1968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4787" t="83429" r="34320" b="1968"/>
              <a:stretch>
                <a:fillRect/>
              </a:stretch>
            </p:blipFill>
          </mc:Fallback>
        </mc:AlternateContent>
        <p:spPr>
          <a:xfrm rot="5400000">
            <a:off x="656166" y="3331637"/>
            <a:ext cx="2429931" cy="2827864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7" name="Picture 6" descr="SQZ_aLIGO_layout_4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1170" b="70370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t="1170" b="70370"/>
              <a:stretch>
                <a:fillRect/>
              </a:stretch>
            </p:blipFill>
          </mc:Fallback>
        </mc:AlternateContent>
        <p:spPr>
          <a:xfrm rot="5400000">
            <a:off x="4865771" y="2509618"/>
            <a:ext cx="3631283" cy="5014691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347128" y="6146800"/>
            <a:ext cx="301413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Just a cartoon! </a:t>
            </a:r>
          </a:p>
          <a:p>
            <a:r>
              <a:rPr lang="en-US" dirty="0" smtClean="0"/>
              <a:t>Not a conceptual design yet!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(II)</a:t>
            </a:r>
            <a:endParaRPr lang="en-US" dirty="0"/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>
            <a:off x="4682067" y="2934651"/>
            <a:ext cx="3376138" cy="2743200"/>
            <a:chOff x="3962400" y="2855359"/>
            <a:chExt cx="4055555" cy="32952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rcRect l="9152" t="6064" r="10059" b="-2784"/>
            <a:stretch>
              <a:fillRect/>
            </a:stretch>
          </p:blipFill>
          <p:spPr>
            <a:xfrm>
              <a:off x="3962400" y="2855359"/>
              <a:ext cx="4055555" cy="329524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72628" y="5792805"/>
              <a:ext cx="22351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OPO squeezing level</a:t>
              </a:r>
              <a:endParaRPr lang="en-US" sz="1400" dirty="0"/>
            </a:p>
          </p:txBody>
        </p:sp>
      </p:grp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483759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Phase noise between squeezed field and interferometer was dependent on interferometer alignment: 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Static misalignments will cause a change in the demodulation phase needed to detect the maximum squeezing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Beam jitter will add phase noise when beating against a static misalignment.</a:t>
            </a:r>
          </a:p>
          <a:p>
            <a:pPr>
              <a:buFont typeface="Wingdings" charset="2"/>
              <a:buChar char="²"/>
            </a:pPr>
            <a:endParaRPr lang="en-US" sz="1800" dirty="0" smtClean="0"/>
          </a:p>
        </p:txBody>
      </p:sp>
      <p:grpSp>
        <p:nvGrpSpPr>
          <p:cNvPr id="7" name="Group 21"/>
          <p:cNvGrpSpPr/>
          <p:nvPr/>
        </p:nvGrpSpPr>
        <p:grpSpPr>
          <a:xfrm>
            <a:off x="1086546" y="2934651"/>
            <a:ext cx="2593975" cy="2952774"/>
            <a:chOff x="325514" y="2468620"/>
            <a:chExt cx="3101143" cy="3636323"/>
          </a:xfrm>
        </p:grpSpPr>
        <p:sp>
          <p:nvSpPr>
            <p:cNvPr id="20" name="Rectangle 19"/>
            <p:cNvSpPr/>
            <p:nvPr/>
          </p:nvSpPr>
          <p:spPr>
            <a:xfrm>
              <a:off x="404057" y="2468620"/>
              <a:ext cx="3022600" cy="3636323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25514" y="2468620"/>
              <a:ext cx="3101143" cy="3354388"/>
              <a:chOff x="533400" y="2362200"/>
              <a:chExt cx="3101143" cy="3354388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209800" y="2362200"/>
                <a:ext cx="704039" cy="46166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FFFF00"/>
                    </a:solidFill>
                    <a:latin typeface="+mn-lt"/>
                  </a:rPr>
                  <a:t>φ</a:t>
                </a:r>
                <a:r>
                  <a:rPr lang="en-US" baseline="-25000" dirty="0" err="1" smtClean="0">
                    <a:solidFill>
                      <a:srgbClr val="FFFF00"/>
                    </a:solidFill>
                    <a:latin typeface="+mn-lt"/>
                  </a:rPr>
                  <a:t>sqz</a:t>
                </a:r>
                <a:endParaRPr lang="en-US" dirty="0">
                  <a:solidFill>
                    <a:srgbClr val="FFFF00"/>
                  </a:solidFill>
                  <a:latin typeface="+mn-lt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 bwMode="auto">
              <a:xfrm flipV="1">
                <a:off x="2286000" y="2743200"/>
                <a:ext cx="381000" cy="1066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 flipV="1">
                <a:off x="2286000" y="2743200"/>
                <a:ext cx="0" cy="1066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bg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 rot="1277164">
                <a:off x="1981200" y="3124200"/>
                <a:ext cx="609600" cy="133887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11"/>
              <p:cNvSpPr>
                <a:spLocks noChangeArrowheads="1"/>
              </p:cNvSpPr>
              <p:nvPr/>
            </p:nvSpPr>
            <p:spPr bwMode="auto">
              <a:xfrm rot="2342598">
                <a:off x="1974828" y="3112981"/>
                <a:ext cx="609600" cy="133887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3"/>
              <p:cNvSpPr>
                <a:spLocks noChangeShapeType="1"/>
              </p:cNvSpPr>
              <p:nvPr/>
            </p:nvSpPr>
            <p:spPr bwMode="auto">
              <a:xfrm>
                <a:off x="533400" y="5715000"/>
                <a:ext cx="3048000" cy="1588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3127375" y="5181600"/>
                <a:ext cx="507168" cy="4638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1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374775" y="2438400"/>
                <a:ext cx="507168" cy="4638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 smtClean="0">
                    <a:solidFill>
                      <a:srgbClr val="FFFF00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FFFF00"/>
                    </a:solidFill>
                  </a:rPr>
                  <a:t>2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 flipV="1">
                <a:off x="1524000" y="3733800"/>
                <a:ext cx="762000" cy="1981200"/>
              </a:xfrm>
              <a:prstGeom prst="straightConnector1">
                <a:avLst/>
              </a:prstGeom>
              <a:solidFill>
                <a:srgbClr val="00B8FF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1316114" y="3002020"/>
              <a:ext cx="1588" cy="304800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FF0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82067" y="5600719"/>
            <a:ext cx="4041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è"/>
            </a:pPr>
            <a:r>
              <a:rPr lang="en-US" dirty="0" smtClean="0"/>
              <a:t> at best ~40 </a:t>
            </a:r>
            <a:r>
              <a:rPr lang="en-US" dirty="0" err="1" smtClean="0"/>
              <a:t>mrad</a:t>
            </a:r>
            <a:r>
              <a:rPr lang="en-US" dirty="0" smtClean="0"/>
              <a:t> RMS, </a:t>
            </a:r>
          </a:p>
          <a:p>
            <a:r>
              <a:rPr lang="en-US" dirty="0" smtClean="0"/>
              <a:t>      only ~ 25mrad from squeezer source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Fluctuations of the quantum </a:t>
            </a:r>
            <a:r>
              <a:rPr lang="en-US" sz="1400" dirty="0" err="1" smtClean="0"/>
              <a:t>quadrature</a:t>
            </a:r>
            <a:r>
              <a:rPr lang="en-US" sz="1400" dirty="0" smtClean="0"/>
              <a:t> in squeezed light application of a gravitational wave detector,</a:t>
            </a:r>
          </a:p>
          <a:p>
            <a:r>
              <a:rPr lang="en-US" sz="1400" dirty="0" smtClean="0"/>
              <a:t>S. Dwyer et al (in preparation)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(III)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58333"/>
            <a:ext cx="8229600" cy="1571095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Need better isolation from back scattering</a:t>
            </a:r>
          </a:p>
          <a:p>
            <a:pPr>
              <a:buNone/>
            </a:pPr>
            <a:r>
              <a:rPr lang="en-US" sz="1800" dirty="0" smtClean="0"/>
              <a:t>		(it was ok for LIGO H1, it won’t be enough for </a:t>
            </a:r>
            <a:r>
              <a:rPr lang="en-US" sz="1800" dirty="0" err="1" smtClean="0"/>
              <a:t>aLIGO</a:t>
            </a:r>
            <a:r>
              <a:rPr lang="en-US" sz="1800" dirty="0" smtClean="0"/>
              <a:t>)</a:t>
            </a:r>
          </a:p>
        </p:txBody>
      </p:sp>
      <p:pic>
        <p:nvPicPr>
          <p:cNvPr id="5" name="Picture 4" descr="APS_backScatt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455" t="5370" r="7399" b="3518"/>
              <a:stretch>
                <a:fillRect/>
              </a:stretch>
            </p:blipFill>
          </mc:Choice>
          <mc:Fallback>
            <p:blipFill>
              <a:blip r:embed="rId3"/>
              <a:srcRect l="5455" t="5370" r="7399" b="3518"/>
              <a:stretch>
                <a:fillRect/>
              </a:stretch>
            </p:blipFill>
          </mc:Fallback>
        </mc:AlternateContent>
        <p:spPr>
          <a:xfrm>
            <a:off x="2116668" y="2052488"/>
            <a:ext cx="5319688" cy="4297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799" y="6350168"/>
            <a:ext cx="88307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Impact of backscattered-light in a squeezing-enhanced </a:t>
            </a:r>
            <a:r>
              <a:rPr lang="en-US" sz="1400" dirty="0" err="1" smtClean="0"/>
              <a:t>interferometric</a:t>
            </a:r>
            <a:r>
              <a:rPr lang="en-US" sz="1400" dirty="0" smtClean="0"/>
              <a:t> gravitational-wave detector, S. Chua et al.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52398" y="6514069"/>
            <a:ext cx="1654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(in preparation)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quantum noise?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4222254" y="1478874"/>
            <a:ext cx="4677825" cy="31700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SHOT NOISE</a:t>
            </a:r>
            <a:r>
              <a:rPr lang="en-US" dirty="0" smtClean="0"/>
              <a:t>: Photon counting noise produced by fluctuations of the number of photon detected at the interferometer output</a:t>
            </a:r>
            <a:endParaRPr lang="en-US" dirty="0" smtClean="0">
              <a:solidFill>
                <a:srgbClr val="000000"/>
              </a:solidFill>
            </a:endParaRPr>
          </a:p>
          <a:p>
            <a:pPr marL="91440" indent="91440"/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Limitation of the precision you can 	measure arm displacement</a:t>
            </a:r>
            <a:endParaRPr lang="en-US" dirty="0" smtClean="0">
              <a:solidFill>
                <a:srgbClr val="000000"/>
              </a:solidFill>
            </a:endParaRPr>
          </a:p>
          <a:p>
            <a:pPr marL="91440" indent="182880"/>
            <a:endParaRPr lang="en-US" sz="1000" dirty="0" smtClean="0"/>
          </a:p>
          <a:p>
            <a:pPr marL="91440" indent="91440">
              <a:buFont typeface="Wingdings" charset="2"/>
              <a:buChar char="²"/>
            </a:pPr>
            <a:r>
              <a:rPr lang="en-US" dirty="0" smtClean="0"/>
              <a:t>  </a:t>
            </a:r>
            <a:r>
              <a:rPr lang="en-US" dirty="0" smtClean="0">
                <a:solidFill>
                  <a:srgbClr val="E46C0A"/>
                </a:solidFill>
              </a:rPr>
              <a:t>RADIATION PRESSURE NOISE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000000"/>
                </a:solidFill>
              </a:rPr>
              <a:t>Back-action noise caused by random motion of the mirrors due to fluctuations of the number of photons impinging on the mirrors</a:t>
            </a:r>
          </a:p>
          <a:p>
            <a:pPr marL="91440" indent="91440"/>
            <a:r>
              <a:rPr lang="en-US" dirty="0" err="1" smtClean="0">
                <a:solidFill>
                  <a:srgbClr val="000000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Additional  displacement noise </a:t>
            </a:r>
            <a:endParaRPr lang="en-US" dirty="0" smtClean="0">
              <a:solidFill>
                <a:srgbClr val="000000"/>
              </a:solidFill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253281" y="1417638"/>
            <a:ext cx="3403909" cy="3663064"/>
            <a:chOff x="389158" y="1366836"/>
            <a:chExt cx="3403909" cy="3663064"/>
          </a:xfrm>
        </p:grpSpPr>
        <p:grpSp>
          <p:nvGrpSpPr>
            <p:cNvPr id="4" name="Group 41"/>
            <p:cNvGrpSpPr/>
            <p:nvPr/>
          </p:nvGrpSpPr>
          <p:grpSpPr>
            <a:xfrm>
              <a:off x="389158" y="1490370"/>
              <a:ext cx="3403909" cy="3302013"/>
              <a:chOff x="389158" y="1303866"/>
              <a:chExt cx="3403909" cy="3302013"/>
            </a:xfrm>
          </p:grpSpPr>
          <p:grpSp>
            <p:nvGrpSpPr>
              <p:cNvPr id="5" name="Group 95"/>
              <p:cNvGrpSpPr/>
              <p:nvPr/>
            </p:nvGrpSpPr>
            <p:grpSpPr>
              <a:xfrm>
                <a:off x="389158" y="1303866"/>
                <a:ext cx="3403909" cy="3302013"/>
                <a:chOff x="389158" y="1303866"/>
                <a:chExt cx="3403909" cy="3302013"/>
              </a:xfrm>
            </p:grpSpPr>
            <p:sp>
              <p:nvSpPr>
                <p:cNvPr id="45" name="Chord 44"/>
                <p:cNvSpPr/>
                <p:nvPr/>
              </p:nvSpPr>
              <p:spPr>
                <a:xfrm rot="17548775">
                  <a:off x="1761066" y="4097879"/>
                  <a:ext cx="499534" cy="516466"/>
                </a:xfrm>
                <a:prstGeom prst="chord">
                  <a:avLst/>
                </a:prstGeom>
                <a:solidFill>
                  <a:srgbClr val="FFFF00"/>
                </a:solidFill>
                <a:ln>
                  <a:solidFill>
                    <a:srgbClr val="3366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Connector 45"/>
                <p:cNvCxnSpPr/>
                <p:nvPr/>
              </p:nvCxnSpPr>
              <p:spPr>
                <a:xfrm rot="10800000">
                  <a:off x="2011209" y="2826618"/>
                  <a:ext cx="1616469" cy="1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>
                  <a:stCxn id="68" idx="2"/>
                  <a:endCxn id="45" idx="2"/>
                </p:cNvCxnSpPr>
                <p:nvPr/>
              </p:nvCxnSpPr>
              <p:spPr>
                <a:xfrm rot="16200000" flipH="1">
                  <a:off x="635605" y="2884933"/>
                  <a:ext cx="2735332" cy="11046"/>
                </a:xfrm>
                <a:prstGeom prst="line">
                  <a:avLst/>
                </a:prstGeom>
                <a:ln>
                  <a:solidFill>
                    <a:srgbClr val="675DD2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Oval 47"/>
                <p:cNvSpPr/>
                <p:nvPr/>
              </p:nvSpPr>
              <p:spPr>
                <a:xfrm rot="16200000" flipH="1" flipV="1">
                  <a:off x="1957905" y="2230109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89158" y="2650881"/>
                  <a:ext cx="695506" cy="302065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 rot="13391863">
                  <a:off x="2008305" y="2423535"/>
                  <a:ext cx="186520" cy="963963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 rot="10800000">
                  <a:off x="3606547" y="2452351"/>
                  <a:ext cx="186520" cy="79596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 rot="5400000">
                  <a:off x="1909214" y="1046718"/>
                  <a:ext cx="206089" cy="72038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20000">
                      <a:srgbClr val="FFFFFF"/>
                    </a:gs>
                    <a:gs pos="88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1116765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262246" y="276112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547827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828020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402342" y="276112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2280621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2453045" y="2773033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2679352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943380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566198" y="27730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3121191" y="2773034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 rot="16200000" flipH="1" flipV="1">
                  <a:off x="1957909" y="2605182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 rot="16200000" flipH="1" flipV="1">
                  <a:off x="1957911" y="240871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 rot="16200000" flipH="1" flipV="1">
                  <a:off x="1952526" y="1968157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 rot="16200000" flipH="1" flipV="1">
                  <a:off x="1947143" y="1747878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 rot="16200000" flipH="1" flipV="1">
                  <a:off x="1947143" y="1527595"/>
                  <a:ext cx="101210" cy="916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309779" y="2778987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3509143" y="277898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6879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962726" y="2761128"/>
                  <a:ext cx="91600" cy="10121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27077" y="2671825"/>
                  <a:ext cx="63125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chemeClr val="bg1"/>
                      </a:solidFill>
                    </a:rPr>
                    <a:t>LASER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 flipV="1">
                  <a:off x="1947333" y="32010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 flipV="1">
                  <a:off x="1955800" y="3378803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 flipV="1">
                  <a:off x="1947333" y="3675137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flipV="1">
                  <a:off x="1955800" y="3819071"/>
                  <a:ext cx="106993" cy="10099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 flipV="1">
                <a:off x="1955794" y="4047690"/>
                <a:ext cx="106993" cy="100995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aphicFrame>
          <p:nvGraphicFramePr>
            <p:cNvPr id="103427" name="Object 3"/>
            <p:cNvGraphicFramePr>
              <a:graphicFrameLocks noChangeAspect="1"/>
            </p:cNvGraphicFramePr>
            <p:nvPr/>
          </p:nvGraphicFramePr>
          <p:xfrm>
            <a:off x="394640" y="2417761"/>
            <a:ext cx="642937" cy="346075"/>
          </p:xfrm>
          <a:graphic>
            <a:graphicData uri="http://schemas.openxmlformats.org/presentationml/2006/ole">
              <p:oleObj spid="_x0000_s232450" name="Equation" r:id="rId4" imgW="330200" imgH="177800" progId="Equation.3">
                <p:embed/>
              </p:oleObj>
            </a:graphicData>
          </a:graphic>
        </p:graphicFrame>
        <p:cxnSp>
          <p:nvCxnSpPr>
            <p:cNvPr id="81" name="Straight Arrow Connector 80"/>
            <p:cNvCxnSpPr/>
            <p:nvPr/>
          </p:nvCxnSpPr>
          <p:spPr>
            <a:xfrm rot="5400000">
              <a:off x="1188937" y="2315230"/>
              <a:ext cx="1179590" cy="158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03428" name="Object 4"/>
            <p:cNvGraphicFramePr>
              <a:graphicFrameLocks noChangeAspect="1"/>
            </p:cNvGraphicFramePr>
            <p:nvPr/>
          </p:nvGraphicFramePr>
          <p:xfrm>
            <a:off x="1404416" y="2066925"/>
            <a:ext cx="247650" cy="246063"/>
          </p:xfrm>
          <a:graphic>
            <a:graphicData uri="http://schemas.openxmlformats.org/presentationml/2006/ole">
              <p:oleObj spid="_x0000_s232451" name="Equation" r:id="rId5" imgW="127000" imgH="127000" progId="Equation.3">
                <p:embed/>
              </p:oleObj>
            </a:graphicData>
          </a:graphic>
        </p:graphicFrame>
        <p:sp>
          <p:nvSpPr>
            <p:cNvPr id="84" name="TextBox 83"/>
            <p:cNvSpPr txBox="1"/>
            <p:nvPr/>
          </p:nvSpPr>
          <p:spPr>
            <a:xfrm>
              <a:off x="552365" y="4106570"/>
              <a:ext cx="14588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GW </a:t>
              </a:r>
            </a:p>
            <a:p>
              <a:pPr algn="ctr"/>
              <a:r>
                <a:rPr lang="en-US" dirty="0" smtClean="0"/>
                <a:t>Photo</a:t>
              </a:r>
            </a:p>
            <a:p>
              <a:pPr algn="ctr"/>
              <a:r>
                <a:rPr lang="en-US" dirty="0" smtClean="0"/>
                <a:t>detector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72221" y="1366836"/>
              <a:ext cx="377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</a:t>
              </a:r>
              <a:endParaRPr lang="en-US" dirty="0"/>
            </a:p>
          </p:txBody>
        </p:sp>
      </p:grpSp>
      <p:graphicFrame>
        <p:nvGraphicFramePr>
          <p:cNvPr id="103433" name="Object 9"/>
          <p:cNvGraphicFramePr>
            <a:graphicFrameLocks noChangeAspect="1"/>
          </p:cNvGraphicFramePr>
          <p:nvPr/>
        </p:nvGraphicFramePr>
        <p:xfrm>
          <a:off x="1907671" y="4944513"/>
          <a:ext cx="5405437" cy="1397000"/>
        </p:xfrm>
        <a:graphic>
          <a:graphicData uri="http://schemas.openxmlformats.org/presentationml/2006/ole">
            <p:oleObj spid="_x0000_s232452" name="Equation" r:id="rId6" imgW="2895600" imgH="749300" progId="Equation.3">
              <p:embed/>
            </p:oleObj>
          </a:graphicData>
        </a:graphic>
      </p:graphicFrame>
      <p:graphicFrame>
        <p:nvGraphicFramePr>
          <p:cNvPr id="69" name="Object 4"/>
          <p:cNvGraphicFramePr>
            <a:graphicFrameLocks noChangeAspect="1"/>
          </p:cNvGraphicFramePr>
          <p:nvPr/>
        </p:nvGraphicFramePr>
        <p:xfrm>
          <a:off x="1016528" y="1514475"/>
          <a:ext cx="420687" cy="246063"/>
        </p:xfrm>
        <a:graphic>
          <a:graphicData uri="http://schemas.openxmlformats.org/presentationml/2006/ole">
            <p:oleObj spid="_x0000_s232453" name="Equation" r:id="rId7" imgW="215900" imgH="127000" progId="Equation.3">
              <p:embed/>
            </p:oleObj>
          </a:graphicData>
        </a:graphic>
      </p:graphicFrame>
      <p:cxnSp>
        <p:nvCxnSpPr>
          <p:cNvPr id="76" name="Straight Arrow Connector 75"/>
          <p:cNvCxnSpPr/>
          <p:nvPr/>
        </p:nvCxnSpPr>
        <p:spPr>
          <a:xfrm flipV="1">
            <a:off x="2807503" y="5723467"/>
            <a:ext cx="457999" cy="3712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71932" y="6079903"/>
            <a:ext cx="1792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Measurement frequency</a:t>
            </a:r>
            <a:endParaRPr lang="en-US" sz="1400" dirty="0"/>
          </a:p>
        </p:txBody>
      </p:sp>
      <p:sp>
        <p:nvSpPr>
          <p:cNvPr id="79" name="Slide Number Placeholder 78"/>
          <p:cNvSpPr>
            <a:spLocks noGrp="1"/>
          </p:cNvSpPr>
          <p:nvPr>
            <p:ph type="sldNum" sz="quarter" idx="12"/>
          </p:nvPr>
        </p:nvSpPr>
        <p:spPr>
          <a:xfrm>
            <a:off x="6561667" y="6356350"/>
            <a:ext cx="2133600" cy="365125"/>
          </a:xfrm>
        </p:spPr>
        <p:txBody>
          <a:bodyPr/>
          <a:lstStyle/>
          <a:p>
            <a:fld id="{3C8B7254-8BB7-644C-A757-37435CCFA7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0" name="Footer Placeholder 79"/>
          <p:cNvSpPr>
            <a:spLocks noGrp="1"/>
          </p:cNvSpPr>
          <p:nvPr>
            <p:ph type="ftr" sz="quarter" idx="11"/>
          </p:nvPr>
        </p:nvSpPr>
        <p:spPr>
          <a:xfrm>
            <a:off x="3115733" y="6364817"/>
            <a:ext cx="2895600" cy="365125"/>
          </a:xfrm>
        </p:spPr>
        <p:txBody>
          <a:bodyPr/>
          <a:lstStyle/>
          <a:p>
            <a:r>
              <a:rPr lang="en-US" dirty="0" smtClean="0"/>
              <a:t>April APS 2013, Denver - Session G5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81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2.15 dB (28%) improvement </a:t>
            </a:r>
            <a:br>
              <a:rPr lang="en-US" dirty="0" smtClean="0"/>
            </a:br>
            <a:r>
              <a:rPr lang="en-US" dirty="0" smtClean="0"/>
              <a:t>over quantum noise</a:t>
            </a:r>
            <a:endParaRPr lang="en-US" dirty="0"/>
          </a:p>
        </p:txBody>
      </p:sp>
      <p:pic>
        <p:nvPicPr>
          <p:cNvPr id="4" name="Picture 3" descr="sqzRati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279" t="5798" r="8194"/>
              <a:stretch>
                <a:fillRect/>
              </a:stretch>
            </p:blipFill>
          </mc:Choice>
          <mc:Fallback>
            <p:blipFill>
              <a:blip r:embed="rId3"/>
              <a:srcRect l="4279" t="5798" r="8194"/>
              <a:stretch>
                <a:fillRect/>
              </a:stretch>
            </p:blipFill>
          </mc:Fallback>
        </mc:AlternateContent>
        <p:spPr>
          <a:xfrm>
            <a:off x="-1" y="1831335"/>
            <a:ext cx="4617864" cy="3840479"/>
          </a:xfrm>
          <a:prstGeom prst="rect">
            <a:avLst/>
          </a:prstGeom>
        </p:spPr>
      </p:pic>
      <p:pic>
        <p:nvPicPr>
          <p:cNvPr id="5" name="Picture 4" descr="sqz_technic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3402" t="7909" r="10112" b="2836"/>
              <a:stretch>
                <a:fillRect/>
              </a:stretch>
            </p:blipFill>
          </mc:Choice>
          <mc:Fallback>
            <p:blipFill>
              <a:blip r:embed="rId5"/>
              <a:srcRect l="3402" t="7909" r="10112" b="2836"/>
              <a:stretch>
                <a:fillRect/>
              </a:stretch>
            </p:blipFill>
          </mc:Fallback>
        </mc:AlternateContent>
        <p:spPr>
          <a:xfrm>
            <a:off x="4544860" y="1932939"/>
            <a:ext cx="4586488" cy="3657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29267" y="5960533"/>
            <a:ext cx="725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Squeezing improves only quantum noise, not other technical noises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77" y="206902"/>
            <a:ext cx="8229600" cy="1143000"/>
          </a:xfrm>
        </p:spPr>
        <p:txBody>
          <a:bodyPr/>
          <a:lstStyle/>
          <a:p>
            <a:r>
              <a:rPr lang="en-US" dirty="0" smtClean="0"/>
              <a:t>Best broadband sensitivity ever</a:t>
            </a:r>
            <a:endParaRPr lang="en-US" dirty="0"/>
          </a:p>
        </p:txBody>
      </p:sp>
      <p:pic>
        <p:nvPicPr>
          <p:cNvPr id="4" name="Content Placeholder 3" descr="resultS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3653" t="2099" r="10370" b="3148"/>
              <a:stretch>
                <a:fillRect/>
              </a:stretch>
            </p:blipFill>
          </mc:Choice>
          <mc:Fallback>
            <p:blipFill>
              <a:blip r:embed="rId3"/>
              <a:srcRect l="3653" t="2099" r="10370" b="3148"/>
              <a:stretch>
                <a:fillRect/>
              </a:stretch>
            </p:blipFill>
          </mc:Fallback>
        </mc:AlternateContent>
        <p:spPr>
          <a:xfrm>
            <a:off x="1764792" y="1307592"/>
            <a:ext cx="6104467" cy="5198533"/>
          </a:xfr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Sqz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472" r="7807" b="3463"/>
              <a:stretch>
                <a:fillRect/>
              </a:stretch>
            </p:blipFill>
          </mc:Choice>
          <mc:Fallback>
            <p:blipFill>
              <a:blip r:embed="rId3"/>
              <a:srcRect l="3472" r="7807" b="3463"/>
              <a:stretch>
                <a:fillRect/>
              </a:stretch>
            </p:blipFill>
          </mc:Fallback>
        </mc:AlternateContent>
        <p:spPr>
          <a:xfrm>
            <a:off x="1566333" y="1417638"/>
            <a:ext cx="6299200" cy="529642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41" y="2032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Improving H1 by 2 dB (28%) with squeezing</a:t>
            </a:r>
            <a:br>
              <a:rPr lang="en-US" dirty="0" smtClean="0"/>
            </a:br>
            <a:r>
              <a:rPr lang="en-US" dirty="0" smtClean="0"/>
              <a:t>..without spoiling the sensitivity at 200 Hz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616200" y="3953933"/>
            <a:ext cx="2802467" cy="19727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89199" y="2081199"/>
            <a:ext cx="16933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try at squeezing in GEO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1" y="1636318"/>
            <a:ext cx="5786857" cy="4584565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185010" y="1417638"/>
            <a:ext cx="295899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First squeezing             injection: back scattered noise limits the sensitivity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 Additional Faraday to reduce back scattering and measure squeezing </a:t>
            </a:r>
          </a:p>
          <a:p>
            <a:endParaRPr lang="en-US" dirty="0" smtClean="0"/>
          </a:p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9" name="Picture 8" descr="squeezing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21" y="103558"/>
            <a:ext cx="1527999" cy="1314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1872" y="5173131"/>
            <a:ext cx="3509110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Courtesy of Alexander </a:t>
            </a:r>
            <a:r>
              <a:rPr lang="en-US" sz="1600" dirty="0" err="1" smtClean="0">
                <a:solidFill>
                  <a:srgbClr val="3366FF"/>
                </a:solidFill>
              </a:rPr>
              <a:t>Khalaidovski</a:t>
            </a:r>
            <a:r>
              <a:rPr lang="en-US" sz="1600" dirty="0" smtClean="0">
                <a:solidFill>
                  <a:srgbClr val="3366FF"/>
                </a:solidFill>
              </a:rPr>
              <a:t> (AEI)</a:t>
            </a:r>
          </a:p>
          <a:p>
            <a:r>
              <a:rPr lang="en-US" sz="1600" dirty="0" smtClean="0">
                <a:solidFill>
                  <a:srgbClr val="3366FF"/>
                </a:solidFill>
              </a:rPr>
              <a:t>		GWADW 2010</a:t>
            </a:r>
            <a:endParaRPr lang="en-US" sz="1600" dirty="0">
              <a:solidFill>
                <a:srgbClr val="3366FF"/>
              </a:solidFill>
            </a:endParaRPr>
          </a:p>
        </p:txBody>
      </p:sp>
      <p:pic>
        <p:nvPicPr>
          <p:cNvPr id="11" name="Picture 10" descr="GEO_se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591" y="4077655"/>
            <a:ext cx="2948556" cy="2126294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13" y="274638"/>
            <a:ext cx="8229600" cy="1143000"/>
          </a:xfrm>
        </p:spPr>
        <p:txBody>
          <a:bodyPr/>
          <a:lstStyle/>
          <a:p>
            <a:r>
              <a:rPr lang="en-US" dirty="0" smtClean="0"/>
              <a:t>Where the main losses came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 Mode matching (~30% losses)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Faradays (3 passes ~ 20% losses)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 OMC transmission (18% losses)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“Technical” problems, total losses should be down to 10-15% in </a:t>
            </a:r>
            <a:r>
              <a:rPr lang="en-US" dirty="0" err="1" smtClean="0">
                <a:sym typeface="Wingdings"/>
              </a:rPr>
              <a:t>aLIGO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Phase noise control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5500" t="16889" r="24500" b="10222"/>
          <a:stretch>
            <a:fillRect/>
          </a:stretch>
        </p:blipFill>
        <p:spPr bwMode="auto">
          <a:xfrm>
            <a:off x="4267200" y="1782170"/>
            <a:ext cx="4419600" cy="362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600200"/>
            <a:ext cx="3886200" cy="4800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Bandwidth is limited to 10kHz by arm cavities 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/>
              <a:t>Need to mitigate phase noise at the source</a:t>
            </a:r>
            <a:endParaRPr lang="en-US" sz="3200" dirty="0" smtClean="0"/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lang="en-US" sz="3200" dirty="0" smtClean="0"/>
              <a:t>Changes to control scheme and in vacuum OPO may be necessary for 10-15 dB of squeezing</a:t>
            </a:r>
            <a:endParaRPr lang="en-US" sz="32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457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35000" t="24000" r="55000" b="58222"/>
          <a:stretch>
            <a:fillRect/>
          </a:stretch>
        </p:blipFill>
        <p:spPr bwMode="auto">
          <a:xfrm>
            <a:off x="49530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23622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5000" t="24222" r="45000" b="58000"/>
          <a:stretch>
            <a:fillRect/>
          </a:stretch>
        </p:blipFill>
        <p:spPr bwMode="auto">
          <a:xfrm>
            <a:off x="7086600" y="1905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985918" y="25146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91000" y="24384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Squeezing angle error signal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24384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7" name="Double Bracket 16"/>
          <p:cNvSpPr/>
          <p:nvPr/>
        </p:nvSpPr>
        <p:spPr>
          <a:xfrm>
            <a:off x="228600" y="1524000"/>
            <a:ext cx="3886200" cy="2209800"/>
          </a:xfrm>
          <a:prstGeom prst="bracketPair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uble Bracket 17"/>
          <p:cNvSpPr/>
          <p:nvPr/>
        </p:nvSpPr>
        <p:spPr>
          <a:xfrm>
            <a:off x="4648200" y="1447800"/>
            <a:ext cx="4343400" cy="2209800"/>
          </a:xfrm>
          <a:prstGeom prst="bracketPair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/>
          <a:srcRect l="28500" t="20445" r="25000" b="50222"/>
          <a:stretch>
            <a:fillRect/>
          </a:stretch>
        </p:blipFill>
        <p:spPr bwMode="auto">
          <a:xfrm>
            <a:off x="990600" y="3962400"/>
            <a:ext cx="7086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76400" y="1371600"/>
            <a:ext cx="11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IFO carrier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096000" y="1371600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SQZ sideband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(VI)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20226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000" dirty="0" smtClean="0"/>
              <a:t> From GEO600: Squeezing angle control signals from 1% pick-off are bad </a:t>
            </a:r>
          </a:p>
          <a:p>
            <a:pPr>
              <a:buNone/>
            </a:pP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New “a-la-</a:t>
            </a:r>
            <a:r>
              <a:rPr lang="en-US" sz="2000" dirty="0" err="1" smtClean="0">
                <a:sym typeface="Wingdings"/>
              </a:rPr>
              <a:t>Hartmut</a:t>
            </a:r>
            <a:r>
              <a:rPr lang="en-US" sz="2000" dirty="0" smtClean="0">
                <a:sym typeface="Wingdings"/>
              </a:rPr>
              <a:t>” strategy (use transmission signals from the OMC)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68" y="2345267"/>
            <a:ext cx="5417303" cy="3200400"/>
          </a:xfrm>
          <a:prstGeom prst="rect">
            <a:avLst/>
          </a:prstGeom>
          <a:effectLst>
            <a:glow rad="63500">
              <a:schemeClr val="accent4">
                <a:alpha val="75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2" y="5731933"/>
            <a:ext cx="7587816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QZtoday_pha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16200000">
            <a:off x="1471719" y="-550177"/>
            <a:ext cx="6433802" cy="8326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Frequency Dependent Squeezing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731" y="1998133"/>
            <a:ext cx="63044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 High finesse detuned cavity which does the rotation for you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Broadband improvement of the quantum noise</a:t>
            </a:r>
          </a:p>
          <a:p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Theoretically well understood, experimentally challenging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Low loss needed: F ~ 50,000 for 100m scale cavities</a:t>
            </a:r>
          </a:p>
          <a:p>
            <a:pPr>
              <a:buFont typeface="Wingdings" charset="2"/>
              <a:buChar char="²"/>
            </a:pPr>
            <a:endParaRPr lang="en-US" dirty="0" smtClean="0"/>
          </a:p>
          <a:p>
            <a:pPr>
              <a:buFont typeface="Wingdings" charset="2"/>
              <a:buChar char="²"/>
            </a:pPr>
            <a:r>
              <a:rPr lang="en-US" dirty="0" smtClean="0"/>
              <a:t> R&amp;D in progress – MIT (P. </a:t>
            </a:r>
            <a:r>
              <a:rPr lang="en-US" dirty="0" err="1" smtClean="0"/>
              <a:t>Kwee</a:t>
            </a:r>
            <a:r>
              <a:rPr lang="en-US" dirty="0" smtClean="0"/>
              <a:t> and others)  </a:t>
            </a:r>
          </a:p>
          <a:p>
            <a:pPr lvl="4"/>
            <a:r>
              <a:rPr lang="en-US" dirty="0" smtClean="0"/>
              <a:t>   Caltech (J. Harms and others)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62" y="1847860"/>
            <a:ext cx="2892403" cy="3124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0066" y="5890478"/>
            <a:ext cx="519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H. J. Kimble, Y. Levin, A. B. </a:t>
            </a:r>
            <a:r>
              <a:rPr lang="en-US" sz="1200" dirty="0" err="1" smtClean="0"/>
              <a:t>Matsko</a:t>
            </a:r>
            <a:r>
              <a:rPr lang="en-US" sz="1200" dirty="0" smtClean="0"/>
              <a:t>, K. S. Thorne and S. P. </a:t>
            </a:r>
            <a:r>
              <a:rPr lang="en-US" sz="1200" dirty="0" err="1" smtClean="0"/>
              <a:t>Vyatchanin</a:t>
            </a:r>
            <a:r>
              <a:rPr lang="en-US" sz="1200" dirty="0" smtClean="0"/>
              <a:t>, </a:t>
            </a:r>
          </a:p>
          <a:p>
            <a:r>
              <a:rPr lang="en-US" sz="1200" dirty="0" smtClean="0"/>
              <a:t>Conversion of conventional gravitational-wave interferometers into quantum </a:t>
            </a:r>
            <a:r>
              <a:rPr lang="en-US" sz="1200" dirty="0" err="1" smtClean="0"/>
              <a:t>nondemolition</a:t>
            </a:r>
            <a:r>
              <a:rPr lang="en-US" sz="1200" dirty="0" smtClean="0"/>
              <a:t> interferometers by modifying their input and/or</a:t>
            </a:r>
          </a:p>
          <a:p>
            <a:r>
              <a:rPr lang="en-US" sz="1200" dirty="0" smtClean="0"/>
              <a:t>output optics. Phys. Rev. D 65, 022002 (2001).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692695" y="4224867"/>
            <a:ext cx="1193800" cy="12657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8373" y="1244601"/>
            <a:ext cx="750364" cy="8286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“Standard Quantum Limit”</a:t>
            </a:r>
            <a:endParaRPr lang="en-US" dirty="0"/>
          </a:p>
        </p:txBody>
      </p:sp>
      <p:graphicFrame>
        <p:nvGraphicFramePr>
          <p:cNvPr id="172034" name="Object 2"/>
          <p:cNvGraphicFramePr>
            <a:graphicFrameLocks noChangeAspect="1"/>
          </p:cNvGraphicFramePr>
          <p:nvPr/>
        </p:nvGraphicFramePr>
        <p:xfrm>
          <a:off x="2101851" y="1219200"/>
          <a:ext cx="5381625" cy="828675"/>
        </p:xfrm>
        <a:graphic>
          <a:graphicData uri="http://schemas.openxmlformats.org/presentationml/2006/ole">
            <p:oleObj spid="_x0000_s234498" name="Equation" r:id="rId3" imgW="2882900" imgH="444500" progId="Equation.3">
              <p:embed/>
            </p:oleObj>
          </a:graphicData>
        </a:graphic>
      </p:graphicFrame>
      <p:graphicFrame>
        <p:nvGraphicFramePr>
          <p:cNvPr id="172036" name="Object 4"/>
          <p:cNvGraphicFramePr>
            <a:graphicFrameLocks noChangeAspect="1"/>
          </p:cNvGraphicFramePr>
          <p:nvPr/>
        </p:nvGraphicFramePr>
        <p:xfrm>
          <a:off x="4875211" y="5490633"/>
          <a:ext cx="1070553" cy="588433"/>
        </p:xfrm>
        <a:graphic>
          <a:graphicData uri="http://schemas.openxmlformats.org/presentationml/2006/ole">
            <p:oleObj spid="_x0000_s234499" name="Equation" r:id="rId4" imgW="368300" imgH="2032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757920" y="4355043"/>
          <a:ext cx="5639329" cy="967963"/>
        </p:xfrm>
        <a:graphic>
          <a:graphicData uri="http://schemas.openxmlformats.org/presentationml/2006/ole">
            <p:oleObj spid="_x0000_s234500" name="Equation" r:id="rId5" imgW="2590800" imgH="4445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7019" y="2457025"/>
            <a:ext cx="2954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It doesn’t depend on the optical parameters of the interferometer, just on the quantum mechanics of a harmonic oscillator mass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148225" y="2052423"/>
            <a:ext cx="443018" cy="433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2042" name="Object 10"/>
          <p:cNvGraphicFramePr>
            <a:graphicFrameLocks noChangeAspect="1"/>
          </p:cNvGraphicFramePr>
          <p:nvPr/>
        </p:nvGraphicFramePr>
        <p:xfrm>
          <a:off x="4061886" y="2641600"/>
          <a:ext cx="2278062" cy="755650"/>
        </p:xfrm>
        <a:graphic>
          <a:graphicData uri="http://schemas.openxmlformats.org/presentationml/2006/ole">
            <p:oleObj spid="_x0000_s234502" name="Equation" r:id="rId6" imgW="1219200" imgH="406400" progId="Equation.3">
              <p:embed/>
            </p:oleObj>
          </a:graphicData>
        </a:graphic>
      </p:graphicFrame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300" y="314709"/>
            <a:ext cx="8229600" cy="1143000"/>
          </a:xfrm>
        </p:spPr>
        <p:txBody>
          <a:bodyPr/>
          <a:lstStyle/>
          <a:p>
            <a:r>
              <a:rPr lang="en-US" dirty="0" smtClean="0"/>
              <a:t>Advanced LIGO configuration</a:t>
            </a:r>
            <a:endParaRPr lang="en-US" dirty="0"/>
          </a:p>
        </p:txBody>
      </p:sp>
      <p:pic>
        <p:nvPicPr>
          <p:cNvPr id="5" name="Picture 4" descr="advancedLIGO_logo.jpg"/>
          <p:cNvPicPr>
            <a:picLocks noChangeAspect="1"/>
          </p:cNvPicPr>
          <p:nvPr/>
        </p:nvPicPr>
        <p:blipFill>
          <a:blip r:embed="rId2">
            <a:alphaModFix/>
          </a:blip>
          <a:srcRect r="45508" b="38428"/>
          <a:stretch>
            <a:fillRect/>
          </a:stretch>
        </p:blipFill>
        <p:spPr>
          <a:xfrm>
            <a:off x="6083301" y="-5331"/>
            <a:ext cx="3071267" cy="640080"/>
          </a:xfrm>
          <a:prstGeom prst="rect">
            <a:avLst/>
          </a:prstGeom>
        </p:spPr>
      </p:pic>
      <p:pic>
        <p:nvPicPr>
          <p:cNvPr id="11" name="Picture 10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126066" y="1572020"/>
            <a:ext cx="6921249" cy="457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0163" y="6144019"/>
            <a:ext cx="5283104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/>
              <a:t>Arm cavities, power and signal recycling cavity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Up to ~800 kW of light stored in the arms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7573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400" dirty="0" smtClean="0"/>
              <a:t>Quantization of the electro-magnetic field</a:t>
            </a:r>
            <a:endParaRPr lang="en-US" sz="2400" dirty="0"/>
          </a:p>
        </p:txBody>
      </p:sp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7FB6E60-5ABB-49D2-A3A5-1C55072CBAE1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51</a:t>
            </a:fld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3" cstate="print"/>
          <a:srcRect l="43000" t="47111" r="34000" b="47556"/>
          <a:stretch>
            <a:fillRect/>
          </a:stretch>
        </p:blipFill>
        <p:spPr bwMode="auto">
          <a:xfrm>
            <a:off x="762000" y="3200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33400" y="2438400"/>
            <a:ext cx="408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Quadrature Field Amplitudes</a:t>
            </a:r>
            <a:endParaRPr lang="en-US" dirty="0"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330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Quantum States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82077" y="2286012"/>
            <a:ext cx="3652861" cy="3505200"/>
            <a:chOff x="4682077" y="2286012"/>
            <a:chExt cx="3652861" cy="3505200"/>
          </a:xfrm>
        </p:grpSpPr>
        <p:sp>
          <p:nvSpPr>
            <p:cNvPr id="15" name="Oval 11"/>
            <p:cNvSpPr>
              <a:spLocks noChangeArrowheads="1"/>
            </p:cNvSpPr>
            <p:nvPr/>
          </p:nvSpPr>
          <p:spPr bwMode="auto">
            <a:xfrm>
              <a:off x="5520277" y="3234283"/>
              <a:ext cx="914400" cy="838200"/>
            </a:xfrm>
            <a:prstGeom prst="ellipse">
              <a:avLst/>
            </a:prstGeom>
            <a:solidFill>
              <a:srgbClr val="D49FFF">
                <a:alpha val="45097"/>
              </a:srgbClr>
            </a:solidFill>
            <a:ln w="12600">
              <a:solidFill>
                <a:srgbClr val="DFE9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5977477" y="3581412"/>
              <a:ext cx="0" cy="1981200"/>
            </a:xfrm>
            <a:prstGeom prst="straightConnector1">
              <a:avLst/>
            </a:prstGeom>
            <a:solidFill>
              <a:srgbClr val="00B8FF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Line 3"/>
            <p:cNvSpPr>
              <a:spLocks noChangeShapeType="1"/>
            </p:cNvSpPr>
            <p:nvPr/>
          </p:nvSpPr>
          <p:spPr bwMode="auto">
            <a:xfrm>
              <a:off x="4986877" y="5562612"/>
              <a:ext cx="3048000" cy="1588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7580852" y="5029212"/>
              <a:ext cx="507168" cy="463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1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5828252" y="2286012"/>
              <a:ext cx="507168" cy="4638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00"/>
                  </a:solidFill>
                </a:rPr>
                <a:t>X</a:t>
              </a:r>
              <a:r>
                <a:rPr lang="en-US" baseline="-25000" dirty="0">
                  <a:solidFill>
                    <a:srgbClr val="FFFF00"/>
                  </a:solidFill>
                </a:rPr>
                <a:t>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5977477" y="2743212"/>
              <a:ext cx="1588" cy="3048000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1" name="AutoShape 13"/>
            <p:cNvCxnSpPr>
              <a:cxnSpLocks noChangeShapeType="1"/>
            </p:cNvCxnSpPr>
            <p:nvPr/>
          </p:nvCxnSpPr>
          <p:spPr bwMode="auto">
            <a:xfrm>
              <a:off x="5444077" y="4113225"/>
              <a:ext cx="992188" cy="1587"/>
            </a:xfrm>
            <a:prstGeom prst="straightConnector1">
              <a:avLst/>
            </a:prstGeom>
            <a:noFill/>
            <a:ln w="12600">
              <a:solidFill>
                <a:srgbClr val="FFFF00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3" name="AutoShape 14"/>
            <p:cNvCxnSpPr>
              <a:cxnSpLocks noChangeShapeType="1"/>
            </p:cNvCxnSpPr>
            <p:nvPr/>
          </p:nvCxnSpPr>
          <p:spPr bwMode="auto">
            <a:xfrm rot="5400000" flipH="1" flipV="1">
              <a:off x="6131464" y="3583000"/>
              <a:ext cx="760413" cy="1588"/>
            </a:xfrm>
            <a:prstGeom prst="straightConnector1">
              <a:avLst/>
            </a:prstGeom>
            <a:noFill/>
            <a:ln w="12600">
              <a:solidFill>
                <a:srgbClr val="FFFF00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590252" y="3429012"/>
              <a:ext cx="1744686" cy="371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00"/>
                  </a:solidFill>
                </a:rPr>
                <a:t>Amplitude Noise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6" name="Text Box 16"/>
            <p:cNvSpPr txBox="1">
              <a:spLocks noChangeArrowheads="1"/>
            </p:cNvSpPr>
            <p:nvPr/>
          </p:nvSpPr>
          <p:spPr bwMode="auto">
            <a:xfrm>
              <a:off x="4682077" y="4191012"/>
              <a:ext cx="1319890" cy="3715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dirty="0" smtClean="0">
                  <a:solidFill>
                    <a:srgbClr val="FFFF00"/>
                  </a:solidFill>
                </a:rPr>
                <a:t>Phase Noise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1219200" y="4648200"/>
            <a:ext cx="1961091" cy="525401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∆X</a:t>
            </a:r>
            <a:r>
              <a:rPr lang="en-US" sz="2800" baseline="-25000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∆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US" sz="28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≥1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685800" y="4191000"/>
            <a:ext cx="358140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Heisenberg uncertainty principle: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83000">
              <a:srgbClr val="FFFF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2138363"/>
            <a:ext cx="5181600" cy="2971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When average amplitude is zero, the variance remains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Vacuum fluctuations are everywhere that classically there is no field….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…like at the output port of your interferometer!</a:t>
            </a:r>
          </a:p>
          <a:p>
            <a:pPr>
              <a:buFont typeface="Wingdings" charset="2"/>
              <a:buChar char="²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Font typeface="Wingdings" charset="2"/>
              <a:buChar char="²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60" tIns="46080" rIns="92160" bIns="4608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DF820E4-3A35-4F35-A158-5B1E760633E5}" type="slidenum">
              <a:rPr lang="en-US" sz="1400">
                <a:solidFill>
                  <a:srgbClr val="FFFFFF"/>
                </a:solidFill>
                <a:latin typeface="Arial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52</a:t>
            </a:fld>
            <a:endParaRPr lang="en-US" sz="140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38800" y="2133600"/>
            <a:ext cx="3048000" cy="3052763"/>
            <a:chOff x="5638800" y="2133600"/>
            <a:chExt cx="3048000" cy="3052763"/>
          </a:xfrm>
        </p:grpSpPr>
        <p:sp>
          <p:nvSpPr>
            <p:cNvPr id="16388" name="Line 3"/>
            <p:cNvSpPr>
              <a:spLocks noChangeShapeType="1"/>
            </p:cNvSpPr>
            <p:nvPr/>
          </p:nvSpPr>
          <p:spPr bwMode="auto">
            <a:xfrm>
              <a:off x="5638800" y="4348163"/>
              <a:ext cx="3048000" cy="1587"/>
            </a:xfrm>
            <a:prstGeom prst="line">
              <a:avLst/>
            </a:prstGeom>
            <a:noFill/>
            <a:ln w="126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329363" y="2133600"/>
              <a:ext cx="2311064" cy="3052763"/>
              <a:chOff x="6329363" y="2133600"/>
              <a:chExt cx="2311064" cy="3052763"/>
            </a:xfrm>
          </p:grpSpPr>
          <p:sp>
            <p:nvSpPr>
              <p:cNvPr id="16389" name="Oval 4"/>
              <p:cNvSpPr>
                <a:spLocks noChangeArrowheads="1"/>
              </p:cNvSpPr>
              <p:nvPr/>
            </p:nvSpPr>
            <p:spPr bwMode="auto">
              <a:xfrm>
                <a:off x="6477000" y="3890963"/>
                <a:ext cx="914400" cy="838200"/>
              </a:xfrm>
              <a:prstGeom prst="ellipse">
                <a:avLst/>
              </a:prstGeom>
              <a:solidFill>
                <a:srgbClr val="D49FFF">
                  <a:alpha val="45097"/>
                </a:srgbClr>
              </a:solidFill>
              <a:ln w="12600">
                <a:solidFill>
                  <a:srgbClr val="DFE9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90" name="Line 5"/>
              <p:cNvSpPr>
                <a:spLocks noChangeShapeType="1"/>
              </p:cNvSpPr>
              <p:nvPr/>
            </p:nvSpPr>
            <p:spPr bwMode="auto">
              <a:xfrm>
                <a:off x="6934200" y="2138363"/>
                <a:ext cx="1588" cy="3048000"/>
              </a:xfrm>
              <a:prstGeom prst="line">
                <a:avLst/>
              </a:prstGeom>
              <a:noFill/>
              <a:ln w="126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391" name="Text Box 6"/>
              <p:cNvSpPr txBox="1">
                <a:spLocks noChangeArrowheads="1"/>
              </p:cNvSpPr>
              <p:nvPr/>
            </p:nvSpPr>
            <p:spPr bwMode="auto">
              <a:xfrm>
                <a:off x="6329363" y="2133600"/>
                <a:ext cx="558464" cy="4638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X1</a:t>
                </a:r>
              </a:p>
            </p:txBody>
          </p:sp>
          <p:sp>
            <p:nvSpPr>
              <p:cNvPr id="16392" name="Text Box 7"/>
              <p:cNvSpPr txBox="1">
                <a:spLocks noChangeArrowheads="1"/>
              </p:cNvSpPr>
              <p:nvPr/>
            </p:nvSpPr>
            <p:spPr bwMode="auto">
              <a:xfrm>
                <a:off x="8081963" y="3814763"/>
                <a:ext cx="558464" cy="46384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US" dirty="0">
                    <a:solidFill>
                      <a:srgbClr val="FFFF00"/>
                    </a:solidFill>
                  </a:rPr>
                  <a:t>X2</a:t>
                </a:r>
              </a:p>
            </p:txBody>
          </p:sp>
        </p:grp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Fluctuations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ExtremeSQZ_phase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7427"/>
              <a:stretch>
                <a:fillRect/>
              </a:stretch>
            </p:blipFill>
          </mc:Choice>
          <mc:Fallback>
            <p:blipFill>
              <a:blip r:embed="rId4"/>
              <a:srcRect t="7427"/>
              <a:stretch>
                <a:fillRect/>
              </a:stretch>
            </p:blipFill>
          </mc:Fallback>
        </mc:AlternateContent>
        <p:spPr>
          <a:xfrm>
            <a:off x="1057336" y="1532467"/>
            <a:ext cx="7100047" cy="507894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not even more?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tremeSQZ_phaseNois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2443"/>
              <a:stretch>
                <a:fillRect/>
              </a:stretch>
            </p:blipFill>
          </mc:Choice>
          <mc:Fallback>
            <p:blipFill>
              <a:blip r:embed="rId3"/>
              <a:srcRect t="2443"/>
              <a:stretch>
                <a:fillRect/>
              </a:stretch>
            </p:blipFill>
          </mc:Fallback>
        </mc:AlternateContent>
        <p:spPr>
          <a:xfrm>
            <a:off x="1072240" y="1225163"/>
            <a:ext cx="7100047" cy="5352382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Have to consider phase noise too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Michelson, P = 10 W</a:t>
            </a:r>
            <a:endParaRPr lang="en-US" dirty="0"/>
          </a:p>
        </p:txBody>
      </p:sp>
      <p:pic>
        <p:nvPicPr>
          <p:cNvPr id="10" name="Picture 9" descr="QuantumExpl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53668" y="1208618"/>
            <a:ext cx="6508377" cy="502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QuantumExpl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51687" y="1210731"/>
            <a:ext cx="6508377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Michelson, P = 1 MW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5376341" y="3234267"/>
            <a:ext cx="321733" cy="5757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06541" y="3234267"/>
            <a:ext cx="118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1 MW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54599" y="1547809"/>
            <a:ext cx="61807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“Easy” approaches to minimize </a:t>
            </a:r>
            <a:br>
              <a:rPr lang="en-US" dirty="0" smtClean="0"/>
            </a:br>
            <a:r>
              <a:rPr lang="en-US" dirty="0" smtClean="0"/>
              <a:t>quantum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75479"/>
            <a:ext cx="8542867" cy="3606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sz="2800" dirty="0" smtClean="0"/>
              <a:t>Make your interferometer as long as possible</a:t>
            </a:r>
          </a:p>
          <a:p>
            <a:pPr>
              <a:buFont typeface="Wingdings" charset="2"/>
              <a:buChar char="²"/>
            </a:pPr>
            <a:r>
              <a:rPr lang="en-US" sz="2800" dirty="0" smtClean="0"/>
              <a:t>Make your test masses as heavy as possible, and allow as much power in the arm until quantum noise is comparable to other noises</a:t>
            </a:r>
          </a:p>
          <a:p>
            <a:pPr>
              <a:buFont typeface="Wingdings" charset="2"/>
              <a:buChar char="²"/>
            </a:pPr>
            <a:endParaRPr lang="en-US" sz="2800" dirty="0" smtClean="0"/>
          </a:p>
          <a:p>
            <a:pPr>
              <a:buFont typeface="Wingdings" charset="2"/>
              <a:buChar char="²"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</p:txBody>
      </p:sp>
      <p:graphicFrame>
        <p:nvGraphicFramePr>
          <p:cNvPr id="129030" name="Object 6"/>
          <p:cNvGraphicFramePr>
            <a:graphicFrameLocks noChangeAspect="1"/>
          </p:cNvGraphicFramePr>
          <p:nvPr/>
        </p:nvGraphicFramePr>
        <p:xfrm>
          <a:off x="1733550" y="1595445"/>
          <a:ext cx="5619750" cy="828675"/>
        </p:xfrm>
        <a:graphic>
          <a:graphicData uri="http://schemas.openxmlformats.org/presentationml/2006/ole">
            <p:oleObj spid="_x0000_s238594" name="Equation" r:id="rId3" imgW="3009900" imgH="444500" progId="Equation.3">
              <p:embed/>
            </p:oleObj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2880255" y="4945066"/>
            <a:ext cx="3146425" cy="877360"/>
            <a:chOff x="2897189" y="4843462"/>
            <a:chExt cx="3146425" cy="877360"/>
          </a:xfrm>
        </p:grpSpPr>
        <p:sp>
          <p:nvSpPr>
            <p:cNvPr id="6" name="Oval 5"/>
            <p:cNvSpPr/>
            <p:nvPr/>
          </p:nvSpPr>
          <p:spPr>
            <a:xfrm>
              <a:off x="4411133" y="4885797"/>
              <a:ext cx="279400" cy="8350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9031" name="Object 7"/>
            <p:cNvGraphicFramePr>
              <a:graphicFrameLocks noChangeAspect="1"/>
            </p:cNvGraphicFramePr>
            <p:nvPr/>
          </p:nvGraphicFramePr>
          <p:xfrm>
            <a:off x="2897189" y="4843462"/>
            <a:ext cx="3146425" cy="835025"/>
          </p:xfrm>
          <a:graphic>
            <a:graphicData uri="http://schemas.openxmlformats.org/presentationml/2006/ole">
              <p:oleObj spid="_x0000_s238595" name="Equation" r:id="rId4" imgW="1866900" imgH="495300" progId="Equation.3">
                <p:embed/>
              </p:oleObj>
            </a:graphicData>
          </a:graphic>
        </p:graphicFrame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89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More Clever: Quantum Noise in </a:t>
            </a:r>
            <a:r>
              <a:rPr lang="en-US" dirty="0" err="1" smtClean="0"/>
              <a:t>aLIGO</a:t>
            </a:r>
            <a:endParaRPr lang="en-US" dirty="0"/>
          </a:p>
        </p:txBody>
      </p:sp>
      <p:graphicFrame>
        <p:nvGraphicFramePr>
          <p:cNvPr id="175106" name="Object 2"/>
          <p:cNvGraphicFramePr>
            <a:graphicFrameLocks noChangeAspect="1"/>
          </p:cNvGraphicFramePr>
          <p:nvPr/>
        </p:nvGraphicFramePr>
        <p:xfrm>
          <a:off x="593725" y="1171575"/>
          <a:ext cx="7823200" cy="1114425"/>
        </p:xfrm>
        <a:graphic>
          <a:graphicData uri="http://schemas.openxmlformats.org/presentationml/2006/ole">
            <p:oleObj spid="_x0000_s239618" name="Equation" r:id="rId4" imgW="4191000" imgH="596900" progId="Equation.3">
              <p:embed/>
            </p:oleObj>
          </a:graphicData>
        </a:graphic>
      </p:graphicFrame>
      <p:pic>
        <p:nvPicPr>
          <p:cNvPr id="6" name="Picture 5" descr="QuantumExpl_aLIGO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6170" t="7894" r="9259" b="5069"/>
              <a:stretch>
                <a:fillRect/>
              </a:stretch>
            </p:blipFill>
          </mc:Choice>
          <mc:Fallback>
            <p:blipFill>
              <a:blip r:embed="rId6"/>
              <a:srcRect l="6170" t="7894" r="9259" b="5069"/>
              <a:stretch>
                <a:fillRect/>
              </a:stretch>
            </p:blipFill>
          </mc:Fallback>
        </mc:AlternateContent>
        <p:spPr>
          <a:xfrm>
            <a:off x="-33868" y="2497664"/>
            <a:ext cx="5174142" cy="4114800"/>
          </a:xfrm>
          <a:prstGeom prst="rect">
            <a:avLst/>
          </a:prstGeom>
        </p:spPr>
      </p:pic>
      <p:pic>
        <p:nvPicPr>
          <p:cNvPr id="8" name="Picture 7" descr="aLIGO_lisa_layou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4987868" y="2802464"/>
            <a:ext cx="4152750" cy="274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8812" y="5596465"/>
            <a:ext cx="372523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1400" dirty="0" smtClean="0"/>
              <a:t>Arm cavities, power and signal recycling cavity</a:t>
            </a:r>
          </a:p>
          <a:p>
            <a:pPr>
              <a:buFont typeface="Wingdings" charset="2"/>
              <a:buChar char="²"/>
            </a:pPr>
            <a:r>
              <a:rPr lang="en-US" sz="1400" dirty="0" smtClean="0"/>
              <a:t>Up to ~800 kW of light stored in the arms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B7254-8BB7-644C-A757-37435CCFA7B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APS 2013, Denver - Session G5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33924</TotalTime>
  <Words>2141</Words>
  <Application>Microsoft Macintosh PowerPoint</Application>
  <PresentationFormat>On-screen Show (4:3)</PresentationFormat>
  <Paragraphs>315</Paragraphs>
  <Slides>54</Slides>
  <Notes>11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Equation</vt:lpstr>
      <vt:lpstr>Beyond Advanced Gravitational Wave Detectors:  beating the quantum limit with squeezed states of light</vt:lpstr>
      <vt:lpstr>Astrophysical benefits beyond  Advanced LIGO</vt:lpstr>
      <vt:lpstr>Ideas for improving the astrophysical reach beyond advanced detectors</vt:lpstr>
      <vt:lpstr>What is quantum noise?</vt:lpstr>
      <vt:lpstr>“Standard Quantum Limit”</vt:lpstr>
      <vt:lpstr>Simple Michelson, P = 10 W</vt:lpstr>
      <vt:lpstr>Simple Michelson, P = 1 MW</vt:lpstr>
      <vt:lpstr>“Easy” approaches to minimize  quantum noise</vt:lpstr>
      <vt:lpstr>More Clever: Quantum Noise in aLIGO</vt:lpstr>
      <vt:lpstr>How we go beyond advanced LIGO </vt:lpstr>
      <vt:lpstr>Where quantum noise REALLY comes from</vt:lpstr>
      <vt:lpstr>Vacuum Getting Squeezed</vt:lpstr>
      <vt:lpstr>Vacuum Getting Squeezed</vt:lpstr>
      <vt:lpstr>How to make squeezed fields…</vt:lpstr>
      <vt:lpstr>Slide 15</vt:lpstr>
      <vt:lpstr>How to make squeezed fields..</vt:lpstr>
      <vt:lpstr>How to inject squeezed fields</vt:lpstr>
      <vt:lpstr>Squeezing injection into LIGO H1 </vt:lpstr>
      <vt:lpstr>LIGO H1 Squeezing Experiment Results</vt:lpstr>
      <vt:lpstr>Limit to the amount of observed squeezing</vt:lpstr>
      <vt:lpstr>Squeezing in GEO600 and LIGO H1</vt:lpstr>
      <vt:lpstr>Projections for what we could do for Advanced LIGO</vt:lpstr>
      <vt:lpstr>Not only losses, phase noise too</vt:lpstr>
      <vt:lpstr>How about a  “Quantum-Enhanced Advanced LIGO”?</vt:lpstr>
      <vt:lpstr>Projections for a  “Quantum-Enhanced Advanced LIGO”</vt:lpstr>
      <vt:lpstr>aLIGO + Squeezing: NS-NS and BH-BH Ranges </vt:lpstr>
      <vt:lpstr>What we really want: Frequency Dependent Squeezing</vt:lpstr>
      <vt:lpstr>aLIGO + Frequency Dependent Squeezing:  NS-NS and BH-BH Ranges </vt:lpstr>
      <vt:lpstr>Nothing comes cheap: losses again..</vt:lpstr>
      <vt:lpstr>Squeezing Experiments @ MIT</vt:lpstr>
      <vt:lpstr>For aLIGO, we could afford a “lossy” cavity  16m cavity, 10ppm losses round trip</vt:lpstr>
      <vt:lpstr>Beyond the “Standard Quantum Limit”</vt:lpstr>
      <vt:lpstr>Ultimately, what we want is 10 dB  (possibly more!) of broadband squeezing</vt:lpstr>
      <vt:lpstr>Conclusions</vt:lpstr>
      <vt:lpstr>LIGO H1 Squeezing Experiment</vt:lpstr>
      <vt:lpstr>Spare slides</vt:lpstr>
      <vt:lpstr>Something like this, maybe.…</vt:lpstr>
      <vt:lpstr>Lessons Learned (II)</vt:lpstr>
      <vt:lpstr>Lessons Learned (III)</vt:lpstr>
      <vt:lpstr>2.15 dB (28%) improvement  over quantum noise</vt:lpstr>
      <vt:lpstr>Best broadband sensitivity ever</vt:lpstr>
      <vt:lpstr>Improving H1 by 2 dB (28%) with squeezing ..without spoiling the sensitivity at 200 Hz</vt:lpstr>
      <vt:lpstr>First try at squeezing in GEO  </vt:lpstr>
      <vt:lpstr>Where the main losses came from</vt:lpstr>
      <vt:lpstr>Phase noise control</vt:lpstr>
      <vt:lpstr>Squeezing angle error signal</vt:lpstr>
      <vt:lpstr>Lessons Learned (VI)</vt:lpstr>
      <vt:lpstr>Slide 48</vt:lpstr>
      <vt:lpstr>     Frequency Dependent Squeezing </vt:lpstr>
      <vt:lpstr>Advanced LIGO configuration</vt:lpstr>
      <vt:lpstr>Quantum States</vt:lpstr>
      <vt:lpstr>Vacuum Fluctuations</vt:lpstr>
      <vt:lpstr>Why not even more?</vt:lpstr>
      <vt:lpstr>Have to consider phase noise too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Squeezing  in  Gravitational Wave  Detectors</dc:title>
  <dc:creator>Lisa Barsotti</dc:creator>
  <cp:lastModifiedBy>Lisa Barsotti</cp:lastModifiedBy>
  <cp:revision>155</cp:revision>
  <dcterms:created xsi:type="dcterms:W3CDTF">2013-04-22T14:40:32Z</dcterms:created>
  <dcterms:modified xsi:type="dcterms:W3CDTF">2013-04-22T22:48:38Z</dcterms:modified>
</cp:coreProperties>
</file>