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embeddings/Microsoft_Equation16.bin" ContentType="application/vnd.openxmlformats-officedocument.oleObject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3.bin" ContentType="application/vnd.openxmlformats-officedocument.oleObject"/>
  <Override PartName="/ppt/slides/slide42.xml" ContentType="application/vnd.openxmlformats-officedocument.presentationml.slide+xml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embeddings/Microsoft_Equation18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embeddings/Microsoft_Equation17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0" r:id="rId3"/>
    <p:sldId id="310" r:id="rId4"/>
    <p:sldId id="358" r:id="rId5"/>
    <p:sldId id="318" r:id="rId6"/>
    <p:sldId id="321" r:id="rId7"/>
    <p:sldId id="322" r:id="rId8"/>
    <p:sldId id="360" r:id="rId9"/>
    <p:sldId id="361" r:id="rId10"/>
    <p:sldId id="311" r:id="rId11"/>
    <p:sldId id="277" r:id="rId12"/>
    <p:sldId id="260" r:id="rId13"/>
    <p:sldId id="324" r:id="rId14"/>
    <p:sldId id="369" r:id="rId15"/>
    <p:sldId id="364" r:id="rId16"/>
    <p:sldId id="367" r:id="rId17"/>
    <p:sldId id="363" r:id="rId18"/>
    <p:sldId id="372" r:id="rId19"/>
    <p:sldId id="362" r:id="rId20"/>
    <p:sldId id="368" r:id="rId21"/>
    <p:sldId id="378" r:id="rId22"/>
    <p:sldId id="373" r:id="rId23"/>
    <p:sldId id="375" r:id="rId24"/>
    <p:sldId id="338" r:id="rId25"/>
    <p:sldId id="383" r:id="rId26"/>
    <p:sldId id="377" r:id="rId27"/>
    <p:sldId id="382" r:id="rId28"/>
    <p:sldId id="385" r:id="rId29"/>
    <p:sldId id="386" r:id="rId30"/>
    <p:sldId id="381" r:id="rId31"/>
    <p:sldId id="290" r:id="rId32"/>
    <p:sldId id="335" r:id="rId33"/>
    <p:sldId id="283" r:id="rId34"/>
    <p:sldId id="341" r:id="rId35"/>
    <p:sldId id="343" r:id="rId36"/>
    <p:sldId id="340" r:id="rId37"/>
    <p:sldId id="284" r:id="rId38"/>
    <p:sldId id="342" r:id="rId39"/>
    <p:sldId id="380" r:id="rId40"/>
    <p:sldId id="384" r:id="rId41"/>
    <p:sldId id="328" r:id="rId42"/>
    <p:sldId id="336" r:id="rId43"/>
    <p:sldId id="345" r:id="rId44"/>
    <p:sldId id="294" r:id="rId45"/>
    <p:sldId id="306" r:id="rId46"/>
    <p:sldId id="370" r:id="rId47"/>
    <p:sldId id="37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279DC"/>
    <a:srgbClr val="A6062E"/>
    <a:srgbClr val="F1FF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08" autoAdjust="0"/>
  </p:normalViewPr>
  <p:slideViewPr>
    <p:cSldViewPr snapToGrid="0" snapToObjects="1">
      <p:cViewPr>
        <p:scale>
          <a:sx n="150" d="100"/>
          <a:sy n="150" d="100"/>
        </p:scale>
        <p:origin x="-54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ict"/><Relationship Id="rId4" Type="http://schemas.openxmlformats.org/officeDocument/2006/relationships/image" Target="../media/image10.pict"/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ict"/><Relationship Id="rId4" Type="http://schemas.openxmlformats.org/officeDocument/2006/relationships/image" Target="../media/image30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9692-C55F-424D-A39F-05ECC49C1019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D1BE2-9164-594B-A8C9-2AB891E58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3A19B-AE08-1F41-8118-B9ECF87563E2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1E548-59AE-8A41-BF8B-6252D3C41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7BBFCF-23EC-478B-93EE-5BEA65A3E604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h_shot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h_rad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332836-497C-4FB0-A973-9F9DFE9D3336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APS 2013, Denver - Session G5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APS 2013, Denver - Session G5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April APS 2013, Denver - Session G5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B279DC"/>
            </a:gs>
            <a:gs pos="83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April APS 2013, Denver - Session G5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C8B7254-8BB7-644C-A757-37435CCFA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6.bin"/><Relationship Id="rId7" Type="http://schemas.openxmlformats.org/officeDocument/2006/relationships/oleObject" Target="../embeddings/Microsoft_Equation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7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df"/><Relationship Id="rId3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6" Type="http://schemas.openxmlformats.org/officeDocument/2006/relationships/image" Target="../media/image84.jpeg"/><Relationship Id="rId7" Type="http://schemas.openxmlformats.org/officeDocument/2006/relationships/image" Target="../media/image85.jpeg"/><Relationship Id="rId8" Type="http://schemas.openxmlformats.org/officeDocument/2006/relationships/image" Target="../media/image86.jpeg"/><Relationship Id="rId9" Type="http://schemas.openxmlformats.org/officeDocument/2006/relationships/image" Target="../media/image3.jpeg"/><Relationship Id="rId10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34.jpeg"/><Relationship Id="rId5" Type="http://schemas.openxmlformats.org/officeDocument/2006/relationships/image" Target="../media/image82.jpeg"/><Relationship Id="rId6" Type="http://schemas.openxmlformats.org/officeDocument/2006/relationships/image" Target="../media/image81.jpeg"/><Relationship Id="rId7" Type="http://schemas.openxmlformats.org/officeDocument/2006/relationships/image" Target="../media/image37.jpeg"/><Relationship Id="rId8" Type="http://schemas.openxmlformats.org/officeDocument/2006/relationships/image" Target="../media/image90.jpeg"/><Relationship Id="rId9" Type="http://schemas.openxmlformats.org/officeDocument/2006/relationships/image" Target="../media/image91.pdf"/><Relationship Id="rId10" Type="http://schemas.openxmlformats.org/officeDocument/2006/relationships/image" Target="../media/image92.png"/><Relationship Id="rId11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37.jpeg"/><Relationship Id="rId5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df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d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df"/><Relationship Id="rId3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df"/><Relationship Id="rId3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6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df"/><Relationship Id="rId3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23.pdf"/><Relationship Id="rId6" Type="http://schemas.openxmlformats.org/officeDocument/2006/relationships/image" Target="../media/image24.png"/><Relationship Id="rId7" Type="http://schemas.openxmlformats.org/officeDocument/2006/relationships/image" Target="../media/image25.pdf"/><Relationship Id="rId8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79213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Lisa Barsotti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(LIGO-MIT)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6045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Advanced Gravitational Wave Detectors: </a:t>
            </a:r>
            <a:br>
              <a:rPr lang="en-US" dirty="0" smtClean="0"/>
            </a:br>
            <a:r>
              <a:rPr lang="en-US" dirty="0" smtClean="0"/>
              <a:t>beating the quantum limit with squeezed states of light</a:t>
            </a:r>
            <a:endParaRPr lang="en-US" dirty="0"/>
          </a:p>
        </p:txBody>
      </p:sp>
      <p:pic>
        <p:nvPicPr>
          <p:cNvPr id="11" name="Picture 10" descr="MIT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09" y="0"/>
            <a:ext cx="1544491" cy="914400"/>
          </a:xfrm>
          <a:prstGeom prst="rect">
            <a:avLst/>
          </a:prstGeom>
        </p:spPr>
      </p:pic>
      <p:pic>
        <p:nvPicPr>
          <p:cNvPr id="12" name="Picture 11" descr="ligologo_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" y="65612"/>
            <a:ext cx="1435100" cy="1003300"/>
          </a:xfrm>
          <a:prstGeom prst="rect">
            <a:avLst/>
          </a:prstGeom>
        </p:spPr>
      </p:pic>
      <p:pic>
        <p:nvPicPr>
          <p:cNvPr id="16" name="Picture 15" descr="squeezing_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509" y="5543920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7067" y="6375400"/>
            <a:ext cx="37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GRITTS Seminar, April 3 2013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5210" y="6375400"/>
            <a:ext cx="167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LIGO-G1300420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Noise and Vacuum</a:t>
            </a:r>
            <a:endParaRPr lang="en-US" dirty="0"/>
          </a:p>
        </p:txBody>
      </p:sp>
      <p:grpSp>
        <p:nvGrpSpPr>
          <p:cNvPr id="3" name="Group 69"/>
          <p:cNvGrpSpPr/>
          <p:nvPr/>
        </p:nvGrpSpPr>
        <p:grpSpPr>
          <a:xfrm>
            <a:off x="73660" y="1611064"/>
            <a:ext cx="3403909" cy="3268145"/>
            <a:chOff x="389158" y="1303866"/>
            <a:chExt cx="3403909" cy="3268145"/>
          </a:xfrm>
        </p:grpSpPr>
        <p:grpSp>
          <p:nvGrpSpPr>
            <p:cNvPr id="4" name="Group 41"/>
            <p:cNvGrpSpPr/>
            <p:nvPr/>
          </p:nvGrpSpPr>
          <p:grpSpPr>
            <a:xfrm>
              <a:off x="389158" y="1303866"/>
              <a:ext cx="3403909" cy="3268145"/>
              <a:chOff x="389158" y="1303866"/>
              <a:chExt cx="3403909" cy="3268145"/>
            </a:xfrm>
          </p:grpSpPr>
          <p:grpSp>
            <p:nvGrpSpPr>
              <p:cNvPr id="5" name="Group 95"/>
              <p:cNvGrpSpPr/>
              <p:nvPr/>
            </p:nvGrpSpPr>
            <p:grpSpPr>
              <a:xfrm>
                <a:off x="389158" y="1303866"/>
                <a:ext cx="3403909" cy="3268145"/>
                <a:chOff x="389158" y="1303866"/>
                <a:chExt cx="3403909" cy="3268145"/>
              </a:xfrm>
            </p:grpSpPr>
            <p:sp>
              <p:nvSpPr>
                <p:cNvPr id="45" name="Chord 44"/>
                <p:cNvSpPr/>
                <p:nvPr/>
              </p:nvSpPr>
              <p:spPr>
                <a:xfrm rot="17473198">
                  <a:off x="1761066" y="4064011"/>
                  <a:ext cx="499534" cy="516466"/>
                </a:xfrm>
                <a:prstGeom prst="chord">
                  <a:avLst/>
                </a:prstGeom>
                <a:solidFill>
                  <a:srgbClr val="FFFF00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2011209" y="2826618"/>
                  <a:ext cx="1616469" cy="1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68" idx="2"/>
                  <a:endCxn id="45" idx="2"/>
                </p:cNvCxnSpPr>
                <p:nvPr/>
              </p:nvCxnSpPr>
              <p:spPr>
                <a:xfrm rot="16200000" flipH="1">
                  <a:off x="651428" y="2869110"/>
                  <a:ext cx="2701532" cy="8892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 rot="16200000" flipH="1" flipV="1">
                  <a:off x="1957905" y="2230109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89158" y="2650881"/>
                  <a:ext cx="695506" cy="30206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3391863">
                  <a:off x="2008305" y="2423535"/>
                  <a:ext cx="186520" cy="9639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10800000">
                  <a:off x="3606547" y="2452351"/>
                  <a:ext cx="186520" cy="79596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rot="5400000">
                  <a:off x="1909214" y="1046718"/>
                  <a:ext cx="206089" cy="72038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116765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262246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47827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828020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02342" y="276112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80621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453045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679352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943380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66198" y="27730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121191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6200000" flipH="1" flipV="1">
                  <a:off x="1957909" y="2605182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6200000" flipH="1" flipV="1">
                  <a:off x="1957911" y="240871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6200000" flipH="1" flipV="1">
                  <a:off x="1952526" y="1968157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6200000" flipH="1" flipV="1">
                  <a:off x="1947143" y="174787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16200000" flipH="1" flipV="1">
                  <a:off x="1947143" y="1527595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309779" y="277898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509143" y="277898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6879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9627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27077" y="2671825"/>
                  <a:ext cx="6312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LASER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flipV="1">
                  <a:off x="1947333" y="32010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 flipV="1">
                  <a:off x="1955800" y="33788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flipV="1">
                  <a:off x="1947333" y="3675137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 flipV="1">
                  <a:off x="1955800" y="3819071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 flipV="1">
                <a:off x="1955794" y="4047690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115"/>
            <p:cNvGrpSpPr/>
            <p:nvPr/>
          </p:nvGrpSpPr>
          <p:grpSpPr>
            <a:xfrm>
              <a:off x="765397" y="3197171"/>
              <a:ext cx="702735" cy="770471"/>
              <a:chOff x="1100667" y="4868332"/>
              <a:chExt cx="1447804" cy="156633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024466" y="5630333"/>
                <a:ext cx="1566338" cy="42336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0800000" flipV="1">
                <a:off x="1100667" y="5672665"/>
                <a:ext cx="1447804" cy="8467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1344153" y="5249055"/>
                <a:ext cx="899083" cy="86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675DD2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Bent-Up Arrow 123"/>
            <p:cNvSpPr/>
            <p:nvPr/>
          </p:nvSpPr>
          <p:spPr>
            <a:xfrm>
              <a:off x="1595131" y="3442706"/>
              <a:ext cx="287867" cy="245534"/>
            </a:xfrm>
            <a:prstGeom prst="bentUpArrow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83025" y="4942387"/>
            <a:ext cx="2606112" cy="1854201"/>
            <a:chOff x="513727" y="4942387"/>
            <a:chExt cx="2606112" cy="1854201"/>
          </a:xfrm>
        </p:grpSpPr>
        <p:sp>
          <p:nvSpPr>
            <p:cNvPr id="160" name="Rounded Rectangle 159"/>
            <p:cNvSpPr/>
            <p:nvPr/>
          </p:nvSpPr>
          <p:spPr>
            <a:xfrm>
              <a:off x="513727" y="5001656"/>
              <a:ext cx="2207594" cy="179493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6200000" flipH="1">
              <a:off x="612876" y="5937567"/>
              <a:ext cx="1706576" cy="11465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0800000">
              <a:off x="1059225" y="6463599"/>
              <a:ext cx="1501666" cy="10411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837662" y="4942387"/>
              <a:ext cx="1031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95959"/>
                  </a:solidFill>
                </a:rPr>
                <a:t>Phase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96445" y="6051520"/>
              <a:ext cx="1329723" cy="311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IFO Signal</a:t>
              </a:r>
              <a:endParaRPr lang="en-US" sz="14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1213403" y="5469399"/>
              <a:ext cx="492914" cy="468261"/>
            </a:xfrm>
            <a:prstGeom prst="ellipse">
              <a:avLst/>
            </a:prstGeom>
            <a:gradFill flip="none" rotWithShape="1">
              <a:gsLst>
                <a:gs pos="0">
                  <a:srgbClr val="675DD2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rot="16200000" flipV="1">
              <a:off x="1054731" y="6058431"/>
              <a:ext cx="822076" cy="1067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90116" y="6435021"/>
              <a:ext cx="1329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95959"/>
                  </a:solidFill>
                </a:rPr>
                <a:t>Amplitude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2918779" y="3308838"/>
            <a:ext cx="296352" cy="211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>
            <a:off x="1311277" y="1913725"/>
            <a:ext cx="296352" cy="211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95274" y="4161981"/>
            <a:ext cx="427415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182880"/>
            <a:endParaRPr lang="en-US" sz="1600" dirty="0" smtClean="0"/>
          </a:p>
          <a:p>
            <a:pPr marL="91440" indent="91440">
              <a:buFont typeface="Wingdings" charset="2"/>
              <a:buChar char="²"/>
            </a:pPr>
            <a:r>
              <a:rPr lang="en-US" sz="1600" dirty="0" smtClean="0"/>
              <a:t>   Quantum noise is produced by vacuum          	fluctuations entering the open ports </a:t>
            </a:r>
          </a:p>
          <a:p>
            <a:pPr marL="91440" indent="91440"/>
            <a:endParaRPr lang="en-US" sz="1600" dirty="0" smtClean="0"/>
          </a:p>
          <a:p>
            <a:pPr marL="91440" indent="182880">
              <a:buFont typeface="Wingdings" charset="2"/>
              <a:buChar char="²"/>
            </a:pPr>
            <a:r>
              <a:rPr lang="en-US" sz="1600" dirty="0" smtClean="0"/>
              <a:t> 	Vacuum fluctuations have equal 	uncertainty in phase and amplitude:</a:t>
            </a:r>
          </a:p>
          <a:p>
            <a:pPr marL="548640" lvl="1" indent="182880">
              <a:buFont typeface="Wingdings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Phase: Shot-Noise</a:t>
            </a:r>
          </a:p>
          <a:p>
            <a:pPr marL="91440" indent="182880"/>
            <a:r>
              <a:rPr lang="en-US" sz="1600" dirty="0" smtClean="0">
                <a:solidFill>
                  <a:srgbClr val="FF0000"/>
                </a:solidFill>
              </a:rPr>
              <a:t>          </a:t>
            </a:r>
            <a:r>
              <a:rPr lang="en-US" sz="1600" dirty="0" smtClean="0"/>
              <a:t>(photon counting noise)</a:t>
            </a:r>
          </a:p>
          <a:p>
            <a:pPr marL="548640" lvl="1" indent="182880">
              <a:buFont typeface="Wingdings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Amplitude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: </a:t>
            </a:r>
            <a:r>
              <a:rPr lang="en-US" sz="1600" dirty="0" smtClean="0">
                <a:solidFill>
                  <a:srgbClr val="FF0000"/>
                </a:solidFill>
              </a:rPr>
              <a:t>Radiation Pressure Noise</a:t>
            </a:r>
            <a:endParaRPr lang="en-US" sz="1600" dirty="0" smtClean="0"/>
          </a:p>
          <a:p>
            <a:pPr marL="548640" lvl="1" indent="182880"/>
            <a:r>
              <a:rPr lang="en-US" sz="1600" dirty="0" smtClean="0"/>
              <a:t> (back-action)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293254" y="1253254"/>
            <a:ext cx="1597363" cy="1362342"/>
            <a:chOff x="4631309" y="1386009"/>
            <a:chExt cx="3153586" cy="2505691"/>
          </a:xfrm>
        </p:grpSpPr>
        <p:sp>
          <p:nvSpPr>
            <p:cNvPr id="86" name="Rectangle 85"/>
            <p:cNvSpPr/>
            <p:nvPr/>
          </p:nvSpPr>
          <p:spPr>
            <a:xfrm>
              <a:off x="4631309" y="1386009"/>
              <a:ext cx="2884153" cy="2505691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Line 3"/>
            <p:cNvSpPr>
              <a:spLocks noChangeShapeType="1"/>
            </p:cNvSpPr>
            <p:nvPr/>
          </p:nvSpPr>
          <p:spPr bwMode="auto">
            <a:xfrm>
              <a:off x="4676722" y="2763988"/>
              <a:ext cx="2443163" cy="0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8" name="Group 11"/>
            <p:cNvGrpSpPr/>
            <p:nvPr/>
          </p:nvGrpSpPr>
          <p:grpSpPr>
            <a:xfrm>
              <a:off x="5319204" y="1390916"/>
              <a:ext cx="2465691" cy="2211270"/>
              <a:chOff x="6281282" y="2975092"/>
              <a:chExt cx="2465691" cy="2211270"/>
            </a:xfrm>
          </p:grpSpPr>
          <p:sp>
            <p:nvSpPr>
              <p:cNvPr id="109" name="Oval 4"/>
              <p:cNvSpPr>
                <a:spLocks noChangeArrowheads="1"/>
              </p:cNvSpPr>
              <p:nvPr/>
            </p:nvSpPr>
            <p:spPr bwMode="auto">
              <a:xfrm>
                <a:off x="6477000" y="3890963"/>
                <a:ext cx="914400" cy="838200"/>
              </a:xfrm>
              <a:prstGeom prst="ellipse">
                <a:avLst/>
              </a:prstGeom>
              <a:solidFill>
                <a:srgbClr val="D49FFF">
                  <a:alpha val="45097"/>
                </a:srgbClr>
              </a:solidFill>
              <a:ln w="12600">
                <a:solidFill>
                  <a:srgbClr val="DFE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6934200" y="3183697"/>
                <a:ext cx="1588" cy="2002665"/>
              </a:xfrm>
              <a:prstGeom prst="line">
                <a:avLst/>
              </a:prstGeom>
              <a:noFill/>
              <a:ln w="126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Text Box 6"/>
              <p:cNvSpPr txBox="1">
                <a:spLocks noChangeArrowheads="1"/>
              </p:cNvSpPr>
              <p:nvPr/>
            </p:nvSpPr>
            <p:spPr bwMode="auto">
              <a:xfrm>
                <a:off x="6281282" y="2975092"/>
                <a:ext cx="914399" cy="6833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>
                    <a:solidFill>
                      <a:srgbClr val="FFFF00"/>
                    </a:solidFill>
                  </a:rPr>
                  <a:t>X1</a:t>
                </a:r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7802729" y="4219326"/>
                <a:ext cx="944244" cy="6833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>
                    <a:solidFill>
                      <a:srgbClr val="FFFF00"/>
                    </a:solidFill>
                  </a:rPr>
                  <a:t>X2</a:t>
                </a:r>
              </a:p>
            </p:txBody>
          </p:sp>
        </p:grpSp>
      </p:grpSp>
      <p:sp>
        <p:nvSpPr>
          <p:cNvPr id="116" name="Content Placeholder 10"/>
          <p:cNvSpPr>
            <a:spLocks noGrp="1"/>
          </p:cNvSpPr>
          <p:nvPr>
            <p:ph idx="1"/>
          </p:nvPr>
        </p:nvSpPr>
        <p:spPr>
          <a:xfrm>
            <a:off x="4887884" y="1287764"/>
            <a:ext cx="4383115" cy="229948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Quantization of the electro-magnetic field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When average amplitude is zero, the variance remains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Heisenberg uncertainty principle: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Vacuum fluctuations are everywhere that classically there is no field….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…like at the output port of your interferometer!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2"/>
              <a:buChar char="²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0" name="Text Box 17"/>
          <p:cNvSpPr txBox="1">
            <a:spLocks noChangeArrowheads="1"/>
          </p:cNvSpPr>
          <p:nvPr/>
        </p:nvSpPr>
        <p:spPr bwMode="auto">
          <a:xfrm>
            <a:off x="6068359" y="2476232"/>
            <a:ext cx="1763301" cy="47923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∆X</a:t>
            </a:r>
            <a:r>
              <a:rPr lang="en-US" sz="25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500" dirty="0">
                <a:solidFill>
                  <a:srgbClr val="000000"/>
                </a:solidFill>
                <a:latin typeface="Arial" charset="0"/>
              </a:rPr>
              <a:t> ∆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≥1</a:t>
            </a:r>
            <a:endParaRPr lang="en-US" sz="25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Vacuum Getting Squeezed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389158" y="1481673"/>
            <a:ext cx="3403909" cy="3268145"/>
            <a:chOff x="389158" y="1303866"/>
            <a:chExt cx="3403909" cy="3268145"/>
          </a:xfrm>
        </p:grpSpPr>
        <p:grpSp>
          <p:nvGrpSpPr>
            <p:cNvPr id="5" name="Group 95"/>
            <p:cNvGrpSpPr/>
            <p:nvPr/>
          </p:nvGrpSpPr>
          <p:grpSpPr>
            <a:xfrm>
              <a:off x="389158" y="1303866"/>
              <a:ext cx="3403909" cy="3268145"/>
              <a:chOff x="389158" y="1303866"/>
              <a:chExt cx="3403909" cy="3268145"/>
            </a:xfrm>
          </p:grpSpPr>
          <p:sp>
            <p:nvSpPr>
              <p:cNvPr id="45" name="Chord 44"/>
              <p:cNvSpPr/>
              <p:nvPr/>
            </p:nvSpPr>
            <p:spPr>
              <a:xfrm rot="17473198">
                <a:off x="1761066" y="4064011"/>
                <a:ext cx="499534" cy="516466"/>
              </a:xfrm>
              <a:prstGeom prst="chord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0800000">
                <a:off x="2011209" y="2826618"/>
                <a:ext cx="1616469" cy="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68" idx="2"/>
                <a:endCxn id="45" idx="2"/>
              </p:cNvCxnSpPr>
              <p:nvPr/>
            </p:nvCxnSpPr>
            <p:spPr>
              <a:xfrm rot="16200000" flipH="1">
                <a:off x="651428" y="2869110"/>
                <a:ext cx="2701532" cy="8892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 rot="16200000" flipH="1" flipV="1">
                <a:off x="1957905" y="2187774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9158" y="2650881"/>
                <a:ext cx="695506" cy="30206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3391863">
                <a:off x="2008305" y="2423535"/>
                <a:ext cx="186520" cy="9639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>
                <a:off x="3606547" y="2452351"/>
                <a:ext cx="186520" cy="79596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1909214" y="1046718"/>
                <a:ext cx="206089" cy="72038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116765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62246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47827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828020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02342" y="276112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80621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53045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64022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43380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08533" y="27730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1191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6200000" flipH="1" flipV="1">
                <a:off x="1957909" y="258824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6200000" flipH="1" flipV="1">
                <a:off x="1957911" y="2391784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6200000" flipH="1" flipV="1">
                <a:off x="1952526" y="1968157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 flipH="1" flipV="1">
                <a:off x="1947143" y="174787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 flipH="1" flipV="1">
                <a:off x="1947143" y="1527595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09779" y="277898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09143" y="277898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6879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627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27077" y="2671825"/>
                <a:ext cx="631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LASER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flipV="1">
                <a:off x="1947333" y="32010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 flipV="1">
                <a:off x="1955800" y="3404204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1947333" y="360740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1955800" y="381907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Oval 43"/>
            <p:cNvSpPr/>
            <p:nvPr/>
          </p:nvSpPr>
          <p:spPr>
            <a:xfrm flipV="1">
              <a:off x="1955794" y="4005355"/>
              <a:ext cx="106993" cy="1009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665133" y="3395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0" name="Bent-Up Arrow 69"/>
          <p:cNvSpPr/>
          <p:nvPr/>
        </p:nvSpPr>
        <p:spPr>
          <a:xfrm>
            <a:off x="1609785" y="3631504"/>
            <a:ext cx="287867" cy="245534"/>
          </a:xfrm>
          <a:prstGeom prst="bentUp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48504" y="4122022"/>
            <a:ext cx="1481668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Squeezed Field</a:t>
            </a:r>
            <a:endParaRPr lang="en-US" sz="1400" dirty="0"/>
          </a:p>
        </p:txBody>
      </p:sp>
      <p:grpSp>
        <p:nvGrpSpPr>
          <p:cNvPr id="6" name="Group 84"/>
          <p:cNvGrpSpPr/>
          <p:nvPr/>
        </p:nvGrpSpPr>
        <p:grpSpPr>
          <a:xfrm>
            <a:off x="429794" y="3179140"/>
            <a:ext cx="1176867" cy="897468"/>
            <a:chOff x="1100667" y="5131215"/>
            <a:chExt cx="1447804" cy="1161062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H="1">
              <a:off x="1223206" y="5696122"/>
              <a:ext cx="1161062" cy="31248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 flipV="1">
              <a:off x="1100667" y="5672665"/>
              <a:ext cx="1447804" cy="846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320409" y="5494244"/>
              <a:ext cx="976829" cy="361460"/>
            </a:xfrm>
            <a:prstGeom prst="ellipse">
              <a:avLst/>
            </a:prstGeom>
            <a:gradFill flip="none" rotWithShape="1">
              <a:gsLst>
                <a:gs pos="0">
                  <a:srgbClr val="675DD2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639637" y="4926543"/>
            <a:ext cx="2303743" cy="17949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rot="16200000" flipH="1">
            <a:off x="642039" y="5845262"/>
            <a:ext cx="1706573" cy="45853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>
            <a:off x="1071193" y="6388488"/>
            <a:ext cx="1501666" cy="1041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08414" y="5976409"/>
            <a:ext cx="886357" cy="31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IFO Signal</a:t>
            </a:r>
            <a:endParaRPr lang="en-US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842837" y="4943475"/>
            <a:ext cx="103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Phase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1092774" y="5561839"/>
            <a:ext cx="804962" cy="226564"/>
          </a:xfrm>
          <a:prstGeom prst="ellipse">
            <a:avLst/>
          </a:prstGeom>
          <a:gradFill flip="none" rotWithShape="1">
            <a:gsLst>
              <a:gs pos="0">
                <a:srgbClr val="675DD2">
                  <a:alpha val="47000"/>
                </a:srgbClr>
              </a:gs>
              <a:gs pos="100000">
                <a:srgbClr val="FFFFFF">
                  <a:alpha val="47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/>
          <p:cNvCxnSpPr/>
          <p:nvPr/>
        </p:nvCxnSpPr>
        <p:spPr>
          <a:xfrm rot="2871997" flipH="1" flipV="1">
            <a:off x="1204047" y="5759140"/>
            <a:ext cx="581954" cy="5104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1979674" y="6362355"/>
            <a:ext cx="132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Amplitude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20606" y="1772284"/>
            <a:ext cx="4665187" cy="3570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182880"/>
            <a:endParaRPr lang="en-US" sz="1000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Reduce quantum noise by injecting      	</a:t>
            </a:r>
            <a:r>
              <a:rPr lang="en-US" dirty="0" smtClean="0">
                <a:solidFill>
                  <a:srgbClr val="FF0000"/>
                </a:solidFill>
              </a:rPr>
              <a:t>squeezed vacuum</a:t>
            </a:r>
            <a:r>
              <a:rPr lang="en-US" dirty="0" smtClean="0"/>
              <a:t>: less uncertainty in one 	of the two </a:t>
            </a:r>
            <a:r>
              <a:rPr lang="en-US" dirty="0" err="1" smtClean="0"/>
              <a:t>quadratures</a:t>
            </a:r>
            <a:r>
              <a:rPr lang="en-US" dirty="0" smtClean="0"/>
              <a:t> </a:t>
            </a:r>
          </a:p>
          <a:p>
            <a:pPr marL="91440" indent="91440"/>
            <a:endParaRPr lang="en-US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Heisenberg uncertainty principle</a:t>
            </a:r>
            <a:r>
              <a:rPr lang="en-US" dirty="0" smtClean="0"/>
              <a:t>: </a:t>
            </a:r>
          </a:p>
          <a:p>
            <a:pPr marL="91440" indent="91440"/>
            <a:r>
              <a:rPr lang="en-US" dirty="0" smtClean="0"/>
              <a:t>	if the noise gets smaller in one 	</a:t>
            </a:r>
            <a:r>
              <a:rPr lang="en-US" dirty="0" err="1" smtClean="0"/>
              <a:t>quadrature</a:t>
            </a:r>
            <a:r>
              <a:rPr lang="en-US" dirty="0" smtClean="0"/>
              <a:t>, it gets bigger in the other one</a:t>
            </a:r>
          </a:p>
          <a:p>
            <a:pPr marL="91440" indent="91440"/>
            <a:endParaRPr lang="en-US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One can choose the relative orientation    	between the squeezed vacuum and the 	interferometer signal (</a:t>
            </a:r>
            <a:r>
              <a:rPr lang="en-US" dirty="0" smtClean="0">
                <a:solidFill>
                  <a:srgbClr val="FF0000"/>
                </a:solidFill>
              </a:rPr>
              <a:t>squeeze angle</a:t>
            </a:r>
            <a:r>
              <a:rPr lang="en-US" dirty="0" smtClean="0"/>
              <a:t>)</a:t>
            </a:r>
          </a:p>
          <a:p>
            <a:pPr marL="548640" lvl="1" indent="182880"/>
            <a:endParaRPr lang="en-US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4220606" y="56273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C. M. Caves, Phys.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45, 75 (1980).</a:t>
            </a:r>
          </a:p>
          <a:p>
            <a:r>
              <a:rPr lang="en-US" sz="1600" dirty="0" smtClean="0"/>
              <a:t>C. M. Caves, Quantum-mechanical noise in an interferometer. Phys. Rev. D 23, </a:t>
            </a:r>
            <a:r>
              <a:rPr lang="en-US" sz="1600" dirty="0" err="1" smtClean="0"/>
              <a:t>p</a:t>
            </a:r>
            <a:r>
              <a:rPr lang="en-US" sz="1600" dirty="0" smtClean="0"/>
              <a:t>. 1693 (1981).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make squeezed fields..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49878"/>
            <a:ext cx="557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Non linear medium with a strong second order</a:t>
            </a:r>
          </a:p>
          <a:p>
            <a:r>
              <a:rPr lang="en-US" dirty="0" smtClean="0"/>
              <a:t>     polarization component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Correlation of upper and lower quantum sidebands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6266" y="2832477"/>
            <a:ext cx="5046134" cy="2410296"/>
            <a:chOff x="1193799" y="3294592"/>
            <a:chExt cx="6958440" cy="2632076"/>
          </a:xfrm>
        </p:grpSpPr>
        <p:pic>
          <p:nvPicPr>
            <p:cNvPr id="8" name="Picture 5" descr="chi2ball1"/>
            <p:cNvPicPr>
              <a:picLocks noChangeAspect="1" noChangeArrowheads="1"/>
            </p:cNvPicPr>
            <p:nvPr/>
          </p:nvPicPr>
          <p:blipFill>
            <a:blip r:embed="rId3"/>
            <a:srcRect l="996" t="7620" r="2409"/>
            <a:stretch>
              <a:fillRect/>
            </a:stretch>
          </p:blipFill>
          <p:spPr bwMode="auto">
            <a:xfrm>
              <a:off x="1193799" y="3294592"/>
              <a:ext cx="6958440" cy="2452158"/>
            </a:xfrm>
            <a:prstGeom prst="rect">
              <a:avLst/>
            </a:prstGeom>
            <a:noFill/>
            <a:effectLst>
              <a:glow rad="63500">
                <a:schemeClr val="accent2">
                  <a:alpha val="75000"/>
                </a:schemeClr>
              </a:glo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2590800" y="5274734"/>
              <a:ext cx="855133" cy="65193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5600" y="124155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 in theory</a:t>
            </a:r>
            <a:endParaRPr lang="en-US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89002" y="5364162"/>
          <a:ext cx="3468688" cy="908050"/>
        </p:xfrm>
        <a:graphic>
          <a:graphicData uri="http://schemas.openxmlformats.org/presentationml/2006/ole">
            <p:oleObj spid="_x0000_s72706" name="Equation" r:id="rId4" imgW="1600200" imgH="419100" progId="Equation.3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145212" y="4302131"/>
            <a:ext cx="23452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763119" y="3751640"/>
            <a:ext cx="11009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7162801" y="4425108"/>
          <a:ext cx="303212" cy="220663"/>
        </p:xfrm>
        <a:graphic>
          <a:graphicData uri="http://schemas.openxmlformats.org/presentationml/2006/ole">
            <p:oleObj spid="_x0000_s72707" name="Equation" r:id="rId5" imgW="139700" imgH="101600" progId="Equation.3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5400000" flipH="1" flipV="1">
            <a:off x="7793249" y="4004424"/>
            <a:ext cx="597002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6236975" y="4004424"/>
            <a:ext cx="597002" cy="15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7666038" y="4397375"/>
          <a:ext cx="854075" cy="276225"/>
        </p:xfrm>
        <a:graphic>
          <a:graphicData uri="http://schemas.openxmlformats.org/presentationml/2006/ole">
            <p:oleObj spid="_x0000_s72708" name="Equation" r:id="rId6" imgW="393700" imgH="127000" progId="Equation.3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6073775" y="4369546"/>
          <a:ext cx="854075" cy="276225"/>
        </p:xfrm>
        <a:graphic>
          <a:graphicData uri="http://schemas.openxmlformats.org/presentationml/2006/ole">
            <p:oleObj spid="_x0000_s72709" name="Equation" r:id="rId7" imgW="393700" imgH="127000" progId="Equation.3">
              <p:embed/>
            </p:oleObj>
          </a:graphicData>
        </a:graphic>
      </p:graphicFrame>
      <p:sp>
        <p:nvSpPr>
          <p:cNvPr id="31" name="Curved Down Arrow 30"/>
          <p:cNvSpPr/>
          <p:nvPr/>
        </p:nvSpPr>
        <p:spPr>
          <a:xfrm flipH="1">
            <a:off x="6536271" y="2773208"/>
            <a:ext cx="1464738" cy="428733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775" y="4919607"/>
            <a:ext cx="2909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OPO makes a “copy” of the quantum sideband, and it correlates the sidebands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make squeezed fields..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7146" y="14176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 in practice</a:t>
            </a:r>
            <a:endParaRPr lang="en-US" sz="2800" dirty="0"/>
          </a:p>
        </p:txBody>
      </p:sp>
      <p:pic>
        <p:nvPicPr>
          <p:cNvPr id="16" name="Picture 15" descr="GEO_squee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6310"/>
            <a:ext cx="3762040" cy="251017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625459" y="4641923"/>
            <a:ext cx="350911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Courtesy of Alexander </a:t>
            </a:r>
            <a:r>
              <a:rPr lang="en-US" sz="1600" dirty="0" err="1" smtClean="0">
                <a:solidFill>
                  <a:srgbClr val="3366FF"/>
                </a:solidFill>
              </a:rPr>
              <a:t>Khalaidovski</a:t>
            </a:r>
            <a:r>
              <a:rPr lang="en-US" sz="1600" dirty="0" smtClean="0">
                <a:solidFill>
                  <a:srgbClr val="3366FF"/>
                </a:solidFill>
              </a:rPr>
              <a:t> (AEI)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752" y="2131577"/>
            <a:ext cx="331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Lasers, mirrors, control loops,..</a:t>
            </a:r>
          </a:p>
        </p:txBody>
      </p:sp>
      <p:pic>
        <p:nvPicPr>
          <p:cNvPr id="20" name="Picture 1" descr="C:\Users\sheila\Pictures\squeezer\P1010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398" y="4980477"/>
            <a:ext cx="2116667" cy="158750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57200" y="5079616"/>
            <a:ext cx="37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Squeezer of the GEO600 detector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47932" y="5264282"/>
            <a:ext cx="239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Optical Parametric Oscillator </a:t>
            </a:r>
          </a:p>
          <a:p>
            <a:pPr algn="ctr"/>
            <a:r>
              <a:rPr lang="en-US" dirty="0" smtClean="0"/>
              <a:t>of the LIGO squeezer</a:t>
            </a:r>
          </a:p>
          <a:p>
            <a:pPr algn="ctr"/>
            <a:r>
              <a:rPr lang="en-US" dirty="0" smtClean="0"/>
              <a:t>(ANU design)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23715" y="2616748"/>
            <a:ext cx="4553633" cy="2210073"/>
            <a:chOff x="406401" y="2141593"/>
            <a:chExt cx="5892795" cy="2064995"/>
          </a:xfrm>
          <a:effectLst>
            <a:glow rad="63500">
              <a:schemeClr val="accent2">
                <a:alpha val="75000"/>
              </a:schemeClr>
            </a:glow>
          </a:effectLst>
        </p:grpSpPr>
        <p:pic>
          <p:nvPicPr>
            <p:cNvPr id="24" name="Content Placeholder 5" descr="PA190036.JPG"/>
            <p:cNvPicPr>
              <a:picLocks noChangeAspect="1"/>
            </p:cNvPicPr>
            <p:nvPr/>
          </p:nvPicPr>
          <p:blipFill>
            <a:blip r:embed="rId4" cstate="print"/>
            <a:srcRect l="4518" t="22226" r="1587" b="16320"/>
            <a:stretch>
              <a:fillRect/>
            </a:stretch>
          </p:blipFill>
          <p:spPr bwMode="auto">
            <a:xfrm>
              <a:off x="555584" y="2141593"/>
              <a:ext cx="5743612" cy="206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440267" y="2971800"/>
              <a:ext cx="1280470" cy="3514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2094650" y="3005675"/>
              <a:ext cx="2314904" cy="127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2094650" y="3006944"/>
              <a:ext cx="1575479" cy="24373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2796263" y="3250681"/>
              <a:ext cx="873866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V="1">
              <a:off x="2796263" y="3006944"/>
              <a:ext cx="1613290" cy="24373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10800000">
              <a:off x="406401" y="2675468"/>
              <a:ext cx="1245717" cy="228651"/>
            </a:xfrm>
            <a:prstGeom prst="straightConnector1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</p:grpSp>
      <p:sp>
        <p:nvSpPr>
          <p:cNvPr id="31" name="TextBox 30"/>
          <p:cNvSpPr txBox="1"/>
          <p:nvPr/>
        </p:nvSpPr>
        <p:spPr>
          <a:xfrm>
            <a:off x="3648080" y="1294527"/>
            <a:ext cx="524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World-wide </a:t>
            </a:r>
            <a:r>
              <a:rPr lang="en-US" dirty="0" smtClean="0">
                <a:sym typeface="Wingdings"/>
              </a:rPr>
              <a:t>effort in the last 10 years to make squeezing in the audio-frequency 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inject squeezed fields</a:t>
            </a:r>
            <a:endParaRPr lang="en-US" dirty="0"/>
          </a:p>
        </p:txBody>
      </p:sp>
      <p:pic>
        <p:nvPicPr>
          <p:cNvPr id="4" name="Picture 3" descr="layout_final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9777" y="1193800"/>
            <a:ext cx="7200000" cy="5486400"/>
          </a:xfrm>
          <a:prstGeom prst="rect">
            <a:avLst/>
          </a:prstGeom>
        </p:spPr>
      </p:pic>
      <p:pic>
        <p:nvPicPr>
          <p:cNvPr id="5" name="Picture 4" descr="table.jpg"/>
          <p:cNvPicPr>
            <a:picLocks noChangeAspect="1"/>
          </p:cNvPicPr>
          <p:nvPr/>
        </p:nvPicPr>
        <p:blipFill>
          <a:blip r:embed="rId4"/>
          <a:srcRect l="13802" r="26563"/>
          <a:stretch>
            <a:fillRect/>
          </a:stretch>
        </p:blipFill>
        <p:spPr>
          <a:xfrm>
            <a:off x="1" y="4291824"/>
            <a:ext cx="2040466" cy="2566175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in GEO600 and LIGO H1</a:t>
            </a:r>
            <a:endParaRPr lang="en-US" dirty="0"/>
          </a:p>
        </p:txBody>
      </p:sp>
      <p:pic>
        <p:nvPicPr>
          <p:cNvPr id="6" name="Picture 5" descr="SqzLIGOandGE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5671" y="803586"/>
            <a:ext cx="7691718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193799" cy="811959"/>
          </a:xfrm>
          <a:prstGeom prst="rect">
            <a:avLst/>
          </a:prstGeom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7918" y="8467"/>
            <a:ext cx="1112214" cy="81195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5597" y="6367038"/>
            <a:ext cx="5067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Abadie et al., </a:t>
            </a:r>
            <a:r>
              <a:rPr lang="fr-FR" sz="1100" b="0" i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Nature Physics 7, 962 (2011)</a:t>
            </a:r>
            <a:endParaRPr lang="en-US" sz="1100" b="0" i="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97" y="6488668"/>
            <a:ext cx="338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 data are courtesy of H. Grote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998"/>
            <a:ext cx="8229600" cy="157109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Losses are very unforgiving</a:t>
            </a:r>
          </a:p>
          <a:p>
            <a:pPr lvl="1">
              <a:buFont typeface="Wingdings" charset="2"/>
              <a:buChar char="²"/>
            </a:pPr>
            <a:r>
              <a:rPr lang="en-US" sz="1800" dirty="0" smtClean="0"/>
              <a:t>GEO aimed for 6 dB 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got 3.5 dB</a:t>
            </a:r>
          </a:p>
          <a:p>
            <a:pPr lvl="1">
              <a:buFont typeface="Wingdings" charset="2"/>
              <a:buChar char="²"/>
            </a:pPr>
            <a:r>
              <a:rPr lang="en-US" sz="1800" dirty="0" smtClean="0"/>
              <a:t>LIGO aimed for 3 dB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/>
              <a:t>  got 2.15 dB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1728" y="2531535"/>
            <a:ext cx="5916706" cy="4572000"/>
            <a:chOff x="67718" y="2489200"/>
            <a:chExt cx="5916706" cy="4572000"/>
          </a:xfrm>
        </p:grpSpPr>
        <p:pic>
          <p:nvPicPr>
            <p:cNvPr id="4" name="Picture 3" descr="APS_loss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718" y="2489200"/>
              <a:ext cx="5916706" cy="4572000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3506184" y="5498254"/>
              <a:ext cx="292947" cy="309880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5-Point Star 5"/>
            <p:cNvSpPr/>
            <p:nvPr/>
          </p:nvSpPr>
          <p:spPr>
            <a:xfrm>
              <a:off x="3512110" y="4973320"/>
              <a:ext cx="292947" cy="309880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506184" y="5808134"/>
              <a:ext cx="988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LIGO H1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737" y="4788654"/>
              <a:ext cx="988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GEO600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38434" y="1534106"/>
            <a:ext cx="2650067" cy="2311400"/>
            <a:chOff x="6392333" y="1193800"/>
            <a:chExt cx="2650067" cy="2311400"/>
          </a:xfrm>
        </p:grpSpPr>
        <p:sp>
          <p:nvSpPr>
            <p:cNvPr id="25" name="Rectangle 24"/>
            <p:cNvSpPr/>
            <p:nvPr/>
          </p:nvSpPr>
          <p:spPr>
            <a:xfrm>
              <a:off x="6392333" y="1193800"/>
              <a:ext cx="2650067" cy="2311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719295" y="1446750"/>
              <a:ext cx="2144757" cy="1828800"/>
              <a:chOff x="563466" y="1852834"/>
              <a:chExt cx="2144757" cy="1828800"/>
            </a:xfrm>
          </p:grpSpPr>
          <p:grpSp>
            <p:nvGrpSpPr>
              <p:cNvPr id="14" name="Group 7"/>
              <p:cNvGrpSpPr>
                <a:grpSpLocks/>
              </p:cNvGrpSpPr>
              <p:nvPr/>
            </p:nvGrpSpPr>
            <p:grpSpPr>
              <a:xfrm>
                <a:off x="740718" y="2707214"/>
                <a:ext cx="1723965" cy="974409"/>
                <a:chOff x="2057400" y="3969031"/>
                <a:chExt cx="2819400" cy="1593569"/>
              </a:xfrm>
            </p:grpSpPr>
            <p:sp>
              <p:nvSpPr>
                <p:cNvPr id="19" name="Rectangle 18"/>
                <p:cNvSpPr/>
                <p:nvPr/>
              </p:nvSpPr>
              <p:spPr bwMode="auto">
                <a:xfrm rot="18896102">
                  <a:off x="3362003" y="3265121"/>
                  <a:ext cx="213895" cy="1621715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cs typeface="Arial Unicode MS" charset="0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 bwMode="auto">
                <a:xfrm>
                  <a:off x="2057400" y="4114800"/>
                  <a:ext cx="1371600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3352800" y="4114800"/>
                  <a:ext cx="0" cy="1447800"/>
                </a:xfrm>
                <a:prstGeom prst="straightConnector1">
                  <a:avLst/>
                </a:prstGeom>
                <a:solidFill>
                  <a:srgbClr val="00B8FF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 bwMode="auto">
                <a:xfrm>
                  <a:off x="3505200" y="4114800"/>
                  <a:ext cx="1371600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5" name="Straight Arrow Connector 14"/>
              <p:cNvCxnSpPr>
                <a:cxnSpLocks/>
              </p:cNvCxnSpPr>
              <p:nvPr/>
            </p:nvCxnSpPr>
            <p:spPr bwMode="auto">
              <a:xfrm>
                <a:off x="1532811" y="1899428"/>
                <a:ext cx="0" cy="838685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1160062" y="1852834"/>
                <a:ext cx="279562" cy="279562"/>
              </a:xfrm>
              <a:prstGeom prst="ellipse">
                <a:avLst/>
              </a:prstGeom>
              <a:solidFill>
                <a:schemeClr val="bg1">
                  <a:lumMod val="65000"/>
                  <a:alpha val="45097"/>
                </a:schemeClr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 flipH="1">
                <a:off x="563466" y="2530031"/>
                <a:ext cx="91436" cy="498779"/>
              </a:xfrm>
              <a:prstGeom prst="ellipse">
                <a:avLst/>
              </a:prstGeom>
              <a:solidFill>
                <a:srgbClr val="A6A6A6">
                  <a:alpha val="45097"/>
                </a:srgbClr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2475255" y="2504630"/>
                <a:ext cx="232968" cy="498779"/>
              </a:xfrm>
              <a:prstGeom prst="ellipse">
                <a:avLst/>
              </a:prstGeom>
              <a:solidFill>
                <a:srgbClr val="A6A6A6">
                  <a:alpha val="45097"/>
                </a:srgbClr>
              </a:solidFill>
              <a:ln w="126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449945" y="3999992"/>
            <a:ext cx="2355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Mode matching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Faradays 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OMC transmission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(II)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682067" y="2934651"/>
            <a:ext cx="3376138" cy="2743200"/>
            <a:chOff x="3962400" y="2855359"/>
            <a:chExt cx="4055555" cy="32952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9152" t="6064" r="10059" b="-2784"/>
            <a:stretch>
              <a:fillRect/>
            </a:stretch>
          </p:blipFill>
          <p:spPr>
            <a:xfrm>
              <a:off x="3962400" y="2855359"/>
              <a:ext cx="4055555" cy="32952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72628" y="5792805"/>
              <a:ext cx="2235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OPO squeezing level</a:t>
              </a:r>
              <a:endParaRPr lang="en-US" sz="1400" dirty="0"/>
            </a:p>
          </p:txBody>
        </p:sp>
      </p:grp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8375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Phase</a:t>
            </a:r>
            <a:r>
              <a:rPr lang="en-US" dirty="0" smtClean="0"/>
              <a:t> noise </a:t>
            </a:r>
            <a:r>
              <a:rPr lang="en-US" dirty="0" smtClean="0"/>
              <a:t>between squeezed field and interferometer was dependent on interferometer </a:t>
            </a:r>
            <a:r>
              <a:rPr lang="en-US" dirty="0" smtClean="0"/>
              <a:t>alignment: 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Static </a:t>
            </a:r>
            <a:r>
              <a:rPr lang="en-US" dirty="0" smtClean="0"/>
              <a:t>misalignments will cause a change in the demodulation phase needed to detect the maximum squeezing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Beam jitter will add phase noise when beating against a static misalignment.</a:t>
            </a:r>
          </a:p>
          <a:p>
            <a:pPr>
              <a:buFont typeface="Wingdings" charset="2"/>
              <a:buChar char="²"/>
            </a:pPr>
            <a:endParaRPr lang="en-US" sz="18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086546" y="2934651"/>
            <a:ext cx="2593975" cy="2952774"/>
            <a:chOff x="325514" y="2468620"/>
            <a:chExt cx="3101143" cy="3636323"/>
          </a:xfrm>
        </p:grpSpPr>
        <p:sp>
          <p:nvSpPr>
            <p:cNvPr id="20" name="Rectangle 19"/>
            <p:cNvSpPr/>
            <p:nvPr/>
          </p:nvSpPr>
          <p:spPr>
            <a:xfrm>
              <a:off x="404057" y="2468620"/>
              <a:ext cx="3022600" cy="3636323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25514" y="2468620"/>
              <a:ext cx="3101143" cy="3354388"/>
              <a:chOff x="533400" y="2362200"/>
              <a:chExt cx="3101143" cy="335438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09800" y="2362200"/>
                <a:ext cx="704039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srgbClr val="FFFF00"/>
                    </a:solidFill>
                    <a:latin typeface="+mn-lt"/>
                  </a:rPr>
                  <a:t>φ</a:t>
                </a:r>
                <a:r>
                  <a:rPr lang="en-US" baseline="-25000" dirty="0" err="1" smtClean="0">
                    <a:solidFill>
                      <a:srgbClr val="FFFF00"/>
                    </a:solidFill>
                    <a:latin typeface="+mn-lt"/>
                  </a:rPr>
                  <a:t>sqz</a:t>
                </a:r>
                <a:endParaRPr lang="en-US" dirty="0">
                  <a:solidFill>
                    <a:srgbClr val="FFFF00"/>
                  </a:solidFill>
                  <a:latin typeface="+mn-lt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2286000" y="2743200"/>
                <a:ext cx="381000" cy="1066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2286000" y="2743200"/>
                <a:ext cx="0" cy="1066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 rot="1277164">
                <a:off x="1981200" y="3124200"/>
                <a:ext cx="609600" cy="1338870"/>
              </a:xfrm>
              <a:prstGeom prst="ellipse">
                <a:avLst/>
              </a:prstGeom>
              <a:solidFill>
                <a:srgbClr val="D49FFF">
                  <a:alpha val="45097"/>
                </a:srgbClr>
              </a:solidFill>
              <a:ln w="12600">
                <a:solidFill>
                  <a:srgbClr val="DFE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 rot="2342598">
                <a:off x="1974828" y="3112981"/>
                <a:ext cx="609600" cy="1338870"/>
              </a:xfrm>
              <a:prstGeom prst="ellipse">
                <a:avLst/>
              </a:prstGeom>
              <a:solidFill>
                <a:srgbClr val="D49FFF">
                  <a:alpha val="45097"/>
                </a:srgbClr>
              </a:solidFill>
              <a:ln w="12600">
                <a:solidFill>
                  <a:srgbClr val="DFE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3"/>
              <p:cNvSpPr>
                <a:spLocks noChangeShapeType="1"/>
              </p:cNvSpPr>
              <p:nvPr/>
            </p:nvSpPr>
            <p:spPr bwMode="auto">
              <a:xfrm>
                <a:off x="533400" y="5715000"/>
                <a:ext cx="3048000" cy="1588"/>
              </a:xfrm>
              <a:prstGeom prst="line">
                <a:avLst/>
              </a:prstGeom>
              <a:noFill/>
              <a:ln w="126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127375" y="5181600"/>
                <a:ext cx="507168" cy="4638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 smtClean="0">
                    <a:solidFill>
                      <a:srgbClr val="FFFF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FF00"/>
                    </a:solidFill>
                  </a:rPr>
                  <a:t>1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1374775" y="2438400"/>
                <a:ext cx="507168" cy="4638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 smtClean="0">
                    <a:solidFill>
                      <a:srgbClr val="FFFF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FF00"/>
                    </a:solidFill>
                  </a:rPr>
                  <a:t>2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1524000" y="3733800"/>
                <a:ext cx="762000" cy="1981200"/>
              </a:xfrm>
              <a:prstGeom prst="straightConnector1">
                <a:avLst/>
              </a:prstGeom>
              <a:solidFill>
                <a:srgbClr val="00B8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316114" y="3002020"/>
              <a:ext cx="1588" cy="3048000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82067" y="5600719"/>
            <a:ext cx="4041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è"/>
            </a:pPr>
            <a:r>
              <a:rPr lang="en-US" dirty="0" smtClean="0"/>
              <a:t> at </a:t>
            </a:r>
            <a:r>
              <a:rPr lang="en-US" dirty="0" smtClean="0"/>
              <a:t>best ~40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r>
              <a:rPr lang="en-US" dirty="0" smtClean="0"/>
              <a:t>RMS, </a:t>
            </a:r>
          </a:p>
          <a:p>
            <a:r>
              <a:rPr lang="en-US" dirty="0" smtClean="0"/>
              <a:t>      only ~ 25mrad from squeezer source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Fluctuations of the quantum </a:t>
            </a:r>
            <a:r>
              <a:rPr lang="en-US" sz="1400" dirty="0" err="1" smtClean="0"/>
              <a:t>quadrature</a:t>
            </a:r>
            <a:r>
              <a:rPr lang="en-US" sz="1400" dirty="0" smtClean="0"/>
              <a:t> in squeezed light application of a gravitational wave </a:t>
            </a:r>
            <a:r>
              <a:rPr lang="en-US" sz="1400" dirty="0" smtClean="0"/>
              <a:t>detector,</a:t>
            </a:r>
          </a:p>
          <a:p>
            <a:r>
              <a:rPr lang="en-US" sz="1400" dirty="0" smtClean="0"/>
              <a:t>S. Dwyer et al (in preparation)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keep in mind for the future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768" y="2152651"/>
            <a:ext cx="5772370" cy="4572000"/>
            <a:chOff x="1703697" y="1983311"/>
            <a:chExt cx="5772370" cy="4572000"/>
          </a:xfrm>
        </p:grpSpPr>
        <p:pic>
          <p:nvPicPr>
            <p:cNvPr id="6" name="Picture 5" descr="APS_zoomLossPhaseNois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6910" t="7502" r="8012" b="5293"/>
                <a:stretch>
                  <a:fillRect/>
                </a:stretch>
              </p:blipFill>
            </mc:Choice>
            <mc:Fallback>
              <p:blipFill>
                <a:blip r:embed="rId4"/>
                <a:srcRect l="6910" t="7502" r="8012" b="5293"/>
                <a:stretch>
                  <a:fillRect/>
                </a:stretch>
              </p:blipFill>
            </mc:Fallback>
          </mc:AlternateContent>
          <p:spPr>
            <a:xfrm>
              <a:off x="1703697" y="1983311"/>
              <a:ext cx="5772370" cy="45720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43675" y="4813305"/>
              <a:ext cx="5012267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007532" y="1142247"/>
            <a:ext cx="722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smtClean="0"/>
              <a:t>10% total losses, you can’t afford any phase noise at all, if you want to measure 10dB of squeezing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21421" y="1907116"/>
            <a:ext cx="417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dB of Squeezing </a:t>
            </a:r>
            <a:r>
              <a:rPr lang="en-US" dirty="0" err="1" smtClean="0"/>
              <a:t>vs</a:t>
            </a:r>
            <a:r>
              <a:rPr lang="en-US" dirty="0" smtClean="0"/>
              <a:t> Losses and Phase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(III)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8333"/>
            <a:ext cx="8229600" cy="157109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Need better isolation from back scattering</a:t>
            </a:r>
          </a:p>
          <a:p>
            <a:pPr>
              <a:buNone/>
            </a:pPr>
            <a:r>
              <a:rPr lang="en-US" sz="1800" dirty="0" smtClean="0"/>
              <a:t>		(it was ok for LIGO H1, it won’t be enough for </a:t>
            </a:r>
            <a:r>
              <a:rPr lang="en-US" sz="1800" dirty="0" err="1" smtClean="0"/>
              <a:t>aLIGO</a:t>
            </a:r>
            <a:r>
              <a:rPr lang="en-US" sz="1800" dirty="0" smtClean="0"/>
              <a:t>)</a:t>
            </a:r>
          </a:p>
        </p:txBody>
      </p:sp>
      <p:pic>
        <p:nvPicPr>
          <p:cNvPr id="5" name="Picture 4" descr="APS_backScatt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455" t="5370" r="7399" b="3518"/>
              <a:stretch>
                <a:fillRect/>
              </a:stretch>
            </p:blipFill>
          </mc:Choice>
          <mc:Fallback>
            <p:blipFill>
              <a:blip r:embed="rId3"/>
              <a:srcRect l="5455" t="5370" r="7399" b="3518"/>
              <a:stretch>
                <a:fillRect/>
              </a:stretch>
            </p:blipFill>
          </mc:Fallback>
        </mc:AlternateContent>
        <p:spPr>
          <a:xfrm>
            <a:off x="2116668" y="2052488"/>
            <a:ext cx="5319688" cy="429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799" y="6350168"/>
            <a:ext cx="8830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Impact of backscattered-light in a squeezing-enhanced </a:t>
            </a:r>
            <a:r>
              <a:rPr lang="en-US" sz="1400" dirty="0" err="1" smtClean="0"/>
              <a:t>interferometric</a:t>
            </a:r>
            <a:r>
              <a:rPr lang="en-US" sz="1400" dirty="0" smtClean="0"/>
              <a:t> gravitational</a:t>
            </a:r>
            <a:r>
              <a:rPr lang="en-US" sz="1400" dirty="0" smtClean="0"/>
              <a:t>-wave </a:t>
            </a:r>
            <a:r>
              <a:rPr lang="en-US" sz="1400" dirty="0" smtClean="0"/>
              <a:t>detector, S. Chua et al.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52398" y="6514069"/>
            <a:ext cx="165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 preparation)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talk about quantum noise</a:t>
            </a:r>
            <a:endParaRPr lang="en-US" dirty="0"/>
          </a:p>
        </p:txBody>
      </p:sp>
      <p:pic>
        <p:nvPicPr>
          <p:cNvPr id="3" name="Picture 2" descr="aLIGO_st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480" t="4386" r="9263" b="4543"/>
              <a:stretch>
                <a:fillRect/>
              </a:stretch>
            </p:blipFill>
          </mc:Choice>
          <mc:Fallback>
            <p:blipFill>
              <a:blip r:embed="rId4"/>
              <a:srcRect l="6480" t="4386" r="9263" b="4543"/>
              <a:stretch>
                <a:fillRect/>
              </a:stretch>
            </p:blipFill>
          </mc:Fallback>
        </mc:AlternateContent>
        <p:spPr>
          <a:xfrm>
            <a:off x="1219203" y="1417638"/>
            <a:ext cx="6568877" cy="548640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3608" y="1417638"/>
          <a:ext cx="1050925" cy="774700"/>
        </p:xfrm>
        <a:graphic>
          <a:graphicData uri="http://schemas.openxmlformats.org/presentationml/2006/ole">
            <p:oleObj spid="_x0000_s8194" name="Equation" r:id="rId5" imgW="482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20226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000" dirty="0" smtClean="0"/>
              <a:t> From GEO600: Squeezing angle control signals from 1% pick-off are bad </a:t>
            </a:r>
          </a:p>
          <a:p>
            <a:pPr>
              <a:buNone/>
            </a:pP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New “a-la-</a:t>
            </a:r>
            <a:r>
              <a:rPr lang="en-US" sz="2000" dirty="0" err="1" smtClean="0">
                <a:sym typeface="Wingdings"/>
              </a:rPr>
              <a:t>Hartmut</a:t>
            </a:r>
            <a:r>
              <a:rPr lang="en-US" sz="2000" dirty="0" smtClean="0">
                <a:sym typeface="Wingdings"/>
              </a:rPr>
              <a:t>” strategy (use transmission signals from the OMC)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68" y="2345267"/>
            <a:ext cx="5417303" cy="3200400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2" y="5731933"/>
            <a:ext cx="758781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squeezing in </a:t>
            </a:r>
            <a:r>
              <a:rPr lang="en-US" dirty="0" err="1" smtClean="0"/>
              <a:t>aLIGO</a:t>
            </a:r>
            <a:r>
              <a:rPr lang="en-US" dirty="0" smtClean="0"/>
              <a:t> (and beyond)?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08" y="1417638"/>
            <a:ext cx="8275792" cy="2032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 Do we want it?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 Do we know how to make it?</a:t>
            </a:r>
            <a:r>
              <a:rPr lang="en-US" sz="2800" dirty="0" smtClean="0"/>
              <a:t> </a:t>
            </a:r>
            <a:r>
              <a:rPr lang="en-US" sz="2800" dirty="0" smtClean="0"/>
              <a:t>How do we </a:t>
            </a:r>
            <a:r>
              <a:rPr lang="en-US" sz="2800" dirty="0" smtClean="0"/>
              <a:t>incorporate</a:t>
            </a:r>
            <a:r>
              <a:rPr lang="en-US" sz="2800" dirty="0" smtClean="0"/>
              <a:t> all the “lessons learned” in the next generation of squeezers?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93801" y="3354124"/>
            <a:ext cx="3640665" cy="3180818"/>
            <a:chOff x="216843" y="2166517"/>
            <a:chExt cx="5167957" cy="3963350"/>
          </a:xfrm>
          <a:effectLst>
            <a:glow rad="63500">
              <a:schemeClr val="accent4">
                <a:alpha val="75000"/>
              </a:schemeClr>
            </a:glo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634" y="2295317"/>
              <a:ext cx="5101166" cy="3834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6843" y="2166517"/>
              <a:ext cx="3132666" cy="72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Rana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Adhikari</a:t>
              </a:r>
              <a:r>
                <a:rPr lang="en-US" sz="1600" dirty="0" smtClean="0"/>
                <a:t>,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GWADW </a:t>
              </a:r>
              <a:r>
                <a:rPr lang="en-US" sz="1600" dirty="0" smtClean="0"/>
                <a:t>2012</a:t>
              </a:r>
              <a:endParaRPr lang="en-US" sz="16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5742" y="6519446"/>
            <a:ext cx="6463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10 dB of</a:t>
            </a:r>
            <a:r>
              <a:rPr lang="en-US" sz="1600" dirty="0" smtClean="0"/>
              <a:t> squeezing needed for all future configurations..</a:t>
            </a:r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177366" y="5105400"/>
            <a:ext cx="378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LIGO technical note T1200008</a:t>
            </a:r>
            <a:r>
              <a:rPr lang="en-US" dirty="0" smtClean="0"/>
              <a:t>-v3</a:t>
            </a:r>
            <a:r>
              <a:rPr lang="en-US" dirty="0" smtClean="0"/>
              <a:t> Comparison </a:t>
            </a:r>
            <a:r>
              <a:rPr lang="en-US" dirty="0" smtClean="0"/>
              <a:t>of Quantum Noise in 3G Interferometer </a:t>
            </a:r>
            <a:r>
              <a:rPr lang="en-US" dirty="0" smtClean="0"/>
              <a:t>Configurations, </a:t>
            </a:r>
          </a:p>
          <a:p>
            <a:r>
              <a:rPr lang="en-US" dirty="0" err="1" smtClean="0"/>
              <a:t>Haixing</a:t>
            </a:r>
            <a:r>
              <a:rPr lang="en-US" dirty="0" smtClean="0"/>
              <a:t> </a:t>
            </a:r>
            <a:r>
              <a:rPr lang="en-US" dirty="0" smtClean="0"/>
              <a:t>Miao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squeezing in </a:t>
            </a:r>
            <a:r>
              <a:rPr lang="en-US" dirty="0" err="1" smtClean="0"/>
              <a:t>aLIGO</a:t>
            </a:r>
            <a:r>
              <a:rPr lang="en-US" dirty="0" smtClean="0"/>
              <a:t> would </a:t>
            </a:r>
            <a:r>
              <a:rPr lang="en-US" dirty="0" smtClean="0"/>
              <a:t>look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02036" y="1279381"/>
            <a:ext cx="7208010" cy="5486400"/>
            <a:chOff x="133989" y="0"/>
            <a:chExt cx="9010011" cy="6858000"/>
          </a:xfrm>
        </p:grpSpPr>
        <p:pic>
          <p:nvPicPr>
            <p:cNvPr id="5" name="Picture 4" descr="SQZtoday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9933" t="8474" b="5324"/>
                <a:stretch>
                  <a:fillRect/>
                </a:stretch>
              </p:blipFill>
            </mc:Choice>
            <mc:Fallback>
              <p:blipFill>
                <a:blip r:embed="rId3"/>
                <a:srcRect l="9933" t="8474" b="5324"/>
                <a:stretch>
                  <a:fillRect/>
                </a:stretch>
              </p:blipFill>
            </mc:Fallback>
          </mc:AlternateContent>
          <p:spPr>
            <a:xfrm>
              <a:off x="1150471" y="673474"/>
              <a:ext cx="7993529" cy="591173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74517" y="5355166"/>
              <a:ext cx="3538204" cy="6540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C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Same NS-NS as </a:t>
              </a:r>
              <a:r>
                <a:rPr lang="en-US" sz="1400" dirty="0" err="1" smtClean="0"/>
                <a:t>aLIGO</a:t>
              </a:r>
              <a:r>
                <a:rPr lang="en-US" sz="1400" dirty="0" smtClean="0"/>
                <a:t>, </a:t>
              </a:r>
            </a:p>
            <a:p>
              <a:r>
                <a:rPr lang="en-US" sz="1400" dirty="0" smtClean="0"/>
                <a:t>better high frequency performance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361" y="96393"/>
              <a:ext cx="869863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Projections for a “Quantum-Enhanced Advanced LIGO”</a:t>
              </a:r>
              <a:endParaRPr lang="en-US" sz="2400" dirty="0"/>
            </a:p>
          </p:txBody>
        </p:sp>
        <p:pic>
          <p:nvPicPr>
            <p:cNvPr id="8" name="Picture 7" descr="result_aLIGO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r="90067"/>
                <a:stretch>
                  <a:fillRect/>
                </a:stretch>
              </p:blipFill>
            </mc:Choice>
            <mc:Fallback>
              <p:blipFill>
                <a:blip r:embed="rId5"/>
                <a:srcRect r="90067"/>
                <a:stretch>
                  <a:fillRect/>
                </a:stretch>
              </p:blipFill>
            </mc:Fallback>
          </mc:AlternateContent>
          <p:spPr>
            <a:xfrm>
              <a:off x="133989" y="0"/>
              <a:ext cx="881530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aLIGO</a:t>
            </a:r>
            <a:r>
              <a:rPr lang="en-US" dirty="0" smtClean="0"/>
              <a:t> + Squeezing: NS-NS and BH-BH Ranges </a:t>
            </a:r>
            <a:endParaRPr lang="en-US" dirty="0"/>
          </a:p>
        </p:txBody>
      </p:sp>
      <p:pic>
        <p:nvPicPr>
          <p:cNvPr id="4" name="Picture 3" descr="NSNS_ran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153" t="3437" r="8274" b="5266"/>
              <a:stretch>
                <a:fillRect/>
              </a:stretch>
            </p:blipFill>
          </mc:Choice>
          <mc:Fallback>
            <p:blipFill>
              <a:blip r:embed="rId3"/>
              <a:srcRect l="6153" t="3437" r="8274" b="5266"/>
              <a:stretch>
                <a:fillRect/>
              </a:stretch>
            </p:blipFill>
          </mc:Fallback>
        </mc:AlternateContent>
        <p:spPr>
          <a:xfrm>
            <a:off x="0" y="1837264"/>
            <a:ext cx="4580383" cy="3776135"/>
          </a:xfrm>
          <a:prstGeom prst="rect">
            <a:avLst/>
          </a:prstGeom>
        </p:spPr>
      </p:pic>
      <p:pic>
        <p:nvPicPr>
          <p:cNvPr id="5" name="Picture 4" descr="BHBH_ran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929" t="3909" r="8736" b="4321"/>
              <a:stretch>
                <a:fillRect/>
              </a:stretch>
            </p:blipFill>
          </mc:Choice>
          <mc:Fallback>
            <p:blipFill>
              <a:blip r:embed="rId5"/>
              <a:srcRect l="4929" t="3909" r="8736" b="4321"/>
              <a:stretch>
                <a:fillRect/>
              </a:stretch>
            </p:blipFill>
          </mc:Fallback>
        </mc:AlternateContent>
        <p:spPr>
          <a:xfrm>
            <a:off x="4529670" y="1854198"/>
            <a:ext cx="4597400" cy="377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really want:</a:t>
            </a:r>
            <a:br>
              <a:rPr lang="en-US" dirty="0" smtClean="0"/>
            </a:br>
            <a:r>
              <a:rPr lang="en-US" dirty="0" smtClean="0"/>
              <a:t>Frequency Dependent Squeezing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821" b="2646"/>
          <a:stretch>
            <a:fillRect/>
          </a:stretch>
        </p:blipFill>
        <p:spPr>
          <a:xfrm>
            <a:off x="4953000" y="4963162"/>
            <a:ext cx="3791377" cy="1869439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pic>
        <p:nvPicPr>
          <p:cNvPr id="12" name="Picture 11" descr="FC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15407" y="1231364"/>
            <a:ext cx="5088366" cy="393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b="11437"/>
          <a:stretch>
            <a:fillRect/>
          </a:stretch>
        </p:blipFill>
        <p:spPr>
          <a:xfrm>
            <a:off x="1078461" y="2579318"/>
            <a:ext cx="2206606" cy="2111215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660401" y="1616670"/>
            <a:ext cx="3352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High finesse detuned cavity which rotates the squeezing angle as function of frequency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13" y="4820138"/>
            <a:ext cx="3666067" cy="594951"/>
          </a:xfrm>
          <a:prstGeom prst="rect">
            <a:avLst/>
          </a:prstGeom>
          <a:ln>
            <a:solidFill>
              <a:srgbClr val="7C9BA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30" y="5471989"/>
            <a:ext cx="3659950" cy="571330"/>
          </a:xfrm>
          <a:prstGeom prst="rect">
            <a:avLst/>
          </a:prstGeom>
          <a:ln>
            <a:solidFill>
              <a:srgbClr val="7C9BA5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30" y="6101462"/>
            <a:ext cx="3659950" cy="73960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aLIGO</a:t>
            </a:r>
            <a:r>
              <a:rPr lang="en-US" dirty="0" smtClean="0"/>
              <a:t> +</a:t>
            </a:r>
            <a:r>
              <a:rPr lang="en-US" dirty="0" smtClean="0"/>
              <a:t> Frequency Dependent Squeezing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NS</a:t>
            </a:r>
            <a:r>
              <a:rPr lang="en-US" dirty="0" smtClean="0"/>
              <a:t>-NS and BH-BH Ranges </a:t>
            </a:r>
            <a:endParaRPr lang="en-US" dirty="0"/>
          </a:p>
        </p:txBody>
      </p:sp>
      <p:pic>
        <p:nvPicPr>
          <p:cNvPr id="4" name="Picture 3" descr="FC_range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063" t="3363" r="8182" b="4717"/>
              <a:stretch>
                <a:fillRect/>
              </a:stretch>
            </p:blipFill>
          </mc:Choice>
          <mc:Fallback>
            <p:blipFill>
              <a:blip r:embed="rId3"/>
              <a:srcRect l="6063" t="3363" r="8182" b="4717"/>
              <a:stretch>
                <a:fillRect/>
              </a:stretch>
            </p:blipFill>
          </mc:Fallback>
        </mc:AlternateContent>
        <p:spPr>
          <a:xfrm>
            <a:off x="0" y="1803399"/>
            <a:ext cx="4559400" cy="3776472"/>
          </a:xfrm>
          <a:prstGeom prst="rect">
            <a:avLst/>
          </a:prstGeom>
        </p:spPr>
      </p:pic>
      <p:pic>
        <p:nvPicPr>
          <p:cNvPr id="5" name="Picture 4" descr="FC_rangeBHB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717" t="3363" r="9355" b="4717"/>
              <a:stretch>
                <a:fillRect/>
              </a:stretch>
            </p:blipFill>
          </mc:Choice>
          <mc:Fallback>
            <p:blipFill>
              <a:blip r:embed="rId5"/>
              <a:srcRect l="4717" t="3363" r="9355" b="4717"/>
              <a:stretch>
                <a:fillRect/>
              </a:stretch>
            </p:blipFill>
          </mc:Fallback>
        </mc:AlternateContent>
        <p:spPr>
          <a:xfrm>
            <a:off x="4487333" y="1803399"/>
            <a:ext cx="4568611" cy="377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17993" y="1841236"/>
            <a:ext cx="254000" cy="6651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29925" y="1882511"/>
          <a:ext cx="4214812" cy="623887"/>
        </p:xfrm>
        <a:graphic>
          <a:graphicData uri="http://schemas.openxmlformats.org/presentationml/2006/ole">
            <p:oleObj spid="_x0000_s198658" name="Equation" r:id="rId3" imgW="2832100" imgH="4191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 comes cheap: losses again..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9866" y="1232972"/>
            <a:ext cx="750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Losses in a filter cavity deteriorate, if too high, make the filter cavity useless…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61166" y="3783002"/>
            <a:ext cx="4495800" cy="2743200"/>
            <a:chOff x="2070099" y="3410469"/>
            <a:chExt cx="4495800" cy="274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0099" y="3410469"/>
              <a:ext cx="4495800" cy="2743200"/>
            </a:xfrm>
            <a:prstGeom prst="rect">
              <a:avLst/>
            </a:prstGeom>
            <a:effectLst>
              <a:glow rad="63500">
                <a:schemeClr val="accent4">
                  <a:alpha val="75000"/>
                </a:schemeClr>
              </a:glo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431372" y="4893742"/>
              <a:ext cx="1113365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err="1" smtClean="0"/>
                <a:t>ppm/m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84284" y="2726267"/>
            <a:ext cx="6378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Per-</a:t>
            </a:r>
            <a:r>
              <a:rPr lang="en-US" dirty="0" smtClean="0"/>
              <a:t>round-trip </a:t>
            </a:r>
            <a:r>
              <a:rPr lang="en-US" dirty="0" smtClean="0"/>
              <a:t>loss depends </a:t>
            </a:r>
            <a:r>
              <a:rPr lang="en-US" dirty="0" smtClean="0"/>
              <a:t>on the beam spot </a:t>
            </a:r>
            <a:r>
              <a:rPr lang="en-US" dirty="0" smtClean="0"/>
              <a:t>size </a:t>
            </a:r>
          </a:p>
          <a:p>
            <a:r>
              <a:rPr lang="en-US" dirty="0" smtClean="0"/>
              <a:t>     (big beam size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higher scatter losses), which depends on 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Squeezing @ MIT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4040" y="1417638"/>
            <a:ext cx="5405888" cy="393024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000" u="sng" dirty="0" smtClean="0"/>
              <a:t>FILTER CAVITY EXPERIMENT</a:t>
            </a:r>
          </a:p>
          <a:p>
            <a:pPr lvl="1">
              <a:buFont typeface="Wingdings" charset="2"/>
              <a:buChar char=""/>
            </a:pPr>
            <a:r>
              <a:rPr lang="en-US" sz="2000" dirty="0" smtClean="0"/>
              <a:t>Measuring </a:t>
            </a:r>
            <a:r>
              <a:rPr lang="en-US" sz="2000" dirty="0" smtClean="0"/>
              <a:t>optical losses to determine Advanced LIGO filter cavity design</a:t>
            </a:r>
          </a:p>
          <a:p>
            <a:pPr lvl="1">
              <a:buFont typeface="Wingdings" charset="2"/>
              <a:buChar char=""/>
            </a:pPr>
            <a:r>
              <a:rPr lang="en-US" sz="2000" dirty="0" smtClean="0"/>
              <a:t>Implementing practical filter cavity control scheme</a:t>
            </a:r>
          </a:p>
          <a:p>
            <a:pPr lvl="1">
              <a:buFont typeface="Wingdings" charset="2"/>
              <a:buChar char=""/>
            </a:pPr>
            <a:r>
              <a:rPr lang="en-US" sz="2000" dirty="0" smtClean="0"/>
              <a:t>Characterizing technical noises</a:t>
            </a:r>
          </a:p>
          <a:p>
            <a:pPr lvl="1">
              <a:buFont typeface="Wingdings" charset="2"/>
              <a:buChar char=""/>
            </a:pPr>
            <a:r>
              <a:rPr lang="en-US" sz="2000" dirty="0" smtClean="0"/>
              <a:t>Preparing for demonstration of audio-band frequency dependent squeezing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28" y="1417638"/>
            <a:ext cx="3116872" cy="497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01393" y="6488668"/>
            <a:ext cx="264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Tomoki </a:t>
            </a:r>
            <a:r>
              <a:rPr lang="en-US" dirty="0" err="1" smtClean="0"/>
              <a:t>Isogai</a:t>
            </a:r>
            <a:r>
              <a:rPr lang="en-US" dirty="0" smtClean="0"/>
              <a:t>, John Miller,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10031" y="6488668"/>
            <a:ext cx="123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Oelker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9717" y="4402667"/>
            <a:ext cx="4432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NEW SQUEEZER SOURCE </a:t>
            </a:r>
            <a:r>
              <a:rPr lang="en-US" dirty="0" smtClean="0"/>
              <a:t>compatible with </a:t>
            </a:r>
            <a:r>
              <a:rPr lang="en-US" dirty="0" err="1" smtClean="0"/>
              <a:t>aLIGO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9379" y="6488668"/>
            <a:ext cx="151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(Patrick </a:t>
            </a:r>
            <a:r>
              <a:rPr lang="en-US" dirty="0" err="1" smtClean="0"/>
              <a:t>Kwee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189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aLIGO</a:t>
            </a:r>
            <a:r>
              <a:rPr lang="en-US" dirty="0" smtClean="0"/>
              <a:t>, we could afford a “</a:t>
            </a:r>
            <a:r>
              <a:rPr lang="en-US" dirty="0" err="1" smtClean="0"/>
              <a:t>lossy</a:t>
            </a:r>
            <a:r>
              <a:rPr lang="en-US" dirty="0" smtClean="0"/>
              <a:t>” cavity </a:t>
            </a:r>
            <a:br>
              <a:rPr lang="en-US" dirty="0" smtClean="0"/>
            </a:br>
            <a:r>
              <a:rPr lang="en-US" sz="2667" dirty="0" smtClean="0"/>
              <a:t>16m cavity, 10ppm losses round trip</a:t>
            </a:r>
            <a:endParaRPr lang="en-US" sz="2667" dirty="0"/>
          </a:p>
        </p:txBody>
      </p:sp>
      <p:pic>
        <p:nvPicPr>
          <p:cNvPr id="4" name="Picture 3" descr="FC_lossycurv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636" t="6420" r="8311" b="4321"/>
              <a:stretch>
                <a:fillRect/>
              </a:stretch>
            </p:blipFill>
          </mc:Choice>
          <mc:Fallback>
            <p:blipFill>
              <a:blip r:embed="rId3"/>
              <a:srcRect l="3636" t="6420" r="8311" b="4321"/>
              <a:stretch>
                <a:fillRect/>
              </a:stretch>
            </p:blipFill>
          </mc:Fallback>
        </mc:AlternateContent>
        <p:spPr>
          <a:xfrm>
            <a:off x="1246692" y="1102783"/>
            <a:ext cx="6420403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25758" r="10424"/>
          <a:stretch>
            <a:fillRect/>
          </a:stretch>
        </p:blipFill>
        <p:spPr>
          <a:xfrm>
            <a:off x="-1" y="6131982"/>
            <a:ext cx="6120878" cy="73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1933" y="6494170"/>
            <a:ext cx="153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preparation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C_lossycurvesSQ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178" t="8167" r="7809" b="2483"/>
              <a:stretch>
                <a:fillRect/>
              </a:stretch>
            </p:blipFill>
          </mc:Choice>
          <mc:Fallback>
            <p:blipFill>
              <a:blip r:embed="rId3"/>
              <a:srcRect l="4178" t="8167" r="7809" b="2483"/>
              <a:stretch>
                <a:fillRect/>
              </a:stretch>
            </p:blipFill>
          </mc:Fallback>
        </mc:AlternateContent>
        <p:spPr>
          <a:xfrm>
            <a:off x="1290278" y="1204387"/>
            <a:ext cx="6411045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1899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Beyond the “Standard Quantum Limit”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quantum noise comes from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222254" y="1478874"/>
            <a:ext cx="4677825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182880"/>
            <a:endParaRPr lang="en-US" sz="1000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SHOT NOISE</a:t>
            </a:r>
            <a:r>
              <a:rPr lang="en-US" dirty="0" smtClean="0"/>
              <a:t>: Photon counting noise produced by fluctuations of the number of photon detected at the interferometer output</a:t>
            </a:r>
            <a:endParaRPr lang="en-US" dirty="0" smtClean="0">
              <a:solidFill>
                <a:srgbClr val="000000"/>
              </a:solidFill>
            </a:endParaRPr>
          </a:p>
          <a:p>
            <a:pPr marL="91440" indent="91440"/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Limitation of the precision you can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	measure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arm displacement</a:t>
            </a:r>
            <a:endParaRPr lang="en-US" dirty="0" smtClean="0">
              <a:solidFill>
                <a:srgbClr val="000000"/>
              </a:solidFill>
            </a:endParaRPr>
          </a:p>
          <a:p>
            <a:pPr marL="91440" indent="182880"/>
            <a:endParaRPr lang="en-US" sz="1000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E46C0A"/>
                </a:solidFill>
              </a:rPr>
              <a:t>RADIATION PRESSURE NOISE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00"/>
                </a:solidFill>
              </a:rPr>
              <a:t>Back-action noise caused by random motion of the mirrors due to fluctuations of the number of photons impinging on the mirrors</a:t>
            </a:r>
          </a:p>
          <a:p>
            <a:pPr marL="91440" indent="91440"/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Additional  displacement noise </a:t>
            </a: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53281" y="1417638"/>
            <a:ext cx="3694862" cy="3663064"/>
            <a:chOff x="389158" y="1366836"/>
            <a:chExt cx="3694862" cy="3663064"/>
          </a:xfrm>
        </p:grpSpPr>
        <p:grpSp>
          <p:nvGrpSpPr>
            <p:cNvPr id="4" name="Group 41"/>
            <p:cNvGrpSpPr/>
            <p:nvPr/>
          </p:nvGrpSpPr>
          <p:grpSpPr>
            <a:xfrm>
              <a:off x="389158" y="1490370"/>
              <a:ext cx="3403909" cy="3302013"/>
              <a:chOff x="389158" y="1303866"/>
              <a:chExt cx="3403909" cy="3302013"/>
            </a:xfrm>
          </p:grpSpPr>
          <p:grpSp>
            <p:nvGrpSpPr>
              <p:cNvPr id="5" name="Group 95"/>
              <p:cNvGrpSpPr/>
              <p:nvPr/>
            </p:nvGrpSpPr>
            <p:grpSpPr>
              <a:xfrm>
                <a:off x="389158" y="1303866"/>
                <a:ext cx="3403909" cy="3302013"/>
                <a:chOff x="389158" y="1303866"/>
                <a:chExt cx="3403909" cy="3302013"/>
              </a:xfrm>
            </p:grpSpPr>
            <p:sp>
              <p:nvSpPr>
                <p:cNvPr id="45" name="Chord 44"/>
                <p:cNvSpPr/>
                <p:nvPr/>
              </p:nvSpPr>
              <p:spPr>
                <a:xfrm rot="17548775">
                  <a:off x="1761066" y="4097879"/>
                  <a:ext cx="499534" cy="516466"/>
                </a:xfrm>
                <a:prstGeom prst="chord">
                  <a:avLst/>
                </a:prstGeom>
                <a:solidFill>
                  <a:srgbClr val="FFFF00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2011209" y="2826618"/>
                  <a:ext cx="1616469" cy="1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68" idx="2"/>
                  <a:endCxn id="45" idx="2"/>
                </p:cNvCxnSpPr>
                <p:nvPr/>
              </p:nvCxnSpPr>
              <p:spPr>
                <a:xfrm rot="16200000" flipH="1">
                  <a:off x="635605" y="2884933"/>
                  <a:ext cx="2735332" cy="11046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 rot="16200000" flipH="1" flipV="1">
                  <a:off x="1957905" y="2230109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89158" y="2650881"/>
                  <a:ext cx="695506" cy="30206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3391863">
                  <a:off x="2008305" y="2423535"/>
                  <a:ext cx="186520" cy="9639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10800000">
                  <a:off x="3606547" y="2452351"/>
                  <a:ext cx="186520" cy="79596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rot="5400000">
                  <a:off x="1909214" y="1046718"/>
                  <a:ext cx="206089" cy="72038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116765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262246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47827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828020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02342" y="276112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80621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453045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679352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943380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66198" y="27730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121191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6200000" flipH="1" flipV="1">
                  <a:off x="1957909" y="2605182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6200000" flipH="1" flipV="1">
                  <a:off x="1957911" y="240871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6200000" flipH="1" flipV="1">
                  <a:off x="1952526" y="1968157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6200000" flipH="1" flipV="1">
                  <a:off x="1947143" y="174787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16200000" flipH="1" flipV="1">
                  <a:off x="1947143" y="1527595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309779" y="277898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509143" y="277898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6879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9627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27077" y="2671825"/>
                  <a:ext cx="6312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LASER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flipV="1">
                  <a:off x="1947333" y="32010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 flipV="1">
                  <a:off x="1955800" y="33788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flipV="1">
                  <a:off x="1947333" y="3675137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 flipV="1">
                  <a:off x="1955800" y="3819071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 flipV="1">
                <a:off x="1955794" y="4047690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103427" name="Object 3"/>
            <p:cNvGraphicFramePr>
              <a:graphicFrameLocks noChangeAspect="1"/>
            </p:cNvGraphicFramePr>
            <p:nvPr/>
          </p:nvGraphicFramePr>
          <p:xfrm>
            <a:off x="394640" y="2417761"/>
            <a:ext cx="642937" cy="346075"/>
          </p:xfrm>
          <a:graphic>
            <a:graphicData uri="http://schemas.openxmlformats.org/presentationml/2006/ole">
              <p:oleObj spid="_x0000_s103427" name="Equation" r:id="rId4" imgW="330200" imgH="177800" progId="Equation.3">
                <p:embed/>
              </p:oleObj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rot="5400000">
              <a:off x="1188937" y="2315230"/>
              <a:ext cx="117959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428" name="Object 4"/>
            <p:cNvGraphicFramePr>
              <a:graphicFrameLocks noChangeAspect="1"/>
            </p:cNvGraphicFramePr>
            <p:nvPr/>
          </p:nvGraphicFramePr>
          <p:xfrm>
            <a:off x="1404416" y="2066925"/>
            <a:ext cx="247650" cy="246063"/>
          </p:xfrm>
          <a:graphic>
            <a:graphicData uri="http://schemas.openxmlformats.org/presentationml/2006/ole">
              <p:oleObj spid="_x0000_s103428" name="Equation" r:id="rId5" imgW="127000" imgH="127000" progId="Equation.3">
                <p:embed/>
              </p:oleObj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552365" y="4106570"/>
              <a:ext cx="14588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GW </a:t>
              </a:r>
            </a:p>
            <a:p>
              <a:pPr algn="ctr"/>
              <a:r>
                <a:rPr lang="en-US" dirty="0" smtClean="0"/>
                <a:t>Photo</a:t>
              </a:r>
            </a:p>
            <a:p>
              <a:pPr algn="ctr"/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72221" y="1366836"/>
              <a:ext cx="377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21869" y="4377524"/>
              <a:ext cx="1426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Shot Noise 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~ 1/P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57798" y="1667086"/>
              <a:ext cx="14262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E46C0A"/>
                  </a:solidFill>
                </a:rPr>
                <a:t>Radiation Pressure Noise ~ P</a:t>
              </a:r>
              <a:endParaRPr lang="en-US" dirty="0">
                <a:solidFill>
                  <a:srgbClr val="E46C0A"/>
                </a:solidFill>
              </a:endParaRPr>
            </a:p>
          </p:txBody>
        </p:sp>
      </p:grp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1907671" y="5461000"/>
          <a:ext cx="5405437" cy="1397000"/>
        </p:xfrm>
        <a:graphic>
          <a:graphicData uri="http://schemas.openxmlformats.org/presentationml/2006/ole">
            <p:oleObj spid="_x0000_s103433" name="Equation" r:id="rId6" imgW="2895600" imgH="749300" progId="Equation.3">
              <p:embed/>
            </p:oleObj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016528" y="1514475"/>
          <a:ext cx="420687" cy="246063"/>
        </p:xfrm>
        <a:graphic>
          <a:graphicData uri="http://schemas.openxmlformats.org/presentationml/2006/ole">
            <p:oleObj spid="_x0000_s103436" name="Equation" r:id="rId7" imgW="215900" imgH="12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like this, maybe.…</a:t>
            </a:r>
            <a:endParaRPr lang="en-US" dirty="0"/>
          </a:p>
        </p:txBody>
      </p:sp>
      <p:pic>
        <p:nvPicPr>
          <p:cNvPr id="4" name="Picture 3" descr="SQZ_aLIGO_layout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3697527" y="-2322230"/>
            <a:ext cx="1884406" cy="9144000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2396176"/>
            <a:ext cx="931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IFO</a:t>
            </a:r>
            <a:endParaRPr lang="en-US" sz="1400" dirty="0"/>
          </a:p>
        </p:txBody>
      </p:sp>
      <p:pic>
        <p:nvPicPr>
          <p:cNvPr id="6" name="Picture 5" descr="SQZ_aLIGO_layout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787" t="83429" r="34320" b="1968"/>
              <a:stretch>
                <a:fillRect/>
              </a:stretch>
            </p:blipFill>
          </mc:Choice>
          <mc:Fallback>
            <p:blipFill>
              <a:blip r:embed="rId3"/>
              <a:srcRect l="4787" t="83429" r="34320" b="1968"/>
              <a:stretch>
                <a:fillRect/>
              </a:stretch>
            </p:blipFill>
          </mc:Fallback>
        </mc:AlternateContent>
        <p:spPr>
          <a:xfrm rot="5400000">
            <a:off x="656166" y="3331637"/>
            <a:ext cx="2429931" cy="2827864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pic>
        <p:nvPicPr>
          <p:cNvPr id="7" name="Picture 6" descr="SQZ_aLIGO_layout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170" b="70370"/>
              <a:stretch>
                <a:fillRect/>
              </a:stretch>
            </p:blipFill>
          </mc:Choice>
          <mc:Fallback>
            <p:blipFill>
              <a:blip r:embed="rId3"/>
              <a:srcRect t="1170" b="70370"/>
              <a:stretch>
                <a:fillRect/>
              </a:stretch>
            </p:blipFill>
          </mc:Fallback>
        </mc:AlternateContent>
        <p:spPr>
          <a:xfrm rot="5400000">
            <a:off x="4865771" y="2509618"/>
            <a:ext cx="3631283" cy="5014691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47128" y="6146800"/>
            <a:ext cx="30141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Just a cartoon! </a:t>
            </a:r>
          </a:p>
          <a:p>
            <a:r>
              <a:rPr lang="en-US" dirty="0" smtClean="0"/>
              <a:t>Not a conceptual design yet!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 Squeezing Experiment</a:t>
            </a:r>
            <a:endParaRPr lang="en-US" dirty="0"/>
          </a:p>
        </p:txBody>
      </p:sp>
      <p:pic>
        <p:nvPicPr>
          <p:cNvPr id="7" name="Picture 6" descr="IMG_1865.jpg"/>
          <p:cNvPicPr>
            <a:picLocks noChangeAspect="1"/>
          </p:cNvPicPr>
          <p:nvPr/>
        </p:nvPicPr>
        <p:blipFill>
          <a:blip r:embed="rId3"/>
          <a:srcRect t="22840"/>
          <a:stretch>
            <a:fillRect/>
          </a:stretch>
        </p:blipFill>
        <p:spPr>
          <a:xfrm>
            <a:off x="2015063" y="2907771"/>
            <a:ext cx="3657602" cy="2116667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IMG_3780.jpg"/>
          <p:cNvPicPr>
            <a:picLocks noChangeAspect="1"/>
          </p:cNvPicPr>
          <p:nvPr/>
        </p:nvPicPr>
        <p:blipFill>
          <a:blip r:embed="rId4"/>
          <a:srcRect l="18406" r="33486" b="29545"/>
          <a:stretch>
            <a:fillRect/>
          </a:stretch>
        </p:blipFill>
        <p:spPr>
          <a:xfrm>
            <a:off x="16934" y="2924705"/>
            <a:ext cx="1947333" cy="2125133"/>
          </a:xfrm>
          <a:prstGeom prst="rect">
            <a:avLst/>
          </a:prstGeom>
          <a:effectLst>
            <a:glow rad="101600">
              <a:srgbClr val="A6F5B4">
                <a:alpha val="75000"/>
              </a:srgbClr>
            </a:glow>
          </a:effectLst>
        </p:spPr>
      </p:pic>
      <p:pic>
        <p:nvPicPr>
          <p:cNvPr id="9" name="Picture 8" descr="celebration.jpg"/>
          <p:cNvPicPr>
            <a:picLocks noChangeAspect="1"/>
          </p:cNvPicPr>
          <p:nvPr/>
        </p:nvPicPr>
        <p:blipFill>
          <a:blip r:embed="rId5"/>
          <a:srcRect l="16406" t="17708"/>
          <a:stretch>
            <a:fillRect/>
          </a:stretch>
        </p:blipFill>
        <p:spPr>
          <a:xfrm>
            <a:off x="2015062" y="4720735"/>
            <a:ext cx="2894779" cy="2137266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0" name="Picture 9" descr="P1000025.jpg"/>
          <p:cNvPicPr>
            <a:picLocks noChangeAspect="1"/>
          </p:cNvPicPr>
          <p:nvPr/>
        </p:nvPicPr>
        <p:blipFill>
          <a:blip r:embed="rId6"/>
          <a:srcRect t="30364"/>
          <a:stretch>
            <a:fillRect/>
          </a:stretch>
        </p:blipFill>
        <p:spPr>
          <a:xfrm>
            <a:off x="5546579" y="2907772"/>
            <a:ext cx="3682091" cy="192303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1" name="Picture 10" descr="cena.jpg"/>
          <p:cNvPicPr>
            <a:picLocks noChangeAspect="1"/>
          </p:cNvPicPr>
          <p:nvPr/>
        </p:nvPicPr>
        <p:blipFill>
          <a:blip r:embed="rId7"/>
          <a:srcRect l="1360" t="16874" r="1454" b="2736"/>
          <a:stretch>
            <a:fillRect/>
          </a:stretch>
        </p:blipFill>
        <p:spPr>
          <a:xfrm>
            <a:off x="4390216" y="4851401"/>
            <a:ext cx="4753784" cy="189239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2" name="Picture 11" descr="LHO_staff.jpg"/>
          <p:cNvPicPr>
            <a:picLocks noChangeAspect="1"/>
          </p:cNvPicPr>
          <p:nvPr/>
        </p:nvPicPr>
        <p:blipFill>
          <a:blip r:embed="rId8"/>
          <a:srcRect r="5096"/>
          <a:stretch>
            <a:fillRect/>
          </a:stretch>
        </p:blipFill>
        <p:spPr>
          <a:xfrm>
            <a:off x="-1" y="5049838"/>
            <a:ext cx="2116668" cy="1808162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pic>
        <p:nvPicPr>
          <p:cNvPr id="14" name="Picture 13" descr="squeezing_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307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LHO: Daniel </a:t>
            </a:r>
            <a:r>
              <a:rPr lang="en-US" sz="1400" dirty="0" err="1" smtClean="0"/>
              <a:t>Sigg</a:t>
            </a:r>
            <a:r>
              <a:rPr lang="en-US" sz="1400" dirty="0" smtClean="0"/>
              <a:t>, Keita </a:t>
            </a:r>
            <a:r>
              <a:rPr lang="en-US" sz="1400" dirty="0" err="1" smtClean="0"/>
              <a:t>Kawabe</a:t>
            </a:r>
            <a:r>
              <a:rPr lang="en-US" sz="1400" dirty="0" smtClean="0"/>
              <a:t>, Robert Schofield, Cheryl </a:t>
            </a:r>
            <a:r>
              <a:rPr lang="en-US" sz="1400" dirty="0" err="1" smtClean="0"/>
              <a:t>Vorvick</a:t>
            </a:r>
            <a:r>
              <a:rPr lang="en-US" sz="1400" dirty="0" smtClean="0"/>
              <a:t>, Dick Gustafson (</a:t>
            </a:r>
            <a:r>
              <a:rPr lang="en-US" sz="1400" dirty="0" err="1" smtClean="0"/>
              <a:t>Univ</a:t>
            </a:r>
            <a:r>
              <a:rPr lang="en-US" sz="1400" dirty="0" smtClean="0"/>
              <a:t> </a:t>
            </a:r>
            <a:r>
              <a:rPr lang="en-US" sz="1400" dirty="0" err="1" smtClean="0"/>
              <a:t>Mitchigan</a:t>
            </a:r>
            <a:r>
              <a:rPr lang="en-US" sz="1400" dirty="0" smtClean="0"/>
              <a:t>), Max </a:t>
            </a:r>
            <a:r>
              <a:rPr lang="en-US" sz="1400" dirty="0" err="1" smtClean="0"/>
              <a:t>Factourovich</a:t>
            </a:r>
            <a:r>
              <a:rPr lang="en-US" sz="1400" dirty="0" smtClean="0"/>
              <a:t> (Columbia), Grant </a:t>
            </a:r>
            <a:r>
              <a:rPr lang="en-US" sz="1400" dirty="0" err="1" smtClean="0"/>
              <a:t>Meadors</a:t>
            </a:r>
            <a:r>
              <a:rPr lang="en-US" sz="1400" dirty="0" smtClean="0"/>
              <a:t> (</a:t>
            </a:r>
            <a:r>
              <a:rPr lang="en-US" sz="1400" dirty="0" err="1" smtClean="0"/>
              <a:t>Univ</a:t>
            </a:r>
            <a:r>
              <a:rPr lang="en-US" sz="1400" dirty="0" smtClean="0"/>
              <a:t> </a:t>
            </a:r>
            <a:r>
              <a:rPr lang="en-US" sz="1400" dirty="0" err="1" smtClean="0"/>
              <a:t>Mitchigan</a:t>
            </a:r>
            <a:r>
              <a:rPr lang="en-US" sz="1400" dirty="0" smtClean="0"/>
              <a:t>), the LHO staff</a:t>
            </a:r>
          </a:p>
          <a:p>
            <a:pPr>
              <a:buNone/>
            </a:pPr>
            <a:r>
              <a:rPr lang="en-US" sz="1400" dirty="0" smtClean="0"/>
              <a:t>MIT: Sheila Dwyer, L. Barsotti, </a:t>
            </a:r>
            <a:r>
              <a:rPr lang="en-US" sz="1400" dirty="0" err="1" smtClean="0">
                <a:solidFill>
                  <a:srgbClr val="000000"/>
                </a:solidFill>
              </a:rPr>
              <a:t>Nergis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Mavalvala</a:t>
            </a:r>
            <a:r>
              <a:rPr lang="en-US" sz="1400" dirty="0" smtClean="0">
                <a:solidFill>
                  <a:srgbClr val="FF0000"/>
                </a:solidFill>
              </a:rPr>
              <a:t>,</a:t>
            </a:r>
            <a:r>
              <a:rPr lang="en-US" sz="1400" dirty="0" smtClean="0"/>
              <a:t> Nicolas Smith-Lefebvre, Matt Evans</a:t>
            </a:r>
          </a:p>
          <a:p>
            <a:pPr>
              <a:buNone/>
            </a:pPr>
            <a:r>
              <a:rPr lang="en-US" sz="1400" dirty="0" smtClean="0"/>
              <a:t>ANU: </a:t>
            </a:r>
            <a:r>
              <a:rPr lang="en-US" sz="1400" dirty="0" err="1" smtClean="0"/>
              <a:t>Sheon</a:t>
            </a:r>
            <a:r>
              <a:rPr lang="en-US" sz="1400" dirty="0" smtClean="0"/>
              <a:t> Chua, Michael </a:t>
            </a:r>
            <a:r>
              <a:rPr lang="en-US" sz="1400" dirty="0" err="1" smtClean="0"/>
              <a:t>Stefszky</a:t>
            </a:r>
            <a:r>
              <a:rPr lang="en-US" sz="1400" dirty="0" smtClean="0"/>
              <a:t>, </a:t>
            </a:r>
            <a:r>
              <a:rPr lang="en-US" sz="1400" dirty="0" err="1" smtClean="0"/>
              <a:t>Conor</a:t>
            </a:r>
            <a:r>
              <a:rPr lang="en-US" sz="1400" dirty="0" smtClean="0"/>
              <a:t> Mow-Lowry, Ping </a:t>
            </a:r>
            <a:r>
              <a:rPr lang="en-US" sz="1400" dirty="0" err="1" smtClean="0"/>
              <a:t>Koy</a:t>
            </a:r>
            <a:r>
              <a:rPr lang="en-US" sz="1400" dirty="0" smtClean="0"/>
              <a:t> Lam, Ben </a:t>
            </a:r>
            <a:r>
              <a:rPr lang="en-US" sz="1400" dirty="0" err="1" smtClean="0"/>
              <a:t>Buchler</a:t>
            </a:r>
            <a:r>
              <a:rPr lang="en-US" sz="1400" dirty="0" smtClean="0"/>
              <a:t>, David McClelland</a:t>
            </a:r>
          </a:p>
          <a:p>
            <a:pPr>
              <a:buNone/>
            </a:pPr>
            <a:r>
              <a:rPr lang="en-US" sz="1400" dirty="0" smtClean="0"/>
              <a:t>AEI: Alexander </a:t>
            </a:r>
            <a:r>
              <a:rPr lang="en-US" sz="1400" dirty="0" err="1" smtClean="0"/>
              <a:t>Khalaidovski</a:t>
            </a:r>
            <a:r>
              <a:rPr lang="en-US" sz="1400" dirty="0" smtClean="0"/>
              <a:t>, Roman Schnabel</a:t>
            </a:r>
          </a:p>
        </p:txBody>
      </p:sp>
      <p:pic>
        <p:nvPicPr>
          <p:cNvPr id="17" name="Picture 2" descr="http://t3.gstatic.com/images?q=tbn:ANd9GcTp3H6UCHr8oHB0KR8HjBtW_1tJAHPelgTlYYXUkODKqnLrPNo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3628" y="4455250"/>
            <a:ext cx="743995" cy="80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82" y="349344"/>
            <a:ext cx="4960818" cy="1467785"/>
          </a:xfrm>
          <a:prstGeom prst="rect">
            <a:avLst/>
          </a:prstGeom>
        </p:spPr>
      </p:pic>
      <p:pic>
        <p:nvPicPr>
          <p:cNvPr id="13" name="Picture 12" descr="box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38" y="2570199"/>
            <a:ext cx="1588088" cy="119106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4" name="Oval 13"/>
          <p:cNvSpPr/>
          <p:nvPr/>
        </p:nvSpPr>
        <p:spPr>
          <a:xfrm>
            <a:off x="6002865" y="449768"/>
            <a:ext cx="824912" cy="2963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5" descr="PA190036.JPG"/>
          <p:cNvPicPr>
            <a:picLocks noChangeAspect="1"/>
          </p:cNvPicPr>
          <p:nvPr/>
        </p:nvPicPr>
        <p:blipFill>
          <a:blip r:embed="rId4" cstate="print"/>
          <a:srcRect l="4518" t="22226" r="1587" b="16320"/>
          <a:stretch>
            <a:fillRect/>
          </a:stretch>
        </p:blipFill>
        <p:spPr bwMode="auto">
          <a:xfrm>
            <a:off x="499534" y="2660535"/>
            <a:ext cx="2362451" cy="10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alpha val="75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609008" y="1985423"/>
            <a:ext cx="2079157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Bow-tie cavity OPO design at ANU (2008)</a:t>
            </a:r>
            <a:endParaRPr lang="en-US" sz="1600" dirty="0"/>
          </a:p>
        </p:txBody>
      </p:sp>
      <p:pic>
        <p:nvPicPr>
          <p:cNvPr id="27" name="Picture 26" descr="IMG_3780.jpg"/>
          <p:cNvPicPr>
            <a:picLocks noChangeAspect="1"/>
          </p:cNvPicPr>
          <p:nvPr/>
        </p:nvPicPr>
        <p:blipFill>
          <a:blip r:embed="rId5"/>
          <a:srcRect r="19681" b="29545"/>
          <a:stretch>
            <a:fillRect/>
          </a:stretch>
        </p:blipFill>
        <p:spPr>
          <a:xfrm>
            <a:off x="3371707" y="2465872"/>
            <a:ext cx="2252133" cy="1481667"/>
          </a:xfrm>
          <a:prstGeom prst="rect">
            <a:avLst/>
          </a:prstGeom>
          <a:effectLst>
            <a:glow rad="101600">
              <a:srgbClr val="A6F5B4">
                <a:alpha val="75000"/>
              </a:srgbClr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3154013" y="1910266"/>
            <a:ext cx="2682716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H1 Squeezer assembling at MIT (2009-2010)</a:t>
            </a:r>
            <a:endParaRPr lang="en-US" sz="1600" dirty="0"/>
          </a:p>
        </p:txBody>
      </p:sp>
      <p:sp>
        <p:nvSpPr>
          <p:cNvPr id="34" name="Right Arrow 33"/>
          <p:cNvSpPr/>
          <p:nvPr/>
        </p:nvSpPr>
        <p:spPr>
          <a:xfrm>
            <a:off x="2950634" y="2906756"/>
            <a:ext cx="347132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68997" y="1910266"/>
            <a:ext cx="3049053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H1 Squeezer parts shipped to LHO</a:t>
            </a:r>
          </a:p>
          <a:p>
            <a:pPr algn="ctr"/>
            <a:r>
              <a:rPr lang="en-US" sz="1600" dirty="0" smtClean="0"/>
              <a:t>(Oct 2010)</a:t>
            </a:r>
            <a:endParaRPr lang="en-US" sz="1600" dirty="0"/>
          </a:p>
        </p:txBody>
      </p:sp>
      <p:pic>
        <p:nvPicPr>
          <p:cNvPr id="38" name="Picture 37" descr="IMG_18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600" y="2906756"/>
            <a:ext cx="1896531" cy="142239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40" name="Picture 39" descr="table.jpg"/>
          <p:cNvPicPr>
            <a:picLocks noChangeAspect="1"/>
          </p:cNvPicPr>
          <p:nvPr/>
        </p:nvPicPr>
        <p:blipFill>
          <a:blip r:embed="rId7"/>
          <a:srcRect l="13802" r="26563"/>
          <a:stretch>
            <a:fillRect/>
          </a:stretch>
        </p:blipFill>
        <p:spPr>
          <a:xfrm>
            <a:off x="5854703" y="5010356"/>
            <a:ext cx="1396993" cy="1756917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41" name="TextBox 40"/>
          <p:cNvSpPr txBox="1"/>
          <p:nvPr/>
        </p:nvSpPr>
        <p:spPr>
          <a:xfrm>
            <a:off x="5910778" y="4766864"/>
            <a:ext cx="2935834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H1 Squeezer Installation (Summer 2011)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508755" y="4120533"/>
            <a:ext cx="1952183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H1 Recovery</a:t>
            </a:r>
          </a:p>
          <a:p>
            <a:pPr algn="ctr"/>
            <a:r>
              <a:rPr lang="en-US" sz="1600" dirty="0" smtClean="0"/>
              <a:t>(Sept 2011)</a:t>
            </a:r>
            <a:endParaRPr lang="en-US" sz="1600" dirty="0"/>
          </a:p>
        </p:txBody>
      </p:sp>
      <p:pic>
        <p:nvPicPr>
          <p:cNvPr id="44" name="Picture 43" descr="relock_H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692" y="4745450"/>
            <a:ext cx="2145478" cy="1282817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 rot="10800000">
            <a:off x="5466372" y="5275255"/>
            <a:ext cx="314935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4071" y="4048137"/>
            <a:ext cx="1952183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Squeezing in H1</a:t>
            </a:r>
          </a:p>
          <a:p>
            <a:pPr algn="ctr"/>
            <a:r>
              <a:rPr lang="en-US" sz="1600" dirty="0" smtClean="0"/>
              <a:t>(Oct 3 – Dec 4)</a:t>
            </a:r>
            <a:endParaRPr lang="en-US" sz="1600" dirty="0"/>
          </a:p>
        </p:txBody>
      </p:sp>
      <p:pic>
        <p:nvPicPr>
          <p:cNvPr id="48" name="Picture 47" descr="Se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l="2686" t="26991" r="3170" b="8421"/>
              <a:stretch>
                <a:fillRect/>
              </a:stretch>
            </p:blipFill>
          </mc:Choice>
          <mc:Fallback>
            <p:blipFill>
              <a:blip r:embed="rId10"/>
              <a:srcRect l="2686" t="26991" r="3170" b="8421"/>
              <a:stretch>
                <a:fillRect/>
              </a:stretch>
            </p:blipFill>
          </mc:Fallback>
        </mc:AlternateContent>
        <p:spPr>
          <a:xfrm>
            <a:off x="16934" y="4632913"/>
            <a:ext cx="2998272" cy="15894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9" name="Right Arrow 48"/>
          <p:cNvSpPr/>
          <p:nvPr/>
        </p:nvSpPr>
        <p:spPr>
          <a:xfrm>
            <a:off x="5744629" y="2929467"/>
            <a:ext cx="347132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P100053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1519" y="5427655"/>
            <a:ext cx="1725093" cy="1293820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52" name="Right Arrow 51"/>
          <p:cNvSpPr/>
          <p:nvPr/>
        </p:nvSpPr>
        <p:spPr>
          <a:xfrm rot="5400000">
            <a:off x="7192434" y="4401122"/>
            <a:ext cx="347132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0800000">
            <a:off x="3056771" y="5275256"/>
            <a:ext cx="314935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 Squeezing Experiment:</a:t>
            </a:r>
            <a:br>
              <a:rPr lang="en-US" dirty="0" smtClean="0"/>
            </a:br>
            <a:r>
              <a:rPr lang="en-US" dirty="0" smtClean="0"/>
              <a:t>Squeezer Installation</a:t>
            </a:r>
            <a:endParaRPr lang="en-US" dirty="0"/>
          </a:p>
        </p:txBody>
      </p:sp>
      <p:pic>
        <p:nvPicPr>
          <p:cNvPr id="12" name="Picture 11" descr="P1000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73" y="2760130"/>
            <a:ext cx="3251200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sqz_fara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5" y="1998132"/>
            <a:ext cx="3251200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4" name="Picture 13" descr="table.jpg"/>
          <p:cNvPicPr>
            <a:picLocks noChangeAspect="1"/>
          </p:cNvPicPr>
          <p:nvPr/>
        </p:nvPicPr>
        <p:blipFill>
          <a:blip r:embed="rId4"/>
          <a:srcRect l="13802" r="26563"/>
          <a:stretch>
            <a:fillRect/>
          </a:stretch>
        </p:blipFill>
        <p:spPr>
          <a:xfrm>
            <a:off x="127005" y="1998132"/>
            <a:ext cx="1938867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1693338" y="3124200"/>
            <a:ext cx="2319867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307033" y="3332429"/>
            <a:ext cx="912812" cy="49953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3673" y="4038599"/>
            <a:ext cx="4876799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90943" y="4040189"/>
            <a:ext cx="499529" cy="26087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9005" y="4301067"/>
            <a:ext cx="192193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867405" y="4021667"/>
            <a:ext cx="381000" cy="1778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1693338" y="2967566"/>
            <a:ext cx="516467" cy="313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7716891">
            <a:off x="5888572" y="3763433"/>
            <a:ext cx="516467" cy="313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lying_squeez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72" y="4732865"/>
            <a:ext cx="2788356" cy="209126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5894891" y="2046063"/>
            <a:ext cx="25569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H1 Output Faraday</a:t>
            </a:r>
          </a:p>
          <a:p>
            <a:pPr algn="ctr"/>
            <a:r>
              <a:rPr lang="en-US" dirty="0" smtClean="0"/>
              <a:t>(first </a:t>
            </a:r>
            <a:r>
              <a:rPr lang="en-US" dirty="0" err="1" smtClean="0"/>
              <a:t>aLIGO</a:t>
            </a:r>
            <a:r>
              <a:rPr lang="en-US" dirty="0" smtClean="0"/>
              <a:t> unit)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9273" y="1584398"/>
            <a:ext cx="25569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Additional Faraday installed in the squeezed beam path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005" y="4409699"/>
            <a:ext cx="193886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Squeezer table craned to its final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8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2.15 dB (28%) improvement </a:t>
            </a:r>
            <a:br>
              <a:rPr lang="en-US" dirty="0" smtClean="0"/>
            </a:br>
            <a:r>
              <a:rPr lang="en-US" dirty="0" smtClean="0"/>
              <a:t>over quantum noise</a:t>
            </a:r>
            <a:endParaRPr lang="en-US" dirty="0"/>
          </a:p>
        </p:txBody>
      </p:sp>
      <p:pic>
        <p:nvPicPr>
          <p:cNvPr id="4" name="Picture 3" descr="sqz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279" t="5798" r="8194"/>
              <a:stretch>
                <a:fillRect/>
              </a:stretch>
            </p:blipFill>
          </mc:Choice>
          <mc:Fallback>
            <p:blipFill>
              <a:blip r:embed="rId3"/>
              <a:srcRect l="4279" t="5798" r="8194"/>
              <a:stretch>
                <a:fillRect/>
              </a:stretch>
            </p:blipFill>
          </mc:Fallback>
        </mc:AlternateContent>
        <p:spPr>
          <a:xfrm>
            <a:off x="-1" y="1831335"/>
            <a:ext cx="4617864" cy="3840479"/>
          </a:xfrm>
          <a:prstGeom prst="rect">
            <a:avLst/>
          </a:prstGeom>
        </p:spPr>
      </p:pic>
      <p:pic>
        <p:nvPicPr>
          <p:cNvPr id="5" name="Picture 4" descr="sqz_techni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402" t="7909" r="10112" b="2836"/>
              <a:stretch>
                <a:fillRect/>
              </a:stretch>
            </p:blipFill>
          </mc:Choice>
          <mc:Fallback>
            <p:blipFill>
              <a:blip r:embed="rId5"/>
              <a:srcRect l="3402" t="7909" r="10112" b="2836"/>
              <a:stretch>
                <a:fillRect/>
              </a:stretch>
            </p:blipFill>
          </mc:Fallback>
        </mc:AlternateContent>
        <p:spPr>
          <a:xfrm>
            <a:off x="4544860" y="1932939"/>
            <a:ext cx="4586488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29267" y="5960533"/>
            <a:ext cx="725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Squeezing improves only quantum noise, not other technical noises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77" y="206902"/>
            <a:ext cx="8229600" cy="1143000"/>
          </a:xfrm>
        </p:spPr>
        <p:txBody>
          <a:bodyPr/>
          <a:lstStyle/>
          <a:p>
            <a:r>
              <a:rPr lang="en-US" dirty="0" smtClean="0"/>
              <a:t>Best broadband sensitivity ever</a:t>
            </a:r>
            <a:endParaRPr lang="en-US" dirty="0"/>
          </a:p>
        </p:txBody>
      </p:sp>
      <p:pic>
        <p:nvPicPr>
          <p:cNvPr id="4" name="Content Placeholder 3" descr="resultS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653" t="2099" r="10370" b="3148"/>
              <a:stretch>
                <a:fillRect/>
              </a:stretch>
            </p:blipFill>
          </mc:Choice>
          <mc:Fallback>
            <p:blipFill>
              <a:blip r:embed="rId3"/>
              <a:srcRect l="3653" t="2099" r="10370" b="3148"/>
              <a:stretch>
                <a:fillRect/>
              </a:stretch>
            </p:blipFill>
          </mc:Fallback>
        </mc:AlternateContent>
        <p:spPr>
          <a:xfrm>
            <a:off x="1764792" y="1307592"/>
            <a:ext cx="6104467" cy="5198533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Sqz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472" r="7807" b="3463"/>
              <a:stretch>
                <a:fillRect/>
              </a:stretch>
            </p:blipFill>
          </mc:Choice>
          <mc:Fallback>
            <p:blipFill>
              <a:blip r:embed="rId3"/>
              <a:srcRect l="3472" r="7807" b="3463"/>
              <a:stretch>
                <a:fillRect/>
              </a:stretch>
            </p:blipFill>
          </mc:Fallback>
        </mc:AlternateContent>
        <p:spPr>
          <a:xfrm>
            <a:off x="1566333" y="1417638"/>
            <a:ext cx="6299200" cy="52964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41" y="203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H1 by 2 dB (28%) with squeezing</a:t>
            </a:r>
            <a:br>
              <a:rPr lang="en-US" dirty="0" smtClean="0"/>
            </a:br>
            <a:r>
              <a:rPr lang="en-US" dirty="0" smtClean="0"/>
              <a:t>..without spoiling the sensitivity at 200 Hz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16200" y="3953933"/>
            <a:ext cx="2802467" cy="1972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199" y="2081199"/>
            <a:ext cx="16933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PRELIMINARY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try at squeezing in GEO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1" y="1636318"/>
            <a:ext cx="5786857" cy="4584565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185010" y="1417638"/>
            <a:ext cx="295899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First squeezing             injection: back scattered noise limits the sensitivity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 Additional Faraday to reduce back scattering and measure squeezing 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9" name="Picture 8" descr="squeezing_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1872" y="5173131"/>
            <a:ext cx="3509110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Courtesy of Alexander </a:t>
            </a:r>
            <a:r>
              <a:rPr lang="en-US" sz="1600" dirty="0" err="1" smtClean="0">
                <a:solidFill>
                  <a:srgbClr val="3366FF"/>
                </a:solidFill>
              </a:rPr>
              <a:t>Khalaidovski</a:t>
            </a:r>
            <a:r>
              <a:rPr lang="en-US" sz="1600" dirty="0" smtClean="0">
                <a:solidFill>
                  <a:srgbClr val="3366FF"/>
                </a:solidFill>
              </a:rPr>
              <a:t> (AEI)</a:t>
            </a:r>
          </a:p>
          <a:p>
            <a:r>
              <a:rPr lang="en-US" sz="1600" dirty="0" smtClean="0">
                <a:solidFill>
                  <a:srgbClr val="3366FF"/>
                </a:solidFill>
              </a:rPr>
              <a:t>		GWADW 2010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11" name="Picture 10" descr="GEO_se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91" y="4077655"/>
            <a:ext cx="2948556" cy="212629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13" y="274638"/>
            <a:ext cx="8229600" cy="1143000"/>
          </a:xfrm>
        </p:spPr>
        <p:txBody>
          <a:bodyPr/>
          <a:lstStyle/>
          <a:p>
            <a:r>
              <a:rPr lang="en-US" dirty="0" smtClean="0"/>
              <a:t>Where the main losses came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²"/>
            </a:pPr>
            <a:r>
              <a:rPr lang="en-US" dirty="0" smtClean="0"/>
              <a:t> Mode matching (~30% losses)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Faradays (3 passes ~ 20% losses)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OMC transmission (18% losses)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“Technical” problems, total losses should be down to 10-15% in </a:t>
            </a:r>
            <a:r>
              <a:rPr lang="en-US" dirty="0" err="1" smtClean="0">
                <a:sym typeface="Wingdings"/>
              </a:rPr>
              <a:t>aLIGO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noise control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500" t="16889" r="24500" b="10222"/>
          <a:stretch>
            <a:fillRect/>
          </a:stretch>
        </p:blipFill>
        <p:spPr bwMode="auto">
          <a:xfrm>
            <a:off x="4267200" y="1782170"/>
            <a:ext cx="4419600" cy="36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600200"/>
            <a:ext cx="38862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Bandwidth is limited to 10kHz by arm cavities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Need to mitigate phase noise at the source</a:t>
            </a:r>
            <a:endParaRPr lang="en-US" sz="32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Changes to control scheme and in vacuum OPO may be necessary for 10-15 dB of squeezing</a:t>
            </a:r>
            <a:endParaRPr lang="en-US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08373" y="1244601"/>
            <a:ext cx="750364" cy="8286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“Standard Quantum Limit”</a:t>
            </a:r>
            <a:endParaRPr lang="en-US" dirty="0"/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2101851" y="1219200"/>
          <a:ext cx="5381625" cy="828675"/>
        </p:xfrm>
        <a:graphic>
          <a:graphicData uri="http://schemas.openxmlformats.org/presentationml/2006/ole">
            <p:oleObj spid="_x0000_s172034" name="Equation" r:id="rId3" imgW="2882900" imgH="444500" progId="Equation.3">
              <p:embed/>
            </p:oleObj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5144587" y="5608531"/>
          <a:ext cx="2252662" cy="755650"/>
        </p:xfrm>
        <a:graphic>
          <a:graphicData uri="http://schemas.openxmlformats.org/presentationml/2006/ole">
            <p:oleObj spid="_x0000_s172036" name="Equation" r:id="rId4" imgW="1206500" imgH="406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57920" y="4355043"/>
          <a:ext cx="5639329" cy="967963"/>
        </p:xfrm>
        <a:graphic>
          <a:graphicData uri="http://schemas.openxmlformats.org/presentationml/2006/ole">
            <p:oleObj spid="_x0000_s172037" name="Equation" r:id="rId5" imgW="2590800" imgH="4445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7019" y="2457025"/>
            <a:ext cx="295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doesn’t depend on the interferometer, just on the quantum mechanics of a harmonic oscillator mass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148225" y="2052423"/>
            <a:ext cx="443018" cy="433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1671693" y="5608531"/>
          <a:ext cx="2789705" cy="800524"/>
        </p:xfrm>
        <a:graphic>
          <a:graphicData uri="http://schemas.openxmlformats.org/presentationml/2006/ole">
            <p:oleObj spid="_x0000_s172041" name="Equation" r:id="rId6" imgW="1460500" imgH="419100" progId="Equation.3">
              <p:embed/>
            </p:oleObj>
          </a:graphicData>
        </a:graphic>
      </p:graphicFrame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4061886" y="2641600"/>
          <a:ext cx="2278062" cy="755650"/>
        </p:xfrm>
        <a:graphic>
          <a:graphicData uri="http://schemas.openxmlformats.org/presentationml/2006/ole">
            <p:oleObj spid="_x0000_s172042" name="Equation" r:id="rId7" imgW="1219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5000" t="24000" r="55000" b="58222"/>
          <a:stretch>
            <a:fillRect/>
          </a:stretch>
        </p:blipFill>
        <p:spPr bwMode="auto">
          <a:xfrm>
            <a:off x="457200" y="1905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5000" t="24000" r="55000" b="58222"/>
          <a:stretch>
            <a:fillRect/>
          </a:stretch>
        </p:blipFill>
        <p:spPr bwMode="auto">
          <a:xfrm>
            <a:off x="4953000" y="1905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5000" t="24222" r="45000" b="58000"/>
          <a:stretch>
            <a:fillRect/>
          </a:stretch>
        </p:blipFill>
        <p:spPr bwMode="auto">
          <a:xfrm>
            <a:off x="2362200" y="1905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5000" t="24222" r="45000" b="58000"/>
          <a:stretch>
            <a:fillRect/>
          </a:stretch>
        </p:blipFill>
        <p:spPr bwMode="auto">
          <a:xfrm>
            <a:off x="7086600" y="1905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85918" y="251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2438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Squeezing angle error signal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2438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Double Bracket 16"/>
          <p:cNvSpPr/>
          <p:nvPr/>
        </p:nvSpPr>
        <p:spPr>
          <a:xfrm>
            <a:off x="228600" y="1524000"/>
            <a:ext cx="3886200" cy="2209800"/>
          </a:xfrm>
          <a:prstGeom prst="bracketPair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Bracket 17"/>
          <p:cNvSpPr/>
          <p:nvPr/>
        </p:nvSpPr>
        <p:spPr>
          <a:xfrm>
            <a:off x="4648200" y="1447800"/>
            <a:ext cx="4343400" cy="2209800"/>
          </a:xfrm>
          <a:prstGeom prst="bracketPair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 l="28500" t="20445" r="25000" b="50222"/>
          <a:stretch>
            <a:fillRect/>
          </a:stretch>
        </p:blipFill>
        <p:spPr bwMode="auto">
          <a:xfrm>
            <a:off x="990600" y="3962400"/>
            <a:ext cx="708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76400" y="1371600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IFO carrier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137160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SQZ sideband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QZtoday_pha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1471719" y="-550177"/>
            <a:ext cx="6433802" cy="832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Frequency Dependent Squeezing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731" y="1998133"/>
            <a:ext cx="630446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High finesse detuned cavity which does the rotation for you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Broadband improvement of the quantum noise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Theoretically well understood, experimentally challenging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Low loss needed: F ~ 50,000 for 100m scale cavities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R&amp;D in progress – MIT (P. </a:t>
            </a:r>
            <a:r>
              <a:rPr lang="en-US" dirty="0" err="1" smtClean="0"/>
              <a:t>Kwee</a:t>
            </a:r>
            <a:r>
              <a:rPr lang="en-US" dirty="0" smtClean="0"/>
              <a:t> and others)  </a:t>
            </a:r>
          </a:p>
          <a:p>
            <a:pPr lvl="4"/>
            <a:r>
              <a:rPr lang="en-US" dirty="0" smtClean="0"/>
              <a:t>   Caltech (J. Harms and others)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262" y="1847860"/>
            <a:ext cx="2892403" cy="3124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066" y="5890478"/>
            <a:ext cx="5198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H. J. Kimble, Y. Levin, A. B. </a:t>
            </a:r>
            <a:r>
              <a:rPr lang="en-US" sz="1200" dirty="0" err="1" smtClean="0"/>
              <a:t>Matsko</a:t>
            </a:r>
            <a:r>
              <a:rPr lang="en-US" sz="1200" dirty="0" smtClean="0"/>
              <a:t>, K. S. Thorne and S. P. </a:t>
            </a:r>
            <a:r>
              <a:rPr lang="en-US" sz="1200" dirty="0" err="1" smtClean="0"/>
              <a:t>Vyatchanin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Conversion of conventional gravitational-wave interferometers into quantum </a:t>
            </a:r>
            <a:r>
              <a:rPr lang="en-US" sz="1200" dirty="0" err="1" smtClean="0"/>
              <a:t>nondemolition</a:t>
            </a:r>
            <a:r>
              <a:rPr lang="en-US" sz="1200" dirty="0" smtClean="0"/>
              <a:t> interferometers by modifying their input and/or</a:t>
            </a:r>
          </a:p>
          <a:p>
            <a:r>
              <a:rPr lang="en-US" sz="1200" dirty="0" smtClean="0"/>
              <a:t>output optics. Phys. Rev. D 65, 022002 (2001).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</a:t>
            </a:r>
            <a:r>
              <a:rPr lang="en-US" dirty="0" err="1" smtClean="0"/>
              <a:t>aLIGO</a:t>
            </a:r>
            <a:r>
              <a:rPr lang="en-US" dirty="0" smtClean="0"/>
              <a:t>: 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  <a:br>
              <a:rPr lang="en-US" dirty="0" smtClean="0"/>
            </a:br>
            <a:r>
              <a:rPr lang="en-US" dirty="0" smtClean="0"/>
              <a:t>Can we take another factor of 10 step?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3634" y="2295317"/>
            <a:ext cx="5101166" cy="3834550"/>
            <a:chOff x="283634" y="2295317"/>
            <a:chExt cx="5101166" cy="38345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634" y="2295317"/>
              <a:ext cx="5101166" cy="38345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7267" y="2295317"/>
              <a:ext cx="3132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Rana</a:t>
              </a:r>
              <a:r>
                <a:rPr lang="en-US" dirty="0" smtClean="0"/>
                <a:t> </a:t>
              </a:r>
              <a:r>
                <a:rPr lang="en-US" dirty="0" err="1" smtClean="0"/>
                <a:t>Adhikari</a:t>
              </a:r>
              <a:r>
                <a:rPr lang="en-US" dirty="0" smtClean="0"/>
                <a:t>, GWADW 2012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15000" y="2295317"/>
            <a:ext cx="3276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Basic idea is to use the same LIGO vacuum envelope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Design study happening now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Still work in progress, one thing already clear: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10 dB of frequency dependent squeezing needed!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Squeezing can reduce quantum noise, and improve the sensitivity of GW detectors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Large scale interferometers with squeezing: DONE! 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Work needed to achieve 24/7 long term stability at  maximum squeezing and reduce optical losses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H1 squeezing experiment completed, GEO600 operating with squeezing right now 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In a good position to make squeezing available for Advanced detectors and beyond</a:t>
            </a:r>
          </a:p>
          <a:p>
            <a:pPr>
              <a:buNone/>
            </a:pPr>
            <a:endParaRPr lang="en-US" dirty="0" smtClean="0"/>
          </a:p>
          <a:p>
            <a:pPr lvl="2">
              <a:buFont typeface="Wingdings" charset="2"/>
              <a:buChar char="²"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Font typeface="Wingdings" charset="2"/>
              <a:buChar char="²"/>
            </a:pPr>
            <a:endParaRPr lang="en-US" dirty="0" smtClean="0"/>
          </a:p>
        </p:txBody>
      </p:sp>
      <p:pic>
        <p:nvPicPr>
          <p:cNvPr id="7" name="Picture 6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0" y="5241544"/>
            <a:ext cx="1879599" cy="161645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00" y="314709"/>
            <a:ext cx="8229600" cy="1143000"/>
          </a:xfrm>
        </p:spPr>
        <p:txBody>
          <a:bodyPr/>
          <a:lstStyle/>
          <a:p>
            <a:r>
              <a:rPr lang="en-US" dirty="0" smtClean="0"/>
              <a:t>Advanced LIGO configuration</a:t>
            </a:r>
            <a:endParaRPr lang="en-US" dirty="0"/>
          </a:p>
        </p:txBody>
      </p:sp>
      <p:pic>
        <p:nvPicPr>
          <p:cNvPr id="5" name="Picture 4" descr="advancedLIGO_logo.jpg"/>
          <p:cNvPicPr>
            <a:picLocks noChangeAspect="1"/>
          </p:cNvPicPr>
          <p:nvPr/>
        </p:nvPicPr>
        <p:blipFill>
          <a:blip r:embed="rId2">
            <a:alphaModFix/>
          </a:blip>
          <a:srcRect r="45508" b="38428"/>
          <a:stretch>
            <a:fillRect/>
          </a:stretch>
        </p:blipFill>
        <p:spPr>
          <a:xfrm>
            <a:off x="6083301" y="-5331"/>
            <a:ext cx="3071267" cy="640080"/>
          </a:xfrm>
          <a:prstGeom prst="rect">
            <a:avLst/>
          </a:prstGeom>
        </p:spPr>
      </p:pic>
      <p:pic>
        <p:nvPicPr>
          <p:cNvPr id="11" name="Picture 10" descr="aLIGO_lisa_layo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26066" y="1572020"/>
            <a:ext cx="6921249" cy="457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163" y="6144019"/>
            <a:ext cx="52831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Arm cavities, power and signal recycling cavity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Up to ~800 kW of light stored in the 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83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757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Quantization of the electro-magnetic field</a:t>
            </a:r>
            <a:endParaRPr lang="en-US" sz="2400" dirty="0"/>
          </a:p>
        </p:txBody>
      </p:sp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FB6E60-5ABB-49D2-A3A5-1C55072CBAE1}" type="slidenum">
              <a:rPr lang="en-US" sz="1400">
                <a:solidFill>
                  <a:srgbClr val="FFFFFF"/>
                </a:solidFill>
                <a:latin typeface="Arial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46</a:t>
            </a:fld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 cstate="print"/>
          <a:srcRect l="43000" t="47111" r="34000" b="47556"/>
          <a:stretch>
            <a:fillRect/>
          </a:stretch>
        </p:blipFill>
        <p:spPr bwMode="auto">
          <a:xfrm>
            <a:off x="762000" y="3200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2438400"/>
            <a:ext cx="408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Quadrature Field Amplitudes</a:t>
            </a: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Quantum States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682077" y="2286012"/>
            <a:ext cx="3652861" cy="3505200"/>
            <a:chOff x="4682077" y="2286012"/>
            <a:chExt cx="3652861" cy="3505200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5520277" y="3234283"/>
              <a:ext cx="914400" cy="838200"/>
            </a:xfrm>
            <a:prstGeom prst="ellipse">
              <a:avLst/>
            </a:prstGeom>
            <a:solidFill>
              <a:srgbClr val="D49FFF">
                <a:alpha val="45097"/>
              </a:srgbClr>
            </a:solidFill>
            <a:ln w="12600">
              <a:solidFill>
                <a:srgbClr val="DFE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5977477" y="3581412"/>
              <a:ext cx="0" cy="198120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4986877" y="5562612"/>
              <a:ext cx="3048000" cy="1588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580852" y="5029212"/>
              <a:ext cx="507168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rgbClr val="FFFF00"/>
                  </a:solidFill>
                </a:rPr>
                <a:t>X</a:t>
              </a:r>
              <a:r>
                <a:rPr lang="en-US" baseline="-25000" dirty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828252" y="2286012"/>
              <a:ext cx="507168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rgbClr val="FFFF00"/>
                  </a:solidFill>
                </a:rPr>
                <a:t>X</a:t>
              </a:r>
              <a:r>
                <a:rPr lang="en-US" baseline="-25000" dirty="0">
                  <a:solidFill>
                    <a:srgbClr val="FFFF00"/>
                  </a:solidFill>
                </a:rPr>
                <a:t>2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5977477" y="2743212"/>
              <a:ext cx="1588" cy="3048000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AutoShape 13"/>
            <p:cNvCxnSpPr>
              <a:cxnSpLocks noChangeShapeType="1"/>
            </p:cNvCxnSpPr>
            <p:nvPr/>
          </p:nvCxnSpPr>
          <p:spPr bwMode="auto">
            <a:xfrm>
              <a:off x="5444077" y="4113225"/>
              <a:ext cx="992188" cy="1587"/>
            </a:xfrm>
            <a:prstGeom prst="straightConnector1">
              <a:avLst/>
            </a:prstGeom>
            <a:noFill/>
            <a:ln w="12600">
              <a:solidFill>
                <a:srgbClr val="FFFF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3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6131464" y="3583000"/>
              <a:ext cx="760413" cy="1588"/>
            </a:xfrm>
            <a:prstGeom prst="straightConnector1">
              <a:avLst/>
            </a:prstGeom>
            <a:noFill/>
            <a:ln w="12600">
              <a:solidFill>
                <a:srgbClr val="FFFF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590252" y="3429012"/>
              <a:ext cx="174468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rgbClr val="FFFF00"/>
                  </a:solidFill>
                </a:rPr>
                <a:t>Amplitude Noise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4682077" y="4191012"/>
              <a:ext cx="131989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rgbClr val="FFFF00"/>
                  </a:solidFill>
                </a:rPr>
                <a:t>Phase Noise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219200" y="4648200"/>
            <a:ext cx="1961091" cy="52540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∆X</a:t>
            </a:r>
            <a:r>
              <a:rPr lang="en-US" sz="28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∆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≥1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85800" y="4191000"/>
            <a:ext cx="3581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Heisenberg uncertainty principle: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83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38363"/>
            <a:ext cx="5181600" cy="2971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When average amplitude is zero, the variance remains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Vacuum fluctuations are everywhere that classically there is no field….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…like at the output port of your interferometer!</a:t>
            </a:r>
          </a:p>
          <a:p>
            <a:pPr>
              <a:buFont typeface="Wingdings" charset="2"/>
              <a:buChar char="²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2"/>
              <a:buChar char="²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F820E4-3A35-4F35-A158-5B1E760633E5}" type="slidenum">
              <a:rPr lang="en-US" sz="1400">
                <a:solidFill>
                  <a:srgbClr val="FFFFFF"/>
                </a:solidFill>
                <a:latin typeface="Arial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47</a:t>
            </a:fld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0" y="2133600"/>
            <a:ext cx="3048000" cy="3052763"/>
            <a:chOff x="5638800" y="2133600"/>
            <a:chExt cx="3048000" cy="3052763"/>
          </a:xfrm>
        </p:grpSpPr>
        <p:sp>
          <p:nvSpPr>
            <p:cNvPr id="16388" name="Line 3"/>
            <p:cNvSpPr>
              <a:spLocks noChangeShapeType="1"/>
            </p:cNvSpPr>
            <p:nvPr/>
          </p:nvSpPr>
          <p:spPr bwMode="auto">
            <a:xfrm>
              <a:off x="5638800" y="4348163"/>
              <a:ext cx="3048000" cy="1587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329363" y="2133600"/>
              <a:ext cx="2311064" cy="3052763"/>
              <a:chOff x="6329363" y="2133600"/>
              <a:chExt cx="2311064" cy="3052763"/>
            </a:xfrm>
          </p:grpSpPr>
          <p:sp>
            <p:nvSpPr>
              <p:cNvPr id="16389" name="Oval 4"/>
              <p:cNvSpPr>
                <a:spLocks noChangeArrowheads="1"/>
              </p:cNvSpPr>
              <p:nvPr/>
            </p:nvSpPr>
            <p:spPr bwMode="auto">
              <a:xfrm>
                <a:off x="6477000" y="3890963"/>
                <a:ext cx="914400" cy="838200"/>
              </a:xfrm>
              <a:prstGeom prst="ellipse">
                <a:avLst/>
              </a:prstGeom>
              <a:solidFill>
                <a:srgbClr val="D49FFF">
                  <a:alpha val="45097"/>
                </a:srgbClr>
              </a:solidFill>
              <a:ln w="12600">
                <a:solidFill>
                  <a:srgbClr val="DFE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90" name="Line 5"/>
              <p:cNvSpPr>
                <a:spLocks noChangeShapeType="1"/>
              </p:cNvSpPr>
              <p:nvPr/>
            </p:nvSpPr>
            <p:spPr bwMode="auto">
              <a:xfrm>
                <a:off x="6934200" y="2138363"/>
                <a:ext cx="1588" cy="3048000"/>
              </a:xfrm>
              <a:prstGeom prst="line">
                <a:avLst/>
              </a:prstGeom>
              <a:noFill/>
              <a:ln w="126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1" name="Text Box 6"/>
              <p:cNvSpPr txBox="1">
                <a:spLocks noChangeArrowheads="1"/>
              </p:cNvSpPr>
              <p:nvPr/>
            </p:nvSpPr>
            <p:spPr bwMode="auto">
              <a:xfrm>
                <a:off x="6329363" y="2133600"/>
                <a:ext cx="558464" cy="4638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>
                    <a:solidFill>
                      <a:srgbClr val="FFFF00"/>
                    </a:solidFill>
                  </a:rPr>
                  <a:t>X1</a:t>
                </a:r>
              </a:p>
            </p:txBody>
          </p:sp>
          <p:sp>
            <p:nvSpPr>
              <p:cNvPr id="16392" name="Text Box 7"/>
              <p:cNvSpPr txBox="1">
                <a:spLocks noChangeArrowheads="1"/>
              </p:cNvSpPr>
              <p:nvPr/>
            </p:nvSpPr>
            <p:spPr bwMode="auto">
              <a:xfrm>
                <a:off x="8081963" y="3814763"/>
                <a:ext cx="558464" cy="4638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>
                    <a:solidFill>
                      <a:srgbClr val="FFFF00"/>
                    </a:solidFill>
                  </a:rPr>
                  <a:t>X2</a:t>
                </a: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Michelson, P = 10 W</a:t>
            </a:r>
            <a:endParaRPr lang="en-US" dirty="0"/>
          </a:p>
        </p:txBody>
      </p:sp>
      <p:pic>
        <p:nvPicPr>
          <p:cNvPr id="10" name="Picture 9" descr="QuantumExpl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53668" y="1208618"/>
            <a:ext cx="6508377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QuantumExpl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51687" y="1210731"/>
            <a:ext cx="650837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Michelson, P = 1 MW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376341" y="3234267"/>
            <a:ext cx="321733" cy="5757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06541" y="3234267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1 MW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“Easy” ways of reducing quantum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5479"/>
            <a:ext cx="8542867" cy="360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Just make your interferometer longer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More power to improve shot noise + heavier test masses to compensate for radiation pressure noise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Font typeface="Wingdings" charset="2"/>
              <a:buChar char="²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733550" y="1417638"/>
          <a:ext cx="5619750" cy="828675"/>
        </p:xfrm>
        <a:graphic>
          <a:graphicData uri="http://schemas.openxmlformats.org/presentationml/2006/ole">
            <p:oleObj spid="_x0000_s129030" name="Equation" r:id="rId3" imgW="3009900" imgH="444500" progId="Equation.3">
              <p:embed/>
            </p:oleObj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2897189" y="4843462"/>
          <a:ext cx="3146425" cy="835025"/>
        </p:xfrm>
        <a:graphic>
          <a:graphicData uri="http://schemas.openxmlformats.org/presentationml/2006/ole">
            <p:oleObj spid="_x0000_s129031" name="Equation" r:id="rId4" imgW="18669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9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Clever: Quantum Noise in </a:t>
            </a:r>
            <a:r>
              <a:rPr lang="en-US" dirty="0" err="1" smtClean="0"/>
              <a:t>aLIGO</a:t>
            </a:r>
            <a:endParaRPr lang="en-US" dirty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593725" y="1171575"/>
          <a:ext cx="7823200" cy="1114425"/>
        </p:xfrm>
        <a:graphic>
          <a:graphicData uri="http://schemas.openxmlformats.org/presentationml/2006/ole">
            <p:oleObj spid="_x0000_s175106" name="Equation" r:id="rId4" imgW="4191000" imgH="596900" progId="Equation.3">
              <p:embed/>
            </p:oleObj>
          </a:graphicData>
        </a:graphic>
      </p:graphicFrame>
      <p:pic>
        <p:nvPicPr>
          <p:cNvPr id="6" name="Picture 5" descr="QuantumExpl_aLI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6170" t="7894" r="9259" b="5069"/>
              <a:stretch>
                <a:fillRect/>
              </a:stretch>
            </p:blipFill>
          </mc:Choice>
          <mc:Fallback>
            <p:blipFill>
              <a:blip r:embed="rId6"/>
              <a:srcRect l="6170" t="7894" r="9259" b="5069"/>
              <a:stretch>
                <a:fillRect/>
              </a:stretch>
            </p:blipFill>
          </mc:Fallback>
        </mc:AlternateContent>
        <p:spPr>
          <a:xfrm>
            <a:off x="-33868" y="2497664"/>
            <a:ext cx="5174142" cy="4114800"/>
          </a:xfrm>
          <a:prstGeom prst="rect">
            <a:avLst/>
          </a:prstGeom>
        </p:spPr>
      </p:pic>
      <p:pic>
        <p:nvPicPr>
          <p:cNvPr id="8" name="Picture 7" descr="aLIGO_lisa_layo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987868" y="2802464"/>
            <a:ext cx="415275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8812" y="5596465"/>
            <a:ext cx="37252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1400" dirty="0" smtClean="0"/>
              <a:t>Arm cavities, power and signal recycling cavity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Up to ~800 kW of light stored in the 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933"/>
            <a:ext cx="8542867" cy="3041749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Again…make your interferometer longer!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More power + heavier test masses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Already ~1MW in the arm cavities, need to compensate for thermal </a:t>
            </a:r>
            <a:r>
              <a:rPr lang="en-US" dirty="0" smtClean="0"/>
              <a:t>effects and instabilities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(Even) more complex optical configuration which shapes the interferometer optical response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4582682"/>
            <a:ext cx="8365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D. E. McClelland, N.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Mavalvala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Y. Chen, and R. Schnabel, “Advanced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interferometry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quantum optics and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optomechanics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in gravitational wave detectors", Laser and Photonics Rev.5, 677-696 (2011)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89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we go beyond </a:t>
            </a:r>
            <a:r>
              <a:rPr lang="en-US" dirty="0" err="1" smtClean="0"/>
              <a:t>aLIGO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582682"/>
            <a:ext cx="8542867" cy="2810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²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133" y="5055707"/>
            <a:ext cx="8542867" cy="94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²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Injection of squeezed states of vacuum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32395</TotalTime>
  <Words>1975</Words>
  <Application>Microsoft Macintosh PowerPoint</Application>
  <PresentationFormat>On-screen Show (4:3)</PresentationFormat>
  <Paragraphs>282</Paragraphs>
  <Slides>47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Equation</vt:lpstr>
      <vt:lpstr>Microsoft Equation</vt:lpstr>
      <vt:lpstr>Beyond Advanced Gravitational Wave Detectors:  beating the quantum limit with squeezed states of light</vt:lpstr>
      <vt:lpstr>Why we talk about quantum noise</vt:lpstr>
      <vt:lpstr>Where quantum noise comes from</vt:lpstr>
      <vt:lpstr>“Standard Quantum Limit”</vt:lpstr>
      <vt:lpstr>Simple Michelson, P = 10 W</vt:lpstr>
      <vt:lpstr>Simple Michelson, P = 1 MW</vt:lpstr>
      <vt:lpstr>“Easy” ways of reducing quantum noise</vt:lpstr>
      <vt:lpstr>More Clever: Quantum Noise in aLIGO</vt:lpstr>
      <vt:lpstr>How we go beyond aLIGO </vt:lpstr>
      <vt:lpstr>Quantum Noise and Vacuum</vt:lpstr>
      <vt:lpstr>Vacuum Getting Squeezed</vt:lpstr>
      <vt:lpstr>How to make squeezed fields..</vt:lpstr>
      <vt:lpstr>How to make squeezed fields..</vt:lpstr>
      <vt:lpstr>How to inject squeezed fields</vt:lpstr>
      <vt:lpstr>Squeezing in GEO600 and LIGO H1</vt:lpstr>
      <vt:lpstr>Lessons Learned (I)</vt:lpstr>
      <vt:lpstr>Lessons Learned (II)</vt:lpstr>
      <vt:lpstr>To keep in mind for the future</vt:lpstr>
      <vt:lpstr>Lessons Learned (III)</vt:lpstr>
      <vt:lpstr>Lessons Learned (VI)</vt:lpstr>
      <vt:lpstr>How about squeezing in aLIGO (and beyond)?</vt:lpstr>
      <vt:lpstr>How squeezing in aLIGO would look</vt:lpstr>
      <vt:lpstr>aLIGO + Squeezing: NS-NS and BH-BH Ranges </vt:lpstr>
      <vt:lpstr>What we really want: Frequency Dependent Squeezing</vt:lpstr>
      <vt:lpstr>aLIGO + Frequency Dependent Squeezing:  NS-NS and BH-BH Ranges </vt:lpstr>
      <vt:lpstr>Nothing comes cheap: losses again..</vt:lpstr>
      <vt:lpstr>Squeezing @ MIT</vt:lpstr>
      <vt:lpstr>For aLIGO, we could afford a “lossy” cavity  16m cavity, 10ppm losses round trip</vt:lpstr>
      <vt:lpstr>Beyond the “Standard Quantum Limit”</vt:lpstr>
      <vt:lpstr>Something like this, maybe.…</vt:lpstr>
      <vt:lpstr>H1 Squeezing Experiment</vt:lpstr>
      <vt:lpstr>Slide 32</vt:lpstr>
      <vt:lpstr>H1 Squeezing Experiment: Squeezer Installation</vt:lpstr>
      <vt:lpstr>2.15 dB (28%) improvement  over quantum noise</vt:lpstr>
      <vt:lpstr>Best broadband sensitivity ever</vt:lpstr>
      <vt:lpstr>Improving H1 by 2 dB (28%) with squeezing ..without spoiling the sensitivity at 200 Hz</vt:lpstr>
      <vt:lpstr>First try at squeezing in GEO  </vt:lpstr>
      <vt:lpstr>Where the main losses came from</vt:lpstr>
      <vt:lpstr>Phase noise control</vt:lpstr>
      <vt:lpstr>Squeezing angle error signal</vt:lpstr>
      <vt:lpstr>Slide 41</vt:lpstr>
      <vt:lpstr>     Frequency Dependent Squeezing </vt:lpstr>
      <vt:lpstr>Beyond aLIGO: 3rd generation Can we take another factor of 10 step?</vt:lpstr>
      <vt:lpstr>The Message</vt:lpstr>
      <vt:lpstr>Advanced LIGO configuration</vt:lpstr>
      <vt:lpstr>Quantum States</vt:lpstr>
      <vt:lpstr>Vacuum Fluctuations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 in  Gravitational Wave  Detectors</dc:title>
  <dc:creator>Lisa Barsotti</dc:creator>
  <cp:lastModifiedBy>Lisa Barsotti</cp:lastModifiedBy>
  <cp:revision>126</cp:revision>
  <dcterms:created xsi:type="dcterms:W3CDTF">2013-04-03T11:37:24Z</dcterms:created>
  <dcterms:modified xsi:type="dcterms:W3CDTF">2013-04-03T19:10:36Z</dcterms:modified>
</cp:coreProperties>
</file>