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4" r:id="rId1"/>
  </p:sldMasterIdLst>
  <p:notesMasterIdLst>
    <p:notesMasterId r:id="rId36"/>
  </p:notesMasterIdLst>
  <p:handoutMasterIdLst>
    <p:handoutMasterId r:id="rId37"/>
  </p:handoutMasterIdLst>
  <p:sldIdLst>
    <p:sldId id="529" r:id="rId2"/>
    <p:sldId id="481" r:id="rId3"/>
    <p:sldId id="489" r:id="rId4"/>
    <p:sldId id="497" r:id="rId5"/>
    <p:sldId id="508" r:id="rId6"/>
    <p:sldId id="554" r:id="rId7"/>
    <p:sldId id="550" r:id="rId8"/>
    <p:sldId id="542" r:id="rId9"/>
    <p:sldId id="514" r:id="rId10"/>
    <p:sldId id="515" r:id="rId11"/>
    <p:sldId id="516" r:id="rId12"/>
    <p:sldId id="513" r:id="rId13"/>
    <p:sldId id="537" r:id="rId14"/>
    <p:sldId id="541" r:id="rId15"/>
    <p:sldId id="539" r:id="rId16"/>
    <p:sldId id="540" r:id="rId17"/>
    <p:sldId id="557" r:id="rId18"/>
    <p:sldId id="517" r:id="rId19"/>
    <p:sldId id="518" r:id="rId20"/>
    <p:sldId id="555" r:id="rId21"/>
    <p:sldId id="498" r:id="rId22"/>
    <p:sldId id="499" r:id="rId23"/>
    <p:sldId id="566" r:id="rId24"/>
    <p:sldId id="567" r:id="rId25"/>
    <p:sldId id="561" r:id="rId26"/>
    <p:sldId id="565" r:id="rId27"/>
    <p:sldId id="564" r:id="rId28"/>
    <p:sldId id="562" r:id="rId29"/>
    <p:sldId id="563" r:id="rId30"/>
    <p:sldId id="558" r:id="rId31"/>
    <p:sldId id="559" r:id="rId32"/>
    <p:sldId id="560" r:id="rId33"/>
    <p:sldId id="556" r:id="rId34"/>
    <p:sldId id="507" r:id="rId35"/>
  </p:sldIdLst>
  <p:sldSz cx="9144000" cy="6858000" type="letter"/>
  <p:notesSz cx="7315200" cy="9601200"/>
  <p:defaultTextStyle>
    <a:defPPr>
      <a:defRPr lang="en-US"/>
    </a:defPPr>
    <a:lvl1pPr algn="l" rtl="0" eaLnBrk="0" fontAlgn="base" hangingPunct="0">
      <a:spcBef>
        <a:spcPct val="0"/>
      </a:spcBef>
      <a:spcAft>
        <a:spcPct val="0"/>
      </a:spcAft>
      <a:defRPr sz="1200" b="1" kern="1200">
        <a:solidFill>
          <a:schemeClr val="tx1"/>
        </a:solidFill>
        <a:latin typeface="Arial" charset="0"/>
        <a:ea typeface="ＭＳ Ｐゴシック" pitchFamily="-110" charset="-128"/>
        <a:cs typeface="+mn-cs"/>
      </a:defRPr>
    </a:lvl1pPr>
    <a:lvl2pPr marL="457200" algn="l" rtl="0" eaLnBrk="0" fontAlgn="base" hangingPunct="0">
      <a:spcBef>
        <a:spcPct val="0"/>
      </a:spcBef>
      <a:spcAft>
        <a:spcPct val="0"/>
      </a:spcAft>
      <a:defRPr sz="1200" b="1" kern="1200">
        <a:solidFill>
          <a:schemeClr val="tx1"/>
        </a:solidFill>
        <a:latin typeface="Arial" charset="0"/>
        <a:ea typeface="ＭＳ Ｐゴシック" pitchFamily="-110" charset="-128"/>
        <a:cs typeface="+mn-cs"/>
      </a:defRPr>
    </a:lvl2pPr>
    <a:lvl3pPr marL="914400" algn="l" rtl="0" eaLnBrk="0" fontAlgn="base" hangingPunct="0">
      <a:spcBef>
        <a:spcPct val="0"/>
      </a:spcBef>
      <a:spcAft>
        <a:spcPct val="0"/>
      </a:spcAft>
      <a:defRPr sz="1200" b="1" kern="1200">
        <a:solidFill>
          <a:schemeClr val="tx1"/>
        </a:solidFill>
        <a:latin typeface="Arial" charset="0"/>
        <a:ea typeface="ＭＳ Ｐゴシック" pitchFamily="-110" charset="-128"/>
        <a:cs typeface="+mn-cs"/>
      </a:defRPr>
    </a:lvl3pPr>
    <a:lvl4pPr marL="1371600" algn="l" rtl="0" eaLnBrk="0" fontAlgn="base" hangingPunct="0">
      <a:spcBef>
        <a:spcPct val="0"/>
      </a:spcBef>
      <a:spcAft>
        <a:spcPct val="0"/>
      </a:spcAft>
      <a:defRPr sz="1200" b="1" kern="1200">
        <a:solidFill>
          <a:schemeClr val="tx1"/>
        </a:solidFill>
        <a:latin typeface="Arial" charset="0"/>
        <a:ea typeface="ＭＳ Ｐゴシック" pitchFamily="-110" charset="-128"/>
        <a:cs typeface="+mn-cs"/>
      </a:defRPr>
    </a:lvl4pPr>
    <a:lvl5pPr marL="1828800" algn="l" rtl="0" eaLnBrk="0" fontAlgn="base" hangingPunct="0">
      <a:spcBef>
        <a:spcPct val="0"/>
      </a:spcBef>
      <a:spcAft>
        <a:spcPct val="0"/>
      </a:spcAft>
      <a:defRPr sz="1200" b="1" kern="1200">
        <a:solidFill>
          <a:schemeClr val="tx1"/>
        </a:solidFill>
        <a:latin typeface="Arial" charset="0"/>
        <a:ea typeface="ＭＳ Ｐゴシック" pitchFamily="-110" charset="-128"/>
        <a:cs typeface="+mn-cs"/>
      </a:defRPr>
    </a:lvl5pPr>
    <a:lvl6pPr marL="2286000" algn="l" defTabSz="914400" rtl="0" eaLnBrk="1" latinLnBrk="0" hangingPunct="1">
      <a:defRPr sz="1200" b="1" kern="1200">
        <a:solidFill>
          <a:schemeClr val="tx1"/>
        </a:solidFill>
        <a:latin typeface="Arial" charset="0"/>
        <a:ea typeface="ＭＳ Ｐゴシック" pitchFamily="-110" charset="-128"/>
        <a:cs typeface="+mn-cs"/>
      </a:defRPr>
    </a:lvl6pPr>
    <a:lvl7pPr marL="2743200" algn="l" defTabSz="914400" rtl="0" eaLnBrk="1" latinLnBrk="0" hangingPunct="1">
      <a:defRPr sz="1200" b="1" kern="1200">
        <a:solidFill>
          <a:schemeClr val="tx1"/>
        </a:solidFill>
        <a:latin typeface="Arial" charset="0"/>
        <a:ea typeface="ＭＳ Ｐゴシック" pitchFamily="-110" charset="-128"/>
        <a:cs typeface="+mn-cs"/>
      </a:defRPr>
    </a:lvl7pPr>
    <a:lvl8pPr marL="3200400" algn="l" defTabSz="914400" rtl="0" eaLnBrk="1" latinLnBrk="0" hangingPunct="1">
      <a:defRPr sz="1200" b="1" kern="1200">
        <a:solidFill>
          <a:schemeClr val="tx1"/>
        </a:solidFill>
        <a:latin typeface="Arial" charset="0"/>
        <a:ea typeface="ＭＳ Ｐゴシック" pitchFamily="-110" charset="-128"/>
        <a:cs typeface="+mn-cs"/>
      </a:defRPr>
    </a:lvl8pPr>
    <a:lvl9pPr marL="3657600" algn="l" defTabSz="914400" rtl="0" eaLnBrk="1" latinLnBrk="0" hangingPunct="1">
      <a:defRPr sz="1200" b="1" kern="1200">
        <a:solidFill>
          <a:schemeClr val="tx1"/>
        </a:solidFill>
        <a:latin typeface="Arial" charset="0"/>
        <a:ea typeface="ＭＳ Ｐゴシック" pitchFamily="-110"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80FF"/>
    <a:srgbClr val="000080"/>
    <a:srgbClr val="000000"/>
    <a:srgbClr val="E6E6E6"/>
    <a:srgbClr val="008000"/>
    <a:srgbClr val="800000"/>
    <a:srgbClr val="FF0000"/>
    <a:srgbClr val="E8FF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816" autoAdjust="0"/>
    <p:restoredTop sz="94660"/>
  </p:normalViewPr>
  <p:slideViewPr>
    <p:cSldViewPr>
      <p:cViewPr>
        <p:scale>
          <a:sx n="150" d="100"/>
          <a:sy n="150" d="100"/>
        </p:scale>
        <p:origin x="-1528" y="-12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84" d="100"/>
          <a:sy n="84" d="100"/>
        </p:scale>
        <p:origin x="-2848" y="-10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handoutMaster" Target="handoutMasters/handout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0BD292F3-350B-EE4E-BFDB-395FAF3A45C0}" type="datetimeFigureOut">
              <a:rPr lang="en-US" smtClean="0"/>
              <a:pPr/>
              <a:t>4/3/13</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B98975D2-5C45-AE4C-8E05-98BE0E7CF4A6}" type="slidenum">
              <a:rPr lang="en-US" smtClean="0"/>
              <a:pPr/>
              <a:t>‹#›</a:t>
            </a:fld>
            <a:endParaRPr lang="en-US"/>
          </a:p>
        </p:txBody>
      </p:sp>
    </p:spTree>
    <p:extLst>
      <p:ext uri="{BB962C8B-B14F-4D97-AF65-F5344CB8AC3E}">
        <p14:creationId xmlns:p14="http://schemas.microsoft.com/office/powerpoint/2010/main" val="20712093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6653" tIns="48327" rIns="96653" bIns="48327" numCol="1" anchor="t" anchorCtr="0" compatLnSpc="1">
            <a:prstTxWarp prst="textNoShape">
              <a:avLst/>
            </a:prstTxWarp>
          </a:bodyPr>
          <a:lstStyle>
            <a:lvl1pPr defTabSz="966788">
              <a:defRPr>
                <a:latin typeface="Symbol" pitchFamily="18" charset="2"/>
                <a:ea typeface="+mn-ea"/>
              </a:defRPr>
            </a:lvl1pPr>
          </a:lstStyle>
          <a:p>
            <a:pPr>
              <a:defRPr/>
            </a:pPr>
            <a:endParaRPr lang="en-US"/>
          </a:p>
        </p:txBody>
      </p:sp>
      <p:sp>
        <p:nvSpPr>
          <p:cNvPr id="11267" name="Rectangle 3"/>
          <p:cNvSpPr>
            <a:spLocks noGrp="1" noChangeArrowheads="1"/>
          </p:cNvSpPr>
          <p:nvPr>
            <p:ph type="dt" idx="1"/>
          </p:nvPr>
        </p:nvSpPr>
        <p:spPr bwMode="auto">
          <a:xfrm>
            <a:off x="4144963" y="0"/>
            <a:ext cx="3170237" cy="481013"/>
          </a:xfrm>
          <a:prstGeom prst="rect">
            <a:avLst/>
          </a:prstGeom>
          <a:noFill/>
          <a:ln w="9525">
            <a:noFill/>
            <a:miter lim="800000"/>
            <a:headEnd/>
            <a:tailEnd/>
          </a:ln>
          <a:effectLst/>
        </p:spPr>
        <p:txBody>
          <a:bodyPr vert="horz" wrap="square" lIns="96653" tIns="48327" rIns="96653" bIns="48327" numCol="1" anchor="t" anchorCtr="0" compatLnSpc="1">
            <a:prstTxWarp prst="textNoShape">
              <a:avLst/>
            </a:prstTxWarp>
          </a:bodyPr>
          <a:lstStyle>
            <a:lvl1pPr algn="r" defTabSz="966788">
              <a:defRPr>
                <a:latin typeface="Symbol" pitchFamily="18" charset="2"/>
                <a:ea typeface="+mn-ea"/>
              </a:defRPr>
            </a:lvl1pPr>
          </a:lstStyle>
          <a:p>
            <a:pPr>
              <a:defRPr/>
            </a:pPr>
            <a:endParaRPr lang="en-US"/>
          </a:p>
        </p:txBody>
      </p:sp>
      <p:sp>
        <p:nvSpPr>
          <p:cNvPr id="46084" name="Rectangle 4"/>
          <p:cNvSpPr>
            <a:spLocks noGrp="1" noRot="1" noChangeAspect="1" noChangeArrowheads="1" noTextEdit="1"/>
          </p:cNvSpPr>
          <p:nvPr>
            <p:ph type="sldImg" idx="2"/>
          </p:nvPr>
        </p:nvSpPr>
        <p:spPr bwMode="auto">
          <a:xfrm>
            <a:off x="1257300" y="719138"/>
            <a:ext cx="4800600" cy="3600450"/>
          </a:xfrm>
          <a:prstGeom prst="rect">
            <a:avLst/>
          </a:prstGeom>
          <a:noFill/>
          <a:ln w="9525">
            <a:solidFill>
              <a:srgbClr val="000000"/>
            </a:solidFill>
            <a:miter lim="800000"/>
            <a:headEnd/>
            <a:tailEnd/>
          </a:ln>
        </p:spPr>
      </p:sp>
      <p:sp>
        <p:nvSpPr>
          <p:cNvPr id="11269" name="Rectangle 5"/>
          <p:cNvSpPr>
            <a:spLocks noGrp="1" noChangeArrowheads="1"/>
          </p:cNvSpPr>
          <p:nvPr>
            <p:ph type="body" sz="quarter" idx="3"/>
          </p:nvPr>
        </p:nvSpPr>
        <p:spPr bwMode="auto">
          <a:xfrm>
            <a:off x="976313" y="4560888"/>
            <a:ext cx="5362575" cy="4321175"/>
          </a:xfrm>
          <a:prstGeom prst="rect">
            <a:avLst/>
          </a:prstGeom>
          <a:noFill/>
          <a:ln w="9525">
            <a:noFill/>
            <a:miter lim="800000"/>
            <a:headEnd/>
            <a:tailEnd/>
          </a:ln>
          <a:effectLst/>
        </p:spPr>
        <p:txBody>
          <a:bodyPr vert="horz" wrap="square" lIns="96653" tIns="48327" rIns="96653" bIns="48327"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1270" name="Rectangle 6"/>
          <p:cNvSpPr>
            <a:spLocks noGrp="1" noChangeArrowheads="1"/>
          </p:cNvSpPr>
          <p:nvPr>
            <p:ph type="ftr" sz="quarter" idx="4"/>
          </p:nvPr>
        </p:nvSpPr>
        <p:spPr bwMode="auto">
          <a:xfrm>
            <a:off x="0" y="9120188"/>
            <a:ext cx="3170238" cy="481012"/>
          </a:xfrm>
          <a:prstGeom prst="rect">
            <a:avLst/>
          </a:prstGeom>
          <a:noFill/>
          <a:ln w="9525">
            <a:noFill/>
            <a:miter lim="800000"/>
            <a:headEnd/>
            <a:tailEnd/>
          </a:ln>
          <a:effectLst/>
        </p:spPr>
        <p:txBody>
          <a:bodyPr vert="horz" wrap="square" lIns="96653" tIns="48327" rIns="96653" bIns="48327" numCol="1" anchor="b" anchorCtr="0" compatLnSpc="1">
            <a:prstTxWarp prst="textNoShape">
              <a:avLst/>
            </a:prstTxWarp>
          </a:bodyPr>
          <a:lstStyle>
            <a:lvl1pPr defTabSz="966788">
              <a:defRPr>
                <a:latin typeface="Symbol" pitchFamily="18" charset="2"/>
                <a:ea typeface="+mn-ea"/>
              </a:defRPr>
            </a:lvl1pPr>
          </a:lstStyle>
          <a:p>
            <a:pPr>
              <a:defRPr/>
            </a:pPr>
            <a:endParaRPr lang="en-US"/>
          </a:p>
        </p:txBody>
      </p:sp>
      <p:sp>
        <p:nvSpPr>
          <p:cNvPr id="11271" name="Rectangle 7"/>
          <p:cNvSpPr>
            <a:spLocks noGrp="1" noChangeArrowheads="1"/>
          </p:cNvSpPr>
          <p:nvPr>
            <p:ph type="sldNum" sz="quarter" idx="5"/>
          </p:nvPr>
        </p:nvSpPr>
        <p:spPr bwMode="auto">
          <a:xfrm>
            <a:off x="4144963" y="9120188"/>
            <a:ext cx="3170237" cy="481012"/>
          </a:xfrm>
          <a:prstGeom prst="rect">
            <a:avLst/>
          </a:prstGeom>
          <a:noFill/>
          <a:ln w="9525">
            <a:noFill/>
            <a:miter lim="800000"/>
            <a:headEnd/>
            <a:tailEnd/>
          </a:ln>
          <a:effectLst/>
        </p:spPr>
        <p:txBody>
          <a:bodyPr vert="horz" wrap="square" lIns="96653" tIns="48327" rIns="96653" bIns="48327" numCol="1" anchor="b" anchorCtr="0" compatLnSpc="1">
            <a:prstTxWarp prst="textNoShape">
              <a:avLst/>
            </a:prstTxWarp>
          </a:bodyPr>
          <a:lstStyle>
            <a:lvl1pPr algn="r" defTabSz="966788">
              <a:defRPr>
                <a:latin typeface="Symbol" pitchFamily="-110" charset="2"/>
              </a:defRPr>
            </a:lvl1pPr>
          </a:lstStyle>
          <a:p>
            <a:pPr>
              <a:defRPr/>
            </a:pPr>
            <a:fld id="{0751714B-2239-4BB0-8F7C-BAD4DCD30AD8}" type="slidenum">
              <a:rPr lang="en-US"/>
              <a:pPr>
                <a:defRPr/>
              </a:pPr>
              <a:t>‹#›</a:t>
            </a:fld>
            <a:endParaRPr lang="en-US"/>
          </a:p>
        </p:txBody>
      </p:sp>
    </p:spTree>
    <p:extLst>
      <p:ext uri="{BB962C8B-B14F-4D97-AF65-F5344CB8AC3E}">
        <p14:creationId xmlns:p14="http://schemas.microsoft.com/office/powerpoint/2010/main" val="277586064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pitchFamily="-110" charset="-128"/>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pitchFamily="-110"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pitchFamily="-110"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pitchFamily="-110"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pitchFamily="-110"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a:ln w="9525"/>
        </p:spPr>
        <p:txBody>
          <a:bodyPr/>
          <a:lstStyle/>
          <a:p>
            <a:endParaRPr lang="en-US" dirty="0">
              <a:latin typeface="Times New Roman" pitchFamily="-108" charset="0"/>
            </a:endParaRPr>
          </a:p>
        </p:txBody>
      </p:sp>
      <p:sp>
        <p:nvSpPr>
          <p:cNvPr id="17412" name="Slide Number Placeholder 3"/>
          <p:cNvSpPr>
            <a:spLocks noGrp="1"/>
          </p:cNvSpPr>
          <p:nvPr>
            <p:ph type="sldNum" sz="quarter" idx="5"/>
          </p:nvPr>
        </p:nvSpPr>
        <p:spPr>
          <a:noFill/>
        </p:spPr>
        <p:txBody>
          <a:bodyPr/>
          <a:lstStyle/>
          <a:p>
            <a:fld id="{8400CBD7-F8FB-0249-9265-3BE36A867ECA}" type="slidenum">
              <a:rPr lang="en-US">
                <a:latin typeface="Times New Roman" pitchFamily="-108" charset="0"/>
              </a:rPr>
              <a:pPr/>
              <a:t>1</a:t>
            </a:fld>
            <a:endParaRPr lang="en-US" dirty="0">
              <a:latin typeface="Times New Roman" pitchFamily="-10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1.png"/><Relationship Id="rId1" Type="http://schemas.openxmlformats.org/officeDocument/2006/relationships/vmlDrawing" Target="../drawings/vmlDrawing2.vml"/><Relationship Id="rId2"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1.bin"/><Relationship Id="rId4" Type="http://schemas.openxmlformats.org/officeDocument/2006/relationships/image" Target="../media/image1.png"/><Relationship Id="rId1" Type="http://schemas.openxmlformats.org/officeDocument/2006/relationships/vmlDrawing" Target="../drawings/vmlDrawing11.vml"/><Relationship Id="rId2"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2.bin"/><Relationship Id="rId4" Type="http://schemas.openxmlformats.org/officeDocument/2006/relationships/image" Target="../media/image1.png"/><Relationship Id="rId1" Type="http://schemas.openxmlformats.org/officeDocument/2006/relationships/vmlDrawing" Target="../drawings/vmlDrawing12.vml"/><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1.png"/><Relationship Id="rId1" Type="http://schemas.openxmlformats.org/officeDocument/2006/relationships/vmlDrawing" Target="../drawings/vmlDrawing3.vml"/><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1.png"/><Relationship Id="rId1" Type="http://schemas.openxmlformats.org/officeDocument/2006/relationships/vmlDrawing" Target="../drawings/vmlDrawing4.vml"/><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1.png"/><Relationship Id="rId1" Type="http://schemas.openxmlformats.org/officeDocument/2006/relationships/vmlDrawing" Target="../drawings/vmlDrawing5.vml"/><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image" Target="../media/image1.png"/><Relationship Id="rId1" Type="http://schemas.openxmlformats.org/officeDocument/2006/relationships/vmlDrawing" Target="../drawings/vmlDrawing6.vml"/><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image" Target="../media/image1.png"/><Relationship Id="rId1" Type="http://schemas.openxmlformats.org/officeDocument/2006/relationships/vmlDrawing" Target="../drawings/vmlDrawing7.vml"/><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8.bin"/><Relationship Id="rId4" Type="http://schemas.openxmlformats.org/officeDocument/2006/relationships/image" Target="../media/image1.png"/><Relationship Id="rId1" Type="http://schemas.openxmlformats.org/officeDocument/2006/relationships/vmlDrawing" Target="../drawings/vmlDrawing8.vml"/><Relationship Id="rId2"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9.bin"/><Relationship Id="rId4" Type="http://schemas.openxmlformats.org/officeDocument/2006/relationships/image" Target="../media/image1.png"/><Relationship Id="rId1" Type="http://schemas.openxmlformats.org/officeDocument/2006/relationships/vmlDrawing" Target="../drawings/vmlDrawing9.vml"/><Relationship Id="rId2"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0.bin"/><Relationship Id="rId4" Type="http://schemas.openxmlformats.org/officeDocument/2006/relationships/image" Target="../media/image1.png"/><Relationship Id="rId1" Type="http://schemas.openxmlformats.org/officeDocument/2006/relationships/vmlDrawing" Target="../drawings/vmlDrawing10.vml"/><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8"/>
          <p:cNvSpPr>
            <a:spLocks noChangeArrowheads="1"/>
          </p:cNvSpPr>
          <p:nvPr/>
        </p:nvSpPr>
        <p:spPr bwMode="auto">
          <a:xfrm>
            <a:off x="0" y="1543050"/>
            <a:ext cx="9132888" cy="38100"/>
          </a:xfrm>
          <a:prstGeom prst="rect">
            <a:avLst/>
          </a:prstGeom>
          <a:solidFill>
            <a:srgbClr val="DC0081"/>
          </a:solidFill>
          <a:ln w="9525">
            <a:solidFill>
              <a:schemeClr val="accent1"/>
            </a:solidFill>
            <a:miter lim="800000"/>
            <a:headEnd/>
            <a:tailEnd/>
          </a:ln>
          <a:effectLst/>
        </p:spPr>
        <p:txBody>
          <a:bodyPr wrap="none" anchor="ctr"/>
          <a:lstStyle/>
          <a:p>
            <a:pPr>
              <a:defRPr/>
            </a:pPr>
            <a:endParaRPr lang="en-US">
              <a:latin typeface="Arial" pitchFamily="34" charset="0"/>
              <a:ea typeface="+mn-ea"/>
            </a:endParaRPr>
          </a:p>
        </p:txBody>
      </p:sp>
      <p:graphicFrame>
        <p:nvGraphicFramePr>
          <p:cNvPr id="5" name="Object 9"/>
          <p:cNvGraphicFramePr>
            <a:graphicFrameLocks noChangeAspect="1"/>
          </p:cNvGraphicFramePr>
          <p:nvPr/>
        </p:nvGraphicFramePr>
        <p:xfrm>
          <a:off x="0" y="0"/>
          <a:ext cx="1366838" cy="998538"/>
        </p:xfrm>
        <a:graphic>
          <a:graphicData uri="http://schemas.openxmlformats.org/presentationml/2006/ole">
            <mc:AlternateContent xmlns:mc="http://schemas.openxmlformats.org/markup-compatibility/2006">
              <mc:Choice xmlns:v="urn:schemas-microsoft-com:vml" Requires="v">
                <p:oleObj spid="_x0000_s48171" name="Photo Editor Photo" r:id="rId3" imgW="4409524" imgH="3219899" progId="">
                  <p:embed/>
                </p:oleObj>
              </mc:Choice>
              <mc:Fallback>
                <p:oleObj name="Photo Editor Photo" r:id="rId3" imgW="4409524" imgH="3219899" progId="">
                  <p:embed/>
                  <p:pic>
                    <p:nvPicPr>
                      <p:cNvPr id="0"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366838" cy="99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 name="Text Box 11"/>
          <p:cNvSpPr txBox="1">
            <a:spLocks noChangeArrowheads="1"/>
          </p:cNvSpPr>
          <p:nvPr/>
        </p:nvSpPr>
        <p:spPr bwMode="auto">
          <a:xfrm>
            <a:off x="152400" y="6546850"/>
            <a:ext cx="0" cy="136525"/>
          </a:xfrm>
          <a:prstGeom prst="rect">
            <a:avLst/>
          </a:prstGeom>
          <a:noFill/>
          <a:ln w="12700">
            <a:noFill/>
            <a:miter lim="800000"/>
            <a:headEnd type="none" w="sm" len="sm"/>
            <a:tailEnd type="none" w="sm" len="sm"/>
          </a:ln>
          <a:effectLst/>
        </p:spPr>
        <p:txBody>
          <a:bodyPr wrap="none" lIns="0" tIns="0" rIns="0" bIns="0">
            <a:spAutoFit/>
          </a:bodyPr>
          <a:lstStyle/>
          <a:p>
            <a:pPr>
              <a:defRPr/>
            </a:pPr>
            <a:endParaRPr lang="en-US" sz="900" b="0" i="1">
              <a:solidFill>
                <a:srgbClr val="000080"/>
              </a:solidFill>
              <a:latin typeface="Arial" pitchFamily="34" charset="0"/>
              <a:ea typeface="+mn-ea"/>
            </a:endParaRPr>
          </a:p>
        </p:txBody>
      </p:sp>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9" name="Footer Placeholder 4"/>
          <p:cNvSpPr>
            <a:spLocks noGrp="1"/>
          </p:cNvSpPr>
          <p:nvPr>
            <p:ph type="ftr" sz="quarter" idx="11"/>
          </p:nvPr>
        </p:nvSpPr>
        <p:spPr/>
        <p:txBody>
          <a:bodyPr/>
          <a:lstStyle>
            <a:lvl1pPr>
              <a:defRPr/>
            </a:lvl1pPr>
          </a:lstStyle>
          <a:p>
            <a:pPr>
              <a:defRPr/>
            </a:pPr>
            <a:endParaRPr lang="en-US" dirty="0"/>
          </a:p>
        </p:txBody>
      </p:sp>
      <p:sp>
        <p:nvSpPr>
          <p:cNvPr id="10" name="Slide Number Placeholder 5"/>
          <p:cNvSpPr>
            <a:spLocks noGrp="1"/>
          </p:cNvSpPr>
          <p:nvPr>
            <p:ph type="sldNum" sz="quarter" idx="12"/>
          </p:nvPr>
        </p:nvSpPr>
        <p:spPr/>
        <p:txBody>
          <a:bodyPr/>
          <a:lstStyle>
            <a:lvl1pPr>
              <a:defRPr/>
            </a:lvl1pPr>
          </a:lstStyle>
          <a:p>
            <a:pPr>
              <a:defRPr/>
            </a:pPr>
            <a:fld id="{A464FF6F-DC6E-4CD1-AA29-B5E0FC1E58E2}" type="slidenum">
              <a:rPr lang="en-US"/>
              <a:pPr>
                <a:defRPr/>
              </a:pPr>
              <a:t>‹#›</a:t>
            </a:fld>
            <a:endParaRPr lang="en-US" sz="1400" i="0" dirty="0"/>
          </a:p>
        </p:txBody>
      </p:sp>
      <p:sp>
        <p:nvSpPr>
          <p:cNvPr id="11" name="Text Box 13"/>
          <p:cNvSpPr txBox="1">
            <a:spLocks noChangeArrowheads="1"/>
          </p:cNvSpPr>
          <p:nvPr userDrawn="1"/>
        </p:nvSpPr>
        <p:spPr bwMode="auto">
          <a:xfrm>
            <a:off x="228600" y="6324600"/>
            <a:ext cx="1368614" cy="369332"/>
          </a:xfrm>
          <a:prstGeom prst="rect">
            <a:avLst/>
          </a:prstGeom>
          <a:noFill/>
          <a:ln w="12700">
            <a:noFill/>
            <a:miter lim="800000"/>
            <a:headEnd type="none" w="sm" len="sm"/>
            <a:tailEnd type="none" w="sm" len="sm"/>
          </a:ln>
          <a:effectLst/>
        </p:spPr>
        <p:txBody>
          <a:bodyPr wrap="none" lIns="0" tIns="0" rIns="0" bIns="0">
            <a:spAutoFit/>
          </a:bodyPr>
          <a:lstStyle/>
          <a:p>
            <a:pPr>
              <a:defRPr/>
            </a:pPr>
            <a:r>
              <a:rPr lang="en-US" sz="1200" b="1" dirty="0" smtClean="0">
                <a:latin typeface="Arial" pitchFamily="34" charset="0"/>
                <a:ea typeface="+mn-ea"/>
              </a:rPr>
              <a:t>LIGO-</a:t>
            </a:r>
            <a:r>
              <a:rPr lang="en-US" sz="1200" b="1" dirty="0" smtClean="0">
                <a:latin typeface="Arial" pitchFamily="34" charset="0"/>
                <a:ea typeface="+mn-ea"/>
              </a:rPr>
              <a:t>G1300419-v2</a:t>
            </a:r>
            <a:endParaRPr lang="en-US" sz="1200" b="1" dirty="0" smtClean="0">
              <a:latin typeface="Arial" pitchFamily="34" charset="0"/>
              <a:ea typeface="+mn-ea"/>
            </a:endParaRPr>
          </a:p>
          <a:p>
            <a:pPr>
              <a:defRPr/>
            </a:pPr>
            <a:r>
              <a:rPr lang="en-US" sz="1200" b="1" dirty="0" smtClean="0">
                <a:latin typeface="Arial" pitchFamily="34" charset="0"/>
                <a:ea typeface="+mn-ea"/>
              </a:rPr>
              <a:t>2013</a:t>
            </a:r>
            <a:r>
              <a:rPr lang="en-US" sz="1200" b="1" baseline="0" dirty="0" smtClean="0">
                <a:latin typeface="Arial" pitchFamily="34" charset="0"/>
                <a:ea typeface="+mn-ea"/>
              </a:rPr>
              <a:t> April 30</a:t>
            </a:r>
            <a:endParaRPr lang="en-US" sz="1200" b="1" dirty="0">
              <a:latin typeface="Arial" pitchFamily="34" charset="0"/>
              <a:ea typeface="+mn-ea"/>
            </a:endParaRPr>
          </a:p>
        </p:txBody>
      </p:sp>
    </p:spTree>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Rectangle 8"/>
          <p:cNvSpPr>
            <a:spLocks noChangeArrowheads="1"/>
          </p:cNvSpPr>
          <p:nvPr/>
        </p:nvSpPr>
        <p:spPr bwMode="auto">
          <a:xfrm>
            <a:off x="0" y="1543050"/>
            <a:ext cx="9132888" cy="38100"/>
          </a:xfrm>
          <a:prstGeom prst="rect">
            <a:avLst/>
          </a:prstGeom>
          <a:solidFill>
            <a:srgbClr val="DC0081"/>
          </a:solidFill>
          <a:ln w="9525">
            <a:solidFill>
              <a:schemeClr val="accent1"/>
            </a:solidFill>
            <a:miter lim="800000"/>
            <a:headEnd/>
            <a:tailEnd/>
          </a:ln>
          <a:effectLst/>
        </p:spPr>
        <p:txBody>
          <a:bodyPr wrap="none" anchor="ctr"/>
          <a:lstStyle/>
          <a:p>
            <a:pPr>
              <a:defRPr/>
            </a:pPr>
            <a:endParaRPr lang="en-US">
              <a:latin typeface="Arial" pitchFamily="34" charset="0"/>
              <a:ea typeface="+mn-ea"/>
            </a:endParaRPr>
          </a:p>
        </p:txBody>
      </p:sp>
      <p:graphicFrame>
        <p:nvGraphicFramePr>
          <p:cNvPr id="5" name="Object 9"/>
          <p:cNvGraphicFramePr>
            <a:graphicFrameLocks noChangeAspect="1"/>
          </p:cNvGraphicFramePr>
          <p:nvPr/>
        </p:nvGraphicFramePr>
        <p:xfrm>
          <a:off x="0" y="0"/>
          <a:ext cx="1366838" cy="998538"/>
        </p:xfrm>
        <a:graphic>
          <a:graphicData uri="http://schemas.openxmlformats.org/presentationml/2006/ole">
            <mc:AlternateContent xmlns:mc="http://schemas.openxmlformats.org/markup-compatibility/2006">
              <mc:Choice xmlns:v="urn:schemas-microsoft-com:vml" Requires="v">
                <p:oleObj spid="_x0000_s57384" name="Photo Editor Photo" r:id="rId3" imgW="4409524" imgH="3219899" progId="">
                  <p:embed/>
                </p:oleObj>
              </mc:Choice>
              <mc:Fallback>
                <p:oleObj name="Photo Editor Photo" r:id="rId3" imgW="4409524" imgH="3219899" progId="">
                  <p:embed/>
                  <p:pic>
                    <p:nvPicPr>
                      <p:cNvPr id="0"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366838" cy="99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 name="Text Box 11"/>
          <p:cNvSpPr txBox="1">
            <a:spLocks noChangeArrowheads="1"/>
          </p:cNvSpPr>
          <p:nvPr/>
        </p:nvSpPr>
        <p:spPr bwMode="auto">
          <a:xfrm>
            <a:off x="152400" y="6546850"/>
            <a:ext cx="0" cy="136525"/>
          </a:xfrm>
          <a:prstGeom prst="rect">
            <a:avLst/>
          </a:prstGeom>
          <a:noFill/>
          <a:ln w="12700">
            <a:noFill/>
            <a:miter lim="800000"/>
            <a:headEnd type="none" w="sm" len="sm"/>
            <a:tailEnd type="none" w="sm" len="sm"/>
          </a:ln>
          <a:effectLst/>
        </p:spPr>
        <p:txBody>
          <a:bodyPr wrap="none" lIns="0" tIns="0" rIns="0" bIns="0">
            <a:spAutoFit/>
          </a:bodyPr>
          <a:lstStyle/>
          <a:p>
            <a:pPr>
              <a:defRPr/>
            </a:pPr>
            <a:endParaRPr lang="en-US" sz="900" b="0" i="1">
              <a:solidFill>
                <a:srgbClr val="000080"/>
              </a:solidFill>
              <a:latin typeface="Arial" pitchFamily="34" charset="0"/>
              <a:ea typeface="+mn-ea"/>
            </a:endParaRPr>
          </a:p>
        </p:txBody>
      </p:sp>
      <p:sp>
        <p:nvSpPr>
          <p:cNvPr id="7" name="Text Box 13"/>
          <p:cNvSpPr txBox="1">
            <a:spLocks noChangeArrowheads="1"/>
          </p:cNvSpPr>
          <p:nvPr/>
        </p:nvSpPr>
        <p:spPr bwMode="auto">
          <a:xfrm>
            <a:off x="42863" y="6629400"/>
            <a:ext cx="719137" cy="182563"/>
          </a:xfrm>
          <a:prstGeom prst="rect">
            <a:avLst/>
          </a:prstGeom>
          <a:noFill/>
          <a:ln w="12700">
            <a:noFill/>
            <a:miter lim="800000"/>
            <a:headEnd type="none" w="sm" len="sm"/>
            <a:tailEnd type="none" w="sm" len="sm"/>
          </a:ln>
          <a:effectLst/>
        </p:spPr>
        <p:txBody>
          <a:bodyPr wrap="none" lIns="0" tIns="0" rIns="0" bIns="0">
            <a:spAutoFit/>
          </a:bodyPr>
          <a:lstStyle/>
          <a:p>
            <a:pPr>
              <a:defRPr/>
            </a:pPr>
            <a:r>
              <a:rPr lang="en-US" sz="800" b="0">
                <a:latin typeface="Arial" pitchFamily="34" charset="0"/>
                <a:ea typeface="+mn-ea"/>
              </a:rPr>
              <a:t>G080429-00-D</a:t>
            </a:r>
            <a:r>
              <a:rPr lang="en-US" b="0">
                <a:latin typeface="Arial" pitchFamily="34" charset="0"/>
                <a:ea typeface="+mn-ea"/>
              </a:rPr>
              <a:t> </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3"/>
          <p:cNvSpPr>
            <a:spLocks noGrp="1"/>
          </p:cNvSpPr>
          <p:nvPr>
            <p:ph type="dt" sz="half" idx="10"/>
          </p:nvPr>
        </p:nvSpPr>
        <p:spPr>
          <a:xfrm>
            <a:off x="0" y="6629400"/>
            <a:ext cx="990600" cy="228600"/>
          </a:xfrm>
          <a:prstGeom prst="rect">
            <a:avLst/>
          </a:prstGeom>
        </p:spPr>
        <p:txBody>
          <a:bodyPr/>
          <a:lstStyle>
            <a:lvl1pPr>
              <a:defRPr/>
            </a:lvl1pPr>
          </a:lstStyle>
          <a:p>
            <a:pPr>
              <a:defRPr/>
            </a:pPr>
            <a:endParaRPr lang="en-US"/>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pPr>
              <a:defRPr/>
            </a:pPr>
            <a:fld id="{A9A689D7-F329-4E9A-99F9-1A923B3F2E88}" type="slidenum">
              <a:rPr lang="en-US"/>
              <a:pPr>
                <a:defRPr/>
              </a:pPr>
              <a:t>‹#›</a:t>
            </a:fld>
            <a:endParaRPr lang="en-US" sz="1400" i="0"/>
          </a:p>
        </p:txBody>
      </p:sp>
    </p:spTree>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8"/>
          <p:cNvSpPr>
            <a:spLocks noChangeArrowheads="1"/>
          </p:cNvSpPr>
          <p:nvPr/>
        </p:nvSpPr>
        <p:spPr bwMode="auto">
          <a:xfrm>
            <a:off x="0" y="1543050"/>
            <a:ext cx="9132888" cy="38100"/>
          </a:xfrm>
          <a:prstGeom prst="rect">
            <a:avLst/>
          </a:prstGeom>
          <a:solidFill>
            <a:srgbClr val="DC0081"/>
          </a:solidFill>
          <a:ln w="9525">
            <a:solidFill>
              <a:schemeClr val="accent1"/>
            </a:solidFill>
            <a:miter lim="800000"/>
            <a:headEnd/>
            <a:tailEnd/>
          </a:ln>
          <a:effectLst/>
        </p:spPr>
        <p:txBody>
          <a:bodyPr wrap="none" anchor="ctr"/>
          <a:lstStyle/>
          <a:p>
            <a:pPr>
              <a:defRPr/>
            </a:pPr>
            <a:endParaRPr lang="en-US">
              <a:latin typeface="Arial" pitchFamily="34" charset="0"/>
              <a:ea typeface="+mn-ea"/>
            </a:endParaRPr>
          </a:p>
        </p:txBody>
      </p:sp>
      <p:graphicFrame>
        <p:nvGraphicFramePr>
          <p:cNvPr id="5" name="Object 9"/>
          <p:cNvGraphicFramePr>
            <a:graphicFrameLocks noChangeAspect="1"/>
          </p:cNvGraphicFramePr>
          <p:nvPr/>
        </p:nvGraphicFramePr>
        <p:xfrm>
          <a:off x="0" y="0"/>
          <a:ext cx="1366838" cy="998538"/>
        </p:xfrm>
        <a:graphic>
          <a:graphicData uri="http://schemas.openxmlformats.org/presentationml/2006/ole">
            <mc:AlternateContent xmlns:mc="http://schemas.openxmlformats.org/markup-compatibility/2006">
              <mc:Choice xmlns:v="urn:schemas-microsoft-com:vml" Requires="v">
                <p:oleObj spid="_x0000_s58408" name="Photo Editor Photo" r:id="rId3" imgW="4409524" imgH="3219899" progId="">
                  <p:embed/>
                </p:oleObj>
              </mc:Choice>
              <mc:Fallback>
                <p:oleObj name="Photo Editor Photo" r:id="rId3" imgW="4409524" imgH="3219899" progId="">
                  <p:embed/>
                  <p:pic>
                    <p:nvPicPr>
                      <p:cNvPr id="0"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366838" cy="99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 name="Text Box 11"/>
          <p:cNvSpPr txBox="1">
            <a:spLocks noChangeArrowheads="1"/>
          </p:cNvSpPr>
          <p:nvPr/>
        </p:nvSpPr>
        <p:spPr bwMode="auto">
          <a:xfrm>
            <a:off x="152400" y="6546850"/>
            <a:ext cx="0" cy="136525"/>
          </a:xfrm>
          <a:prstGeom prst="rect">
            <a:avLst/>
          </a:prstGeom>
          <a:noFill/>
          <a:ln w="12700">
            <a:noFill/>
            <a:miter lim="800000"/>
            <a:headEnd type="none" w="sm" len="sm"/>
            <a:tailEnd type="none" w="sm" len="sm"/>
          </a:ln>
          <a:effectLst/>
        </p:spPr>
        <p:txBody>
          <a:bodyPr wrap="none" lIns="0" tIns="0" rIns="0" bIns="0">
            <a:spAutoFit/>
          </a:bodyPr>
          <a:lstStyle/>
          <a:p>
            <a:pPr>
              <a:defRPr/>
            </a:pPr>
            <a:endParaRPr lang="en-US" sz="900" b="0" i="1">
              <a:solidFill>
                <a:srgbClr val="000080"/>
              </a:solidFill>
              <a:latin typeface="Arial" pitchFamily="34" charset="0"/>
              <a:ea typeface="+mn-ea"/>
            </a:endParaRPr>
          </a:p>
        </p:txBody>
      </p:sp>
      <p:sp>
        <p:nvSpPr>
          <p:cNvPr id="7" name="Text Box 13"/>
          <p:cNvSpPr txBox="1">
            <a:spLocks noChangeArrowheads="1"/>
          </p:cNvSpPr>
          <p:nvPr/>
        </p:nvSpPr>
        <p:spPr bwMode="auto">
          <a:xfrm>
            <a:off x="42863" y="6629400"/>
            <a:ext cx="719137" cy="182563"/>
          </a:xfrm>
          <a:prstGeom prst="rect">
            <a:avLst/>
          </a:prstGeom>
          <a:noFill/>
          <a:ln w="12700">
            <a:noFill/>
            <a:miter lim="800000"/>
            <a:headEnd type="none" w="sm" len="sm"/>
            <a:tailEnd type="none" w="sm" len="sm"/>
          </a:ln>
          <a:effectLst/>
        </p:spPr>
        <p:txBody>
          <a:bodyPr wrap="none" lIns="0" tIns="0" rIns="0" bIns="0">
            <a:spAutoFit/>
          </a:bodyPr>
          <a:lstStyle/>
          <a:p>
            <a:pPr>
              <a:defRPr/>
            </a:pPr>
            <a:r>
              <a:rPr lang="en-US" sz="800" b="0">
                <a:latin typeface="Arial" pitchFamily="34" charset="0"/>
                <a:ea typeface="+mn-ea"/>
              </a:rPr>
              <a:t>G080429-00-D</a:t>
            </a:r>
            <a:r>
              <a:rPr lang="en-US" b="0">
                <a:latin typeface="Arial" pitchFamily="34" charset="0"/>
                <a:ea typeface="+mn-ea"/>
              </a:rPr>
              <a:t> </a:t>
            </a:r>
          </a:p>
        </p:txBody>
      </p:sp>
      <p:sp>
        <p:nvSpPr>
          <p:cNvPr id="2" name="Vertical Title 1"/>
          <p:cNvSpPr>
            <a:spLocks noGrp="1"/>
          </p:cNvSpPr>
          <p:nvPr>
            <p:ph type="title" orient="vert"/>
          </p:nvPr>
        </p:nvSpPr>
        <p:spPr>
          <a:xfrm>
            <a:off x="6572250" y="152400"/>
            <a:ext cx="1962150" cy="594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2400"/>
            <a:ext cx="5734050" cy="594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3"/>
          <p:cNvSpPr>
            <a:spLocks noGrp="1"/>
          </p:cNvSpPr>
          <p:nvPr>
            <p:ph type="dt" sz="half" idx="10"/>
          </p:nvPr>
        </p:nvSpPr>
        <p:spPr>
          <a:xfrm>
            <a:off x="0" y="6629400"/>
            <a:ext cx="990600" cy="228600"/>
          </a:xfrm>
          <a:prstGeom prst="rect">
            <a:avLst/>
          </a:prstGeom>
        </p:spPr>
        <p:txBody>
          <a:bodyPr/>
          <a:lstStyle>
            <a:lvl1pPr>
              <a:defRPr/>
            </a:lvl1pPr>
          </a:lstStyle>
          <a:p>
            <a:pPr>
              <a:defRPr/>
            </a:pPr>
            <a:endParaRPr lang="en-US"/>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pPr>
              <a:defRPr/>
            </a:pPr>
            <a:fld id="{FEFFCC0B-5D23-4C47-9361-50BA477C56C8}" type="slidenum">
              <a:rPr lang="en-US"/>
              <a:pPr>
                <a:defRPr/>
              </a:pPr>
              <a:t>‹#›</a:t>
            </a:fld>
            <a:endParaRPr lang="en-US" sz="1400" i="0"/>
          </a:p>
        </p:txBody>
      </p:sp>
    </p:spTree>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Rectangle 8"/>
          <p:cNvSpPr>
            <a:spLocks noChangeArrowheads="1"/>
          </p:cNvSpPr>
          <p:nvPr/>
        </p:nvSpPr>
        <p:spPr bwMode="auto">
          <a:xfrm>
            <a:off x="0" y="1371600"/>
            <a:ext cx="9132888" cy="38100"/>
          </a:xfrm>
          <a:prstGeom prst="rect">
            <a:avLst/>
          </a:prstGeom>
          <a:solidFill>
            <a:srgbClr val="DC0081"/>
          </a:solidFill>
          <a:ln w="9525">
            <a:solidFill>
              <a:schemeClr val="accent1"/>
            </a:solidFill>
            <a:miter lim="800000"/>
            <a:headEnd/>
            <a:tailEnd/>
          </a:ln>
          <a:effectLst/>
        </p:spPr>
        <p:txBody>
          <a:bodyPr wrap="none" anchor="ctr"/>
          <a:lstStyle/>
          <a:p>
            <a:pPr>
              <a:defRPr/>
            </a:pPr>
            <a:endParaRPr lang="en-US">
              <a:latin typeface="Arial" pitchFamily="34" charset="0"/>
              <a:ea typeface="+mn-ea"/>
            </a:endParaRPr>
          </a:p>
        </p:txBody>
      </p:sp>
      <p:graphicFrame>
        <p:nvGraphicFramePr>
          <p:cNvPr id="5" name="Object 9"/>
          <p:cNvGraphicFramePr>
            <a:graphicFrameLocks noChangeAspect="1"/>
          </p:cNvGraphicFramePr>
          <p:nvPr/>
        </p:nvGraphicFramePr>
        <p:xfrm>
          <a:off x="0" y="0"/>
          <a:ext cx="1366838" cy="998538"/>
        </p:xfrm>
        <a:graphic>
          <a:graphicData uri="http://schemas.openxmlformats.org/presentationml/2006/ole">
            <mc:AlternateContent xmlns:mc="http://schemas.openxmlformats.org/markup-compatibility/2006">
              <mc:Choice xmlns:v="urn:schemas-microsoft-com:vml" Requires="v">
                <p:oleObj spid="_x0000_s49195" name="Photo Editor Photo" r:id="rId3" imgW="4409524" imgH="3219899" progId="">
                  <p:embed/>
                </p:oleObj>
              </mc:Choice>
              <mc:Fallback>
                <p:oleObj name="Photo Editor Photo" r:id="rId3" imgW="4409524" imgH="3219899" progId="">
                  <p:embed/>
                  <p:pic>
                    <p:nvPicPr>
                      <p:cNvPr id="0"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366838" cy="99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 name="Text Box 11"/>
          <p:cNvSpPr txBox="1">
            <a:spLocks noChangeArrowheads="1"/>
          </p:cNvSpPr>
          <p:nvPr/>
        </p:nvSpPr>
        <p:spPr bwMode="auto">
          <a:xfrm>
            <a:off x="152400" y="6546850"/>
            <a:ext cx="0" cy="136525"/>
          </a:xfrm>
          <a:prstGeom prst="rect">
            <a:avLst/>
          </a:prstGeom>
          <a:noFill/>
          <a:ln w="12700">
            <a:noFill/>
            <a:miter lim="800000"/>
            <a:headEnd type="none" w="sm" len="sm"/>
            <a:tailEnd type="none" w="sm" len="sm"/>
          </a:ln>
          <a:effectLst/>
        </p:spPr>
        <p:txBody>
          <a:bodyPr wrap="none" lIns="0" tIns="0" rIns="0" bIns="0">
            <a:spAutoFit/>
          </a:bodyPr>
          <a:lstStyle/>
          <a:p>
            <a:pPr>
              <a:defRPr/>
            </a:pPr>
            <a:endParaRPr lang="en-US" sz="900" b="0" i="1">
              <a:solidFill>
                <a:srgbClr val="000080"/>
              </a:solidFill>
              <a:latin typeface="Arial" pitchFamily="34" charset="0"/>
              <a:ea typeface="+mn-ea"/>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10"/>
          </p:nvPr>
        </p:nvSpPr>
        <p:spPr/>
        <p:txBody>
          <a:bodyPr/>
          <a:lstStyle>
            <a:lvl1pPr>
              <a:defRPr/>
            </a:lvl1pPr>
          </a:lstStyle>
          <a:p>
            <a:pPr>
              <a:defRPr/>
            </a:pPr>
            <a:endParaRPr lang="en-US" dirty="0"/>
          </a:p>
        </p:txBody>
      </p:sp>
      <p:sp>
        <p:nvSpPr>
          <p:cNvPr id="9" name="Slide Number Placeholder 5"/>
          <p:cNvSpPr>
            <a:spLocks noGrp="1"/>
          </p:cNvSpPr>
          <p:nvPr>
            <p:ph type="sldNum" sz="quarter" idx="11"/>
          </p:nvPr>
        </p:nvSpPr>
        <p:spPr/>
        <p:txBody>
          <a:bodyPr/>
          <a:lstStyle>
            <a:lvl1pPr>
              <a:defRPr/>
            </a:lvl1pPr>
          </a:lstStyle>
          <a:p>
            <a:pPr>
              <a:defRPr/>
            </a:pPr>
            <a:fld id="{A02D267D-EA99-482E-BD4F-B2371B1D3BDA}" type="slidenum">
              <a:rPr lang="en-US"/>
              <a:pPr>
                <a:defRPr/>
              </a:pPr>
              <a:t>‹#›</a:t>
            </a:fld>
            <a:endParaRPr lang="en-US" sz="1400" i="0"/>
          </a:p>
        </p:txBody>
      </p:sp>
      <p:sp>
        <p:nvSpPr>
          <p:cNvPr id="10" name="Text Box 13"/>
          <p:cNvSpPr txBox="1">
            <a:spLocks noChangeArrowheads="1"/>
          </p:cNvSpPr>
          <p:nvPr userDrawn="1"/>
        </p:nvSpPr>
        <p:spPr bwMode="auto">
          <a:xfrm>
            <a:off x="152400" y="6400800"/>
            <a:ext cx="1368614" cy="184666"/>
          </a:xfrm>
          <a:prstGeom prst="rect">
            <a:avLst/>
          </a:prstGeom>
          <a:noFill/>
          <a:ln w="12700">
            <a:noFill/>
            <a:miter lim="800000"/>
            <a:headEnd type="none" w="sm" len="sm"/>
            <a:tailEnd type="none" w="sm" len="sm"/>
          </a:ln>
          <a:effectLst/>
        </p:spPr>
        <p:txBody>
          <a:bodyPr wrap="none" lIns="0" tIns="0" rIns="0" bIns="0">
            <a:spAutoFit/>
          </a:bodyPr>
          <a:lstStyle/>
          <a:p>
            <a:pPr>
              <a:defRPr/>
            </a:pPr>
            <a:r>
              <a:rPr lang="en-US" sz="1200" b="1" dirty="0" smtClean="0">
                <a:latin typeface="Arial" pitchFamily="34" charset="0"/>
                <a:ea typeface="+mn-ea"/>
              </a:rPr>
              <a:t>LIGO-</a:t>
            </a:r>
            <a:r>
              <a:rPr lang="en-US" sz="1200" b="1" dirty="0" smtClean="0">
                <a:latin typeface="Arial" pitchFamily="34" charset="0"/>
                <a:ea typeface="+mn-ea"/>
              </a:rPr>
              <a:t>G1300419-v2</a:t>
            </a:r>
            <a:endParaRPr lang="en-US" sz="1200" b="1" dirty="0">
              <a:latin typeface="Arial" pitchFamily="34" charset="0"/>
              <a:ea typeface="+mn-ea"/>
            </a:endParaRPr>
          </a:p>
        </p:txBody>
      </p:sp>
    </p:spTree>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8"/>
          <p:cNvSpPr>
            <a:spLocks noChangeArrowheads="1"/>
          </p:cNvSpPr>
          <p:nvPr/>
        </p:nvSpPr>
        <p:spPr bwMode="auto">
          <a:xfrm>
            <a:off x="0" y="1543050"/>
            <a:ext cx="9132888" cy="38100"/>
          </a:xfrm>
          <a:prstGeom prst="rect">
            <a:avLst/>
          </a:prstGeom>
          <a:solidFill>
            <a:srgbClr val="DC0081"/>
          </a:solidFill>
          <a:ln w="9525">
            <a:solidFill>
              <a:schemeClr val="accent1"/>
            </a:solidFill>
            <a:miter lim="800000"/>
            <a:headEnd/>
            <a:tailEnd/>
          </a:ln>
          <a:effectLst/>
        </p:spPr>
        <p:txBody>
          <a:bodyPr wrap="none" anchor="ctr"/>
          <a:lstStyle/>
          <a:p>
            <a:pPr>
              <a:defRPr/>
            </a:pPr>
            <a:endParaRPr lang="en-US">
              <a:latin typeface="Arial" pitchFamily="34" charset="0"/>
              <a:ea typeface="+mn-ea"/>
            </a:endParaRPr>
          </a:p>
        </p:txBody>
      </p:sp>
      <p:graphicFrame>
        <p:nvGraphicFramePr>
          <p:cNvPr id="5" name="Object 9"/>
          <p:cNvGraphicFramePr>
            <a:graphicFrameLocks noChangeAspect="1"/>
          </p:cNvGraphicFramePr>
          <p:nvPr/>
        </p:nvGraphicFramePr>
        <p:xfrm>
          <a:off x="0" y="0"/>
          <a:ext cx="1366838" cy="998538"/>
        </p:xfrm>
        <a:graphic>
          <a:graphicData uri="http://schemas.openxmlformats.org/presentationml/2006/ole">
            <mc:AlternateContent xmlns:mc="http://schemas.openxmlformats.org/markup-compatibility/2006">
              <mc:Choice xmlns:v="urn:schemas-microsoft-com:vml" Requires="v">
                <p:oleObj spid="_x0000_s50216" name="Photo Editor Photo" r:id="rId3" imgW="4409524" imgH="3219899" progId="">
                  <p:embed/>
                </p:oleObj>
              </mc:Choice>
              <mc:Fallback>
                <p:oleObj name="Photo Editor Photo" r:id="rId3" imgW="4409524" imgH="3219899" progId="">
                  <p:embed/>
                  <p:pic>
                    <p:nvPicPr>
                      <p:cNvPr id="0"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366838" cy="99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 name="Text Box 11"/>
          <p:cNvSpPr txBox="1">
            <a:spLocks noChangeArrowheads="1"/>
          </p:cNvSpPr>
          <p:nvPr/>
        </p:nvSpPr>
        <p:spPr bwMode="auto">
          <a:xfrm>
            <a:off x="152400" y="6546850"/>
            <a:ext cx="0" cy="136525"/>
          </a:xfrm>
          <a:prstGeom prst="rect">
            <a:avLst/>
          </a:prstGeom>
          <a:noFill/>
          <a:ln w="12700">
            <a:noFill/>
            <a:miter lim="800000"/>
            <a:headEnd type="none" w="sm" len="sm"/>
            <a:tailEnd type="none" w="sm" len="sm"/>
          </a:ln>
          <a:effectLst/>
        </p:spPr>
        <p:txBody>
          <a:bodyPr wrap="none" lIns="0" tIns="0" rIns="0" bIns="0">
            <a:spAutoFit/>
          </a:bodyPr>
          <a:lstStyle/>
          <a:p>
            <a:pPr>
              <a:defRPr/>
            </a:pPr>
            <a:endParaRPr lang="en-US" sz="900" b="0" i="1">
              <a:solidFill>
                <a:srgbClr val="000080"/>
              </a:solidFill>
              <a:latin typeface="Arial" pitchFamily="34" charset="0"/>
              <a:ea typeface="+mn-ea"/>
            </a:endParaRPr>
          </a:p>
        </p:txBody>
      </p:sp>
      <p:sp>
        <p:nvSpPr>
          <p:cNvPr id="7" name="Text Box 13"/>
          <p:cNvSpPr txBox="1">
            <a:spLocks noChangeArrowheads="1"/>
          </p:cNvSpPr>
          <p:nvPr/>
        </p:nvSpPr>
        <p:spPr bwMode="auto">
          <a:xfrm>
            <a:off x="42863" y="6629400"/>
            <a:ext cx="719137" cy="182563"/>
          </a:xfrm>
          <a:prstGeom prst="rect">
            <a:avLst/>
          </a:prstGeom>
          <a:noFill/>
          <a:ln w="12700">
            <a:noFill/>
            <a:miter lim="800000"/>
            <a:headEnd type="none" w="sm" len="sm"/>
            <a:tailEnd type="none" w="sm" len="sm"/>
          </a:ln>
          <a:effectLst/>
        </p:spPr>
        <p:txBody>
          <a:bodyPr wrap="none" lIns="0" tIns="0" rIns="0" bIns="0">
            <a:spAutoFit/>
          </a:bodyPr>
          <a:lstStyle/>
          <a:p>
            <a:pPr>
              <a:defRPr/>
            </a:pPr>
            <a:r>
              <a:rPr lang="en-US" sz="800" b="0">
                <a:latin typeface="Arial" pitchFamily="34" charset="0"/>
                <a:ea typeface="+mn-ea"/>
              </a:rPr>
              <a:t>G080429-00-D</a:t>
            </a:r>
            <a:r>
              <a:rPr lang="en-US" b="0">
                <a:latin typeface="Arial" pitchFamily="34" charset="0"/>
                <a:ea typeface="+mn-ea"/>
              </a:rPr>
              <a:t> </a:t>
            </a:r>
          </a:p>
        </p:txBody>
      </p:sp>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8" name="Date Placeholder 3"/>
          <p:cNvSpPr>
            <a:spLocks noGrp="1"/>
          </p:cNvSpPr>
          <p:nvPr>
            <p:ph type="dt" sz="half" idx="10"/>
          </p:nvPr>
        </p:nvSpPr>
        <p:spPr>
          <a:xfrm>
            <a:off x="0" y="6629400"/>
            <a:ext cx="990600" cy="228600"/>
          </a:xfrm>
          <a:prstGeom prst="rect">
            <a:avLst/>
          </a:prstGeom>
        </p:spPr>
        <p:txBody>
          <a:bodyPr/>
          <a:lstStyle>
            <a:lvl1pPr>
              <a:defRPr/>
            </a:lvl1pPr>
          </a:lstStyle>
          <a:p>
            <a:pPr>
              <a:defRPr/>
            </a:pPr>
            <a:endParaRPr lang="en-US"/>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pPr>
              <a:defRPr/>
            </a:pPr>
            <a:fld id="{AF6F9723-7376-4E80-9B87-62963056283D}" type="slidenum">
              <a:rPr lang="en-US"/>
              <a:pPr>
                <a:defRPr/>
              </a:pPr>
              <a:t>‹#›</a:t>
            </a:fld>
            <a:endParaRPr lang="en-US" sz="1400" i="0"/>
          </a:p>
        </p:txBody>
      </p:sp>
    </p:spTree>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Rectangle 8"/>
          <p:cNvSpPr>
            <a:spLocks noChangeArrowheads="1"/>
          </p:cNvSpPr>
          <p:nvPr/>
        </p:nvSpPr>
        <p:spPr bwMode="auto">
          <a:xfrm>
            <a:off x="0" y="1543050"/>
            <a:ext cx="9132888" cy="38100"/>
          </a:xfrm>
          <a:prstGeom prst="rect">
            <a:avLst/>
          </a:prstGeom>
          <a:solidFill>
            <a:srgbClr val="DC0081"/>
          </a:solidFill>
          <a:ln w="9525">
            <a:solidFill>
              <a:schemeClr val="accent1"/>
            </a:solidFill>
            <a:miter lim="800000"/>
            <a:headEnd/>
            <a:tailEnd/>
          </a:ln>
          <a:effectLst/>
        </p:spPr>
        <p:txBody>
          <a:bodyPr wrap="none" anchor="ctr"/>
          <a:lstStyle/>
          <a:p>
            <a:pPr>
              <a:defRPr/>
            </a:pPr>
            <a:endParaRPr lang="en-US">
              <a:latin typeface="Arial" pitchFamily="34" charset="0"/>
              <a:ea typeface="+mn-ea"/>
            </a:endParaRPr>
          </a:p>
        </p:txBody>
      </p:sp>
      <p:graphicFrame>
        <p:nvGraphicFramePr>
          <p:cNvPr id="6" name="Object 9"/>
          <p:cNvGraphicFramePr>
            <a:graphicFrameLocks noChangeAspect="1"/>
          </p:cNvGraphicFramePr>
          <p:nvPr/>
        </p:nvGraphicFramePr>
        <p:xfrm>
          <a:off x="0" y="0"/>
          <a:ext cx="1366838" cy="998538"/>
        </p:xfrm>
        <a:graphic>
          <a:graphicData uri="http://schemas.openxmlformats.org/presentationml/2006/ole">
            <mc:AlternateContent xmlns:mc="http://schemas.openxmlformats.org/markup-compatibility/2006">
              <mc:Choice xmlns:v="urn:schemas-microsoft-com:vml" Requires="v">
                <p:oleObj spid="_x0000_s51242" name="Photo Editor Photo" r:id="rId3" imgW="4409524" imgH="3219899" progId="">
                  <p:embed/>
                </p:oleObj>
              </mc:Choice>
              <mc:Fallback>
                <p:oleObj name="Photo Editor Photo" r:id="rId3" imgW="4409524" imgH="3219899" progId="">
                  <p:embed/>
                  <p:pic>
                    <p:nvPicPr>
                      <p:cNvPr id="0"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366838" cy="99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 name="Text Box 11"/>
          <p:cNvSpPr txBox="1">
            <a:spLocks noChangeArrowheads="1"/>
          </p:cNvSpPr>
          <p:nvPr/>
        </p:nvSpPr>
        <p:spPr bwMode="auto">
          <a:xfrm>
            <a:off x="152400" y="6546850"/>
            <a:ext cx="0" cy="136525"/>
          </a:xfrm>
          <a:prstGeom prst="rect">
            <a:avLst/>
          </a:prstGeom>
          <a:noFill/>
          <a:ln w="12700">
            <a:noFill/>
            <a:miter lim="800000"/>
            <a:headEnd type="none" w="sm" len="sm"/>
            <a:tailEnd type="none" w="sm" len="sm"/>
          </a:ln>
          <a:effectLst/>
        </p:spPr>
        <p:txBody>
          <a:bodyPr wrap="none" lIns="0" tIns="0" rIns="0" bIns="0">
            <a:spAutoFit/>
          </a:bodyPr>
          <a:lstStyle/>
          <a:p>
            <a:pPr>
              <a:defRPr/>
            </a:pPr>
            <a:endParaRPr lang="en-US" sz="900" b="0" i="1">
              <a:solidFill>
                <a:srgbClr val="000080"/>
              </a:solidFill>
              <a:latin typeface="Arial" pitchFamily="34" charset="0"/>
              <a:ea typeface="+mn-ea"/>
            </a:endParaRPr>
          </a:p>
        </p:txBody>
      </p:sp>
      <p:sp>
        <p:nvSpPr>
          <p:cNvPr id="8" name="Text Box 13"/>
          <p:cNvSpPr txBox="1">
            <a:spLocks noChangeArrowheads="1"/>
          </p:cNvSpPr>
          <p:nvPr/>
        </p:nvSpPr>
        <p:spPr bwMode="auto">
          <a:xfrm>
            <a:off x="42863" y="6629400"/>
            <a:ext cx="479198" cy="184666"/>
          </a:xfrm>
          <a:prstGeom prst="rect">
            <a:avLst/>
          </a:prstGeom>
          <a:noFill/>
          <a:ln w="12700">
            <a:noFill/>
            <a:miter lim="800000"/>
            <a:headEnd type="none" w="sm" len="sm"/>
            <a:tailEnd type="none" w="sm" len="sm"/>
          </a:ln>
          <a:effectLst/>
        </p:spPr>
        <p:txBody>
          <a:bodyPr wrap="none" lIns="0" tIns="0" rIns="0" bIns="0">
            <a:spAutoFit/>
          </a:bodyPr>
          <a:lstStyle/>
          <a:p>
            <a:pPr>
              <a:defRPr/>
            </a:pPr>
            <a:r>
              <a:rPr lang="en-US" sz="800" b="0" dirty="0" smtClean="0">
                <a:latin typeface="Arial" pitchFamily="34" charset="0"/>
                <a:ea typeface="+mn-ea"/>
              </a:rPr>
              <a:t>G1300419</a:t>
            </a:r>
            <a:r>
              <a:rPr lang="en-US" b="0" dirty="0" smtClean="0">
                <a:latin typeface="Arial" pitchFamily="34" charset="0"/>
                <a:ea typeface="+mn-ea"/>
              </a:rPr>
              <a:t> </a:t>
            </a:r>
            <a:endParaRPr lang="en-US" b="0" dirty="0">
              <a:latin typeface="Arial" pitchFamily="34" charset="0"/>
              <a:ea typeface="+mn-ea"/>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764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764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Date Placeholder 4"/>
          <p:cNvSpPr>
            <a:spLocks noGrp="1"/>
          </p:cNvSpPr>
          <p:nvPr>
            <p:ph type="dt" sz="half" idx="10"/>
          </p:nvPr>
        </p:nvSpPr>
        <p:spPr>
          <a:xfrm>
            <a:off x="1066800" y="6400800"/>
            <a:ext cx="990600" cy="228600"/>
          </a:xfrm>
          <a:prstGeom prst="rect">
            <a:avLst/>
          </a:prstGeom>
        </p:spPr>
        <p:txBody>
          <a:bodyPr/>
          <a:lstStyle>
            <a:lvl1pPr>
              <a:defRPr/>
            </a:lvl1pPr>
          </a:lstStyle>
          <a:p>
            <a:pPr>
              <a:defRPr/>
            </a:pPr>
            <a:endParaRPr lang="en-US" dirty="0"/>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p:txBody>
          <a:bodyPr/>
          <a:lstStyle>
            <a:lvl1pPr>
              <a:defRPr/>
            </a:lvl1pPr>
          </a:lstStyle>
          <a:p>
            <a:pPr>
              <a:defRPr/>
            </a:pPr>
            <a:fld id="{5D54D004-110F-49CE-9239-1B7600B4140E}" type="slidenum">
              <a:rPr lang="en-US"/>
              <a:pPr>
                <a:defRPr/>
              </a:pPr>
              <a:t>‹#›</a:t>
            </a:fld>
            <a:endParaRPr lang="en-US" sz="1400" i="0"/>
          </a:p>
        </p:txBody>
      </p:sp>
    </p:spTree>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8"/>
          <p:cNvSpPr>
            <a:spLocks noChangeArrowheads="1"/>
          </p:cNvSpPr>
          <p:nvPr/>
        </p:nvSpPr>
        <p:spPr bwMode="auto">
          <a:xfrm>
            <a:off x="0" y="1543050"/>
            <a:ext cx="9132888" cy="38100"/>
          </a:xfrm>
          <a:prstGeom prst="rect">
            <a:avLst/>
          </a:prstGeom>
          <a:solidFill>
            <a:srgbClr val="DC0081"/>
          </a:solidFill>
          <a:ln w="9525">
            <a:solidFill>
              <a:schemeClr val="accent1"/>
            </a:solidFill>
            <a:miter lim="800000"/>
            <a:headEnd/>
            <a:tailEnd/>
          </a:ln>
          <a:effectLst/>
        </p:spPr>
        <p:txBody>
          <a:bodyPr wrap="none" anchor="ctr"/>
          <a:lstStyle/>
          <a:p>
            <a:pPr>
              <a:defRPr/>
            </a:pPr>
            <a:endParaRPr lang="en-US">
              <a:latin typeface="Arial" pitchFamily="34" charset="0"/>
              <a:ea typeface="+mn-ea"/>
            </a:endParaRPr>
          </a:p>
        </p:txBody>
      </p:sp>
      <p:graphicFrame>
        <p:nvGraphicFramePr>
          <p:cNvPr id="8" name="Object 9"/>
          <p:cNvGraphicFramePr>
            <a:graphicFrameLocks noChangeAspect="1"/>
          </p:cNvGraphicFramePr>
          <p:nvPr/>
        </p:nvGraphicFramePr>
        <p:xfrm>
          <a:off x="0" y="0"/>
          <a:ext cx="1366838" cy="998538"/>
        </p:xfrm>
        <a:graphic>
          <a:graphicData uri="http://schemas.openxmlformats.org/presentationml/2006/ole">
            <mc:AlternateContent xmlns:mc="http://schemas.openxmlformats.org/markup-compatibility/2006">
              <mc:Choice xmlns:v="urn:schemas-microsoft-com:vml" Requires="v">
                <p:oleObj spid="_x0000_s52264" name="Photo Editor Photo" r:id="rId3" imgW="4409524" imgH="3219899" progId="">
                  <p:embed/>
                </p:oleObj>
              </mc:Choice>
              <mc:Fallback>
                <p:oleObj name="Photo Editor Photo" r:id="rId3" imgW="4409524" imgH="3219899" progId="">
                  <p:embed/>
                  <p:pic>
                    <p:nvPicPr>
                      <p:cNvPr id="0"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366838" cy="99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9" name="Text Box 11"/>
          <p:cNvSpPr txBox="1">
            <a:spLocks noChangeArrowheads="1"/>
          </p:cNvSpPr>
          <p:nvPr/>
        </p:nvSpPr>
        <p:spPr bwMode="auto">
          <a:xfrm>
            <a:off x="152400" y="6546850"/>
            <a:ext cx="0" cy="136525"/>
          </a:xfrm>
          <a:prstGeom prst="rect">
            <a:avLst/>
          </a:prstGeom>
          <a:noFill/>
          <a:ln w="12700">
            <a:noFill/>
            <a:miter lim="800000"/>
            <a:headEnd type="none" w="sm" len="sm"/>
            <a:tailEnd type="none" w="sm" len="sm"/>
          </a:ln>
          <a:effectLst/>
        </p:spPr>
        <p:txBody>
          <a:bodyPr wrap="none" lIns="0" tIns="0" rIns="0" bIns="0">
            <a:spAutoFit/>
          </a:bodyPr>
          <a:lstStyle/>
          <a:p>
            <a:pPr>
              <a:defRPr/>
            </a:pPr>
            <a:endParaRPr lang="en-US" sz="900" b="0" i="1">
              <a:solidFill>
                <a:srgbClr val="000080"/>
              </a:solidFill>
              <a:latin typeface="Arial" pitchFamily="34" charset="0"/>
              <a:ea typeface="+mn-ea"/>
            </a:endParaRPr>
          </a:p>
        </p:txBody>
      </p:sp>
      <p:sp>
        <p:nvSpPr>
          <p:cNvPr id="10" name="Text Box 13"/>
          <p:cNvSpPr txBox="1">
            <a:spLocks noChangeArrowheads="1"/>
          </p:cNvSpPr>
          <p:nvPr/>
        </p:nvSpPr>
        <p:spPr bwMode="auto">
          <a:xfrm>
            <a:off x="42863" y="6629400"/>
            <a:ext cx="719137" cy="182563"/>
          </a:xfrm>
          <a:prstGeom prst="rect">
            <a:avLst/>
          </a:prstGeom>
          <a:noFill/>
          <a:ln w="12700">
            <a:noFill/>
            <a:miter lim="800000"/>
            <a:headEnd type="none" w="sm" len="sm"/>
            <a:tailEnd type="none" w="sm" len="sm"/>
          </a:ln>
          <a:effectLst/>
        </p:spPr>
        <p:txBody>
          <a:bodyPr wrap="none" lIns="0" tIns="0" rIns="0" bIns="0">
            <a:spAutoFit/>
          </a:bodyPr>
          <a:lstStyle/>
          <a:p>
            <a:pPr>
              <a:defRPr/>
            </a:pPr>
            <a:r>
              <a:rPr lang="en-US" sz="800" b="0">
                <a:latin typeface="Arial" pitchFamily="34" charset="0"/>
                <a:ea typeface="+mn-ea"/>
              </a:rPr>
              <a:t>G080429-00-D</a:t>
            </a:r>
            <a:r>
              <a:rPr lang="en-US" b="0">
                <a:latin typeface="Arial" pitchFamily="34" charset="0"/>
                <a:ea typeface="+mn-ea"/>
              </a:rPr>
              <a:t> </a:t>
            </a:r>
          </a:p>
        </p:txBody>
      </p:sp>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Date Placeholder 6"/>
          <p:cNvSpPr>
            <a:spLocks noGrp="1"/>
          </p:cNvSpPr>
          <p:nvPr>
            <p:ph type="dt" sz="half" idx="10"/>
          </p:nvPr>
        </p:nvSpPr>
        <p:spPr>
          <a:xfrm>
            <a:off x="0" y="6629400"/>
            <a:ext cx="990600" cy="228600"/>
          </a:xfrm>
          <a:prstGeom prst="rect">
            <a:avLst/>
          </a:prstGeom>
        </p:spPr>
        <p:txBody>
          <a:bodyPr/>
          <a:lstStyle>
            <a:lvl1pPr>
              <a:defRPr/>
            </a:lvl1pPr>
          </a:lstStyle>
          <a:p>
            <a:pPr>
              <a:defRPr/>
            </a:pPr>
            <a:endParaRPr lang="en-US"/>
          </a:p>
        </p:txBody>
      </p:sp>
      <p:sp>
        <p:nvSpPr>
          <p:cNvPr id="12" name="Footer Placeholder 7"/>
          <p:cNvSpPr>
            <a:spLocks noGrp="1"/>
          </p:cNvSpPr>
          <p:nvPr>
            <p:ph type="ftr" sz="quarter" idx="11"/>
          </p:nvPr>
        </p:nvSpPr>
        <p:spPr/>
        <p:txBody>
          <a:bodyPr/>
          <a:lstStyle>
            <a:lvl1pPr>
              <a:defRPr/>
            </a:lvl1pPr>
          </a:lstStyle>
          <a:p>
            <a:pPr>
              <a:defRPr/>
            </a:pPr>
            <a:endParaRPr lang="en-US"/>
          </a:p>
        </p:txBody>
      </p:sp>
      <p:sp>
        <p:nvSpPr>
          <p:cNvPr id="13" name="Slide Number Placeholder 8"/>
          <p:cNvSpPr>
            <a:spLocks noGrp="1"/>
          </p:cNvSpPr>
          <p:nvPr>
            <p:ph type="sldNum" sz="quarter" idx="12"/>
          </p:nvPr>
        </p:nvSpPr>
        <p:spPr/>
        <p:txBody>
          <a:bodyPr/>
          <a:lstStyle>
            <a:lvl1pPr>
              <a:defRPr/>
            </a:lvl1pPr>
          </a:lstStyle>
          <a:p>
            <a:pPr>
              <a:defRPr/>
            </a:pPr>
            <a:fld id="{5DD1590B-12CE-4CB6-89AA-96C5A2C0BABD}" type="slidenum">
              <a:rPr lang="en-US"/>
              <a:pPr>
                <a:defRPr/>
              </a:pPr>
              <a:t>‹#›</a:t>
            </a:fld>
            <a:endParaRPr lang="en-US" sz="1400" i="0"/>
          </a:p>
        </p:txBody>
      </p:sp>
    </p:spTree>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Rectangle 8"/>
          <p:cNvSpPr>
            <a:spLocks noChangeArrowheads="1"/>
          </p:cNvSpPr>
          <p:nvPr/>
        </p:nvSpPr>
        <p:spPr bwMode="auto">
          <a:xfrm>
            <a:off x="0" y="1543050"/>
            <a:ext cx="9132888" cy="38100"/>
          </a:xfrm>
          <a:prstGeom prst="rect">
            <a:avLst/>
          </a:prstGeom>
          <a:solidFill>
            <a:srgbClr val="DC0081"/>
          </a:solidFill>
          <a:ln w="9525">
            <a:solidFill>
              <a:schemeClr val="accent1"/>
            </a:solidFill>
            <a:miter lim="800000"/>
            <a:headEnd/>
            <a:tailEnd/>
          </a:ln>
          <a:effectLst/>
        </p:spPr>
        <p:txBody>
          <a:bodyPr wrap="none" anchor="ctr"/>
          <a:lstStyle/>
          <a:p>
            <a:pPr>
              <a:defRPr/>
            </a:pPr>
            <a:endParaRPr lang="en-US">
              <a:latin typeface="Arial" pitchFamily="34" charset="0"/>
              <a:ea typeface="+mn-ea"/>
            </a:endParaRPr>
          </a:p>
        </p:txBody>
      </p:sp>
      <p:graphicFrame>
        <p:nvGraphicFramePr>
          <p:cNvPr id="4" name="Object 9"/>
          <p:cNvGraphicFramePr>
            <a:graphicFrameLocks noChangeAspect="1"/>
          </p:cNvGraphicFramePr>
          <p:nvPr/>
        </p:nvGraphicFramePr>
        <p:xfrm>
          <a:off x="0" y="0"/>
          <a:ext cx="1366838" cy="998538"/>
        </p:xfrm>
        <a:graphic>
          <a:graphicData uri="http://schemas.openxmlformats.org/presentationml/2006/ole">
            <mc:AlternateContent xmlns:mc="http://schemas.openxmlformats.org/markup-compatibility/2006">
              <mc:Choice xmlns:v="urn:schemas-microsoft-com:vml" Requires="v">
                <p:oleObj spid="_x0000_s53289" name="Photo Editor Photo" r:id="rId3" imgW="4409524" imgH="3219899" progId="">
                  <p:embed/>
                </p:oleObj>
              </mc:Choice>
              <mc:Fallback>
                <p:oleObj name="Photo Editor Photo" r:id="rId3" imgW="4409524" imgH="3219899" progId="">
                  <p:embed/>
                  <p:pic>
                    <p:nvPicPr>
                      <p:cNvPr id="0"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366838" cy="99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 name="Text Box 11"/>
          <p:cNvSpPr txBox="1">
            <a:spLocks noChangeArrowheads="1"/>
          </p:cNvSpPr>
          <p:nvPr/>
        </p:nvSpPr>
        <p:spPr bwMode="auto">
          <a:xfrm>
            <a:off x="152400" y="6546850"/>
            <a:ext cx="0" cy="136525"/>
          </a:xfrm>
          <a:prstGeom prst="rect">
            <a:avLst/>
          </a:prstGeom>
          <a:noFill/>
          <a:ln w="12700">
            <a:noFill/>
            <a:miter lim="800000"/>
            <a:headEnd type="none" w="sm" len="sm"/>
            <a:tailEnd type="none" w="sm" len="sm"/>
          </a:ln>
          <a:effectLst/>
        </p:spPr>
        <p:txBody>
          <a:bodyPr wrap="none" lIns="0" tIns="0" rIns="0" bIns="0">
            <a:spAutoFit/>
          </a:bodyPr>
          <a:lstStyle/>
          <a:p>
            <a:pPr>
              <a:defRPr/>
            </a:pPr>
            <a:endParaRPr lang="en-US" sz="900" b="0" i="1">
              <a:solidFill>
                <a:srgbClr val="000080"/>
              </a:solidFill>
              <a:latin typeface="Arial" pitchFamily="34" charset="0"/>
              <a:ea typeface="+mn-ea"/>
            </a:endParaRPr>
          </a:p>
        </p:txBody>
      </p:sp>
      <p:sp>
        <p:nvSpPr>
          <p:cNvPr id="6" name="Text Box 13"/>
          <p:cNvSpPr txBox="1">
            <a:spLocks noChangeArrowheads="1"/>
          </p:cNvSpPr>
          <p:nvPr/>
        </p:nvSpPr>
        <p:spPr bwMode="auto">
          <a:xfrm>
            <a:off x="42863" y="6629400"/>
            <a:ext cx="479198" cy="184666"/>
          </a:xfrm>
          <a:prstGeom prst="rect">
            <a:avLst/>
          </a:prstGeom>
          <a:noFill/>
          <a:ln w="12700">
            <a:noFill/>
            <a:miter lim="800000"/>
            <a:headEnd type="none" w="sm" len="sm"/>
            <a:tailEnd type="none" w="sm" len="sm"/>
          </a:ln>
          <a:effectLst/>
        </p:spPr>
        <p:txBody>
          <a:bodyPr wrap="none" lIns="0" tIns="0" rIns="0" bIns="0">
            <a:spAutoFit/>
          </a:bodyPr>
          <a:lstStyle/>
          <a:p>
            <a:pPr>
              <a:defRPr/>
            </a:pPr>
            <a:r>
              <a:rPr lang="en-US" sz="800" b="0" dirty="0" smtClean="0">
                <a:latin typeface="Arial" pitchFamily="34" charset="0"/>
                <a:ea typeface="+mn-ea"/>
              </a:rPr>
              <a:t>G1200370</a:t>
            </a:r>
            <a:r>
              <a:rPr lang="en-US" b="0" dirty="0" smtClean="0">
                <a:latin typeface="Arial" pitchFamily="34" charset="0"/>
                <a:ea typeface="+mn-ea"/>
              </a:rPr>
              <a:t> </a:t>
            </a:r>
            <a:endParaRPr lang="en-US" b="0" dirty="0">
              <a:latin typeface="Arial" pitchFamily="34" charset="0"/>
              <a:ea typeface="+mn-ea"/>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7" name="Date Placeholder 2"/>
          <p:cNvSpPr>
            <a:spLocks noGrp="1"/>
          </p:cNvSpPr>
          <p:nvPr>
            <p:ph type="dt" sz="half" idx="10"/>
          </p:nvPr>
        </p:nvSpPr>
        <p:spPr>
          <a:xfrm>
            <a:off x="8467" y="6172200"/>
            <a:ext cx="990600" cy="228600"/>
          </a:xfrm>
          <a:prstGeom prst="rect">
            <a:avLst/>
          </a:prstGeom>
        </p:spPr>
        <p:txBody>
          <a:bodyPr/>
          <a:lstStyle>
            <a:lvl1pPr>
              <a:defRPr/>
            </a:lvl1pPr>
          </a:lstStyle>
          <a:p>
            <a:pPr>
              <a:defRPr/>
            </a:pPr>
            <a:endParaRPr lang="en-US" dirty="0"/>
          </a:p>
        </p:txBody>
      </p:sp>
      <p:sp>
        <p:nvSpPr>
          <p:cNvPr id="8" name="Footer Placeholder 3"/>
          <p:cNvSpPr>
            <a:spLocks noGrp="1"/>
          </p:cNvSpPr>
          <p:nvPr>
            <p:ph type="ftr" sz="quarter" idx="11"/>
          </p:nvPr>
        </p:nvSpPr>
        <p:spPr/>
        <p:txBody>
          <a:bodyPr/>
          <a:lstStyle>
            <a:lvl1pPr>
              <a:defRPr/>
            </a:lvl1pPr>
          </a:lstStyle>
          <a:p>
            <a:pPr>
              <a:defRPr/>
            </a:pPr>
            <a:endParaRPr lang="en-US"/>
          </a:p>
        </p:txBody>
      </p:sp>
      <p:sp>
        <p:nvSpPr>
          <p:cNvPr id="9" name="Slide Number Placeholder 4"/>
          <p:cNvSpPr>
            <a:spLocks noGrp="1"/>
          </p:cNvSpPr>
          <p:nvPr>
            <p:ph type="sldNum" sz="quarter" idx="12"/>
          </p:nvPr>
        </p:nvSpPr>
        <p:spPr/>
        <p:txBody>
          <a:bodyPr/>
          <a:lstStyle>
            <a:lvl1pPr>
              <a:defRPr/>
            </a:lvl1pPr>
          </a:lstStyle>
          <a:p>
            <a:pPr>
              <a:defRPr/>
            </a:pPr>
            <a:fld id="{A6EAF759-D9AB-4246-A72C-344C45F3E324}" type="slidenum">
              <a:rPr lang="en-US"/>
              <a:pPr>
                <a:defRPr/>
              </a:pPr>
              <a:t>‹#›</a:t>
            </a:fld>
            <a:endParaRPr lang="en-US" sz="1400" i="0"/>
          </a:p>
        </p:txBody>
      </p:sp>
    </p:spTree>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8"/>
          <p:cNvSpPr>
            <a:spLocks noChangeArrowheads="1"/>
          </p:cNvSpPr>
          <p:nvPr/>
        </p:nvSpPr>
        <p:spPr bwMode="auto">
          <a:xfrm>
            <a:off x="0" y="1543050"/>
            <a:ext cx="9132888" cy="38100"/>
          </a:xfrm>
          <a:prstGeom prst="rect">
            <a:avLst/>
          </a:prstGeom>
          <a:solidFill>
            <a:srgbClr val="DC0081"/>
          </a:solidFill>
          <a:ln w="9525">
            <a:solidFill>
              <a:schemeClr val="accent1"/>
            </a:solidFill>
            <a:miter lim="800000"/>
            <a:headEnd/>
            <a:tailEnd/>
          </a:ln>
          <a:effectLst/>
        </p:spPr>
        <p:txBody>
          <a:bodyPr wrap="none" anchor="ctr"/>
          <a:lstStyle/>
          <a:p>
            <a:pPr>
              <a:defRPr/>
            </a:pPr>
            <a:endParaRPr lang="en-US">
              <a:latin typeface="Arial" pitchFamily="34" charset="0"/>
              <a:ea typeface="+mn-ea"/>
            </a:endParaRPr>
          </a:p>
        </p:txBody>
      </p:sp>
      <p:graphicFrame>
        <p:nvGraphicFramePr>
          <p:cNvPr id="3" name="Object 9"/>
          <p:cNvGraphicFramePr>
            <a:graphicFrameLocks noChangeAspect="1"/>
          </p:cNvGraphicFramePr>
          <p:nvPr/>
        </p:nvGraphicFramePr>
        <p:xfrm>
          <a:off x="0" y="0"/>
          <a:ext cx="1366838" cy="998538"/>
        </p:xfrm>
        <a:graphic>
          <a:graphicData uri="http://schemas.openxmlformats.org/presentationml/2006/ole">
            <mc:AlternateContent xmlns:mc="http://schemas.openxmlformats.org/markup-compatibility/2006">
              <mc:Choice xmlns:v="urn:schemas-microsoft-com:vml" Requires="v">
                <p:oleObj spid="_x0000_s54313" name="Photo Editor Photo" r:id="rId3" imgW="4409524" imgH="3219899" progId="">
                  <p:embed/>
                </p:oleObj>
              </mc:Choice>
              <mc:Fallback>
                <p:oleObj name="Photo Editor Photo" r:id="rId3" imgW="4409524" imgH="3219899" progId="">
                  <p:embed/>
                  <p:pic>
                    <p:nvPicPr>
                      <p:cNvPr id="0"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366838" cy="99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 name="Text Box 11"/>
          <p:cNvSpPr txBox="1">
            <a:spLocks noChangeArrowheads="1"/>
          </p:cNvSpPr>
          <p:nvPr/>
        </p:nvSpPr>
        <p:spPr bwMode="auto">
          <a:xfrm>
            <a:off x="152400" y="6546850"/>
            <a:ext cx="0" cy="136525"/>
          </a:xfrm>
          <a:prstGeom prst="rect">
            <a:avLst/>
          </a:prstGeom>
          <a:noFill/>
          <a:ln w="12700">
            <a:noFill/>
            <a:miter lim="800000"/>
            <a:headEnd type="none" w="sm" len="sm"/>
            <a:tailEnd type="none" w="sm" len="sm"/>
          </a:ln>
          <a:effectLst/>
        </p:spPr>
        <p:txBody>
          <a:bodyPr wrap="none" lIns="0" tIns="0" rIns="0" bIns="0">
            <a:spAutoFit/>
          </a:bodyPr>
          <a:lstStyle/>
          <a:p>
            <a:pPr>
              <a:defRPr/>
            </a:pPr>
            <a:endParaRPr lang="en-US" sz="900" b="0" i="1">
              <a:solidFill>
                <a:srgbClr val="000080"/>
              </a:solidFill>
              <a:latin typeface="Arial" pitchFamily="34" charset="0"/>
              <a:ea typeface="+mn-ea"/>
            </a:endParaRPr>
          </a:p>
        </p:txBody>
      </p:sp>
      <p:sp>
        <p:nvSpPr>
          <p:cNvPr id="5" name="Text Box 13"/>
          <p:cNvSpPr txBox="1">
            <a:spLocks noChangeArrowheads="1"/>
          </p:cNvSpPr>
          <p:nvPr/>
        </p:nvSpPr>
        <p:spPr bwMode="auto">
          <a:xfrm>
            <a:off x="42863" y="6629400"/>
            <a:ext cx="479198" cy="184666"/>
          </a:xfrm>
          <a:prstGeom prst="rect">
            <a:avLst/>
          </a:prstGeom>
          <a:noFill/>
          <a:ln w="12700">
            <a:noFill/>
            <a:miter lim="800000"/>
            <a:headEnd type="none" w="sm" len="sm"/>
            <a:tailEnd type="none" w="sm" len="sm"/>
          </a:ln>
          <a:effectLst/>
        </p:spPr>
        <p:txBody>
          <a:bodyPr wrap="none" lIns="0" tIns="0" rIns="0" bIns="0">
            <a:spAutoFit/>
          </a:bodyPr>
          <a:lstStyle/>
          <a:p>
            <a:pPr>
              <a:defRPr/>
            </a:pPr>
            <a:r>
              <a:rPr lang="en-US" sz="800" b="0" dirty="0" smtClean="0">
                <a:latin typeface="Arial" pitchFamily="34" charset="0"/>
                <a:ea typeface="+mn-ea"/>
              </a:rPr>
              <a:t>G1200370</a:t>
            </a:r>
            <a:r>
              <a:rPr lang="en-US" b="0" dirty="0" smtClean="0">
                <a:latin typeface="Arial" pitchFamily="34" charset="0"/>
                <a:ea typeface="+mn-ea"/>
              </a:rPr>
              <a:t> </a:t>
            </a:r>
            <a:endParaRPr lang="en-US" b="0" dirty="0">
              <a:latin typeface="Arial" pitchFamily="34" charset="0"/>
              <a:ea typeface="+mn-ea"/>
            </a:endParaRPr>
          </a:p>
        </p:txBody>
      </p:sp>
      <p:sp>
        <p:nvSpPr>
          <p:cNvPr id="7" name="Footer Placeholder 2"/>
          <p:cNvSpPr>
            <a:spLocks noGrp="1"/>
          </p:cNvSpPr>
          <p:nvPr>
            <p:ph type="ftr" sz="quarter" idx="11"/>
          </p:nvPr>
        </p:nvSpPr>
        <p:spPr/>
        <p:txBody>
          <a:bodyPr/>
          <a:lstStyle>
            <a:lvl1pPr>
              <a:defRPr/>
            </a:lvl1pPr>
          </a:lstStyle>
          <a:p>
            <a:pPr>
              <a:defRPr/>
            </a:pPr>
            <a:endParaRPr lang="en-US"/>
          </a:p>
        </p:txBody>
      </p:sp>
      <p:sp>
        <p:nvSpPr>
          <p:cNvPr id="8" name="Slide Number Placeholder 3"/>
          <p:cNvSpPr>
            <a:spLocks noGrp="1"/>
          </p:cNvSpPr>
          <p:nvPr>
            <p:ph type="sldNum" sz="quarter" idx="12"/>
          </p:nvPr>
        </p:nvSpPr>
        <p:spPr/>
        <p:txBody>
          <a:bodyPr/>
          <a:lstStyle>
            <a:lvl1pPr>
              <a:defRPr/>
            </a:lvl1pPr>
          </a:lstStyle>
          <a:p>
            <a:pPr>
              <a:defRPr/>
            </a:pPr>
            <a:fld id="{4E28A9DA-86E5-43F0-A56A-D5CC3D912A4F}" type="slidenum">
              <a:rPr lang="en-US"/>
              <a:pPr>
                <a:defRPr/>
              </a:pPr>
              <a:t>‹#›</a:t>
            </a:fld>
            <a:endParaRPr lang="en-US" sz="1400" i="0"/>
          </a:p>
        </p:txBody>
      </p:sp>
    </p:spTree>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8"/>
          <p:cNvSpPr>
            <a:spLocks noChangeArrowheads="1"/>
          </p:cNvSpPr>
          <p:nvPr/>
        </p:nvSpPr>
        <p:spPr bwMode="auto">
          <a:xfrm>
            <a:off x="0" y="1543050"/>
            <a:ext cx="9132888" cy="38100"/>
          </a:xfrm>
          <a:prstGeom prst="rect">
            <a:avLst/>
          </a:prstGeom>
          <a:solidFill>
            <a:srgbClr val="DC0081"/>
          </a:solidFill>
          <a:ln w="9525">
            <a:solidFill>
              <a:schemeClr val="accent1"/>
            </a:solidFill>
            <a:miter lim="800000"/>
            <a:headEnd/>
            <a:tailEnd/>
          </a:ln>
          <a:effectLst/>
        </p:spPr>
        <p:txBody>
          <a:bodyPr wrap="none" anchor="ctr"/>
          <a:lstStyle/>
          <a:p>
            <a:pPr>
              <a:defRPr/>
            </a:pPr>
            <a:endParaRPr lang="en-US">
              <a:latin typeface="Arial" pitchFamily="34" charset="0"/>
              <a:ea typeface="+mn-ea"/>
            </a:endParaRPr>
          </a:p>
        </p:txBody>
      </p:sp>
      <p:graphicFrame>
        <p:nvGraphicFramePr>
          <p:cNvPr id="6" name="Object 9"/>
          <p:cNvGraphicFramePr>
            <a:graphicFrameLocks noChangeAspect="1"/>
          </p:cNvGraphicFramePr>
          <p:nvPr/>
        </p:nvGraphicFramePr>
        <p:xfrm>
          <a:off x="0" y="0"/>
          <a:ext cx="1366838" cy="998538"/>
        </p:xfrm>
        <a:graphic>
          <a:graphicData uri="http://schemas.openxmlformats.org/presentationml/2006/ole">
            <mc:AlternateContent xmlns:mc="http://schemas.openxmlformats.org/markup-compatibility/2006">
              <mc:Choice xmlns:v="urn:schemas-microsoft-com:vml" Requires="v">
                <p:oleObj spid="_x0000_s55336" name="Photo Editor Photo" r:id="rId3" imgW="4409524" imgH="3219899" progId="">
                  <p:embed/>
                </p:oleObj>
              </mc:Choice>
              <mc:Fallback>
                <p:oleObj name="Photo Editor Photo" r:id="rId3" imgW="4409524" imgH="3219899" progId="">
                  <p:embed/>
                  <p:pic>
                    <p:nvPicPr>
                      <p:cNvPr id="0"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366838" cy="99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 name="Text Box 11"/>
          <p:cNvSpPr txBox="1">
            <a:spLocks noChangeArrowheads="1"/>
          </p:cNvSpPr>
          <p:nvPr/>
        </p:nvSpPr>
        <p:spPr bwMode="auto">
          <a:xfrm>
            <a:off x="152400" y="6546850"/>
            <a:ext cx="0" cy="136525"/>
          </a:xfrm>
          <a:prstGeom prst="rect">
            <a:avLst/>
          </a:prstGeom>
          <a:noFill/>
          <a:ln w="12700">
            <a:noFill/>
            <a:miter lim="800000"/>
            <a:headEnd type="none" w="sm" len="sm"/>
            <a:tailEnd type="none" w="sm" len="sm"/>
          </a:ln>
          <a:effectLst/>
        </p:spPr>
        <p:txBody>
          <a:bodyPr wrap="none" lIns="0" tIns="0" rIns="0" bIns="0">
            <a:spAutoFit/>
          </a:bodyPr>
          <a:lstStyle/>
          <a:p>
            <a:pPr>
              <a:defRPr/>
            </a:pPr>
            <a:endParaRPr lang="en-US" sz="900" b="0" i="1">
              <a:solidFill>
                <a:srgbClr val="000080"/>
              </a:solidFill>
              <a:latin typeface="Arial" pitchFamily="34" charset="0"/>
              <a:ea typeface="+mn-ea"/>
            </a:endParaRPr>
          </a:p>
        </p:txBody>
      </p:sp>
      <p:sp>
        <p:nvSpPr>
          <p:cNvPr id="8" name="Text Box 13"/>
          <p:cNvSpPr txBox="1">
            <a:spLocks noChangeArrowheads="1"/>
          </p:cNvSpPr>
          <p:nvPr/>
        </p:nvSpPr>
        <p:spPr bwMode="auto">
          <a:xfrm>
            <a:off x="42863" y="6629400"/>
            <a:ext cx="719137" cy="182563"/>
          </a:xfrm>
          <a:prstGeom prst="rect">
            <a:avLst/>
          </a:prstGeom>
          <a:noFill/>
          <a:ln w="12700">
            <a:noFill/>
            <a:miter lim="800000"/>
            <a:headEnd type="none" w="sm" len="sm"/>
            <a:tailEnd type="none" w="sm" len="sm"/>
          </a:ln>
          <a:effectLst/>
        </p:spPr>
        <p:txBody>
          <a:bodyPr wrap="none" lIns="0" tIns="0" rIns="0" bIns="0">
            <a:spAutoFit/>
          </a:bodyPr>
          <a:lstStyle/>
          <a:p>
            <a:pPr>
              <a:defRPr/>
            </a:pPr>
            <a:r>
              <a:rPr lang="en-US" sz="800" b="0">
                <a:latin typeface="Arial" pitchFamily="34" charset="0"/>
                <a:ea typeface="+mn-ea"/>
              </a:rPr>
              <a:t>G080429-00-D</a:t>
            </a:r>
            <a:r>
              <a:rPr lang="en-US" b="0">
                <a:latin typeface="Arial" pitchFamily="34" charset="0"/>
                <a:ea typeface="+mn-ea"/>
              </a:rPr>
              <a:t> </a:t>
            </a:r>
          </a:p>
        </p:txBody>
      </p:sp>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Date Placeholder 4"/>
          <p:cNvSpPr>
            <a:spLocks noGrp="1"/>
          </p:cNvSpPr>
          <p:nvPr>
            <p:ph type="dt" sz="half" idx="10"/>
          </p:nvPr>
        </p:nvSpPr>
        <p:spPr>
          <a:xfrm>
            <a:off x="0" y="6629400"/>
            <a:ext cx="990600" cy="228600"/>
          </a:xfrm>
          <a:prstGeom prst="rect">
            <a:avLst/>
          </a:prstGeom>
        </p:spPr>
        <p:txBody>
          <a:bodyPr/>
          <a:lstStyle>
            <a:lvl1pPr>
              <a:defRPr/>
            </a:lvl1pPr>
          </a:lstStyle>
          <a:p>
            <a:pPr>
              <a:defRPr/>
            </a:pPr>
            <a:endParaRPr 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p:txBody>
          <a:bodyPr/>
          <a:lstStyle>
            <a:lvl1pPr>
              <a:defRPr/>
            </a:lvl1pPr>
          </a:lstStyle>
          <a:p>
            <a:pPr>
              <a:defRPr/>
            </a:pPr>
            <a:fld id="{8DCD7EA4-77A8-44DF-9F3E-B3D468EF80A0}" type="slidenum">
              <a:rPr lang="en-US"/>
              <a:pPr>
                <a:defRPr/>
              </a:pPr>
              <a:t>‹#›</a:t>
            </a:fld>
            <a:endParaRPr lang="en-US" sz="1400" i="0"/>
          </a:p>
        </p:txBody>
      </p:sp>
    </p:spTree>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8"/>
          <p:cNvSpPr>
            <a:spLocks noChangeArrowheads="1"/>
          </p:cNvSpPr>
          <p:nvPr/>
        </p:nvSpPr>
        <p:spPr bwMode="auto">
          <a:xfrm>
            <a:off x="0" y="1543050"/>
            <a:ext cx="9132888" cy="38100"/>
          </a:xfrm>
          <a:prstGeom prst="rect">
            <a:avLst/>
          </a:prstGeom>
          <a:solidFill>
            <a:srgbClr val="DC0081"/>
          </a:solidFill>
          <a:ln w="9525">
            <a:solidFill>
              <a:schemeClr val="accent1"/>
            </a:solidFill>
            <a:miter lim="800000"/>
            <a:headEnd/>
            <a:tailEnd/>
          </a:ln>
          <a:effectLst/>
        </p:spPr>
        <p:txBody>
          <a:bodyPr wrap="none" anchor="ctr"/>
          <a:lstStyle/>
          <a:p>
            <a:pPr>
              <a:defRPr/>
            </a:pPr>
            <a:endParaRPr lang="en-US">
              <a:latin typeface="Arial" pitchFamily="34" charset="0"/>
              <a:ea typeface="+mn-ea"/>
            </a:endParaRPr>
          </a:p>
        </p:txBody>
      </p:sp>
      <p:graphicFrame>
        <p:nvGraphicFramePr>
          <p:cNvPr id="6" name="Object 9"/>
          <p:cNvGraphicFramePr>
            <a:graphicFrameLocks noChangeAspect="1"/>
          </p:cNvGraphicFramePr>
          <p:nvPr/>
        </p:nvGraphicFramePr>
        <p:xfrm>
          <a:off x="0" y="0"/>
          <a:ext cx="1366838" cy="998538"/>
        </p:xfrm>
        <a:graphic>
          <a:graphicData uri="http://schemas.openxmlformats.org/presentationml/2006/ole">
            <mc:AlternateContent xmlns:mc="http://schemas.openxmlformats.org/markup-compatibility/2006">
              <mc:Choice xmlns:v="urn:schemas-microsoft-com:vml" Requires="v">
                <p:oleObj spid="_x0000_s56360" name="Photo Editor Photo" r:id="rId3" imgW="4409524" imgH="3219899" progId="">
                  <p:embed/>
                </p:oleObj>
              </mc:Choice>
              <mc:Fallback>
                <p:oleObj name="Photo Editor Photo" r:id="rId3" imgW="4409524" imgH="3219899" progId="">
                  <p:embed/>
                  <p:pic>
                    <p:nvPicPr>
                      <p:cNvPr id="0"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366838" cy="99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 name="Text Box 11"/>
          <p:cNvSpPr txBox="1">
            <a:spLocks noChangeArrowheads="1"/>
          </p:cNvSpPr>
          <p:nvPr/>
        </p:nvSpPr>
        <p:spPr bwMode="auto">
          <a:xfrm>
            <a:off x="152400" y="6546850"/>
            <a:ext cx="0" cy="136525"/>
          </a:xfrm>
          <a:prstGeom prst="rect">
            <a:avLst/>
          </a:prstGeom>
          <a:noFill/>
          <a:ln w="12700">
            <a:noFill/>
            <a:miter lim="800000"/>
            <a:headEnd type="none" w="sm" len="sm"/>
            <a:tailEnd type="none" w="sm" len="sm"/>
          </a:ln>
          <a:effectLst/>
        </p:spPr>
        <p:txBody>
          <a:bodyPr wrap="none" lIns="0" tIns="0" rIns="0" bIns="0">
            <a:spAutoFit/>
          </a:bodyPr>
          <a:lstStyle/>
          <a:p>
            <a:pPr>
              <a:defRPr/>
            </a:pPr>
            <a:endParaRPr lang="en-US" sz="900" b="0" i="1">
              <a:solidFill>
                <a:srgbClr val="000080"/>
              </a:solidFill>
              <a:latin typeface="Arial" pitchFamily="34" charset="0"/>
              <a:ea typeface="+mn-ea"/>
            </a:endParaRPr>
          </a:p>
        </p:txBody>
      </p:sp>
      <p:sp>
        <p:nvSpPr>
          <p:cNvPr id="8" name="Text Box 13"/>
          <p:cNvSpPr txBox="1">
            <a:spLocks noChangeArrowheads="1"/>
          </p:cNvSpPr>
          <p:nvPr/>
        </p:nvSpPr>
        <p:spPr bwMode="auto">
          <a:xfrm>
            <a:off x="42863" y="6629400"/>
            <a:ext cx="719137" cy="182563"/>
          </a:xfrm>
          <a:prstGeom prst="rect">
            <a:avLst/>
          </a:prstGeom>
          <a:noFill/>
          <a:ln w="12700">
            <a:noFill/>
            <a:miter lim="800000"/>
            <a:headEnd type="none" w="sm" len="sm"/>
            <a:tailEnd type="none" w="sm" len="sm"/>
          </a:ln>
          <a:effectLst/>
        </p:spPr>
        <p:txBody>
          <a:bodyPr wrap="none" lIns="0" tIns="0" rIns="0" bIns="0">
            <a:spAutoFit/>
          </a:bodyPr>
          <a:lstStyle/>
          <a:p>
            <a:pPr>
              <a:defRPr/>
            </a:pPr>
            <a:r>
              <a:rPr lang="en-US" sz="800" b="0">
                <a:latin typeface="Arial" pitchFamily="34" charset="0"/>
                <a:ea typeface="+mn-ea"/>
              </a:rPr>
              <a:t>G080429-00-D</a:t>
            </a:r>
            <a:r>
              <a:rPr lang="en-US" b="0">
                <a:latin typeface="Arial" pitchFamily="34" charset="0"/>
                <a:ea typeface="+mn-ea"/>
              </a:rPr>
              <a:t> </a:t>
            </a:r>
          </a:p>
        </p:txBody>
      </p:sp>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Date Placeholder 4"/>
          <p:cNvSpPr>
            <a:spLocks noGrp="1"/>
          </p:cNvSpPr>
          <p:nvPr>
            <p:ph type="dt" sz="half" idx="10"/>
          </p:nvPr>
        </p:nvSpPr>
        <p:spPr>
          <a:xfrm>
            <a:off x="0" y="6629400"/>
            <a:ext cx="990600" cy="228600"/>
          </a:xfrm>
          <a:prstGeom prst="rect">
            <a:avLst/>
          </a:prstGeom>
        </p:spPr>
        <p:txBody>
          <a:bodyPr/>
          <a:lstStyle>
            <a:lvl1pPr>
              <a:defRPr/>
            </a:lvl1pPr>
          </a:lstStyle>
          <a:p>
            <a:pPr>
              <a:defRPr/>
            </a:pPr>
            <a:endParaRPr 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p:txBody>
          <a:bodyPr/>
          <a:lstStyle>
            <a:lvl1pPr>
              <a:defRPr/>
            </a:lvl1pPr>
          </a:lstStyle>
          <a:p>
            <a:pPr>
              <a:defRPr/>
            </a:pPr>
            <a:fld id="{347CB104-2FDB-4362-8584-70FBEB49207A}" type="slidenum">
              <a:rPr lang="en-US"/>
              <a:pPr>
                <a:defRPr/>
              </a:pPr>
              <a:t>‹#›</a:t>
            </a:fld>
            <a:endParaRPr lang="en-US" sz="1400" i="0"/>
          </a:p>
        </p:txBody>
      </p:sp>
    </p:spTree>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vmlDrawing" Target="../drawings/vmlDrawing1.vml"/><Relationship Id="rId14" Type="http://schemas.openxmlformats.org/officeDocument/2006/relationships/oleObject" Target="../embeddings/oleObject1.bin"/><Relationship Id="rId1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2"/>
          <p:cNvSpPr>
            <a:spLocks noGrp="1" noChangeArrowheads="1"/>
          </p:cNvSpPr>
          <p:nvPr>
            <p:ph type="body" idx="1"/>
          </p:nvPr>
        </p:nvSpPr>
        <p:spPr bwMode="auto">
          <a:xfrm>
            <a:off x="685800" y="1676400"/>
            <a:ext cx="7772400" cy="44196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738308"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b="0" i="1">
                <a:latin typeface="+mn-lt"/>
                <a:ea typeface="+mn-ea"/>
              </a:defRPr>
            </a:lvl1pPr>
          </a:lstStyle>
          <a:p>
            <a:pPr>
              <a:defRPr/>
            </a:pPr>
            <a:endParaRPr lang="en-US"/>
          </a:p>
        </p:txBody>
      </p:sp>
      <p:sp>
        <p:nvSpPr>
          <p:cNvPr id="738309" name="Rectangle 5"/>
          <p:cNvSpPr>
            <a:spLocks noGrp="1" noChangeArrowheads="1"/>
          </p:cNvSpPr>
          <p:nvPr>
            <p:ph type="sldNum" sz="quarter" idx="4"/>
          </p:nvPr>
        </p:nvSpPr>
        <p:spPr bwMode="auto">
          <a:xfrm>
            <a:off x="7162800" y="6324600"/>
            <a:ext cx="1905000" cy="457200"/>
          </a:xfrm>
          <a:prstGeom prst="rect">
            <a:avLst/>
          </a:prstGeom>
          <a:noFill/>
          <a:ln w="9525">
            <a:noFill/>
            <a:miter lim="800000"/>
            <a:headEnd/>
            <a:tailEnd/>
          </a:ln>
          <a:effectLst/>
        </p:spPr>
        <p:txBody>
          <a:bodyPr vert="horz" wrap="none" lIns="92075" tIns="46038" rIns="92075" bIns="46038" numCol="1" anchor="b" anchorCtr="0" compatLnSpc="1">
            <a:prstTxWarp prst="textNoShape">
              <a:avLst/>
            </a:prstTxWarp>
          </a:bodyPr>
          <a:lstStyle>
            <a:lvl1pPr algn="r">
              <a:defRPr sz="900" b="0" i="1">
                <a:latin typeface="Helvetica" pitchFamily="-110" charset="0"/>
              </a:defRPr>
            </a:lvl1pPr>
          </a:lstStyle>
          <a:p>
            <a:pPr>
              <a:defRPr/>
            </a:pPr>
            <a:fld id="{7866F1A6-DB5B-464F-A29C-05A9A6D7D9B0}" type="slidenum">
              <a:rPr lang="en-US"/>
              <a:pPr>
                <a:defRPr/>
              </a:pPr>
              <a:t>‹#›</a:t>
            </a:fld>
            <a:endParaRPr lang="en-US" sz="1400"/>
          </a:p>
        </p:txBody>
      </p:sp>
      <p:sp>
        <p:nvSpPr>
          <p:cNvPr id="1032" name="Rectangle 6"/>
          <p:cNvSpPr>
            <a:spLocks noGrp="1" noChangeArrowheads="1"/>
          </p:cNvSpPr>
          <p:nvPr>
            <p:ph type="title"/>
          </p:nvPr>
        </p:nvSpPr>
        <p:spPr bwMode="auto">
          <a:xfrm>
            <a:off x="1295400" y="152400"/>
            <a:ext cx="7239000" cy="1143000"/>
          </a:xfrm>
          <a:prstGeom prst="rect">
            <a:avLst/>
          </a:prstGeom>
          <a:noFill/>
          <a:ln w="9525">
            <a:noFill/>
            <a:miter lim="800000"/>
            <a:headEnd/>
            <a:tailEnd/>
          </a:ln>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738312" name="Rectangle 8"/>
          <p:cNvSpPr>
            <a:spLocks noChangeArrowheads="1"/>
          </p:cNvSpPr>
          <p:nvPr/>
        </p:nvSpPr>
        <p:spPr bwMode="auto">
          <a:xfrm>
            <a:off x="0" y="1371600"/>
            <a:ext cx="9132888" cy="38100"/>
          </a:xfrm>
          <a:prstGeom prst="rect">
            <a:avLst/>
          </a:prstGeom>
          <a:solidFill>
            <a:srgbClr val="DC0081"/>
          </a:solidFill>
          <a:ln w="9525">
            <a:solidFill>
              <a:schemeClr val="accent1"/>
            </a:solidFill>
            <a:miter lim="800000"/>
            <a:headEnd/>
            <a:tailEnd/>
          </a:ln>
          <a:effectLst/>
        </p:spPr>
        <p:txBody>
          <a:bodyPr wrap="none" anchor="ctr"/>
          <a:lstStyle/>
          <a:p>
            <a:pPr>
              <a:defRPr/>
            </a:pPr>
            <a:endParaRPr lang="en-US">
              <a:latin typeface="Arial" pitchFamily="34" charset="0"/>
              <a:ea typeface="+mn-ea"/>
            </a:endParaRPr>
          </a:p>
        </p:txBody>
      </p:sp>
      <p:graphicFrame>
        <p:nvGraphicFramePr>
          <p:cNvPr id="1026" name="Object 9"/>
          <p:cNvGraphicFramePr>
            <a:graphicFrameLocks noChangeAspect="1"/>
          </p:cNvGraphicFramePr>
          <p:nvPr/>
        </p:nvGraphicFramePr>
        <p:xfrm>
          <a:off x="0" y="0"/>
          <a:ext cx="1366838" cy="998538"/>
        </p:xfrm>
        <a:graphic>
          <a:graphicData uri="http://schemas.openxmlformats.org/presentationml/2006/ole">
            <mc:AlternateContent xmlns:mc="http://schemas.openxmlformats.org/markup-compatibility/2006">
              <mc:Choice xmlns:v="urn:schemas-microsoft-com:vml" Requires="v">
                <p:oleObj spid="_x0000_s1067" name="Photo Editor Photo" r:id="rId14" imgW="4409524" imgH="3219899" progId="">
                  <p:embed/>
                </p:oleObj>
              </mc:Choice>
              <mc:Fallback>
                <p:oleObj name="Photo Editor Photo" r:id="rId14" imgW="4409524" imgH="3219899" progId="">
                  <p:embed/>
                  <p:pic>
                    <p:nvPicPr>
                      <p:cNvPr id="0" name="Object 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1366838" cy="998538"/>
                      </a:xfrm>
                      <a:prstGeom prst="rect">
                        <a:avLst/>
                      </a:prstGeom>
                      <a:noFill/>
                      <a:ln>
                        <a:noFill/>
                      </a:ln>
                      <a:effectLst/>
                      <a:extLst>
                        <a:ext uri="{909E8E84-426E-40dd-AFC4-6F175D3DCCD1}">
                          <a14:hiddenFill xmlns:a14="http://schemas.microsoft.com/office/drawing/2010/main">
                            <a:solidFill>
                              <a:srgbClr val="D49FFF"/>
                            </a:solidFill>
                          </a14:hiddenFill>
                        </a:ext>
                        <a:ext uri="{91240B29-F687-4f45-9708-019B960494DF}">
                          <a14:hiddenLine xmlns:a14="http://schemas.microsoft.com/office/drawing/2010/main" w="12700">
                            <a:solidFill>
                              <a:srgbClr val="114FFB"/>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rgbClr val="CECECE">
                                  <a:alpha val="74998"/>
                                </a:srgbClr>
                              </a:outerShdw>
                            </a:effectLst>
                          </a14:hiddenEffects>
                        </a:ext>
                      </a:extLst>
                    </p:spPr>
                  </p:pic>
                </p:oleObj>
              </mc:Fallback>
            </mc:AlternateContent>
          </a:graphicData>
        </a:graphic>
      </p:graphicFrame>
      <p:sp>
        <p:nvSpPr>
          <p:cNvPr id="738315" name="Text Box 11"/>
          <p:cNvSpPr txBox="1">
            <a:spLocks noChangeArrowheads="1"/>
          </p:cNvSpPr>
          <p:nvPr/>
        </p:nvSpPr>
        <p:spPr bwMode="auto">
          <a:xfrm>
            <a:off x="152400" y="6546850"/>
            <a:ext cx="0" cy="136525"/>
          </a:xfrm>
          <a:prstGeom prst="rect">
            <a:avLst/>
          </a:prstGeom>
          <a:noFill/>
          <a:ln w="12700">
            <a:noFill/>
            <a:miter lim="800000"/>
            <a:headEnd type="none" w="sm" len="sm"/>
            <a:tailEnd type="none" w="sm" len="sm"/>
          </a:ln>
          <a:effectLst/>
        </p:spPr>
        <p:txBody>
          <a:bodyPr wrap="none" lIns="0" tIns="0" rIns="0" bIns="0">
            <a:spAutoFit/>
          </a:bodyPr>
          <a:lstStyle/>
          <a:p>
            <a:pPr>
              <a:defRPr/>
            </a:pPr>
            <a:endParaRPr lang="en-US" sz="900" b="0" i="1">
              <a:solidFill>
                <a:srgbClr val="000080"/>
              </a:solidFill>
              <a:latin typeface="Arial" pitchFamily="34" charset="0"/>
              <a:ea typeface="+mn-ea"/>
            </a:endParaRPr>
          </a:p>
        </p:txBody>
      </p:sp>
      <p:sp>
        <p:nvSpPr>
          <p:cNvPr id="738317" name="Text Box 13"/>
          <p:cNvSpPr txBox="1">
            <a:spLocks noChangeArrowheads="1"/>
          </p:cNvSpPr>
          <p:nvPr/>
        </p:nvSpPr>
        <p:spPr bwMode="auto">
          <a:xfrm>
            <a:off x="228600" y="6324600"/>
            <a:ext cx="1368614" cy="369332"/>
          </a:xfrm>
          <a:prstGeom prst="rect">
            <a:avLst/>
          </a:prstGeom>
          <a:noFill/>
          <a:ln w="12700">
            <a:noFill/>
            <a:miter lim="800000"/>
            <a:headEnd type="none" w="sm" len="sm"/>
            <a:tailEnd type="none" w="sm" len="sm"/>
          </a:ln>
          <a:effectLst/>
        </p:spPr>
        <p:txBody>
          <a:bodyPr wrap="none" lIns="0" tIns="0" rIns="0" bIns="0">
            <a:spAutoFit/>
          </a:bodyPr>
          <a:lstStyle/>
          <a:p>
            <a:pPr>
              <a:defRPr/>
            </a:pPr>
            <a:r>
              <a:rPr lang="en-US" sz="1200" b="1" dirty="0" smtClean="0">
                <a:latin typeface="Arial" pitchFamily="34" charset="0"/>
                <a:ea typeface="+mn-ea"/>
              </a:rPr>
              <a:t>LIGO-</a:t>
            </a:r>
            <a:r>
              <a:rPr lang="en-US" sz="1200" b="1" dirty="0" smtClean="0">
                <a:latin typeface="Arial" pitchFamily="34" charset="0"/>
                <a:ea typeface="+mn-ea"/>
              </a:rPr>
              <a:t>G1300419-v2</a:t>
            </a:r>
            <a:endParaRPr lang="en-US" sz="1200" b="1" dirty="0" smtClean="0">
              <a:latin typeface="Arial" pitchFamily="34" charset="0"/>
              <a:ea typeface="+mn-ea"/>
            </a:endParaRPr>
          </a:p>
          <a:p>
            <a:pPr>
              <a:defRPr/>
            </a:pPr>
            <a:r>
              <a:rPr lang="en-US" sz="1200" b="1" dirty="0" smtClean="0">
                <a:latin typeface="Arial" pitchFamily="34" charset="0"/>
                <a:ea typeface="+mn-ea"/>
              </a:rPr>
              <a:t>2013</a:t>
            </a:r>
            <a:r>
              <a:rPr lang="en-US" sz="1200" b="1" baseline="0" dirty="0" smtClean="0">
                <a:latin typeface="Arial" pitchFamily="34" charset="0"/>
                <a:ea typeface="+mn-ea"/>
              </a:rPr>
              <a:t> April 30</a:t>
            </a:r>
            <a:endParaRPr lang="en-US" sz="1200" b="1" dirty="0">
              <a:latin typeface="Arial" pitchFamily="34" charset="0"/>
              <a:ea typeface="+mn-ea"/>
            </a:endParaRPr>
          </a:p>
        </p:txBody>
      </p:sp>
    </p:spTree>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Lst>
  <p:transition xmlns:p14="http://schemas.microsoft.com/office/powerpoint/2010/main"/>
  <p:hf hdr="0" ftr="0" dt="0"/>
  <p:txStyles>
    <p:titleStyle>
      <a:lvl1pPr algn="ctr" rtl="0" eaLnBrk="0" fontAlgn="base" hangingPunct="0">
        <a:spcBef>
          <a:spcPct val="0"/>
        </a:spcBef>
        <a:spcAft>
          <a:spcPct val="0"/>
        </a:spcAft>
        <a:defRPr sz="3600">
          <a:solidFill>
            <a:schemeClr val="tx2"/>
          </a:solidFill>
          <a:latin typeface="+mj-lt"/>
          <a:ea typeface="ＭＳ Ｐゴシック" pitchFamily="-110" charset="-128"/>
          <a:cs typeface="+mj-cs"/>
        </a:defRPr>
      </a:lvl1pPr>
      <a:lvl2pPr algn="ctr" rtl="0" eaLnBrk="0" fontAlgn="base" hangingPunct="0">
        <a:spcBef>
          <a:spcPct val="0"/>
        </a:spcBef>
        <a:spcAft>
          <a:spcPct val="0"/>
        </a:spcAft>
        <a:defRPr sz="3600">
          <a:solidFill>
            <a:schemeClr val="tx2"/>
          </a:solidFill>
          <a:latin typeface="Helvetica" pitchFamily="34" charset="0"/>
          <a:ea typeface="ＭＳ Ｐゴシック" pitchFamily="-110" charset="-128"/>
        </a:defRPr>
      </a:lvl2pPr>
      <a:lvl3pPr algn="ctr" rtl="0" eaLnBrk="0" fontAlgn="base" hangingPunct="0">
        <a:spcBef>
          <a:spcPct val="0"/>
        </a:spcBef>
        <a:spcAft>
          <a:spcPct val="0"/>
        </a:spcAft>
        <a:defRPr sz="3600">
          <a:solidFill>
            <a:schemeClr val="tx2"/>
          </a:solidFill>
          <a:latin typeface="Helvetica" pitchFamily="34" charset="0"/>
          <a:ea typeface="ＭＳ Ｐゴシック" pitchFamily="-110" charset="-128"/>
        </a:defRPr>
      </a:lvl3pPr>
      <a:lvl4pPr algn="ctr" rtl="0" eaLnBrk="0" fontAlgn="base" hangingPunct="0">
        <a:spcBef>
          <a:spcPct val="0"/>
        </a:spcBef>
        <a:spcAft>
          <a:spcPct val="0"/>
        </a:spcAft>
        <a:defRPr sz="3600">
          <a:solidFill>
            <a:schemeClr val="tx2"/>
          </a:solidFill>
          <a:latin typeface="Helvetica" pitchFamily="34" charset="0"/>
          <a:ea typeface="ＭＳ Ｐゴシック" pitchFamily="-110" charset="-128"/>
        </a:defRPr>
      </a:lvl4pPr>
      <a:lvl5pPr algn="ctr" rtl="0" eaLnBrk="0" fontAlgn="base" hangingPunct="0">
        <a:spcBef>
          <a:spcPct val="0"/>
        </a:spcBef>
        <a:spcAft>
          <a:spcPct val="0"/>
        </a:spcAft>
        <a:defRPr sz="3600">
          <a:solidFill>
            <a:schemeClr val="tx2"/>
          </a:solidFill>
          <a:latin typeface="Helvetica" pitchFamily="34" charset="0"/>
          <a:ea typeface="ＭＳ Ｐゴシック" pitchFamily="-110" charset="-128"/>
        </a:defRPr>
      </a:lvl5pPr>
      <a:lvl6pPr marL="457200" algn="ctr" rtl="0" eaLnBrk="0" fontAlgn="base" hangingPunct="0">
        <a:spcBef>
          <a:spcPct val="0"/>
        </a:spcBef>
        <a:spcAft>
          <a:spcPct val="0"/>
        </a:spcAft>
        <a:defRPr sz="3600">
          <a:solidFill>
            <a:schemeClr val="tx2"/>
          </a:solidFill>
          <a:latin typeface="Helvetica" pitchFamily="34" charset="0"/>
        </a:defRPr>
      </a:lvl6pPr>
      <a:lvl7pPr marL="914400" algn="ctr" rtl="0" eaLnBrk="0" fontAlgn="base" hangingPunct="0">
        <a:spcBef>
          <a:spcPct val="0"/>
        </a:spcBef>
        <a:spcAft>
          <a:spcPct val="0"/>
        </a:spcAft>
        <a:defRPr sz="3600">
          <a:solidFill>
            <a:schemeClr val="tx2"/>
          </a:solidFill>
          <a:latin typeface="Helvetica" pitchFamily="34" charset="0"/>
        </a:defRPr>
      </a:lvl7pPr>
      <a:lvl8pPr marL="1371600" algn="ctr" rtl="0" eaLnBrk="0" fontAlgn="base" hangingPunct="0">
        <a:spcBef>
          <a:spcPct val="0"/>
        </a:spcBef>
        <a:spcAft>
          <a:spcPct val="0"/>
        </a:spcAft>
        <a:defRPr sz="3600">
          <a:solidFill>
            <a:schemeClr val="tx2"/>
          </a:solidFill>
          <a:latin typeface="Helvetica" pitchFamily="34" charset="0"/>
        </a:defRPr>
      </a:lvl8pPr>
      <a:lvl9pPr marL="1828800" algn="ctr" rtl="0" eaLnBrk="0" fontAlgn="base" hangingPunct="0">
        <a:spcBef>
          <a:spcPct val="0"/>
        </a:spcBef>
        <a:spcAft>
          <a:spcPct val="0"/>
        </a:spcAft>
        <a:defRPr sz="3600">
          <a:solidFill>
            <a:schemeClr val="tx2"/>
          </a:solidFill>
          <a:latin typeface="Helvetica" pitchFamily="34" charset="0"/>
        </a:defRPr>
      </a:lvl9pPr>
    </p:titleStyle>
    <p:bodyStyle>
      <a:lvl1pPr marL="342900" indent="-342900" algn="l" rtl="0" eaLnBrk="0" fontAlgn="base" hangingPunct="0">
        <a:spcBef>
          <a:spcPct val="20000"/>
        </a:spcBef>
        <a:spcAft>
          <a:spcPct val="0"/>
        </a:spcAft>
        <a:buClr>
          <a:schemeClr val="tx1"/>
        </a:buClr>
        <a:buFont typeface="Helvetica" pitchFamily="-110" charset="0"/>
        <a:buChar char="•"/>
        <a:defRPr sz="2000">
          <a:solidFill>
            <a:schemeClr val="tx1"/>
          </a:solidFill>
          <a:latin typeface="+mn-lt"/>
          <a:ea typeface="ＭＳ Ｐゴシック" pitchFamily="-110" charset="-128"/>
          <a:cs typeface="+mn-cs"/>
        </a:defRPr>
      </a:lvl1pPr>
      <a:lvl2pPr marL="742950" indent="-285750" algn="l" rtl="0" eaLnBrk="0" fontAlgn="base" hangingPunct="0">
        <a:spcBef>
          <a:spcPct val="20000"/>
        </a:spcBef>
        <a:spcAft>
          <a:spcPct val="0"/>
        </a:spcAft>
        <a:buClr>
          <a:schemeClr val="tx1"/>
        </a:buClr>
        <a:buSzPct val="100000"/>
        <a:buChar char="»"/>
        <a:defRPr sz="20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lr>
          <a:schemeClr val="tx1"/>
        </a:buClr>
        <a:buSzPct val="100000"/>
        <a:buChar char="–"/>
        <a:defRPr sz="20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lr>
          <a:schemeClr val="tx1"/>
        </a:buClr>
        <a:buFont typeface="Helvetica" pitchFamily="-110" charset="0"/>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mn-lt"/>
          <a:ea typeface="ＭＳ Ｐゴシック" pitchFamily="-110"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latin typeface="+mn-lt"/>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latin typeface="+mn-lt"/>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latin typeface="+mn-lt"/>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 Id="rId3" Type="http://schemas.openxmlformats.org/officeDocument/2006/relationships/image" Target="../media/image1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tiff"/><Relationship Id="rId3" Type="http://schemas.openxmlformats.org/officeDocument/2006/relationships/image" Target="../media/image18.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4.bin"/><Relationship Id="rId4" Type="http://schemas.openxmlformats.org/officeDocument/2006/relationships/image" Target="../media/image20.emf"/><Relationship Id="rId1" Type="http://schemas.openxmlformats.org/officeDocument/2006/relationships/vmlDrawing" Target="../drawings/vmlDrawing14.v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5.bin"/><Relationship Id="rId4" Type="http://schemas.openxmlformats.org/officeDocument/2006/relationships/image" Target="../media/image21.emf"/><Relationship Id="rId1" Type="http://schemas.openxmlformats.org/officeDocument/2006/relationships/vmlDrawing" Target="../drawings/vmlDrawing15.vml"/><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3.bin"/><Relationship Id="rId4" Type="http://schemas.openxmlformats.org/officeDocument/2006/relationships/image" Target="../media/image2.emf"/><Relationship Id="rId1" Type="http://schemas.openxmlformats.org/officeDocument/2006/relationships/vmlDrawing" Target="../drawings/vmlDrawing13.v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6.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4"/>
          <p:cNvSpPr>
            <a:spLocks noGrp="1" noChangeArrowheads="1"/>
          </p:cNvSpPr>
          <p:nvPr>
            <p:ph type="ctrTitle" idx="4294967295"/>
          </p:nvPr>
        </p:nvSpPr>
        <p:spPr>
          <a:xfrm>
            <a:off x="447675" y="1814513"/>
            <a:ext cx="8181975" cy="1143000"/>
          </a:xfrm>
        </p:spPr>
        <p:txBody>
          <a:bodyPr/>
          <a:lstStyle/>
          <a:p>
            <a:pPr algn="ctr"/>
            <a:r>
              <a:rPr lang="en-US" sz="3200" dirty="0"/>
              <a:t>Data Acquisition, Diagnostics &amp; Controls (DAQ)</a:t>
            </a:r>
          </a:p>
        </p:txBody>
      </p:sp>
      <p:sp>
        <p:nvSpPr>
          <p:cNvPr id="16389" name="Text Box 6"/>
          <p:cNvSpPr txBox="1">
            <a:spLocks noChangeArrowheads="1"/>
          </p:cNvSpPr>
          <p:nvPr/>
        </p:nvSpPr>
        <p:spPr bwMode="auto">
          <a:xfrm>
            <a:off x="2743200" y="4953000"/>
            <a:ext cx="3757613" cy="369332"/>
          </a:xfrm>
          <a:prstGeom prst="rect">
            <a:avLst/>
          </a:prstGeom>
          <a:noFill/>
          <a:ln w="12700">
            <a:noFill/>
            <a:miter lim="800000"/>
            <a:headEnd type="none" w="sm" len="sm"/>
            <a:tailEnd type="none" w="sm" len="sm"/>
          </a:ln>
        </p:spPr>
        <p:txBody>
          <a:bodyPr>
            <a:prstTxWarp prst="textNoShape">
              <a:avLst/>
            </a:prstTxWarp>
            <a:spAutoFit/>
          </a:bodyPr>
          <a:lstStyle/>
          <a:p>
            <a:pPr algn="ctr"/>
            <a:r>
              <a:rPr lang="en-US" sz="1800" b="1" dirty="0">
                <a:solidFill>
                  <a:schemeClr val="tx2"/>
                </a:solidFill>
              </a:rPr>
              <a:t>Rolf </a:t>
            </a:r>
            <a:r>
              <a:rPr lang="en-US" sz="1800" b="1" dirty="0" smtClean="0">
                <a:solidFill>
                  <a:schemeClr val="tx2"/>
                </a:solidFill>
              </a:rPr>
              <a:t>Bork, CIT</a:t>
            </a:r>
          </a:p>
        </p:txBody>
      </p:sp>
      <p:sp>
        <p:nvSpPr>
          <p:cNvPr id="6" name="Rectangle 5"/>
          <p:cNvSpPr txBox="1">
            <a:spLocks noChangeArrowheads="1"/>
          </p:cNvSpPr>
          <p:nvPr/>
        </p:nvSpPr>
        <p:spPr bwMode="auto">
          <a:xfrm>
            <a:off x="1371600" y="3200400"/>
            <a:ext cx="6400800" cy="1323975"/>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0" marR="0" lvl="0" indent="0" algn="ctr" defTabSz="914400" rtl="0" eaLnBrk="0" fontAlgn="base" latinLnBrk="0" hangingPunct="0">
              <a:lnSpc>
                <a:spcPct val="90000"/>
              </a:lnSpc>
              <a:spcBef>
                <a:spcPct val="20000"/>
              </a:spcBef>
              <a:spcAft>
                <a:spcPct val="0"/>
              </a:spcAft>
              <a:buClr>
                <a:schemeClr val="tx1"/>
              </a:buClr>
              <a:buSzTx/>
              <a:buFont typeface="Helvetica" pitchFamily="-110" charset="0"/>
              <a:buNone/>
              <a:tabLst/>
              <a:defRPr/>
            </a:pPr>
            <a:r>
              <a:rPr kumimoji="0" lang="en-US" sz="2400" b="0" i="0" u="none" strike="noStrike" kern="0" cap="none" spc="0" normalizeH="0" baseline="0" noProof="0" dirty="0" smtClean="0">
                <a:ln>
                  <a:noFill/>
                </a:ln>
                <a:solidFill>
                  <a:schemeClr val="tx1"/>
                </a:solidFill>
                <a:effectLst/>
                <a:uLnTx/>
                <a:uFillTx/>
                <a:latin typeface="+mn-lt"/>
                <a:ea typeface="ＭＳ Ｐゴシック" pitchFamily="-110" charset="-128"/>
                <a:cs typeface="+mn-cs"/>
              </a:rPr>
              <a:t>Technical Status</a:t>
            </a:r>
          </a:p>
          <a:p>
            <a:pPr marL="0" marR="0" lvl="0" indent="0" algn="ctr" defTabSz="914400" rtl="0" eaLnBrk="0" fontAlgn="base" latinLnBrk="0" hangingPunct="0">
              <a:lnSpc>
                <a:spcPct val="90000"/>
              </a:lnSpc>
              <a:spcBef>
                <a:spcPct val="20000"/>
              </a:spcBef>
              <a:spcAft>
                <a:spcPct val="0"/>
              </a:spcAft>
              <a:buClr>
                <a:schemeClr val="tx1"/>
              </a:buClr>
              <a:buSzTx/>
              <a:buFont typeface="Helvetica" pitchFamily="-110" charset="0"/>
              <a:buNone/>
              <a:tabLst/>
              <a:defRPr/>
            </a:pPr>
            <a:r>
              <a:rPr kumimoji="0" lang="en-US" sz="2000" b="0" i="0" u="none" strike="noStrike" kern="0" cap="none" spc="0" normalizeH="0" baseline="0" noProof="0" dirty="0" smtClean="0">
                <a:ln>
                  <a:noFill/>
                </a:ln>
                <a:solidFill>
                  <a:schemeClr val="tx1"/>
                </a:solidFill>
                <a:effectLst/>
                <a:uLnTx/>
                <a:uFillTx/>
                <a:latin typeface="+mn-lt"/>
                <a:ea typeface="ＭＳ Ｐゴシック" pitchFamily="-110" charset="-128"/>
                <a:cs typeface="+mn-cs"/>
              </a:rPr>
              <a:t>Annual NSF Review of Advanced LIGO Project</a:t>
            </a:r>
          </a:p>
          <a:p>
            <a:pPr marL="0" marR="0" lvl="0" indent="0" algn="ctr" defTabSz="914400" rtl="0" eaLnBrk="0" fontAlgn="base" latinLnBrk="0" hangingPunct="0">
              <a:lnSpc>
                <a:spcPct val="90000"/>
              </a:lnSpc>
              <a:spcBef>
                <a:spcPct val="20000"/>
              </a:spcBef>
              <a:spcAft>
                <a:spcPct val="0"/>
              </a:spcAft>
              <a:buClr>
                <a:schemeClr val="tx1"/>
              </a:buClr>
              <a:buSzTx/>
              <a:buFont typeface="Helvetica" pitchFamily="-110" charset="0"/>
              <a:buNone/>
              <a:tabLst/>
              <a:defRPr/>
            </a:pPr>
            <a:r>
              <a:rPr kumimoji="0" lang="en-US" sz="2000" b="0" i="0" u="none" strike="noStrike" kern="0" cap="none" spc="0" normalizeH="0" baseline="0" noProof="0" dirty="0" smtClean="0">
                <a:ln>
                  <a:noFill/>
                </a:ln>
                <a:solidFill>
                  <a:schemeClr val="tx1"/>
                </a:solidFill>
                <a:effectLst/>
                <a:uLnTx/>
                <a:uFillTx/>
                <a:latin typeface="+mn-lt"/>
                <a:ea typeface="ＭＳ Ｐゴシック" pitchFamily="-110" charset="-128"/>
                <a:cs typeface="+mn-cs"/>
              </a:rPr>
              <a:t>April </a:t>
            </a:r>
            <a:r>
              <a:rPr lang="en-US" sz="2000" b="0" kern="0" dirty="0" smtClean="0">
                <a:latin typeface="+mn-lt"/>
              </a:rPr>
              <a:t>30 – May 2</a:t>
            </a:r>
            <a:r>
              <a:rPr kumimoji="0" lang="en-US" sz="2000" b="0" i="0" u="none" strike="noStrike" kern="0" cap="none" spc="0" normalizeH="0" baseline="0" noProof="0" dirty="0" smtClean="0">
                <a:ln>
                  <a:noFill/>
                </a:ln>
                <a:solidFill>
                  <a:schemeClr val="tx1"/>
                </a:solidFill>
                <a:effectLst/>
                <a:uLnTx/>
                <a:uFillTx/>
                <a:latin typeface="+mn-lt"/>
                <a:ea typeface="ＭＳ Ｐゴシック" pitchFamily="-110" charset="-128"/>
                <a:cs typeface="+mn-cs"/>
              </a:rPr>
              <a:t>, 2013</a:t>
            </a:r>
            <a:endParaRPr kumimoji="0" lang="en-US" sz="2000" b="0" i="0" u="none" strike="noStrike" kern="0" cap="none" spc="0" normalizeH="0" baseline="0" noProof="0" dirty="0" smtClean="0">
              <a:ln>
                <a:noFill/>
              </a:ln>
              <a:solidFill>
                <a:schemeClr val="tx1"/>
              </a:solidFill>
              <a:effectLst/>
              <a:uLnTx/>
              <a:uFillTx/>
              <a:latin typeface="+mn-lt"/>
              <a:ea typeface="ＭＳ Ｐゴシック" pitchFamily="-110" charset="-128"/>
              <a:cs typeface="+mn-cs"/>
            </a:endParaRPr>
          </a:p>
        </p:txBody>
      </p:sp>
      <p:sp>
        <p:nvSpPr>
          <p:cNvPr id="12" name="Rectangle 11"/>
          <p:cNvSpPr/>
          <p:nvPr/>
        </p:nvSpPr>
        <p:spPr bwMode="auto">
          <a:xfrm>
            <a:off x="0" y="6629400"/>
            <a:ext cx="1371600" cy="228600"/>
          </a:xfrm>
          <a:prstGeom prst="rect">
            <a:avLst/>
          </a:prstGeom>
          <a:solidFill>
            <a:schemeClr val="bg1"/>
          </a:solidFill>
          <a:ln w="12700" cap="flat" cmpd="sng" algn="ctr">
            <a:solidFill>
              <a:schemeClr val="bg1"/>
            </a:solidFill>
            <a:prstDash val="solid"/>
            <a:round/>
            <a:headEnd type="none" w="sm" len="sm"/>
            <a:tailEnd type="triangle" w="sm" len="sm"/>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pitchFamily="34" charset="0"/>
            </a:endParaRPr>
          </a:p>
        </p:txBody>
      </p:sp>
      <p:sp>
        <p:nvSpPr>
          <p:cNvPr id="7" name="Text Box 13"/>
          <p:cNvSpPr txBox="1">
            <a:spLocks noChangeArrowheads="1"/>
          </p:cNvSpPr>
          <p:nvPr/>
        </p:nvSpPr>
        <p:spPr bwMode="auto">
          <a:xfrm>
            <a:off x="228600" y="6248400"/>
            <a:ext cx="1146197" cy="323165"/>
          </a:xfrm>
          <a:prstGeom prst="rect">
            <a:avLst/>
          </a:prstGeom>
          <a:noFill/>
          <a:ln w="12700">
            <a:noFill/>
            <a:miter lim="800000"/>
            <a:headEnd type="none" w="sm" len="sm"/>
            <a:tailEnd type="none" w="sm" len="sm"/>
          </a:ln>
          <a:effectLst/>
        </p:spPr>
        <p:txBody>
          <a:bodyPr wrap="none" lIns="0" tIns="0" rIns="0" bIns="0">
            <a:spAutoFit/>
          </a:bodyPr>
          <a:lstStyle/>
          <a:p>
            <a:pPr>
              <a:defRPr/>
            </a:pPr>
            <a:r>
              <a:rPr lang="en-US" sz="1200" b="1" dirty="0" smtClean="0">
                <a:latin typeface="Arial" pitchFamily="34" charset="0"/>
                <a:ea typeface="+mn-ea"/>
              </a:rPr>
              <a:t>LIGO-</a:t>
            </a:r>
            <a:r>
              <a:rPr lang="en-US" sz="1200" b="1" dirty="0" smtClean="0">
                <a:latin typeface="Arial" pitchFamily="34" charset="0"/>
                <a:ea typeface="+mn-ea"/>
              </a:rPr>
              <a:t>G1300419</a:t>
            </a:r>
            <a:endParaRPr lang="en-US" sz="1200" b="1" dirty="0" smtClean="0">
              <a:latin typeface="Arial" pitchFamily="34" charset="0"/>
              <a:ea typeface="+mn-ea"/>
            </a:endParaRPr>
          </a:p>
          <a:p>
            <a:pPr>
              <a:defRPr/>
            </a:pPr>
            <a:r>
              <a:rPr lang="en-US" sz="900" b="1" dirty="0" smtClean="0">
                <a:latin typeface="Arial" pitchFamily="34" charset="0"/>
                <a:ea typeface="+mn-ea"/>
              </a:rPr>
              <a:t>2013 April 30</a:t>
            </a:r>
            <a:endParaRPr lang="en-US" sz="900" b="1" dirty="0">
              <a:latin typeface="Arial" pitchFamily="34" charset="0"/>
              <a:ea typeface="+mn-ea"/>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1600200" y="381000"/>
            <a:ext cx="7772400" cy="1143000"/>
          </a:xfrm>
        </p:spPr>
        <p:txBody>
          <a:bodyPr/>
          <a:lstStyle/>
          <a:p>
            <a:pPr algn="l"/>
            <a:r>
              <a:rPr lang="en-US" dirty="0" smtClean="0"/>
              <a:t>CDS Standard </a:t>
            </a:r>
            <a:br>
              <a:rPr lang="en-US" dirty="0" smtClean="0"/>
            </a:br>
            <a:r>
              <a:rPr lang="en-US" dirty="0" smtClean="0"/>
              <a:t>Computers</a:t>
            </a:r>
          </a:p>
        </p:txBody>
      </p:sp>
      <p:sp>
        <p:nvSpPr>
          <p:cNvPr id="33795" name="Content Placeholder 2"/>
          <p:cNvSpPr>
            <a:spLocks noGrp="1"/>
          </p:cNvSpPr>
          <p:nvPr>
            <p:ph idx="1"/>
          </p:nvPr>
        </p:nvSpPr>
        <p:spPr>
          <a:xfrm>
            <a:off x="685800" y="2209800"/>
            <a:ext cx="8077200" cy="3886200"/>
          </a:xfrm>
        </p:spPr>
        <p:txBody>
          <a:bodyPr/>
          <a:lstStyle/>
          <a:p>
            <a:r>
              <a:rPr lang="en-US" sz="1800" dirty="0" err="1" smtClean="0"/>
              <a:t>Supermicro</a:t>
            </a:r>
            <a:r>
              <a:rPr lang="en-US" sz="1800" dirty="0" smtClean="0"/>
              <a:t> X8DTU-F Motherboards</a:t>
            </a:r>
          </a:p>
          <a:p>
            <a:pPr lvl="1"/>
            <a:r>
              <a:rPr lang="en-US" sz="1800" dirty="0" smtClean="0"/>
              <a:t>Fulfills BIOS PCI-</a:t>
            </a:r>
            <a:r>
              <a:rPr lang="en-US" sz="1800" dirty="0" err="1" smtClean="0"/>
              <a:t>e</a:t>
            </a:r>
            <a:r>
              <a:rPr lang="en-US" sz="1800" dirty="0" smtClean="0"/>
              <a:t> card mapping and real-time stability requirements</a:t>
            </a:r>
          </a:p>
          <a:p>
            <a:r>
              <a:rPr lang="en-US" sz="1800" dirty="0" smtClean="0"/>
              <a:t>Single Xeon X5680 processor with six cores at 3.33GHz</a:t>
            </a:r>
          </a:p>
          <a:p>
            <a:r>
              <a:rPr lang="en-US" sz="1800" dirty="0" smtClean="0"/>
              <a:t>Up to 4 full height + 1 half-height </a:t>
            </a:r>
            <a:r>
              <a:rPr lang="en-US" sz="1800" dirty="0" err="1" smtClean="0"/>
              <a:t>PCIe</a:t>
            </a:r>
            <a:r>
              <a:rPr lang="en-US" sz="1800" dirty="0" smtClean="0"/>
              <a:t> slots</a:t>
            </a:r>
          </a:p>
          <a:p>
            <a:r>
              <a:rPr lang="en-US" sz="1800" dirty="0" smtClean="0"/>
              <a:t>Two </a:t>
            </a:r>
            <a:r>
              <a:rPr lang="en-US" sz="1800" dirty="0" err="1" smtClean="0"/>
              <a:t>GigE</a:t>
            </a:r>
            <a:r>
              <a:rPr lang="en-US" sz="1800" dirty="0" smtClean="0"/>
              <a:t> Ethernet ports</a:t>
            </a:r>
          </a:p>
          <a:p>
            <a:pPr lvl="1"/>
            <a:r>
              <a:rPr lang="en-US" sz="1800" dirty="0" smtClean="0"/>
              <a:t>Separate EPICS/DAQ networks</a:t>
            </a:r>
          </a:p>
          <a:p>
            <a:r>
              <a:rPr lang="en-US" sz="1800" dirty="0" smtClean="0"/>
              <a:t>No disk drives installed in computers used for real-time control</a:t>
            </a:r>
          </a:p>
          <a:p>
            <a:pPr lvl="1"/>
            <a:r>
              <a:rPr lang="en-US" sz="1800" dirty="0" smtClean="0"/>
              <a:t>Operated as diskless-node from central boot server</a:t>
            </a:r>
          </a:p>
          <a:p>
            <a:r>
              <a:rPr lang="en-US" sz="1800" dirty="0" smtClean="0"/>
              <a:t>Operating Systems</a:t>
            </a:r>
          </a:p>
          <a:p>
            <a:pPr lvl="1"/>
            <a:r>
              <a:rPr lang="en-US" sz="1800" dirty="0" err="1" smtClean="0"/>
              <a:t>Gentoo</a:t>
            </a:r>
            <a:r>
              <a:rPr lang="en-US" sz="1800" dirty="0" smtClean="0"/>
              <a:t> with Linux kernel 2.16.34, plus LIGO RT patch</a:t>
            </a:r>
          </a:p>
          <a:p>
            <a:pPr lvl="1"/>
            <a:r>
              <a:rPr lang="en-US" sz="1800" dirty="0" err="1" smtClean="0"/>
              <a:t>Ubuntu</a:t>
            </a:r>
            <a:r>
              <a:rPr lang="en-US" sz="1800" dirty="0" smtClean="0"/>
              <a:t> Linux for CDS servers and other non-real-time computers</a:t>
            </a:r>
          </a:p>
        </p:txBody>
      </p:sp>
      <p:sp>
        <p:nvSpPr>
          <p:cNvPr id="33796" name="Slide Number Placeholder 3"/>
          <p:cNvSpPr>
            <a:spLocks noGrp="1"/>
          </p:cNvSpPr>
          <p:nvPr>
            <p:ph type="sldNum" sz="quarter" idx="11"/>
          </p:nvPr>
        </p:nvSpPr>
        <p:spPr>
          <a:noFill/>
        </p:spPr>
        <p:txBody>
          <a:bodyPr/>
          <a:lstStyle/>
          <a:p>
            <a:fld id="{84F833CF-07AE-4DC3-9FFD-0C0010044E29}" type="slidenum">
              <a:rPr lang="en-US" smtClean="0"/>
              <a:pPr/>
              <a:t>10</a:t>
            </a:fld>
            <a:endParaRPr lang="en-US" sz="1400" i="0" smtClean="0"/>
          </a:p>
        </p:txBody>
      </p:sp>
      <p:pic>
        <p:nvPicPr>
          <p:cNvPr id="33797" name="Picture 4" descr="ts3.jpg"/>
          <p:cNvPicPr>
            <a:picLocks noChangeAspect="1"/>
          </p:cNvPicPr>
          <p:nvPr/>
        </p:nvPicPr>
        <p:blipFill>
          <a:blip r:embed="rId2"/>
          <a:stretch>
            <a:fillRect/>
          </a:stretch>
        </p:blipFill>
        <p:spPr bwMode="auto">
          <a:xfrm>
            <a:off x="4876800" y="609600"/>
            <a:ext cx="3639401" cy="758952"/>
          </a:xfrm>
          <a:prstGeom prst="rect">
            <a:avLst/>
          </a:prstGeom>
          <a:noFill/>
          <a:ln w="9525">
            <a:noFill/>
            <a:miter lim="800000"/>
            <a:headEnd/>
            <a:tailEnd/>
          </a:ln>
        </p:spPr>
      </p:pic>
      <p:pic>
        <p:nvPicPr>
          <p:cNvPr id="6" name="Picture 4" descr="ts3.jpg"/>
          <p:cNvPicPr>
            <a:picLocks noChangeAspect="1"/>
          </p:cNvPicPr>
          <p:nvPr/>
        </p:nvPicPr>
        <p:blipFill>
          <a:blip r:embed="rId3"/>
          <a:stretch>
            <a:fillRect/>
          </a:stretch>
        </p:blipFill>
        <p:spPr bwMode="auto">
          <a:xfrm>
            <a:off x="4953000" y="1371600"/>
            <a:ext cx="3630454" cy="704088"/>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algn="l"/>
            <a:r>
              <a:rPr lang="en-US" smtClean="0"/>
              <a:t>Networking</a:t>
            </a:r>
          </a:p>
        </p:txBody>
      </p:sp>
      <p:sp>
        <p:nvSpPr>
          <p:cNvPr id="34819" name="Content Placeholder 2"/>
          <p:cNvSpPr>
            <a:spLocks noGrp="1"/>
          </p:cNvSpPr>
          <p:nvPr>
            <p:ph idx="1"/>
          </p:nvPr>
        </p:nvSpPr>
        <p:spPr>
          <a:xfrm>
            <a:off x="685800" y="2743200"/>
            <a:ext cx="7696200" cy="3352800"/>
          </a:xfrm>
        </p:spPr>
        <p:txBody>
          <a:bodyPr/>
          <a:lstStyle/>
          <a:p>
            <a:r>
              <a:rPr lang="en-US" dirty="0" smtClean="0"/>
              <a:t>Ethernet backbones for most applications</a:t>
            </a:r>
          </a:p>
          <a:p>
            <a:pPr lvl="1"/>
            <a:r>
              <a:rPr lang="en-US" sz="1800" dirty="0" err="1" smtClean="0"/>
              <a:t>GigE</a:t>
            </a:r>
            <a:r>
              <a:rPr lang="en-US" sz="1800" dirty="0" smtClean="0"/>
              <a:t> switches with fiber uplinks from end stations</a:t>
            </a:r>
          </a:p>
          <a:p>
            <a:pPr lvl="1"/>
            <a:r>
              <a:rPr lang="en-US" sz="1800" dirty="0" err="1" smtClean="0"/>
              <a:t>GigE</a:t>
            </a:r>
            <a:r>
              <a:rPr lang="en-US" sz="1800" dirty="0" smtClean="0"/>
              <a:t> switches with 10G uplink options for corner station</a:t>
            </a:r>
          </a:p>
          <a:p>
            <a:pPr lvl="2"/>
            <a:r>
              <a:rPr lang="en-US" sz="1800" dirty="0" smtClean="0"/>
              <a:t>10G uplink for DAQ and video connections</a:t>
            </a:r>
          </a:p>
          <a:p>
            <a:pPr lvl="1"/>
            <a:r>
              <a:rPr lang="en-US" sz="1800" dirty="0" smtClean="0"/>
              <a:t>10G switches for DAQ Broadcasts</a:t>
            </a:r>
          </a:p>
          <a:p>
            <a:r>
              <a:rPr lang="en-US" dirty="0" smtClean="0"/>
              <a:t>Low latency networks for real-time data communications.</a:t>
            </a:r>
          </a:p>
          <a:p>
            <a:pPr lvl="1"/>
            <a:r>
              <a:rPr lang="en-US" sz="1800" dirty="0" smtClean="0"/>
              <a:t>Initial LIGO type reflected memory (for long runs to end stations)</a:t>
            </a:r>
          </a:p>
          <a:p>
            <a:pPr lvl="1"/>
            <a:r>
              <a:rPr lang="en-US" sz="1800" dirty="0" err="1" smtClean="0"/>
              <a:t>PCIe</a:t>
            </a:r>
            <a:r>
              <a:rPr lang="en-US" sz="1800" dirty="0" smtClean="0"/>
              <a:t> network, employing reflected memory software (corner station computers)</a:t>
            </a:r>
          </a:p>
        </p:txBody>
      </p:sp>
      <p:sp>
        <p:nvSpPr>
          <p:cNvPr id="34820" name="Slide Number Placeholder 3"/>
          <p:cNvSpPr>
            <a:spLocks noGrp="1"/>
          </p:cNvSpPr>
          <p:nvPr>
            <p:ph type="sldNum" sz="quarter" idx="11"/>
          </p:nvPr>
        </p:nvSpPr>
        <p:spPr>
          <a:noFill/>
        </p:spPr>
        <p:txBody>
          <a:bodyPr/>
          <a:lstStyle/>
          <a:p>
            <a:fld id="{3A68E17C-2B44-4F34-BD67-173E62A9974E}" type="slidenum">
              <a:rPr lang="en-US" smtClean="0"/>
              <a:pPr/>
              <a:t>11</a:t>
            </a:fld>
            <a:endParaRPr lang="en-US" sz="1400" i="0" smtClean="0"/>
          </a:p>
        </p:txBody>
      </p:sp>
      <p:pic>
        <p:nvPicPr>
          <p:cNvPr id="34821" name="Picture 4" descr="net2.jpg"/>
          <p:cNvPicPr>
            <a:picLocks noChangeAspect="1"/>
          </p:cNvPicPr>
          <p:nvPr/>
        </p:nvPicPr>
        <p:blipFill>
          <a:blip r:embed="rId2"/>
          <a:stretch>
            <a:fillRect/>
          </a:stretch>
        </p:blipFill>
        <p:spPr bwMode="auto">
          <a:xfrm>
            <a:off x="3886200" y="713985"/>
            <a:ext cx="4914900" cy="1593043"/>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smtClean="0"/>
              <a:t>PCI Express (PCIe)</a:t>
            </a:r>
            <a:br>
              <a:rPr lang="en-US" smtClean="0"/>
            </a:br>
            <a:r>
              <a:rPr lang="en-US" smtClean="0"/>
              <a:t>Real-time Control Network</a:t>
            </a:r>
          </a:p>
        </p:txBody>
      </p:sp>
      <p:sp>
        <p:nvSpPr>
          <p:cNvPr id="35843" name="Slide Number Placeholder 3"/>
          <p:cNvSpPr>
            <a:spLocks noGrp="1"/>
          </p:cNvSpPr>
          <p:nvPr>
            <p:ph type="sldNum" sz="quarter" idx="11"/>
          </p:nvPr>
        </p:nvSpPr>
        <p:spPr>
          <a:noFill/>
        </p:spPr>
        <p:txBody>
          <a:bodyPr/>
          <a:lstStyle/>
          <a:p>
            <a:fld id="{2DDCD45C-4EFE-4673-ABB2-A77AD24B14BE}" type="slidenum">
              <a:rPr lang="en-US" smtClean="0"/>
              <a:pPr/>
              <a:t>12</a:t>
            </a:fld>
            <a:endParaRPr lang="en-US" sz="1400" i="0" smtClean="0"/>
          </a:p>
        </p:txBody>
      </p:sp>
      <p:pic>
        <p:nvPicPr>
          <p:cNvPr id="35844" name="Picture 2"/>
          <p:cNvPicPr>
            <a:picLocks noGrp="1" noChangeAspect="1" noChangeArrowheads="1"/>
          </p:cNvPicPr>
          <p:nvPr>
            <p:ph idx="1"/>
          </p:nvPr>
        </p:nvPicPr>
        <p:blipFill>
          <a:blip r:embed="rId2"/>
          <a:stretch>
            <a:fillRect/>
          </a:stretch>
        </p:blipFill>
        <p:spPr>
          <a:xfrm>
            <a:off x="4419600" y="2514600"/>
            <a:ext cx="4514751" cy="2295144"/>
          </a:xfrm>
          <a:noFill/>
        </p:spPr>
      </p:pic>
      <p:sp>
        <p:nvSpPr>
          <p:cNvPr id="7" name="Rectangle 5"/>
          <p:cNvSpPr txBox="1">
            <a:spLocks noChangeArrowheads="1"/>
          </p:cNvSpPr>
          <p:nvPr/>
        </p:nvSpPr>
        <p:spPr bwMode="auto">
          <a:xfrm>
            <a:off x="228600" y="1676400"/>
            <a:ext cx="4038600" cy="4343400"/>
          </a:xfrm>
          <a:prstGeom prst="rect">
            <a:avLst/>
          </a:prstGeom>
          <a:noFill/>
          <a:ln w="9525">
            <a:noFill/>
            <a:miter lim="800000"/>
            <a:headEnd/>
            <a:tailEnd/>
          </a:ln>
        </p:spPr>
        <p:txBody>
          <a:bodyPr lIns="92075" tIns="46038" rIns="92075" bIns="46038"/>
          <a:lstStyle/>
          <a:p>
            <a:pPr marL="342900" indent="-342900">
              <a:lnSpc>
                <a:spcPct val="90000"/>
              </a:lnSpc>
              <a:spcBef>
                <a:spcPct val="20000"/>
              </a:spcBef>
              <a:buClr>
                <a:schemeClr val="tx1"/>
              </a:buClr>
              <a:buFont typeface="Helvetica" pitchFamily="-110" charset="0"/>
              <a:buChar char="•"/>
              <a:defRPr/>
            </a:pPr>
            <a:r>
              <a:rPr lang="en-US" sz="1600" b="0" kern="0" dirty="0">
                <a:latin typeface="+mn-lt"/>
              </a:rPr>
              <a:t>Low Latency (1.25usec)</a:t>
            </a:r>
          </a:p>
          <a:p>
            <a:pPr marL="342900" indent="-342900">
              <a:lnSpc>
                <a:spcPct val="90000"/>
              </a:lnSpc>
              <a:spcBef>
                <a:spcPct val="20000"/>
              </a:spcBef>
              <a:buClr>
                <a:schemeClr val="tx1"/>
              </a:buClr>
              <a:buFont typeface="Helvetica" pitchFamily="-110" charset="0"/>
              <a:buChar char="•"/>
              <a:defRPr/>
            </a:pPr>
            <a:r>
              <a:rPr lang="en-US" sz="1600" b="0" kern="0" dirty="0">
                <a:latin typeface="+mn-lt"/>
              </a:rPr>
              <a:t>High speed (10Gbit/sec)</a:t>
            </a:r>
          </a:p>
          <a:p>
            <a:pPr marL="342900" indent="-342900">
              <a:lnSpc>
                <a:spcPct val="90000"/>
              </a:lnSpc>
              <a:spcBef>
                <a:spcPct val="20000"/>
              </a:spcBef>
              <a:buClr>
                <a:schemeClr val="tx1"/>
              </a:buClr>
              <a:buFont typeface="Helvetica" pitchFamily="-110" charset="0"/>
              <a:buChar char="•"/>
              <a:defRPr/>
            </a:pPr>
            <a:r>
              <a:rPr lang="en-US" sz="1600" b="0" kern="0" dirty="0">
                <a:latin typeface="+mn-lt"/>
              </a:rPr>
              <a:t>Cable or Fiber connections</a:t>
            </a:r>
          </a:p>
          <a:p>
            <a:pPr marL="800100" lvl="1" indent="-342900">
              <a:lnSpc>
                <a:spcPct val="90000"/>
              </a:lnSpc>
              <a:spcBef>
                <a:spcPct val="20000"/>
              </a:spcBef>
              <a:buClr>
                <a:schemeClr val="tx1"/>
              </a:buClr>
              <a:buFont typeface="Helvetica" pitchFamily="-110" charset="0"/>
              <a:buChar char="•"/>
              <a:defRPr/>
            </a:pPr>
            <a:r>
              <a:rPr lang="en-US" sz="1400" b="0" kern="0" dirty="0">
                <a:latin typeface="+mn-lt"/>
              </a:rPr>
              <a:t>CX-4 cable to 3 meters</a:t>
            </a:r>
          </a:p>
          <a:p>
            <a:pPr marL="800100" lvl="1" indent="-342900">
              <a:lnSpc>
                <a:spcPct val="90000"/>
              </a:lnSpc>
              <a:spcBef>
                <a:spcPct val="20000"/>
              </a:spcBef>
              <a:buClr>
                <a:schemeClr val="tx1"/>
              </a:buClr>
              <a:buFont typeface="Helvetica" pitchFamily="-110" charset="0"/>
              <a:buChar char="•"/>
              <a:defRPr/>
            </a:pPr>
            <a:r>
              <a:rPr lang="en-US" sz="1400" b="0" kern="0" dirty="0">
                <a:latin typeface="+mn-lt"/>
              </a:rPr>
              <a:t>Multi-core fiber to 100 meters</a:t>
            </a:r>
          </a:p>
          <a:p>
            <a:pPr marL="342900" indent="-342900">
              <a:lnSpc>
                <a:spcPct val="90000"/>
              </a:lnSpc>
              <a:spcBef>
                <a:spcPct val="20000"/>
              </a:spcBef>
              <a:buClr>
                <a:schemeClr val="tx1"/>
              </a:buClr>
              <a:buFont typeface="Helvetica" pitchFamily="-110" charset="0"/>
              <a:buChar char="•"/>
              <a:defRPr/>
            </a:pPr>
            <a:r>
              <a:rPr lang="en-US" sz="1600" b="0" kern="0" dirty="0">
                <a:latin typeface="+mn-lt"/>
              </a:rPr>
              <a:t>Stackable 10 port Switches</a:t>
            </a:r>
          </a:p>
          <a:p>
            <a:pPr marL="342900" indent="-342900">
              <a:lnSpc>
                <a:spcPct val="90000"/>
              </a:lnSpc>
              <a:spcBef>
                <a:spcPct val="20000"/>
              </a:spcBef>
              <a:buClr>
                <a:schemeClr val="tx1"/>
              </a:buClr>
              <a:buFont typeface="Helvetica" pitchFamily="-110" charset="0"/>
              <a:buChar char="•"/>
              <a:defRPr/>
            </a:pPr>
            <a:r>
              <a:rPr lang="en-US" sz="1600" b="0" kern="0" dirty="0">
                <a:latin typeface="+mn-lt"/>
              </a:rPr>
              <a:t>Reflected Memory Mode</a:t>
            </a:r>
          </a:p>
          <a:p>
            <a:pPr marL="800100" lvl="1" indent="-342900">
              <a:lnSpc>
                <a:spcPct val="90000"/>
              </a:lnSpc>
              <a:spcBef>
                <a:spcPct val="20000"/>
              </a:spcBef>
              <a:buClr>
                <a:schemeClr val="tx1"/>
              </a:buClr>
              <a:buFont typeface="Helvetica" pitchFamily="-110" charset="0"/>
              <a:buChar char="•"/>
              <a:defRPr/>
            </a:pPr>
            <a:r>
              <a:rPr lang="en-US" sz="1400" b="0" kern="0" dirty="0">
                <a:latin typeface="+mn-lt"/>
              </a:rPr>
              <a:t>Data broadcast to same memory location on each computer on the network</a:t>
            </a:r>
            <a:r>
              <a:rPr lang="en-US" sz="1400" b="0" kern="0" dirty="0" smtClean="0">
                <a:latin typeface="+mn-lt"/>
              </a:rPr>
              <a:t>.</a:t>
            </a:r>
            <a:endParaRPr lang="en-US" sz="1400" b="0" kern="0" dirty="0">
              <a:latin typeface="+mn-l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dirty="0" smtClean="0"/>
              <a:t>Corner to End Station</a:t>
            </a:r>
            <a:br>
              <a:rPr lang="en-US" dirty="0" smtClean="0"/>
            </a:br>
            <a:r>
              <a:rPr lang="en-US" dirty="0" smtClean="0"/>
              <a:t>Real-time Control Network</a:t>
            </a:r>
          </a:p>
        </p:txBody>
      </p:sp>
      <p:sp>
        <p:nvSpPr>
          <p:cNvPr id="35843" name="Slide Number Placeholder 3"/>
          <p:cNvSpPr>
            <a:spLocks noGrp="1"/>
          </p:cNvSpPr>
          <p:nvPr>
            <p:ph type="sldNum" sz="quarter" idx="11"/>
          </p:nvPr>
        </p:nvSpPr>
        <p:spPr>
          <a:noFill/>
        </p:spPr>
        <p:txBody>
          <a:bodyPr/>
          <a:lstStyle/>
          <a:p>
            <a:fld id="{2DDCD45C-4EFE-4673-ABB2-A77AD24B14BE}" type="slidenum">
              <a:rPr lang="en-US" smtClean="0"/>
              <a:pPr/>
              <a:t>13</a:t>
            </a:fld>
            <a:endParaRPr lang="en-US" sz="1400" i="0" smtClean="0"/>
          </a:p>
        </p:txBody>
      </p:sp>
      <p:sp>
        <p:nvSpPr>
          <p:cNvPr id="7" name="Rectangle 5"/>
          <p:cNvSpPr txBox="1">
            <a:spLocks noChangeArrowheads="1"/>
          </p:cNvSpPr>
          <p:nvPr/>
        </p:nvSpPr>
        <p:spPr bwMode="auto">
          <a:xfrm>
            <a:off x="381000" y="1752600"/>
            <a:ext cx="4724400" cy="4343400"/>
          </a:xfrm>
          <a:prstGeom prst="rect">
            <a:avLst/>
          </a:prstGeom>
          <a:noFill/>
          <a:ln w="9525">
            <a:noFill/>
            <a:miter lim="800000"/>
            <a:headEnd/>
            <a:tailEnd/>
          </a:ln>
        </p:spPr>
        <p:txBody>
          <a:bodyPr lIns="92075" tIns="46038" rIns="92075" bIns="46038"/>
          <a:lstStyle/>
          <a:p>
            <a:pPr marL="342900" indent="-342900">
              <a:lnSpc>
                <a:spcPct val="90000"/>
              </a:lnSpc>
              <a:spcBef>
                <a:spcPct val="20000"/>
              </a:spcBef>
              <a:buClr>
                <a:schemeClr val="tx1"/>
              </a:buClr>
              <a:buFont typeface="Helvetica" pitchFamily="-110" charset="0"/>
              <a:buChar char="•"/>
              <a:defRPr/>
            </a:pPr>
            <a:r>
              <a:rPr lang="en-US" sz="1600" b="0" kern="0" dirty="0" smtClean="0">
                <a:latin typeface="+mn-lt"/>
              </a:rPr>
              <a:t>Loop topology</a:t>
            </a:r>
          </a:p>
          <a:p>
            <a:pPr marL="342900" indent="-342900">
              <a:lnSpc>
                <a:spcPct val="90000"/>
              </a:lnSpc>
              <a:spcBef>
                <a:spcPct val="20000"/>
              </a:spcBef>
              <a:buClr>
                <a:schemeClr val="tx1"/>
              </a:buClr>
              <a:buFont typeface="Helvetica" pitchFamily="-110" charset="0"/>
              <a:buChar char="•"/>
              <a:defRPr/>
            </a:pPr>
            <a:r>
              <a:rPr lang="en-US" sz="1600" b="0" kern="0" dirty="0" smtClean="0">
                <a:latin typeface="+mn-lt"/>
              </a:rPr>
              <a:t>Low </a:t>
            </a:r>
            <a:r>
              <a:rPr lang="en-US" sz="1600" b="0" kern="0" dirty="0">
                <a:latin typeface="+mn-lt"/>
              </a:rPr>
              <a:t>Latency </a:t>
            </a:r>
            <a:r>
              <a:rPr lang="en-US" sz="1600" b="0" kern="0" dirty="0" smtClean="0">
                <a:latin typeface="+mn-lt"/>
              </a:rPr>
              <a:t>(700nsec/node)</a:t>
            </a:r>
            <a:endParaRPr lang="en-US" sz="1600" b="0" kern="0" dirty="0">
              <a:latin typeface="+mn-lt"/>
            </a:endParaRPr>
          </a:p>
          <a:p>
            <a:pPr marL="342900" indent="-342900">
              <a:lnSpc>
                <a:spcPct val="90000"/>
              </a:lnSpc>
              <a:spcBef>
                <a:spcPct val="20000"/>
              </a:spcBef>
              <a:buClr>
                <a:schemeClr val="tx1"/>
              </a:buClr>
              <a:buFont typeface="Helvetica" pitchFamily="-110" charset="0"/>
              <a:buChar char="•"/>
              <a:defRPr/>
            </a:pPr>
            <a:r>
              <a:rPr lang="en-US" sz="1600" b="0" kern="0" dirty="0">
                <a:latin typeface="+mn-lt"/>
              </a:rPr>
              <a:t>High speed </a:t>
            </a:r>
            <a:r>
              <a:rPr lang="en-US" sz="1600" b="0" kern="0" dirty="0" smtClean="0">
                <a:latin typeface="+mn-lt"/>
              </a:rPr>
              <a:t>(2Gbit</a:t>
            </a:r>
            <a:r>
              <a:rPr lang="en-US" sz="1600" b="0" kern="0" dirty="0">
                <a:latin typeface="+mn-lt"/>
              </a:rPr>
              <a:t>/sec)</a:t>
            </a:r>
            <a:endParaRPr lang="en-US" sz="1600" b="0" kern="0" dirty="0" smtClean="0">
              <a:latin typeface="+mn-lt"/>
            </a:endParaRPr>
          </a:p>
          <a:p>
            <a:pPr marL="342900" indent="-342900">
              <a:lnSpc>
                <a:spcPct val="90000"/>
              </a:lnSpc>
              <a:spcBef>
                <a:spcPct val="20000"/>
              </a:spcBef>
              <a:buClr>
                <a:schemeClr val="tx1"/>
              </a:buClr>
              <a:buFont typeface="Helvetica" pitchFamily="-110" charset="0"/>
              <a:buChar char="•"/>
              <a:defRPr/>
            </a:pPr>
            <a:r>
              <a:rPr lang="en-US" sz="1600" b="0" kern="0" dirty="0" smtClean="0">
                <a:latin typeface="+mn-lt"/>
              </a:rPr>
              <a:t>Fiber connections</a:t>
            </a:r>
            <a:endParaRPr lang="en-US" sz="1400" b="0" kern="0" dirty="0" smtClean="0">
              <a:latin typeface="+mn-lt"/>
            </a:endParaRPr>
          </a:p>
          <a:p>
            <a:pPr marL="800100" lvl="1" indent="-342900">
              <a:lnSpc>
                <a:spcPct val="90000"/>
              </a:lnSpc>
              <a:spcBef>
                <a:spcPct val="20000"/>
              </a:spcBef>
              <a:buClr>
                <a:schemeClr val="tx1"/>
              </a:buClr>
              <a:buFont typeface="Helvetica" pitchFamily="-110" charset="0"/>
              <a:buChar char="•"/>
              <a:defRPr/>
            </a:pPr>
            <a:r>
              <a:rPr lang="en-US" sz="1400" b="0" kern="0" dirty="0" smtClean="0">
                <a:latin typeface="+mn-lt"/>
              </a:rPr>
              <a:t>Up to 10km</a:t>
            </a:r>
          </a:p>
          <a:p>
            <a:pPr marL="342900" indent="-342900">
              <a:lnSpc>
                <a:spcPct val="90000"/>
              </a:lnSpc>
              <a:spcBef>
                <a:spcPct val="20000"/>
              </a:spcBef>
              <a:buClr>
                <a:schemeClr val="tx1"/>
              </a:buClr>
              <a:buFont typeface="Helvetica" pitchFamily="-110" charset="0"/>
              <a:buChar char="•"/>
              <a:defRPr/>
            </a:pPr>
            <a:r>
              <a:rPr lang="en-US" sz="1600" b="0" kern="0" dirty="0" smtClean="0">
                <a:latin typeface="+mn-lt"/>
              </a:rPr>
              <a:t>Bypass Switch provided at each location</a:t>
            </a:r>
          </a:p>
          <a:p>
            <a:pPr marL="342900" indent="-342900">
              <a:lnSpc>
                <a:spcPct val="90000"/>
              </a:lnSpc>
              <a:spcBef>
                <a:spcPct val="20000"/>
              </a:spcBef>
              <a:buClr>
                <a:schemeClr val="tx1"/>
              </a:buClr>
              <a:buFont typeface="Helvetica" pitchFamily="-110" charset="0"/>
              <a:buChar char="•"/>
              <a:defRPr/>
            </a:pPr>
            <a:r>
              <a:rPr lang="en-US" sz="1600" b="0" kern="0" dirty="0">
                <a:latin typeface="+mn-lt"/>
              </a:rPr>
              <a:t>Reflected </a:t>
            </a:r>
            <a:r>
              <a:rPr lang="en-US" sz="1600" b="0" kern="0" dirty="0" smtClean="0">
                <a:latin typeface="+mn-lt"/>
              </a:rPr>
              <a:t>Memory</a:t>
            </a:r>
          </a:p>
          <a:p>
            <a:pPr marL="800100" lvl="1" indent="-342900">
              <a:lnSpc>
                <a:spcPct val="90000"/>
              </a:lnSpc>
              <a:spcBef>
                <a:spcPct val="20000"/>
              </a:spcBef>
              <a:buClr>
                <a:schemeClr val="tx1"/>
              </a:buClr>
              <a:buFont typeface="Helvetica" pitchFamily="-110" charset="0"/>
              <a:buChar char="•"/>
              <a:defRPr/>
            </a:pPr>
            <a:r>
              <a:rPr lang="en-US" sz="1400" b="0" kern="0" dirty="0">
                <a:latin typeface="+mn-lt"/>
              </a:rPr>
              <a:t>Data broadcast to same memory location on each computer on the network</a:t>
            </a:r>
            <a:r>
              <a:rPr lang="en-US" sz="1400" b="0" kern="0" dirty="0" smtClean="0">
                <a:latin typeface="+mn-lt"/>
              </a:rPr>
              <a:t>.</a:t>
            </a:r>
            <a:endParaRPr lang="en-US" sz="1400" b="0" kern="0" dirty="0">
              <a:latin typeface="+mn-lt"/>
            </a:endParaRPr>
          </a:p>
        </p:txBody>
      </p:sp>
      <p:pic>
        <p:nvPicPr>
          <p:cNvPr id="6" name="Content Placeholder 5" descr="rfmSwitch.jpg"/>
          <p:cNvPicPr>
            <a:picLocks noChangeAspect="1"/>
          </p:cNvPicPr>
          <p:nvPr/>
        </p:nvPicPr>
        <p:blipFill>
          <a:blip r:embed="rId2"/>
          <a:srcRect l="-3078" r="-3078"/>
          <a:stretch>
            <a:fillRect/>
          </a:stretch>
        </p:blipFill>
        <p:spPr bwMode="auto">
          <a:xfrm>
            <a:off x="5029200" y="1752600"/>
            <a:ext cx="3825711" cy="1344168"/>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Networking – Progress</a:t>
            </a:r>
            <a:endParaRPr lang="en-US" dirty="0"/>
          </a:p>
        </p:txBody>
      </p:sp>
      <p:sp>
        <p:nvSpPr>
          <p:cNvPr id="3" name="Content Placeholder 2"/>
          <p:cNvSpPr>
            <a:spLocks noGrp="1"/>
          </p:cNvSpPr>
          <p:nvPr>
            <p:ph idx="1"/>
          </p:nvPr>
        </p:nvSpPr>
        <p:spPr/>
        <p:txBody>
          <a:bodyPr/>
          <a:lstStyle/>
          <a:p>
            <a:r>
              <a:rPr lang="en-US" dirty="0" smtClean="0"/>
              <a:t>All networking equipment has been </a:t>
            </a:r>
            <a:r>
              <a:rPr lang="en-US" dirty="0" smtClean="0"/>
              <a:t>delivered and installed.</a:t>
            </a:r>
            <a:endParaRPr lang="en-US" dirty="0" smtClean="0"/>
          </a:p>
          <a:p>
            <a:r>
              <a:rPr lang="en-US" dirty="0" smtClean="0"/>
              <a:t>Finalizing “as built” installation drawings.</a:t>
            </a:r>
            <a:endParaRPr lang="en-US" dirty="0"/>
          </a:p>
        </p:txBody>
      </p:sp>
      <p:sp>
        <p:nvSpPr>
          <p:cNvPr id="4" name="Slide Number Placeholder 3"/>
          <p:cNvSpPr>
            <a:spLocks noGrp="1"/>
          </p:cNvSpPr>
          <p:nvPr>
            <p:ph type="sldNum" sz="quarter" idx="11"/>
          </p:nvPr>
        </p:nvSpPr>
        <p:spPr/>
        <p:txBody>
          <a:bodyPr/>
          <a:lstStyle/>
          <a:p>
            <a:pPr>
              <a:defRPr/>
            </a:pPr>
            <a:fld id="{A02D267D-EA99-482E-BD4F-B2371B1D3BDA}" type="slidenum">
              <a:rPr lang="en-US" smtClean="0"/>
              <a:pPr>
                <a:defRPr/>
              </a:pPr>
              <a:t>14</a:t>
            </a:fld>
            <a:endParaRPr lang="en-US" sz="1400" i="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Physical Environment Monitoring</a:t>
            </a:r>
            <a:br>
              <a:rPr lang="en-US" dirty="0" smtClean="0"/>
            </a:br>
            <a:r>
              <a:rPr lang="en-US" dirty="0" smtClean="0"/>
              <a:t>Infrastructure</a:t>
            </a:r>
            <a:endParaRPr lang="en-US" dirty="0"/>
          </a:p>
        </p:txBody>
      </p:sp>
      <p:sp>
        <p:nvSpPr>
          <p:cNvPr id="6" name="Content Placeholder 5"/>
          <p:cNvSpPr>
            <a:spLocks noGrp="1"/>
          </p:cNvSpPr>
          <p:nvPr>
            <p:ph sz="half" idx="1"/>
          </p:nvPr>
        </p:nvSpPr>
        <p:spPr>
          <a:xfrm>
            <a:off x="685800" y="1676400"/>
            <a:ext cx="4724400" cy="4419600"/>
          </a:xfrm>
        </p:spPr>
        <p:txBody>
          <a:bodyPr/>
          <a:lstStyle/>
          <a:p>
            <a:r>
              <a:rPr lang="en-US" sz="1600" dirty="0" smtClean="0"/>
              <a:t>For </a:t>
            </a:r>
            <a:r>
              <a:rPr lang="en-US" sz="1600" dirty="0" err="1" smtClean="0"/>
              <a:t>aLIGO</a:t>
            </a:r>
            <a:r>
              <a:rPr lang="en-US" sz="1600" dirty="0" smtClean="0"/>
              <a:t>, PEM system will provide control as well as DAQ</a:t>
            </a:r>
          </a:p>
          <a:p>
            <a:pPr lvl="1"/>
            <a:r>
              <a:rPr lang="en-US" sz="1200" dirty="0" smtClean="0"/>
              <a:t>On-line Adaptive Filtering and feed-forward control.</a:t>
            </a:r>
          </a:p>
          <a:p>
            <a:r>
              <a:rPr lang="en-US" sz="1600" dirty="0" smtClean="0"/>
              <a:t>One computer + 1 I/O chassis at each station and at corner station.</a:t>
            </a:r>
          </a:p>
          <a:p>
            <a:r>
              <a:rPr lang="en-US" sz="1600" dirty="0" smtClean="0"/>
              <a:t>Re-use existing PEM sensors</a:t>
            </a:r>
          </a:p>
          <a:p>
            <a:r>
              <a:rPr lang="en-US" sz="1600" dirty="0" smtClean="0"/>
              <a:t>Up to 128 channels of ADC + 8 channels of DAC</a:t>
            </a:r>
          </a:p>
          <a:p>
            <a:pPr lvl="1"/>
            <a:r>
              <a:rPr lang="en-US" sz="1200" dirty="0" smtClean="0"/>
              <a:t>I/O connections via AA/AI chassis with BNC connections.</a:t>
            </a:r>
          </a:p>
          <a:p>
            <a:r>
              <a:rPr lang="en-US" sz="1600" dirty="0" smtClean="0"/>
              <a:t>Progress</a:t>
            </a:r>
          </a:p>
          <a:p>
            <a:pPr lvl="1"/>
            <a:r>
              <a:rPr lang="en-US" sz="1200" dirty="0" smtClean="0"/>
              <a:t>Computers, I/O chassis and ADC/DAC modules have all been procured and delivered.</a:t>
            </a:r>
          </a:p>
          <a:p>
            <a:pPr lvl="1"/>
            <a:r>
              <a:rPr lang="en-US" sz="1200" dirty="0" smtClean="0"/>
              <a:t>Systems installed and operational at both sites.</a:t>
            </a:r>
            <a:endParaRPr lang="en-US" sz="1200" dirty="0"/>
          </a:p>
        </p:txBody>
      </p:sp>
      <p:pic>
        <p:nvPicPr>
          <p:cNvPr id="8" name="Content Placeholder 7" descr="IMG_0640.jpg"/>
          <p:cNvPicPr>
            <a:picLocks noGrp="1" noChangeAspect="1"/>
          </p:cNvPicPr>
          <p:nvPr>
            <p:ph sz="half" idx="2"/>
          </p:nvPr>
        </p:nvPicPr>
        <p:blipFill>
          <a:blip r:embed="rId2"/>
          <a:srcRect l="-50835" r="-50835"/>
          <a:stretch>
            <a:fillRect/>
          </a:stretch>
        </p:blipFill>
        <p:spPr>
          <a:xfrm>
            <a:off x="4724400" y="1676400"/>
            <a:ext cx="3810000" cy="4419600"/>
          </a:xfrm>
        </p:spPr>
      </p:pic>
      <p:sp>
        <p:nvSpPr>
          <p:cNvPr id="4" name="Slide Number Placeholder 3"/>
          <p:cNvSpPr>
            <a:spLocks noGrp="1"/>
          </p:cNvSpPr>
          <p:nvPr>
            <p:ph type="sldNum" sz="quarter" idx="12"/>
          </p:nvPr>
        </p:nvSpPr>
        <p:spPr/>
        <p:txBody>
          <a:bodyPr/>
          <a:lstStyle/>
          <a:p>
            <a:pPr>
              <a:defRPr/>
            </a:pPr>
            <a:fld id="{A02D267D-EA99-482E-BD4F-B2371B1D3BDA}" type="slidenum">
              <a:rPr lang="en-US" smtClean="0"/>
              <a:pPr>
                <a:defRPr/>
              </a:pPr>
              <a:t>15</a:t>
            </a:fld>
            <a:endParaRPr lang="en-US" sz="1400" i="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DAQ</a:t>
            </a:r>
            <a:br>
              <a:rPr lang="en-US" sz="2800" dirty="0" smtClean="0"/>
            </a:br>
            <a:r>
              <a:rPr lang="en-US" sz="2800" dirty="0" smtClean="0"/>
              <a:t>Computing / Storage Equipment</a:t>
            </a:r>
            <a:r>
              <a:rPr lang="en-US" dirty="0" smtClean="0"/>
              <a:t/>
            </a:r>
            <a:br>
              <a:rPr lang="en-US" dirty="0" smtClean="0"/>
            </a:br>
            <a:r>
              <a:rPr lang="en-US" sz="1800" dirty="0" smtClean="0"/>
              <a:t>(All Delivered and Installed)</a:t>
            </a:r>
            <a:endParaRPr lang="en-US" sz="1800" dirty="0"/>
          </a:p>
        </p:txBody>
      </p:sp>
      <p:sp>
        <p:nvSpPr>
          <p:cNvPr id="3" name="Content Placeholder 2"/>
          <p:cNvSpPr>
            <a:spLocks noGrp="1"/>
          </p:cNvSpPr>
          <p:nvPr>
            <p:ph sz="half" idx="1"/>
          </p:nvPr>
        </p:nvSpPr>
        <p:spPr>
          <a:xfrm>
            <a:off x="685800" y="1524000"/>
            <a:ext cx="6400800" cy="5029200"/>
          </a:xfrm>
        </p:spPr>
        <p:txBody>
          <a:bodyPr/>
          <a:lstStyle/>
          <a:p>
            <a:r>
              <a:rPr lang="en-US" sz="1800" dirty="0" smtClean="0"/>
              <a:t>Data Concentrator (DC) (2)</a:t>
            </a:r>
          </a:p>
          <a:p>
            <a:pPr lvl="1"/>
            <a:r>
              <a:rPr lang="en-US" sz="1400" dirty="0" smtClean="0"/>
              <a:t>Collects data from all real-time control computers and broadcasts to 10GigE network.</a:t>
            </a:r>
          </a:p>
          <a:p>
            <a:pPr lvl="1"/>
            <a:r>
              <a:rPr lang="en-US" sz="1400" dirty="0" smtClean="0"/>
              <a:t>One unit on-line, second hot backup</a:t>
            </a:r>
          </a:p>
          <a:p>
            <a:r>
              <a:rPr lang="en-US" sz="1800" dirty="0" err="1" smtClean="0"/>
              <a:t>FrameWriter</a:t>
            </a:r>
            <a:r>
              <a:rPr lang="en-US" sz="1800" dirty="0" smtClean="0"/>
              <a:t> (2)</a:t>
            </a:r>
          </a:p>
          <a:p>
            <a:pPr lvl="1"/>
            <a:r>
              <a:rPr lang="en-US" sz="1400" dirty="0" smtClean="0"/>
              <a:t>Receive data from DC</a:t>
            </a:r>
          </a:p>
          <a:p>
            <a:pPr lvl="1"/>
            <a:r>
              <a:rPr lang="en-US" sz="1400" dirty="0" smtClean="0"/>
              <a:t>Format data into LVC standard Frame format</a:t>
            </a:r>
          </a:p>
          <a:p>
            <a:pPr lvl="1"/>
            <a:r>
              <a:rPr lang="en-US" sz="1400" dirty="0" smtClean="0"/>
              <a:t>Write data to disk</a:t>
            </a:r>
          </a:p>
          <a:p>
            <a:pPr lvl="2"/>
            <a:r>
              <a:rPr lang="en-US" sz="1200" dirty="0" smtClean="0"/>
              <a:t>Local</a:t>
            </a:r>
          </a:p>
          <a:p>
            <a:pPr lvl="2"/>
            <a:r>
              <a:rPr lang="en-US" sz="1200" dirty="0" smtClean="0"/>
              <a:t>Data Analysis group disk farm</a:t>
            </a:r>
          </a:p>
          <a:p>
            <a:r>
              <a:rPr lang="en-US" sz="1800" dirty="0" smtClean="0"/>
              <a:t>Network Data Server (NDS) (2)</a:t>
            </a:r>
          </a:p>
          <a:p>
            <a:pPr lvl="1"/>
            <a:r>
              <a:rPr lang="en-US" sz="1600" dirty="0" smtClean="0"/>
              <a:t>Provides real-time or stored data on request to various control room software tools</a:t>
            </a:r>
          </a:p>
          <a:p>
            <a:pPr lvl="2"/>
            <a:r>
              <a:rPr lang="en-US" sz="1200" dirty="0" smtClean="0"/>
              <a:t>NDS clients also developed for Perl, Python and </a:t>
            </a:r>
            <a:r>
              <a:rPr lang="en-US" sz="1200" dirty="0" err="1" smtClean="0"/>
              <a:t>Matlab</a:t>
            </a:r>
            <a:endParaRPr lang="en-US" sz="1200" dirty="0" smtClean="0"/>
          </a:p>
          <a:p>
            <a:r>
              <a:rPr lang="en-US" sz="1800" dirty="0" smtClean="0"/>
              <a:t>Two computers running Solaris operating system to connect disk systems via QFS</a:t>
            </a:r>
            <a:r>
              <a:rPr lang="en-US" sz="2000" dirty="0" smtClean="0"/>
              <a:t>.</a:t>
            </a:r>
          </a:p>
          <a:p>
            <a:r>
              <a:rPr lang="en-US" sz="1800" dirty="0" smtClean="0"/>
              <a:t>24 </a:t>
            </a:r>
            <a:r>
              <a:rPr lang="en-US" sz="1800" dirty="0" err="1" smtClean="0"/>
              <a:t>TByte</a:t>
            </a:r>
            <a:r>
              <a:rPr lang="en-US" sz="1800" dirty="0" smtClean="0"/>
              <a:t> Local Disk</a:t>
            </a:r>
          </a:p>
          <a:p>
            <a:pPr lvl="2"/>
            <a:endParaRPr lang="en-US" sz="1000" dirty="0"/>
          </a:p>
        </p:txBody>
      </p:sp>
      <p:pic>
        <p:nvPicPr>
          <p:cNvPr id="6" name="Content Placeholder 5" descr="IMG_0611.jpg"/>
          <p:cNvPicPr>
            <a:picLocks noGrp="1" noChangeAspect="1"/>
          </p:cNvPicPr>
          <p:nvPr>
            <p:ph sz="half" idx="2"/>
          </p:nvPr>
        </p:nvPicPr>
        <p:blipFill>
          <a:blip r:embed="rId2"/>
          <a:srcRect l="-33885" r="-33885"/>
          <a:stretch>
            <a:fillRect/>
          </a:stretch>
        </p:blipFill>
        <p:spPr>
          <a:xfrm>
            <a:off x="6858000" y="1676400"/>
            <a:ext cx="2209800" cy="4419600"/>
          </a:xfrm>
        </p:spPr>
      </p:pic>
      <p:sp>
        <p:nvSpPr>
          <p:cNvPr id="5" name="Slide Number Placeholder 4"/>
          <p:cNvSpPr>
            <a:spLocks noGrp="1"/>
          </p:cNvSpPr>
          <p:nvPr>
            <p:ph type="sldNum" sz="quarter" idx="12"/>
          </p:nvPr>
        </p:nvSpPr>
        <p:spPr/>
        <p:txBody>
          <a:bodyPr/>
          <a:lstStyle/>
          <a:p>
            <a:pPr>
              <a:defRPr/>
            </a:pPr>
            <a:fld id="{5D54D004-110F-49CE-9239-1B7600B4140E}" type="slidenum">
              <a:rPr lang="en-US" smtClean="0"/>
              <a:pPr>
                <a:defRPr/>
              </a:pPr>
              <a:t>16</a:t>
            </a:fld>
            <a:endParaRPr lang="en-US" sz="1400" i="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2400" dirty="0" smtClean="0"/>
              <a:t>Control Room and </a:t>
            </a:r>
            <a:br>
              <a:rPr lang="en-US" sz="2400" dirty="0" smtClean="0"/>
            </a:br>
            <a:r>
              <a:rPr lang="en-US" sz="2400" dirty="0" smtClean="0"/>
              <a:t>Global Diagnostic Systems</a:t>
            </a:r>
            <a:endParaRPr lang="en-US" sz="1800" dirty="0"/>
          </a:p>
        </p:txBody>
      </p:sp>
      <p:sp>
        <p:nvSpPr>
          <p:cNvPr id="7" name="Content Placeholder 6"/>
          <p:cNvSpPr>
            <a:spLocks noGrp="1"/>
          </p:cNvSpPr>
          <p:nvPr>
            <p:ph idx="1"/>
          </p:nvPr>
        </p:nvSpPr>
        <p:spPr/>
        <p:txBody>
          <a:bodyPr/>
          <a:lstStyle/>
          <a:p>
            <a:r>
              <a:rPr lang="en-US" dirty="0" smtClean="0"/>
              <a:t>iMac computers w/additional monitor chosen as the standard configuration for operator stations. </a:t>
            </a:r>
          </a:p>
          <a:p>
            <a:pPr lvl="1"/>
            <a:r>
              <a:rPr lang="en-US" dirty="0" smtClean="0"/>
              <a:t>Ubuntu Linux Operating System</a:t>
            </a:r>
          </a:p>
          <a:p>
            <a:r>
              <a:rPr lang="en-US" dirty="0" smtClean="0"/>
              <a:t>Two,  dual CPU computers, similar to real-time control computers, in place for Global Diagnostic Monitoring Tool (DMT) applications.</a:t>
            </a:r>
          </a:p>
          <a:p>
            <a:pPr lvl="1"/>
            <a:r>
              <a:rPr lang="en-US" dirty="0" smtClean="0"/>
              <a:t>24TByte disk drive provided for storage of DMT information.</a:t>
            </a:r>
          </a:p>
          <a:p>
            <a:r>
              <a:rPr lang="en-US" dirty="0" smtClean="0"/>
              <a:t>All equipment is </a:t>
            </a:r>
            <a:r>
              <a:rPr lang="en-US" dirty="0" smtClean="0"/>
              <a:t>installed and operational.</a:t>
            </a:r>
            <a:endParaRPr lang="en-US" dirty="0"/>
          </a:p>
        </p:txBody>
      </p:sp>
      <p:sp>
        <p:nvSpPr>
          <p:cNvPr id="5" name="Slide Number Placeholder 4"/>
          <p:cNvSpPr>
            <a:spLocks noGrp="1"/>
          </p:cNvSpPr>
          <p:nvPr>
            <p:ph type="sldNum" sz="quarter" idx="11"/>
          </p:nvPr>
        </p:nvSpPr>
        <p:spPr/>
        <p:txBody>
          <a:bodyPr/>
          <a:lstStyle/>
          <a:p>
            <a:pPr>
              <a:defRPr/>
            </a:pPr>
            <a:fld id="{5D54D004-110F-49CE-9239-1B7600B4140E}" type="slidenum">
              <a:rPr lang="en-US" smtClean="0"/>
              <a:pPr>
                <a:defRPr/>
              </a:pPr>
              <a:t>17</a:t>
            </a:fld>
            <a:endParaRPr lang="en-US" sz="1400" i="0"/>
          </a:p>
        </p:txBody>
      </p:sp>
    </p:spTree>
    <p:extLst>
      <p:ext uri="{BB962C8B-B14F-4D97-AF65-F5344CB8AC3E}">
        <p14:creationId xmlns:p14="http://schemas.microsoft.com/office/powerpoint/2010/main" val="2717279638"/>
      </p:ext>
    </p:extLst>
  </p:cSld>
  <p:clrMapOvr>
    <a:masterClrMapping/>
  </p:clrMapOvr>
  <p:transition xmlns:p14="http://schemas.microsoft.com/office/powerpoint/2010/mai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smtClean="0"/>
              <a:t>Software</a:t>
            </a:r>
            <a:br>
              <a:rPr lang="en-US" smtClean="0"/>
            </a:br>
            <a:r>
              <a:rPr lang="en-US" smtClean="0"/>
              <a:t>Real-time Application Support</a:t>
            </a:r>
          </a:p>
        </p:txBody>
      </p:sp>
      <p:pic>
        <p:nvPicPr>
          <p:cNvPr id="36867" name="Content Placeholder 4" descr="rcgPic.tiff"/>
          <p:cNvPicPr>
            <a:picLocks noGrp="1" noChangeAspect="1"/>
          </p:cNvPicPr>
          <p:nvPr>
            <p:ph idx="1"/>
          </p:nvPr>
        </p:nvPicPr>
        <p:blipFill>
          <a:blip r:embed="rId2"/>
          <a:stretch>
            <a:fillRect/>
          </a:stretch>
        </p:blipFill>
        <p:spPr>
          <a:xfrm>
            <a:off x="4267200" y="1600200"/>
            <a:ext cx="3813175" cy="2383234"/>
          </a:xfrm>
        </p:spPr>
      </p:pic>
      <p:sp>
        <p:nvSpPr>
          <p:cNvPr id="36868" name="Slide Number Placeholder 3"/>
          <p:cNvSpPr>
            <a:spLocks noGrp="1"/>
          </p:cNvSpPr>
          <p:nvPr>
            <p:ph type="sldNum" sz="quarter" idx="11"/>
          </p:nvPr>
        </p:nvSpPr>
        <p:spPr>
          <a:noFill/>
        </p:spPr>
        <p:txBody>
          <a:bodyPr/>
          <a:lstStyle/>
          <a:p>
            <a:fld id="{219543D7-09A1-4E94-A7C5-36E1861A17E7}" type="slidenum">
              <a:rPr lang="en-US" smtClean="0"/>
              <a:pPr/>
              <a:t>18</a:t>
            </a:fld>
            <a:endParaRPr lang="en-US" sz="1400" i="0" smtClean="0"/>
          </a:p>
        </p:txBody>
      </p:sp>
      <p:sp>
        <p:nvSpPr>
          <p:cNvPr id="6" name="Rectangle 5"/>
          <p:cNvSpPr txBox="1">
            <a:spLocks noChangeArrowheads="1"/>
          </p:cNvSpPr>
          <p:nvPr/>
        </p:nvSpPr>
        <p:spPr bwMode="auto">
          <a:xfrm>
            <a:off x="228600" y="1676400"/>
            <a:ext cx="4191000" cy="4419600"/>
          </a:xfrm>
          <a:prstGeom prst="rect">
            <a:avLst/>
          </a:prstGeom>
          <a:noFill/>
          <a:ln w="9525">
            <a:noFill/>
            <a:miter lim="800000"/>
            <a:headEnd/>
            <a:tailEnd/>
          </a:ln>
        </p:spPr>
        <p:txBody>
          <a:bodyPr lIns="92075" tIns="46038" rIns="92075" bIns="46038"/>
          <a:lstStyle/>
          <a:p>
            <a:pPr marL="342900" indent="-342900">
              <a:lnSpc>
                <a:spcPct val="90000"/>
              </a:lnSpc>
              <a:spcBef>
                <a:spcPct val="20000"/>
              </a:spcBef>
              <a:buClr>
                <a:schemeClr val="tx1"/>
              </a:buClr>
              <a:buFont typeface="Helvetica" pitchFamily="-110" charset="0"/>
              <a:buChar char="•"/>
              <a:defRPr/>
            </a:pPr>
            <a:r>
              <a:rPr lang="en-US" sz="1800" b="0" kern="0" dirty="0">
                <a:latin typeface="+mn-lt"/>
              </a:rPr>
              <a:t>Continued</a:t>
            </a:r>
            <a:r>
              <a:rPr lang="en-US" sz="1800" b="0" kern="0" dirty="0" smtClean="0">
                <a:latin typeface="+mn-lt"/>
              </a:rPr>
              <a:t> refinement of </a:t>
            </a:r>
            <a:r>
              <a:rPr lang="en-US" sz="1800" b="0" kern="0" dirty="0">
                <a:latin typeface="+mn-lt"/>
              </a:rPr>
              <a:t>graphical tool</a:t>
            </a:r>
            <a:r>
              <a:rPr lang="en-US" sz="1800" b="0" kern="0" dirty="0" smtClean="0">
                <a:latin typeface="+mn-lt"/>
              </a:rPr>
              <a:t> for </a:t>
            </a:r>
            <a:r>
              <a:rPr lang="en-US" sz="1800" b="0" kern="0" dirty="0">
                <a:latin typeface="+mn-lt"/>
              </a:rPr>
              <a:t>real-time code </a:t>
            </a:r>
            <a:r>
              <a:rPr lang="en-US" sz="1800" b="0" kern="0" dirty="0" smtClean="0">
                <a:latin typeface="+mn-lt"/>
              </a:rPr>
              <a:t>generation </a:t>
            </a:r>
            <a:r>
              <a:rPr lang="en-US" sz="1800" b="0" kern="0" dirty="0" smtClean="0"/>
              <a:t>(“RCG”)</a:t>
            </a:r>
            <a:r>
              <a:rPr lang="en-US" sz="1800" b="0" kern="0" dirty="0" smtClean="0">
                <a:latin typeface="+mn-lt"/>
              </a:rPr>
              <a:t>.</a:t>
            </a:r>
          </a:p>
          <a:p>
            <a:pPr marL="342900" indent="-342900">
              <a:lnSpc>
                <a:spcPct val="90000"/>
              </a:lnSpc>
              <a:spcBef>
                <a:spcPct val="20000"/>
              </a:spcBef>
              <a:buClr>
                <a:schemeClr val="tx1"/>
              </a:buClr>
              <a:buFont typeface="Helvetica" pitchFamily="-110" charset="0"/>
              <a:buChar char="•"/>
              <a:defRPr/>
            </a:pPr>
            <a:r>
              <a:rPr lang="en-US" sz="1800" b="0" kern="0" dirty="0" smtClean="0">
                <a:latin typeface="+mn-lt"/>
              </a:rPr>
              <a:t>Allows </a:t>
            </a:r>
            <a:r>
              <a:rPr lang="en-US" sz="1800" b="0" kern="0" dirty="0">
                <a:latin typeface="+mn-lt"/>
              </a:rPr>
              <a:t>control application development and documentation without having to know a programming language.</a:t>
            </a:r>
          </a:p>
          <a:p>
            <a:pPr marL="342900" indent="-342900">
              <a:lnSpc>
                <a:spcPct val="90000"/>
              </a:lnSpc>
              <a:spcBef>
                <a:spcPct val="20000"/>
              </a:spcBef>
              <a:buClr>
                <a:schemeClr val="tx1"/>
              </a:buClr>
              <a:buFont typeface="Helvetica" pitchFamily="-110" charset="0"/>
              <a:buChar char="•"/>
              <a:defRPr/>
            </a:pPr>
            <a:r>
              <a:rPr lang="en-US" sz="1800" b="0" kern="0" dirty="0">
                <a:latin typeface="+mn-lt"/>
              </a:rPr>
              <a:t>Allows programming staff to concentrate on development and test of common code modules.</a:t>
            </a:r>
          </a:p>
        </p:txBody>
      </p:sp>
      <p:pic>
        <p:nvPicPr>
          <p:cNvPr id="7" name="Content Placeholder 4" descr="rcgPic.tiff"/>
          <p:cNvPicPr>
            <a:picLocks noChangeAspect="1"/>
          </p:cNvPicPr>
          <p:nvPr/>
        </p:nvPicPr>
        <p:blipFill>
          <a:blip r:embed="rId3"/>
          <a:stretch>
            <a:fillRect/>
          </a:stretch>
        </p:blipFill>
        <p:spPr bwMode="auto">
          <a:xfrm>
            <a:off x="6477000" y="3200400"/>
            <a:ext cx="2517824" cy="2383234"/>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sz="3200" smtClean="0"/>
              <a:t>Software</a:t>
            </a:r>
            <a:br>
              <a:rPr lang="en-US" sz="3200" smtClean="0"/>
            </a:br>
            <a:r>
              <a:rPr lang="en-US" sz="3200" smtClean="0"/>
              <a:t>Real-time Application Build Process</a:t>
            </a:r>
          </a:p>
        </p:txBody>
      </p:sp>
      <p:sp>
        <p:nvSpPr>
          <p:cNvPr id="37891" name="Slide Number Placeholder 3"/>
          <p:cNvSpPr>
            <a:spLocks noGrp="1"/>
          </p:cNvSpPr>
          <p:nvPr>
            <p:ph type="sldNum" sz="quarter" idx="11"/>
          </p:nvPr>
        </p:nvSpPr>
        <p:spPr>
          <a:noFill/>
        </p:spPr>
        <p:txBody>
          <a:bodyPr/>
          <a:lstStyle/>
          <a:p>
            <a:fld id="{AEB1F068-8A58-453A-94F8-C87B75762CB5}" type="slidenum">
              <a:rPr lang="en-US" smtClean="0"/>
              <a:pPr/>
              <a:t>19</a:t>
            </a:fld>
            <a:endParaRPr lang="en-US" sz="1400" i="0" smtClean="0"/>
          </a:p>
        </p:txBody>
      </p:sp>
      <p:pic>
        <p:nvPicPr>
          <p:cNvPr id="37892" name="Picture 2"/>
          <p:cNvPicPr>
            <a:picLocks noGrp="1" noChangeAspect="1" noChangeArrowheads="1"/>
          </p:cNvPicPr>
          <p:nvPr>
            <p:ph idx="1"/>
          </p:nvPr>
        </p:nvPicPr>
        <p:blipFill>
          <a:blip r:embed="rId2" cstate="print"/>
          <a:srcRect/>
          <a:stretch>
            <a:fillRect/>
          </a:stretch>
        </p:blipFill>
        <p:spPr>
          <a:xfrm>
            <a:off x="3733800" y="1676400"/>
            <a:ext cx="5018088" cy="4419600"/>
          </a:xfrm>
          <a:noFill/>
        </p:spPr>
      </p:pic>
      <p:sp>
        <p:nvSpPr>
          <p:cNvPr id="6" name="Rectangle 5"/>
          <p:cNvSpPr txBox="1">
            <a:spLocks noChangeArrowheads="1"/>
          </p:cNvSpPr>
          <p:nvPr/>
        </p:nvSpPr>
        <p:spPr bwMode="auto">
          <a:xfrm>
            <a:off x="228600" y="1676400"/>
            <a:ext cx="3429000" cy="4343400"/>
          </a:xfrm>
          <a:prstGeom prst="rect">
            <a:avLst/>
          </a:prstGeom>
          <a:noFill/>
          <a:ln w="9525">
            <a:noFill/>
            <a:miter lim="800000"/>
            <a:headEnd/>
            <a:tailEnd/>
          </a:ln>
        </p:spPr>
        <p:txBody>
          <a:bodyPr lIns="92075" tIns="46038" rIns="92075" bIns="46038"/>
          <a:lstStyle/>
          <a:p>
            <a:pPr marL="342900" indent="-342900">
              <a:lnSpc>
                <a:spcPct val="90000"/>
              </a:lnSpc>
              <a:spcBef>
                <a:spcPct val="20000"/>
              </a:spcBef>
              <a:buClr>
                <a:schemeClr val="tx1"/>
              </a:buClr>
              <a:buFont typeface="Helvetica" pitchFamily="-110" charset="0"/>
              <a:buChar char="•"/>
              <a:defRPr/>
            </a:pPr>
            <a:r>
              <a:rPr lang="en-US" sz="1400" b="0" kern="0" dirty="0">
                <a:latin typeface="+mn-lt"/>
              </a:rPr>
              <a:t>Build and save RCG model.</a:t>
            </a:r>
          </a:p>
          <a:p>
            <a:pPr marL="342900" indent="-342900">
              <a:lnSpc>
                <a:spcPct val="90000"/>
              </a:lnSpc>
              <a:spcBef>
                <a:spcPct val="20000"/>
              </a:spcBef>
              <a:buClr>
                <a:schemeClr val="tx1"/>
              </a:buClr>
              <a:buFont typeface="Helvetica" pitchFamily="-110" charset="0"/>
              <a:buChar char="•"/>
              <a:defRPr/>
            </a:pPr>
            <a:r>
              <a:rPr lang="en-US" sz="1400" b="0" kern="0" dirty="0">
                <a:latin typeface="+mn-lt"/>
              </a:rPr>
              <a:t>make ‘</a:t>
            </a:r>
            <a:r>
              <a:rPr lang="en-US" sz="1400" b="0" kern="0" dirty="0" err="1">
                <a:latin typeface="+mn-lt"/>
              </a:rPr>
              <a:t>modelName</a:t>
            </a:r>
            <a:r>
              <a:rPr lang="en-US" sz="1400" b="0" kern="0" dirty="0">
                <a:latin typeface="+mn-lt"/>
              </a:rPr>
              <a:t>’</a:t>
            </a:r>
          </a:p>
          <a:p>
            <a:pPr marL="800100" lvl="1" indent="-342900">
              <a:lnSpc>
                <a:spcPct val="90000"/>
              </a:lnSpc>
              <a:spcBef>
                <a:spcPct val="20000"/>
              </a:spcBef>
              <a:buClr>
                <a:schemeClr val="tx1"/>
              </a:buClr>
              <a:buFont typeface="Helvetica" pitchFamily="-110" charset="0"/>
              <a:buChar char="•"/>
              <a:defRPr/>
            </a:pPr>
            <a:r>
              <a:rPr lang="en-US" sz="1400" b="0" kern="0" dirty="0">
                <a:latin typeface="+mn-lt"/>
              </a:rPr>
              <a:t>Perl scripts parse the model file to determine signal connections and code flow</a:t>
            </a:r>
          </a:p>
          <a:p>
            <a:pPr marL="800100" lvl="1" indent="-342900">
              <a:lnSpc>
                <a:spcPct val="90000"/>
              </a:lnSpc>
              <a:spcBef>
                <a:spcPct val="20000"/>
              </a:spcBef>
              <a:buClr>
                <a:schemeClr val="tx1"/>
              </a:buClr>
              <a:buFont typeface="Helvetica" pitchFamily="-110" charset="0"/>
              <a:buChar char="•"/>
              <a:defRPr/>
            </a:pPr>
            <a:r>
              <a:rPr lang="en-US" sz="1400" b="0" kern="0" dirty="0">
                <a:latin typeface="+mn-lt"/>
              </a:rPr>
              <a:t>Perl scripts generate EPICS and real-time source code.</a:t>
            </a:r>
          </a:p>
          <a:p>
            <a:pPr marL="800100" lvl="1" indent="-342900">
              <a:lnSpc>
                <a:spcPct val="90000"/>
              </a:lnSpc>
              <a:spcBef>
                <a:spcPct val="20000"/>
              </a:spcBef>
              <a:buClr>
                <a:schemeClr val="tx1"/>
              </a:buClr>
              <a:buFont typeface="Helvetica" pitchFamily="-110" charset="0"/>
              <a:buChar char="•"/>
              <a:defRPr/>
            </a:pPr>
            <a:r>
              <a:rPr lang="en-US" sz="1400" b="0" kern="0" dirty="0">
                <a:latin typeface="+mn-lt"/>
              </a:rPr>
              <a:t>Compiler is invoked to link common code libraries and produce real-time and EPICS executable software.</a:t>
            </a:r>
          </a:p>
          <a:p>
            <a:pPr marL="342900" indent="-342900">
              <a:lnSpc>
                <a:spcPct val="90000"/>
              </a:lnSpc>
              <a:spcBef>
                <a:spcPct val="20000"/>
              </a:spcBef>
              <a:buClr>
                <a:schemeClr val="tx1"/>
              </a:buClr>
              <a:buFont typeface="Helvetica" pitchFamily="-110" charset="0"/>
              <a:buChar char="•"/>
              <a:defRPr/>
            </a:pPr>
            <a:r>
              <a:rPr lang="en-US" sz="1400" b="0" kern="0" dirty="0">
                <a:latin typeface="+mn-lt"/>
              </a:rPr>
              <a:t>make install</a:t>
            </a:r>
          </a:p>
          <a:p>
            <a:pPr marL="800100" lvl="1" indent="-342900">
              <a:lnSpc>
                <a:spcPct val="90000"/>
              </a:lnSpc>
              <a:spcBef>
                <a:spcPct val="20000"/>
              </a:spcBef>
              <a:buClr>
                <a:schemeClr val="tx1"/>
              </a:buClr>
              <a:buFont typeface="Helvetica" pitchFamily="-110" charset="0"/>
              <a:buChar char="•"/>
              <a:defRPr/>
            </a:pPr>
            <a:r>
              <a:rPr lang="en-US" sz="1400" b="0" kern="0" dirty="0">
                <a:latin typeface="+mn-lt"/>
              </a:rPr>
              <a:t>Moves executables to target directories for load onto real-time computers.</a:t>
            </a:r>
          </a:p>
          <a:p>
            <a:pPr marL="800100" lvl="1" indent="-342900">
              <a:lnSpc>
                <a:spcPct val="90000"/>
              </a:lnSpc>
              <a:spcBef>
                <a:spcPct val="20000"/>
              </a:spcBef>
              <a:buClr>
                <a:schemeClr val="tx1"/>
              </a:buClr>
              <a:buFont typeface="Helvetica" pitchFamily="-110" charset="0"/>
              <a:buChar char="•"/>
              <a:defRPr/>
            </a:pPr>
            <a:r>
              <a:rPr lang="en-US" sz="1400" b="0" kern="0" dirty="0">
                <a:latin typeface="+mn-lt"/>
              </a:rPr>
              <a:t>Channel descriptor files generated for use by DAQ and GDS</a:t>
            </a:r>
          </a:p>
          <a:p>
            <a:pPr marL="800100" lvl="1" indent="-342900">
              <a:lnSpc>
                <a:spcPct val="90000"/>
              </a:lnSpc>
              <a:spcBef>
                <a:spcPct val="20000"/>
              </a:spcBef>
              <a:buClr>
                <a:schemeClr val="tx1"/>
              </a:buClr>
              <a:buFont typeface="Helvetica" pitchFamily="-110" charset="0"/>
              <a:buChar char="•"/>
              <a:defRPr/>
            </a:pPr>
            <a:r>
              <a:rPr lang="en-US" sz="1400" b="0" kern="0" dirty="0">
                <a:latin typeface="+mn-lt"/>
              </a:rPr>
              <a:t>Basic set of operator displays generated.</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609600" y="304800"/>
            <a:ext cx="7239000" cy="1143000"/>
          </a:xfrm>
        </p:spPr>
        <p:txBody>
          <a:bodyPr/>
          <a:lstStyle/>
          <a:p>
            <a:r>
              <a:rPr lang="en-US" dirty="0" smtClean="0"/>
              <a:t>DAQ Functions</a:t>
            </a:r>
          </a:p>
        </p:txBody>
      </p:sp>
      <p:sp>
        <p:nvSpPr>
          <p:cNvPr id="28675" name="Content Placeholder 2"/>
          <p:cNvSpPr>
            <a:spLocks noGrp="1"/>
          </p:cNvSpPr>
          <p:nvPr>
            <p:ph idx="1"/>
          </p:nvPr>
        </p:nvSpPr>
        <p:spPr/>
        <p:txBody>
          <a:bodyPr/>
          <a:lstStyle/>
          <a:p>
            <a:r>
              <a:rPr lang="en-US" sz="1800" dirty="0" smtClean="0"/>
              <a:t>Provide a global timing and clock distribution system to synchronize all </a:t>
            </a:r>
            <a:r>
              <a:rPr lang="en-US" sz="1800" dirty="0" err="1" smtClean="0"/>
              <a:t>realtime</a:t>
            </a:r>
            <a:r>
              <a:rPr lang="en-US" sz="1800" dirty="0" smtClean="0"/>
              <a:t> control and data acquisition.</a:t>
            </a:r>
            <a:r>
              <a:rPr lang="en-US" sz="1600" dirty="0" smtClean="0"/>
              <a:t> </a:t>
            </a:r>
          </a:p>
          <a:p>
            <a:r>
              <a:rPr lang="en-US" sz="1600" dirty="0" smtClean="0"/>
              <a:t>Provide a common Control and Data System (CDS) infrastructure design and standards for use in all </a:t>
            </a:r>
            <a:r>
              <a:rPr lang="en-US" sz="1600" dirty="0" err="1" smtClean="0"/>
              <a:t>aLIGO</a:t>
            </a:r>
            <a:r>
              <a:rPr lang="en-US" sz="1600" dirty="0" smtClean="0"/>
              <a:t> subsystem controls.</a:t>
            </a:r>
          </a:p>
          <a:p>
            <a:pPr lvl="1"/>
            <a:r>
              <a:rPr lang="en-US" sz="1400" dirty="0" smtClean="0"/>
              <a:t>Real-time applications development tools and code library</a:t>
            </a:r>
          </a:p>
          <a:p>
            <a:pPr lvl="2"/>
            <a:r>
              <a:rPr lang="en-US" sz="1400" dirty="0" smtClean="0"/>
              <a:t>Including “hard” real-time operating system, I/O drivers and inter-process communications.</a:t>
            </a:r>
          </a:p>
          <a:p>
            <a:pPr lvl="1"/>
            <a:r>
              <a:rPr lang="en-US" sz="1400" dirty="0" smtClean="0"/>
              <a:t>Computer and I/O standards</a:t>
            </a:r>
          </a:p>
          <a:p>
            <a:r>
              <a:rPr lang="en-US" sz="1600" dirty="0" smtClean="0"/>
              <a:t>Provide all software necessary to synchronously acquire and archive data.</a:t>
            </a:r>
          </a:p>
          <a:p>
            <a:r>
              <a:rPr lang="en-US" sz="1600" dirty="0" smtClean="0"/>
              <a:t>Provide all computing and networking hardware as necessary to collect data from the various subsystems, format the data and write the data to disk.</a:t>
            </a:r>
          </a:p>
          <a:p>
            <a:r>
              <a:rPr lang="en-US" sz="1600" dirty="0" smtClean="0"/>
              <a:t>Provide a standard set of diagnostic tools for use in all control subsystems, including ability to:</a:t>
            </a:r>
          </a:p>
          <a:p>
            <a:pPr lvl="1"/>
            <a:r>
              <a:rPr lang="en-US" sz="1400" dirty="0" smtClean="0"/>
              <a:t>Inject arbitrary waveforms into </a:t>
            </a:r>
            <a:r>
              <a:rPr lang="en-US" sz="1400" dirty="0" err="1" smtClean="0"/>
              <a:t>realtime</a:t>
            </a:r>
            <a:r>
              <a:rPr lang="en-US" sz="1400" dirty="0" smtClean="0"/>
              <a:t> control systems</a:t>
            </a:r>
          </a:p>
          <a:p>
            <a:pPr lvl="1"/>
            <a:r>
              <a:rPr lang="en-US" sz="1400" dirty="0" smtClean="0"/>
              <a:t>Set and acquire data from defined </a:t>
            </a:r>
            <a:r>
              <a:rPr lang="en-US" sz="1400" dirty="0" err="1" smtClean="0"/>
              <a:t>testpoints</a:t>
            </a:r>
            <a:r>
              <a:rPr lang="en-US" sz="1400" dirty="0" smtClean="0"/>
              <a:t> on demand</a:t>
            </a:r>
          </a:p>
          <a:p>
            <a:pPr lvl="1"/>
            <a:r>
              <a:rPr lang="en-US" sz="1400" dirty="0" smtClean="0"/>
              <a:t>Distribute both diagnostic data and acquired data channel to operator stations</a:t>
            </a:r>
          </a:p>
          <a:p>
            <a:pPr lvl="1"/>
            <a:r>
              <a:rPr lang="en-US" sz="1400" dirty="0" smtClean="0"/>
              <a:t>Provide data visualization and analysis tools in support of operations and commissioning.</a:t>
            </a:r>
          </a:p>
        </p:txBody>
      </p:sp>
      <p:sp>
        <p:nvSpPr>
          <p:cNvPr id="28676" name="Slide Number Placeholder 3"/>
          <p:cNvSpPr>
            <a:spLocks noGrp="1"/>
          </p:cNvSpPr>
          <p:nvPr>
            <p:ph type="sldNum" sz="quarter" idx="11"/>
          </p:nvPr>
        </p:nvSpPr>
        <p:spPr>
          <a:noFill/>
        </p:spPr>
        <p:txBody>
          <a:bodyPr/>
          <a:lstStyle/>
          <a:p>
            <a:fld id="{259E238E-6F1B-45F3-835B-887F790235C5}" type="slidenum">
              <a:rPr lang="en-US" smtClean="0"/>
              <a:pPr/>
              <a:t>2</a:t>
            </a:fld>
            <a:endParaRPr lang="en-US" sz="1400" i="0" smtClean="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Real-time Core and Patch</a:t>
            </a:r>
            <a:endParaRPr lang="en-US" dirty="0"/>
          </a:p>
        </p:txBody>
      </p:sp>
      <p:sp>
        <p:nvSpPr>
          <p:cNvPr id="3" name="Content Placeholder 2"/>
          <p:cNvSpPr>
            <a:spLocks noGrp="1"/>
          </p:cNvSpPr>
          <p:nvPr>
            <p:ph idx="1"/>
          </p:nvPr>
        </p:nvSpPr>
        <p:spPr>
          <a:xfrm>
            <a:off x="0" y="1371600"/>
            <a:ext cx="5867400" cy="4953000"/>
          </a:xfrm>
        </p:spPr>
        <p:txBody>
          <a:bodyPr/>
          <a:lstStyle/>
          <a:p>
            <a:r>
              <a:rPr lang="en-US" sz="1400" dirty="0" err="1" smtClean="0"/>
              <a:t>aLIGO</a:t>
            </a:r>
            <a:r>
              <a:rPr lang="en-US" sz="1400" dirty="0" smtClean="0"/>
              <a:t> Real-Time (RT) code not “traditional”</a:t>
            </a:r>
          </a:p>
          <a:p>
            <a:pPr lvl="1"/>
            <a:r>
              <a:rPr lang="en-US" sz="1200" dirty="0" smtClean="0"/>
              <a:t>No pre-emptive operating system scheduler</a:t>
            </a:r>
          </a:p>
          <a:p>
            <a:pPr lvl="1"/>
            <a:r>
              <a:rPr lang="en-US" sz="1200" dirty="0" smtClean="0"/>
              <a:t>No interrupts, semaphores, priorities, ensuing context switching, etc.</a:t>
            </a:r>
          </a:p>
          <a:p>
            <a:r>
              <a:rPr lang="en-US" sz="1400" dirty="0" smtClean="0"/>
              <a:t>Each RT app locked to its own CPU core</a:t>
            </a:r>
          </a:p>
          <a:p>
            <a:pPr lvl="1"/>
            <a:r>
              <a:rPr lang="en-US" sz="1400" dirty="0" smtClean="0"/>
              <a:t>Using custom patch to Linux kernel “play dead” routine</a:t>
            </a:r>
          </a:p>
          <a:p>
            <a:pPr lvl="2"/>
            <a:r>
              <a:rPr lang="en-US" sz="1200" dirty="0" smtClean="0"/>
              <a:t>Notifies Linux scheduler that CPU is going down and unavailable for interrupts/task assignment.</a:t>
            </a:r>
          </a:p>
          <a:p>
            <a:pPr lvl="2"/>
            <a:r>
              <a:rPr lang="en-US" sz="1200" dirty="0" smtClean="0"/>
              <a:t>Inserts RT app code instead of Linux idle routine.</a:t>
            </a:r>
          </a:p>
          <a:p>
            <a:pPr lvl="2"/>
            <a:r>
              <a:rPr lang="en-US" sz="1200" dirty="0" smtClean="0"/>
              <a:t>Removal of RT app brings the CPU “back to life” and reconnects to Linux as a useable resource.</a:t>
            </a:r>
          </a:p>
          <a:p>
            <a:pPr lvl="1"/>
            <a:r>
              <a:rPr lang="en-US" sz="1400" dirty="0" smtClean="0"/>
              <a:t>RT code runs in continuous loop</a:t>
            </a:r>
          </a:p>
          <a:p>
            <a:pPr lvl="2"/>
            <a:r>
              <a:rPr lang="en-US" sz="1200" dirty="0" smtClean="0"/>
              <a:t>Triggered by arrival of ADC data in local memory (polling or MONITOR/MWAIT CPU instructions)</a:t>
            </a:r>
          </a:p>
          <a:p>
            <a:pPr lvl="3"/>
            <a:r>
              <a:rPr lang="en-US" sz="1200" dirty="0" smtClean="0"/>
              <a:t>ADC modules set up to automatically transfer data to computer memory on clock trigger</a:t>
            </a:r>
          </a:p>
          <a:p>
            <a:pPr lvl="2"/>
            <a:r>
              <a:rPr lang="en-US" sz="1200" dirty="0" smtClean="0"/>
              <a:t>Never switched out </a:t>
            </a:r>
            <a:r>
              <a:rPr lang="en-US" sz="1200" dirty="0" err="1" smtClean="0"/>
              <a:t>ie</a:t>
            </a:r>
            <a:r>
              <a:rPr lang="en-US" sz="1200" dirty="0" smtClean="0"/>
              <a:t> always resident on stack, in cache, memory</a:t>
            </a:r>
          </a:p>
          <a:p>
            <a:r>
              <a:rPr lang="en-US" sz="1400" dirty="0" smtClean="0"/>
              <a:t>For each RT computer, there is a special case model called an Input/Output Processor (IOP)</a:t>
            </a:r>
          </a:p>
          <a:p>
            <a:pPr lvl="1"/>
            <a:r>
              <a:rPr lang="en-US" sz="1200" dirty="0" smtClean="0"/>
              <a:t>Controls startup timing and synchronization.</a:t>
            </a:r>
          </a:p>
          <a:p>
            <a:pPr lvl="1"/>
            <a:r>
              <a:rPr lang="en-US" sz="1200" dirty="0" smtClean="0"/>
              <a:t>Maps and initializes all of the </a:t>
            </a:r>
            <a:r>
              <a:rPr lang="en-US" sz="1200" dirty="0" err="1" smtClean="0"/>
              <a:t>PCIe</a:t>
            </a:r>
            <a:r>
              <a:rPr lang="en-US" sz="1200" dirty="0" smtClean="0"/>
              <a:t> I/O interfaces</a:t>
            </a:r>
          </a:p>
          <a:p>
            <a:pPr lvl="1"/>
            <a:r>
              <a:rPr lang="en-US" sz="1200" dirty="0" smtClean="0"/>
              <a:t>Triggers and monitors user applications.</a:t>
            </a:r>
          </a:p>
          <a:p>
            <a:pPr lvl="1"/>
            <a:r>
              <a:rPr lang="en-US" sz="1200" dirty="0" smtClean="0"/>
              <a:t>Always running, allowing user apps to come and go, as necessary</a:t>
            </a:r>
          </a:p>
        </p:txBody>
      </p:sp>
      <p:sp>
        <p:nvSpPr>
          <p:cNvPr id="4" name="Slide Number Placeholder 3"/>
          <p:cNvSpPr>
            <a:spLocks noGrp="1"/>
          </p:cNvSpPr>
          <p:nvPr>
            <p:ph type="sldNum" sz="quarter" idx="11"/>
          </p:nvPr>
        </p:nvSpPr>
        <p:spPr/>
        <p:txBody>
          <a:bodyPr/>
          <a:lstStyle/>
          <a:p>
            <a:pPr>
              <a:defRPr/>
            </a:pPr>
            <a:fld id="{A02D267D-EA99-482E-BD4F-B2371B1D3BDA}" type="slidenum">
              <a:rPr lang="en-US" smtClean="0"/>
              <a:pPr>
                <a:defRPr/>
              </a:pPr>
              <a:t>20</a:t>
            </a:fld>
            <a:endParaRPr lang="en-US" sz="1400" i="0"/>
          </a:p>
        </p:txBody>
      </p:sp>
      <p:sp>
        <p:nvSpPr>
          <p:cNvPr id="5" name="Oval 4"/>
          <p:cNvSpPr/>
          <p:nvPr/>
        </p:nvSpPr>
        <p:spPr bwMode="auto">
          <a:xfrm>
            <a:off x="7467600" y="3139440"/>
            <a:ext cx="822960" cy="822960"/>
          </a:xfrm>
          <a:prstGeom prst="ellipse">
            <a:avLst/>
          </a:prstGeom>
          <a:noFill/>
          <a:ln w="12700" cap="flat" cmpd="sng" algn="ctr">
            <a:solidFill>
              <a:srgbClr val="FF0000"/>
            </a:solidFill>
            <a:prstDash val="solid"/>
            <a:round/>
            <a:headEnd type="none" w="sm" len="sm"/>
            <a:tailEnd type="triangle" w="sm" len="sm"/>
          </a:ln>
          <a:effectLst/>
        </p:spPr>
      </p:sp>
      <p:sp>
        <p:nvSpPr>
          <p:cNvPr id="6" name="Oval 5"/>
          <p:cNvSpPr/>
          <p:nvPr/>
        </p:nvSpPr>
        <p:spPr bwMode="auto">
          <a:xfrm>
            <a:off x="5779858" y="3048000"/>
            <a:ext cx="1097280" cy="1097280"/>
          </a:xfrm>
          <a:prstGeom prst="ellipse">
            <a:avLst/>
          </a:prstGeom>
          <a:noFill/>
          <a:ln w="12700" cap="flat" cmpd="sng" algn="ctr">
            <a:solidFill>
              <a:srgbClr val="FF0000"/>
            </a:solidFill>
            <a:prstDash val="solid"/>
            <a:round/>
            <a:headEnd type="none" w="sm" len="sm"/>
            <a:tailEnd type="triangle" w="sm" len="sm"/>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Arial" pitchFamily="34" charset="0"/>
            </a:endParaRPr>
          </a:p>
        </p:txBody>
      </p:sp>
      <p:sp>
        <p:nvSpPr>
          <p:cNvPr id="7" name="TextBox 6"/>
          <p:cNvSpPr txBox="1"/>
          <p:nvPr/>
        </p:nvSpPr>
        <p:spPr>
          <a:xfrm>
            <a:off x="5715000" y="3315608"/>
            <a:ext cx="1207858" cy="646331"/>
          </a:xfrm>
          <a:prstGeom prst="rect">
            <a:avLst/>
          </a:prstGeom>
          <a:noFill/>
        </p:spPr>
        <p:txBody>
          <a:bodyPr wrap="none" rtlCol="0">
            <a:spAutoFit/>
          </a:bodyPr>
          <a:lstStyle/>
          <a:p>
            <a:pPr algn="ctr"/>
            <a:r>
              <a:rPr lang="en-US" dirty="0" smtClean="0"/>
              <a:t>Core 0 Linux</a:t>
            </a:r>
          </a:p>
          <a:p>
            <a:pPr algn="ctr"/>
            <a:r>
              <a:rPr lang="en-US" dirty="0" smtClean="0"/>
              <a:t>Non-RT Tasks</a:t>
            </a:r>
          </a:p>
          <a:p>
            <a:pPr algn="ctr"/>
            <a:r>
              <a:rPr lang="en-US" dirty="0" smtClean="0"/>
              <a:t>(</a:t>
            </a:r>
            <a:r>
              <a:rPr lang="en-US" dirty="0" err="1" smtClean="0"/>
              <a:t>eg</a:t>
            </a:r>
            <a:r>
              <a:rPr lang="en-US" dirty="0" smtClean="0"/>
              <a:t> EPICS)</a:t>
            </a:r>
            <a:endParaRPr lang="en-US" dirty="0"/>
          </a:p>
        </p:txBody>
      </p:sp>
      <p:sp>
        <p:nvSpPr>
          <p:cNvPr id="8" name="Rectangle 7"/>
          <p:cNvSpPr/>
          <p:nvPr/>
        </p:nvSpPr>
        <p:spPr bwMode="auto">
          <a:xfrm>
            <a:off x="5946987" y="1662853"/>
            <a:ext cx="822960" cy="318347"/>
          </a:xfrm>
          <a:prstGeom prst="rect">
            <a:avLst/>
          </a:prstGeom>
          <a:noFill/>
          <a:ln w="12700" cap="flat" cmpd="sng" algn="ctr">
            <a:solidFill>
              <a:srgbClr val="FF0000"/>
            </a:solidFill>
            <a:prstDash val="solid"/>
            <a:round/>
            <a:headEnd type="none" w="sm" len="sm"/>
            <a:tailEnd type="triangle" w="sm" len="sm"/>
          </a:ln>
          <a:effectLst>
            <a:outerShdw blurRad="63500" dir="13500000" kx="2700000" rotWithShape="0">
              <a:srgbClr val="000000">
                <a:alpha val="15000"/>
              </a:srgbClr>
            </a:outerShdw>
          </a:effectLst>
        </p:spPr>
      </p:sp>
      <p:sp>
        <p:nvSpPr>
          <p:cNvPr id="9" name="TextBox 8"/>
          <p:cNvSpPr txBox="1"/>
          <p:nvPr/>
        </p:nvSpPr>
        <p:spPr>
          <a:xfrm>
            <a:off x="5867400" y="1676400"/>
            <a:ext cx="914400" cy="276999"/>
          </a:xfrm>
          <a:prstGeom prst="rect">
            <a:avLst/>
          </a:prstGeom>
          <a:noFill/>
        </p:spPr>
        <p:txBody>
          <a:bodyPr wrap="square" rtlCol="0">
            <a:spAutoFit/>
          </a:bodyPr>
          <a:lstStyle/>
          <a:p>
            <a:pPr algn="ctr"/>
            <a:r>
              <a:rPr lang="en-US" dirty="0" smtClean="0"/>
              <a:t>Ethernet</a:t>
            </a:r>
            <a:endParaRPr lang="en-US" dirty="0"/>
          </a:p>
        </p:txBody>
      </p:sp>
      <p:sp>
        <p:nvSpPr>
          <p:cNvPr id="10" name="Rectangle 9"/>
          <p:cNvSpPr/>
          <p:nvPr/>
        </p:nvSpPr>
        <p:spPr bwMode="auto">
          <a:xfrm>
            <a:off x="7470987" y="1662853"/>
            <a:ext cx="822960" cy="318347"/>
          </a:xfrm>
          <a:prstGeom prst="rect">
            <a:avLst/>
          </a:prstGeom>
          <a:noFill/>
          <a:ln w="12700" cap="flat" cmpd="sng" algn="ctr">
            <a:solidFill>
              <a:srgbClr val="FF0000"/>
            </a:solidFill>
            <a:prstDash val="solid"/>
            <a:round/>
            <a:headEnd type="none" w="sm" len="sm"/>
            <a:tailEnd type="triangle" w="sm" len="sm"/>
          </a:ln>
          <a:effectLst>
            <a:outerShdw blurRad="63500" dir="13500000" kx="2700000" rotWithShape="0">
              <a:srgbClr val="000000">
                <a:alpha val="15000"/>
              </a:srgbClr>
            </a:outerShdw>
          </a:effectLst>
        </p:spPr>
      </p:sp>
      <p:sp>
        <p:nvSpPr>
          <p:cNvPr id="11" name="TextBox 10"/>
          <p:cNvSpPr txBox="1"/>
          <p:nvPr/>
        </p:nvSpPr>
        <p:spPr>
          <a:xfrm>
            <a:off x="7467600" y="1676400"/>
            <a:ext cx="762000" cy="276999"/>
          </a:xfrm>
          <a:prstGeom prst="rect">
            <a:avLst/>
          </a:prstGeom>
          <a:noFill/>
        </p:spPr>
        <p:txBody>
          <a:bodyPr wrap="square" rtlCol="0">
            <a:spAutoFit/>
          </a:bodyPr>
          <a:lstStyle/>
          <a:p>
            <a:pPr algn="ctr"/>
            <a:r>
              <a:rPr lang="en-US" dirty="0" err="1" smtClean="0"/>
              <a:t>PCIe</a:t>
            </a:r>
            <a:endParaRPr lang="en-US" dirty="0"/>
          </a:p>
        </p:txBody>
      </p:sp>
      <p:sp>
        <p:nvSpPr>
          <p:cNvPr id="12" name="TextBox 11"/>
          <p:cNvSpPr txBox="1"/>
          <p:nvPr/>
        </p:nvSpPr>
        <p:spPr>
          <a:xfrm>
            <a:off x="7543800" y="3291840"/>
            <a:ext cx="663613" cy="461665"/>
          </a:xfrm>
          <a:prstGeom prst="rect">
            <a:avLst/>
          </a:prstGeom>
          <a:noFill/>
        </p:spPr>
        <p:txBody>
          <a:bodyPr wrap="none" rtlCol="0">
            <a:spAutoFit/>
          </a:bodyPr>
          <a:lstStyle/>
          <a:p>
            <a:pPr algn="ctr"/>
            <a:r>
              <a:rPr lang="en-US" dirty="0" smtClean="0"/>
              <a:t>Core 1</a:t>
            </a:r>
          </a:p>
          <a:p>
            <a:pPr algn="ctr"/>
            <a:r>
              <a:rPr lang="en-US" dirty="0" smtClean="0"/>
              <a:t>IOP</a:t>
            </a:r>
            <a:endParaRPr lang="en-US" dirty="0"/>
          </a:p>
        </p:txBody>
      </p:sp>
      <p:cxnSp>
        <p:nvCxnSpPr>
          <p:cNvPr id="18" name="Straight Arrow Connector 17"/>
          <p:cNvCxnSpPr>
            <a:stCxn id="10" idx="2"/>
            <a:endCxn id="5" idx="0"/>
          </p:cNvCxnSpPr>
          <p:nvPr/>
        </p:nvCxnSpPr>
        <p:spPr bwMode="auto">
          <a:xfrm rot="5400000">
            <a:off x="7301654" y="2558627"/>
            <a:ext cx="1158240" cy="3387"/>
          </a:xfrm>
          <a:prstGeom prst="straightConnector1">
            <a:avLst/>
          </a:prstGeom>
          <a:noFill/>
          <a:ln w="12700" cap="flat" cmpd="sng" algn="ctr">
            <a:solidFill>
              <a:srgbClr val="FF0000"/>
            </a:solidFill>
            <a:prstDash val="solid"/>
            <a:round/>
            <a:headEnd type="none" w="med" len="lg"/>
            <a:tailEnd type="stealth" w="med" len="lg"/>
          </a:ln>
          <a:effectLst/>
        </p:spPr>
      </p:cxnSp>
      <p:sp>
        <p:nvSpPr>
          <p:cNvPr id="20" name="TextBox 19"/>
          <p:cNvSpPr txBox="1"/>
          <p:nvPr/>
        </p:nvSpPr>
        <p:spPr>
          <a:xfrm>
            <a:off x="7924800" y="2362200"/>
            <a:ext cx="818481" cy="253916"/>
          </a:xfrm>
          <a:prstGeom prst="rect">
            <a:avLst/>
          </a:prstGeom>
          <a:noFill/>
        </p:spPr>
        <p:txBody>
          <a:bodyPr wrap="none" rtlCol="0">
            <a:spAutoFit/>
          </a:bodyPr>
          <a:lstStyle/>
          <a:p>
            <a:r>
              <a:rPr lang="en-US" sz="1050" dirty="0" smtClean="0"/>
              <a:t>ADC Data</a:t>
            </a:r>
            <a:endParaRPr lang="en-US" sz="1050" dirty="0"/>
          </a:p>
        </p:txBody>
      </p:sp>
      <p:sp>
        <p:nvSpPr>
          <p:cNvPr id="23" name="Oval 22"/>
          <p:cNvSpPr/>
          <p:nvPr/>
        </p:nvSpPr>
        <p:spPr bwMode="auto">
          <a:xfrm>
            <a:off x="7467600" y="4724400"/>
            <a:ext cx="822960" cy="822960"/>
          </a:xfrm>
          <a:prstGeom prst="ellipse">
            <a:avLst/>
          </a:prstGeom>
          <a:noFill/>
          <a:ln w="12700" cap="flat" cmpd="sng" algn="ctr">
            <a:solidFill>
              <a:srgbClr val="FF0000"/>
            </a:solidFill>
            <a:prstDash val="solid"/>
            <a:round/>
            <a:headEnd type="none" w="sm" len="sm"/>
            <a:tailEnd type="triangle" w="sm" len="sm"/>
          </a:ln>
          <a:effectLst/>
        </p:spPr>
      </p:sp>
      <p:sp>
        <p:nvSpPr>
          <p:cNvPr id="24" name="TextBox 23"/>
          <p:cNvSpPr txBox="1"/>
          <p:nvPr/>
        </p:nvSpPr>
        <p:spPr>
          <a:xfrm>
            <a:off x="7391400" y="4892040"/>
            <a:ext cx="911503" cy="461665"/>
          </a:xfrm>
          <a:prstGeom prst="rect">
            <a:avLst/>
          </a:prstGeom>
          <a:noFill/>
        </p:spPr>
        <p:txBody>
          <a:bodyPr wrap="square" rtlCol="0">
            <a:spAutoFit/>
          </a:bodyPr>
          <a:lstStyle/>
          <a:p>
            <a:pPr algn="ctr"/>
            <a:r>
              <a:rPr lang="en-US" dirty="0" smtClean="0"/>
              <a:t>Core 2 - N</a:t>
            </a:r>
          </a:p>
          <a:p>
            <a:pPr algn="ctr"/>
            <a:r>
              <a:rPr lang="en-US" dirty="0" err="1" smtClean="0"/>
              <a:t>Usr</a:t>
            </a:r>
            <a:r>
              <a:rPr lang="en-US" dirty="0" smtClean="0"/>
              <a:t> App</a:t>
            </a:r>
            <a:endParaRPr lang="en-US" dirty="0"/>
          </a:p>
        </p:txBody>
      </p:sp>
      <p:cxnSp>
        <p:nvCxnSpPr>
          <p:cNvPr id="26" name="Straight Arrow Connector 25"/>
          <p:cNvCxnSpPr>
            <a:stCxn id="5" idx="4"/>
            <a:endCxn id="23" idx="0"/>
          </p:cNvCxnSpPr>
          <p:nvPr/>
        </p:nvCxnSpPr>
        <p:spPr bwMode="auto">
          <a:xfrm rot="5400000">
            <a:off x="7498080" y="4343400"/>
            <a:ext cx="762000" cy="1588"/>
          </a:xfrm>
          <a:prstGeom prst="straightConnector1">
            <a:avLst/>
          </a:prstGeom>
          <a:noFill/>
          <a:ln w="12700" cap="flat" cmpd="sng" algn="ctr">
            <a:solidFill>
              <a:srgbClr val="FF0000"/>
            </a:solidFill>
            <a:prstDash val="solid"/>
            <a:round/>
            <a:headEnd type="none" w="sm" len="sm"/>
            <a:tailEnd type="arrow"/>
          </a:ln>
          <a:effectLst/>
        </p:spPr>
      </p:cxnSp>
      <p:cxnSp>
        <p:nvCxnSpPr>
          <p:cNvPr id="29" name="Shape 28"/>
          <p:cNvCxnSpPr>
            <a:stCxn id="24" idx="1"/>
            <a:endCxn id="6" idx="4"/>
          </p:cNvCxnSpPr>
          <p:nvPr/>
        </p:nvCxnSpPr>
        <p:spPr bwMode="auto">
          <a:xfrm rot="10800000">
            <a:off x="6328498" y="4145281"/>
            <a:ext cx="1062902" cy="977593"/>
          </a:xfrm>
          <a:prstGeom prst="bentConnector2">
            <a:avLst/>
          </a:prstGeom>
          <a:noFill/>
          <a:ln w="12700" cap="flat" cmpd="sng" algn="ctr">
            <a:solidFill>
              <a:srgbClr val="FF0000"/>
            </a:solidFill>
            <a:prstDash val="solid"/>
            <a:round/>
            <a:headEnd type="none" w="sm" len="sm"/>
            <a:tailEnd type="arrow"/>
          </a:ln>
          <a:effectLst/>
        </p:spPr>
      </p:cxnSp>
      <p:cxnSp>
        <p:nvCxnSpPr>
          <p:cNvPr id="31" name="Straight Arrow Connector 30"/>
          <p:cNvCxnSpPr>
            <a:stCxn id="9" idx="2"/>
            <a:endCxn id="6" idx="0"/>
          </p:cNvCxnSpPr>
          <p:nvPr/>
        </p:nvCxnSpPr>
        <p:spPr bwMode="auto">
          <a:xfrm rot="16200000" flipH="1">
            <a:off x="5779249" y="2498750"/>
            <a:ext cx="1094601" cy="3898"/>
          </a:xfrm>
          <a:prstGeom prst="straightConnector1">
            <a:avLst/>
          </a:prstGeom>
          <a:noFill/>
          <a:ln w="12700" cap="flat" cmpd="sng" algn="ctr">
            <a:solidFill>
              <a:srgbClr val="FF0000"/>
            </a:solidFill>
            <a:prstDash val="solid"/>
            <a:round/>
            <a:headEnd type="arrow"/>
            <a:tailEnd type="arrow"/>
          </a:ln>
          <a:effectLst/>
        </p:spPr>
      </p:cxn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idx="4294967295"/>
          </p:nvPr>
        </p:nvSpPr>
        <p:spPr/>
        <p:txBody>
          <a:bodyPr/>
          <a:lstStyle/>
          <a:p>
            <a:r>
              <a:rPr lang="en-US" sz="3200" smtClean="0"/>
              <a:t>DAQ System</a:t>
            </a:r>
            <a:br>
              <a:rPr lang="en-US" sz="3200" smtClean="0"/>
            </a:br>
            <a:r>
              <a:rPr lang="en-US" sz="3200" smtClean="0"/>
              <a:t>Front-End Software Design</a:t>
            </a:r>
          </a:p>
        </p:txBody>
      </p:sp>
      <p:sp>
        <p:nvSpPr>
          <p:cNvPr id="14340" name="Rectangle 4"/>
          <p:cNvSpPr>
            <a:spLocks noGrp="1" noChangeArrowheads="1"/>
          </p:cNvSpPr>
          <p:nvPr>
            <p:ph type="body" sz="half" idx="4294967295"/>
          </p:nvPr>
        </p:nvSpPr>
        <p:spPr>
          <a:xfrm>
            <a:off x="381000" y="1676400"/>
            <a:ext cx="4876800" cy="4419600"/>
          </a:xfrm>
        </p:spPr>
        <p:txBody>
          <a:bodyPr/>
          <a:lstStyle/>
          <a:p>
            <a:pPr>
              <a:lnSpc>
                <a:spcPct val="80000"/>
              </a:lnSpc>
            </a:pPr>
            <a:r>
              <a:rPr lang="en-US" sz="1200" dirty="0" smtClean="0"/>
              <a:t>A common DAQ library is compiled into each FE application.</a:t>
            </a:r>
          </a:p>
          <a:p>
            <a:pPr>
              <a:lnSpc>
                <a:spcPct val="80000"/>
              </a:lnSpc>
            </a:pPr>
            <a:r>
              <a:rPr lang="en-US" sz="1200" dirty="0" smtClean="0"/>
              <a:t>Acquires data at user defined rates and transmits data as 1/16sec data blocks:</a:t>
            </a:r>
          </a:p>
          <a:p>
            <a:pPr lvl="1">
              <a:lnSpc>
                <a:spcPct val="80000"/>
              </a:lnSpc>
            </a:pPr>
            <a:r>
              <a:rPr lang="en-US" sz="1200" dirty="0" smtClean="0"/>
              <a:t>For archive, as described in a DAQ channel configuration file.</a:t>
            </a:r>
          </a:p>
          <a:p>
            <a:pPr lvl="1">
              <a:lnSpc>
                <a:spcPct val="80000"/>
              </a:lnSpc>
            </a:pPr>
            <a:r>
              <a:rPr lang="en-US" sz="1200" dirty="0" smtClean="0"/>
              <a:t>Test point and excitation channel data on demand</a:t>
            </a:r>
          </a:p>
          <a:p>
            <a:pPr lvl="2">
              <a:lnSpc>
                <a:spcPct val="80000"/>
              </a:lnSpc>
            </a:pPr>
            <a:r>
              <a:rPr lang="en-US" sz="1200" dirty="0" smtClean="0"/>
              <a:t>As requested via the arbitrary waveform generator/test point manager (</a:t>
            </a:r>
            <a:r>
              <a:rPr lang="en-US" sz="1200" dirty="0" err="1" smtClean="0"/>
              <a:t>awgtpman</a:t>
            </a:r>
            <a:r>
              <a:rPr lang="en-US" sz="1200" dirty="0" smtClean="0"/>
              <a:t>)</a:t>
            </a:r>
          </a:p>
          <a:p>
            <a:pPr lvl="1">
              <a:lnSpc>
                <a:spcPct val="80000"/>
              </a:lnSpc>
            </a:pPr>
            <a:r>
              <a:rPr lang="en-US" sz="1200" dirty="0" smtClean="0"/>
              <a:t>Supports aggregate (DAQ+TP) data rate of 2MB/sec per FE processor</a:t>
            </a:r>
          </a:p>
          <a:p>
            <a:pPr lvl="1">
              <a:lnSpc>
                <a:spcPct val="80000"/>
              </a:lnSpc>
            </a:pPr>
            <a:r>
              <a:rPr lang="en-US" sz="1200" dirty="0" smtClean="0"/>
              <a:t>CRC checksums and timestamps sent with all data blocks</a:t>
            </a:r>
          </a:p>
          <a:p>
            <a:pPr>
              <a:lnSpc>
                <a:spcPct val="80000"/>
              </a:lnSpc>
            </a:pPr>
            <a:r>
              <a:rPr lang="en-US" sz="1200" dirty="0" smtClean="0"/>
              <a:t>Supports various configurations</a:t>
            </a:r>
          </a:p>
          <a:p>
            <a:pPr lvl="1">
              <a:lnSpc>
                <a:spcPct val="80000"/>
              </a:lnSpc>
            </a:pPr>
            <a:r>
              <a:rPr lang="en-US" sz="1200" dirty="0" smtClean="0"/>
              <a:t>(1) Data to </a:t>
            </a:r>
            <a:r>
              <a:rPr lang="en-US" sz="1200" dirty="0" err="1" smtClean="0"/>
              <a:t>FrameWriter</a:t>
            </a:r>
            <a:r>
              <a:rPr lang="en-US" sz="1200" dirty="0" smtClean="0"/>
              <a:t>/NDS software on same computer via shared memory</a:t>
            </a:r>
          </a:p>
          <a:p>
            <a:pPr lvl="2">
              <a:lnSpc>
                <a:spcPct val="80000"/>
              </a:lnSpc>
            </a:pPr>
            <a:r>
              <a:rPr lang="en-US" sz="1200" dirty="0" smtClean="0"/>
              <a:t>Allows a complete stand-alone system to support various subsystem test stands</a:t>
            </a:r>
          </a:p>
          <a:p>
            <a:pPr lvl="1">
              <a:lnSpc>
                <a:spcPct val="80000"/>
              </a:lnSpc>
            </a:pPr>
            <a:r>
              <a:rPr lang="en-US" sz="1200" dirty="0" smtClean="0"/>
              <a:t>(2) Data to shared memory, with separate network software</a:t>
            </a:r>
          </a:p>
          <a:p>
            <a:pPr lvl="2">
              <a:lnSpc>
                <a:spcPct val="80000"/>
              </a:lnSpc>
            </a:pPr>
            <a:r>
              <a:rPr lang="en-US" sz="1200" dirty="0" smtClean="0"/>
              <a:t>Supports multiple FE applications on same computer</a:t>
            </a:r>
          </a:p>
          <a:p>
            <a:pPr lvl="2">
              <a:lnSpc>
                <a:spcPct val="80000"/>
              </a:lnSpc>
            </a:pPr>
            <a:r>
              <a:rPr lang="en-US" sz="1200" dirty="0" smtClean="0"/>
              <a:t>Relieves RT front end code from network error handling and other possible delays</a:t>
            </a:r>
          </a:p>
        </p:txBody>
      </p:sp>
      <p:graphicFrame>
        <p:nvGraphicFramePr>
          <p:cNvPr id="14338" name="Object 2"/>
          <p:cNvGraphicFramePr>
            <a:graphicFrameLocks noGrp="1" noChangeAspect="1"/>
          </p:cNvGraphicFramePr>
          <p:nvPr>
            <p:ph sz="half" idx="4294967295"/>
          </p:nvPr>
        </p:nvGraphicFramePr>
        <p:xfrm>
          <a:off x="5257800" y="1676400"/>
          <a:ext cx="3808413" cy="4419600"/>
        </p:xfrm>
        <a:graphic>
          <a:graphicData uri="http://schemas.openxmlformats.org/presentationml/2006/ole">
            <mc:AlternateContent xmlns:mc="http://schemas.openxmlformats.org/markup-compatibility/2006">
              <mc:Choice xmlns:v="urn:schemas-microsoft-com:vml" Requires="v">
                <p:oleObj spid="_x0000_s14376" name="Visio" r:id="rId3" imgW="4051300" imgH="5105400" progId="">
                  <p:embed/>
                </p:oleObj>
              </mc:Choice>
              <mc:Fallback>
                <p:oleObj name="Visio" r:id="rId3" imgW="4051300" imgH="5105400"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676400"/>
                        <a:ext cx="3808413" cy="4419600"/>
                      </a:xfrm>
                      <a:prstGeom prst="rect">
                        <a:avLst/>
                      </a:prstGeom>
                      <a:noFill/>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pic>
                </p:oleObj>
              </mc:Fallback>
            </mc:AlternateContent>
          </a:graphicData>
        </a:graphic>
      </p:graphicFrame>
      <p:sp>
        <p:nvSpPr>
          <p:cNvPr id="5" name="Slide Number Placeholder 4"/>
          <p:cNvSpPr>
            <a:spLocks noGrp="1"/>
          </p:cNvSpPr>
          <p:nvPr>
            <p:ph type="sldNum" sz="quarter" idx="11"/>
          </p:nvPr>
        </p:nvSpPr>
        <p:spPr/>
        <p:txBody>
          <a:bodyPr/>
          <a:lstStyle/>
          <a:p>
            <a:pPr>
              <a:defRPr/>
            </a:pPr>
            <a:fld id="{A02D267D-EA99-482E-BD4F-B2371B1D3BDA}" type="slidenum">
              <a:rPr lang="en-US" smtClean="0"/>
              <a:pPr>
                <a:defRPr/>
              </a:pPr>
              <a:t>21</a:t>
            </a:fld>
            <a:endParaRPr lang="en-US" sz="1400" i="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4"/>
          <p:cNvSpPr>
            <a:spLocks noGrp="1" noChangeArrowheads="1"/>
          </p:cNvSpPr>
          <p:nvPr>
            <p:ph type="title" idx="4294967295"/>
          </p:nvPr>
        </p:nvSpPr>
        <p:spPr/>
        <p:txBody>
          <a:bodyPr/>
          <a:lstStyle/>
          <a:p>
            <a:r>
              <a:rPr lang="en-US" sz="3200" smtClean="0"/>
              <a:t>DAQ System</a:t>
            </a:r>
            <a:br>
              <a:rPr lang="en-US" sz="3200" smtClean="0"/>
            </a:br>
            <a:r>
              <a:rPr lang="en-US" sz="3200" smtClean="0"/>
              <a:t> Backend Software Design</a:t>
            </a:r>
          </a:p>
        </p:txBody>
      </p:sp>
      <p:sp>
        <p:nvSpPr>
          <p:cNvPr id="15364" name="Rectangle 5"/>
          <p:cNvSpPr>
            <a:spLocks noGrp="1" noChangeArrowheads="1"/>
          </p:cNvSpPr>
          <p:nvPr>
            <p:ph type="body" sz="half" idx="4294967295"/>
          </p:nvPr>
        </p:nvSpPr>
        <p:spPr>
          <a:xfrm>
            <a:off x="685800" y="1676400"/>
            <a:ext cx="3810000" cy="4419600"/>
          </a:xfrm>
        </p:spPr>
        <p:txBody>
          <a:bodyPr/>
          <a:lstStyle/>
          <a:p>
            <a:pPr>
              <a:lnSpc>
                <a:spcPct val="90000"/>
              </a:lnSpc>
            </a:pPr>
            <a:r>
              <a:rPr lang="en-US" sz="1400" dirty="0" smtClean="0"/>
              <a:t>Data Concentrator</a:t>
            </a:r>
          </a:p>
          <a:p>
            <a:pPr lvl="1">
              <a:lnSpc>
                <a:spcPct val="90000"/>
              </a:lnSpc>
            </a:pPr>
            <a:r>
              <a:rPr lang="en-US" sz="1400" dirty="0" smtClean="0"/>
              <a:t>Collects ‘fast’ data from all FE computers via dedicated network</a:t>
            </a:r>
          </a:p>
          <a:p>
            <a:pPr lvl="1">
              <a:lnSpc>
                <a:spcPct val="90000"/>
              </a:lnSpc>
            </a:pPr>
            <a:r>
              <a:rPr lang="en-US" sz="1400" dirty="0" smtClean="0"/>
              <a:t>Collects ‘slow’ (EPICS) data via CDS network</a:t>
            </a:r>
          </a:p>
          <a:p>
            <a:pPr lvl="1">
              <a:lnSpc>
                <a:spcPct val="90000"/>
              </a:lnSpc>
            </a:pPr>
            <a:r>
              <a:rPr lang="en-US" sz="1400" dirty="0" smtClean="0"/>
              <a:t>Broadcasts combined data to upstream computers as 1/16 sec data blocks on to 10Gb Ethernet</a:t>
            </a:r>
          </a:p>
          <a:p>
            <a:pPr>
              <a:lnSpc>
                <a:spcPct val="90000"/>
              </a:lnSpc>
            </a:pPr>
            <a:r>
              <a:rPr lang="en-US" sz="1400" dirty="0" err="1" smtClean="0"/>
              <a:t>FrameWriter</a:t>
            </a:r>
            <a:endParaRPr lang="en-US" sz="1400" dirty="0" smtClean="0"/>
          </a:p>
          <a:p>
            <a:pPr lvl="1">
              <a:lnSpc>
                <a:spcPct val="90000"/>
              </a:lnSpc>
            </a:pPr>
            <a:r>
              <a:rPr lang="en-US" sz="1400" dirty="0" smtClean="0"/>
              <a:t>Format data into standard LIGO Frame using </a:t>
            </a:r>
            <a:r>
              <a:rPr lang="en-US" sz="1400" dirty="0" err="1" smtClean="0"/>
              <a:t>FrameCpp</a:t>
            </a:r>
            <a:r>
              <a:rPr lang="en-US" sz="1400" dirty="0" smtClean="0"/>
              <a:t> library, with data compression.</a:t>
            </a:r>
          </a:p>
          <a:p>
            <a:pPr lvl="1">
              <a:lnSpc>
                <a:spcPct val="90000"/>
              </a:lnSpc>
            </a:pPr>
            <a:r>
              <a:rPr lang="en-US" sz="1400" dirty="0" smtClean="0"/>
              <a:t>Write data, via QFS, to DCS disk farm (32 second data file)</a:t>
            </a:r>
          </a:p>
          <a:p>
            <a:pPr>
              <a:lnSpc>
                <a:spcPct val="90000"/>
              </a:lnSpc>
            </a:pPr>
            <a:r>
              <a:rPr lang="en-US" sz="1400" dirty="0" smtClean="0"/>
              <a:t>Network Data Server (NDS)</a:t>
            </a:r>
          </a:p>
          <a:p>
            <a:pPr lvl="1">
              <a:lnSpc>
                <a:spcPct val="90000"/>
              </a:lnSpc>
            </a:pPr>
            <a:r>
              <a:rPr lang="en-US" sz="1400" dirty="0" smtClean="0"/>
              <a:t>Provides live and archived data feeds, on request, to CDS operator stations</a:t>
            </a:r>
          </a:p>
          <a:p>
            <a:pPr>
              <a:lnSpc>
                <a:spcPct val="90000"/>
              </a:lnSpc>
            </a:pPr>
            <a:endParaRPr lang="en-US" sz="1400" dirty="0" smtClean="0"/>
          </a:p>
        </p:txBody>
      </p:sp>
      <p:graphicFrame>
        <p:nvGraphicFramePr>
          <p:cNvPr id="15362" name="Object 2"/>
          <p:cNvGraphicFramePr>
            <a:graphicFrameLocks noGrp="1" noChangeAspect="1"/>
          </p:cNvGraphicFramePr>
          <p:nvPr>
            <p:ph sz="half" idx="4294967295"/>
          </p:nvPr>
        </p:nvGraphicFramePr>
        <p:xfrm>
          <a:off x="4678363" y="1676400"/>
          <a:ext cx="4160837" cy="4419600"/>
        </p:xfrm>
        <a:graphic>
          <a:graphicData uri="http://schemas.openxmlformats.org/presentationml/2006/ole">
            <mc:AlternateContent xmlns:mc="http://schemas.openxmlformats.org/markup-compatibility/2006">
              <mc:Choice xmlns:v="urn:schemas-microsoft-com:vml" Requires="v">
                <p:oleObj spid="_x0000_s15400" name="Visio" r:id="rId3" imgW="8496300" imgH="7924800" progId="">
                  <p:embed/>
                </p:oleObj>
              </mc:Choice>
              <mc:Fallback>
                <p:oleObj name="Visio" r:id="rId3" imgW="8496300" imgH="7924800"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8363" y="1676400"/>
                        <a:ext cx="4160837"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 name="Slide Number Placeholder 4"/>
          <p:cNvSpPr>
            <a:spLocks noGrp="1"/>
          </p:cNvSpPr>
          <p:nvPr>
            <p:ph type="sldNum" sz="quarter" idx="11"/>
          </p:nvPr>
        </p:nvSpPr>
        <p:spPr/>
        <p:txBody>
          <a:bodyPr/>
          <a:lstStyle/>
          <a:p>
            <a:pPr>
              <a:defRPr/>
            </a:pPr>
            <a:fld id="{A02D267D-EA99-482E-BD4F-B2371B1D3BDA}" type="slidenum">
              <a:rPr lang="en-US" smtClean="0"/>
              <a:pPr>
                <a:defRPr/>
              </a:pPr>
              <a:t>22</a:t>
            </a:fld>
            <a:endParaRPr lang="en-US" sz="1400" i="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Guardian</a:t>
            </a:r>
            <a:endParaRPr lang="en-US" dirty="0"/>
          </a:p>
        </p:txBody>
      </p:sp>
      <p:sp>
        <p:nvSpPr>
          <p:cNvPr id="3" name="Content Placeholder 2"/>
          <p:cNvSpPr>
            <a:spLocks noGrp="1"/>
          </p:cNvSpPr>
          <p:nvPr>
            <p:ph idx="1"/>
          </p:nvPr>
        </p:nvSpPr>
        <p:spPr>
          <a:xfrm>
            <a:off x="685800" y="1447800"/>
            <a:ext cx="7772400" cy="4648200"/>
          </a:xfrm>
        </p:spPr>
        <p:txBody>
          <a:bodyPr/>
          <a:lstStyle/>
          <a:p>
            <a:r>
              <a:rPr lang="en-US" dirty="0" smtClean="0"/>
              <a:t>Software tool set for implementation of control automation processes.</a:t>
            </a:r>
          </a:p>
          <a:p>
            <a:r>
              <a:rPr lang="en-US" dirty="0" smtClean="0"/>
              <a:t>Provides:</a:t>
            </a:r>
          </a:p>
          <a:p>
            <a:pPr lvl="1"/>
            <a:r>
              <a:rPr lang="en-US" dirty="0" smtClean="0"/>
              <a:t>Development Tools</a:t>
            </a:r>
          </a:p>
          <a:p>
            <a:pPr lvl="2"/>
            <a:r>
              <a:rPr lang="en-US" dirty="0" smtClean="0"/>
              <a:t>Scripting tools, with common API, to define states and state transitions.</a:t>
            </a:r>
          </a:p>
          <a:p>
            <a:pPr lvl="2"/>
            <a:r>
              <a:rPr lang="en-US" dirty="0" smtClean="0"/>
              <a:t>Methods to build a hierarchy of automation procedures.</a:t>
            </a:r>
          </a:p>
          <a:p>
            <a:pPr lvl="1"/>
            <a:r>
              <a:rPr lang="en-US" dirty="0" smtClean="0"/>
              <a:t>Runtime Tools</a:t>
            </a:r>
          </a:p>
          <a:p>
            <a:pPr lvl="2"/>
            <a:r>
              <a:rPr lang="en-US" dirty="0" smtClean="0"/>
              <a:t>Common operator graphical user interfaces.</a:t>
            </a:r>
          </a:p>
          <a:p>
            <a:pPr lvl="2"/>
            <a:r>
              <a:rPr lang="en-US" dirty="0"/>
              <a:t>S</a:t>
            </a:r>
            <a:r>
              <a:rPr lang="en-US" dirty="0" smtClean="0"/>
              <a:t>tate monitoring and verification processes, with error reporting features.</a:t>
            </a:r>
          </a:p>
          <a:p>
            <a:pPr lvl="2"/>
            <a:r>
              <a:rPr lang="en-US" dirty="0" smtClean="0"/>
              <a:t>Ability to load state definition files and launch state transition scripts.</a:t>
            </a:r>
          </a:p>
          <a:p>
            <a:pPr lvl="2"/>
            <a:endParaRPr lang="en-US" dirty="0" smtClean="0"/>
          </a:p>
          <a:p>
            <a:pPr lvl="2"/>
            <a:endParaRPr lang="en-US" dirty="0"/>
          </a:p>
        </p:txBody>
      </p:sp>
      <p:sp>
        <p:nvSpPr>
          <p:cNvPr id="4" name="Slide Number Placeholder 3"/>
          <p:cNvSpPr>
            <a:spLocks noGrp="1"/>
          </p:cNvSpPr>
          <p:nvPr>
            <p:ph type="sldNum" sz="quarter" idx="11"/>
          </p:nvPr>
        </p:nvSpPr>
        <p:spPr/>
        <p:txBody>
          <a:bodyPr/>
          <a:lstStyle/>
          <a:p>
            <a:pPr>
              <a:defRPr/>
            </a:pPr>
            <a:fld id="{A02D267D-EA99-482E-BD4F-B2371B1D3BDA}" type="slidenum">
              <a:rPr lang="en-US" smtClean="0"/>
              <a:pPr>
                <a:defRPr/>
              </a:pPr>
              <a:t>23</a:t>
            </a:fld>
            <a:endParaRPr lang="en-US" sz="1400" i="0"/>
          </a:p>
        </p:txBody>
      </p:sp>
    </p:spTree>
    <p:extLst>
      <p:ext uri="{BB962C8B-B14F-4D97-AF65-F5344CB8AC3E}">
        <p14:creationId xmlns:p14="http://schemas.microsoft.com/office/powerpoint/2010/main" val="400366960"/>
      </p:ext>
    </p:extLst>
  </p:cSld>
  <p:clrMapOvr>
    <a:masterClrMapping/>
  </p:clrMapOvr>
  <p:transition xmlns:p14="http://schemas.microsoft.com/office/powerpoint/2010/mai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Guardian Status</a:t>
            </a:r>
            <a:endParaRPr lang="en-US" dirty="0"/>
          </a:p>
        </p:txBody>
      </p:sp>
      <p:sp>
        <p:nvSpPr>
          <p:cNvPr id="3" name="Content Placeholder 2"/>
          <p:cNvSpPr>
            <a:spLocks noGrp="1"/>
          </p:cNvSpPr>
          <p:nvPr>
            <p:ph idx="1"/>
          </p:nvPr>
        </p:nvSpPr>
        <p:spPr>
          <a:xfrm>
            <a:off x="685800" y="1447800"/>
            <a:ext cx="7772400" cy="4648200"/>
          </a:xfrm>
        </p:spPr>
        <p:txBody>
          <a:bodyPr/>
          <a:lstStyle/>
          <a:p>
            <a:r>
              <a:rPr lang="en-US" dirty="0" smtClean="0"/>
              <a:t>Recent review meeting held to verify requirements and review present design (LLO April 24-25, 2013)</a:t>
            </a:r>
          </a:p>
          <a:p>
            <a:pPr lvl="1"/>
            <a:r>
              <a:rPr lang="en-US" dirty="0" smtClean="0"/>
              <a:t>Lead person identified to oversee the Guardian development/application process.</a:t>
            </a:r>
          </a:p>
          <a:p>
            <a:pPr lvl="1"/>
            <a:r>
              <a:rPr lang="en-US" dirty="0" smtClean="0"/>
              <a:t>While present software meets primary requirements of timing and synchronization, some additional requirements were identified.</a:t>
            </a:r>
          </a:p>
          <a:p>
            <a:pPr lvl="1"/>
            <a:r>
              <a:rPr lang="en-US" dirty="0" smtClean="0"/>
              <a:t>Guardian toolset developers to verify existing tools and provide software to meet additional requirements.</a:t>
            </a:r>
          </a:p>
          <a:p>
            <a:pPr lvl="1"/>
            <a:r>
              <a:rPr lang="en-US" dirty="0" smtClean="0"/>
              <a:t>Subsystem application developers to:</a:t>
            </a:r>
          </a:p>
          <a:p>
            <a:pPr lvl="2"/>
            <a:r>
              <a:rPr lang="en-US" dirty="0" smtClean="0"/>
              <a:t>Further define operational states and transitions.</a:t>
            </a:r>
          </a:p>
          <a:p>
            <a:pPr lvl="2"/>
            <a:r>
              <a:rPr lang="en-US" smtClean="0"/>
              <a:t>Migrate existing </a:t>
            </a:r>
            <a:r>
              <a:rPr lang="en-US" dirty="0" smtClean="0"/>
              <a:t>and add new automation scripts into the Guardian structure.</a:t>
            </a:r>
          </a:p>
        </p:txBody>
      </p:sp>
      <p:sp>
        <p:nvSpPr>
          <p:cNvPr id="4" name="Slide Number Placeholder 3"/>
          <p:cNvSpPr>
            <a:spLocks noGrp="1"/>
          </p:cNvSpPr>
          <p:nvPr>
            <p:ph type="sldNum" sz="quarter" idx="11"/>
          </p:nvPr>
        </p:nvSpPr>
        <p:spPr/>
        <p:txBody>
          <a:bodyPr/>
          <a:lstStyle/>
          <a:p>
            <a:pPr>
              <a:defRPr/>
            </a:pPr>
            <a:fld id="{A02D267D-EA99-482E-BD4F-B2371B1D3BDA}" type="slidenum">
              <a:rPr lang="en-US" smtClean="0"/>
              <a:pPr>
                <a:defRPr/>
              </a:pPr>
              <a:t>24</a:t>
            </a:fld>
            <a:endParaRPr lang="en-US" sz="1400" i="0"/>
          </a:p>
        </p:txBody>
      </p:sp>
    </p:spTree>
    <p:extLst>
      <p:ext uri="{BB962C8B-B14F-4D97-AF65-F5344CB8AC3E}">
        <p14:creationId xmlns:p14="http://schemas.microsoft.com/office/powerpoint/2010/main" val="2728212889"/>
      </p:ext>
    </p:extLst>
  </p:cSld>
  <p:clrMapOvr>
    <a:masterClrMapping/>
  </p:clrMapOvr>
  <p:transition xmlns:p14="http://schemas.microsoft.com/office/powerpoint/2010/mai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52400"/>
            <a:ext cx="7239000" cy="1143000"/>
          </a:xfrm>
        </p:spPr>
        <p:txBody>
          <a:bodyPr/>
          <a:lstStyle/>
          <a:p>
            <a:r>
              <a:rPr lang="en-US" dirty="0" smtClean="0"/>
              <a:t>Software Development</a:t>
            </a:r>
            <a:br>
              <a:rPr lang="en-US" dirty="0" smtClean="0"/>
            </a:br>
            <a:r>
              <a:rPr lang="en-US" dirty="0" smtClean="0"/>
              <a:t>Process and QA (1)</a:t>
            </a:r>
            <a:endParaRPr lang="en-US" dirty="0"/>
          </a:p>
        </p:txBody>
      </p:sp>
      <p:sp>
        <p:nvSpPr>
          <p:cNvPr id="3" name="Content Placeholder 2"/>
          <p:cNvSpPr>
            <a:spLocks noGrp="1"/>
          </p:cNvSpPr>
          <p:nvPr>
            <p:ph idx="1"/>
          </p:nvPr>
        </p:nvSpPr>
        <p:spPr>
          <a:xfrm>
            <a:off x="685800" y="1447800"/>
            <a:ext cx="7772400" cy="4648200"/>
          </a:xfrm>
        </p:spPr>
        <p:txBody>
          <a:bodyPr/>
          <a:lstStyle/>
          <a:p>
            <a:r>
              <a:rPr lang="en-US" dirty="0" smtClean="0"/>
              <a:t>Basic review process and code style guidelines for initial code development provided in LIGO-T970004A.</a:t>
            </a:r>
          </a:p>
          <a:p>
            <a:r>
              <a:rPr lang="en-US" dirty="0" smtClean="0"/>
              <a:t>Additional documentation on software development process provided as code development moved into upgrade and maintenance phase, as outlined in </a:t>
            </a:r>
            <a:r>
              <a:rPr lang="en-US" dirty="0"/>
              <a:t>T1300427. </a:t>
            </a:r>
            <a:endParaRPr lang="en-US" dirty="0" smtClean="0"/>
          </a:p>
          <a:p>
            <a:r>
              <a:rPr lang="en-US" dirty="0" smtClean="0"/>
              <a:t>All software controlled under CDS SVN (LIGO-T0900531)</a:t>
            </a:r>
          </a:p>
          <a:p>
            <a:pPr lvl="1"/>
            <a:r>
              <a:rPr lang="en-US" dirty="0" smtClean="0"/>
              <a:t>Moved from previous CVS system.</a:t>
            </a:r>
          </a:p>
          <a:p>
            <a:r>
              <a:rPr lang="en-US" dirty="0" smtClean="0"/>
              <a:t>Bug reporting and new feature requests via </a:t>
            </a:r>
            <a:r>
              <a:rPr lang="en-US" dirty="0" err="1" smtClean="0"/>
              <a:t>Bugzilla</a:t>
            </a:r>
            <a:r>
              <a:rPr lang="en-US" dirty="0" smtClean="0"/>
              <a:t> (T1000496)</a:t>
            </a:r>
          </a:p>
          <a:p>
            <a:pPr lvl="1"/>
            <a:r>
              <a:rPr lang="en-US" dirty="0" smtClean="0"/>
              <a:t>Formal tracking and review for code release to use LIGO Engineering Change Request (ECR) procedures.</a:t>
            </a:r>
          </a:p>
          <a:p>
            <a:endParaRPr lang="en-US" dirty="0"/>
          </a:p>
        </p:txBody>
      </p:sp>
      <p:sp>
        <p:nvSpPr>
          <p:cNvPr id="4" name="Slide Number Placeholder 3"/>
          <p:cNvSpPr>
            <a:spLocks noGrp="1"/>
          </p:cNvSpPr>
          <p:nvPr>
            <p:ph type="sldNum" sz="quarter" idx="11"/>
          </p:nvPr>
        </p:nvSpPr>
        <p:spPr/>
        <p:txBody>
          <a:bodyPr/>
          <a:lstStyle/>
          <a:p>
            <a:pPr>
              <a:defRPr/>
            </a:pPr>
            <a:fld id="{A02D267D-EA99-482E-BD4F-B2371B1D3BDA}" type="slidenum">
              <a:rPr lang="en-US" smtClean="0"/>
              <a:pPr>
                <a:defRPr/>
              </a:pPr>
              <a:t>25</a:t>
            </a:fld>
            <a:endParaRPr lang="en-US" sz="1400" i="0"/>
          </a:p>
        </p:txBody>
      </p:sp>
    </p:spTree>
    <p:extLst>
      <p:ext uri="{BB962C8B-B14F-4D97-AF65-F5344CB8AC3E}">
        <p14:creationId xmlns:p14="http://schemas.microsoft.com/office/powerpoint/2010/main" val="670700964"/>
      </p:ext>
    </p:extLst>
  </p:cSld>
  <p:clrMapOvr>
    <a:masterClrMapping/>
  </p:clrMapOvr>
  <p:transition xmlns:p14="http://schemas.microsoft.com/office/powerpoint/2010/mai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Software Development</a:t>
            </a:r>
            <a:br>
              <a:rPr lang="en-US" dirty="0"/>
            </a:br>
            <a:r>
              <a:rPr lang="en-US" dirty="0"/>
              <a:t>Process and </a:t>
            </a:r>
            <a:r>
              <a:rPr lang="en-US" dirty="0" smtClean="0"/>
              <a:t>QA (2)</a:t>
            </a:r>
            <a:endParaRPr lang="en-US" dirty="0"/>
          </a:p>
        </p:txBody>
      </p:sp>
      <p:sp>
        <p:nvSpPr>
          <p:cNvPr id="3" name="Content Placeholder 2"/>
          <p:cNvSpPr>
            <a:spLocks noGrp="1"/>
          </p:cNvSpPr>
          <p:nvPr>
            <p:ph idx="1"/>
          </p:nvPr>
        </p:nvSpPr>
        <p:spPr/>
        <p:txBody>
          <a:bodyPr/>
          <a:lstStyle/>
          <a:p>
            <a:r>
              <a:rPr lang="en-US" dirty="0"/>
              <a:t>Code Requirement and Design reviews</a:t>
            </a:r>
          </a:p>
          <a:p>
            <a:pPr lvl="1"/>
            <a:r>
              <a:rPr lang="en-US" dirty="0"/>
              <a:t>Weekly software meetings, which </a:t>
            </a:r>
            <a:r>
              <a:rPr lang="en-US" dirty="0" smtClean="0"/>
              <a:t>include </a:t>
            </a:r>
            <a:r>
              <a:rPr lang="en-US" dirty="0"/>
              <a:t>LIGO subsystem leads and other end users.</a:t>
            </a:r>
          </a:p>
          <a:p>
            <a:pPr lvl="1"/>
            <a:r>
              <a:rPr lang="en-US" dirty="0"/>
              <a:t>Mailing list (</a:t>
            </a:r>
            <a:r>
              <a:rPr lang="en-US" dirty="0" err="1"/>
              <a:t>cds_announce</a:t>
            </a:r>
            <a:r>
              <a:rPr lang="en-US" dirty="0"/>
              <a:t>) to disseminate information and get feedback from a larger user community</a:t>
            </a:r>
            <a:r>
              <a:rPr lang="en-US" dirty="0" smtClean="0"/>
              <a:t>.</a:t>
            </a:r>
          </a:p>
          <a:p>
            <a:pPr lvl="1"/>
            <a:r>
              <a:rPr lang="en-US" dirty="0" smtClean="0"/>
              <a:t>Periodic face-to-face meetings, usually 2-3 days, with developers and end users to discuss focus topics.</a:t>
            </a:r>
          </a:p>
          <a:p>
            <a:pPr lvl="2"/>
            <a:r>
              <a:rPr lang="en-US" dirty="0" smtClean="0"/>
              <a:t>Latest held at LLO April 24-25, 2013 to review automation tools.</a:t>
            </a:r>
          </a:p>
          <a:p>
            <a:pPr lvl="1"/>
            <a:r>
              <a:rPr lang="en-US" dirty="0" smtClean="0"/>
              <a:t>Formal external reviews</a:t>
            </a:r>
          </a:p>
          <a:p>
            <a:pPr lvl="2"/>
            <a:r>
              <a:rPr lang="en-US" dirty="0" smtClean="0"/>
              <a:t>Latest held September, 2012 at Caltech.</a:t>
            </a:r>
          </a:p>
          <a:p>
            <a:pPr lvl="2"/>
            <a:r>
              <a:rPr lang="en-US" dirty="0" smtClean="0"/>
              <a:t>Down to the level of line-by-line review of key components. </a:t>
            </a:r>
          </a:p>
          <a:p>
            <a:pPr lvl="2"/>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a:defRPr/>
            </a:pPr>
            <a:fld id="{A02D267D-EA99-482E-BD4F-B2371B1D3BDA}" type="slidenum">
              <a:rPr lang="en-US" smtClean="0"/>
              <a:pPr>
                <a:defRPr/>
              </a:pPr>
              <a:t>26</a:t>
            </a:fld>
            <a:endParaRPr lang="en-US" sz="1400" i="0"/>
          </a:p>
        </p:txBody>
      </p:sp>
    </p:spTree>
    <p:extLst>
      <p:ext uri="{BB962C8B-B14F-4D97-AF65-F5344CB8AC3E}">
        <p14:creationId xmlns:p14="http://schemas.microsoft.com/office/powerpoint/2010/main" val="422335741"/>
      </p:ext>
    </p:extLst>
  </p:cSld>
  <p:clrMapOvr>
    <a:masterClrMapping/>
  </p:clrMapOvr>
  <p:transition xmlns:p14="http://schemas.microsoft.com/office/powerpoint/2010/mai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Software Development</a:t>
            </a:r>
            <a:br>
              <a:rPr lang="en-US" dirty="0"/>
            </a:br>
            <a:r>
              <a:rPr lang="en-US" dirty="0"/>
              <a:t>Process and </a:t>
            </a:r>
            <a:r>
              <a:rPr lang="en-US" dirty="0" smtClean="0"/>
              <a:t>QA (3)</a:t>
            </a:r>
            <a:endParaRPr lang="en-US" dirty="0"/>
          </a:p>
        </p:txBody>
      </p:sp>
      <p:sp>
        <p:nvSpPr>
          <p:cNvPr id="3" name="Content Placeholder 2"/>
          <p:cNvSpPr>
            <a:spLocks noGrp="1"/>
          </p:cNvSpPr>
          <p:nvPr>
            <p:ph idx="1"/>
          </p:nvPr>
        </p:nvSpPr>
        <p:spPr>
          <a:xfrm>
            <a:off x="685800" y="1371600"/>
            <a:ext cx="7772400" cy="4724400"/>
          </a:xfrm>
        </p:spPr>
        <p:txBody>
          <a:bodyPr/>
          <a:lstStyle/>
          <a:p>
            <a:r>
              <a:rPr lang="en-US" dirty="0"/>
              <a:t>Code development and </a:t>
            </a:r>
            <a:r>
              <a:rPr lang="en-US" dirty="0" smtClean="0"/>
              <a:t>test</a:t>
            </a:r>
          </a:p>
          <a:p>
            <a:pPr lvl="1"/>
            <a:r>
              <a:rPr lang="en-US" dirty="0" smtClean="0"/>
              <a:t>Second person assigned to review and test developer’s code.</a:t>
            </a:r>
          </a:p>
          <a:p>
            <a:pPr lvl="1"/>
            <a:r>
              <a:rPr lang="en-US" dirty="0" smtClean="0"/>
              <a:t>Testing done per CDS Test Plan (T1000561)</a:t>
            </a:r>
          </a:p>
          <a:p>
            <a:pPr lvl="2"/>
            <a:r>
              <a:rPr lang="en-US" dirty="0" smtClean="0"/>
              <a:t>Automated test scripts have been, and continue to be, defined to perform nightly testing on the latest versions of software prior to release.</a:t>
            </a:r>
            <a:endParaRPr lang="en-US" dirty="0"/>
          </a:p>
          <a:p>
            <a:r>
              <a:rPr lang="en-US" dirty="0"/>
              <a:t>Code </a:t>
            </a:r>
            <a:r>
              <a:rPr lang="en-US" dirty="0" smtClean="0"/>
              <a:t>documentation</a:t>
            </a:r>
            <a:endParaRPr lang="en-US" dirty="0"/>
          </a:p>
          <a:p>
            <a:pPr lvl="1"/>
            <a:r>
              <a:rPr lang="en-US" dirty="0" smtClean="0"/>
              <a:t>Code commentary written to use </a:t>
            </a:r>
            <a:r>
              <a:rPr lang="en-US" dirty="0" err="1" smtClean="0"/>
              <a:t>doxygen</a:t>
            </a:r>
            <a:r>
              <a:rPr lang="en-US" dirty="0" smtClean="0"/>
              <a:t> documentation generation tools.</a:t>
            </a:r>
          </a:p>
          <a:p>
            <a:pPr lvl="1"/>
            <a:r>
              <a:rPr lang="en-US" dirty="0" smtClean="0"/>
              <a:t>Documentation set part of nightly code build.</a:t>
            </a:r>
            <a:endParaRPr lang="en-US" dirty="0"/>
          </a:p>
          <a:p>
            <a:r>
              <a:rPr lang="en-US" dirty="0"/>
              <a:t>Code Release </a:t>
            </a:r>
            <a:endParaRPr lang="en-US" dirty="0" smtClean="0"/>
          </a:p>
          <a:p>
            <a:pPr lvl="1"/>
            <a:r>
              <a:rPr lang="en-US" dirty="0" smtClean="0"/>
              <a:t>Procedure </a:t>
            </a:r>
            <a:r>
              <a:rPr lang="en-US" dirty="0"/>
              <a:t>provided in LIGO-</a:t>
            </a:r>
            <a:r>
              <a:rPr lang="en-US" dirty="0" smtClean="0"/>
              <a:t>T1100240</a:t>
            </a:r>
            <a:endParaRPr lang="en-US" dirty="0"/>
          </a:p>
          <a:p>
            <a:endParaRPr lang="en-US" dirty="0"/>
          </a:p>
        </p:txBody>
      </p:sp>
      <p:sp>
        <p:nvSpPr>
          <p:cNvPr id="4" name="Slide Number Placeholder 3"/>
          <p:cNvSpPr>
            <a:spLocks noGrp="1"/>
          </p:cNvSpPr>
          <p:nvPr>
            <p:ph type="sldNum" sz="quarter" idx="11"/>
          </p:nvPr>
        </p:nvSpPr>
        <p:spPr/>
        <p:txBody>
          <a:bodyPr/>
          <a:lstStyle/>
          <a:p>
            <a:pPr>
              <a:defRPr/>
            </a:pPr>
            <a:fld id="{A02D267D-EA99-482E-BD4F-B2371B1D3BDA}" type="slidenum">
              <a:rPr lang="en-US" smtClean="0"/>
              <a:pPr>
                <a:defRPr/>
              </a:pPr>
              <a:t>27</a:t>
            </a:fld>
            <a:endParaRPr lang="en-US" sz="1400" i="0"/>
          </a:p>
        </p:txBody>
      </p:sp>
    </p:spTree>
    <p:extLst>
      <p:ext uri="{BB962C8B-B14F-4D97-AF65-F5344CB8AC3E}">
        <p14:creationId xmlns:p14="http://schemas.microsoft.com/office/powerpoint/2010/main" val="797771212"/>
      </p:ext>
    </p:extLst>
  </p:cSld>
  <p:clrMapOvr>
    <a:masterClrMapping/>
  </p:clrMapOvr>
  <p:transition xmlns:p14="http://schemas.microsoft.com/office/powerpoint/2010/mai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Failure </a:t>
            </a:r>
            <a:br>
              <a:rPr lang="en-US" dirty="0" smtClean="0"/>
            </a:br>
            <a:r>
              <a:rPr lang="en-US" dirty="0" smtClean="0"/>
              <a:t>Analysis and Test (1)</a:t>
            </a:r>
            <a:endParaRPr lang="en-US" dirty="0"/>
          </a:p>
        </p:txBody>
      </p:sp>
      <p:sp>
        <p:nvSpPr>
          <p:cNvPr id="3" name="Content Placeholder 2"/>
          <p:cNvSpPr>
            <a:spLocks noGrp="1"/>
          </p:cNvSpPr>
          <p:nvPr>
            <p:ph idx="1"/>
          </p:nvPr>
        </p:nvSpPr>
        <p:spPr>
          <a:xfrm>
            <a:off x="685800" y="1447800"/>
            <a:ext cx="7772400" cy="4648200"/>
          </a:xfrm>
        </p:spPr>
        <p:txBody>
          <a:bodyPr/>
          <a:lstStyle/>
          <a:p>
            <a:r>
              <a:rPr lang="en-US" dirty="0" smtClean="0"/>
              <a:t>CDS software not used in personnel safety systems.</a:t>
            </a:r>
          </a:p>
          <a:p>
            <a:r>
              <a:rPr lang="en-US" dirty="0" smtClean="0"/>
              <a:t>Equipment safety provided by hardware systems.</a:t>
            </a:r>
          </a:p>
          <a:p>
            <a:r>
              <a:rPr lang="en-US" dirty="0" smtClean="0"/>
              <a:t>Standard set of software built into every real-time control application to detect critical errors and take appropriate action.</a:t>
            </a:r>
          </a:p>
          <a:p>
            <a:pPr lvl="1"/>
            <a:r>
              <a:rPr lang="en-US" dirty="0" smtClean="0"/>
              <a:t>Standard diagnostics and actions listed in LIGO-T1100625</a:t>
            </a:r>
          </a:p>
          <a:p>
            <a:pPr lvl="1"/>
            <a:r>
              <a:rPr lang="en-US" dirty="0" smtClean="0"/>
              <a:t>On critical fault detection, basic sequence is:</a:t>
            </a:r>
          </a:p>
          <a:p>
            <a:pPr lvl="2"/>
            <a:r>
              <a:rPr lang="en-US" dirty="0" smtClean="0"/>
              <a:t>Take system to safe state by setting all controller outputs to zero (0V output from DAC modules)</a:t>
            </a:r>
          </a:p>
          <a:p>
            <a:pPr lvl="2"/>
            <a:r>
              <a:rPr lang="en-US" dirty="0" smtClean="0"/>
              <a:t>Report errors via EPICS channels for enunciation via alarm handlers and Guardian tools.</a:t>
            </a:r>
          </a:p>
          <a:p>
            <a:pPr lvl="2"/>
            <a:r>
              <a:rPr lang="en-US" dirty="0" smtClean="0"/>
              <a:t>Log errors to provide further diagnostic information.</a:t>
            </a:r>
          </a:p>
          <a:p>
            <a:pPr lvl="2"/>
            <a:r>
              <a:rPr lang="en-US" dirty="0" smtClean="0"/>
              <a:t>Exit from the real-time control process, if the software cannot, or should not, take further corrective action.</a:t>
            </a:r>
          </a:p>
        </p:txBody>
      </p:sp>
      <p:sp>
        <p:nvSpPr>
          <p:cNvPr id="4" name="Slide Number Placeholder 3"/>
          <p:cNvSpPr>
            <a:spLocks noGrp="1"/>
          </p:cNvSpPr>
          <p:nvPr>
            <p:ph type="sldNum" sz="quarter" idx="11"/>
          </p:nvPr>
        </p:nvSpPr>
        <p:spPr/>
        <p:txBody>
          <a:bodyPr/>
          <a:lstStyle/>
          <a:p>
            <a:pPr>
              <a:defRPr/>
            </a:pPr>
            <a:fld id="{A02D267D-EA99-482E-BD4F-B2371B1D3BDA}" type="slidenum">
              <a:rPr lang="en-US" smtClean="0"/>
              <a:pPr>
                <a:defRPr/>
              </a:pPr>
              <a:t>28</a:t>
            </a:fld>
            <a:endParaRPr lang="en-US" sz="1400" i="0"/>
          </a:p>
        </p:txBody>
      </p:sp>
    </p:spTree>
    <p:extLst>
      <p:ext uri="{BB962C8B-B14F-4D97-AF65-F5344CB8AC3E}">
        <p14:creationId xmlns:p14="http://schemas.microsoft.com/office/powerpoint/2010/main" val="2823035005"/>
      </p:ext>
    </p:extLst>
  </p:cSld>
  <p:clrMapOvr>
    <a:masterClrMapping/>
  </p:clrMapOvr>
  <p:transition xmlns:p14="http://schemas.microsoft.com/office/powerpoint/2010/mai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Failure</a:t>
            </a:r>
            <a:br>
              <a:rPr lang="en-US" dirty="0" smtClean="0"/>
            </a:br>
            <a:r>
              <a:rPr lang="en-US" dirty="0" smtClean="0"/>
              <a:t>Analysis and Test (2)</a:t>
            </a:r>
            <a:endParaRPr lang="en-US" dirty="0"/>
          </a:p>
        </p:txBody>
      </p:sp>
      <p:sp>
        <p:nvSpPr>
          <p:cNvPr id="3" name="Content Placeholder 2"/>
          <p:cNvSpPr>
            <a:spLocks noGrp="1"/>
          </p:cNvSpPr>
          <p:nvPr>
            <p:ph idx="1"/>
          </p:nvPr>
        </p:nvSpPr>
        <p:spPr>
          <a:xfrm>
            <a:off x="685800" y="1447800"/>
            <a:ext cx="7772400" cy="4876800"/>
          </a:xfrm>
        </p:spPr>
        <p:txBody>
          <a:bodyPr/>
          <a:lstStyle/>
          <a:p>
            <a:r>
              <a:rPr lang="en-US" sz="1800" dirty="0" smtClean="0"/>
              <a:t>Standard watchdog code modules developed for use in individual control applications.</a:t>
            </a:r>
          </a:p>
          <a:p>
            <a:pPr lvl="1"/>
            <a:r>
              <a:rPr lang="en-US" sz="1600" dirty="0" smtClean="0"/>
              <a:t>Purpose is to allow software to detect errors before tripping hardware safety systems.</a:t>
            </a:r>
          </a:p>
          <a:p>
            <a:pPr lvl="1"/>
            <a:r>
              <a:rPr lang="en-US" sz="1600" dirty="0" smtClean="0"/>
              <a:t>Examples:</a:t>
            </a:r>
          </a:p>
          <a:p>
            <a:pPr lvl="2"/>
            <a:r>
              <a:rPr lang="en-US" sz="1600" dirty="0" err="1" smtClean="0"/>
              <a:t>DacKill</a:t>
            </a:r>
            <a:r>
              <a:rPr lang="en-US" sz="1600" dirty="0" smtClean="0"/>
              <a:t> part to force DAC outputs to zero. Actual error detection provided by separate input logic specific to a control application. </a:t>
            </a:r>
          </a:p>
          <a:p>
            <a:pPr lvl="2"/>
            <a:r>
              <a:rPr lang="en-US" sz="1600" dirty="0" smtClean="0"/>
              <a:t>Suspension watchdog for optics control monitoring.</a:t>
            </a:r>
          </a:p>
          <a:p>
            <a:r>
              <a:rPr lang="en-US" sz="1800" dirty="0" smtClean="0"/>
              <a:t>Testing</a:t>
            </a:r>
          </a:p>
          <a:p>
            <a:pPr lvl="1"/>
            <a:r>
              <a:rPr lang="en-US" sz="1600" dirty="0" smtClean="0"/>
              <a:t>Necessary hardware provided on LHO and Caltech off-line DAQ test system to run failure mode testing.</a:t>
            </a:r>
          </a:p>
          <a:p>
            <a:pPr lvl="1"/>
            <a:r>
              <a:rPr lang="en-US" sz="1600" dirty="0" smtClean="0"/>
              <a:t>Automated testing developed to run nightly using Jenkins tool.</a:t>
            </a:r>
          </a:p>
          <a:p>
            <a:pPr lvl="2"/>
            <a:r>
              <a:rPr lang="en-US" sz="1600" dirty="0" smtClean="0"/>
              <a:t>Latest code checkout from SVN repository.</a:t>
            </a:r>
          </a:p>
          <a:p>
            <a:pPr lvl="2"/>
            <a:r>
              <a:rPr lang="en-US" sz="1600" dirty="0" smtClean="0"/>
              <a:t>Control application code compiled, installed and restarted.</a:t>
            </a:r>
          </a:p>
          <a:p>
            <a:pPr lvl="2"/>
            <a:r>
              <a:rPr lang="en-US" sz="1600" dirty="0" smtClean="0"/>
              <a:t>Test software invoked.</a:t>
            </a:r>
          </a:p>
          <a:p>
            <a:pPr lvl="2"/>
            <a:r>
              <a:rPr lang="en-US" sz="1600" dirty="0" smtClean="0"/>
              <a:t>Test report generated, with </a:t>
            </a:r>
            <a:r>
              <a:rPr lang="en-US" sz="1600" dirty="0" err="1" smtClean="0"/>
              <a:t>doxygen</a:t>
            </a:r>
            <a:r>
              <a:rPr lang="en-US" sz="1600" dirty="0" smtClean="0"/>
              <a:t> format.</a:t>
            </a:r>
          </a:p>
          <a:p>
            <a:pPr lvl="2"/>
            <a:r>
              <a:rPr lang="en-US" sz="1600" dirty="0" smtClean="0"/>
              <a:t>Test pass/fail status recorded by Jenkins, along with detailed test report.</a:t>
            </a:r>
            <a:endParaRPr lang="en-US" sz="1600" dirty="0"/>
          </a:p>
        </p:txBody>
      </p:sp>
      <p:sp>
        <p:nvSpPr>
          <p:cNvPr id="4" name="Slide Number Placeholder 3"/>
          <p:cNvSpPr>
            <a:spLocks noGrp="1"/>
          </p:cNvSpPr>
          <p:nvPr>
            <p:ph type="sldNum" sz="quarter" idx="11"/>
          </p:nvPr>
        </p:nvSpPr>
        <p:spPr/>
        <p:txBody>
          <a:bodyPr/>
          <a:lstStyle/>
          <a:p>
            <a:pPr>
              <a:defRPr/>
            </a:pPr>
            <a:fld id="{A02D267D-EA99-482E-BD4F-B2371B1D3BDA}" type="slidenum">
              <a:rPr lang="en-US" smtClean="0"/>
              <a:pPr>
                <a:defRPr/>
              </a:pPr>
              <a:t>29</a:t>
            </a:fld>
            <a:endParaRPr lang="en-US" sz="1400" i="0"/>
          </a:p>
        </p:txBody>
      </p:sp>
    </p:spTree>
    <p:extLst>
      <p:ext uri="{BB962C8B-B14F-4D97-AF65-F5344CB8AC3E}">
        <p14:creationId xmlns:p14="http://schemas.microsoft.com/office/powerpoint/2010/main" val="1692210588"/>
      </p:ext>
    </p:extLst>
  </p:cSld>
  <p:clrMapOvr>
    <a:masterClrMapping/>
  </p:clrMapOvr>
  <p:transition xmlns:p14="http://schemas.microsoft.com/office/powerpoint/2010/mai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p:txBody>
          <a:bodyPr/>
          <a:lstStyle/>
          <a:p>
            <a:r>
              <a:rPr lang="en-US" sz="3200" smtClean="0"/>
              <a:t>DAQ Functions</a:t>
            </a:r>
            <a:br>
              <a:rPr lang="en-US" sz="3200" smtClean="0"/>
            </a:br>
            <a:r>
              <a:rPr lang="en-US" sz="3200" smtClean="0"/>
              <a:t>(Continued)</a:t>
            </a:r>
          </a:p>
        </p:txBody>
      </p:sp>
      <p:sp>
        <p:nvSpPr>
          <p:cNvPr id="29699" name="Rectangle 3"/>
          <p:cNvSpPr>
            <a:spLocks noGrp="1" noChangeArrowheads="1"/>
          </p:cNvSpPr>
          <p:nvPr>
            <p:ph type="body" idx="4294967295"/>
          </p:nvPr>
        </p:nvSpPr>
        <p:spPr/>
        <p:txBody>
          <a:bodyPr/>
          <a:lstStyle/>
          <a:p>
            <a:pPr>
              <a:buFont typeface="Helvetica" pitchFamily="-110" charset="0"/>
              <a:buNone/>
            </a:pPr>
            <a:endParaRPr lang="en-US" smtClean="0"/>
          </a:p>
          <a:p>
            <a:r>
              <a:rPr lang="en-US" smtClean="0"/>
              <a:t>Provide computers, I/O hardware and software for the acquisition of Physical Environment Monitoring (PEM) data.</a:t>
            </a:r>
          </a:p>
          <a:p>
            <a:pPr lvl="1"/>
            <a:r>
              <a:rPr lang="en-US" smtClean="0"/>
              <a:t>New interfaces for existing PEM sensors</a:t>
            </a:r>
          </a:p>
          <a:p>
            <a:r>
              <a:rPr lang="en-US" smtClean="0"/>
              <a:t>Computers and infrastructure software for the Diagnostic Monitoring Tools (DMT)</a:t>
            </a:r>
          </a:p>
          <a:p>
            <a:pPr lvl="1"/>
            <a:r>
              <a:rPr lang="en-US" smtClean="0"/>
              <a:t>Specific application software provided by LSC members</a:t>
            </a:r>
          </a:p>
          <a:p>
            <a:r>
              <a:rPr lang="en-US" smtClean="0"/>
              <a:t>Control room computers and associated networking, including a common set of operations support software.</a:t>
            </a:r>
          </a:p>
          <a:p>
            <a:r>
              <a:rPr lang="en-US" smtClean="0"/>
              <a:t>Provide off-line test and development systems for both sites</a:t>
            </a:r>
          </a:p>
        </p:txBody>
      </p:sp>
      <p:sp>
        <p:nvSpPr>
          <p:cNvPr id="4" name="Slide Number Placeholder 3"/>
          <p:cNvSpPr>
            <a:spLocks noGrp="1"/>
          </p:cNvSpPr>
          <p:nvPr>
            <p:ph type="sldNum" sz="quarter" idx="11"/>
          </p:nvPr>
        </p:nvSpPr>
        <p:spPr/>
        <p:txBody>
          <a:bodyPr/>
          <a:lstStyle/>
          <a:p>
            <a:pPr>
              <a:defRPr/>
            </a:pPr>
            <a:fld id="{A02D267D-EA99-482E-BD4F-B2371B1D3BDA}" type="slidenum">
              <a:rPr lang="en-US" smtClean="0"/>
              <a:pPr>
                <a:defRPr/>
              </a:pPr>
              <a:t>3</a:t>
            </a:fld>
            <a:endParaRPr lang="en-US" sz="1400" i="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Status</a:t>
            </a:r>
            <a:endParaRPr lang="en-US" dirty="0"/>
          </a:p>
        </p:txBody>
      </p:sp>
      <p:sp>
        <p:nvSpPr>
          <p:cNvPr id="3" name="Content Placeholder 2"/>
          <p:cNvSpPr>
            <a:spLocks noGrp="1"/>
          </p:cNvSpPr>
          <p:nvPr>
            <p:ph idx="1"/>
          </p:nvPr>
        </p:nvSpPr>
        <p:spPr>
          <a:xfrm>
            <a:off x="685800" y="1371600"/>
            <a:ext cx="7772400" cy="4953000"/>
          </a:xfrm>
        </p:spPr>
        <p:txBody>
          <a:bodyPr/>
          <a:lstStyle/>
          <a:p>
            <a:r>
              <a:rPr lang="en-US" sz="1800" dirty="0"/>
              <a:t>“Final” code </a:t>
            </a:r>
            <a:r>
              <a:rPr lang="en-US" sz="1800" dirty="0" smtClean="0"/>
              <a:t>version tested </a:t>
            </a:r>
            <a:r>
              <a:rPr lang="en-US" sz="1800" dirty="0"/>
              <a:t>and released. </a:t>
            </a:r>
          </a:p>
          <a:p>
            <a:pPr lvl="1"/>
            <a:r>
              <a:rPr lang="en-US" sz="1400" dirty="0"/>
              <a:t>Any new code change requests / bug fixes </a:t>
            </a:r>
            <a:r>
              <a:rPr lang="en-US" sz="1400" dirty="0" smtClean="0"/>
              <a:t>are to </a:t>
            </a:r>
            <a:r>
              <a:rPr lang="en-US" sz="1400" dirty="0"/>
              <a:t>be part of commissioning and operations activities.</a:t>
            </a:r>
          </a:p>
          <a:p>
            <a:pPr>
              <a:lnSpc>
                <a:spcPct val="90000"/>
              </a:lnSpc>
            </a:pPr>
            <a:r>
              <a:rPr lang="en-US" sz="1800" dirty="0" smtClean="0"/>
              <a:t>Software review, with external reviewers, held in September, 2012. Review findings contained in LIGO-M1200346. Primary recommendations are being addressed:</a:t>
            </a:r>
          </a:p>
          <a:p>
            <a:pPr lvl="1">
              <a:lnSpc>
                <a:spcPct val="90000"/>
              </a:lnSpc>
            </a:pPr>
            <a:r>
              <a:rPr lang="en-US" sz="1800" dirty="0" smtClean="0"/>
              <a:t>Hierarchy of automated testing.</a:t>
            </a:r>
          </a:p>
          <a:p>
            <a:pPr lvl="2">
              <a:lnSpc>
                <a:spcPct val="90000"/>
              </a:lnSpc>
            </a:pPr>
            <a:r>
              <a:rPr lang="en-US" sz="1400" dirty="0" smtClean="0"/>
              <a:t>Installed Jenkins continuous integration tool on test systems.</a:t>
            </a:r>
          </a:p>
          <a:p>
            <a:pPr lvl="2">
              <a:lnSpc>
                <a:spcPct val="90000"/>
              </a:lnSpc>
            </a:pPr>
            <a:r>
              <a:rPr lang="en-US" sz="1400" dirty="0" smtClean="0"/>
              <a:t>Used to perform nightly SVN code checkouts and builds and initiate test scripts.</a:t>
            </a:r>
          </a:p>
          <a:p>
            <a:pPr lvl="2">
              <a:lnSpc>
                <a:spcPct val="90000"/>
              </a:lnSpc>
            </a:pPr>
            <a:r>
              <a:rPr lang="en-US" sz="1400" dirty="0" smtClean="0"/>
              <a:t>Various test scripts/code have been, continue to be, developed to support various levels of software testing.</a:t>
            </a:r>
          </a:p>
          <a:p>
            <a:pPr lvl="1">
              <a:lnSpc>
                <a:spcPct val="90000"/>
              </a:lnSpc>
            </a:pPr>
            <a:r>
              <a:rPr lang="en-US" sz="1800" dirty="0" smtClean="0"/>
              <a:t>Refactoring of large code blocks into more maintainable and well documented components.</a:t>
            </a:r>
          </a:p>
          <a:p>
            <a:pPr lvl="2">
              <a:lnSpc>
                <a:spcPct val="90000"/>
              </a:lnSpc>
            </a:pPr>
            <a:r>
              <a:rPr lang="en-US" sz="1400" dirty="0" smtClean="0"/>
              <a:t>In progress ~80% complete.</a:t>
            </a:r>
            <a:endParaRPr lang="en-US" sz="1400" dirty="0" smtClean="0"/>
          </a:p>
          <a:p>
            <a:pPr lvl="1">
              <a:lnSpc>
                <a:spcPct val="90000"/>
              </a:lnSpc>
            </a:pPr>
            <a:r>
              <a:rPr lang="en-US" sz="1800" dirty="0" smtClean="0"/>
              <a:t>Additional code documentation and use of the </a:t>
            </a:r>
            <a:r>
              <a:rPr lang="en-US" sz="1800" dirty="0" err="1" smtClean="0"/>
              <a:t>doxygen</a:t>
            </a:r>
            <a:r>
              <a:rPr lang="en-US" sz="1800" dirty="0" smtClean="0"/>
              <a:t> tool </a:t>
            </a:r>
          </a:p>
          <a:p>
            <a:pPr lvl="2">
              <a:lnSpc>
                <a:spcPct val="90000"/>
              </a:lnSpc>
            </a:pPr>
            <a:r>
              <a:rPr lang="en-US" sz="1400" dirty="0" smtClean="0"/>
              <a:t>About 75% of source code has been updated to use </a:t>
            </a:r>
            <a:r>
              <a:rPr lang="en-US" sz="1400" dirty="0" err="1" smtClean="0"/>
              <a:t>doxygen</a:t>
            </a:r>
            <a:r>
              <a:rPr lang="en-US" sz="1400" dirty="0" smtClean="0"/>
              <a:t> style commentary.</a:t>
            </a:r>
          </a:p>
          <a:p>
            <a:pPr lvl="2">
              <a:lnSpc>
                <a:spcPct val="90000"/>
              </a:lnSpc>
            </a:pPr>
            <a:r>
              <a:rPr lang="en-US" sz="1400" dirty="0" smtClean="0"/>
              <a:t>A ‘make doc’ feature has been added to the RCG to produce on-line documentation using the </a:t>
            </a:r>
            <a:r>
              <a:rPr lang="en-US" sz="1400" dirty="0" err="1" smtClean="0"/>
              <a:t>doxygen</a:t>
            </a:r>
            <a:r>
              <a:rPr lang="en-US" sz="1400" dirty="0" smtClean="0"/>
              <a:t> tools. On software test systems, this is part of the nightly build process.</a:t>
            </a:r>
            <a:endParaRPr lang="en-US" sz="1400" dirty="0" smtClean="0"/>
          </a:p>
          <a:p>
            <a:pPr lvl="1">
              <a:lnSpc>
                <a:spcPct val="90000"/>
              </a:lnSpc>
            </a:pPr>
            <a:endParaRPr lang="en-US" sz="1800" dirty="0"/>
          </a:p>
        </p:txBody>
      </p:sp>
      <p:sp>
        <p:nvSpPr>
          <p:cNvPr id="4" name="Slide Number Placeholder 3"/>
          <p:cNvSpPr>
            <a:spLocks noGrp="1"/>
          </p:cNvSpPr>
          <p:nvPr>
            <p:ph type="sldNum" sz="quarter" idx="11"/>
          </p:nvPr>
        </p:nvSpPr>
        <p:spPr/>
        <p:txBody>
          <a:bodyPr/>
          <a:lstStyle/>
          <a:p>
            <a:pPr>
              <a:defRPr/>
            </a:pPr>
            <a:fld id="{A02D267D-EA99-482E-BD4F-B2371B1D3BDA}" type="slidenum">
              <a:rPr lang="en-US" smtClean="0"/>
              <a:pPr>
                <a:defRPr/>
              </a:pPr>
              <a:t>30</a:t>
            </a:fld>
            <a:endParaRPr lang="en-US" sz="1400" i="0"/>
          </a:p>
        </p:txBody>
      </p:sp>
    </p:spTree>
    <p:extLst>
      <p:ext uri="{BB962C8B-B14F-4D97-AF65-F5344CB8AC3E}">
        <p14:creationId xmlns:p14="http://schemas.microsoft.com/office/powerpoint/2010/main" val="1274188473"/>
      </p:ext>
    </p:extLst>
  </p:cSld>
  <p:clrMapOvr>
    <a:masterClrMapping/>
  </p:clrMapOvr>
  <p:transition xmlns:p14="http://schemas.microsoft.com/office/powerpoint/2010/mai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DAQ System</a:t>
            </a:r>
            <a:br>
              <a:rPr lang="en-US" dirty="0" smtClean="0"/>
            </a:br>
            <a:r>
              <a:rPr lang="en-US" dirty="0" smtClean="0"/>
              <a:t>Acceptance Review Preparations</a:t>
            </a:r>
            <a:endParaRPr lang="en-US" dirty="0"/>
          </a:p>
        </p:txBody>
      </p:sp>
      <p:sp>
        <p:nvSpPr>
          <p:cNvPr id="3" name="Content Placeholder 2"/>
          <p:cNvSpPr>
            <a:spLocks noGrp="1"/>
          </p:cNvSpPr>
          <p:nvPr>
            <p:ph idx="1"/>
          </p:nvPr>
        </p:nvSpPr>
        <p:spPr>
          <a:xfrm>
            <a:off x="685800" y="1600200"/>
            <a:ext cx="7772400" cy="4495800"/>
          </a:xfrm>
        </p:spPr>
        <p:txBody>
          <a:bodyPr/>
          <a:lstStyle/>
          <a:p>
            <a:r>
              <a:rPr lang="en-US" dirty="0" smtClean="0"/>
              <a:t>Continuing to update DAQ document tree in DCC</a:t>
            </a:r>
          </a:p>
          <a:p>
            <a:pPr lvl="1"/>
            <a:r>
              <a:rPr lang="en-US" sz="1800" dirty="0" smtClean="0"/>
              <a:t>Top level is LIGO-E1200645</a:t>
            </a:r>
          </a:p>
          <a:p>
            <a:r>
              <a:rPr lang="en-US" dirty="0" smtClean="0"/>
              <a:t>Requirements/design documentation</a:t>
            </a:r>
          </a:p>
          <a:p>
            <a:pPr lvl="1"/>
            <a:r>
              <a:rPr lang="en-US" sz="1800" dirty="0" smtClean="0"/>
              <a:t>Performing final checks and updating, as necessary.</a:t>
            </a:r>
          </a:p>
          <a:p>
            <a:r>
              <a:rPr lang="en-US" dirty="0" smtClean="0"/>
              <a:t>Installation Documentation</a:t>
            </a:r>
          </a:p>
          <a:p>
            <a:pPr lvl="1"/>
            <a:r>
              <a:rPr lang="en-US" sz="1800" dirty="0" smtClean="0"/>
              <a:t>Completing “as built” drawing sets (90% complete)</a:t>
            </a:r>
          </a:p>
          <a:p>
            <a:r>
              <a:rPr lang="en-US" dirty="0"/>
              <a:t>Software Development and Test Plans</a:t>
            </a:r>
          </a:p>
          <a:p>
            <a:pPr lvl="1"/>
            <a:r>
              <a:rPr lang="en-US" sz="1800" dirty="0"/>
              <a:t>Recently updated and ready for review.</a:t>
            </a:r>
          </a:p>
          <a:p>
            <a:r>
              <a:rPr lang="en-US" dirty="0"/>
              <a:t>Software Test Procedures and Test Data</a:t>
            </a:r>
          </a:p>
          <a:p>
            <a:pPr lvl="1"/>
            <a:r>
              <a:rPr lang="en-US" sz="1800" dirty="0"/>
              <a:t>In process of automating test procedures and report generation (40% complete)</a:t>
            </a:r>
          </a:p>
          <a:p>
            <a:pPr lvl="1"/>
            <a:endParaRPr lang="en-US" sz="1800" dirty="0" smtClean="0"/>
          </a:p>
          <a:p>
            <a:pPr lvl="1"/>
            <a:endParaRPr lang="en-US" dirty="0" smtClean="0"/>
          </a:p>
          <a:p>
            <a:pPr lvl="1"/>
            <a:endParaRPr lang="en-US" dirty="0" smtClean="0"/>
          </a:p>
          <a:p>
            <a:endParaRPr lang="en-US" dirty="0"/>
          </a:p>
        </p:txBody>
      </p:sp>
      <p:sp>
        <p:nvSpPr>
          <p:cNvPr id="4" name="Slide Number Placeholder 3"/>
          <p:cNvSpPr>
            <a:spLocks noGrp="1"/>
          </p:cNvSpPr>
          <p:nvPr>
            <p:ph type="sldNum" sz="quarter" idx="11"/>
          </p:nvPr>
        </p:nvSpPr>
        <p:spPr/>
        <p:txBody>
          <a:bodyPr/>
          <a:lstStyle/>
          <a:p>
            <a:pPr>
              <a:defRPr/>
            </a:pPr>
            <a:fld id="{A02D267D-EA99-482E-BD4F-B2371B1D3BDA}" type="slidenum">
              <a:rPr lang="en-US" smtClean="0"/>
              <a:pPr>
                <a:defRPr/>
              </a:pPr>
              <a:t>31</a:t>
            </a:fld>
            <a:endParaRPr lang="en-US" sz="1400" i="0"/>
          </a:p>
        </p:txBody>
      </p:sp>
    </p:spTree>
    <p:extLst>
      <p:ext uri="{BB962C8B-B14F-4D97-AF65-F5344CB8AC3E}">
        <p14:creationId xmlns:p14="http://schemas.microsoft.com/office/powerpoint/2010/main" val="2092995340"/>
      </p:ext>
    </p:extLst>
  </p:cSld>
  <p:clrMapOvr>
    <a:masterClrMapping/>
  </p:clrMapOvr>
  <p:transition xmlns:p14="http://schemas.microsoft.com/office/powerpoint/2010/mai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DAQ System</a:t>
            </a:r>
            <a:br>
              <a:rPr lang="en-US" dirty="0"/>
            </a:br>
            <a:r>
              <a:rPr lang="en-US" dirty="0"/>
              <a:t>Acceptance Review Preparations</a:t>
            </a:r>
          </a:p>
        </p:txBody>
      </p:sp>
      <p:sp>
        <p:nvSpPr>
          <p:cNvPr id="3" name="Content Placeholder 2"/>
          <p:cNvSpPr>
            <a:spLocks noGrp="1"/>
          </p:cNvSpPr>
          <p:nvPr>
            <p:ph idx="1"/>
          </p:nvPr>
        </p:nvSpPr>
        <p:spPr/>
        <p:txBody>
          <a:bodyPr/>
          <a:lstStyle/>
          <a:p>
            <a:r>
              <a:rPr lang="en-US" dirty="0" smtClean="0"/>
              <a:t>Internal Code Documentation</a:t>
            </a:r>
            <a:endParaRPr lang="en-US" dirty="0"/>
          </a:p>
          <a:p>
            <a:pPr lvl="1"/>
            <a:r>
              <a:rPr lang="en-US" sz="1800" dirty="0"/>
              <a:t>75% complete in moving code commentary to </a:t>
            </a:r>
            <a:r>
              <a:rPr lang="en-US" sz="1800" dirty="0" err="1"/>
              <a:t>doxygen</a:t>
            </a:r>
            <a:r>
              <a:rPr lang="en-US" sz="1800" dirty="0"/>
              <a:t> format for automated manual generation.</a:t>
            </a:r>
          </a:p>
          <a:p>
            <a:r>
              <a:rPr lang="en-US" dirty="0" smtClean="0"/>
              <a:t>User Guides</a:t>
            </a:r>
          </a:p>
          <a:p>
            <a:pPr lvl="1"/>
            <a:r>
              <a:rPr lang="en-US" dirty="0" smtClean="0"/>
              <a:t>Recently updated and being reviewed.</a:t>
            </a:r>
          </a:p>
          <a:p>
            <a:r>
              <a:rPr lang="en-US" dirty="0" smtClean="0"/>
              <a:t>System Diagnostics and Troubleshooting</a:t>
            </a:r>
          </a:p>
          <a:p>
            <a:pPr lvl="1"/>
            <a:r>
              <a:rPr lang="en-US" dirty="0" smtClean="0"/>
              <a:t>Ready for review.</a:t>
            </a:r>
            <a:endParaRPr lang="en-US" dirty="0"/>
          </a:p>
        </p:txBody>
      </p:sp>
      <p:sp>
        <p:nvSpPr>
          <p:cNvPr id="4" name="Slide Number Placeholder 3"/>
          <p:cNvSpPr>
            <a:spLocks noGrp="1"/>
          </p:cNvSpPr>
          <p:nvPr>
            <p:ph type="sldNum" sz="quarter" idx="11"/>
          </p:nvPr>
        </p:nvSpPr>
        <p:spPr/>
        <p:txBody>
          <a:bodyPr/>
          <a:lstStyle/>
          <a:p>
            <a:pPr>
              <a:defRPr/>
            </a:pPr>
            <a:fld id="{A02D267D-EA99-482E-BD4F-B2371B1D3BDA}" type="slidenum">
              <a:rPr lang="en-US" smtClean="0"/>
              <a:pPr>
                <a:defRPr/>
              </a:pPr>
              <a:t>32</a:t>
            </a:fld>
            <a:endParaRPr lang="en-US" sz="1400" i="0"/>
          </a:p>
        </p:txBody>
      </p:sp>
    </p:spTree>
    <p:extLst>
      <p:ext uri="{BB962C8B-B14F-4D97-AF65-F5344CB8AC3E}">
        <p14:creationId xmlns:p14="http://schemas.microsoft.com/office/powerpoint/2010/main" val="97816938"/>
      </p:ext>
    </p:extLst>
  </p:cSld>
  <p:clrMapOvr>
    <a:masterClrMapping/>
  </p:clrMapOvr>
  <p:transition xmlns:p14="http://schemas.microsoft.com/office/powerpoint/2010/mai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NSF Review </a:t>
            </a:r>
            <a:r>
              <a:rPr lang="en-US" dirty="0" smtClean="0"/>
              <a:t>2013</a:t>
            </a:r>
            <a:r>
              <a:rPr lang="en-US" dirty="0" smtClean="0"/>
              <a:t/>
            </a:r>
            <a:br>
              <a:rPr lang="en-US" dirty="0" smtClean="0"/>
            </a:br>
            <a:r>
              <a:rPr lang="en-US" dirty="0" smtClean="0"/>
              <a:t>Concerns</a:t>
            </a:r>
            <a:endParaRPr lang="en-US" dirty="0"/>
          </a:p>
        </p:txBody>
      </p:sp>
      <p:sp>
        <p:nvSpPr>
          <p:cNvPr id="3" name="Content Placeholder 2"/>
          <p:cNvSpPr>
            <a:spLocks noGrp="1"/>
          </p:cNvSpPr>
          <p:nvPr>
            <p:ph idx="1"/>
          </p:nvPr>
        </p:nvSpPr>
        <p:spPr>
          <a:xfrm>
            <a:off x="685800" y="1371600"/>
            <a:ext cx="7772400" cy="4724400"/>
          </a:xfrm>
        </p:spPr>
        <p:txBody>
          <a:bodyPr/>
          <a:lstStyle/>
          <a:p>
            <a:r>
              <a:rPr lang="en-US" dirty="0" smtClean="0"/>
              <a:t>Concern: </a:t>
            </a:r>
          </a:p>
          <a:p>
            <a:pPr lvl="1"/>
            <a:r>
              <a:rPr lang="en-US" sz="1600" dirty="0"/>
              <a:t>The Project should implement procedures and controls to ensure that only </a:t>
            </a:r>
            <a:r>
              <a:rPr lang="en-US" sz="1600" dirty="0" err="1"/>
              <a:t>realtime</a:t>
            </a:r>
            <a:r>
              <a:rPr lang="en-US" sz="1600" dirty="0"/>
              <a:t> </a:t>
            </a:r>
            <a:r>
              <a:rPr lang="en-US" sz="1600" dirty="0" smtClean="0"/>
              <a:t>control software </a:t>
            </a:r>
            <a:r>
              <a:rPr lang="en-US" sz="1600" dirty="0"/>
              <a:t>that has been tested on Caltech/MIT prototypes or another appropriate test stand can </a:t>
            </a:r>
            <a:r>
              <a:rPr lang="en-US" sz="1600" dirty="0" smtClean="0"/>
              <a:t>be uploaded </a:t>
            </a:r>
            <a:r>
              <a:rPr lang="en-US" sz="1600" dirty="0"/>
              <a:t>for use in the control systems of critical </a:t>
            </a:r>
            <a:r>
              <a:rPr lang="en-US" sz="1600" dirty="0" smtClean="0"/>
              <a:t>components. The </a:t>
            </a:r>
            <a:r>
              <a:rPr lang="en-US" sz="1600" dirty="0"/>
              <a:t>project should also </a:t>
            </a:r>
            <a:r>
              <a:rPr lang="en-US" sz="1600" dirty="0" smtClean="0"/>
              <a:t>take steps </a:t>
            </a:r>
            <a:r>
              <a:rPr lang="en-US" sz="1600" dirty="0"/>
              <a:t>to ensure that the appropriate test stands can remain available for this purpose in the </a:t>
            </a:r>
            <a:r>
              <a:rPr lang="en-US" sz="1600" dirty="0" smtClean="0"/>
              <a:t>future.</a:t>
            </a:r>
            <a:endParaRPr lang="en-US" sz="1600" dirty="0" smtClean="0"/>
          </a:p>
          <a:p>
            <a:r>
              <a:rPr lang="en-US" dirty="0" smtClean="0"/>
              <a:t>Action Taken: </a:t>
            </a:r>
            <a:endParaRPr lang="en-US" dirty="0" smtClean="0"/>
          </a:p>
          <a:p>
            <a:pPr lvl="1"/>
            <a:r>
              <a:rPr lang="en-US" sz="1600" dirty="0" smtClean="0"/>
              <a:t>Caltech/MIT and site test systems have been updated, to the extent possible, to use the latest </a:t>
            </a:r>
            <a:r>
              <a:rPr lang="en-US" sz="1600" dirty="0" err="1" smtClean="0"/>
              <a:t>aLIGO</a:t>
            </a:r>
            <a:r>
              <a:rPr lang="en-US" sz="1600" dirty="0" smtClean="0"/>
              <a:t> hardware and continue to be available for CDS core and user software testing.</a:t>
            </a:r>
          </a:p>
          <a:p>
            <a:pPr lvl="1"/>
            <a:r>
              <a:rPr lang="en-US" sz="1600" dirty="0" smtClean="0"/>
              <a:t>CDS core software is now under </a:t>
            </a:r>
            <a:r>
              <a:rPr lang="en-US" sz="1600" dirty="0" err="1" smtClean="0"/>
              <a:t>aLIGO</a:t>
            </a:r>
            <a:r>
              <a:rPr lang="en-US" sz="1600" dirty="0" smtClean="0"/>
              <a:t> Engineering Change Request (ECR) control and review. Only approved and tested changes are allowed in code releases, and only these releases are allowed to run on the interferometers.</a:t>
            </a:r>
          </a:p>
          <a:p>
            <a:pPr lvl="1"/>
            <a:r>
              <a:rPr lang="en-US" sz="1600" dirty="0" smtClean="0"/>
              <a:t>All subsystem control applications are under SVN control and, to the extent possible, tested offline. As many of these applications are becoming mature, an ECR will also be required for future updates.</a:t>
            </a:r>
            <a:endParaRPr lang="en-US" sz="1600" dirty="0" smtClean="0"/>
          </a:p>
        </p:txBody>
      </p:sp>
      <p:sp>
        <p:nvSpPr>
          <p:cNvPr id="4" name="Slide Number Placeholder 3"/>
          <p:cNvSpPr>
            <a:spLocks noGrp="1"/>
          </p:cNvSpPr>
          <p:nvPr>
            <p:ph type="sldNum" sz="quarter" idx="11"/>
          </p:nvPr>
        </p:nvSpPr>
        <p:spPr/>
        <p:txBody>
          <a:bodyPr/>
          <a:lstStyle/>
          <a:p>
            <a:pPr>
              <a:defRPr/>
            </a:pPr>
            <a:fld id="{A02D267D-EA99-482E-BD4F-B2371B1D3BDA}" type="slidenum">
              <a:rPr lang="en-US" smtClean="0"/>
              <a:pPr>
                <a:defRPr/>
              </a:pPr>
              <a:t>33</a:t>
            </a:fld>
            <a:endParaRPr lang="en-US" sz="1400" i="0"/>
          </a:p>
        </p:txBody>
      </p:sp>
    </p:spTree>
    <p:extLst>
      <p:ext uri="{BB962C8B-B14F-4D97-AF65-F5344CB8AC3E}">
        <p14:creationId xmlns:p14="http://schemas.microsoft.com/office/powerpoint/2010/main" val="4047326964"/>
      </p:ext>
    </p:extLst>
  </p:cSld>
  <p:clrMapOvr>
    <a:masterClrMapping/>
  </p:clrMapOvr>
  <p:transition xmlns:p14="http://schemas.microsoft.com/office/powerpoint/2010/mai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p:txBody>
          <a:bodyPr/>
          <a:lstStyle/>
          <a:p>
            <a:r>
              <a:rPr lang="en-US" sz="3200" dirty="0" smtClean="0"/>
              <a:t>DAQ System</a:t>
            </a:r>
            <a:br>
              <a:rPr lang="en-US" sz="3200" dirty="0" smtClean="0"/>
            </a:br>
            <a:r>
              <a:rPr lang="en-US" sz="3200" dirty="0" smtClean="0"/>
              <a:t>Summary</a:t>
            </a:r>
          </a:p>
        </p:txBody>
      </p:sp>
      <p:sp>
        <p:nvSpPr>
          <p:cNvPr id="43011" name="Rectangle 3"/>
          <p:cNvSpPr>
            <a:spLocks noGrp="1" noChangeArrowheads="1"/>
          </p:cNvSpPr>
          <p:nvPr>
            <p:ph type="body" idx="4294967295"/>
          </p:nvPr>
        </p:nvSpPr>
        <p:spPr>
          <a:xfrm>
            <a:off x="685800" y="1524000"/>
            <a:ext cx="8077200" cy="4572000"/>
          </a:xfrm>
        </p:spPr>
        <p:txBody>
          <a:bodyPr/>
          <a:lstStyle/>
          <a:p>
            <a:r>
              <a:rPr lang="en-US" sz="1800" dirty="0" smtClean="0"/>
              <a:t>Software Development</a:t>
            </a:r>
          </a:p>
          <a:p>
            <a:pPr lvl="1"/>
            <a:r>
              <a:rPr lang="en-US" sz="1600" dirty="0" smtClean="0"/>
              <a:t>Code reviewed and action items being addressed.</a:t>
            </a:r>
          </a:p>
          <a:p>
            <a:pPr lvl="1"/>
            <a:r>
              <a:rPr lang="en-US" sz="1600" dirty="0" smtClean="0"/>
              <a:t>Documentation being updated for acceptance review.</a:t>
            </a:r>
            <a:endParaRPr lang="en-US" sz="1600" dirty="0" smtClean="0"/>
          </a:p>
          <a:p>
            <a:pPr>
              <a:lnSpc>
                <a:spcPct val="90000"/>
              </a:lnSpc>
            </a:pPr>
            <a:r>
              <a:rPr lang="en-US" sz="1800" dirty="0" smtClean="0"/>
              <a:t>Equipment Procurement</a:t>
            </a:r>
          </a:p>
          <a:p>
            <a:pPr lvl="1">
              <a:lnSpc>
                <a:spcPct val="90000"/>
              </a:lnSpc>
            </a:pPr>
            <a:r>
              <a:rPr lang="en-US" sz="1600" dirty="0" smtClean="0"/>
              <a:t>Complete</a:t>
            </a:r>
          </a:p>
          <a:p>
            <a:pPr>
              <a:lnSpc>
                <a:spcPct val="90000"/>
              </a:lnSpc>
            </a:pPr>
            <a:r>
              <a:rPr lang="en-US" sz="1800" dirty="0" smtClean="0"/>
              <a:t>Installation</a:t>
            </a:r>
          </a:p>
          <a:p>
            <a:pPr lvl="1">
              <a:lnSpc>
                <a:spcPct val="90000"/>
              </a:lnSpc>
            </a:pPr>
            <a:r>
              <a:rPr lang="en-US" sz="1600" dirty="0" smtClean="0"/>
              <a:t>Complete</a:t>
            </a:r>
          </a:p>
          <a:p>
            <a:pPr lvl="1">
              <a:lnSpc>
                <a:spcPct val="90000"/>
              </a:lnSpc>
            </a:pPr>
            <a:r>
              <a:rPr lang="en-US" sz="1600" dirty="0" smtClean="0"/>
              <a:t>“As built” installation drawings being completed for acceptance review.</a:t>
            </a:r>
          </a:p>
          <a:p>
            <a:pPr>
              <a:lnSpc>
                <a:spcPct val="90000"/>
              </a:lnSpc>
            </a:pPr>
            <a:r>
              <a:rPr lang="en-US" sz="1600" dirty="0" smtClean="0"/>
              <a:t>Storage of equipment for 3</a:t>
            </a:r>
            <a:r>
              <a:rPr lang="en-US" sz="1600" baseline="30000" dirty="0" smtClean="0"/>
              <a:t>rd</a:t>
            </a:r>
            <a:r>
              <a:rPr lang="en-US" sz="1600" dirty="0" smtClean="0"/>
              <a:t> interferometer</a:t>
            </a:r>
          </a:p>
          <a:p>
            <a:pPr lvl="1">
              <a:lnSpc>
                <a:spcPct val="90000"/>
              </a:lnSpc>
            </a:pPr>
            <a:r>
              <a:rPr lang="en-US" sz="1600" dirty="0" smtClean="0"/>
              <a:t>Preparing procurement documentation</a:t>
            </a:r>
            <a:endParaRPr lang="en-US" sz="1600" dirty="0" smtClean="0"/>
          </a:p>
          <a:p>
            <a:endParaRPr lang="en-US" dirty="0" smtClean="0"/>
          </a:p>
        </p:txBody>
      </p:sp>
      <p:sp>
        <p:nvSpPr>
          <p:cNvPr id="4" name="Slide Number Placeholder 3"/>
          <p:cNvSpPr>
            <a:spLocks noGrp="1"/>
          </p:cNvSpPr>
          <p:nvPr>
            <p:ph type="sldNum" sz="quarter" idx="11"/>
          </p:nvPr>
        </p:nvSpPr>
        <p:spPr/>
        <p:txBody>
          <a:bodyPr/>
          <a:lstStyle/>
          <a:p>
            <a:pPr>
              <a:defRPr/>
            </a:pPr>
            <a:fld id="{A02D267D-EA99-482E-BD4F-B2371B1D3BDA}" type="slidenum">
              <a:rPr lang="en-US" smtClean="0"/>
              <a:pPr>
                <a:defRPr/>
              </a:pPr>
              <a:t>34</a:t>
            </a:fld>
            <a:endParaRPr lang="en-US" sz="1400" i="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p:txBody>
          <a:bodyPr/>
          <a:lstStyle/>
          <a:p>
            <a:r>
              <a:rPr lang="en-US" sz="3200" smtClean="0"/>
              <a:t>DAQ System</a:t>
            </a:r>
            <a:br>
              <a:rPr lang="en-US" sz="3200" smtClean="0"/>
            </a:br>
            <a:r>
              <a:rPr lang="en-US" sz="3200" smtClean="0"/>
              <a:t>Data Acquisition Requirements</a:t>
            </a:r>
          </a:p>
        </p:txBody>
      </p:sp>
      <p:sp>
        <p:nvSpPr>
          <p:cNvPr id="30723" name="Rectangle 3"/>
          <p:cNvSpPr>
            <a:spLocks noGrp="1" noChangeArrowheads="1"/>
          </p:cNvSpPr>
          <p:nvPr>
            <p:ph type="body" idx="4294967295"/>
          </p:nvPr>
        </p:nvSpPr>
        <p:spPr/>
        <p:txBody>
          <a:bodyPr/>
          <a:lstStyle/>
          <a:p>
            <a:r>
              <a:rPr lang="en-US" sz="1600" dirty="0" smtClean="0"/>
              <a:t>Provide a hardware design and software infrastructure to support real-time servo control applications</a:t>
            </a:r>
          </a:p>
          <a:p>
            <a:pPr lvl="1"/>
            <a:r>
              <a:rPr lang="en-US" sz="1400" dirty="0" smtClean="0"/>
              <a:t>Deterministic to within a few </a:t>
            </a:r>
            <a:r>
              <a:rPr lang="en-US" sz="1400" dirty="0" err="1" smtClean="0"/>
              <a:t>μsec</a:t>
            </a:r>
            <a:r>
              <a:rPr lang="en-US" sz="1400" dirty="0" smtClean="0"/>
              <a:t>.</a:t>
            </a:r>
          </a:p>
          <a:p>
            <a:pPr lvl="1"/>
            <a:r>
              <a:rPr lang="en-US" sz="1400" dirty="0" smtClean="0"/>
              <a:t>High performance to support servo loop rates from 2048Hz to 65536Hz</a:t>
            </a:r>
          </a:p>
          <a:p>
            <a:pPr lvl="1"/>
            <a:r>
              <a:rPr lang="en-US" sz="1400" dirty="0" smtClean="0"/>
              <a:t>Built-in diagnostic and data acquisition features</a:t>
            </a:r>
          </a:p>
          <a:p>
            <a:r>
              <a:rPr lang="en-US" sz="1600" dirty="0" smtClean="0"/>
              <a:t>Acquire and record up to 15MBytes/sec continuously from each interferometer.</a:t>
            </a:r>
          </a:p>
          <a:p>
            <a:pPr lvl="1"/>
            <a:r>
              <a:rPr lang="en-US" sz="1400" dirty="0" smtClean="0"/>
              <a:t>‘Fast’ data channels at rates from 256 to 32768 samples/sec (Up to 3000/IFO)</a:t>
            </a:r>
          </a:p>
          <a:p>
            <a:pPr lvl="1"/>
            <a:r>
              <a:rPr lang="en-US" sz="1400" dirty="0" smtClean="0"/>
              <a:t>‘Slow’ data channels at up to 16 samples/sec, with up to 70K channels per interferometer</a:t>
            </a:r>
          </a:p>
          <a:p>
            <a:r>
              <a:rPr lang="en-US" sz="1600" dirty="0" smtClean="0"/>
              <a:t>Provide capabilities to acquire (but not record) an additional 15MB/sec of diagnostic data.</a:t>
            </a:r>
          </a:p>
          <a:p>
            <a:r>
              <a:rPr lang="en-US" sz="1600" dirty="0" smtClean="0"/>
              <a:t>Write data in LSC/VIRGO standard Frame format to disk system provided by Data and Computing System (DCS).</a:t>
            </a:r>
          </a:p>
          <a:p>
            <a:pPr lvl="1"/>
            <a:r>
              <a:rPr lang="en-US" sz="1400" dirty="0" smtClean="0"/>
              <a:t>Provide local disk to allow up to two weeks of data storage</a:t>
            </a:r>
          </a:p>
          <a:p>
            <a:r>
              <a:rPr lang="en-US" sz="1600" dirty="0" smtClean="0"/>
              <a:t>Provide an internal data distribution system to communicate diagnostic and acquired data to operator stations and Diagnostic Monitoring Tool (DMT) computers.</a:t>
            </a:r>
          </a:p>
          <a:p>
            <a:endParaRPr lang="en-US" dirty="0" smtClean="0"/>
          </a:p>
        </p:txBody>
      </p:sp>
      <p:sp>
        <p:nvSpPr>
          <p:cNvPr id="4" name="Slide Number Placeholder 3"/>
          <p:cNvSpPr>
            <a:spLocks noGrp="1"/>
          </p:cNvSpPr>
          <p:nvPr>
            <p:ph type="sldNum" sz="quarter" idx="11"/>
          </p:nvPr>
        </p:nvSpPr>
        <p:spPr/>
        <p:txBody>
          <a:bodyPr/>
          <a:lstStyle/>
          <a:p>
            <a:pPr>
              <a:defRPr/>
            </a:pPr>
            <a:fld id="{A02D267D-EA99-482E-BD4F-B2371B1D3BDA}" type="slidenum">
              <a:rPr lang="en-US" smtClean="0"/>
              <a:pPr>
                <a:defRPr/>
              </a:pPr>
              <a:t>4</a:t>
            </a:fld>
            <a:endParaRPr lang="en-US" sz="1400" i="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4"/>
          <p:cNvSpPr>
            <a:spLocks noGrp="1" noChangeArrowheads="1"/>
          </p:cNvSpPr>
          <p:nvPr>
            <p:ph type="title" idx="4294967295"/>
          </p:nvPr>
        </p:nvSpPr>
        <p:spPr/>
        <p:txBody>
          <a:bodyPr/>
          <a:lstStyle/>
          <a:p>
            <a:r>
              <a:rPr lang="en-US" sz="3200" smtClean="0"/>
              <a:t>DAQ System</a:t>
            </a:r>
            <a:br>
              <a:rPr lang="en-US" sz="3200" smtClean="0"/>
            </a:br>
            <a:r>
              <a:rPr lang="en-US" sz="3200" smtClean="0"/>
              <a:t>Design Overview</a:t>
            </a:r>
          </a:p>
        </p:txBody>
      </p:sp>
      <p:sp>
        <p:nvSpPr>
          <p:cNvPr id="13316" name="Rectangle 5"/>
          <p:cNvSpPr>
            <a:spLocks noGrp="1" noChangeArrowheads="1"/>
          </p:cNvSpPr>
          <p:nvPr>
            <p:ph type="body" sz="half" idx="4294967295"/>
          </p:nvPr>
        </p:nvSpPr>
        <p:spPr>
          <a:xfrm>
            <a:off x="228600" y="1676400"/>
            <a:ext cx="4267200" cy="4419600"/>
          </a:xfrm>
        </p:spPr>
        <p:txBody>
          <a:bodyPr/>
          <a:lstStyle/>
          <a:p>
            <a:pPr>
              <a:lnSpc>
                <a:spcPct val="90000"/>
              </a:lnSpc>
            </a:pPr>
            <a:r>
              <a:rPr lang="en-US" sz="1800" smtClean="0"/>
              <a:t>Timing system provides clocks to PCI Express (PCIe) modules in I/O chassis.</a:t>
            </a:r>
          </a:p>
          <a:p>
            <a:pPr>
              <a:lnSpc>
                <a:spcPct val="90000"/>
              </a:lnSpc>
            </a:pPr>
            <a:r>
              <a:rPr lang="en-US" sz="1800" smtClean="0"/>
              <a:t>PCIe modules interface to control computer via PCIe fiber link.</a:t>
            </a:r>
          </a:p>
          <a:p>
            <a:pPr>
              <a:lnSpc>
                <a:spcPct val="90000"/>
              </a:lnSpc>
            </a:pPr>
            <a:r>
              <a:rPr lang="en-US" sz="1800" smtClean="0"/>
              <a:t>Control computer acquires data and transmits to DAQ data concentrator (DC) via network.</a:t>
            </a:r>
          </a:p>
          <a:p>
            <a:pPr>
              <a:lnSpc>
                <a:spcPct val="90000"/>
              </a:lnSpc>
            </a:pPr>
            <a:r>
              <a:rPr lang="en-US" sz="1800" smtClean="0"/>
              <a:t>DC assembles data from all controllers and broadcasts full data blocks every 1/16 second.</a:t>
            </a:r>
          </a:p>
          <a:p>
            <a:pPr>
              <a:lnSpc>
                <a:spcPct val="90000"/>
              </a:lnSpc>
            </a:pPr>
            <a:r>
              <a:rPr lang="en-US" sz="1800" smtClean="0"/>
              <a:t>FrameWriter computers format data and write to disk (32sec. data frame)</a:t>
            </a:r>
          </a:p>
          <a:p>
            <a:pPr>
              <a:lnSpc>
                <a:spcPct val="90000"/>
              </a:lnSpc>
            </a:pPr>
            <a:r>
              <a:rPr lang="en-US" sz="1800" smtClean="0"/>
              <a:t>Network Data Server (NDS) provides data on demand either live or from disk.</a:t>
            </a:r>
          </a:p>
        </p:txBody>
      </p:sp>
      <p:graphicFrame>
        <p:nvGraphicFramePr>
          <p:cNvPr id="13314" name="Object 2"/>
          <p:cNvGraphicFramePr>
            <a:graphicFrameLocks noGrp="1" noChangeAspect="1"/>
          </p:cNvGraphicFramePr>
          <p:nvPr>
            <p:ph sz="half" idx="4294967295"/>
          </p:nvPr>
        </p:nvGraphicFramePr>
        <p:xfrm>
          <a:off x="4648200" y="1862138"/>
          <a:ext cx="3810000" cy="4046537"/>
        </p:xfrm>
        <a:graphic>
          <a:graphicData uri="http://schemas.openxmlformats.org/presentationml/2006/ole">
            <mc:AlternateContent xmlns:mc="http://schemas.openxmlformats.org/markup-compatibility/2006">
              <mc:Choice xmlns:v="urn:schemas-microsoft-com:vml" Requires="v">
                <p:oleObj spid="_x0000_s13352" name="Visio" r:id="rId3" imgW="6121400" imgH="6502400" progId="">
                  <p:embed/>
                </p:oleObj>
              </mc:Choice>
              <mc:Fallback>
                <p:oleObj name="Visio" r:id="rId3" imgW="6121400" imgH="6502400"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862138"/>
                        <a:ext cx="3810000" cy="4046537"/>
                      </a:xfrm>
                      <a:prstGeom prst="rect">
                        <a:avLst/>
                      </a:prstGeom>
                      <a:noFill/>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pic>
                </p:oleObj>
              </mc:Fallback>
            </mc:AlternateContent>
          </a:graphicData>
        </a:graphic>
      </p:graphicFrame>
      <p:sp>
        <p:nvSpPr>
          <p:cNvPr id="5" name="Slide Number Placeholder 4"/>
          <p:cNvSpPr>
            <a:spLocks noGrp="1"/>
          </p:cNvSpPr>
          <p:nvPr>
            <p:ph type="sldNum" sz="quarter" idx="11"/>
          </p:nvPr>
        </p:nvSpPr>
        <p:spPr/>
        <p:txBody>
          <a:bodyPr/>
          <a:lstStyle/>
          <a:p>
            <a:pPr>
              <a:defRPr/>
            </a:pPr>
            <a:fld id="{A02D267D-EA99-482E-BD4F-B2371B1D3BDA}" type="slidenum">
              <a:rPr lang="en-US" smtClean="0"/>
              <a:pPr>
                <a:defRPr/>
              </a:pPr>
              <a:t>5</a:t>
            </a:fld>
            <a:endParaRPr lang="en-US" sz="1400" i="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idx="4294967295"/>
          </p:nvPr>
        </p:nvSpPr>
        <p:spPr>
          <a:xfrm>
            <a:off x="1295400" y="152400"/>
            <a:ext cx="7239000" cy="838200"/>
          </a:xfrm>
        </p:spPr>
        <p:txBody>
          <a:bodyPr/>
          <a:lstStyle/>
          <a:p>
            <a:r>
              <a:rPr lang="en-US" sz="3200" smtClean="0"/>
              <a:t>Timing Distribution System (TDS)</a:t>
            </a:r>
          </a:p>
        </p:txBody>
      </p:sp>
      <p:pic>
        <p:nvPicPr>
          <p:cNvPr id="31747" name="Picture 4" descr="timeSlave2.jpg"/>
          <p:cNvPicPr>
            <a:picLocks noChangeAspect="1"/>
          </p:cNvPicPr>
          <p:nvPr/>
        </p:nvPicPr>
        <p:blipFill>
          <a:blip r:embed="rId2" cstate="print"/>
          <a:srcRect/>
          <a:stretch>
            <a:fillRect/>
          </a:stretch>
        </p:blipFill>
        <p:spPr bwMode="auto">
          <a:xfrm>
            <a:off x="6032500" y="4038600"/>
            <a:ext cx="2730500" cy="2047875"/>
          </a:xfrm>
          <a:prstGeom prst="rect">
            <a:avLst/>
          </a:prstGeom>
          <a:noFill/>
          <a:ln w="9525">
            <a:noFill/>
            <a:miter lim="800000"/>
            <a:headEnd/>
            <a:tailEnd/>
          </a:ln>
        </p:spPr>
      </p:pic>
      <p:pic>
        <p:nvPicPr>
          <p:cNvPr id="31748" name="Picture 6" descr="Master_Chassis"/>
          <p:cNvPicPr>
            <a:picLocks noGrp="1" noChangeAspect="1" noChangeArrowheads="1"/>
          </p:cNvPicPr>
          <p:nvPr>
            <p:ph sz="half" idx="4294967295"/>
          </p:nvPr>
        </p:nvPicPr>
        <p:blipFill>
          <a:blip r:embed="rId3" cstate="print"/>
          <a:srcRect/>
          <a:stretch>
            <a:fillRect/>
          </a:stretch>
        </p:blipFill>
        <p:spPr>
          <a:xfrm>
            <a:off x="4114800" y="1447800"/>
            <a:ext cx="4437063" cy="2560638"/>
          </a:xfrm>
        </p:spPr>
      </p:pic>
      <p:sp>
        <p:nvSpPr>
          <p:cNvPr id="6" name="Rectangle 5"/>
          <p:cNvSpPr txBox="1">
            <a:spLocks noChangeArrowheads="1"/>
          </p:cNvSpPr>
          <p:nvPr/>
        </p:nvSpPr>
        <p:spPr bwMode="auto">
          <a:xfrm>
            <a:off x="304800" y="1752600"/>
            <a:ext cx="3810000" cy="2438400"/>
          </a:xfrm>
          <a:prstGeom prst="rect">
            <a:avLst/>
          </a:prstGeom>
          <a:noFill/>
          <a:ln w="9525">
            <a:noFill/>
            <a:miter lim="800000"/>
            <a:headEnd/>
            <a:tailEnd/>
          </a:ln>
        </p:spPr>
        <p:txBody>
          <a:bodyPr lIns="92075" tIns="46038" rIns="92075" bIns="46038"/>
          <a:lstStyle/>
          <a:p>
            <a:pPr marL="342900" indent="-342900">
              <a:lnSpc>
                <a:spcPct val="90000"/>
              </a:lnSpc>
              <a:spcBef>
                <a:spcPct val="20000"/>
              </a:spcBef>
              <a:buClr>
                <a:schemeClr val="tx1"/>
              </a:buClr>
              <a:buFont typeface="Helvetica" pitchFamily="-110" charset="0"/>
              <a:buChar char="•"/>
              <a:defRPr/>
            </a:pPr>
            <a:r>
              <a:rPr lang="en-US" sz="1800" b="0" kern="0" dirty="0" smtClean="0">
                <a:latin typeface="+mn-lt"/>
              </a:rPr>
              <a:t>Contracted to Columbia Univ. for manufacture and test after a joint development effort. Design described in the journal </a:t>
            </a:r>
            <a:r>
              <a:rPr lang="en-US" sz="1600" b="0" i="1" kern="0" dirty="0" smtClean="0">
                <a:latin typeface="+mn-lt"/>
              </a:rPr>
              <a:t>"Classical and Quantum Gravity” under </a:t>
            </a:r>
            <a:r>
              <a:rPr lang="en-US" sz="1600" b="0" i="1" kern="0" dirty="0" err="1" smtClean="0">
                <a:latin typeface="+mn-lt"/>
              </a:rPr>
              <a:t>Imre</a:t>
            </a:r>
            <a:r>
              <a:rPr lang="en-US" sz="1600" b="0" i="1" kern="0" dirty="0" smtClean="0">
                <a:latin typeface="+mn-lt"/>
              </a:rPr>
              <a:t> </a:t>
            </a:r>
            <a:r>
              <a:rPr lang="en-US" sz="1600" b="0" i="1" kern="0" dirty="0" err="1" smtClean="0">
                <a:latin typeface="+mn-lt"/>
              </a:rPr>
              <a:t>Bartos</a:t>
            </a:r>
            <a:r>
              <a:rPr lang="en-US" sz="1600" b="0" i="1" kern="0" dirty="0" smtClean="0">
                <a:latin typeface="+mn-lt"/>
              </a:rPr>
              <a:t> et al., 2010 Class. Quantum </a:t>
            </a:r>
            <a:r>
              <a:rPr lang="en-US" sz="1600" b="0" i="1" kern="0" dirty="0" err="1" smtClean="0">
                <a:latin typeface="+mn-lt"/>
              </a:rPr>
              <a:t>Grav</a:t>
            </a:r>
            <a:r>
              <a:rPr lang="en-US" sz="1600" b="0" i="1" kern="0" dirty="0" smtClean="0">
                <a:latin typeface="+mn-lt"/>
              </a:rPr>
              <a:t>. Vol. 27, No. 8, 084025</a:t>
            </a:r>
            <a:endParaRPr lang="en-US" sz="1800" b="0" kern="0" dirty="0" smtClean="0">
              <a:latin typeface="+mn-lt"/>
            </a:endParaRPr>
          </a:p>
        </p:txBody>
      </p:sp>
      <p:cxnSp>
        <p:nvCxnSpPr>
          <p:cNvPr id="31750" name="Elbow Connector 9"/>
          <p:cNvCxnSpPr>
            <a:cxnSpLocks noChangeShapeType="1"/>
          </p:cNvCxnSpPr>
          <p:nvPr/>
        </p:nvCxnSpPr>
        <p:spPr bwMode="auto">
          <a:xfrm rot="16200000" flipH="1">
            <a:off x="5448300" y="4000500"/>
            <a:ext cx="838200" cy="762000"/>
          </a:xfrm>
          <a:prstGeom prst="bentConnector3">
            <a:avLst>
              <a:gd name="adj1" fmla="val 101065"/>
            </a:avLst>
          </a:prstGeom>
          <a:noFill/>
          <a:ln w="28575" algn="ctr">
            <a:solidFill>
              <a:srgbClr val="FF0000"/>
            </a:solidFill>
            <a:round/>
            <a:headEnd type="none" w="sm" len="sm"/>
            <a:tailEnd type="arrow" w="med" len="med"/>
          </a:ln>
        </p:spPr>
      </p:cxnSp>
      <p:sp>
        <p:nvSpPr>
          <p:cNvPr id="7" name="Slide Number Placeholder 6"/>
          <p:cNvSpPr>
            <a:spLocks noGrp="1"/>
          </p:cNvSpPr>
          <p:nvPr>
            <p:ph type="sldNum" sz="quarter" idx="11"/>
          </p:nvPr>
        </p:nvSpPr>
        <p:spPr/>
        <p:txBody>
          <a:bodyPr/>
          <a:lstStyle/>
          <a:p>
            <a:pPr>
              <a:defRPr/>
            </a:pPr>
            <a:fld id="{A02D267D-EA99-482E-BD4F-B2371B1D3BDA}" type="slidenum">
              <a:rPr lang="en-US" smtClean="0"/>
              <a:pPr>
                <a:defRPr/>
              </a:pPr>
              <a:t>6</a:t>
            </a:fld>
            <a:endParaRPr lang="en-US" sz="1400" i="0"/>
          </a:p>
        </p:txBody>
      </p:sp>
      <p:sp>
        <p:nvSpPr>
          <p:cNvPr id="9" name="TextBox 8"/>
          <p:cNvSpPr txBox="1"/>
          <p:nvPr/>
        </p:nvSpPr>
        <p:spPr>
          <a:xfrm>
            <a:off x="5486400" y="6096000"/>
            <a:ext cx="3048000" cy="461665"/>
          </a:xfrm>
          <a:prstGeom prst="rect">
            <a:avLst/>
          </a:prstGeom>
          <a:noFill/>
        </p:spPr>
        <p:txBody>
          <a:bodyPr wrap="square" rtlCol="0">
            <a:spAutoFit/>
          </a:bodyPr>
          <a:lstStyle/>
          <a:p>
            <a:r>
              <a:rPr lang="en-US" dirty="0" smtClean="0"/>
              <a:t>Timing Slave provides accurate clocks</a:t>
            </a:r>
          </a:p>
          <a:p>
            <a:r>
              <a:rPr lang="en-US" dirty="0" smtClean="0"/>
              <a:t>At 65536Hz to ADC/DAC modules.</a:t>
            </a:r>
            <a:endParaRPr lang="en-US" dirty="0"/>
          </a:p>
        </p:txBody>
      </p:sp>
      <p:pic>
        <p:nvPicPr>
          <p:cNvPr id="10" name="Content Placeholder 9" descr="IMG_0618.JPG"/>
          <p:cNvPicPr>
            <a:picLocks noChangeAspect="1"/>
          </p:cNvPicPr>
          <p:nvPr/>
        </p:nvPicPr>
        <p:blipFill>
          <a:blip r:embed="rId4"/>
          <a:srcRect t="-114499" b="-114499"/>
          <a:stretch>
            <a:fillRect/>
          </a:stretch>
        </p:blipFill>
        <p:spPr bwMode="auto">
          <a:xfrm>
            <a:off x="304800" y="2906712"/>
            <a:ext cx="4041775" cy="3951288"/>
          </a:xfrm>
          <a:prstGeom prst="rect">
            <a:avLst/>
          </a:prstGeom>
          <a:noFill/>
          <a:ln w="9525">
            <a:noFill/>
            <a:miter lim="800000"/>
            <a:headEnd/>
            <a:tailEnd/>
          </a:ln>
        </p:spPr>
      </p:pic>
      <p:sp>
        <p:nvSpPr>
          <p:cNvPr id="11" name="TextBox 10"/>
          <p:cNvSpPr txBox="1"/>
          <p:nvPr/>
        </p:nvSpPr>
        <p:spPr>
          <a:xfrm>
            <a:off x="304800" y="5638800"/>
            <a:ext cx="4191000" cy="461665"/>
          </a:xfrm>
          <a:prstGeom prst="rect">
            <a:avLst/>
          </a:prstGeom>
          <a:noFill/>
        </p:spPr>
        <p:txBody>
          <a:bodyPr wrap="square" rtlCol="0">
            <a:spAutoFit/>
          </a:bodyPr>
          <a:lstStyle/>
          <a:p>
            <a:pPr algn="ctr"/>
            <a:r>
              <a:rPr lang="en-US" dirty="0" smtClean="0"/>
              <a:t>IRIG-B Timing </a:t>
            </a:r>
            <a:r>
              <a:rPr lang="en-US" dirty="0" err="1" smtClean="0"/>
              <a:t>Fanout</a:t>
            </a:r>
            <a:endParaRPr lang="en-US" dirty="0" smtClean="0"/>
          </a:p>
          <a:p>
            <a:pPr algn="ctr"/>
            <a:r>
              <a:rPr lang="en-US" dirty="0" smtClean="0"/>
              <a:t>Provides accurate time information to computers. </a:t>
            </a:r>
            <a:endParaRPr lang="en-US" dirty="0"/>
          </a:p>
        </p:txBody>
      </p:sp>
      <p:cxnSp>
        <p:nvCxnSpPr>
          <p:cNvPr id="14" name="Elbow Connector 9"/>
          <p:cNvCxnSpPr>
            <a:cxnSpLocks noChangeShapeType="1"/>
          </p:cNvCxnSpPr>
          <p:nvPr/>
        </p:nvCxnSpPr>
        <p:spPr bwMode="auto">
          <a:xfrm rot="5400000">
            <a:off x="4305300" y="4000500"/>
            <a:ext cx="838200" cy="762000"/>
          </a:xfrm>
          <a:prstGeom prst="bentConnector3">
            <a:avLst>
              <a:gd name="adj1" fmla="val 101065"/>
            </a:avLst>
          </a:prstGeom>
          <a:noFill/>
          <a:ln w="28575" algn="ctr">
            <a:solidFill>
              <a:srgbClr val="FF0000"/>
            </a:solidFill>
            <a:round/>
            <a:headEnd type="none" w="sm" len="sm"/>
            <a:tailEnd type="arrow" w="med" len="med"/>
          </a:ln>
        </p:spPr>
      </p:cxn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600200" y="152400"/>
            <a:ext cx="4572000" cy="1143000"/>
          </a:xfrm>
        </p:spPr>
        <p:txBody>
          <a:bodyPr/>
          <a:lstStyle/>
          <a:p>
            <a:pPr algn="l"/>
            <a:r>
              <a:rPr lang="en-US" sz="2800" dirty="0" smtClean="0"/>
              <a:t>TDS</a:t>
            </a:r>
            <a:br>
              <a:rPr lang="en-US" sz="2800" dirty="0" smtClean="0"/>
            </a:br>
            <a:r>
              <a:rPr lang="en-US" sz="2800" dirty="0" smtClean="0"/>
              <a:t>IRIG-B Distribution Unit</a:t>
            </a:r>
            <a:endParaRPr lang="en-US" sz="2800" dirty="0"/>
          </a:p>
        </p:txBody>
      </p:sp>
      <p:sp>
        <p:nvSpPr>
          <p:cNvPr id="9" name="Content Placeholder 8"/>
          <p:cNvSpPr>
            <a:spLocks noGrp="1"/>
          </p:cNvSpPr>
          <p:nvPr>
            <p:ph idx="1"/>
          </p:nvPr>
        </p:nvSpPr>
        <p:spPr>
          <a:xfrm>
            <a:off x="685800" y="1752600"/>
            <a:ext cx="7620000" cy="4343400"/>
          </a:xfrm>
        </p:spPr>
        <p:txBody>
          <a:bodyPr/>
          <a:lstStyle/>
          <a:p>
            <a:r>
              <a:rPr lang="en-US" sz="1800" dirty="0" smtClean="0"/>
              <a:t>IRIG-B system used to provide time information, in GPS seconds, to DAQ and control computers.</a:t>
            </a:r>
          </a:p>
          <a:p>
            <a:pPr lvl="1"/>
            <a:r>
              <a:rPr lang="en-US" sz="1800" dirty="0" smtClean="0"/>
              <a:t>Includes standard timing slave card to get time information from TDS.</a:t>
            </a:r>
          </a:p>
          <a:p>
            <a:pPr lvl="1"/>
            <a:r>
              <a:rPr lang="en-US" sz="1800" dirty="0" smtClean="0"/>
              <a:t>Outputs IRIG-B standard time code</a:t>
            </a:r>
          </a:p>
          <a:p>
            <a:pPr lvl="2"/>
            <a:r>
              <a:rPr lang="en-US" sz="1600" dirty="0" smtClean="0"/>
              <a:t>DC Level Shift format</a:t>
            </a:r>
          </a:p>
          <a:p>
            <a:pPr lvl="1"/>
            <a:r>
              <a:rPr lang="en-US" sz="1800" dirty="0" smtClean="0"/>
              <a:t>Commercial IRIG-B Receiver modules in computers for accurately setting time in GPS seconds.</a:t>
            </a:r>
          </a:p>
          <a:p>
            <a:pPr lvl="1"/>
            <a:r>
              <a:rPr lang="en-US" sz="1800" dirty="0" smtClean="0"/>
              <a:t>Time accuracy to better +/- 1 </a:t>
            </a:r>
            <a:r>
              <a:rPr lang="en-US" sz="1800" dirty="0" err="1" smtClean="0"/>
              <a:t>μsec</a:t>
            </a:r>
            <a:r>
              <a:rPr lang="en-US" sz="1800" dirty="0" smtClean="0"/>
              <a:t>.</a:t>
            </a:r>
          </a:p>
          <a:p>
            <a:pPr lvl="1"/>
            <a:r>
              <a:rPr lang="en-US" sz="1800" dirty="0" smtClean="0"/>
              <a:t>Second source of system time verification, along with duotone signal acquired from timing slave in I/O chassis.</a:t>
            </a:r>
          </a:p>
          <a:p>
            <a:endParaRPr lang="en-US" dirty="0"/>
          </a:p>
        </p:txBody>
      </p:sp>
      <p:sp>
        <p:nvSpPr>
          <p:cNvPr id="7" name="Slide Number Placeholder 6"/>
          <p:cNvSpPr>
            <a:spLocks noGrp="1"/>
          </p:cNvSpPr>
          <p:nvPr>
            <p:ph type="sldNum" sz="quarter" idx="11"/>
          </p:nvPr>
        </p:nvSpPr>
        <p:spPr/>
        <p:txBody>
          <a:bodyPr/>
          <a:lstStyle/>
          <a:p>
            <a:pPr>
              <a:defRPr/>
            </a:pPr>
            <a:fld id="{5DD1590B-12CE-4CB6-89AA-96C5A2C0BABD}" type="slidenum">
              <a:rPr lang="en-US" smtClean="0"/>
              <a:pPr>
                <a:defRPr/>
              </a:pPr>
              <a:t>7</a:t>
            </a:fld>
            <a:endParaRPr lang="en-US" sz="1400" i="0"/>
          </a:p>
        </p:txBody>
      </p:sp>
      <p:pic>
        <p:nvPicPr>
          <p:cNvPr id="10" name="Content Placeholder 9" descr="IMG_0618.JPG"/>
          <p:cNvPicPr>
            <a:picLocks noChangeAspect="1"/>
          </p:cNvPicPr>
          <p:nvPr/>
        </p:nvPicPr>
        <p:blipFill>
          <a:blip r:embed="rId2"/>
          <a:srcRect t="-114499" b="-114499"/>
          <a:stretch>
            <a:fillRect/>
          </a:stretch>
        </p:blipFill>
        <p:spPr bwMode="auto">
          <a:xfrm>
            <a:off x="5638800" y="-762000"/>
            <a:ext cx="3292398" cy="3218688"/>
          </a:xfrm>
          <a:prstGeom prst="rect">
            <a:avLst/>
          </a:prstGeom>
          <a:noFill/>
          <a:ln w="9525">
            <a:noFill/>
            <a:miter lim="800000"/>
            <a:headEnd/>
            <a:tailEnd/>
          </a:ln>
        </p:spPr>
      </p:pic>
      <p:pic>
        <p:nvPicPr>
          <p:cNvPr id="11" name="Content Placeholder 9" descr="IMG_0618.JPG"/>
          <p:cNvPicPr>
            <a:picLocks noChangeAspect="1"/>
          </p:cNvPicPr>
          <p:nvPr/>
        </p:nvPicPr>
        <p:blipFill>
          <a:blip r:embed="rId3"/>
          <a:stretch>
            <a:fillRect/>
          </a:stretch>
        </p:blipFill>
        <p:spPr bwMode="auto">
          <a:xfrm>
            <a:off x="6477000" y="4876800"/>
            <a:ext cx="1821679" cy="1024128"/>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295400" y="152400"/>
            <a:ext cx="7543800" cy="1143000"/>
          </a:xfrm>
        </p:spPr>
        <p:txBody>
          <a:bodyPr/>
          <a:lstStyle/>
          <a:p>
            <a:r>
              <a:rPr lang="en-US" dirty="0" smtClean="0"/>
              <a:t>Timing Distribution System </a:t>
            </a:r>
            <a:br>
              <a:rPr lang="en-US" dirty="0" smtClean="0"/>
            </a:br>
            <a:r>
              <a:rPr lang="en-US" dirty="0" smtClean="0"/>
              <a:t>Status</a:t>
            </a:r>
            <a:endParaRPr lang="en-US" dirty="0"/>
          </a:p>
        </p:txBody>
      </p:sp>
      <p:sp>
        <p:nvSpPr>
          <p:cNvPr id="7" name="Slide Number Placeholder 6"/>
          <p:cNvSpPr>
            <a:spLocks noGrp="1"/>
          </p:cNvSpPr>
          <p:nvPr>
            <p:ph type="sldNum" sz="quarter" idx="11"/>
          </p:nvPr>
        </p:nvSpPr>
        <p:spPr/>
        <p:txBody>
          <a:bodyPr/>
          <a:lstStyle/>
          <a:p>
            <a:pPr>
              <a:defRPr/>
            </a:pPr>
            <a:fld id="{5DD1590B-12CE-4CB6-89AA-96C5A2C0BABD}" type="slidenum">
              <a:rPr lang="en-US" smtClean="0"/>
              <a:pPr>
                <a:defRPr/>
              </a:pPr>
              <a:t>8</a:t>
            </a:fld>
            <a:endParaRPr lang="en-US" sz="1400" i="0"/>
          </a:p>
        </p:txBody>
      </p:sp>
      <p:sp>
        <p:nvSpPr>
          <p:cNvPr id="5" name="Rectangle 4"/>
          <p:cNvSpPr/>
          <p:nvPr/>
        </p:nvSpPr>
        <p:spPr>
          <a:xfrm>
            <a:off x="381000" y="2133600"/>
            <a:ext cx="4572000" cy="1261884"/>
          </a:xfrm>
          <a:prstGeom prst="rect">
            <a:avLst/>
          </a:prstGeom>
        </p:spPr>
        <p:txBody>
          <a:bodyPr wrap="square">
            <a:spAutoFit/>
          </a:bodyPr>
          <a:lstStyle/>
          <a:p>
            <a:endParaRPr lang="en-US" dirty="0" smtClean="0"/>
          </a:p>
          <a:p>
            <a:pPr marL="285750" indent="-285750">
              <a:buFontTx/>
              <a:buChar char="-"/>
            </a:pPr>
            <a:r>
              <a:rPr lang="en-US" sz="1600" dirty="0" smtClean="0"/>
              <a:t>All components have been tested and delivered.</a:t>
            </a:r>
          </a:p>
          <a:p>
            <a:pPr marL="285750" indent="-285750">
              <a:buFontTx/>
              <a:buChar char="-"/>
            </a:pPr>
            <a:r>
              <a:rPr lang="en-US" sz="1600" dirty="0" smtClean="0"/>
              <a:t>Equipment installed and operational at both sites.</a:t>
            </a:r>
          </a:p>
        </p:txBody>
      </p:sp>
      <p:pic>
        <p:nvPicPr>
          <p:cNvPr id="6" name="Picture 5" descr="IMG_1392.JPG"/>
          <p:cNvPicPr>
            <a:picLocks noChangeAspect="1"/>
          </p:cNvPicPr>
          <p:nvPr/>
        </p:nvPicPr>
        <p:blipFill>
          <a:blip r:embed="rId2" cstate="print"/>
          <a:stretch>
            <a:fillRect/>
          </a:stretch>
        </p:blipFill>
        <p:spPr>
          <a:xfrm>
            <a:off x="5638800" y="1295400"/>
            <a:ext cx="3048000" cy="2286000"/>
          </a:xfrm>
          <a:prstGeom prst="rect">
            <a:avLst/>
          </a:prstGeom>
        </p:spPr>
      </p:pic>
      <p:pic>
        <p:nvPicPr>
          <p:cNvPr id="10" name="Picture 9" descr="IMG00023-20100806-1412.jpg"/>
          <p:cNvPicPr>
            <a:picLocks noChangeAspect="1"/>
          </p:cNvPicPr>
          <p:nvPr/>
        </p:nvPicPr>
        <p:blipFill>
          <a:blip r:embed="rId3" cstate="print"/>
          <a:stretch>
            <a:fillRect/>
          </a:stretch>
        </p:blipFill>
        <p:spPr>
          <a:xfrm>
            <a:off x="5638800" y="4191000"/>
            <a:ext cx="3048000" cy="2286000"/>
          </a:xfrm>
          <a:prstGeom prst="rect">
            <a:avLst/>
          </a:prstGeom>
        </p:spPr>
      </p:pic>
      <p:sp>
        <p:nvSpPr>
          <p:cNvPr id="11" name="TextBox 10"/>
          <p:cNvSpPr txBox="1"/>
          <p:nvPr/>
        </p:nvSpPr>
        <p:spPr>
          <a:xfrm>
            <a:off x="5715000" y="3657600"/>
            <a:ext cx="2971800" cy="246221"/>
          </a:xfrm>
          <a:prstGeom prst="rect">
            <a:avLst/>
          </a:prstGeom>
          <a:noFill/>
        </p:spPr>
        <p:txBody>
          <a:bodyPr wrap="square" rtlCol="0">
            <a:spAutoFit/>
          </a:bodyPr>
          <a:lstStyle/>
          <a:p>
            <a:r>
              <a:rPr lang="en-US" sz="1000" dirty="0" smtClean="0"/>
              <a:t>Slave-</a:t>
            </a:r>
            <a:r>
              <a:rPr lang="en-US" sz="1000" dirty="0" err="1" smtClean="0"/>
              <a:t>DuoTone</a:t>
            </a:r>
            <a:r>
              <a:rPr lang="en-US" sz="1000" dirty="0" smtClean="0"/>
              <a:t> pair being tested at Columbia</a:t>
            </a:r>
            <a:endParaRPr lang="en-US" sz="1000" dirty="0"/>
          </a:p>
        </p:txBody>
      </p:sp>
      <p:sp>
        <p:nvSpPr>
          <p:cNvPr id="12" name="TextBox 11"/>
          <p:cNvSpPr txBox="1"/>
          <p:nvPr/>
        </p:nvSpPr>
        <p:spPr>
          <a:xfrm>
            <a:off x="5638800" y="6400800"/>
            <a:ext cx="3048000" cy="246221"/>
          </a:xfrm>
          <a:prstGeom prst="rect">
            <a:avLst/>
          </a:prstGeom>
          <a:noFill/>
        </p:spPr>
        <p:txBody>
          <a:bodyPr wrap="square" rtlCol="0">
            <a:spAutoFit/>
          </a:bodyPr>
          <a:lstStyle/>
          <a:p>
            <a:r>
              <a:rPr lang="en-US" sz="1000" dirty="0" smtClean="0"/>
              <a:t>Master front boards under production</a:t>
            </a:r>
            <a:endParaRPr lang="en-US" sz="10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smtClean="0"/>
              <a:t>CDS Standard</a:t>
            </a:r>
            <a:br>
              <a:rPr lang="en-US" smtClean="0"/>
            </a:br>
            <a:r>
              <a:rPr lang="en-US" smtClean="0"/>
              <a:t>PCI Express I/O Chassis</a:t>
            </a:r>
          </a:p>
        </p:txBody>
      </p:sp>
      <p:pic>
        <p:nvPicPr>
          <p:cNvPr id="32771" name="Content Placeholder 4" descr="ioChassis.jpg"/>
          <p:cNvPicPr>
            <a:picLocks noGrp="1" noChangeAspect="1"/>
          </p:cNvPicPr>
          <p:nvPr>
            <p:ph idx="1"/>
          </p:nvPr>
        </p:nvPicPr>
        <p:blipFill>
          <a:blip r:embed="rId2" cstate="print"/>
          <a:srcRect/>
          <a:stretch>
            <a:fillRect/>
          </a:stretch>
        </p:blipFill>
        <p:spPr>
          <a:xfrm>
            <a:off x="3810000" y="2590800"/>
            <a:ext cx="3902075" cy="2925763"/>
          </a:xfrm>
        </p:spPr>
      </p:pic>
      <p:sp>
        <p:nvSpPr>
          <p:cNvPr id="32772" name="Slide Number Placeholder 3"/>
          <p:cNvSpPr>
            <a:spLocks noGrp="1"/>
          </p:cNvSpPr>
          <p:nvPr>
            <p:ph type="sldNum" sz="quarter" idx="11"/>
          </p:nvPr>
        </p:nvSpPr>
        <p:spPr>
          <a:noFill/>
        </p:spPr>
        <p:txBody>
          <a:bodyPr/>
          <a:lstStyle/>
          <a:p>
            <a:fld id="{7B9A8676-86B3-4BA9-9812-73C90B340392}" type="slidenum">
              <a:rPr lang="en-US" smtClean="0"/>
              <a:pPr/>
              <a:t>9</a:t>
            </a:fld>
            <a:endParaRPr lang="en-US" sz="1400" i="0" smtClean="0"/>
          </a:p>
        </p:txBody>
      </p:sp>
      <p:sp>
        <p:nvSpPr>
          <p:cNvPr id="32773" name="TextBox 5"/>
          <p:cNvSpPr txBox="1">
            <a:spLocks noChangeArrowheads="1"/>
          </p:cNvSpPr>
          <p:nvPr/>
        </p:nvSpPr>
        <p:spPr bwMode="auto">
          <a:xfrm>
            <a:off x="3505200" y="2057400"/>
            <a:ext cx="1219200" cy="276225"/>
          </a:xfrm>
          <a:prstGeom prst="rect">
            <a:avLst/>
          </a:prstGeom>
          <a:noFill/>
          <a:ln w="9525">
            <a:noFill/>
            <a:miter lim="800000"/>
            <a:headEnd/>
            <a:tailEnd/>
          </a:ln>
        </p:spPr>
        <p:txBody>
          <a:bodyPr>
            <a:spAutoFit/>
          </a:bodyPr>
          <a:lstStyle/>
          <a:p>
            <a:r>
              <a:rPr lang="en-US"/>
              <a:t>Timing Slave</a:t>
            </a:r>
          </a:p>
        </p:txBody>
      </p:sp>
      <p:cxnSp>
        <p:nvCxnSpPr>
          <p:cNvPr id="32774" name="Straight Arrow Connector 7"/>
          <p:cNvCxnSpPr>
            <a:cxnSpLocks noChangeShapeType="1"/>
            <a:stCxn id="32773" idx="2"/>
          </p:cNvCxnSpPr>
          <p:nvPr/>
        </p:nvCxnSpPr>
        <p:spPr bwMode="auto">
          <a:xfrm rot="16200000" flipH="1">
            <a:off x="3910012" y="2538413"/>
            <a:ext cx="790575" cy="381000"/>
          </a:xfrm>
          <a:prstGeom prst="straightConnector1">
            <a:avLst/>
          </a:prstGeom>
          <a:noFill/>
          <a:ln w="38100" algn="ctr">
            <a:solidFill>
              <a:srgbClr val="FF0000"/>
            </a:solidFill>
            <a:round/>
            <a:headEnd type="none" w="sm" len="sm"/>
            <a:tailEnd type="arrow" w="med" len="med"/>
          </a:ln>
        </p:spPr>
      </p:cxnSp>
      <p:sp>
        <p:nvSpPr>
          <p:cNvPr id="32775" name="TextBox 8"/>
          <p:cNvSpPr txBox="1">
            <a:spLocks noChangeArrowheads="1"/>
          </p:cNvSpPr>
          <p:nvPr/>
        </p:nvSpPr>
        <p:spPr bwMode="auto">
          <a:xfrm>
            <a:off x="4876800" y="1676400"/>
            <a:ext cx="1447800" cy="646113"/>
          </a:xfrm>
          <a:prstGeom prst="rect">
            <a:avLst/>
          </a:prstGeom>
          <a:noFill/>
          <a:ln w="9525">
            <a:noFill/>
            <a:miter lim="800000"/>
            <a:headEnd/>
            <a:tailEnd/>
          </a:ln>
        </p:spPr>
        <p:txBody>
          <a:bodyPr>
            <a:spAutoFit/>
          </a:bodyPr>
          <a:lstStyle/>
          <a:p>
            <a:r>
              <a:rPr lang="en-US" dirty="0" smtClean="0"/>
              <a:t>17 </a:t>
            </a:r>
            <a:r>
              <a:rPr lang="en-US" dirty="0"/>
              <a:t>Slot</a:t>
            </a:r>
          </a:p>
          <a:p>
            <a:r>
              <a:rPr lang="en-US" dirty="0" err="1"/>
              <a:t>PCIe</a:t>
            </a:r>
            <a:r>
              <a:rPr lang="en-US" dirty="0"/>
              <a:t> Bus with</a:t>
            </a:r>
          </a:p>
          <a:p>
            <a:r>
              <a:rPr lang="en-US" dirty="0" err="1"/>
              <a:t>PCIe</a:t>
            </a:r>
            <a:r>
              <a:rPr lang="en-US" dirty="0"/>
              <a:t> Uplink </a:t>
            </a:r>
          </a:p>
        </p:txBody>
      </p:sp>
      <p:cxnSp>
        <p:nvCxnSpPr>
          <p:cNvPr id="32776" name="Straight Arrow Connector 10"/>
          <p:cNvCxnSpPr>
            <a:cxnSpLocks noChangeShapeType="1"/>
            <a:stCxn id="32775" idx="2"/>
          </p:cNvCxnSpPr>
          <p:nvPr/>
        </p:nvCxnSpPr>
        <p:spPr bwMode="auto">
          <a:xfrm rot="5400000">
            <a:off x="5028406" y="2856707"/>
            <a:ext cx="1106487" cy="38100"/>
          </a:xfrm>
          <a:prstGeom prst="straightConnector1">
            <a:avLst/>
          </a:prstGeom>
          <a:noFill/>
          <a:ln w="38100" algn="ctr">
            <a:solidFill>
              <a:srgbClr val="FF0000"/>
            </a:solidFill>
            <a:round/>
            <a:headEnd type="none" w="sm" len="sm"/>
            <a:tailEnd type="arrow" w="med" len="med"/>
          </a:ln>
        </p:spPr>
      </p:cxnSp>
      <p:sp>
        <p:nvSpPr>
          <p:cNvPr id="32777" name="TextBox 11"/>
          <p:cNvSpPr txBox="1">
            <a:spLocks noChangeArrowheads="1"/>
          </p:cNvSpPr>
          <p:nvPr/>
        </p:nvSpPr>
        <p:spPr bwMode="auto">
          <a:xfrm>
            <a:off x="6629400" y="1752600"/>
            <a:ext cx="1371600" cy="276225"/>
          </a:xfrm>
          <a:prstGeom prst="rect">
            <a:avLst/>
          </a:prstGeom>
          <a:noFill/>
          <a:ln w="9525">
            <a:noFill/>
            <a:miter lim="800000"/>
            <a:headEnd/>
            <a:tailEnd/>
          </a:ln>
        </p:spPr>
        <p:txBody>
          <a:bodyPr>
            <a:spAutoFit/>
          </a:bodyPr>
          <a:lstStyle/>
          <a:p>
            <a:r>
              <a:rPr lang="en-US"/>
              <a:t>I/O Timing Bus</a:t>
            </a:r>
          </a:p>
        </p:txBody>
      </p:sp>
      <p:cxnSp>
        <p:nvCxnSpPr>
          <p:cNvPr id="32778" name="Straight Arrow Connector 13"/>
          <p:cNvCxnSpPr>
            <a:cxnSpLocks noChangeShapeType="1"/>
            <a:stCxn id="32777" idx="2"/>
          </p:cNvCxnSpPr>
          <p:nvPr/>
        </p:nvCxnSpPr>
        <p:spPr bwMode="auto">
          <a:xfrm rot="5400000">
            <a:off x="6310312" y="2347913"/>
            <a:ext cx="1323975" cy="685800"/>
          </a:xfrm>
          <a:prstGeom prst="straightConnector1">
            <a:avLst/>
          </a:prstGeom>
          <a:noFill/>
          <a:ln w="38100" algn="ctr">
            <a:solidFill>
              <a:srgbClr val="FF0000"/>
            </a:solidFill>
            <a:round/>
            <a:headEnd type="none" w="sm" len="sm"/>
            <a:tailEnd type="arrow" w="med" len="med"/>
          </a:ln>
        </p:spPr>
      </p:cxnSp>
      <p:sp>
        <p:nvSpPr>
          <p:cNvPr id="32779" name="TextBox 15"/>
          <p:cNvSpPr txBox="1">
            <a:spLocks noChangeArrowheads="1"/>
          </p:cNvSpPr>
          <p:nvPr/>
        </p:nvSpPr>
        <p:spPr bwMode="auto">
          <a:xfrm>
            <a:off x="7315200" y="2286000"/>
            <a:ext cx="1676400" cy="276225"/>
          </a:xfrm>
          <a:prstGeom prst="rect">
            <a:avLst/>
          </a:prstGeom>
          <a:noFill/>
          <a:ln w="9525">
            <a:noFill/>
            <a:miter lim="800000"/>
            <a:headEnd/>
            <a:tailEnd/>
          </a:ln>
        </p:spPr>
        <p:txBody>
          <a:bodyPr>
            <a:spAutoFit/>
          </a:bodyPr>
          <a:lstStyle/>
          <a:p>
            <a:r>
              <a:rPr lang="en-US"/>
              <a:t>I/O Interface Module</a:t>
            </a:r>
          </a:p>
        </p:txBody>
      </p:sp>
      <p:cxnSp>
        <p:nvCxnSpPr>
          <p:cNvPr id="32780" name="Straight Arrow Connector 17"/>
          <p:cNvCxnSpPr>
            <a:cxnSpLocks noChangeShapeType="1"/>
            <a:stCxn id="32779" idx="2"/>
          </p:cNvCxnSpPr>
          <p:nvPr/>
        </p:nvCxnSpPr>
        <p:spPr bwMode="auto">
          <a:xfrm rot="5400000">
            <a:off x="7148512" y="2500313"/>
            <a:ext cx="942975" cy="1066800"/>
          </a:xfrm>
          <a:prstGeom prst="straightConnector1">
            <a:avLst/>
          </a:prstGeom>
          <a:noFill/>
          <a:ln w="12700" algn="ctr">
            <a:solidFill>
              <a:srgbClr val="FF0000"/>
            </a:solidFill>
            <a:round/>
            <a:headEnd type="none" w="sm" len="sm"/>
            <a:tailEnd type="arrow" w="med" len="med"/>
          </a:ln>
        </p:spPr>
      </p:cxnSp>
      <p:sp>
        <p:nvSpPr>
          <p:cNvPr id="32781" name="TextBox 18"/>
          <p:cNvSpPr txBox="1">
            <a:spLocks noChangeArrowheads="1"/>
          </p:cNvSpPr>
          <p:nvPr/>
        </p:nvSpPr>
        <p:spPr bwMode="auto">
          <a:xfrm>
            <a:off x="7391400" y="5791200"/>
            <a:ext cx="1371600" cy="276225"/>
          </a:xfrm>
          <a:prstGeom prst="rect">
            <a:avLst/>
          </a:prstGeom>
          <a:noFill/>
          <a:ln w="9525">
            <a:noFill/>
            <a:miter lim="800000"/>
            <a:headEnd/>
            <a:tailEnd/>
          </a:ln>
        </p:spPr>
        <p:txBody>
          <a:bodyPr>
            <a:spAutoFit/>
          </a:bodyPr>
          <a:lstStyle/>
          <a:p>
            <a:r>
              <a:rPr lang="en-US"/>
              <a:t>24V DC Supply</a:t>
            </a:r>
          </a:p>
        </p:txBody>
      </p:sp>
      <p:cxnSp>
        <p:nvCxnSpPr>
          <p:cNvPr id="32782" name="Straight Arrow Connector 20"/>
          <p:cNvCxnSpPr>
            <a:cxnSpLocks noChangeShapeType="1"/>
            <a:stCxn id="32781" idx="0"/>
          </p:cNvCxnSpPr>
          <p:nvPr/>
        </p:nvCxnSpPr>
        <p:spPr bwMode="auto">
          <a:xfrm rot="16200000" flipV="1">
            <a:off x="6972300" y="4686300"/>
            <a:ext cx="1371600" cy="838200"/>
          </a:xfrm>
          <a:prstGeom prst="straightConnector1">
            <a:avLst/>
          </a:prstGeom>
          <a:noFill/>
          <a:ln w="12700" algn="ctr">
            <a:solidFill>
              <a:srgbClr val="FF0000"/>
            </a:solidFill>
            <a:round/>
            <a:headEnd type="none" w="sm" len="sm"/>
            <a:tailEnd type="arrow" w="med" len="med"/>
          </a:ln>
        </p:spPr>
      </p:cxnSp>
      <p:sp>
        <p:nvSpPr>
          <p:cNvPr id="22" name="Rectangle 5"/>
          <p:cNvSpPr txBox="1">
            <a:spLocks noChangeArrowheads="1"/>
          </p:cNvSpPr>
          <p:nvPr/>
        </p:nvSpPr>
        <p:spPr bwMode="auto">
          <a:xfrm>
            <a:off x="228600" y="1676400"/>
            <a:ext cx="3200400" cy="4343400"/>
          </a:xfrm>
          <a:prstGeom prst="rect">
            <a:avLst/>
          </a:prstGeom>
          <a:noFill/>
          <a:ln w="9525">
            <a:noFill/>
            <a:miter lim="800000"/>
            <a:headEnd/>
            <a:tailEnd/>
          </a:ln>
        </p:spPr>
        <p:txBody>
          <a:bodyPr lIns="92075" tIns="46038" rIns="92075" bIns="46038"/>
          <a:lstStyle/>
          <a:p>
            <a:pPr marL="342900" indent="-342900">
              <a:lnSpc>
                <a:spcPct val="90000"/>
              </a:lnSpc>
              <a:spcBef>
                <a:spcPct val="20000"/>
              </a:spcBef>
              <a:buClr>
                <a:schemeClr val="tx1"/>
              </a:buClr>
              <a:buFont typeface="Helvetica" pitchFamily="-110" charset="0"/>
              <a:buChar char="•"/>
              <a:defRPr/>
            </a:pPr>
            <a:r>
              <a:rPr lang="en-US" sz="1400" b="0" kern="0" dirty="0">
                <a:latin typeface="+mn-lt"/>
              </a:rPr>
              <a:t>Commercial </a:t>
            </a:r>
            <a:r>
              <a:rPr lang="en-US" sz="1400" b="0" kern="0" dirty="0" err="1">
                <a:latin typeface="+mn-lt"/>
              </a:rPr>
              <a:t>PCIe</a:t>
            </a:r>
            <a:r>
              <a:rPr lang="en-US" sz="1400" b="0" kern="0" dirty="0">
                <a:latin typeface="+mn-lt"/>
              </a:rPr>
              <a:t> expansion motherboards.</a:t>
            </a:r>
          </a:p>
          <a:p>
            <a:pPr marL="342900" indent="-342900">
              <a:lnSpc>
                <a:spcPct val="90000"/>
              </a:lnSpc>
              <a:spcBef>
                <a:spcPct val="20000"/>
              </a:spcBef>
              <a:buClr>
                <a:schemeClr val="tx1"/>
              </a:buClr>
              <a:buFont typeface="Helvetica" pitchFamily="-110" charset="0"/>
              <a:buChar char="•"/>
              <a:defRPr/>
            </a:pPr>
            <a:r>
              <a:rPr lang="en-US" sz="1400" b="0" kern="0" dirty="0">
                <a:latin typeface="+mn-lt"/>
              </a:rPr>
              <a:t>Custom I/O timing and interface backplane.</a:t>
            </a:r>
          </a:p>
          <a:p>
            <a:pPr marL="342900" indent="-342900">
              <a:lnSpc>
                <a:spcPct val="90000"/>
              </a:lnSpc>
              <a:spcBef>
                <a:spcPct val="20000"/>
              </a:spcBef>
              <a:buClr>
                <a:schemeClr val="tx1"/>
              </a:buClr>
              <a:buFont typeface="Helvetica" pitchFamily="-110" charset="0"/>
              <a:buChar char="•"/>
              <a:defRPr/>
            </a:pPr>
            <a:r>
              <a:rPr lang="en-US" sz="1400" b="0" kern="0" dirty="0">
                <a:latin typeface="+mn-lt"/>
              </a:rPr>
              <a:t>I/O interface modules provide timing and interface between </a:t>
            </a:r>
            <a:r>
              <a:rPr lang="en-US" sz="1400" b="0" kern="0" dirty="0" err="1">
                <a:latin typeface="+mn-lt"/>
              </a:rPr>
              <a:t>PCIe</a:t>
            </a:r>
            <a:r>
              <a:rPr lang="en-US" sz="1400" b="0" kern="0" dirty="0">
                <a:latin typeface="+mn-lt"/>
              </a:rPr>
              <a:t> module connectors and field cabling.</a:t>
            </a:r>
          </a:p>
          <a:p>
            <a:pPr marL="342900" indent="-342900">
              <a:lnSpc>
                <a:spcPct val="90000"/>
              </a:lnSpc>
              <a:spcBef>
                <a:spcPct val="20000"/>
              </a:spcBef>
              <a:buClr>
                <a:schemeClr val="tx1"/>
              </a:buClr>
              <a:buFont typeface="Helvetica" pitchFamily="-110" charset="0"/>
              <a:buChar char="•"/>
              <a:defRPr/>
            </a:pPr>
            <a:r>
              <a:rPr lang="en-US" sz="1400" b="0" kern="0" dirty="0">
                <a:latin typeface="+mn-lt"/>
              </a:rPr>
              <a:t>Two fiber optic links.</a:t>
            </a:r>
          </a:p>
          <a:p>
            <a:pPr marL="800100" lvl="1" indent="-342900">
              <a:lnSpc>
                <a:spcPct val="90000"/>
              </a:lnSpc>
              <a:spcBef>
                <a:spcPct val="20000"/>
              </a:spcBef>
              <a:buClr>
                <a:schemeClr val="tx1"/>
              </a:buClr>
              <a:buFont typeface="Helvetica" pitchFamily="-110" charset="0"/>
              <a:buChar char="•"/>
              <a:defRPr/>
            </a:pPr>
            <a:r>
              <a:rPr lang="en-US" sz="1400" b="0" kern="0" dirty="0">
                <a:latin typeface="+mn-lt"/>
              </a:rPr>
              <a:t>To timing distribution system via timing slave module.</a:t>
            </a:r>
          </a:p>
          <a:p>
            <a:pPr marL="800100" lvl="1" indent="-342900">
              <a:lnSpc>
                <a:spcPct val="90000"/>
              </a:lnSpc>
              <a:spcBef>
                <a:spcPct val="20000"/>
              </a:spcBef>
              <a:buClr>
                <a:schemeClr val="tx1"/>
              </a:buClr>
              <a:buFont typeface="Helvetica" pitchFamily="-110" charset="0"/>
              <a:buChar char="•"/>
              <a:defRPr/>
            </a:pPr>
            <a:r>
              <a:rPr lang="en-US" sz="1400" b="0" kern="0" dirty="0">
                <a:latin typeface="+mn-lt"/>
              </a:rPr>
              <a:t>To computer, via fiber optic </a:t>
            </a:r>
            <a:r>
              <a:rPr lang="en-US" sz="1400" b="0" kern="0" dirty="0" err="1">
                <a:latin typeface="+mn-lt"/>
              </a:rPr>
              <a:t>PCIe</a:t>
            </a:r>
            <a:r>
              <a:rPr lang="en-US" sz="1400" b="0" kern="0" dirty="0">
                <a:latin typeface="+mn-lt"/>
              </a:rPr>
              <a:t> link.</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LIGO-Caltech_watermark">
  <a:themeElements>
    <a:clrScheme name="">
      <a:dk1>
        <a:srgbClr val="114FFB"/>
      </a:dk1>
      <a:lt1>
        <a:srgbClr val="FFFFFF"/>
      </a:lt1>
      <a:dk2>
        <a:srgbClr val="000000"/>
      </a:dk2>
      <a:lt2>
        <a:srgbClr val="CECECE"/>
      </a:lt2>
      <a:accent1>
        <a:srgbClr val="D49FFF"/>
      </a:accent1>
      <a:accent2>
        <a:srgbClr val="618FFD"/>
      </a:accent2>
      <a:accent3>
        <a:srgbClr val="FFFFFF"/>
      </a:accent3>
      <a:accent4>
        <a:srgbClr val="0D42D6"/>
      </a:accent4>
      <a:accent5>
        <a:srgbClr val="E6CDFF"/>
      </a:accent5>
      <a:accent6>
        <a:srgbClr val="5781E5"/>
      </a:accent6>
      <a:hlink>
        <a:srgbClr val="009688"/>
      </a:hlink>
      <a:folHlink>
        <a:srgbClr val="DADADA"/>
      </a:folHlink>
    </a:clrScheme>
    <a:fontScheme name="!LIGO-Caltech_watermark">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rgbClr val="FF0000"/>
          </a:solidFill>
          <a:prstDash val="solid"/>
          <a:round/>
          <a:headEnd type="none" w="sm" len="sm"/>
          <a:tailEnd type="triangle" w="sm" len="sm"/>
        </a:ln>
        <a:effectLst/>
      </a:spPr>
      <a:bodyPr vert="horz" wrap="square" lIns="0" tIns="0" rIns="0" bIns="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12700" cap="flat" cmpd="sng" algn="ctr">
          <a:solidFill>
            <a:srgbClr val="FF0000"/>
          </a:solidFill>
          <a:prstDash val="solid"/>
          <a:round/>
          <a:headEnd type="none" w="sm" len="sm"/>
          <a:tailEnd type="triangle" w="sm" len="sm"/>
        </a:ln>
        <a:effectLst/>
      </a:spPr>
      <a:bodyPr vert="horz" wrap="square" lIns="0" tIns="0" rIns="0" bIns="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LIGO-Caltech_watermark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IGO-Caltech_watermar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LIGO-Caltech_watermark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IGO-Caltech_watermark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IGO-Caltech_watermark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IGO-Caltech_watermark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LIGO-Caltech_watermark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HD:DataTi:alazz:LIGO:Document_TEMPLATES:!LIGO-Caltech_watermark.ppt</Template>
  <TotalTime>71350</TotalTime>
  <Words>3242</Words>
  <Application>Microsoft Macintosh PowerPoint</Application>
  <PresentationFormat>Letter Paper (8.5x11 in)</PresentationFormat>
  <Paragraphs>374</Paragraphs>
  <Slides>34</Slides>
  <Notes>1</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34</vt:i4>
      </vt:variant>
    </vt:vector>
  </HeadingPairs>
  <TitlesOfParts>
    <vt:vector size="37" baseType="lpstr">
      <vt:lpstr>!LIGO-Caltech_watermark</vt:lpstr>
      <vt:lpstr>Photo Editor Photo</vt:lpstr>
      <vt:lpstr>Visio</vt:lpstr>
      <vt:lpstr>Data Acquisition, Diagnostics &amp; Controls (DAQ)</vt:lpstr>
      <vt:lpstr>DAQ Functions</vt:lpstr>
      <vt:lpstr>DAQ Functions (Continued)</vt:lpstr>
      <vt:lpstr>DAQ System Data Acquisition Requirements</vt:lpstr>
      <vt:lpstr>DAQ System Design Overview</vt:lpstr>
      <vt:lpstr>Timing Distribution System (TDS)</vt:lpstr>
      <vt:lpstr>TDS IRIG-B Distribution Unit</vt:lpstr>
      <vt:lpstr>Timing Distribution System  Status</vt:lpstr>
      <vt:lpstr>CDS Standard PCI Express I/O Chassis</vt:lpstr>
      <vt:lpstr>CDS Standard  Computers</vt:lpstr>
      <vt:lpstr>Networking</vt:lpstr>
      <vt:lpstr>PCI Express (PCIe) Real-time Control Network</vt:lpstr>
      <vt:lpstr>Corner to End Station Real-time Control Network</vt:lpstr>
      <vt:lpstr>Networking – Progress</vt:lpstr>
      <vt:lpstr>Physical Environment Monitoring Infrastructure</vt:lpstr>
      <vt:lpstr>DAQ Computing / Storage Equipment (All Delivered and Installed)</vt:lpstr>
      <vt:lpstr>Control Room and  Global Diagnostic Systems</vt:lpstr>
      <vt:lpstr>Software Real-time Application Support</vt:lpstr>
      <vt:lpstr>Software Real-time Application Build Process</vt:lpstr>
      <vt:lpstr>Real-time Core and Patch</vt:lpstr>
      <vt:lpstr>DAQ System Front-End Software Design</vt:lpstr>
      <vt:lpstr>DAQ System  Backend Software Design</vt:lpstr>
      <vt:lpstr>Guardian</vt:lpstr>
      <vt:lpstr>Guardian Status</vt:lpstr>
      <vt:lpstr>Software Development Process and QA (1)</vt:lpstr>
      <vt:lpstr>Software Development Process and QA (2)</vt:lpstr>
      <vt:lpstr>Software Development Process and QA (3)</vt:lpstr>
      <vt:lpstr>Software Failure  Analysis and Test (1)</vt:lpstr>
      <vt:lpstr>Software Failure Analysis and Test (2)</vt:lpstr>
      <vt:lpstr>Software Status</vt:lpstr>
      <vt:lpstr>DAQ System Acceptance Review Preparations</vt:lpstr>
      <vt:lpstr>DAQ System Acceptance Review Preparations</vt:lpstr>
      <vt:lpstr>NSF Review 2013 Concerns</vt:lpstr>
      <vt:lpstr>DAQ System Summary</vt:lpstr>
    </vt:vector>
  </TitlesOfParts>
  <Manager/>
  <Company>Caltech</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DAQ Technical Status</dc:title>
  <dc:subject>NSF Review</dc:subject>
  <dc:creator>Sandberg and Bork</dc:creator>
  <cp:keywords/>
  <dc:description>NSF Review of aLIGO</dc:description>
  <cp:lastModifiedBy>Rolf Bork</cp:lastModifiedBy>
  <cp:revision>1064</cp:revision>
  <cp:lastPrinted>2010-04-08T16:16:28Z</cp:lastPrinted>
  <dcterms:created xsi:type="dcterms:W3CDTF">2011-04-21T17:17:37Z</dcterms:created>
  <dcterms:modified xsi:type="dcterms:W3CDTF">2013-04-28T18:43:09Z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ument number">
    <vt:lpwstr>LIGO - G070669-06-M</vt:lpwstr>
  </property>
</Properties>
</file>