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Grid="0">
      <p:cViewPr>
        <p:scale>
          <a:sx n="56" d="100"/>
          <a:sy n="56" d="100"/>
        </p:scale>
        <p:origin x="1232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E1881-C125-4EE8-A318-51CBC7406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AE84E0-9119-4D58-BA35-35FACB126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984D5-8901-474A-9FFB-E7451B1CC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EADEA-A54B-4607-BE55-50D97D9A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2EFF3-8E06-4E6C-BAE2-70ABB5C52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78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52D0-4B57-4BE5-A013-23D5624D7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69DE4-5A16-44F6-8A50-A15CE8735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6BA45-32E8-4955-85E7-A8D7CDA35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95FC5-440B-4650-A41B-B409803CA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18227-148D-4572-BBA5-6C7EC9567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18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47081-94DF-41D4-AD8D-09DBBF568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28D33-C25D-42F0-9AF8-0D8DBE5CE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A6B32-A82B-45C3-9B20-7EE3A1214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DA8F7-7B13-4E66-81BE-8E0170543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AC715-3CF4-4C2B-90B4-7DFAA91AB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17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0B38-375E-4265-BBD2-F4B640DBD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1B12D-9774-44FE-B0C7-A3197CCBC2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8452D-0869-4133-90AB-712017F2B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BB85FD-FC86-4D02-96D7-5401141C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1C8CD-8625-40EE-B735-BC6A3F67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99BAB-AA95-4FF5-A431-36E89D2A8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56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C1B74-A1E6-47E6-BEE4-B98346B6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9A61C-A938-40E0-B33A-81AFD8418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A19981-F415-4311-B7F9-924566A97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98E69D-65BB-4140-9346-EBA20247D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DDE300-959D-4E96-9B9D-E3D8B022BB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C0F0F-A873-4943-906B-063C4D91D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1F9DBD-63D3-464E-AB61-1C087A2BE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8AD1B9-4F11-4646-99CC-ED0699CC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03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925D-8D5B-421D-8BAF-AF90F57CC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701C0-48FD-4EBB-85EA-9F39D68F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B7BA8-B492-4689-8E5B-054BB1CF8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22D30F-42CE-47FF-B4FA-4FB2CD91E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0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902954-6ED6-46A9-97D2-D1A94B6E6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7D9C46-61E7-48A1-B58B-1DB617935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AF833-AA10-436E-9CFB-2E3209EC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246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94D8C-E30D-496E-88F3-3E45131FF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ED8D1-BE03-484C-8F79-5AD14D91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E0C8A-CBC9-484A-8DD8-C2A4B0687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D42FC-9A39-477E-9216-F8D705369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9D306-ECBB-412D-8016-B26E2659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D4A7E-F7CA-4A48-BBA5-E60520286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87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0500-DF2A-4C4D-ABAF-15563BEA2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2B221-8C4E-40E3-9092-4760ED2FD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CDD5A-6764-460A-ABFD-6CBA93B1F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E4067-13D4-4867-94E4-AD58C22B1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E8867-CD79-47AC-8187-F272CF0F8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768CC-F46D-4A76-BA8D-B51D14F1A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514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98EC1-0175-482A-A136-1A7A468A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C1809F-2ACC-4E9C-8064-7B9085BE0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367CB-F42A-4711-B4D7-ADB17CC0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5A8C7-859E-4AEF-B0C9-0F9926C67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BF2A6-4581-428B-B8F9-58AFDD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94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60832B-CC68-4ACD-8AAD-2A9F7074C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55AC8A-E55F-4186-A73B-CFEC6133A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15E55-2935-46CC-997A-DFE7C8D26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BE396-E104-4C57-B142-179F0C4E0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10177-5F7A-40DD-AE9B-3538A740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36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BBD32-0B75-4848-945F-20DE3F38B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7009B-4814-4312-8167-0DCA5A24D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3CE67-456F-4097-B47B-7C2C658E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1795F-A1FC-46CF-9EA5-FBA1AA8F1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45908-5225-466A-9C53-55539C10D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18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B5DA0F-C050-4A17-8E5F-889087869B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47662" y="71520"/>
            <a:ext cx="1675080" cy="676080"/>
          </a:xfrm>
          <a:prstGeom prst="rect">
            <a:avLst/>
          </a:prstGeom>
          <a:ln>
            <a:noFill/>
          </a:ln>
        </p:spPr>
      </p:pic>
      <p:sp>
        <p:nvSpPr>
          <p:cNvPr id="5" name="TextShape 1">
            <a:extLst>
              <a:ext uri="{FF2B5EF4-FFF2-40B4-BE49-F238E27FC236}">
                <a16:creationId xmlns:a16="http://schemas.microsoft.com/office/drawing/2014/main" id="{369709B3-46B1-4F02-8BA7-544D7E4151D6}"/>
              </a:ext>
            </a:extLst>
          </p:cNvPr>
          <p:cNvSpPr txBox="1"/>
          <p:nvPr/>
        </p:nvSpPr>
        <p:spPr>
          <a:xfrm>
            <a:off x="2466435" y="50329"/>
            <a:ext cx="6785640" cy="6544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en-US" sz="4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LIGO Scientific Collaboration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picture containing candelabrum, object&#10;&#10;Description automatically generated">
            <a:extLst>
              <a:ext uri="{FF2B5EF4-FFF2-40B4-BE49-F238E27FC236}">
                <a16:creationId xmlns:a16="http://schemas.microsoft.com/office/drawing/2014/main" id="{FECFC250-6FE9-4026-AA38-2A4E75E42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5" y="70288"/>
            <a:ext cx="1106026" cy="796833"/>
          </a:xfrm>
          <a:prstGeom prst="rect">
            <a:avLst/>
          </a:prstGeom>
        </p:spPr>
      </p:pic>
      <p:sp>
        <p:nvSpPr>
          <p:cNvPr id="139" name="TextShape 2">
            <a:extLst>
              <a:ext uri="{FF2B5EF4-FFF2-40B4-BE49-F238E27FC236}">
                <a16:creationId xmlns:a16="http://schemas.microsoft.com/office/drawing/2014/main" id="{881B13EE-DC21-4ED9-9A27-86A0262800D7}"/>
              </a:ext>
            </a:extLst>
          </p:cNvPr>
          <p:cNvSpPr txBox="1"/>
          <p:nvPr/>
        </p:nvSpPr>
        <p:spPr>
          <a:xfrm>
            <a:off x="10106019" y="917992"/>
            <a:ext cx="2244600" cy="405324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Sonoma State University</a:t>
            </a:r>
          </a:p>
          <a:p>
            <a:pPr>
              <a:defRPr/>
            </a:pPr>
            <a:r>
              <a:rPr lang="en-US" sz="600" dirty="0"/>
              <a:t>Southeastern Louisiana University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</a:t>
            </a:r>
            <a:r>
              <a:rPr lang="en-US" sz="600" dirty="0"/>
              <a:t>t Thomas University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S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tanford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Stony Brook / CCA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Syracuse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Szeged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Trinity College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Tsinghua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U. Montreal / Polytechnique</a:t>
            </a:r>
            <a:endParaRPr lang="en-US" sz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UCAS / ICTP-AP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Antioquia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Arizona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Arkansas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Bonn and AIP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British Columbia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Brussels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California, Berkeley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University of California, Davis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California, Riverside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Chicago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Florida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Universidad de Guadalajara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University of Manitoba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Maryland, Baltimore County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University of Maryland, College Park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Massachusetts Dartmouth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Michigan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Minnesota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Mississippi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University of Nevada Las Vegas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Oregon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Rhode Island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</a:t>
            </a: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</a:rPr>
              <a:t>Sannio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Santiago de Compostela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Texas at Austin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Texas Rio Grande Valley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the Balearic Islands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Washington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Washington Bothell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University of Wisconsin – Milwaukee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USC – Information Sciences Institute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Vanderbilt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Villanova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Vrije Universiteit Amsterdam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Washington State University - Pullman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Western Washington University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" dirty="0"/>
              <a:t>Williams College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89736-B28A-2ACD-C198-CF057F3C0059}"/>
              </a:ext>
            </a:extLst>
          </p:cNvPr>
          <p:cNvSpPr txBox="1"/>
          <p:nvPr/>
        </p:nvSpPr>
        <p:spPr>
          <a:xfrm>
            <a:off x="324276" y="976391"/>
            <a:ext cx="185275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" dirty="0"/>
              <a:t>Albert-Einstein-</a:t>
            </a:r>
            <a:r>
              <a:rPr lang="en-US" sz="600" dirty="0" err="1"/>
              <a:t>Institut</a:t>
            </a:r>
            <a:endParaRPr lang="en-US" sz="600" dirty="0"/>
          </a:p>
          <a:p>
            <a:r>
              <a:rPr lang="en-US" sz="600" dirty="0">
                <a:solidFill>
                  <a:srgbClr val="000000"/>
                </a:solidFill>
              </a:rPr>
              <a:t>American University</a:t>
            </a:r>
            <a:endParaRPr lang="en-US" sz="600" dirty="0"/>
          </a:p>
          <a:p>
            <a:r>
              <a:rPr lang="en-US" sz="600" dirty="0">
                <a:solidFill>
                  <a:srgbClr val="000000"/>
                </a:solidFill>
              </a:rPr>
              <a:t>Bar-Ilan University</a:t>
            </a:r>
          </a:p>
          <a:p>
            <a:r>
              <a:rPr lang="en-US" sz="600" dirty="0"/>
              <a:t>Bard College</a:t>
            </a:r>
          </a:p>
          <a:p>
            <a:r>
              <a:rPr lang="en-US" sz="600" dirty="0"/>
              <a:t>Barry University</a:t>
            </a:r>
          </a:p>
          <a:p>
            <a:r>
              <a:rPr lang="en-US" sz="600" dirty="0">
                <a:solidFill>
                  <a:srgbClr val="000000"/>
                </a:solidFill>
              </a:rPr>
              <a:t>California Institute of Technology </a:t>
            </a:r>
          </a:p>
          <a:p>
            <a:r>
              <a:rPr lang="en-US" sz="600" dirty="0">
                <a:solidFill>
                  <a:srgbClr val="000000"/>
                </a:solidFill>
              </a:rPr>
              <a:t>California State Univ., Fullerton</a:t>
            </a:r>
          </a:p>
          <a:p>
            <a:r>
              <a:rPr lang="en-US" sz="600" dirty="0">
                <a:solidFill>
                  <a:srgbClr val="000000"/>
                </a:solidFill>
              </a:rPr>
              <a:t>California State Univ., Los Angeles</a:t>
            </a:r>
          </a:p>
          <a:p>
            <a:r>
              <a:rPr lang="en-US" sz="600" dirty="0">
                <a:solidFill>
                  <a:srgbClr val="000000"/>
                </a:solidFill>
              </a:rPr>
              <a:t>Carleton College</a:t>
            </a:r>
          </a:p>
          <a:p>
            <a:r>
              <a:rPr lang="en-US" sz="600" dirty="0">
                <a:solidFill>
                  <a:srgbClr val="000000"/>
                </a:solidFill>
              </a:rPr>
              <a:t>Chinese University of Hong Kong</a:t>
            </a:r>
          </a:p>
          <a:p>
            <a:r>
              <a:rPr lang="en-US" sz="600" dirty="0"/>
              <a:t>Christopher Newport University</a:t>
            </a:r>
          </a:p>
          <a:p>
            <a:r>
              <a:rPr lang="en-US" sz="600" dirty="0"/>
              <a:t>CITA</a:t>
            </a:r>
          </a:p>
          <a:p>
            <a:r>
              <a:rPr lang="en-US" sz="600" dirty="0">
                <a:solidFill>
                  <a:srgbClr val="000000"/>
                </a:solidFill>
              </a:rPr>
              <a:t>Colorado State University</a:t>
            </a:r>
            <a:endParaRPr lang="en-US" sz="600" dirty="0"/>
          </a:p>
          <a:p>
            <a:r>
              <a:rPr lang="en-US" sz="600" dirty="0">
                <a:solidFill>
                  <a:srgbClr val="000000"/>
                </a:solidFill>
              </a:rPr>
              <a:t>Concordia University, Wisconsin</a:t>
            </a:r>
          </a:p>
          <a:p>
            <a:r>
              <a:rPr lang="en-US" sz="600" dirty="0">
                <a:solidFill>
                  <a:srgbClr val="000000"/>
                </a:solidFill>
              </a:rPr>
              <a:t>Cornell University</a:t>
            </a:r>
            <a:endParaRPr lang="en-US" sz="600" dirty="0"/>
          </a:p>
          <a:p>
            <a:r>
              <a:rPr lang="en-US" sz="600" dirty="0">
                <a:solidFill>
                  <a:srgbClr val="000000"/>
                </a:solidFill>
              </a:rPr>
              <a:t>Embry-Riddle Aeronautical Univ.</a:t>
            </a:r>
            <a:endParaRPr lang="en-US" sz="600" dirty="0"/>
          </a:p>
          <a:p>
            <a:r>
              <a:rPr lang="en-US" sz="600" dirty="0" err="1">
                <a:solidFill>
                  <a:srgbClr val="000000"/>
                </a:solidFill>
              </a:rPr>
              <a:t>Eötvös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dirty="0" err="1">
                <a:solidFill>
                  <a:srgbClr val="000000"/>
                </a:solidFill>
              </a:rPr>
              <a:t>Loránd</a:t>
            </a:r>
            <a:r>
              <a:rPr lang="en-US" sz="600" dirty="0">
                <a:solidFill>
                  <a:srgbClr val="000000"/>
                </a:solidFill>
              </a:rPr>
              <a:t> University</a:t>
            </a:r>
            <a:endParaRPr lang="en-US" sz="600" dirty="0"/>
          </a:p>
          <a:p>
            <a:r>
              <a:rPr lang="en-US" sz="600" dirty="0">
                <a:solidFill>
                  <a:srgbClr val="000000"/>
                </a:solidFill>
              </a:rPr>
              <a:t>Georgia Institute of Technology</a:t>
            </a:r>
            <a:endParaRPr lang="en-US" sz="600" dirty="0"/>
          </a:p>
          <a:p>
            <a:r>
              <a:rPr lang="en-US" sz="600" dirty="0"/>
              <a:t>Goddard Space Flight Center</a:t>
            </a:r>
          </a:p>
          <a:p>
            <a:r>
              <a:rPr lang="en-US" sz="600" dirty="0">
                <a:solidFill>
                  <a:srgbClr val="000000"/>
                </a:solidFill>
              </a:rPr>
              <a:t>GW-INPE, Sao Jose </a:t>
            </a:r>
            <a:r>
              <a:rPr lang="en-US" sz="600" dirty="0" err="1">
                <a:solidFill>
                  <a:srgbClr val="000000"/>
                </a:solidFill>
              </a:rPr>
              <a:t>Brasil</a:t>
            </a:r>
            <a:endParaRPr lang="en-US" sz="600" dirty="0">
              <a:solidFill>
                <a:srgbClr val="000000"/>
              </a:solidFill>
            </a:endParaRPr>
          </a:p>
          <a:p>
            <a:r>
              <a:rPr lang="en-US" sz="600" dirty="0"/>
              <a:t>Haverford College</a:t>
            </a:r>
            <a:endParaRPr lang="en-US" sz="600" dirty="0">
              <a:solidFill>
                <a:srgbClr val="FF0000"/>
              </a:solidFill>
            </a:endParaRPr>
          </a:p>
          <a:p>
            <a:r>
              <a:rPr lang="en-US" sz="600" dirty="0">
                <a:solidFill>
                  <a:srgbClr val="000000"/>
                </a:solidFill>
              </a:rPr>
              <a:t>Hobart &amp; William Smith Colleges</a:t>
            </a:r>
          </a:p>
          <a:p>
            <a:r>
              <a:rPr lang="en-US" sz="600" dirty="0">
                <a:solidFill>
                  <a:srgbClr val="000000"/>
                </a:solidFill>
              </a:rPr>
              <a:t>Hong Kong University of Science</a:t>
            </a:r>
          </a:p>
          <a:p>
            <a:r>
              <a:rPr lang="en-US" sz="600" dirty="0">
                <a:solidFill>
                  <a:srgbClr val="000000"/>
                </a:solidFill>
              </a:rPr>
              <a:t>    &amp; Technology</a:t>
            </a:r>
          </a:p>
          <a:p>
            <a:r>
              <a:rPr lang="en-US" sz="600" dirty="0">
                <a:solidFill>
                  <a:srgbClr val="000000"/>
                </a:solidFill>
              </a:rPr>
              <a:t>IFT-UNESP</a:t>
            </a:r>
          </a:p>
          <a:p>
            <a:r>
              <a:rPr lang="en-US" sz="600" dirty="0" err="1"/>
              <a:t>Institut</a:t>
            </a:r>
            <a:r>
              <a:rPr lang="en-US" sz="600" dirty="0"/>
              <a:t> de </a:t>
            </a:r>
            <a:r>
              <a:rPr lang="en-US" sz="600" dirty="0" err="1"/>
              <a:t>Fisica</a:t>
            </a:r>
            <a:r>
              <a:rPr lang="en-US" sz="600" dirty="0"/>
              <a:t> </a:t>
            </a:r>
            <a:r>
              <a:rPr lang="en-US" sz="600" dirty="0" err="1"/>
              <a:t>d’Altes</a:t>
            </a:r>
            <a:r>
              <a:rPr lang="en-US" sz="600" dirty="0"/>
              <a:t> Energies</a:t>
            </a:r>
          </a:p>
          <a:p>
            <a:r>
              <a:rPr lang="en-US" sz="600" dirty="0"/>
              <a:t>Johns Hopkins University</a:t>
            </a:r>
          </a:p>
          <a:p>
            <a:r>
              <a:rPr lang="en-US" sz="600" dirty="0"/>
              <a:t>Kennesaw State University</a:t>
            </a:r>
          </a:p>
          <a:p>
            <a:r>
              <a:rPr lang="en-US" sz="600" dirty="0">
                <a:solidFill>
                  <a:srgbClr val="000000"/>
                </a:solidFill>
              </a:rPr>
              <a:t>Kenyon College</a:t>
            </a:r>
            <a:endParaRPr lang="en-US" sz="600" dirty="0"/>
          </a:p>
          <a:p>
            <a:r>
              <a:rPr lang="en-US" sz="600" dirty="0">
                <a:solidFill>
                  <a:srgbClr val="000000"/>
                </a:solidFill>
              </a:rPr>
              <a:t>Louisiana State University</a:t>
            </a:r>
          </a:p>
          <a:p>
            <a:r>
              <a:rPr lang="en-US" sz="600" dirty="0">
                <a:solidFill>
                  <a:srgbClr val="000000"/>
                </a:solidFill>
              </a:rPr>
              <a:t>Maastricht University</a:t>
            </a:r>
          </a:p>
          <a:p>
            <a:r>
              <a:rPr lang="en-US" sz="600" dirty="0"/>
              <a:t>Marquette University</a:t>
            </a:r>
          </a:p>
          <a:p>
            <a:r>
              <a:rPr lang="en-US" sz="600" dirty="0"/>
              <a:t>Marshall Space Flight Center</a:t>
            </a:r>
          </a:p>
          <a:p>
            <a:r>
              <a:rPr lang="en-US" sz="600" dirty="0"/>
              <a:t>Missouri University of Science </a:t>
            </a:r>
          </a:p>
          <a:p>
            <a:r>
              <a:rPr lang="en-US" sz="600" dirty="0"/>
              <a:t>   &amp; Technology</a:t>
            </a:r>
          </a:p>
          <a:p>
            <a:r>
              <a:rPr lang="en-US" sz="600" dirty="0">
                <a:solidFill>
                  <a:srgbClr val="000000"/>
                </a:solidFill>
              </a:rPr>
              <a:t>Montana State University</a:t>
            </a:r>
            <a:endParaRPr lang="en-US" sz="600" dirty="0"/>
          </a:p>
          <a:p>
            <a:r>
              <a:rPr lang="en-US" sz="600" dirty="0">
                <a:solidFill>
                  <a:srgbClr val="000000"/>
                </a:solidFill>
              </a:rPr>
              <a:t>Montclair State University</a:t>
            </a:r>
            <a:endParaRPr lang="en-US" sz="600" dirty="0"/>
          </a:p>
          <a:p>
            <a:r>
              <a:rPr lang="en-US" sz="600" dirty="0">
                <a:solidFill>
                  <a:srgbClr val="000000"/>
                </a:solidFill>
              </a:rPr>
              <a:t>Moscow State University</a:t>
            </a:r>
          </a:p>
          <a:p>
            <a:r>
              <a:rPr lang="en-US" sz="600" dirty="0"/>
              <a:t>Nagoya University</a:t>
            </a:r>
          </a:p>
          <a:p>
            <a:r>
              <a:rPr lang="en-US" sz="600" dirty="0"/>
              <a:t>National Central University</a:t>
            </a:r>
          </a:p>
          <a:p>
            <a:r>
              <a:rPr lang="en-US" sz="600" dirty="0"/>
              <a:t>National Tsing Hua University</a:t>
            </a:r>
          </a:p>
          <a:p>
            <a:r>
              <a:rPr lang="en-US" sz="600" dirty="0"/>
              <a:t>Niels Bohr Institute</a:t>
            </a:r>
          </a:p>
          <a:p>
            <a:r>
              <a:rPr lang="en-US" sz="600" dirty="0"/>
              <a:t>Northeastern University</a:t>
            </a:r>
          </a:p>
          <a:p>
            <a:r>
              <a:rPr lang="en-US" sz="600" dirty="0"/>
              <a:t>Northwestern University</a:t>
            </a:r>
          </a:p>
          <a:p>
            <a:r>
              <a:rPr lang="en-US" sz="600" dirty="0"/>
              <a:t>Penn State University</a:t>
            </a:r>
          </a:p>
          <a:p>
            <a:r>
              <a:rPr lang="en-US" sz="600" dirty="0"/>
              <a:t>Perimeter Institute</a:t>
            </a:r>
          </a:p>
          <a:p>
            <a:r>
              <a:rPr lang="en-US" sz="600" dirty="0"/>
              <a:t>Rochester Institute of Technology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4DAD18-98DA-5DF4-1DD6-A9026346D18C}"/>
              </a:ext>
            </a:extLst>
          </p:cNvPr>
          <p:cNvSpPr txBox="1"/>
          <p:nvPr/>
        </p:nvSpPr>
        <p:spPr>
          <a:xfrm>
            <a:off x="2063081" y="5291008"/>
            <a:ext cx="759234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1" dirty="0">
                <a:solidFill>
                  <a:srgbClr val="000000"/>
                </a:solidFill>
              </a:rPr>
              <a:t>LIGO Laboratory</a:t>
            </a:r>
            <a:r>
              <a:rPr lang="en-US" sz="700" dirty="0">
                <a:solidFill>
                  <a:srgbClr val="000000"/>
                </a:solidFill>
              </a:rPr>
              <a:t>:</a:t>
            </a:r>
            <a:r>
              <a:rPr lang="en-US" sz="600" dirty="0">
                <a:solidFill>
                  <a:srgbClr val="000000"/>
                </a:solidFill>
              </a:rPr>
              <a:t> </a:t>
            </a:r>
            <a:r>
              <a:rPr lang="en-US" sz="600" dirty="0"/>
              <a:t>California Institute of Technology; Massachusetts Institute of Technology; LIGO Hanford Observatory; LIGO Livingston Observatory</a:t>
            </a:r>
          </a:p>
          <a:p>
            <a:pPr algn="ctr"/>
            <a:endParaRPr lang="en-US" sz="200" dirty="0">
              <a:solidFill>
                <a:srgbClr val="000000"/>
              </a:solidFill>
            </a:endParaRPr>
          </a:p>
          <a:p>
            <a:pPr algn="ctr"/>
            <a:r>
              <a:rPr lang="en-US" sz="600" b="1" dirty="0">
                <a:solidFill>
                  <a:srgbClr val="000000"/>
                </a:solidFill>
              </a:rPr>
              <a:t>ARC Centre of Excellence For Gravitational Wave Discovery</a:t>
            </a:r>
            <a:r>
              <a:rPr lang="en-US" sz="600" dirty="0">
                <a:solidFill>
                  <a:srgbClr val="000000"/>
                </a:solidFill>
              </a:rPr>
              <a:t> (</a:t>
            </a:r>
            <a:r>
              <a:rPr lang="en-US" sz="600" dirty="0" err="1">
                <a:solidFill>
                  <a:srgbClr val="000000"/>
                </a:solidFill>
              </a:rPr>
              <a:t>OzGrav</a:t>
            </a:r>
            <a:r>
              <a:rPr lang="en-US" sz="600" dirty="0">
                <a:solidFill>
                  <a:srgbClr val="000000"/>
                </a:solidFill>
              </a:rPr>
              <a:t>): </a:t>
            </a:r>
            <a:endParaRPr lang="en-US" sz="600" dirty="0"/>
          </a:p>
          <a:p>
            <a:pPr algn="ctr"/>
            <a:r>
              <a:rPr lang="en-US" sz="600" dirty="0">
                <a:solidFill>
                  <a:srgbClr val="000000"/>
                </a:solidFill>
              </a:rPr>
              <a:t>Australian National University; Charles Sturt University; Monash University; </a:t>
            </a:r>
            <a:r>
              <a:rPr lang="en-US" sz="600" dirty="0"/>
              <a:t>Swinburne University of Technology</a:t>
            </a:r>
            <a:r>
              <a:rPr lang="en-US" sz="600" dirty="0">
                <a:solidFill>
                  <a:srgbClr val="000000"/>
                </a:solidFill>
              </a:rPr>
              <a:t>; University of Adelaide; The University of Melbourne; University of Western Australia</a:t>
            </a:r>
          </a:p>
          <a:p>
            <a:pPr algn="ctr"/>
            <a:endParaRPr lang="en-US" sz="300" dirty="0">
              <a:solidFill>
                <a:srgbClr val="000000"/>
              </a:solidFill>
            </a:endParaRPr>
          </a:p>
          <a:p>
            <a:pPr algn="ctr"/>
            <a:r>
              <a:rPr lang="en-US" sz="600" b="1" dirty="0">
                <a:solidFill>
                  <a:srgbClr val="000000"/>
                </a:solidFill>
              </a:rPr>
              <a:t>German/British Collaboration for the Detection of Gravitational Waves </a:t>
            </a:r>
            <a:r>
              <a:rPr lang="en-US" sz="600" dirty="0"/>
              <a:t>(GEO600): </a:t>
            </a:r>
          </a:p>
          <a:p>
            <a:pPr algn="ctr"/>
            <a:r>
              <a:rPr lang="en-US" sz="600" dirty="0"/>
              <a:t>Albert-Einstein-</a:t>
            </a:r>
            <a:r>
              <a:rPr lang="en-US" sz="600" dirty="0" err="1"/>
              <a:t>Institut</a:t>
            </a:r>
            <a:r>
              <a:rPr lang="en-US" sz="600" dirty="0"/>
              <a:t>, Hannover; Cardiff University; Helmut Schmidt </a:t>
            </a:r>
            <a:r>
              <a:rPr lang="en-US" sz="600" dirty="0" err="1"/>
              <a:t>Universitat</a:t>
            </a:r>
            <a:r>
              <a:rPr lang="en-US" sz="600" dirty="0"/>
              <a:t>; Kings College, University of London; Leibniz Universität, Hannover; </a:t>
            </a:r>
            <a:r>
              <a:rPr lang="en-GB" sz="600" dirty="0"/>
              <a:t>Queen Mary University of London; </a:t>
            </a:r>
            <a:r>
              <a:rPr lang="en-US" sz="600" dirty="0"/>
              <a:t>Rutherford Appleton Laboratory; </a:t>
            </a:r>
          </a:p>
          <a:p>
            <a:pPr algn="ctr"/>
            <a:r>
              <a:rPr lang="en-US" sz="600" dirty="0"/>
              <a:t>Royal Holloway, University of London; Technical University of Braunschweig; University College, London; University of Birmingham; University of Cambridge; University of Glasgow; University of Hamburg; University of Nottingham; University of Portsmouth; The University of Sheffield; University of Southampton; University of Stavanger; University of Strathclyde; University of Warwick; University of the West of Scotland; University of Zurich</a:t>
            </a:r>
          </a:p>
          <a:p>
            <a:pPr algn="ctr"/>
            <a:endParaRPr lang="en-US" sz="300" dirty="0">
              <a:solidFill>
                <a:srgbClr val="000000"/>
              </a:solidFill>
            </a:endParaRPr>
          </a:p>
          <a:p>
            <a:pPr algn="ctr"/>
            <a:r>
              <a:rPr lang="en-US" sz="600" b="1" dirty="0"/>
              <a:t>Korean Gravitational Wave Group </a:t>
            </a:r>
            <a:r>
              <a:rPr lang="en-US" sz="600" dirty="0"/>
              <a:t>(KGWG)</a:t>
            </a:r>
          </a:p>
          <a:p>
            <a:pPr algn="ctr"/>
            <a:r>
              <a:rPr lang="en-US" sz="600" dirty="0"/>
              <a:t>Chung-Ang University; </a:t>
            </a:r>
            <a:r>
              <a:rPr lang="en-US" sz="600" dirty="0" err="1"/>
              <a:t>Ewha</a:t>
            </a:r>
            <a:r>
              <a:rPr lang="en-US" sz="600" dirty="0"/>
              <a:t> </a:t>
            </a:r>
            <a:r>
              <a:rPr lang="en-US" sz="600" dirty="0" err="1"/>
              <a:t>Womans</a:t>
            </a:r>
            <a:r>
              <a:rPr lang="en-US" sz="600" dirty="0"/>
              <a:t> University; </a:t>
            </a:r>
            <a:r>
              <a:rPr lang="en-US" sz="600" dirty="0" err="1"/>
              <a:t>Hanyang</a:t>
            </a:r>
            <a:r>
              <a:rPr lang="en-US" sz="600" dirty="0"/>
              <a:t> University; Inje University; Korea Astronomy and Space Science Institute; Korea Institute of Science and Technology Information; </a:t>
            </a:r>
          </a:p>
          <a:p>
            <a:pPr algn="ctr"/>
            <a:r>
              <a:rPr lang="en-US" sz="600" dirty="0"/>
              <a:t>National Institute of Mathematical Sciences; Seoul National University; Sungkyunkwan University</a:t>
            </a:r>
          </a:p>
          <a:p>
            <a:pPr algn="ctr"/>
            <a:endParaRPr lang="en-US" sz="300" b="1" dirty="0">
              <a:solidFill>
                <a:srgbClr val="000000"/>
              </a:solidFill>
            </a:endParaRPr>
          </a:p>
          <a:p>
            <a:pPr algn="ctr"/>
            <a:r>
              <a:rPr lang="en-US" sz="600" b="1" dirty="0">
                <a:solidFill>
                  <a:srgbClr val="000000"/>
                </a:solidFill>
              </a:rPr>
              <a:t>LIGO India Scientific Collaboration </a:t>
            </a:r>
            <a:r>
              <a:rPr lang="en-US" sz="600" dirty="0">
                <a:solidFill>
                  <a:srgbClr val="000000"/>
                </a:solidFill>
              </a:rPr>
              <a:t>(LISC)</a:t>
            </a:r>
          </a:p>
          <a:p>
            <a:pPr algn="ctr"/>
            <a:r>
              <a:rPr lang="en-US" sz="600" dirty="0"/>
              <a:t>Chennai Mathematical Institute; CSIR-CGCRI; DCSEM, Mumbai; Government Victoria College, Palakkad; IISER-Kolkata; IISER-Pune; IIT-Bombay; IIT-Gandhinagar; IIT-Hyderabad; </a:t>
            </a:r>
          </a:p>
          <a:p>
            <a:pPr algn="ctr"/>
            <a:r>
              <a:rPr lang="en-US" sz="600" dirty="0"/>
              <a:t>IIT-Madras; IPR-Bhat; ICTS-TIFR, Bengaluru; IUCAA, Pune; NIT, Calicut; RRCAT, Indore; Saha Institute of Nuclear Physics; TIFR, Mumbai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C718C-BE0E-92F6-B4FE-6F8A409C5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8808" y="681585"/>
            <a:ext cx="8163872" cy="452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34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3455</TotalTime>
  <Words>609</Words>
  <Application>Microsoft Office PowerPoint</Application>
  <PresentationFormat>Widescreen</PresentationFormat>
  <Paragraphs>112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Hendry</dc:creator>
  <cp:lastModifiedBy>Martin Hendry</cp:lastModifiedBy>
  <cp:revision>140</cp:revision>
  <dcterms:created xsi:type="dcterms:W3CDTF">2017-11-03T16:15:46Z</dcterms:created>
  <dcterms:modified xsi:type="dcterms:W3CDTF">2025-10-17T09:23:24Z</dcterms:modified>
</cp:coreProperties>
</file>