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8" r:id="rId3"/>
    <p:sldId id="279" r:id="rId4"/>
    <p:sldId id="280" r:id="rId5"/>
    <p:sldId id="272" r:id="rId6"/>
    <p:sldId id="273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  <a:srgbClr val="FFFF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2" autoAdjust="0"/>
    <p:restoredTop sz="94660"/>
  </p:normalViewPr>
  <p:slideViewPr>
    <p:cSldViewPr>
      <p:cViewPr varScale="1">
        <p:scale>
          <a:sx n="72" d="100"/>
          <a:sy n="72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A78325-4273-4A10-B56D-B6884238D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CF40-7468-4EF4-99BA-3112721D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3C9C-B97A-40F2-87EA-94614969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D63F-8295-4126-8A4F-C4232F782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09" y="0"/>
            <a:ext cx="62817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7755-2820-400E-900B-14EDAC2E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1750"/>
            <a:ext cx="1338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2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09"/>
            <a:ext cx="62817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F374-2A42-448D-A196-93B3805D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1750"/>
            <a:ext cx="1338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5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avwave_was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80450" y="649287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476B27B-9181-4128-94ED-E4B97E16EC1A}" type="slidenum">
              <a:rPr lang="en-GB" b="1">
                <a:latin typeface="Maiandra GD" pitchFamily="34" charset="0"/>
              </a:rPr>
              <a:pPr/>
              <a:t>‹#›</a:t>
            </a:fld>
            <a:endParaRPr lang="en-US" b="1">
              <a:latin typeface="Maiandra G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09"/>
            <a:ext cx="628113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A1F99-C2C2-49A1-A747-6975EFD2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664D-DF1B-44C6-8034-70955ECA3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73E7-08EB-4E82-A4E0-F1AA159B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704-916A-48E9-B21D-F332B7B7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68F5-37B9-49D9-AF72-1B002084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04-D310-4B4F-94A0-B7E6490DD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653D-9BED-4052-8493-427ABCF9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7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0253-78F8-49EE-9EE2-BC105FBCB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avwave_wa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17" imgW="5875220" imgH="4287526" progId="">
                  <p:embed/>
                </p:oleObj>
              </mc:Choice>
              <mc:Fallback>
                <p:oleObj r:id="rId17" imgW="5875220" imgH="428752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64F422-359B-41A4-B6F3-AF90D1A9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680450" y="649287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963E45C-0EF0-445C-BB05-9B9E0C41ADCC}" type="slidenum">
              <a:rPr lang="en-GB" b="1">
                <a:latin typeface="Maiandra GD" pitchFamily="34" charset="0"/>
              </a:rPr>
              <a:pPr/>
              <a:t>‹#›</a:t>
            </a:fld>
            <a:endParaRPr lang="en-US" b="1">
              <a:latin typeface="Maiandra G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rav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14400" y="1752600"/>
            <a:ext cx="72771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Optics Posters</a:t>
            </a:r>
            <a:endParaRPr lang="en-US" sz="39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Optics Working Group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LVC Meeting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Bethesda Maryland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March 18, 2013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705600" y="6553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chemeClr val="bg1"/>
                </a:solidFill>
              </a:rPr>
              <a:t>G1300310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606" y="0"/>
            <a:ext cx="6281131" cy="1143000"/>
          </a:xfrm>
        </p:spPr>
        <p:txBody>
          <a:bodyPr/>
          <a:lstStyle/>
          <a:p>
            <a:r>
              <a:rPr lang="en-US" dirty="0" smtClean="0"/>
              <a:t>Bulk and Shear Loss in Coatings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86200" cy="547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60020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"</a:t>
            </a:r>
            <a:r>
              <a:rPr lang="en-US" sz="2800" b="1" dirty="0"/>
              <a:t>A New Characterization of Coating Thermal Noise</a:t>
            </a:r>
            <a:r>
              <a:rPr lang="en-US" sz="2800" b="1" dirty="0" smtClean="0"/>
              <a:t>”</a:t>
            </a:r>
          </a:p>
          <a:p>
            <a:r>
              <a:rPr lang="en-US" sz="2400" dirty="0"/>
              <a:t>Matt </a:t>
            </a:r>
            <a:r>
              <a:rPr lang="en-US" sz="2400" dirty="0" smtClean="0"/>
              <a:t>Abernathy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6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Q of Silicon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6635"/>
            <a:ext cx="6910387" cy="489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295401"/>
            <a:ext cx="9067800" cy="1066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“</a:t>
            </a:r>
            <a:r>
              <a:rPr lang="en-US" sz="1600" b="1" dirty="0"/>
              <a:t>Measurement of Q-factors of silicon wafers vibrational modes at low </a:t>
            </a:r>
            <a:r>
              <a:rPr lang="en-US" sz="1600" b="1" dirty="0" smtClean="0"/>
              <a:t>temperatures”</a:t>
            </a:r>
          </a:p>
          <a:p>
            <a:pPr marL="0" indent="0" algn="ctr">
              <a:buNone/>
            </a:pPr>
            <a:r>
              <a:rPr lang="en-US" sz="1800" dirty="0" smtClean="0"/>
              <a:t>Valery </a:t>
            </a:r>
            <a:r>
              <a:rPr lang="en-US" sz="1800" dirty="0" err="1" smtClean="0"/>
              <a:t>Mitrofanov</a:t>
            </a:r>
            <a:r>
              <a:rPr lang="en-US" sz="1800" dirty="0" smtClean="0"/>
              <a:t> and Leonid Prokhorov</a:t>
            </a:r>
          </a:p>
        </p:txBody>
      </p:sp>
    </p:spTree>
    <p:extLst>
      <p:ext uri="{BB962C8B-B14F-4D97-AF65-F5344CB8AC3E}">
        <p14:creationId xmlns:p14="http://schemas.microsoft.com/office/powerpoint/2010/main" val="26195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Noise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733800" cy="530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600200"/>
            <a:ext cx="5410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"</a:t>
            </a:r>
            <a:r>
              <a:rPr lang="en-US" sz="2800" b="1" dirty="0"/>
              <a:t>Measurements of Charging Noise with a Torsion </a:t>
            </a:r>
            <a:r>
              <a:rPr lang="en-US" sz="2800" b="1" dirty="0" smtClean="0"/>
              <a:t>Balance”</a:t>
            </a:r>
          </a:p>
          <a:p>
            <a:r>
              <a:rPr lang="en-US" sz="2400" dirty="0" smtClean="0"/>
              <a:t>Paul </a:t>
            </a:r>
            <a:r>
              <a:rPr lang="en-US" sz="2400" dirty="0" err="1" smtClean="0"/>
              <a:t>Campsie</a:t>
            </a:r>
            <a:r>
              <a:rPr lang="en-US" sz="2400" dirty="0" smtClean="0"/>
              <a:t>, Giles Hammond, James Hough, Sheila Rowan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007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Epoxy and Silica Mechanical Loss</a:t>
            </a:r>
          </a:p>
        </p:txBody>
      </p:sp>
      <p:pic>
        <p:nvPicPr>
          <p:cNvPr id="24578" name="Picture 2" descr="C:\Users\harry\talks\2013\LVC 2013-3\poster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096000" cy="42329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295401"/>
            <a:ext cx="9067800" cy="1066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“Mechanical </a:t>
            </a:r>
            <a:r>
              <a:rPr lang="en-US" sz="1600" b="1" dirty="0" smtClean="0"/>
              <a:t>Loss Measurement of TRA-DUCT 2902 Epoxy and </a:t>
            </a:r>
            <a:r>
              <a:rPr lang="en-US" sz="1600" b="1" dirty="0"/>
              <a:t>Shear </a:t>
            </a:r>
            <a:r>
              <a:rPr lang="en-US" sz="1600" b="1" dirty="0" smtClean="0"/>
              <a:t>and Bulk Mechanical Loss of Silica”</a:t>
            </a:r>
          </a:p>
          <a:p>
            <a:pPr marL="0" indent="0" algn="ctr">
              <a:buNone/>
            </a:pPr>
            <a:r>
              <a:rPr lang="en-US" sz="1800" dirty="0" smtClean="0"/>
              <a:t>Jonathan Newport, </a:t>
            </a:r>
            <a:r>
              <a:rPr lang="en-US" sz="1800" dirty="0" err="1" smtClean="0"/>
              <a:t>Danika</a:t>
            </a:r>
            <a:r>
              <a:rPr lang="en-US" sz="1800" dirty="0" smtClean="0"/>
              <a:t> </a:t>
            </a:r>
            <a:r>
              <a:rPr lang="en-US" sz="1800" dirty="0" err="1" smtClean="0"/>
              <a:t>Balas</a:t>
            </a:r>
            <a:r>
              <a:rPr lang="en-US" sz="1800" dirty="0" smtClean="0"/>
              <a:t>, David </a:t>
            </a:r>
            <a:r>
              <a:rPr lang="en-US" sz="1800" dirty="0" err="1" smtClean="0"/>
              <a:t>Beyea</a:t>
            </a:r>
            <a:r>
              <a:rPr lang="en-US" sz="1800" dirty="0" smtClean="0"/>
              <a:t>, Alexandra France, Steve Penn, Raymond </a:t>
            </a:r>
            <a:r>
              <a:rPr lang="en-US" sz="1800" dirty="0" err="1" smtClean="0"/>
              <a:t>Robie</a:t>
            </a:r>
            <a:r>
              <a:rPr lang="en-US" sz="1800" dirty="0" smtClean="0"/>
              <a:t> – American University (and HWS)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Coatings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Namjun</a:t>
            </a:r>
            <a:r>
              <a:rPr lang="en-US" dirty="0" smtClean="0"/>
              <a:t> </a:t>
            </a:r>
            <a:r>
              <a:rPr lang="en-US" dirty="0"/>
              <a:t>Kim, Jonathan F. Stebbins, </a:t>
            </a:r>
            <a:r>
              <a:rPr lang="en-US" dirty="0" smtClean="0"/>
              <a:t>“Structure </a:t>
            </a:r>
            <a:r>
              <a:rPr lang="en-US" dirty="0"/>
              <a:t>of Amorphous Tantalum Oxide Coatings: O-17 MAS NMR </a:t>
            </a:r>
            <a:r>
              <a:rPr lang="en-US" dirty="0" smtClean="0"/>
              <a:t>Studies”</a:t>
            </a:r>
          </a:p>
          <a:p>
            <a:r>
              <a:rPr lang="en-US" dirty="0" smtClean="0"/>
              <a:t>Steve </a:t>
            </a:r>
            <a:r>
              <a:rPr lang="en-US" dirty="0"/>
              <a:t>Penn, </a:t>
            </a:r>
            <a:r>
              <a:rPr lang="en-US" dirty="0" smtClean="0"/>
              <a:t>“Mechanical </a:t>
            </a:r>
            <a:r>
              <a:rPr lang="en-US" dirty="0"/>
              <a:t>Loss in Annealed </a:t>
            </a:r>
            <a:r>
              <a:rPr lang="en-US" dirty="0" err="1" smtClean="0"/>
              <a:t>AlGaAs</a:t>
            </a:r>
            <a:r>
              <a:rPr lang="en-US" dirty="0" smtClean="0"/>
              <a:t> Coatings”</a:t>
            </a:r>
          </a:p>
          <a:p>
            <a:r>
              <a:rPr lang="en-US" dirty="0"/>
              <a:t>R. Douglas, K. </a:t>
            </a:r>
            <a:r>
              <a:rPr lang="en-US" dirty="0" err="1"/>
              <a:t>Haughian</a:t>
            </a:r>
            <a:r>
              <a:rPr lang="en-US" dirty="0"/>
              <a:t> and </a:t>
            </a:r>
            <a:r>
              <a:rPr lang="en-US" dirty="0" err="1"/>
              <a:t>M.van</a:t>
            </a:r>
            <a:r>
              <a:rPr lang="en-US" dirty="0"/>
              <a:t> </a:t>
            </a:r>
            <a:r>
              <a:rPr lang="en-US" dirty="0" err="1"/>
              <a:t>Veggel</a:t>
            </a:r>
            <a:r>
              <a:rPr lang="en-US" dirty="0"/>
              <a:t>, </a:t>
            </a:r>
            <a:r>
              <a:rPr lang="en-US" dirty="0" smtClean="0"/>
              <a:t>“Recent </a:t>
            </a:r>
            <a:r>
              <a:rPr lang="en-US" dirty="0"/>
              <a:t>optical and mechanical experiments with </a:t>
            </a:r>
            <a:r>
              <a:rPr lang="en-US" dirty="0" smtClean="0"/>
              <a:t>Sapphire”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0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Aidan Brooks, "Advanced LIGO TCS S</a:t>
            </a:r>
            <a:r>
              <a:rPr lang="en-US" dirty="0" smtClean="0"/>
              <a:t>tatus”</a:t>
            </a:r>
            <a:endParaRPr lang="en-US" dirty="0"/>
          </a:p>
          <a:p>
            <a:r>
              <a:rPr lang="en-US" dirty="0" err="1"/>
              <a:t>Giacomo</a:t>
            </a:r>
            <a:r>
              <a:rPr lang="en-US" dirty="0"/>
              <a:t> </a:t>
            </a:r>
            <a:r>
              <a:rPr lang="en-US" dirty="0" err="1"/>
              <a:t>Ciani</a:t>
            </a:r>
            <a:r>
              <a:rPr lang="en-US" dirty="0"/>
              <a:t>, "Production Ring Heaters Qualification and T</a:t>
            </a:r>
            <a:r>
              <a:rPr lang="en-US" dirty="0" smtClean="0"/>
              <a:t>esting”</a:t>
            </a:r>
          </a:p>
          <a:p>
            <a:r>
              <a:rPr lang="en-US" dirty="0" smtClean="0"/>
              <a:t>R </a:t>
            </a:r>
            <a:r>
              <a:rPr lang="en-US" dirty="0" err="1"/>
              <a:t>Adhikari</a:t>
            </a:r>
            <a:r>
              <a:rPr lang="en-US" dirty="0"/>
              <a:t> and </a:t>
            </a:r>
            <a:r>
              <a:rPr lang="en-US" dirty="0" err="1"/>
              <a:t>Nic</a:t>
            </a:r>
            <a:r>
              <a:rPr lang="en-US" dirty="0"/>
              <a:t> </a:t>
            </a:r>
            <a:r>
              <a:rPr lang="en-US" dirty="0" smtClean="0"/>
              <a:t>Smith, “Just </a:t>
            </a:r>
            <a:r>
              <a:rPr lang="en-US" dirty="0"/>
              <a:t>Cool Enough: </a:t>
            </a:r>
            <a:r>
              <a:rPr lang="en-US" dirty="0" smtClean="0"/>
              <a:t>Ultra-LIGO”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3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Noise and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410200"/>
          </a:xfrm>
        </p:spPr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/>
              <a:t>Pashentseva</a:t>
            </a:r>
            <a:r>
              <a:rPr lang="en-US" dirty="0"/>
              <a:t> and Igor </a:t>
            </a:r>
            <a:r>
              <a:rPr lang="en-US" dirty="0" err="1"/>
              <a:t>Bilenko</a:t>
            </a:r>
            <a:r>
              <a:rPr lang="en-US" dirty="0"/>
              <a:t> "Measurement of mechanical excess noise from the stressed silicate </a:t>
            </a:r>
            <a:r>
              <a:rPr lang="en-US" dirty="0" smtClean="0"/>
              <a:t>bonding“</a:t>
            </a:r>
          </a:p>
          <a:p>
            <a:r>
              <a:rPr lang="en-US" dirty="0"/>
              <a:t>D. Kelley, J. Lough, A. </a:t>
            </a:r>
            <a:r>
              <a:rPr lang="en-US" dirty="0" err="1"/>
              <a:t>Perreca</a:t>
            </a:r>
            <a:r>
              <a:rPr lang="en-US" dirty="0"/>
              <a:t>, S. Ballmer "Optical Trap for Angular Degree of </a:t>
            </a:r>
            <a:r>
              <a:rPr lang="en-US" dirty="0" smtClean="0"/>
              <a:t>Freedom“</a:t>
            </a:r>
          </a:p>
          <a:p>
            <a:r>
              <a:rPr lang="en-US" dirty="0" err="1"/>
              <a:t>L.Carbone</a:t>
            </a:r>
            <a:r>
              <a:rPr lang="en-US" dirty="0"/>
              <a:t>, </a:t>
            </a:r>
            <a:r>
              <a:rPr lang="en-US" dirty="0" err="1"/>
              <a:t>D.Brown</a:t>
            </a:r>
            <a:r>
              <a:rPr lang="en-US" dirty="0"/>
              <a:t>, </a:t>
            </a:r>
            <a:r>
              <a:rPr lang="en-US" dirty="0" err="1"/>
              <a:t>C.Bond</a:t>
            </a:r>
            <a:r>
              <a:rPr lang="en-US" dirty="0"/>
              <a:t>, </a:t>
            </a:r>
            <a:r>
              <a:rPr lang="en-US" dirty="0" err="1"/>
              <a:t>P.Fulda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 "FINESSE, a numerical simulation tool for optical design and detector commissioning“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572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280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Bulk and Shear Loss in Coatings</vt:lpstr>
      <vt:lpstr>Cryogenic Q of Silicon</vt:lpstr>
      <vt:lpstr>Charging Noise</vt:lpstr>
      <vt:lpstr>Epoxy and Silica Mechanical Loss</vt:lpstr>
      <vt:lpstr>Coatings and Materials</vt:lpstr>
      <vt:lpstr>Thermal Issues</vt:lpstr>
      <vt:lpstr>Technical Noise and Modeling</vt:lpstr>
    </vt:vector>
  </TitlesOfParts>
  <Company>LIGO/MIT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Harry</dc:creator>
  <cp:lastModifiedBy>Gregory Harry</cp:lastModifiedBy>
  <cp:revision>102</cp:revision>
  <dcterms:created xsi:type="dcterms:W3CDTF">2008-03-10T17:37:33Z</dcterms:created>
  <dcterms:modified xsi:type="dcterms:W3CDTF">2013-03-18T17:56:11Z</dcterms:modified>
</cp:coreProperties>
</file>