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4" r:id="rId6"/>
    <p:sldId id="265" r:id="rId7"/>
    <p:sldId id="266" r:id="rId8"/>
    <p:sldId id="259" r:id="rId9"/>
    <p:sldId id="267" r:id="rId10"/>
    <p:sldId id="268" r:id="rId11"/>
    <p:sldId id="275" r:id="rId12"/>
    <p:sldId id="269" r:id="rId13"/>
    <p:sldId id="270" r:id="rId14"/>
    <p:sldId id="271" r:id="rId15"/>
    <p:sldId id="262" r:id="rId16"/>
    <p:sldId id="272" r:id="rId17"/>
    <p:sldId id="26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36" autoAdjust="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45D01-8B1A-405C-9D43-DB166787B093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1B720-9B7A-4C1C-B71D-86585A81C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55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Brownian Thermal Fluctuations arise from: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Thickness fluctuations of coating layers caused by bulk and shear fluctuations.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Interface fluctuations caused by bulk and shear fluctuations.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Refractive index fluctuations caused by thickness fluctuations.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96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6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found using two modes</a:t>
            </a:r>
            <a:r>
              <a:rPr lang="en-US" baseline="0" dirty="0" smtClean="0"/>
              <a:t>, ideally with different shear/bulk energy ratios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66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-Contribution of surface loss is dependent</a:t>
            </a:r>
            <a:r>
              <a:rPr lang="en-US" baseline="0" dirty="0" smtClean="0"/>
              <a:t> on surface to volume ratio and is mode dependent C1=\mu\</a:t>
            </a:r>
            <a:r>
              <a:rPr lang="en-US" baseline="0" dirty="0" err="1" smtClean="0"/>
              <a:t>alpha_s</a:t>
            </a:r>
            <a:r>
              <a:rPr lang="en-US" baseline="0" dirty="0" smtClean="0"/>
              <a:t> where \mu depends on mode shape and \</a:t>
            </a:r>
            <a:r>
              <a:rPr lang="en-US" baseline="0" dirty="0" err="1" smtClean="0"/>
              <a:t>alpha_s</a:t>
            </a:r>
            <a:r>
              <a:rPr lang="en-US" baseline="0" dirty="0" smtClean="0"/>
              <a:t> is surface loss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415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HV</a:t>
            </a:r>
            <a:r>
              <a:rPr lang="en-US" baseline="0" dirty="0" smtClean="0"/>
              <a:t> amp good to 125kHz for large signals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2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-loss associated with energy density in</a:t>
            </a:r>
            <a:r>
              <a:rPr lang="en-US" baseline="0" dirty="0" smtClean="0"/>
              <a:t> parallel (transverse) coating strains as phi_|| (r and theta directions)</a:t>
            </a:r>
          </a:p>
          <a:p>
            <a:r>
              <a:rPr lang="en-US" baseline="0" dirty="0" smtClean="0"/>
              <a:t>-loss associated with energy density in perpendicular (longitudinal) coating strains as </a:t>
            </a:r>
            <a:r>
              <a:rPr lang="en-US" baseline="0" dirty="0" err="1" smtClean="0"/>
              <a:t>phi_perp</a:t>
            </a:r>
            <a:r>
              <a:rPr lang="en-US" baseline="0" dirty="0" smtClean="0"/>
              <a:t> (z direction)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Ringdowns</a:t>
            </a:r>
            <a:r>
              <a:rPr lang="en-US" baseline="0" dirty="0" smtClean="0"/>
              <a:t> to measure Q and phi</a:t>
            </a:r>
          </a:p>
          <a:p>
            <a:r>
              <a:rPr lang="en-US" baseline="0" dirty="0" smtClean="0"/>
              <a:t>-Energy ratios calculated analytically or via a FEA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41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-Specific 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6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-Specific 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6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6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6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a mode is found,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6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a mode is found,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66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-K</a:t>
            </a:r>
            <a:r>
              <a:rPr lang="en-US" baseline="0" dirty="0" smtClean="0"/>
              <a:t> is the Bulk Modulus</a:t>
            </a:r>
          </a:p>
          <a:p>
            <a:r>
              <a:rPr lang="en-US" baseline="0" dirty="0" smtClean="0"/>
              <a:t>-G is the Shear Modulus</a:t>
            </a:r>
          </a:p>
          <a:p>
            <a:r>
              <a:rPr lang="en-US" baseline="0" dirty="0" smtClean="0"/>
              <a:t>-</a:t>
            </a:r>
            <a:r>
              <a:rPr lang="en-US" dirty="0" smtClean="0"/>
              <a:t>S is the 3x3 strain tensor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720-9B7A-4C1C-B71D-86585A81CA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6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729AD0-590E-44FC-9D09-E75602C4211B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B4A4E17-A563-43F0-8C96-3F740E2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487" y="914400"/>
            <a:ext cx="7772400" cy="1524000"/>
          </a:xfrm>
        </p:spPr>
        <p:txBody>
          <a:bodyPr/>
          <a:lstStyle/>
          <a:p>
            <a:pPr algn="ctr"/>
            <a:r>
              <a:rPr lang="en-US" dirty="0" smtClean="0"/>
              <a:t>Mechanical Loss in Silica substrates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772400" cy="1508760"/>
          </a:xfrm>
        </p:spPr>
        <p:txBody>
          <a:bodyPr/>
          <a:lstStyle/>
          <a:p>
            <a:pPr algn="ctr"/>
            <a:r>
              <a:rPr lang="en-US" sz="2400" b="1" dirty="0" smtClean="0"/>
              <a:t>Jonathan Newport</a:t>
            </a:r>
          </a:p>
          <a:p>
            <a:pPr algn="ctr"/>
            <a:r>
              <a:rPr lang="en-US" sz="2400" b="1" dirty="0" smtClean="0"/>
              <a:t>American University</a:t>
            </a:r>
          </a:p>
          <a:p>
            <a:pPr algn="ctr"/>
            <a:r>
              <a:rPr lang="en-US" dirty="0" smtClean="0"/>
              <a:t>Gregg Harry, Raymond </a:t>
            </a:r>
            <a:r>
              <a:rPr lang="en-US" dirty="0" err="1" smtClean="0"/>
              <a:t>Robie</a:t>
            </a:r>
            <a:r>
              <a:rPr lang="en-US" dirty="0" smtClean="0"/>
              <a:t>, David </a:t>
            </a:r>
            <a:r>
              <a:rPr lang="en-US" dirty="0" err="1" smtClean="0"/>
              <a:t>Belyea</a:t>
            </a:r>
            <a:r>
              <a:rPr lang="en-US" dirty="0" smtClean="0"/>
              <a:t>, Matt </a:t>
            </a:r>
            <a:r>
              <a:rPr lang="en-US" dirty="0" smtClean="0"/>
              <a:t>Abernathy</a:t>
            </a:r>
          </a:p>
          <a:p>
            <a:pPr algn="ctr"/>
            <a:r>
              <a:rPr lang="en-US" b="1" smtClean="0"/>
              <a:t>LIGO-G1300309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29000" y="4538183"/>
            <a:ext cx="2683374" cy="1123856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LVC Meeting</a:t>
            </a:r>
          </a:p>
          <a:p>
            <a:pPr algn="ctr"/>
            <a:r>
              <a:rPr lang="en-US" dirty="0" smtClean="0"/>
              <a:t>Bethesda, MD</a:t>
            </a:r>
          </a:p>
          <a:p>
            <a:pPr algn="ctr"/>
            <a:r>
              <a:rPr lang="en-US" dirty="0" smtClean="0"/>
              <a:t>March 18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Measurement Techniques:</a:t>
            </a:r>
            <a:br>
              <a:rPr lang="en-US" sz="2800" dirty="0" smtClean="0"/>
            </a:br>
            <a:r>
              <a:rPr lang="en-US" sz="2800" dirty="0" err="1" smtClean="0"/>
              <a:t>Ringdowns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399"/>
            <a:ext cx="6629400" cy="52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810000" y="2743200"/>
                <a:ext cx="1905000" cy="49327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743200"/>
                <a:ext cx="1905000" cy="4932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5057845" y="2858065"/>
            <a:ext cx="200161" cy="263546"/>
          </a:xfrm>
          <a:prstGeom prst="roundRect">
            <a:avLst>
              <a:gd name="adj" fmla="val 3724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5715000" y="2025134"/>
                <a:ext cx="1228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𝒔𝒖𝒃𝒔𝒕𝒓𝒂𝒕𝒆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025134"/>
                <a:ext cx="1228157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>
            <a:stCxn id="16" idx="1"/>
            <a:endCxn id="15" idx="0"/>
          </p:cNvCxnSpPr>
          <p:nvPr/>
        </p:nvCxnSpPr>
        <p:spPr>
          <a:xfrm rot="10800000" flipV="1">
            <a:off x="5157926" y="2209799"/>
            <a:ext cx="557074" cy="648265"/>
          </a:xfrm>
          <a:prstGeom prst="curvedConnector2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07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Measurement Techniques:</a:t>
            </a:r>
            <a:br>
              <a:rPr lang="en-US" sz="2800" dirty="0" smtClean="0"/>
            </a:br>
            <a:r>
              <a:rPr lang="en-US" sz="2800" dirty="0" smtClean="0"/>
              <a:t>Q Results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16764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</a:t>
                      </a:r>
                      <a:r>
                        <a:rPr lang="en-US" baseline="0" dirty="0" smtClean="0"/>
                        <a:t> Freq [Hz]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2.009×10</a:t>
                      </a:r>
                      <a:r>
                        <a:rPr lang="en-US" baseline="30000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6162.4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1.47×10</a:t>
                      </a:r>
                      <a:r>
                        <a:rPr lang="en-US" baseline="30000" dirty="0" smtClean="0"/>
                        <a:t>7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9445.8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5.49×10</a:t>
                      </a:r>
                      <a:r>
                        <a:rPr lang="en-US" baseline="30000" dirty="0" smtClean="0"/>
                        <a:t>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2699.2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1.9×10</a:t>
                      </a:r>
                      <a:r>
                        <a:rPr lang="en-US" baseline="30000" dirty="0" smtClean="0"/>
                        <a:t>7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6149.6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1.89×10</a:t>
                      </a:r>
                      <a:r>
                        <a:rPr lang="en-US" baseline="30000" dirty="0" smtClean="0"/>
                        <a:t>7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9438.3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1.326×10</a:t>
                      </a:r>
                      <a:r>
                        <a:rPr lang="en-US" baseline="30000" dirty="0" smtClean="0"/>
                        <a:t>7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10,612.5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7.66×10</a:t>
                      </a:r>
                      <a:r>
                        <a:rPr lang="en-US" baseline="30000" dirty="0" smtClean="0"/>
                        <a:t>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2758.1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1.911×10</a:t>
                      </a:r>
                      <a:r>
                        <a:rPr lang="en-US" baseline="30000" dirty="0" smtClean="0"/>
                        <a:t>7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4163.2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8.88×10</a:t>
                      </a:r>
                      <a:r>
                        <a:rPr lang="en-US" baseline="30000" dirty="0" smtClean="0"/>
                        <a:t>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37,039.1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1.488×10</a:t>
                      </a:r>
                      <a:r>
                        <a:rPr lang="en-US" baseline="30000" dirty="0" smtClean="0"/>
                        <a:t>7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85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Analysis: Return to FEA</a:t>
            </a:r>
            <a:br>
              <a:rPr lang="en-US" sz="2800" dirty="0" smtClean="0"/>
            </a:br>
            <a:r>
              <a:rPr lang="en-US" sz="2800" dirty="0" smtClean="0"/>
              <a:t>with New Formalism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84729" y="5591166"/>
            <a:ext cx="6019799" cy="937426"/>
            <a:chOff x="2852487" y="6135393"/>
            <a:chExt cx="6019799" cy="93742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852487" y="6138140"/>
                  <a:ext cx="6019799" cy="934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𝑠𝑢𝑏𝑠𝑡𝑟𝑎𝑡𝑒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𝑆𝑢𝑏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𝑇𝑜𝑡𝑎𝑙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𝑆𝑢𝑏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𝑆𝑢𝑏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𝑇𝑜𝑡𝑎𝑙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𝑆𝑢𝑏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487" y="6138140"/>
                  <a:ext cx="6019799" cy="934679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6588346" y="6138140"/>
              <a:ext cx="795073" cy="696627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85192" y="6135393"/>
              <a:ext cx="744619" cy="699374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799592" y="1295400"/>
                <a:ext cx="7569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Elastic energy can be divided into </a:t>
                </a:r>
                <a:r>
                  <a:rPr lang="en-US" i="1" dirty="0" smtClean="0"/>
                  <a:t>bulk energy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i="1" dirty="0" smtClean="0"/>
                  <a:t>shear energy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when</a:t>
                </a:r>
                <a:br>
                  <a:rPr lang="en-US" dirty="0" smtClean="0"/>
                </a:br>
                <a:r>
                  <a:rPr lang="en-US" dirty="0" smtClean="0"/>
                  <a:t>applying a force with a known pressure profile,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92" y="1295400"/>
                <a:ext cx="7569829" cy="64633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483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1981200" y="1957780"/>
                <a:ext cx="5611728" cy="674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𝑆𝑢𝑏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𝑆𝑢𝑏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𝑆𝑢𝑏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957780"/>
                <a:ext cx="5611728" cy="67492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62718" y="3804493"/>
                <a:ext cx="2179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18" y="3804493"/>
                <a:ext cx="2179764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019800" y="3664637"/>
                <a:ext cx="279127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664637"/>
                <a:ext cx="2791277" cy="6127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743200"/>
            <a:ext cx="2974956" cy="23964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26000" y="5155955"/>
            <a:ext cx="5886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FEA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23" name="Curved Connector 22"/>
          <p:cNvCxnSpPr>
            <a:stCxn id="22" idx="1"/>
            <a:endCxn id="12" idx="0"/>
          </p:cNvCxnSpPr>
          <p:nvPr/>
        </p:nvCxnSpPr>
        <p:spPr>
          <a:xfrm rot="10800000" flipV="1">
            <a:off x="3989744" y="5340620"/>
            <a:ext cx="536256" cy="250545"/>
          </a:xfrm>
          <a:prstGeom prst="curvedConnector2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2" idx="3"/>
            <a:endCxn id="11" idx="0"/>
          </p:cNvCxnSpPr>
          <p:nvPr/>
        </p:nvCxnSpPr>
        <p:spPr>
          <a:xfrm>
            <a:off x="5114623" y="5340621"/>
            <a:ext cx="603502" cy="253292"/>
          </a:xfrm>
          <a:prstGeom prst="curvedConnector2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19015" y="337751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081853" y="329530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21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Analysis: FEA Energy Ratios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509" y="1676400"/>
            <a:ext cx="6237572" cy="465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73" y="3672231"/>
            <a:ext cx="1300853" cy="81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/>
          <p:cNvCxnSpPr>
            <a:stCxn id="9219" idx="0"/>
          </p:cNvCxnSpPr>
          <p:nvPr/>
        </p:nvCxnSpPr>
        <p:spPr>
          <a:xfrm rot="5400000" flipH="1" flipV="1">
            <a:off x="1097585" y="2102816"/>
            <a:ext cx="1538630" cy="1600200"/>
          </a:xfrm>
          <a:prstGeom prst="curvedConnector2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H="1">
            <a:off x="1357266" y="4224396"/>
            <a:ext cx="1076209" cy="1600203"/>
          </a:xfrm>
          <a:prstGeom prst="curvedConnector2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96475"/>
            <a:ext cx="1445930" cy="82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Curved Connector 27"/>
          <p:cNvCxnSpPr>
            <a:stCxn id="9220" idx="1"/>
          </p:cNvCxnSpPr>
          <p:nvPr/>
        </p:nvCxnSpPr>
        <p:spPr>
          <a:xfrm rot="10800000">
            <a:off x="2819400" y="3672233"/>
            <a:ext cx="609600" cy="134503"/>
          </a:xfrm>
          <a:prstGeom prst="curvedConnector3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9220" idx="1"/>
          </p:cNvCxnSpPr>
          <p:nvPr/>
        </p:nvCxnSpPr>
        <p:spPr>
          <a:xfrm rot="10800000" flipV="1">
            <a:off x="2819402" y="3806735"/>
            <a:ext cx="609599" cy="196378"/>
          </a:xfrm>
          <a:prstGeom prst="curvedConnector3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515" y="1072404"/>
            <a:ext cx="1493415" cy="84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Curved Connector 37"/>
          <p:cNvCxnSpPr>
            <a:stCxn id="9221" idx="3"/>
          </p:cNvCxnSpPr>
          <p:nvPr/>
        </p:nvCxnSpPr>
        <p:spPr>
          <a:xfrm>
            <a:off x="4874930" y="1496082"/>
            <a:ext cx="306670" cy="332718"/>
          </a:xfrm>
          <a:prstGeom prst="curvedConnector2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4894" y="3380722"/>
            <a:ext cx="1388187" cy="80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Curved Connector 44"/>
          <p:cNvCxnSpPr>
            <a:stCxn id="9222" idx="1"/>
          </p:cNvCxnSpPr>
          <p:nvPr/>
        </p:nvCxnSpPr>
        <p:spPr>
          <a:xfrm rot="10800000" flipV="1">
            <a:off x="6019802" y="3782289"/>
            <a:ext cx="475092" cy="24447"/>
          </a:xfrm>
          <a:prstGeom prst="curvedConnector3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42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err="1" smtClean="0"/>
              <a:t>Preleminary</a:t>
            </a:r>
            <a:r>
              <a:rPr lang="en-US" sz="2800" dirty="0" smtClean="0"/>
              <a:t> Results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447800"/>
            <a:ext cx="482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Bulk and Shear loss can be then be calculated: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167220" y="2057400"/>
                <a:ext cx="3763914" cy="13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𝐵𝑢𝑙𝑘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𝑇𝑜𝑡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𝑆h𝑒𝑎𝑟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𝑇𝑜𝑡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𝐵𝑢𝑙𝑘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𝑇𝑜𝑡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𝑆h𝑒𝑎𝑟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𝑇𝑜𝑡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𝐵𝑢𝑙𝑘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𝑆h𝑒𝑎𝑟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220" y="2057400"/>
                <a:ext cx="3763914" cy="130529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19200" y="5682734"/>
            <a:ext cx="655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Note that we lose frequency information! (or it’s buried, at least)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476254"/>
                  </p:ext>
                </p:extLst>
              </p:nvPr>
            </p:nvGraphicFramePr>
            <p:xfrm>
              <a:off x="1447800" y="3581400"/>
              <a:ext cx="6096000" cy="1828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/>
                    <a:gridCol w="2032000"/>
                    <a:gridCol w="2032000"/>
                  </a:tblGrid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 26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𝑩𝒖𝒍𝒌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𝑺𝒉𝒆𝒂𝒓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1.96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+mn-ea"/>
                                  </a:rPr>
                                  <m:t>4.24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+mn-ea"/>
                                  </a:rPr>
                                  <m:t>1.67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+mn-ea"/>
                                  </a:rPr>
                                  <m:t>6.66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581476254"/>
                  </p:ext>
                </p:extLst>
              </p:nvPr>
            </p:nvGraphicFramePr>
            <p:xfrm>
              <a:off x="1447800" y="3581400"/>
              <a:ext cx="6096000" cy="1828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/>
                    <a:gridCol w="2032000"/>
                    <a:gridCol w="2032000"/>
                  </a:tblGrid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 26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000" t="-1000" r="-99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200601" t="-1000" b="-200000"/>
                          </a:stretch>
                        </a:blip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000" t="-101000" r="-9970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200601" t="-101000" b="-100000"/>
                          </a:stretch>
                        </a:blip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000" t="-201000" r="-9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200601" t="-201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787204" cy="4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497" y="4177896"/>
            <a:ext cx="914400" cy="51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402" y="4849189"/>
            <a:ext cx="914400" cy="51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3563" y="4828604"/>
            <a:ext cx="903334" cy="51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32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1074" y="0"/>
            <a:ext cx="58634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“Frequency and surface dependence of mechanical loss in fused silica”</a:t>
            </a:r>
          </a:p>
          <a:p>
            <a:pPr algn="ctr"/>
            <a:r>
              <a:rPr lang="en-US" dirty="0" smtClean="0"/>
              <a:t>[Penn, et al., Physics Letters A, 352 (2006) 3-6]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219200" y="1261884"/>
                <a:ext cx="6681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Shows that mechanical loss of silica substrate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𝑠𝑢𝑏𝑠𝑡𝑟𝑎𝑡𝑒</m:t>
                        </m:r>
                      </m:sub>
                    </m:sSub>
                  </m:oMath>
                </a14:m>
                <a:r>
                  <a:rPr lang="en-US" dirty="0" smtClean="0"/>
                  <a:t> depends</a:t>
                </a:r>
                <a:br>
                  <a:rPr lang="en-US" dirty="0" smtClean="0"/>
                </a:br>
                <a:r>
                  <a:rPr lang="en-US" dirty="0" smtClean="0"/>
                  <a:t>on frequency and surface-to-volume ratio.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61884"/>
                <a:ext cx="6681829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4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57200" y="4674627"/>
            <a:ext cx="54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Frequency dependence of loss agrees well with results of modeling asymmetric double-well potential in Si-O-Si bond angle. </a:t>
            </a:r>
            <a:br>
              <a:rPr lang="en-US" dirty="0" smtClean="0"/>
            </a:br>
            <a:r>
              <a:rPr lang="en-US" dirty="0"/>
              <a:t>[</a:t>
            </a:r>
            <a:r>
              <a:rPr lang="en-US" dirty="0" err="1" smtClean="0"/>
              <a:t>Weidersich</a:t>
            </a:r>
            <a:r>
              <a:rPr lang="en-US" dirty="0" smtClean="0"/>
              <a:t>, et al., Phys. Rev. </a:t>
            </a:r>
            <a:r>
              <a:rPr lang="en-US" dirty="0" err="1" smtClean="0"/>
              <a:t>Lett</a:t>
            </a:r>
            <a:r>
              <a:rPr lang="en-US" dirty="0" smtClean="0"/>
              <a:t>. 84 (2000) 2718]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45757" y="2128968"/>
                <a:ext cx="4694234" cy="1295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𝑠𝑢𝑟𝑓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𝑣𝑜𝑙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Hz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7" y="2128968"/>
                <a:ext cx="4694234" cy="129554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229" y="2136103"/>
            <a:ext cx="3832241" cy="244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200" y="4616128"/>
            <a:ext cx="3199270" cy="218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3719223"/>
              </p:ext>
            </p:extLst>
          </p:nvPr>
        </p:nvGraphicFramePr>
        <p:xfrm>
          <a:off x="442784" y="3657600"/>
          <a:ext cx="47244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1340"/>
                <a:gridCol w="778420"/>
                <a:gridCol w="1082040"/>
                <a:gridCol w="807720"/>
                <a:gridCol w="944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C1 (pm)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C2 (×10</a:t>
                      </a:r>
                      <a:r>
                        <a:rPr lang="en-US" sz="1400" baseline="30000" dirty="0" smtClean="0"/>
                        <a:t>-11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Suprasil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19382"/>
              </p:ext>
            </p:extLst>
          </p:nvPr>
        </p:nvGraphicFramePr>
        <p:xfrm>
          <a:off x="1371600" y="5943600"/>
          <a:ext cx="2667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3500"/>
                <a:gridCol w="1333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Suprasil</a:t>
                      </a:r>
                      <a:r>
                        <a:rPr lang="en-US" dirty="0" smtClean="0"/>
                        <a:t> 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≈0.75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67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Still Lots to Do!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899340" y="1447800"/>
                <a:ext cx="7463903" cy="3581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Frequency Dependence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742950" lvl="1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More Data Pairs – easier to probe higher order modes with wideband</a:t>
                </a:r>
                <a:br>
                  <a:rPr lang="en-US" dirty="0" smtClean="0"/>
                </a:br>
                <a:r>
                  <a:rPr lang="en-US" dirty="0" smtClean="0"/>
                  <a:t>HV Amplifier and computer control</a:t>
                </a:r>
              </a:p>
              <a:p>
                <a:pPr marL="742950" lvl="1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Design second sample with different energy ratios, but similar</a:t>
                </a:r>
                <a:br>
                  <a:rPr lang="en-US" dirty="0" smtClean="0"/>
                </a:br>
                <a:r>
                  <a:rPr lang="en-US" dirty="0" smtClean="0"/>
                  <a:t>mode frequencies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Include dependence of loss on Surface to Volume ratio in analysis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Include Shear/Bulk loss in Surface analysis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Compare to other theoretical models (</a:t>
                </a:r>
                <a:r>
                  <a:rPr lang="en-US" dirty="0" err="1" smtClean="0"/>
                  <a:t>Hai</a:t>
                </a:r>
                <a:r>
                  <a:rPr lang="en-US" dirty="0" smtClean="0"/>
                  <a:t> Ping Cheng, etc.)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Annealing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More modes, reanalyzing old data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40" y="1447800"/>
                <a:ext cx="7463903" cy="35813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72" b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74357" y="5737859"/>
                <a:ext cx="2586734" cy="616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𝑠𝑢𝑟𝑓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57" y="5737859"/>
                <a:ext cx="2586734" cy="61677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3972697" y="5737859"/>
                <a:ext cx="4708725" cy="616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𝑠𝑢𝑟𝑓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𝑠𝑢𝑟𝑓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𝑣𝑜𝑙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𝑣𝑜𝑙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97" y="5737859"/>
                <a:ext cx="4708725" cy="61677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3429000" y="6023386"/>
            <a:ext cx="457200" cy="45719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9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Bulk/Shear Optimization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6405" y="1371600"/>
            <a:ext cx="3962400" cy="516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51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327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111" y="1295400"/>
            <a:ext cx="8389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Thermal noise from internal degrees of freedom of interferometer test masses is a limiting noise source in the sensitive mid-frequency bands.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Must quantify mechanical loss in both Silica Substrate and Coating Layers.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44831" y="2438400"/>
            <a:ext cx="5291805" cy="4127836"/>
            <a:chOff x="4183754" y="1371600"/>
            <a:chExt cx="4756021" cy="3733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83754" y="1371600"/>
              <a:ext cx="4756021" cy="3733800"/>
            </a:xfrm>
            <a:prstGeom prst="rect">
              <a:avLst/>
            </a:prstGeom>
          </p:spPr>
        </p:pic>
        <p:cxnSp>
          <p:nvCxnSpPr>
            <p:cNvPr id="15" name="Straight Arrow Connector 7"/>
            <p:cNvCxnSpPr/>
            <p:nvPr/>
          </p:nvCxnSpPr>
          <p:spPr>
            <a:xfrm rot="5400000">
              <a:off x="5485774" y="2855303"/>
              <a:ext cx="2093930" cy="1107728"/>
            </a:xfrm>
            <a:prstGeom prst="curvedConnector3">
              <a:avLst>
                <a:gd name="adj1" fmla="val 3444"/>
              </a:avLst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Arrow Connector 7"/>
            <p:cNvCxnSpPr/>
            <p:nvPr/>
          </p:nvCxnSpPr>
          <p:spPr>
            <a:xfrm rot="5400000">
              <a:off x="5676902" y="2171699"/>
              <a:ext cx="1524000" cy="1295403"/>
            </a:xfrm>
            <a:prstGeom prst="curvedConnector3">
              <a:avLst>
                <a:gd name="adj1" fmla="val -579"/>
              </a:avLst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406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613900"/>
            <a:ext cx="5928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“Thermal noise in </a:t>
            </a:r>
            <a:r>
              <a:rPr lang="en-US" b="1" dirty="0" err="1" smtClean="0"/>
              <a:t>interferometric</a:t>
            </a:r>
            <a:r>
              <a:rPr lang="en-US" b="1" dirty="0" smtClean="0"/>
              <a:t> gravitational wave detectors due to dielectric optical coatings”</a:t>
            </a:r>
          </a:p>
          <a:p>
            <a:pPr algn="ctr"/>
            <a:r>
              <a:rPr lang="en-US" sz="1600" dirty="0" smtClean="0"/>
              <a:t>[Harry, et al., Classical &amp; Quantum Gravity, 19 (2002) 897-917]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219199" y="1657529"/>
                <a:ext cx="6636945" cy="951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Derives thermal noise power spectrum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𝑠𝑢𝑏𝑠𝑡𝑟𝑎𝑡𝑒</m:t>
                        </m:r>
                      </m:sub>
                    </m:sSub>
                  </m:oMath>
                </a14:m>
                <a:r>
                  <a:rPr lang="en-US" dirty="0" smtClean="0"/>
                  <a:t> and</a:t>
                </a:r>
                <a:br>
                  <a:rPr lang="en-US" dirty="0" smtClean="0"/>
                </a:br>
                <a:r>
                  <a:rPr lang="en-US" dirty="0" smtClean="0"/>
                  <a:t>coating losses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 smtClean="0"/>
                  <a:t>.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657529"/>
                <a:ext cx="6636945" cy="95179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51" t="-3205" b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87968" y="3936298"/>
            <a:ext cx="4741170" cy="1724924"/>
            <a:chOff x="2001111" y="2683008"/>
            <a:chExt cx="4741170" cy="172492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001111" y="3200400"/>
                  <a:ext cx="4741170" cy="659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𝑆𝑢𝑏𝑠𝑡𝑟𝑎𝑡𝑒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𝑇𝑜𝑡𝑎𝑙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𝑠𝑢𝑏𝑠𝑡𝑟𝑎𝑡𝑒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+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𝑇𝑜𝑡𝑎𝑙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1111" y="3200400"/>
                  <a:ext cx="4741170" cy="659540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2001111" y="3152344"/>
              <a:ext cx="800646" cy="762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77501" y="3152344"/>
              <a:ext cx="1113744" cy="762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2683008"/>
              <a:ext cx="1162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Measured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Curved Connector 12"/>
            <p:cNvCxnSpPr>
              <a:stCxn id="10" idx="1"/>
              <a:endCxn id="8" idx="0"/>
            </p:cNvCxnSpPr>
            <p:nvPr/>
          </p:nvCxnSpPr>
          <p:spPr>
            <a:xfrm rot="10800000" flipV="1">
              <a:off x="2401434" y="2867674"/>
              <a:ext cx="570366" cy="284670"/>
            </a:xfrm>
            <a:prstGeom prst="curved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10" idx="3"/>
              <a:endCxn id="12" idx="0"/>
            </p:cNvCxnSpPr>
            <p:nvPr/>
          </p:nvCxnSpPr>
          <p:spPr>
            <a:xfrm>
              <a:off x="4134298" y="2867674"/>
              <a:ext cx="600075" cy="284670"/>
            </a:xfrm>
            <a:prstGeom prst="curved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3048000" y="3200400"/>
              <a:ext cx="1066800" cy="762000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531241" y="3200400"/>
              <a:ext cx="775239" cy="762000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23412" y="4038600"/>
              <a:ext cx="12330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Calculated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cxnSp>
          <p:nvCxnSpPr>
            <p:cNvPr id="26" name="Curved Connector 25"/>
            <p:cNvCxnSpPr>
              <a:stCxn id="25" idx="1"/>
              <a:endCxn id="23" idx="2"/>
            </p:cNvCxnSpPr>
            <p:nvPr/>
          </p:nvCxnSpPr>
          <p:spPr>
            <a:xfrm rot="10800000">
              <a:off x="3581400" y="3962400"/>
              <a:ext cx="542012" cy="260866"/>
            </a:xfrm>
            <a:prstGeom prst="curvedConnector2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25" idx="3"/>
              <a:endCxn id="24" idx="2"/>
            </p:cNvCxnSpPr>
            <p:nvPr/>
          </p:nvCxnSpPr>
          <p:spPr>
            <a:xfrm flipV="1">
              <a:off x="5356442" y="3962400"/>
              <a:ext cx="562419" cy="260866"/>
            </a:xfrm>
            <a:prstGeom prst="curvedConnector2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1556119" y="2625587"/>
                <a:ext cx="5604868" cy="759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𝑤𝑌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𝑠𝑢𝑏𝑠𝑡𝑟𝑎𝑡𝑒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119" y="2625587"/>
                <a:ext cx="5604868" cy="75995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1219199" y="3429000"/>
                <a:ext cx="1537537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3429000"/>
                <a:ext cx="1537537" cy="37523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2381" t="-6557" r="-23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/>
              <p:cNvSpPr txBox="1"/>
              <p:nvPr/>
            </p:nvSpPr>
            <p:spPr>
              <a:xfrm>
                <a:off x="1219200" y="5715000"/>
                <a:ext cx="2215543" cy="652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r>
                      <a:rPr lang="en-US" b="0" i="0" smtClean="0">
                        <a:latin typeface="Cambria Math"/>
                        <a:ea typeface="Cambria Math"/>
                      </a:rPr>
                      <m:t> …???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Assumes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715000"/>
                <a:ext cx="2215543" cy="65223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65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851928" cy="379708"/>
          </a:xfrm>
        </p:spPr>
        <p:txBody>
          <a:bodyPr anchor="ctr"/>
          <a:lstStyle/>
          <a:p>
            <a:pPr algn="ctr"/>
            <a:r>
              <a:rPr lang="en-US" sz="2400" dirty="0" smtClean="0"/>
              <a:t>History: Old Formalism for Loss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731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606971"/>
          </a:xfrm>
        </p:spPr>
        <p:txBody>
          <a:bodyPr anchor="ctr"/>
          <a:lstStyle/>
          <a:p>
            <a:pPr algn="ctr"/>
            <a:r>
              <a:rPr lang="en-US" sz="2400" dirty="0" smtClean="0"/>
              <a:t>Impetus: New Formalism for Loss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1" y="679847"/>
            <a:ext cx="63449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“Brownian Thermal Noise in Multilayer  Coated Mirrors”</a:t>
            </a:r>
          </a:p>
          <a:p>
            <a:pPr algn="ctr"/>
            <a:r>
              <a:rPr lang="en-US" sz="1600" dirty="0" smtClean="0"/>
              <a:t>[Hong, et al, LIGO-G1200614-v1, Submitted to Phys. Rev. D]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44295" y="3218878"/>
            <a:ext cx="8061017" cy="3258284"/>
            <a:chOff x="870098" y="3067064"/>
            <a:chExt cx="8061017" cy="325828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56479" y="3067064"/>
                  <a:ext cx="743665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dirty="0" smtClean="0"/>
                    <a:t>New formalism for mechanical loss in coating starting from elastic energy</a:t>
                  </a:r>
                  <a:br>
                    <a:rPr lang="en-US" dirty="0" smtClean="0"/>
                  </a:br>
                  <a:r>
                    <a:rPr lang="en-US" dirty="0" smtClean="0"/>
                    <a:t>contained in </a:t>
                  </a:r>
                  <a:r>
                    <a:rPr lang="en-US" i="1" dirty="0" smtClean="0"/>
                    <a:t>bulk energy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dirty="0" smtClean="0"/>
                    <a:t> and </a:t>
                  </a:r>
                  <a:r>
                    <a:rPr lang="en-US" i="1" dirty="0" smtClean="0"/>
                    <a:t>shear energy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US" dirty="0" smtClean="0"/>
                    <a:t>.</a:t>
                  </a:r>
                  <a:endParaRPr lang="en-US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479" y="3067064"/>
                  <a:ext cx="7436651" cy="64633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574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670198" y="3805728"/>
                  <a:ext cx="6019799" cy="934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𝑐𝑜𝑎𝑡𝑒𝑑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𝑠𝑢𝑏𝑠𝑡𝑟𝑎𝑡𝑒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𝑇𝑜𝑡𝑎𝑙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𝑠𝑢𝑏𝑠𝑡𝑟𝑎𝑡𝑒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𝑇𝑜𝑡𝑎𝑙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𝑇𝑜𝑡𝑎𝑙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198" y="3805728"/>
                  <a:ext cx="6019799" cy="934679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5843174" y="3957562"/>
              <a:ext cx="400323" cy="41076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270697" y="3957562"/>
              <a:ext cx="419300" cy="41076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97886" y="3410985"/>
              <a:ext cx="159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</a:t>
              </a:r>
              <a:r>
                <a:rPr lang="en-US" b="1" dirty="0" smtClean="0">
                  <a:solidFill>
                    <a:srgbClr val="FF0000"/>
                  </a:solidFill>
                </a:rPr>
                <a:t>oss in coating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urved Connector 9"/>
            <p:cNvCxnSpPr>
              <a:endCxn id="8" idx="0"/>
            </p:cNvCxnSpPr>
            <p:nvPr/>
          </p:nvCxnSpPr>
          <p:spPr>
            <a:xfrm rot="10800000" flipV="1">
              <a:off x="6043336" y="3595648"/>
              <a:ext cx="412726" cy="361913"/>
            </a:xfrm>
            <a:prstGeom prst="curved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6" idx="3"/>
              <a:endCxn id="9" idx="3"/>
            </p:cNvCxnSpPr>
            <p:nvPr/>
          </p:nvCxnSpPr>
          <p:spPr>
            <a:xfrm flipH="1">
              <a:off x="7689997" y="3595651"/>
              <a:ext cx="304801" cy="567295"/>
            </a:xfrm>
            <a:prstGeom prst="curvedConnector3">
              <a:avLst>
                <a:gd name="adj1" fmla="val -75000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249699" y="4848020"/>
              <a:ext cx="268141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Without a coating, should be able to extend this analysis to </a:t>
              </a:r>
              <a:br>
                <a:rPr lang="en-US" dirty="0" smtClean="0"/>
              </a:br>
              <a:r>
                <a:rPr lang="en-US" dirty="0" smtClean="0"/>
                <a:t>bulk and shear loss in substrate</a:t>
              </a:r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879998" y="3881645"/>
              <a:ext cx="1066800" cy="562603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70098" y="5119345"/>
              <a:ext cx="6019799" cy="934679"/>
              <a:chOff x="2479533" y="4133335"/>
              <a:chExt cx="6019799" cy="934679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479533" y="4133335"/>
                    <a:ext cx="6019799" cy="9346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𝑠𝑢𝑏𝑠𝑡𝑟𝑎𝑡𝑒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𝑆𝑢𝑏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𝑇𝑜𝑡𝑎𝑙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𝑆𝑢𝑏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𝑆𝑢𝑏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𝑇𝑜𝑡𝑎𝑙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𝑆𝑢𝑏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  <a:p>
                    <a:endParaRPr lang="en-US" dirty="0"/>
                  </a:p>
                </p:txBody>
              </p:sp>
            </mc:Choice>
            <mc:Fallback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9533" y="4133335"/>
                    <a:ext cx="6019799" cy="934679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Rounded Rectangle 43"/>
              <p:cNvSpPr/>
              <p:nvPr/>
            </p:nvSpPr>
            <p:spPr>
              <a:xfrm>
                <a:off x="6972387" y="4209535"/>
                <a:ext cx="705489" cy="562603"/>
              </a:xfrm>
              <a:prstGeom prst="round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5256857" y="4209535"/>
                <a:ext cx="744619" cy="562603"/>
              </a:xfrm>
              <a:prstGeom prst="round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</a:endParaRPr>
              </a:p>
            </p:txBody>
          </p:sp>
        </p:grpSp>
        <p:cxnSp>
          <p:nvCxnSpPr>
            <p:cNvPr id="42" name="Curved Connector 41"/>
            <p:cNvCxnSpPr>
              <a:stCxn id="32" idx="2"/>
              <a:endCxn id="45" idx="0"/>
            </p:cNvCxnSpPr>
            <p:nvPr/>
          </p:nvCxnSpPr>
          <p:spPr>
            <a:xfrm rot="5400000">
              <a:off x="3840917" y="4623063"/>
              <a:ext cx="751297" cy="393666"/>
            </a:xfrm>
            <a:prstGeom prst="curvedConnector3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32" idx="2"/>
              <a:endCxn id="44" idx="0"/>
            </p:cNvCxnSpPr>
            <p:nvPr/>
          </p:nvCxnSpPr>
          <p:spPr>
            <a:xfrm rot="16200000" flipH="1">
              <a:off x="4688899" y="4168746"/>
              <a:ext cx="751297" cy="1302299"/>
            </a:xfrm>
            <a:prstGeom prst="curvedConnector3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/>
              <p:cNvSpPr txBox="1"/>
              <p:nvPr/>
            </p:nvSpPr>
            <p:spPr>
              <a:xfrm>
                <a:off x="1958521" y="2362200"/>
                <a:ext cx="5379358" cy="706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𝑐𝑜𝑎𝑡𝑖𝑛𝑔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𝑐𝑜𝑎𝑡𝑖𝑛𝑔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521" y="2362200"/>
                <a:ext cx="5379358" cy="70621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Rectangle 52"/>
              <p:cNvSpPr/>
              <p:nvPr/>
            </p:nvSpPr>
            <p:spPr>
              <a:xfrm>
                <a:off x="1010995" y="1371600"/>
                <a:ext cx="7620000" cy="929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 smtClean="0"/>
                  <a:t> formalism of Harry, et al. can lead to erroneous values – require </a:t>
                </a:r>
                <a:r>
                  <a:rPr lang="en-US" dirty="0" smtClean="0"/>
                  <a:t>new formalism.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When applying a force with known pressure profile:</a:t>
                </a:r>
                <a:endParaRPr lang="en-US" dirty="0" smtClean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95" y="1371600"/>
                <a:ext cx="7620000" cy="92922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560" t="-2632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228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Measurement Techniques:</a:t>
            </a:r>
            <a:br>
              <a:rPr lang="en-US" sz="2800" dirty="0" smtClean="0"/>
            </a:br>
            <a:r>
              <a:rPr lang="en-US" sz="2800" dirty="0" smtClean="0"/>
              <a:t>FEA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371600"/>
            <a:ext cx="7149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finite element analysis of an uncoated silica sample is used to find its</a:t>
            </a:r>
            <a:br>
              <a:rPr lang="en-US" dirty="0" smtClean="0"/>
            </a:br>
            <a:r>
              <a:rPr lang="en-US" dirty="0" smtClean="0"/>
              <a:t>approximate resonance frequencies</a:t>
            </a:r>
            <a:r>
              <a:rPr lang="en-US" dirty="0"/>
              <a:t>.</a:t>
            </a:r>
          </a:p>
        </p:txBody>
      </p:sp>
      <p:pic>
        <p:nvPicPr>
          <p:cNvPr id="4098" name="Picture 2" descr="C:\Users\newport.AMERICAN.000\Downloads\Mode3-1 - H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17931"/>
            <a:ext cx="482875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ewport.AMERICAN.000\Downloads\Mode4-1 - Bongo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2270"/>
            <a:ext cx="4778558" cy="29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4495800" y="6324600"/>
                <a:ext cx="1438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9354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324600"/>
                <a:ext cx="1438535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609600" y="4495800"/>
                <a:ext cx="1463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6102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95800"/>
                <a:ext cx="1463349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325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Measurement Techniques:</a:t>
            </a:r>
            <a:br>
              <a:rPr lang="en-US" sz="2800" dirty="0" smtClean="0"/>
            </a:br>
            <a:r>
              <a:rPr lang="en-US" sz="2800" dirty="0" smtClean="0"/>
              <a:t>Hanging Sample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371600"/>
            <a:ext cx="295589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2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Measurement Techniques:</a:t>
            </a:r>
            <a:br>
              <a:rPr lang="en-US" sz="2800" dirty="0" smtClean="0"/>
            </a:br>
            <a:r>
              <a:rPr lang="en-US" sz="2800" dirty="0" smtClean="0"/>
              <a:t>Bell Jar Upgrade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newport.AMERICAN.000\Google Drive\American\Projects - Harry\LIGOMarch2013ShearBulk\Pics\IMG_0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4001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279524"/>
            <a:ext cx="2386337" cy="5410200"/>
          </a:xfrm>
          <a:prstGeom prst="rect">
            <a:avLst/>
          </a:prstGeom>
        </p:spPr>
      </p:pic>
      <p:pic>
        <p:nvPicPr>
          <p:cNvPr id="6147" name="Picture 3" descr="C:\Users\newport.AMERICAN.000\Google Drive\American\Projects - Harry\LIGOMarch2013ShearBulk\BellJ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865" y="1220873"/>
            <a:ext cx="2644350" cy="51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590800" y="4191000"/>
            <a:ext cx="914400" cy="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73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Measurement Techniques:</a:t>
            </a:r>
            <a:br>
              <a:rPr lang="en-US" sz="2800" dirty="0" smtClean="0"/>
            </a:br>
            <a:r>
              <a:rPr lang="en-US" sz="2800" dirty="0" smtClean="0"/>
              <a:t>Birefringence Sensor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233771"/>
            <a:ext cx="7498972" cy="56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8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2013-01-28 - BF Swe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9050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ewport.AMERICAN.000\Google Drive\American\Projects - Harry\LIGOMarch2013ShearBulk\Pics\IMG_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75" y="2051805"/>
            <a:ext cx="3799739" cy="284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27"/>
            <a:ext cx="5851928" cy="1213944"/>
          </a:xfrm>
        </p:spPr>
        <p:txBody>
          <a:bodyPr anchor="ctr"/>
          <a:lstStyle/>
          <a:p>
            <a:pPr algn="ctr"/>
            <a:r>
              <a:rPr lang="en-US" sz="2800" dirty="0" smtClean="0"/>
              <a:t>Measurement Techniques:</a:t>
            </a:r>
            <a:br>
              <a:rPr lang="en-US" sz="2800" dirty="0" smtClean="0"/>
            </a:br>
            <a:r>
              <a:rPr lang="en-US" sz="2800" dirty="0" smtClean="0"/>
              <a:t>Mode Hunting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8"/>
            <a:ext cx="1371600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28" y="19826"/>
            <a:ext cx="151743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809999" y="3476626"/>
            <a:ext cx="914400" cy="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42999" y="1684896"/>
            <a:ext cx="259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Network/Signal Analyzer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3309" y="1535668"/>
            <a:ext cx="271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Instrument Control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48400" y="5089141"/>
            <a:ext cx="228600" cy="29424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05092" y="5383387"/>
            <a:ext cx="7002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+ Waveform Generator + </a:t>
            </a:r>
            <a:r>
              <a:rPr lang="en-US" dirty="0" err="1" smtClean="0"/>
              <a:t>Lockin</a:t>
            </a:r>
            <a:r>
              <a:rPr lang="en-US" dirty="0" smtClean="0"/>
              <a:t> </a:t>
            </a:r>
            <a:r>
              <a:rPr lang="en-US" dirty="0" err="1" smtClean="0"/>
              <a:t>Amplifer</a:t>
            </a:r>
            <a:r>
              <a:rPr lang="en-US" dirty="0" smtClean="0"/>
              <a:t> allows for complete control of all sweep parameters: input filter bandwidth, step time and step size down to 1µHz.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8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2385</TotalTime>
  <Words>568</Words>
  <Application>Microsoft Office PowerPoint</Application>
  <PresentationFormat>On-screen Show (4:3)</PresentationFormat>
  <Paragraphs>143</Paragraphs>
  <Slides>18</Slides>
  <Notes>13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Mechanical Loss in Silica substrates</vt:lpstr>
      <vt:lpstr>Introduction</vt:lpstr>
      <vt:lpstr>History: Old Formalism for Loss</vt:lpstr>
      <vt:lpstr>Impetus: New Formalism for Loss</vt:lpstr>
      <vt:lpstr>Measurement Techniques: FEA</vt:lpstr>
      <vt:lpstr>Measurement Techniques: Hanging Sample</vt:lpstr>
      <vt:lpstr>Measurement Techniques: Bell Jar Upgrade</vt:lpstr>
      <vt:lpstr>Measurement Techniques: Birefringence Sensor</vt:lpstr>
      <vt:lpstr>Measurement Techniques: Mode Hunting</vt:lpstr>
      <vt:lpstr>Measurement Techniques: Ringdowns</vt:lpstr>
      <vt:lpstr>Measurement Techniques: Q Results</vt:lpstr>
      <vt:lpstr>Analysis: Return to FEA with New Formalism</vt:lpstr>
      <vt:lpstr>Analysis: FEA Energy Ratios</vt:lpstr>
      <vt:lpstr>Preleminary Results</vt:lpstr>
      <vt:lpstr>Slide 15</vt:lpstr>
      <vt:lpstr>Still Lots to Do!</vt:lpstr>
      <vt:lpstr>Bulk/Shear Optimization</vt:lpstr>
      <vt:lpstr>Slide 18</vt:lpstr>
    </vt:vector>
  </TitlesOfParts>
  <Company>American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Loss in Silica substrates</dc:title>
  <dc:creator>Physics Admin</dc:creator>
  <cp:lastModifiedBy>Jon</cp:lastModifiedBy>
  <cp:revision>70</cp:revision>
  <dcterms:created xsi:type="dcterms:W3CDTF">2013-03-16T13:57:59Z</dcterms:created>
  <dcterms:modified xsi:type="dcterms:W3CDTF">2013-03-18T17:51:44Z</dcterms:modified>
</cp:coreProperties>
</file>