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
  </p:notesMasterIdLst>
  <p:sldIdLst>
    <p:sldId id="256" r:id="rId2"/>
  </p:sldIdLst>
  <p:sldSz cx="32918400" cy="43891200"/>
  <p:notesSz cx="7010400" cy="9296400"/>
  <p:defaultTextStyle>
    <a:defPPr>
      <a:defRPr lang="en-US"/>
    </a:defPPr>
    <a:lvl1pPr algn="l" defTabSz="2193925" rtl="0" fontAlgn="base">
      <a:spcBef>
        <a:spcPct val="0"/>
      </a:spcBef>
      <a:spcAft>
        <a:spcPct val="0"/>
      </a:spcAft>
      <a:defRPr sz="8600" kern="1200">
        <a:solidFill>
          <a:schemeClr val="tx1"/>
        </a:solidFill>
        <a:latin typeface="Arial" charset="0"/>
        <a:ea typeface="+mn-ea"/>
        <a:cs typeface="Arial" charset="0"/>
      </a:defRPr>
    </a:lvl1pPr>
    <a:lvl2pPr marL="2193925" indent="-1736725" algn="l" defTabSz="2193925" rtl="0" fontAlgn="base">
      <a:spcBef>
        <a:spcPct val="0"/>
      </a:spcBef>
      <a:spcAft>
        <a:spcPct val="0"/>
      </a:spcAft>
      <a:defRPr sz="8600" kern="1200">
        <a:solidFill>
          <a:schemeClr val="tx1"/>
        </a:solidFill>
        <a:latin typeface="Arial" charset="0"/>
        <a:ea typeface="+mn-ea"/>
        <a:cs typeface="Arial" charset="0"/>
      </a:defRPr>
    </a:lvl2pPr>
    <a:lvl3pPr marL="4387850" indent="-3473450" algn="l" defTabSz="2193925" rtl="0" fontAlgn="base">
      <a:spcBef>
        <a:spcPct val="0"/>
      </a:spcBef>
      <a:spcAft>
        <a:spcPct val="0"/>
      </a:spcAft>
      <a:defRPr sz="8600" kern="1200">
        <a:solidFill>
          <a:schemeClr val="tx1"/>
        </a:solidFill>
        <a:latin typeface="Arial" charset="0"/>
        <a:ea typeface="+mn-ea"/>
        <a:cs typeface="Arial" charset="0"/>
      </a:defRPr>
    </a:lvl3pPr>
    <a:lvl4pPr marL="6583363" indent="-5211763" algn="l" defTabSz="2193925" rtl="0" fontAlgn="base">
      <a:spcBef>
        <a:spcPct val="0"/>
      </a:spcBef>
      <a:spcAft>
        <a:spcPct val="0"/>
      </a:spcAft>
      <a:defRPr sz="8600" kern="1200">
        <a:solidFill>
          <a:schemeClr val="tx1"/>
        </a:solidFill>
        <a:latin typeface="Arial" charset="0"/>
        <a:ea typeface="+mn-ea"/>
        <a:cs typeface="Arial" charset="0"/>
      </a:defRPr>
    </a:lvl4pPr>
    <a:lvl5pPr marL="8777288" indent="-6948488" algn="l" defTabSz="2193925" rtl="0" fontAlgn="base">
      <a:spcBef>
        <a:spcPct val="0"/>
      </a:spcBef>
      <a:spcAft>
        <a:spcPct val="0"/>
      </a:spcAft>
      <a:defRPr sz="8600" kern="1200">
        <a:solidFill>
          <a:schemeClr val="tx1"/>
        </a:solidFill>
        <a:latin typeface="Arial" charset="0"/>
        <a:ea typeface="+mn-ea"/>
        <a:cs typeface="Arial" charset="0"/>
      </a:defRPr>
    </a:lvl5pPr>
    <a:lvl6pPr marL="2286000" algn="l" defTabSz="914400" rtl="0" eaLnBrk="1" latinLnBrk="0" hangingPunct="1">
      <a:defRPr sz="8600" kern="1200">
        <a:solidFill>
          <a:schemeClr val="tx1"/>
        </a:solidFill>
        <a:latin typeface="Arial" charset="0"/>
        <a:ea typeface="+mn-ea"/>
        <a:cs typeface="Arial" charset="0"/>
      </a:defRPr>
    </a:lvl6pPr>
    <a:lvl7pPr marL="2743200" algn="l" defTabSz="914400" rtl="0" eaLnBrk="1" latinLnBrk="0" hangingPunct="1">
      <a:defRPr sz="8600" kern="1200">
        <a:solidFill>
          <a:schemeClr val="tx1"/>
        </a:solidFill>
        <a:latin typeface="Arial" charset="0"/>
        <a:ea typeface="+mn-ea"/>
        <a:cs typeface="Arial" charset="0"/>
      </a:defRPr>
    </a:lvl7pPr>
    <a:lvl8pPr marL="3200400" algn="l" defTabSz="914400" rtl="0" eaLnBrk="1" latinLnBrk="0" hangingPunct="1">
      <a:defRPr sz="8600" kern="1200">
        <a:solidFill>
          <a:schemeClr val="tx1"/>
        </a:solidFill>
        <a:latin typeface="Arial" charset="0"/>
        <a:ea typeface="+mn-ea"/>
        <a:cs typeface="Arial" charset="0"/>
      </a:defRPr>
    </a:lvl8pPr>
    <a:lvl9pPr marL="3657600" algn="l" defTabSz="914400" rtl="0" eaLnBrk="1" latinLnBrk="0" hangingPunct="1">
      <a:defRPr sz="8600" kern="1200">
        <a:solidFill>
          <a:schemeClr val="tx1"/>
        </a:solidFill>
        <a:latin typeface="Arial" charset="0"/>
        <a:ea typeface="+mn-ea"/>
        <a:cs typeface="Arial" charset="0"/>
      </a:defRPr>
    </a:lvl9pPr>
  </p:defaultTextStyle>
  <p:extLst>
    <p:ext uri="{EFAFB233-063F-42B5-8137-9DF3F51BA10A}">
      <p15:sldGuideLst xmlns:p15="http://schemas.microsoft.com/office/powerpoint/2012/main" xmlns="">
        <p15:guide id="1" orient="horz" pos="13824">
          <p15:clr>
            <a:srgbClr val="A4A3A4"/>
          </p15:clr>
        </p15:guide>
        <p15:guide id="2" pos="103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C80"/>
    <a:srgbClr val="D3A7FF"/>
    <a:srgbClr val="F65D1B"/>
    <a:srgbClr val="0070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24013" autoAdjust="0"/>
    <p:restoredTop sz="96803" autoAdjust="0"/>
  </p:normalViewPr>
  <p:slideViewPr>
    <p:cSldViewPr snapToGrid="0" snapToObjects="1">
      <p:cViewPr>
        <p:scale>
          <a:sx n="40" d="100"/>
          <a:sy n="40" d="100"/>
        </p:scale>
        <p:origin x="240" y="4662"/>
      </p:cViewPr>
      <p:guideLst>
        <p:guide orient="horz" pos="13824"/>
        <p:guide pos="1036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956"/>
    </p:cViewPr>
  </p:sorter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a:latin typeface="Calibri" pitchFamily="34" charset="0"/>
              </a:defRPr>
            </a:lvl1pPr>
          </a:lstStyle>
          <a:p>
            <a:pPr>
              <a:defRPr/>
            </a:pPr>
            <a:endParaRPr lang="en-US"/>
          </a:p>
        </p:txBody>
      </p:sp>
      <p:sp>
        <p:nvSpPr>
          <p:cNvPr id="15363" name="Rectangle 3"/>
          <p:cNvSpPr>
            <a:spLocks noGrp="1" noChangeArrowheads="1"/>
          </p:cNvSpPr>
          <p:nvPr>
            <p:ph type="dt" idx="1"/>
          </p:nvPr>
        </p:nvSpPr>
        <p:spPr bwMode="auto">
          <a:xfrm>
            <a:off x="3970938"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latin typeface="Calibri" pitchFamily="34" charset="0"/>
              </a:defRPr>
            </a:lvl1pPr>
          </a:lstStyle>
          <a:p>
            <a:pPr>
              <a:defRPr/>
            </a:pPr>
            <a:fld id="{442357EE-1053-41A0-9B2A-115AE8F5389B}" type="datetimeFigureOut">
              <a:rPr lang="en-US"/>
              <a:pPr>
                <a:defRPr/>
              </a:pPr>
              <a:t>3/17/2013</a:t>
            </a:fld>
            <a:endParaRPr lang="en-US"/>
          </a:p>
        </p:txBody>
      </p:sp>
      <p:sp>
        <p:nvSpPr>
          <p:cNvPr id="13316" name="Rectangle 4"/>
          <p:cNvSpPr>
            <a:spLocks noGrp="1" noRot="1" noChangeAspect="1" noChangeArrowheads="1" noTextEdit="1"/>
          </p:cNvSpPr>
          <p:nvPr>
            <p:ph type="sldImg" idx="2"/>
          </p:nvPr>
        </p:nvSpPr>
        <p:spPr bwMode="auto">
          <a:xfrm>
            <a:off x="2197100" y="696913"/>
            <a:ext cx="2616200" cy="3486150"/>
          </a:xfrm>
          <a:prstGeom prst="rect">
            <a:avLst/>
          </a:prstGeom>
          <a:noFill/>
          <a:ln w="9525">
            <a:solidFill>
              <a:srgbClr val="000000"/>
            </a:solidFill>
            <a:miter lim="800000"/>
            <a:headEnd/>
            <a:tailEnd/>
          </a:ln>
        </p:spPr>
      </p:sp>
      <p:sp>
        <p:nvSpPr>
          <p:cNvPr id="15365" name="Rectangle 5"/>
          <p:cNvSpPr>
            <a:spLocks noGrp="1" noChangeArrowheads="1"/>
          </p:cNvSpPr>
          <p:nvPr>
            <p:ph type="body" sz="quarter" idx="3"/>
          </p:nvPr>
        </p:nvSpPr>
        <p:spPr bwMode="auto">
          <a:xfrm>
            <a:off x="701040" y="4415790"/>
            <a:ext cx="5608320" cy="418338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5366" name="Rectangle 6"/>
          <p:cNvSpPr>
            <a:spLocks noGrp="1" noChangeArrowheads="1"/>
          </p:cNvSpPr>
          <p:nvPr>
            <p:ph type="ftr" sz="quarter" idx="4"/>
          </p:nvPr>
        </p:nvSpPr>
        <p:spPr bwMode="auto">
          <a:xfrm>
            <a:off x="0"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a:latin typeface="Calibri" pitchFamily="34" charset="0"/>
              </a:defRPr>
            </a:lvl1pPr>
          </a:lstStyle>
          <a:p>
            <a:pPr>
              <a:defRPr/>
            </a:pPr>
            <a:endParaRPr lang="en-US"/>
          </a:p>
        </p:txBody>
      </p:sp>
      <p:sp>
        <p:nvSpPr>
          <p:cNvPr id="15367" name="Rectangle 7"/>
          <p:cNvSpPr>
            <a:spLocks noGrp="1" noChangeArrowheads="1"/>
          </p:cNvSpPr>
          <p:nvPr>
            <p:ph type="sldNum" sz="quarter" idx="5"/>
          </p:nvPr>
        </p:nvSpPr>
        <p:spPr bwMode="auto">
          <a:xfrm>
            <a:off x="3970938"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atin typeface="Calibri" pitchFamily="34" charset="0"/>
              </a:defRPr>
            </a:lvl1pPr>
          </a:lstStyle>
          <a:p>
            <a:pPr>
              <a:defRPr/>
            </a:pPr>
            <a:fld id="{BCBD3B28-A1AF-4427-8DB4-DE5B8B3F3C97}" type="slidenum">
              <a:rPr lang="en-US"/>
              <a:pPr>
                <a:defRPr/>
              </a:pPr>
              <a:t>‹#›</a:t>
            </a:fld>
            <a:endParaRPr lang="en-US"/>
          </a:p>
        </p:txBody>
      </p:sp>
    </p:spTree>
    <p:extLst>
      <p:ext uri="{BB962C8B-B14F-4D97-AF65-F5344CB8AC3E}">
        <p14:creationId xmlns:p14="http://schemas.microsoft.com/office/powerpoint/2010/main" val="214992912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ChangeArrowheads="1" noTextEdit="1"/>
          </p:cNvSpPr>
          <p:nvPr>
            <p:ph type="sldImg"/>
          </p:nvPr>
        </p:nvSpPr>
        <p:spPr>
          <a:ln/>
        </p:spPr>
      </p:sp>
      <p:sp>
        <p:nvSpPr>
          <p:cNvPr id="1638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5243557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68880" y="13634723"/>
            <a:ext cx="27980640" cy="9408160"/>
          </a:xfrm>
        </p:spPr>
        <p:txBody>
          <a:bodyPr/>
          <a:lstStyle/>
          <a:p>
            <a:r>
              <a:rPr lang="en-US" smtClean="0"/>
              <a:t>Click to edit Master title style</a:t>
            </a:r>
            <a:endParaRPr lang="en-US"/>
          </a:p>
        </p:txBody>
      </p:sp>
      <p:sp>
        <p:nvSpPr>
          <p:cNvPr id="3" name="Subtitle 2"/>
          <p:cNvSpPr>
            <a:spLocks noGrp="1"/>
          </p:cNvSpPr>
          <p:nvPr>
            <p:ph type="subTitle" idx="1"/>
          </p:nvPr>
        </p:nvSpPr>
        <p:spPr>
          <a:xfrm>
            <a:off x="4937760" y="24871680"/>
            <a:ext cx="23042880" cy="11216640"/>
          </a:xfrm>
        </p:spPr>
        <p:txBody>
          <a:bodyPr/>
          <a:lstStyle>
            <a:lvl1pPr marL="0" indent="0" algn="ctr">
              <a:buNone/>
              <a:defRPr>
                <a:solidFill>
                  <a:schemeClr val="tx1">
                    <a:tint val="75000"/>
                  </a:schemeClr>
                </a:solidFill>
              </a:defRPr>
            </a:lvl1pPr>
            <a:lvl2pPr marL="2194560" indent="0" algn="ctr">
              <a:buNone/>
              <a:defRPr>
                <a:solidFill>
                  <a:schemeClr val="tx1">
                    <a:tint val="75000"/>
                  </a:schemeClr>
                </a:solidFill>
              </a:defRPr>
            </a:lvl2pPr>
            <a:lvl3pPr marL="4389120" indent="0" algn="ctr">
              <a:buNone/>
              <a:defRPr>
                <a:solidFill>
                  <a:schemeClr val="tx1">
                    <a:tint val="75000"/>
                  </a:schemeClr>
                </a:solidFill>
              </a:defRPr>
            </a:lvl3pPr>
            <a:lvl4pPr marL="6583680" indent="0" algn="ctr">
              <a:buNone/>
              <a:defRPr>
                <a:solidFill>
                  <a:schemeClr val="tx1">
                    <a:tint val="75000"/>
                  </a:schemeClr>
                </a:solidFill>
              </a:defRPr>
            </a:lvl4pPr>
            <a:lvl5pPr marL="8778240" indent="0" algn="ctr">
              <a:buNone/>
              <a:defRPr>
                <a:solidFill>
                  <a:schemeClr val="tx1">
                    <a:tint val="75000"/>
                  </a:schemeClr>
                </a:solidFill>
              </a:defRPr>
            </a:lvl5pPr>
            <a:lvl6pPr marL="10972800" indent="0" algn="ctr">
              <a:buNone/>
              <a:defRPr>
                <a:solidFill>
                  <a:schemeClr val="tx1">
                    <a:tint val="75000"/>
                  </a:schemeClr>
                </a:solidFill>
              </a:defRPr>
            </a:lvl6pPr>
            <a:lvl7pPr marL="13167360" indent="0" algn="ctr">
              <a:buNone/>
              <a:defRPr>
                <a:solidFill>
                  <a:schemeClr val="tx1">
                    <a:tint val="75000"/>
                  </a:schemeClr>
                </a:solidFill>
              </a:defRPr>
            </a:lvl7pPr>
            <a:lvl8pPr marL="15361920" indent="0" algn="ctr">
              <a:buNone/>
              <a:defRPr>
                <a:solidFill>
                  <a:schemeClr val="tx1">
                    <a:tint val="75000"/>
                  </a:schemeClr>
                </a:solidFill>
              </a:defRPr>
            </a:lvl8pPr>
            <a:lvl9pPr marL="1755648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8494186-8C4E-4BA4-AAF3-13640D58C129}" type="datetimeFigureOut">
              <a:rPr lang="en-US"/>
              <a:pPr>
                <a:defRPr/>
              </a:pPr>
              <a:t>3/17/2013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9814BFD-8B28-4DC5-828A-174B8272C1EF}"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4564C04-EB72-48F9-9771-20F0E5E6D649}" type="datetimeFigureOut">
              <a:rPr lang="en-US"/>
              <a:pPr>
                <a:defRPr/>
              </a:pPr>
              <a:t>3/17/2013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326E9F6-DBD9-4352-8E7B-B15F98FC70E9}"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919310" y="11247123"/>
            <a:ext cx="26660477" cy="23968455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926459" y="11247123"/>
            <a:ext cx="79444213" cy="23968455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36516A4-5CDE-4DA3-A1AC-DFBEA4F4ECEB}" type="datetimeFigureOut">
              <a:rPr lang="en-US"/>
              <a:pPr>
                <a:defRPr/>
              </a:pPr>
              <a:t>3/17/2013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89C969C-DA5E-4172-8F9C-8448B63701C4}"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67BBA37-C51C-4C3B-A1AD-01E2F164403E}" type="datetimeFigureOut">
              <a:rPr lang="en-US"/>
              <a:pPr>
                <a:defRPr/>
              </a:pPr>
              <a:t>3/17/2013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8DB63BE-1B9D-4127-A66E-24EA6AB4C83A}"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600327" y="28204163"/>
            <a:ext cx="27980640" cy="8717280"/>
          </a:xfrm>
        </p:spPr>
        <p:txBody>
          <a:bodyPr anchor="t"/>
          <a:lstStyle>
            <a:lvl1pPr algn="l">
              <a:defRPr sz="19200" b="1" cap="all"/>
            </a:lvl1pPr>
          </a:lstStyle>
          <a:p>
            <a:r>
              <a:rPr lang="en-US" smtClean="0"/>
              <a:t>Click to edit Master title style</a:t>
            </a:r>
            <a:endParaRPr lang="en-US"/>
          </a:p>
        </p:txBody>
      </p:sp>
      <p:sp>
        <p:nvSpPr>
          <p:cNvPr id="3" name="Text Placeholder 2"/>
          <p:cNvSpPr>
            <a:spLocks noGrp="1"/>
          </p:cNvSpPr>
          <p:nvPr>
            <p:ph type="body" idx="1"/>
          </p:nvPr>
        </p:nvSpPr>
        <p:spPr>
          <a:xfrm>
            <a:off x="2600327" y="18602966"/>
            <a:ext cx="27980640" cy="9601197"/>
          </a:xfrm>
        </p:spPr>
        <p:txBody>
          <a:bodyPr anchor="b"/>
          <a:lstStyle>
            <a:lvl1pPr marL="0" indent="0">
              <a:buNone/>
              <a:defRPr sz="9600">
                <a:solidFill>
                  <a:schemeClr val="tx1">
                    <a:tint val="75000"/>
                  </a:schemeClr>
                </a:solidFill>
              </a:defRPr>
            </a:lvl1pPr>
            <a:lvl2pPr marL="2194560" indent="0">
              <a:buNone/>
              <a:defRPr sz="8600">
                <a:solidFill>
                  <a:schemeClr val="tx1">
                    <a:tint val="75000"/>
                  </a:schemeClr>
                </a:solidFill>
              </a:defRPr>
            </a:lvl2pPr>
            <a:lvl3pPr marL="4389120" indent="0">
              <a:buNone/>
              <a:defRPr sz="7700">
                <a:solidFill>
                  <a:schemeClr val="tx1">
                    <a:tint val="75000"/>
                  </a:schemeClr>
                </a:solidFill>
              </a:defRPr>
            </a:lvl3pPr>
            <a:lvl4pPr marL="6583680" indent="0">
              <a:buNone/>
              <a:defRPr sz="6700">
                <a:solidFill>
                  <a:schemeClr val="tx1">
                    <a:tint val="75000"/>
                  </a:schemeClr>
                </a:solidFill>
              </a:defRPr>
            </a:lvl4pPr>
            <a:lvl5pPr marL="8778240" indent="0">
              <a:buNone/>
              <a:defRPr sz="6700">
                <a:solidFill>
                  <a:schemeClr val="tx1">
                    <a:tint val="75000"/>
                  </a:schemeClr>
                </a:solidFill>
              </a:defRPr>
            </a:lvl5pPr>
            <a:lvl6pPr marL="10972800" indent="0">
              <a:buNone/>
              <a:defRPr sz="6700">
                <a:solidFill>
                  <a:schemeClr val="tx1">
                    <a:tint val="75000"/>
                  </a:schemeClr>
                </a:solidFill>
              </a:defRPr>
            </a:lvl6pPr>
            <a:lvl7pPr marL="13167360" indent="0">
              <a:buNone/>
              <a:defRPr sz="6700">
                <a:solidFill>
                  <a:schemeClr val="tx1">
                    <a:tint val="75000"/>
                  </a:schemeClr>
                </a:solidFill>
              </a:defRPr>
            </a:lvl7pPr>
            <a:lvl8pPr marL="15361920" indent="0">
              <a:buNone/>
              <a:defRPr sz="6700">
                <a:solidFill>
                  <a:schemeClr val="tx1">
                    <a:tint val="75000"/>
                  </a:schemeClr>
                </a:solidFill>
              </a:defRPr>
            </a:lvl8pPr>
            <a:lvl9pPr marL="17556480" indent="0">
              <a:buNone/>
              <a:defRPr sz="67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37FFAEC7-B0E1-4D11-97A7-CCEED48E9A39}" type="datetimeFigureOut">
              <a:rPr lang="en-US"/>
              <a:pPr>
                <a:defRPr/>
              </a:pPr>
              <a:t>3/17/2013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25B847F-5E9B-4D63-89B6-8B6A3DC9F937}"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926457" y="65542163"/>
            <a:ext cx="53052343" cy="185389517"/>
          </a:xfrm>
        </p:spPr>
        <p:txBody>
          <a:bodyPr/>
          <a:lstStyle>
            <a:lvl1pPr>
              <a:defRPr sz="13400"/>
            </a:lvl1pPr>
            <a:lvl2pPr>
              <a:defRPr sz="11500"/>
            </a:lvl2pPr>
            <a:lvl3pPr>
              <a:defRPr sz="9600"/>
            </a:lvl3pPr>
            <a:lvl4pPr>
              <a:defRPr sz="8600"/>
            </a:lvl4pPr>
            <a:lvl5pPr>
              <a:defRPr sz="8600"/>
            </a:lvl5pPr>
            <a:lvl6pPr>
              <a:defRPr sz="8600"/>
            </a:lvl6pPr>
            <a:lvl7pPr>
              <a:defRPr sz="8600"/>
            </a:lvl7pPr>
            <a:lvl8pPr>
              <a:defRPr sz="8600"/>
            </a:lvl8pPr>
            <a:lvl9pPr>
              <a:defRPr sz="8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527442" y="65542163"/>
            <a:ext cx="53052347" cy="185389517"/>
          </a:xfrm>
        </p:spPr>
        <p:txBody>
          <a:bodyPr/>
          <a:lstStyle>
            <a:lvl1pPr>
              <a:defRPr sz="13400"/>
            </a:lvl1pPr>
            <a:lvl2pPr>
              <a:defRPr sz="11500"/>
            </a:lvl2pPr>
            <a:lvl3pPr>
              <a:defRPr sz="9600"/>
            </a:lvl3pPr>
            <a:lvl4pPr>
              <a:defRPr sz="8600"/>
            </a:lvl4pPr>
            <a:lvl5pPr>
              <a:defRPr sz="8600"/>
            </a:lvl5pPr>
            <a:lvl6pPr>
              <a:defRPr sz="8600"/>
            </a:lvl6pPr>
            <a:lvl7pPr>
              <a:defRPr sz="8600"/>
            </a:lvl7pPr>
            <a:lvl8pPr>
              <a:defRPr sz="8600"/>
            </a:lvl8pPr>
            <a:lvl9pPr>
              <a:defRPr sz="8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D31935F-4EF8-4F8A-A26F-DF7827317FA7}" type="datetimeFigureOut">
              <a:rPr lang="en-US"/>
              <a:pPr>
                <a:defRPr/>
              </a:pPr>
              <a:t>3/17/2013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8F6F5F1-3E5D-4126-ADAA-B594760FAEE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45920" y="1757683"/>
            <a:ext cx="29626560" cy="73152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645920" y="9824723"/>
            <a:ext cx="14544677" cy="4094477"/>
          </a:xfrm>
        </p:spPr>
        <p:txBody>
          <a:bodyPr anchor="b"/>
          <a:lstStyle>
            <a:lvl1pPr marL="0" indent="0">
              <a:buNone/>
              <a:defRPr sz="11500" b="1"/>
            </a:lvl1pPr>
            <a:lvl2pPr marL="2194560" indent="0">
              <a:buNone/>
              <a:defRPr sz="9600" b="1"/>
            </a:lvl2pPr>
            <a:lvl3pPr marL="4389120" indent="0">
              <a:buNone/>
              <a:defRPr sz="8600" b="1"/>
            </a:lvl3pPr>
            <a:lvl4pPr marL="6583680" indent="0">
              <a:buNone/>
              <a:defRPr sz="7700" b="1"/>
            </a:lvl4pPr>
            <a:lvl5pPr marL="8778240" indent="0">
              <a:buNone/>
              <a:defRPr sz="7700" b="1"/>
            </a:lvl5pPr>
            <a:lvl6pPr marL="10972800" indent="0">
              <a:buNone/>
              <a:defRPr sz="7700" b="1"/>
            </a:lvl6pPr>
            <a:lvl7pPr marL="13167360" indent="0">
              <a:buNone/>
              <a:defRPr sz="7700" b="1"/>
            </a:lvl7pPr>
            <a:lvl8pPr marL="15361920" indent="0">
              <a:buNone/>
              <a:defRPr sz="7700" b="1"/>
            </a:lvl8pPr>
            <a:lvl9pPr marL="17556480" indent="0">
              <a:buNone/>
              <a:defRPr sz="7700" b="1"/>
            </a:lvl9pPr>
          </a:lstStyle>
          <a:p>
            <a:pPr lvl="0"/>
            <a:r>
              <a:rPr lang="en-US" smtClean="0"/>
              <a:t>Click to edit Master text styles</a:t>
            </a:r>
          </a:p>
        </p:txBody>
      </p:sp>
      <p:sp>
        <p:nvSpPr>
          <p:cNvPr id="4" name="Content Placeholder 3"/>
          <p:cNvSpPr>
            <a:spLocks noGrp="1"/>
          </p:cNvSpPr>
          <p:nvPr>
            <p:ph sz="half" idx="2"/>
          </p:nvPr>
        </p:nvSpPr>
        <p:spPr>
          <a:xfrm>
            <a:off x="1645920" y="13919200"/>
            <a:ext cx="14544677" cy="25288243"/>
          </a:xfrm>
        </p:spPr>
        <p:txBody>
          <a:bodyPr/>
          <a:lstStyle>
            <a:lvl1pPr>
              <a:defRPr sz="11500"/>
            </a:lvl1pPr>
            <a:lvl2pPr>
              <a:defRPr sz="9600"/>
            </a:lvl2pPr>
            <a:lvl3pPr>
              <a:defRPr sz="8600"/>
            </a:lvl3pPr>
            <a:lvl4pPr>
              <a:defRPr sz="7700"/>
            </a:lvl4pPr>
            <a:lvl5pPr>
              <a:defRPr sz="7700"/>
            </a:lvl5pPr>
            <a:lvl6pPr>
              <a:defRPr sz="7700"/>
            </a:lvl6pPr>
            <a:lvl7pPr>
              <a:defRPr sz="7700"/>
            </a:lvl7pPr>
            <a:lvl8pPr>
              <a:defRPr sz="7700"/>
            </a:lvl8pPr>
            <a:lvl9pPr>
              <a:defRPr sz="7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6722092" y="9824723"/>
            <a:ext cx="14550390" cy="4094477"/>
          </a:xfrm>
        </p:spPr>
        <p:txBody>
          <a:bodyPr anchor="b"/>
          <a:lstStyle>
            <a:lvl1pPr marL="0" indent="0">
              <a:buNone/>
              <a:defRPr sz="11500" b="1"/>
            </a:lvl1pPr>
            <a:lvl2pPr marL="2194560" indent="0">
              <a:buNone/>
              <a:defRPr sz="9600" b="1"/>
            </a:lvl2pPr>
            <a:lvl3pPr marL="4389120" indent="0">
              <a:buNone/>
              <a:defRPr sz="8600" b="1"/>
            </a:lvl3pPr>
            <a:lvl4pPr marL="6583680" indent="0">
              <a:buNone/>
              <a:defRPr sz="7700" b="1"/>
            </a:lvl4pPr>
            <a:lvl5pPr marL="8778240" indent="0">
              <a:buNone/>
              <a:defRPr sz="7700" b="1"/>
            </a:lvl5pPr>
            <a:lvl6pPr marL="10972800" indent="0">
              <a:buNone/>
              <a:defRPr sz="7700" b="1"/>
            </a:lvl6pPr>
            <a:lvl7pPr marL="13167360" indent="0">
              <a:buNone/>
              <a:defRPr sz="7700" b="1"/>
            </a:lvl7pPr>
            <a:lvl8pPr marL="15361920" indent="0">
              <a:buNone/>
              <a:defRPr sz="7700" b="1"/>
            </a:lvl8pPr>
            <a:lvl9pPr marL="17556480" indent="0">
              <a:buNone/>
              <a:defRPr sz="7700" b="1"/>
            </a:lvl9pPr>
          </a:lstStyle>
          <a:p>
            <a:pPr lvl="0"/>
            <a:r>
              <a:rPr lang="en-US" smtClean="0"/>
              <a:t>Click to edit Master text styles</a:t>
            </a:r>
          </a:p>
        </p:txBody>
      </p:sp>
      <p:sp>
        <p:nvSpPr>
          <p:cNvPr id="6" name="Content Placeholder 5"/>
          <p:cNvSpPr>
            <a:spLocks noGrp="1"/>
          </p:cNvSpPr>
          <p:nvPr>
            <p:ph sz="quarter" idx="4"/>
          </p:nvPr>
        </p:nvSpPr>
        <p:spPr>
          <a:xfrm>
            <a:off x="16722092" y="13919200"/>
            <a:ext cx="14550390" cy="25288243"/>
          </a:xfrm>
        </p:spPr>
        <p:txBody>
          <a:bodyPr/>
          <a:lstStyle>
            <a:lvl1pPr>
              <a:defRPr sz="11500"/>
            </a:lvl1pPr>
            <a:lvl2pPr>
              <a:defRPr sz="9600"/>
            </a:lvl2pPr>
            <a:lvl3pPr>
              <a:defRPr sz="8600"/>
            </a:lvl3pPr>
            <a:lvl4pPr>
              <a:defRPr sz="7700"/>
            </a:lvl4pPr>
            <a:lvl5pPr>
              <a:defRPr sz="7700"/>
            </a:lvl5pPr>
            <a:lvl6pPr>
              <a:defRPr sz="7700"/>
            </a:lvl6pPr>
            <a:lvl7pPr>
              <a:defRPr sz="7700"/>
            </a:lvl7pPr>
            <a:lvl8pPr>
              <a:defRPr sz="7700"/>
            </a:lvl8pPr>
            <a:lvl9pPr>
              <a:defRPr sz="7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02E370C-C34B-4A00-AD33-2151F087F091}" type="datetimeFigureOut">
              <a:rPr lang="en-US"/>
              <a:pPr>
                <a:defRPr/>
              </a:pPr>
              <a:t>3/17/2013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8AEE75F-DAB1-48A7-B853-4CD9015416F3}"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F245A1C-5E1F-4E81-A6E4-BCD4F47FDE5F}" type="datetimeFigureOut">
              <a:rPr lang="en-US"/>
              <a:pPr>
                <a:defRPr/>
              </a:pPr>
              <a:t>3/17/2013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2E57C4D-379C-4A4A-A19B-B6C389CF8A80}"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1A60D19-7D6A-49D9-97C9-99E0F7974442}" type="datetimeFigureOut">
              <a:rPr lang="en-US"/>
              <a:pPr>
                <a:defRPr/>
              </a:pPr>
              <a:t>3/17/2013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225AC24-5F9A-40E5-9660-7B11DD5620F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45922" y="1747520"/>
            <a:ext cx="10829927" cy="7437120"/>
          </a:xfrm>
        </p:spPr>
        <p:txBody>
          <a:bodyPr anchor="b"/>
          <a:lstStyle>
            <a:lvl1pPr algn="l">
              <a:defRPr sz="9600" b="1"/>
            </a:lvl1pPr>
          </a:lstStyle>
          <a:p>
            <a:r>
              <a:rPr lang="en-US" smtClean="0"/>
              <a:t>Click to edit Master title style</a:t>
            </a:r>
            <a:endParaRPr lang="en-US"/>
          </a:p>
        </p:txBody>
      </p:sp>
      <p:sp>
        <p:nvSpPr>
          <p:cNvPr id="3" name="Content Placeholder 2"/>
          <p:cNvSpPr>
            <a:spLocks noGrp="1"/>
          </p:cNvSpPr>
          <p:nvPr>
            <p:ph idx="1"/>
          </p:nvPr>
        </p:nvSpPr>
        <p:spPr>
          <a:xfrm>
            <a:off x="12870180" y="1747523"/>
            <a:ext cx="18402300" cy="37459923"/>
          </a:xfrm>
        </p:spPr>
        <p:txBody>
          <a:bodyPr/>
          <a:lstStyle>
            <a:lvl1pPr>
              <a:defRPr sz="15400"/>
            </a:lvl1pPr>
            <a:lvl2pPr>
              <a:defRPr sz="13400"/>
            </a:lvl2pPr>
            <a:lvl3pPr>
              <a:defRPr sz="11500"/>
            </a:lvl3pPr>
            <a:lvl4pPr>
              <a:defRPr sz="9600"/>
            </a:lvl4pPr>
            <a:lvl5pPr>
              <a:defRPr sz="9600"/>
            </a:lvl5pPr>
            <a:lvl6pPr>
              <a:defRPr sz="9600"/>
            </a:lvl6pPr>
            <a:lvl7pPr>
              <a:defRPr sz="9600"/>
            </a:lvl7pPr>
            <a:lvl8pPr>
              <a:defRPr sz="9600"/>
            </a:lvl8pPr>
            <a:lvl9pPr>
              <a:defRPr sz="9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645922" y="9184643"/>
            <a:ext cx="10829927" cy="30022803"/>
          </a:xfrm>
        </p:spPr>
        <p:txBody>
          <a:bodyPr/>
          <a:lstStyle>
            <a:lvl1pPr marL="0" indent="0">
              <a:buNone/>
              <a:defRPr sz="6700"/>
            </a:lvl1pPr>
            <a:lvl2pPr marL="2194560" indent="0">
              <a:buNone/>
              <a:defRPr sz="5800"/>
            </a:lvl2pPr>
            <a:lvl3pPr marL="4389120" indent="0">
              <a:buNone/>
              <a:defRPr sz="4800"/>
            </a:lvl3pPr>
            <a:lvl4pPr marL="6583680" indent="0">
              <a:buNone/>
              <a:defRPr sz="4300"/>
            </a:lvl4pPr>
            <a:lvl5pPr marL="8778240" indent="0">
              <a:buNone/>
              <a:defRPr sz="4300"/>
            </a:lvl5pPr>
            <a:lvl6pPr marL="10972800" indent="0">
              <a:buNone/>
              <a:defRPr sz="4300"/>
            </a:lvl6pPr>
            <a:lvl7pPr marL="13167360" indent="0">
              <a:buNone/>
              <a:defRPr sz="4300"/>
            </a:lvl7pPr>
            <a:lvl8pPr marL="15361920" indent="0">
              <a:buNone/>
              <a:defRPr sz="4300"/>
            </a:lvl8pPr>
            <a:lvl9pPr marL="17556480" indent="0">
              <a:buNone/>
              <a:defRPr sz="43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F7461F7-DAA3-4F13-93C2-15D2344650AC}" type="datetimeFigureOut">
              <a:rPr lang="en-US"/>
              <a:pPr>
                <a:defRPr/>
              </a:pPr>
              <a:t>3/17/2013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4A28979-5218-4498-BA6A-8EA8615025BC}"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52237" y="30723840"/>
            <a:ext cx="19751040" cy="3627123"/>
          </a:xfrm>
        </p:spPr>
        <p:txBody>
          <a:bodyPr anchor="b"/>
          <a:lstStyle>
            <a:lvl1pPr algn="l">
              <a:defRPr sz="9600" b="1"/>
            </a:lvl1pPr>
          </a:lstStyle>
          <a:p>
            <a:r>
              <a:rPr lang="en-US" smtClean="0"/>
              <a:t>Click to edit Master title style</a:t>
            </a:r>
            <a:endParaRPr lang="en-US"/>
          </a:p>
        </p:txBody>
      </p:sp>
      <p:sp>
        <p:nvSpPr>
          <p:cNvPr id="3" name="Picture Placeholder 2"/>
          <p:cNvSpPr>
            <a:spLocks noGrp="1"/>
          </p:cNvSpPr>
          <p:nvPr>
            <p:ph type="pic" idx="1"/>
          </p:nvPr>
        </p:nvSpPr>
        <p:spPr>
          <a:xfrm>
            <a:off x="6452237" y="3921760"/>
            <a:ext cx="19751040" cy="26334720"/>
          </a:xfrm>
        </p:spPr>
        <p:txBody>
          <a:bodyPr rtlCol="0">
            <a:normAutofit/>
          </a:bodyPr>
          <a:lstStyle>
            <a:lvl1pPr marL="0" indent="0">
              <a:buNone/>
              <a:defRPr sz="15400"/>
            </a:lvl1pPr>
            <a:lvl2pPr marL="2194560" indent="0">
              <a:buNone/>
              <a:defRPr sz="13400"/>
            </a:lvl2pPr>
            <a:lvl3pPr marL="4389120" indent="0">
              <a:buNone/>
              <a:defRPr sz="1150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pPr lvl="0"/>
            <a:endParaRPr lang="en-US" noProof="0"/>
          </a:p>
        </p:txBody>
      </p:sp>
      <p:sp>
        <p:nvSpPr>
          <p:cNvPr id="4" name="Text Placeholder 3"/>
          <p:cNvSpPr>
            <a:spLocks noGrp="1"/>
          </p:cNvSpPr>
          <p:nvPr>
            <p:ph type="body" sz="half" idx="2"/>
          </p:nvPr>
        </p:nvSpPr>
        <p:spPr>
          <a:xfrm>
            <a:off x="6452237" y="34350963"/>
            <a:ext cx="19751040" cy="5151117"/>
          </a:xfrm>
        </p:spPr>
        <p:txBody>
          <a:bodyPr/>
          <a:lstStyle>
            <a:lvl1pPr marL="0" indent="0">
              <a:buNone/>
              <a:defRPr sz="6700"/>
            </a:lvl1pPr>
            <a:lvl2pPr marL="2194560" indent="0">
              <a:buNone/>
              <a:defRPr sz="5800"/>
            </a:lvl2pPr>
            <a:lvl3pPr marL="4389120" indent="0">
              <a:buNone/>
              <a:defRPr sz="4800"/>
            </a:lvl3pPr>
            <a:lvl4pPr marL="6583680" indent="0">
              <a:buNone/>
              <a:defRPr sz="4300"/>
            </a:lvl4pPr>
            <a:lvl5pPr marL="8778240" indent="0">
              <a:buNone/>
              <a:defRPr sz="4300"/>
            </a:lvl5pPr>
            <a:lvl6pPr marL="10972800" indent="0">
              <a:buNone/>
              <a:defRPr sz="4300"/>
            </a:lvl6pPr>
            <a:lvl7pPr marL="13167360" indent="0">
              <a:buNone/>
              <a:defRPr sz="4300"/>
            </a:lvl7pPr>
            <a:lvl8pPr marL="15361920" indent="0">
              <a:buNone/>
              <a:defRPr sz="4300"/>
            </a:lvl8pPr>
            <a:lvl9pPr marL="17556480" indent="0">
              <a:buNone/>
              <a:defRPr sz="43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022E151-319D-4B50-B2CD-7713A236652B}" type="datetimeFigureOut">
              <a:rPr lang="en-US"/>
              <a:pPr>
                <a:defRPr/>
              </a:pPr>
              <a:t>3/17/2013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BCB88E3-B909-437D-852F-241CE970D2F8}"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362" name="Title Placeholder 1"/>
          <p:cNvSpPr>
            <a:spLocks noGrp="1"/>
          </p:cNvSpPr>
          <p:nvPr>
            <p:ph type="title"/>
          </p:nvPr>
        </p:nvSpPr>
        <p:spPr bwMode="auto">
          <a:xfrm>
            <a:off x="1646238" y="1757363"/>
            <a:ext cx="29625925" cy="7315200"/>
          </a:xfrm>
          <a:prstGeom prst="rect">
            <a:avLst/>
          </a:prstGeom>
          <a:noFill/>
          <a:ln w="9525">
            <a:noFill/>
            <a:miter lim="800000"/>
            <a:headEnd/>
            <a:tailEnd/>
          </a:ln>
        </p:spPr>
        <p:txBody>
          <a:bodyPr vert="horz" wrap="square" lIns="438912" tIns="219456" rIns="438912" bIns="219456" numCol="1" anchor="ctr" anchorCtr="0" compatLnSpc="1">
            <a:prstTxWarp prst="textNoShape">
              <a:avLst/>
            </a:prstTxWarp>
          </a:bodyPr>
          <a:lstStyle/>
          <a:p>
            <a:pPr lvl="0"/>
            <a:r>
              <a:rPr lang="en-US" smtClean="0"/>
              <a:t>Click to edit Master title style</a:t>
            </a:r>
          </a:p>
        </p:txBody>
      </p:sp>
      <p:sp>
        <p:nvSpPr>
          <p:cNvPr id="15363" name="Text Placeholder 2"/>
          <p:cNvSpPr>
            <a:spLocks noGrp="1"/>
          </p:cNvSpPr>
          <p:nvPr>
            <p:ph type="body" idx="1"/>
          </p:nvPr>
        </p:nvSpPr>
        <p:spPr bwMode="auto">
          <a:xfrm>
            <a:off x="1646238" y="10240963"/>
            <a:ext cx="29625925" cy="28967112"/>
          </a:xfrm>
          <a:prstGeom prst="rect">
            <a:avLst/>
          </a:prstGeom>
          <a:noFill/>
          <a:ln w="9525">
            <a:noFill/>
            <a:miter lim="800000"/>
            <a:headEnd/>
            <a:tailEnd/>
          </a:ln>
        </p:spPr>
        <p:txBody>
          <a:bodyPr vert="horz" wrap="square" lIns="438912" tIns="219456" rIns="438912" bIns="21945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1646238" y="40681275"/>
            <a:ext cx="7680325" cy="2336800"/>
          </a:xfrm>
          <a:prstGeom prst="rect">
            <a:avLst/>
          </a:prstGeom>
        </p:spPr>
        <p:txBody>
          <a:bodyPr vert="horz" lIns="438912" tIns="219456" rIns="438912" bIns="219456" rtlCol="0" anchor="ctr"/>
          <a:lstStyle>
            <a:lvl1pPr algn="l" defTabSz="2194560" fontAlgn="auto">
              <a:spcBef>
                <a:spcPts val="0"/>
              </a:spcBef>
              <a:spcAft>
                <a:spcPts val="0"/>
              </a:spcAft>
              <a:defRPr sz="5800">
                <a:solidFill>
                  <a:schemeClr val="tx1">
                    <a:tint val="75000"/>
                  </a:schemeClr>
                </a:solidFill>
                <a:latin typeface="+mn-lt"/>
                <a:cs typeface="+mn-cs"/>
              </a:defRPr>
            </a:lvl1pPr>
          </a:lstStyle>
          <a:p>
            <a:pPr>
              <a:defRPr/>
            </a:pPr>
            <a:fld id="{32A82562-67C2-4F6A-A737-6F4C8CEB223E}" type="datetimeFigureOut">
              <a:rPr lang="en-US"/>
              <a:pPr>
                <a:defRPr/>
              </a:pPr>
              <a:t>3/17/2013</a:t>
            </a:fld>
            <a:endParaRPr lang="en-US"/>
          </a:p>
        </p:txBody>
      </p:sp>
      <p:sp>
        <p:nvSpPr>
          <p:cNvPr id="5" name="Footer Placeholder 4"/>
          <p:cNvSpPr>
            <a:spLocks noGrp="1"/>
          </p:cNvSpPr>
          <p:nvPr>
            <p:ph type="ftr" sz="quarter" idx="3"/>
          </p:nvPr>
        </p:nvSpPr>
        <p:spPr>
          <a:xfrm>
            <a:off x="11247438" y="40681275"/>
            <a:ext cx="10423525" cy="2336800"/>
          </a:xfrm>
          <a:prstGeom prst="rect">
            <a:avLst/>
          </a:prstGeom>
        </p:spPr>
        <p:txBody>
          <a:bodyPr vert="horz" lIns="438912" tIns="219456" rIns="438912" bIns="219456" rtlCol="0" anchor="ctr"/>
          <a:lstStyle>
            <a:lvl1pPr algn="ctr" defTabSz="2194560" fontAlgn="auto">
              <a:spcBef>
                <a:spcPts val="0"/>
              </a:spcBef>
              <a:spcAft>
                <a:spcPts val="0"/>
              </a:spcAft>
              <a:defRPr sz="58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23591838" y="40681275"/>
            <a:ext cx="7680325" cy="2336800"/>
          </a:xfrm>
          <a:prstGeom prst="rect">
            <a:avLst/>
          </a:prstGeom>
        </p:spPr>
        <p:txBody>
          <a:bodyPr vert="horz" lIns="438912" tIns="219456" rIns="438912" bIns="219456" rtlCol="0" anchor="ctr"/>
          <a:lstStyle>
            <a:lvl1pPr algn="r" defTabSz="2194560" fontAlgn="auto">
              <a:spcBef>
                <a:spcPts val="0"/>
              </a:spcBef>
              <a:spcAft>
                <a:spcPts val="0"/>
              </a:spcAft>
              <a:defRPr sz="5800">
                <a:solidFill>
                  <a:schemeClr val="tx1">
                    <a:tint val="75000"/>
                  </a:schemeClr>
                </a:solidFill>
                <a:latin typeface="+mn-lt"/>
                <a:cs typeface="+mn-cs"/>
              </a:defRPr>
            </a:lvl1pPr>
          </a:lstStyle>
          <a:p>
            <a:pPr>
              <a:defRPr/>
            </a:pPr>
            <a:fld id="{04937A99-CBC7-4BC9-8995-D89A8A17853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2193925" rtl="0" eaLnBrk="0" fontAlgn="base" hangingPunct="0">
        <a:spcBef>
          <a:spcPct val="0"/>
        </a:spcBef>
        <a:spcAft>
          <a:spcPct val="0"/>
        </a:spcAft>
        <a:defRPr sz="21100" kern="1200">
          <a:solidFill>
            <a:schemeClr val="tx1"/>
          </a:solidFill>
          <a:latin typeface="+mj-lt"/>
          <a:ea typeface="+mj-ea"/>
          <a:cs typeface="+mj-cs"/>
        </a:defRPr>
      </a:lvl1pPr>
      <a:lvl2pPr algn="ctr" defTabSz="2193925" rtl="0" eaLnBrk="0" fontAlgn="base" hangingPunct="0">
        <a:spcBef>
          <a:spcPct val="0"/>
        </a:spcBef>
        <a:spcAft>
          <a:spcPct val="0"/>
        </a:spcAft>
        <a:defRPr sz="21100">
          <a:solidFill>
            <a:schemeClr val="tx1"/>
          </a:solidFill>
          <a:latin typeface="Calibri" pitchFamily="34" charset="0"/>
        </a:defRPr>
      </a:lvl2pPr>
      <a:lvl3pPr algn="ctr" defTabSz="2193925" rtl="0" eaLnBrk="0" fontAlgn="base" hangingPunct="0">
        <a:spcBef>
          <a:spcPct val="0"/>
        </a:spcBef>
        <a:spcAft>
          <a:spcPct val="0"/>
        </a:spcAft>
        <a:defRPr sz="21100">
          <a:solidFill>
            <a:schemeClr val="tx1"/>
          </a:solidFill>
          <a:latin typeface="Calibri" pitchFamily="34" charset="0"/>
        </a:defRPr>
      </a:lvl3pPr>
      <a:lvl4pPr algn="ctr" defTabSz="2193925" rtl="0" eaLnBrk="0" fontAlgn="base" hangingPunct="0">
        <a:spcBef>
          <a:spcPct val="0"/>
        </a:spcBef>
        <a:spcAft>
          <a:spcPct val="0"/>
        </a:spcAft>
        <a:defRPr sz="21100">
          <a:solidFill>
            <a:schemeClr val="tx1"/>
          </a:solidFill>
          <a:latin typeface="Calibri" pitchFamily="34" charset="0"/>
        </a:defRPr>
      </a:lvl4pPr>
      <a:lvl5pPr algn="ctr" defTabSz="2193925" rtl="0" eaLnBrk="0" fontAlgn="base" hangingPunct="0">
        <a:spcBef>
          <a:spcPct val="0"/>
        </a:spcBef>
        <a:spcAft>
          <a:spcPct val="0"/>
        </a:spcAft>
        <a:defRPr sz="21100">
          <a:solidFill>
            <a:schemeClr val="tx1"/>
          </a:solidFill>
          <a:latin typeface="Calibri" pitchFamily="34" charset="0"/>
        </a:defRPr>
      </a:lvl5pPr>
      <a:lvl6pPr marL="457200" algn="ctr" defTabSz="2193925" rtl="0" fontAlgn="base">
        <a:spcBef>
          <a:spcPct val="0"/>
        </a:spcBef>
        <a:spcAft>
          <a:spcPct val="0"/>
        </a:spcAft>
        <a:defRPr sz="21100">
          <a:solidFill>
            <a:schemeClr val="tx1"/>
          </a:solidFill>
          <a:latin typeface="Calibri" pitchFamily="34" charset="0"/>
        </a:defRPr>
      </a:lvl6pPr>
      <a:lvl7pPr marL="914400" algn="ctr" defTabSz="2193925" rtl="0" fontAlgn="base">
        <a:spcBef>
          <a:spcPct val="0"/>
        </a:spcBef>
        <a:spcAft>
          <a:spcPct val="0"/>
        </a:spcAft>
        <a:defRPr sz="21100">
          <a:solidFill>
            <a:schemeClr val="tx1"/>
          </a:solidFill>
          <a:latin typeface="Calibri" pitchFamily="34" charset="0"/>
        </a:defRPr>
      </a:lvl7pPr>
      <a:lvl8pPr marL="1371600" algn="ctr" defTabSz="2193925" rtl="0" fontAlgn="base">
        <a:spcBef>
          <a:spcPct val="0"/>
        </a:spcBef>
        <a:spcAft>
          <a:spcPct val="0"/>
        </a:spcAft>
        <a:defRPr sz="21100">
          <a:solidFill>
            <a:schemeClr val="tx1"/>
          </a:solidFill>
          <a:latin typeface="Calibri" pitchFamily="34" charset="0"/>
        </a:defRPr>
      </a:lvl8pPr>
      <a:lvl9pPr marL="1828800" algn="ctr" defTabSz="2193925" rtl="0" fontAlgn="base">
        <a:spcBef>
          <a:spcPct val="0"/>
        </a:spcBef>
        <a:spcAft>
          <a:spcPct val="0"/>
        </a:spcAft>
        <a:defRPr sz="21100">
          <a:solidFill>
            <a:schemeClr val="tx1"/>
          </a:solidFill>
          <a:latin typeface="Calibri" pitchFamily="34" charset="0"/>
        </a:defRPr>
      </a:lvl9pPr>
    </p:titleStyle>
    <p:bodyStyle>
      <a:lvl1pPr marL="1644650" indent="-1644650" algn="l" defTabSz="2193925" rtl="0" eaLnBrk="0" fontAlgn="base" hangingPunct="0">
        <a:spcBef>
          <a:spcPct val="20000"/>
        </a:spcBef>
        <a:spcAft>
          <a:spcPct val="0"/>
        </a:spcAft>
        <a:buFont typeface="Arial" charset="0"/>
        <a:buChar char="•"/>
        <a:defRPr sz="15400" kern="1200">
          <a:solidFill>
            <a:schemeClr val="tx1"/>
          </a:solidFill>
          <a:latin typeface="+mn-lt"/>
          <a:ea typeface="+mn-ea"/>
          <a:cs typeface="+mn-cs"/>
        </a:defRPr>
      </a:lvl1pPr>
      <a:lvl2pPr marL="3565525" indent="-1371600" algn="l" defTabSz="2193925" rtl="0" eaLnBrk="0" fontAlgn="base" hangingPunct="0">
        <a:spcBef>
          <a:spcPct val="20000"/>
        </a:spcBef>
        <a:spcAft>
          <a:spcPct val="0"/>
        </a:spcAft>
        <a:buFont typeface="Arial" charset="0"/>
        <a:buChar char="–"/>
        <a:defRPr sz="13400" kern="1200">
          <a:solidFill>
            <a:schemeClr val="tx1"/>
          </a:solidFill>
          <a:latin typeface="+mn-lt"/>
          <a:ea typeface="+mn-ea"/>
          <a:cs typeface="+mn-cs"/>
        </a:defRPr>
      </a:lvl2pPr>
      <a:lvl3pPr marL="5486400" indent="-1096963" algn="l" defTabSz="2193925" rtl="0" eaLnBrk="0" fontAlgn="base" hangingPunct="0">
        <a:spcBef>
          <a:spcPct val="20000"/>
        </a:spcBef>
        <a:spcAft>
          <a:spcPct val="0"/>
        </a:spcAft>
        <a:buFont typeface="Arial" charset="0"/>
        <a:buChar char="•"/>
        <a:defRPr sz="11500" kern="1200">
          <a:solidFill>
            <a:schemeClr val="tx1"/>
          </a:solidFill>
          <a:latin typeface="+mn-lt"/>
          <a:ea typeface="+mn-ea"/>
          <a:cs typeface="+mn-cs"/>
        </a:defRPr>
      </a:lvl3pPr>
      <a:lvl4pPr marL="7680325" indent="-1096963" algn="l" defTabSz="2193925" rtl="0" eaLnBrk="0" fontAlgn="base" hangingPunct="0">
        <a:spcBef>
          <a:spcPct val="20000"/>
        </a:spcBef>
        <a:spcAft>
          <a:spcPct val="0"/>
        </a:spcAft>
        <a:buFont typeface="Arial" charset="0"/>
        <a:buChar char="–"/>
        <a:defRPr sz="9600" kern="1200">
          <a:solidFill>
            <a:schemeClr val="tx1"/>
          </a:solidFill>
          <a:latin typeface="+mn-lt"/>
          <a:ea typeface="+mn-ea"/>
          <a:cs typeface="+mn-cs"/>
        </a:defRPr>
      </a:lvl4pPr>
      <a:lvl5pPr marL="9874250" indent="-1096963" algn="l" defTabSz="2193925" rtl="0" eaLnBrk="0" fontAlgn="base" hangingPunct="0">
        <a:spcBef>
          <a:spcPct val="20000"/>
        </a:spcBef>
        <a:spcAft>
          <a:spcPct val="0"/>
        </a:spcAft>
        <a:buFont typeface="Arial" charset="0"/>
        <a:buChar char="»"/>
        <a:defRPr sz="9600" kern="1200">
          <a:solidFill>
            <a:schemeClr val="tx1"/>
          </a:solidFill>
          <a:latin typeface="+mn-lt"/>
          <a:ea typeface="+mn-ea"/>
          <a:cs typeface="+mn-cs"/>
        </a:defRPr>
      </a:lvl5pPr>
      <a:lvl6pPr marL="12070080" indent="-1097280" algn="l" defTabSz="2194560" rtl="0" eaLnBrk="1" latinLnBrk="0" hangingPunct="1">
        <a:spcBef>
          <a:spcPct val="20000"/>
        </a:spcBef>
        <a:buFont typeface="Arial"/>
        <a:buChar char="•"/>
        <a:defRPr sz="9600" kern="1200">
          <a:solidFill>
            <a:schemeClr val="tx1"/>
          </a:solidFill>
          <a:latin typeface="+mn-lt"/>
          <a:ea typeface="+mn-ea"/>
          <a:cs typeface="+mn-cs"/>
        </a:defRPr>
      </a:lvl6pPr>
      <a:lvl7pPr marL="14264640" indent="-1097280" algn="l" defTabSz="2194560" rtl="0" eaLnBrk="1" latinLnBrk="0" hangingPunct="1">
        <a:spcBef>
          <a:spcPct val="20000"/>
        </a:spcBef>
        <a:buFont typeface="Arial"/>
        <a:buChar char="•"/>
        <a:defRPr sz="9600" kern="1200">
          <a:solidFill>
            <a:schemeClr val="tx1"/>
          </a:solidFill>
          <a:latin typeface="+mn-lt"/>
          <a:ea typeface="+mn-ea"/>
          <a:cs typeface="+mn-cs"/>
        </a:defRPr>
      </a:lvl7pPr>
      <a:lvl8pPr marL="16459200" indent="-1097280" algn="l" defTabSz="2194560" rtl="0" eaLnBrk="1" latinLnBrk="0" hangingPunct="1">
        <a:spcBef>
          <a:spcPct val="20000"/>
        </a:spcBef>
        <a:buFont typeface="Arial"/>
        <a:buChar char="•"/>
        <a:defRPr sz="9600" kern="1200">
          <a:solidFill>
            <a:schemeClr val="tx1"/>
          </a:solidFill>
          <a:latin typeface="+mn-lt"/>
          <a:ea typeface="+mn-ea"/>
          <a:cs typeface="+mn-cs"/>
        </a:defRPr>
      </a:lvl8pPr>
      <a:lvl9pPr marL="18653760" indent="-1097280" algn="l" defTabSz="2194560" rtl="0" eaLnBrk="1" latinLnBrk="0" hangingPunct="1">
        <a:spcBef>
          <a:spcPct val="20000"/>
        </a:spcBef>
        <a:buFont typeface="Arial"/>
        <a:buChar char="•"/>
        <a:defRPr sz="9600" kern="1200">
          <a:solidFill>
            <a:schemeClr val="tx1"/>
          </a:solidFill>
          <a:latin typeface="+mn-lt"/>
          <a:ea typeface="+mn-ea"/>
          <a:cs typeface="+mn-cs"/>
        </a:defRPr>
      </a:lvl9pPr>
    </p:bodyStyle>
    <p:otherStyle>
      <a:defPPr>
        <a:defRPr lang="en-US"/>
      </a:defPPr>
      <a:lvl1pPr marL="0" algn="l" defTabSz="2194560" rtl="0" eaLnBrk="1" latinLnBrk="0" hangingPunct="1">
        <a:defRPr sz="8600" kern="1200">
          <a:solidFill>
            <a:schemeClr val="tx1"/>
          </a:solidFill>
          <a:latin typeface="+mn-lt"/>
          <a:ea typeface="+mn-ea"/>
          <a:cs typeface="+mn-cs"/>
        </a:defRPr>
      </a:lvl1pPr>
      <a:lvl2pPr marL="2194560" algn="l" defTabSz="2194560" rtl="0" eaLnBrk="1" latinLnBrk="0" hangingPunct="1">
        <a:defRPr sz="8600" kern="1200">
          <a:solidFill>
            <a:schemeClr val="tx1"/>
          </a:solidFill>
          <a:latin typeface="+mn-lt"/>
          <a:ea typeface="+mn-ea"/>
          <a:cs typeface="+mn-cs"/>
        </a:defRPr>
      </a:lvl2pPr>
      <a:lvl3pPr marL="4389120" algn="l" defTabSz="2194560" rtl="0" eaLnBrk="1" latinLnBrk="0" hangingPunct="1">
        <a:defRPr sz="8600" kern="1200">
          <a:solidFill>
            <a:schemeClr val="tx1"/>
          </a:solidFill>
          <a:latin typeface="+mn-lt"/>
          <a:ea typeface="+mn-ea"/>
          <a:cs typeface="+mn-cs"/>
        </a:defRPr>
      </a:lvl3pPr>
      <a:lvl4pPr marL="6583680" algn="l" defTabSz="2194560" rtl="0" eaLnBrk="1" latinLnBrk="0" hangingPunct="1">
        <a:defRPr sz="8600" kern="1200">
          <a:solidFill>
            <a:schemeClr val="tx1"/>
          </a:solidFill>
          <a:latin typeface="+mn-lt"/>
          <a:ea typeface="+mn-ea"/>
          <a:cs typeface="+mn-cs"/>
        </a:defRPr>
      </a:lvl4pPr>
      <a:lvl5pPr marL="8778240" algn="l" defTabSz="2194560" rtl="0" eaLnBrk="1" latinLnBrk="0" hangingPunct="1">
        <a:defRPr sz="8600" kern="1200">
          <a:solidFill>
            <a:schemeClr val="tx1"/>
          </a:solidFill>
          <a:latin typeface="+mn-lt"/>
          <a:ea typeface="+mn-ea"/>
          <a:cs typeface="+mn-cs"/>
        </a:defRPr>
      </a:lvl5pPr>
      <a:lvl6pPr marL="10972800" algn="l" defTabSz="2194560" rtl="0" eaLnBrk="1" latinLnBrk="0" hangingPunct="1">
        <a:defRPr sz="8600" kern="1200">
          <a:solidFill>
            <a:schemeClr val="tx1"/>
          </a:solidFill>
          <a:latin typeface="+mn-lt"/>
          <a:ea typeface="+mn-ea"/>
          <a:cs typeface="+mn-cs"/>
        </a:defRPr>
      </a:lvl6pPr>
      <a:lvl7pPr marL="13167360" algn="l" defTabSz="2194560" rtl="0" eaLnBrk="1" latinLnBrk="0" hangingPunct="1">
        <a:defRPr sz="8600" kern="1200">
          <a:solidFill>
            <a:schemeClr val="tx1"/>
          </a:solidFill>
          <a:latin typeface="+mn-lt"/>
          <a:ea typeface="+mn-ea"/>
          <a:cs typeface="+mn-cs"/>
        </a:defRPr>
      </a:lvl7pPr>
      <a:lvl8pPr marL="15361920" algn="l" defTabSz="2194560" rtl="0" eaLnBrk="1" latinLnBrk="0" hangingPunct="1">
        <a:defRPr sz="8600" kern="1200">
          <a:solidFill>
            <a:schemeClr val="tx1"/>
          </a:solidFill>
          <a:latin typeface="+mn-lt"/>
          <a:ea typeface="+mn-ea"/>
          <a:cs typeface="+mn-cs"/>
        </a:defRPr>
      </a:lvl8pPr>
      <a:lvl9pPr marL="17556480" algn="l" defTabSz="2194560" rtl="0" eaLnBrk="1" latinLnBrk="0" hangingPunct="1">
        <a:defRPr sz="8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10.png"/><Relationship Id="rId3" Type="http://schemas.openxmlformats.org/officeDocument/2006/relationships/image" Target="../media/image1.emf"/><Relationship Id="rId7" Type="http://schemas.openxmlformats.org/officeDocument/2006/relationships/image" Target="../media/image4.png"/><Relationship Id="rId12"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hyperlink" Target="http://www.gravity.phy.syr.edu" TargetMode="External"/><Relationship Id="rId15" Type="http://schemas.openxmlformats.org/officeDocument/2006/relationships/image" Target="../media/image12.pn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png"/><Relationship Id="rId1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 name="Rounded Rectangle 7"/>
          <p:cNvSpPr>
            <a:spLocks noChangeArrowheads="1"/>
          </p:cNvSpPr>
          <p:nvPr/>
        </p:nvSpPr>
        <p:spPr bwMode="auto">
          <a:xfrm>
            <a:off x="329883" y="26248155"/>
            <a:ext cx="16859262" cy="15807391"/>
          </a:xfrm>
          <a:prstGeom prst="roundRect">
            <a:avLst>
              <a:gd name="adj" fmla="val 4013"/>
            </a:avLst>
          </a:prstGeom>
          <a:solidFill>
            <a:schemeClr val="bg2"/>
          </a:solidFill>
          <a:ln w="9525" algn="ctr">
            <a:noFill/>
            <a:round/>
            <a:headEnd/>
            <a:tailEnd/>
          </a:ln>
        </p:spPr>
        <p:txBody>
          <a:bodyPr wrap="square" lIns="360000" tIns="72000" rIns="360000" bIns="180000">
            <a:spAutoFit/>
          </a:bodyPr>
          <a:lstStyle/>
          <a:p>
            <a:pPr defTabSz="704850">
              <a:spcBef>
                <a:spcPct val="20000"/>
              </a:spcBef>
            </a:pPr>
            <a:endParaRPr lang="en-US" sz="3400" dirty="0">
              <a:solidFill>
                <a:srgbClr val="000000"/>
              </a:solidFill>
            </a:endParaRPr>
          </a:p>
        </p:txBody>
      </p:sp>
      <p:sp>
        <p:nvSpPr>
          <p:cNvPr id="67" name="Rounded Rectangle 66"/>
          <p:cNvSpPr/>
          <p:nvPr/>
        </p:nvSpPr>
        <p:spPr bwMode="auto">
          <a:xfrm>
            <a:off x="743171" y="27246265"/>
            <a:ext cx="16032648" cy="14427579"/>
          </a:xfrm>
          <a:prstGeom prst="roundRect">
            <a:avLst>
              <a:gd name="adj" fmla="val 5294"/>
            </a:avLst>
          </a:prstGeom>
          <a:solidFill>
            <a:schemeClr val="bg1"/>
          </a:solidFill>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wrap="square" lIns="360000" tIns="72000" rIns="360000" bIns="180000">
            <a:spAutoFit/>
          </a:bodyPr>
          <a:lstStyle/>
          <a:p>
            <a:pPr defTabSz="704850">
              <a:spcBef>
                <a:spcPct val="20000"/>
              </a:spcBef>
              <a:defRPr/>
            </a:pPr>
            <a:endParaRPr lang="en-US" sz="3400" dirty="0">
              <a:solidFill>
                <a:srgbClr val="000000"/>
              </a:solidFill>
              <a:latin typeface="Arial" charset="0"/>
            </a:endParaRPr>
          </a:p>
        </p:txBody>
      </p:sp>
      <p:pic>
        <p:nvPicPr>
          <p:cNvPr id="36" name="Picture 51" descr="noise-budget2013.03.17.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5409" y="35995841"/>
            <a:ext cx="8707338" cy="5182940"/>
          </a:xfrm>
          <a:prstGeom prst="rect">
            <a:avLst/>
          </a:prstGeom>
        </p:spPr>
      </p:pic>
      <p:sp>
        <p:nvSpPr>
          <p:cNvPr id="16" name="Rounded Rectangle 7"/>
          <p:cNvSpPr>
            <a:spLocks noChangeArrowheads="1"/>
          </p:cNvSpPr>
          <p:nvPr/>
        </p:nvSpPr>
        <p:spPr bwMode="auto">
          <a:xfrm>
            <a:off x="329883" y="19234497"/>
            <a:ext cx="16859262" cy="6545566"/>
          </a:xfrm>
          <a:prstGeom prst="roundRect">
            <a:avLst>
              <a:gd name="adj" fmla="val 10250"/>
            </a:avLst>
          </a:prstGeom>
          <a:solidFill>
            <a:schemeClr val="bg2"/>
          </a:solidFill>
          <a:ln w="9525" algn="ctr">
            <a:noFill/>
            <a:round/>
            <a:headEnd/>
            <a:tailEnd/>
          </a:ln>
        </p:spPr>
        <p:txBody>
          <a:bodyPr wrap="square" lIns="360000" tIns="72000" rIns="360000" bIns="180000">
            <a:spAutoFit/>
          </a:bodyPr>
          <a:lstStyle/>
          <a:p>
            <a:pPr defTabSz="704850">
              <a:spcBef>
                <a:spcPct val="20000"/>
              </a:spcBef>
            </a:pPr>
            <a:endParaRPr lang="en-US" sz="3400" dirty="0">
              <a:solidFill>
                <a:srgbClr val="000000"/>
              </a:solidFill>
            </a:endParaRPr>
          </a:p>
        </p:txBody>
      </p:sp>
      <p:sp>
        <p:nvSpPr>
          <p:cNvPr id="183" name="Rounded Rectangle 6"/>
          <p:cNvSpPr>
            <a:spLocks noChangeArrowheads="1"/>
          </p:cNvSpPr>
          <p:nvPr/>
        </p:nvSpPr>
        <p:spPr bwMode="auto">
          <a:xfrm>
            <a:off x="329883" y="9055582"/>
            <a:ext cx="32153723" cy="9776342"/>
          </a:xfrm>
          <a:prstGeom prst="roundRect">
            <a:avLst>
              <a:gd name="adj" fmla="val 4324"/>
            </a:avLst>
          </a:prstGeom>
          <a:solidFill>
            <a:schemeClr val="bg2"/>
          </a:solidFill>
          <a:ln w="9525" algn="ctr">
            <a:noFill/>
            <a:round/>
            <a:headEnd/>
            <a:tailEnd/>
          </a:ln>
        </p:spPr>
        <p:txBody>
          <a:bodyPr wrap="square" lIns="360000" tIns="72000" rIns="360000" bIns="180000">
            <a:spAutoFit/>
          </a:bodyPr>
          <a:lstStyle/>
          <a:p>
            <a:pPr defTabSz="704850">
              <a:spcBef>
                <a:spcPct val="20000"/>
              </a:spcBef>
            </a:pPr>
            <a:endParaRPr lang="en-US" sz="3400" dirty="0">
              <a:solidFill>
                <a:srgbClr val="000000"/>
              </a:solidFill>
            </a:endParaRPr>
          </a:p>
        </p:txBody>
      </p:sp>
      <p:sp>
        <p:nvSpPr>
          <p:cNvPr id="99" name="Rounded Rectangle 98"/>
          <p:cNvSpPr/>
          <p:nvPr/>
        </p:nvSpPr>
        <p:spPr bwMode="auto">
          <a:xfrm>
            <a:off x="11828484" y="9968431"/>
            <a:ext cx="8362445" cy="8432755"/>
          </a:xfrm>
          <a:prstGeom prst="roundRect">
            <a:avLst>
              <a:gd name="adj" fmla="val 4754"/>
            </a:avLst>
          </a:prstGeom>
          <a:solidFill>
            <a:schemeClr val="bg1"/>
          </a:solidFill>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wrap="square" lIns="360000" tIns="72000" rIns="360000" bIns="180000">
            <a:spAutoFit/>
          </a:bodyPr>
          <a:lstStyle/>
          <a:p>
            <a:pPr defTabSz="704850">
              <a:spcBef>
                <a:spcPct val="20000"/>
              </a:spcBef>
              <a:defRPr/>
            </a:pPr>
            <a:endParaRPr lang="en-US" sz="3400">
              <a:solidFill>
                <a:srgbClr val="000000"/>
              </a:solidFill>
              <a:latin typeface="Arial" charset="0"/>
            </a:endParaRPr>
          </a:p>
        </p:txBody>
      </p:sp>
      <p:sp>
        <p:nvSpPr>
          <p:cNvPr id="14" name="Rectangle 13"/>
          <p:cNvSpPr/>
          <p:nvPr/>
        </p:nvSpPr>
        <p:spPr>
          <a:xfrm>
            <a:off x="6352241" y="789995"/>
            <a:ext cx="20213918" cy="4441472"/>
          </a:xfrm>
          <a:prstGeom prst="rect">
            <a:avLst/>
          </a:prstGeom>
          <a:solidFill>
            <a:srgbClr val="0070F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 name="Rounded Rectangle 6"/>
          <p:cNvSpPr>
            <a:spLocks noChangeArrowheads="1"/>
          </p:cNvSpPr>
          <p:nvPr/>
        </p:nvSpPr>
        <p:spPr bwMode="auto">
          <a:xfrm>
            <a:off x="17632186" y="36723293"/>
            <a:ext cx="14851420" cy="5332253"/>
          </a:xfrm>
          <a:prstGeom prst="roundRect">
            <a:avLst>
              <a:gd name="adj" fmla="val 10424"/>
            </a:avLst>
          </a:prstGeom>
          <a:solidFill>
            <a:schemeClr val="bg2"/>
          </a:solidFill>
          <a:ln w="9525" algn="ctr">
            <a:noFill/>
            <a:round/>
            <a:headEnd/>
            <a:tailEnd/>
          </a:ln>
        </p:spPr>
        <p:txBody>
          <a:bodyPr wrap="square" lIns="360000" tIns="72000" rIns="360000" bIns="180000">
            <a:spAutoFit/>
          </a:bodyPr>
          <a:lstStyle/>
          <a:p>
            <a:pPr defTabSz="704850">
              <a:spcBef>
                <a:spcPct val="20000"/>
              </a:spcBef>
            </a:pPr>
            <a:endParaRPr lang="en-US" sz="3400" dirty="0">
              <a:solidFill>
                <a:srgbClr val="000000"/>
              </a:solidFill>
            </a:endParaRPr>
          </a:p>
        </p:txBody>
      </p:sp>
      <p:sp>
        <p:nvSpPr>
          <p:cNvPr id="82" name="Rounded Rectangle 5"/>
          <p:cNvSpPr>
            <a:spLocks noChangeArrowheads="1"/>
          </p:cNvSpPr>
          <p:nvPr/>
        </p:nvSpPr>
        <p:spPr bwMode="auto">
          <a:xfrm>
            <a:off x="423863" y="5604776"/>
            <a:ext cx="32011937" cy="3166483"/>
          </a:xfrm>
          <a:prstGeom prst="roundRect">
            <a:avLst>
              <a:gd name="adj" fmla="val 17680"/>
            </a:avLst>
          </a:prstGeom>
          <a:solidFill>
            <a:schemeClr val="accent5"/>
          </a:solidFill>
          <a:ln w="9525" algn="ctr">
            <a:noFill/>
            <a:round/>
            <a:headEnd/>
            <a:tailEnd/>
          </a:ln>
        </p:spPr>
        <p:txBody>
          <a:bodyPr wrap="square" lIns="360000" tIns="72000" rIns="360000" bIns="180000">
            <a:spAutoFit/>
          </a:bodyPr>
          <a:lstStyle/>
          <a:p>
            <a:pPr defTabSz="704850">
              <a:spcBef>
                <a:spcPct val="20000"/>
              </a:spcBef>
            </a:pPr>
            <a:endParaRPr lang="en-US" sz="3400" dirty="0">
              <a:solidFill>
                <a:srgbClr val="000000"/>
              </a:solidFill>
            </a:endParaRPr>
          </a:p>
        </p:txBody>
      </p:sp>
      <p:sp>
        <p:nvSpPr>
          <p:cNvPr id="9" name="Rounded Rectangle 8"/>
          <p:cNvSpPr/>
          <p:nvPr/>
        </p:nvSpPr>
        <p:spPr bwMode="auto">
          <a:xfrm>
            <a:off x="473076" y="42281786"/>
            <a:ext cx="32054800" cy="1114113"/>
          </a:xfrm>
          <a:prstGeom prst="roundRect">
            <a:avLst/>
          </a:prstGeom>
          <a:solidFill>
            <a:srgbClr val="F65D1B"/>
          </a:solidFill>
          <a:ln w="9525" cap="flat" cmpd="sng" algn="ctr">
            <a:noFill/>
            <a:prstDash val="solid"/>
            <a:round/>
            <a:headEnd type="none" w="med" len="med"/>
            <a:tailEnd type="none" w="med" len="med"/>
          </a:ln>
          <a:effectLst/>
        </p:spPr>
        <p:txBody>
          <a:bodyPr wrap="square" lIns="360000" tIns="72000" rIns="360000" bIns="180000">
            <a:spAutoFit/>
          </a:bodyPr>
          <a:lstStyle/>
          <a:p>
            <a:pPr defTabSz="704850">
              <a:spcBef>
                <a:spcPct val="20000"/>
              </a:spcBef>
              <a:defRPr/>
            </a:pPr>
            <a:endParaRPr lang="en-US" sz="3400" dirty="0">
              <a:solidFill>
                <a:srgbClr val="000000"/>
              </a:solidFill>
              <a:cs typeface="+mn-cs"/>
            </a:endParaRPr>
          </a:p>
        </p:txBody>
      </p:sp>
      <p:sp>
        <p:nvSpPr>
          <p:cNvPr id="13" name="Rectangle 10"/>
          <p:cNvSpPr>
            <a:spLocks noChangeArrowheads="1"/>
          </p:cNvSpPr>
          <p:nvPr/>
        </p:nvSpPr>
        <p:spPr bwMode="auto">
          <a:xfrm>
            <a:off x="26568399" y="42167434"/>
            <a:ext cx="5570535" cy="1340944"/>
          </a:xfrm>
          <a:prstGeom prst="rect">
            <a:avLst/>
          </a:prstGeom>
          <a:noFill/>
          <a:ln>
            <a:noFill/>
          </a:ln>
          <a:extLst/>
        </p:spPr>
        <p:txBody>
          <a:bodyPr wrap="square" lIns="450628" tIns="450628" rIns="450628" bIns="450628">
            <a:spAutoFit/>
          </a:bodyPr>
          <a:lstStyle/>
          <a:p>
            <a:pPr defTabSz="884238">
              <a:spcBef>
                <a:spcPct val="20000"/>
              </a:spcBef>
            </a:pPr>
            <a:r>
              <a:rPr lang="en-US" sz="2800" b="1" dirty="0"/>
              <a:t>LIGO-G1300212-v1</a:t>
            </a:r>
            <a:endParaRPr lang="en-US" sz="2800" dirty="0">
              <a:latin typeface="Arial"/>
              <a:cs typeface="Arial"/>
            </a:endParaRPr>
          </a:p>
        </p:txBody>
      </p:sp>
      <p:sp>
        <p:nvSpPr>
          <p:cNvPr id="1054" name="Rectangle 13"/>
          <p:cNvSpPr txBox="1">
            <a:spLocks noChangeArrowheads="1"/>
          </p:cNvSpPr>
          <p:nvPr/>
        </p:nvSpPr>
        <p:spPr bwMode="auto">
          <a:xfrm>
            <a:off x="9408352" y="789995"/>
            <a:ext cx="14097000" cy="3170237"/>
          </a:xfrm>
          <a:prstGeom prst="rect">
            <a:avLst/>
          </a:prstGeom>
          <a:noFill/>
          <a:ln w="9525">
            <a:noFill/>
            <a:miter lim="800000"/>
            <a:headEnd/>
            <a:tailEnd/>
          </a:ln>
        </p:spPr>
        <p:txBody>
          <a:bodyPr lIns="114574" tIns="57274" rIns="114574" bIns="57274"/>
          <a:lstStyle/>
          <a:p>
            <a:pPr algn="ctr"/>
            <a:r>
              <a:rPr lang="en-ZA" sz="9000" dirty="0">
                <a:solidFill>
                  <a:schemeClr val="bg1"/>
                </a:solidFill>
              </a:rPr>
              <a:t>Optical Trap for Angular</a:t>
            </a:r>
            <a:br>
              <a:rPr lang="en-ZA" sz="9000" dirty="0">
                <a:solidFill>
                  <a:schemeClr val="bg1"/>
                </a:solidFill>
              </a:rPr>
            </a:br>
            <a:r>
              <a:rPr lang="en-ZA" sz="9000" dirty="0">
                <a:solidFill>
                  <a:schemeClr val="bg1"/>
                </a:solidFill>
              </a:rPr>
              <a:t>Degree of Freedom</a:t>
            </a:r>
            <a:endParaRPr lang="en-US" sz="9000" dirty="0">
              <a:solidFill>
                <a:schemeClr val="bg1"/>
              </a:solidFill>
            </a:endParaRPr>
          </a:p>
        </p:txBody>
      </p:sp>
      <p:sp>
        <p:nvSpPr>
          <p:cNvPr id="1060" name="Text Box 15"/>
          <p:cNvSpPr txBox="1">
            <a:spLocks noChangeArrowheads="1"/>
          </p:cNvSpPr>
          <p:nvPr/>
        </p:nvSpPr>
        <p:spPr bwMode="auto">
          <a:xfrm>
            <a:off x="5927634" y="9169919"/>
            <a:ext cx="9932987" cy="798512"/>
          </a:xfrm>
          <a:prstGeom prst="rect">
            <a:avLst/>
          </a:prstGeom>
          <a:noFill/>
          <a:ln w="9525">
            <a:noFill/>
            <a:miter lim="800000"/>
            <a:headEnd/>
            <a:tailEnd/>
          </a:ln>
        </p:spPr>
        <p:txBody>
          <a:bodyPr lIns="450480" tIns="90092" rIns="450480" bIns="90116">
            <a:spAutoFit/>
          </a:bodyPr>
          <a:lstStyle/>
          <a:p>
            <a:pPr algn="ctr" defTabSz="704850">
              <a:spcBef>
                <a:spcPct val="20000"/>
              </a:spcBef>
            </a:pPr>
            <a:r>
              <a:rPr lang="en-US" sz="4000" b="1" dirty="0" smtClean="0">
                <a:solidFill>
                  <a:srgbClr val="000000"/>
                </a:solidFill>
                <a:ea typeface="ＭＳ Ｐゴシック" pitchFamily="34" charset="-128"/>
              </a:rPr>
              <a:t>Theory</a:t>
            </a:r>
            <a:endParaRPr lang="en-US" sz="4000" b="1" dirty="0">
              <a:solidFill>
                <a:srgbClr val="000000"/>
              </a:solidFill>
              <a:ea typeface="ＭＳ Ｐゴシック" pitchFamily="34" charset="-128"/>
            </a:endParaRPr>
          </a:p>
        </p:txBody>
      </p:sp>
      <p:sp>
        <p:nvSpPr>
          <p:cNvPr id="1063" name="Text Box 15"/>
          <p:cNvSpPr txBox="1">
            <a:spLocks noChangeArrowheads="1"/>
          </p:cNvSpPr>
          <p:nvPr/>
        </p:nvSpPr>
        <p:spPr bwMode="auto">
          <a:xfrm>
            <a:off x="3436312" y="26368471"/>
            <a:ext cx="10794806" cy="797521"/>
          </a:xfrm>
          <a:prstGeom prst="rect">
            <a:avLst/>
          </a:prstGeom>
          <a:noFill/>
          <a:ln w="9525">
            <a:noFill/>
            <a:miter lim="800000"/>
            <a:headEnd/>
            <a:tailEnd/>
          </a:ln>
        </p:spPr>
        <p:txBody>
          <a:bodyPr wrap="square" lIns="450480" tIns="90092" rIns="450480" bIns="90116">
            <a:spAutoFit/>
          </a:bodyPr>
          <a:lstStyle/>
          <a:p>
            <a:pPr algn="ctr" defTabSz="704850">
              <a:spcBef>
                <a:spcPct val="20000"/>
              </a:spcBef>
            </a:pPr>
            <a:r>
              <a:rPr lang="en-US" sz="4000" b="1" dirty="0" smtClean="0">
                <a:solidFill>
                  <a:srgbClr val="000000"/>
                </a:solidFill>
                <a:ea typeface="ＭＳ Ｐゴシック" pitchFamily="34" charset="-128"/>
              </a:rPr>
              <a:t>Trap Cavity Suspension Construction</a:t>
            </a:r>
            <a:endParaRPr lang="en-US" sz="4000" b="1" dirty="0">
              <a:solidFill>
                <a:srgbClr val="000000"/>
              </a:solidFill>
              <a:ea typeface="ＭＳ Ｐゴシック" pitchFamily="34" charset="-128"/>
            </a:endParaRPr>
          </a:p>
        </p:txBody>
      </p:sp>
      <p:pic>
        <p:nvPicPr>
          <p:cNvPr id="1072" name="Picture 41" descr="sealOnlyGreywOrange.png"/>
          <p:cNvPicPr>
            <a:picLocks noChangeAspect="1"/>
          </p:cNvPicPr>
          <p:nvPr/>
        </p:nvPicPr>
        <p:blipFill>
          <a:blip r:embed="rId4"/>
          <a:srcRect/>
          <a:stretch>
            <a:fillRect/>
          </a:stretch>
        </p:blipFill>
        <p:spPr bwMode="auto">
          <a:xfrm>
            <a:off x="27823977" y="1129645"/>
            <a:ext cx="3769137" cy="3762173"/>
          </a:xfrm>
          <a:prstGeom prst="rect">
            <a:avLst/>
          </a:prstGeom>
          <a:noFill/>
          <a:ln w="9525">
            <a:noFill/>
            <a:miter lim="800000"/>
            <a:headEnd/>
            <a:tailEnd/>
          </a:ln>
        </p:spPr>
      </p:pic>
      <p:grpSp>
        <p:nvGrpSpPr>
          <p:cNvPr id="17" name="Group 16"/>
          <p:cNvGrpSpPr/>
          <p:nvPr/>
        </p:nvGrpSpPr>
        <p:grpSpPr>
          <a:xfrm>
            <a:off x="6261558" y="4349218"/>
            <a:ext cx="20492189" cy="858094"/>
            <a:chOff x="6261558" y="4349218"/>
            <a:chExt cx="20492189" cy="858094"/>
          </a:xfrm>
        </p:grpSpPr>
        <p:sp>
          <p:nvSpPr>
            <p:cNvPr id="1056" name="Text Box 23"/>
            <p:cNvSpPr txBox="1">
              <a:spLocks noChangeArrowheads="1"/>
            </p:cNvSpPr>
            <p:nvPr/>
          </p:nvSpPr>
          <p:spPr bwMode="auto">
            <a:xfrm>
              <a:off x="6261558" y="4349990"/>
              <a:ext cx="13772343" cy="857322"/>
            </a:xfrm>
            <a:prstGeom prst="rect">
              <a:avLst/>
            </a:prstGeom>
            <a:noFill/>
            <a:ln w="9525">
              <a:noFill/>
              <a:miter lim="800000"/>
              <a:headEnd/>
              <a:tailEnd/>
            </a:ln>
          </p:spPr>
          <p:txBody>
            <a:bodyPr wrap="square" lIns="450917" tIns="90173" rIns="450917" bIns="225458">
              <a:spAutoFit/>
            </a:bodyPr>
            <a:lstStyle/>
            <a:p>
              <a:pPr algn="ctr" defTabSz="704850">
                <a:spcBef>
                  <a:spcPct val="20000"/>
                </a:spcBef>
              </a:pPr>
              <a:r>
                <a:rPr lang="en-US" sz="3500" dirty="0">
                  <a:solidFill>
                    <a:srgbClr val="FFFFFF"/>
                  </a:solidFill>
                  <a:ea typeface="ＭＳ Ｐゴシック" pitchFamily="34" charset="-128"/>
                </a:rPr>
                <a:t>David Kelley, James Lough, Antonio </a:t>
              </a:r>
              <a:r>
                <a:rPr lang="en-US" sz="3500" dirty="0" err="1">
                  <a:solidFill>
                    <a:srgbClr val="FFFFFF"/>
                  </a:solidFill>
                  <a:ea typeface="ＭＳ Ｐゴシック" pitchFamily="34" charset="-128"/>
                </a:rPr>
                <a:t>Perreca</a:t>
              </a:r>
              <a:r>
                <a:rPr lang="en-US" sz="3500" dirty="0">
                  <a:solidFill>
                    <a:srgbClr val="FFFFFF"/>
                  </a:solidFill>
                  <a:ea typeface="ＭＳ Ｐゴシック" pitchFamily="34" charset="-128"/>
                </a:rPr>
                <a:t>, and Stefan Ballmer</a:t>
              </a:r>
            </a:p>
          </p:txBody>
        </p:sp>
        <p:sp>
          <p:nvSpPr>
            <p:cNvPr id="1074" name="Text Box 23"/>
            <p:cNvSpPr txBox="1">
              <a:spLocks noChangeArrowheads="1"/>
            </p:cNvSpPr>
            <p:nvPr/>
          </p:nvSpPr>
          <p:spPr bwMode="auto">
            <a:xfrm>
              <a:off x="21508950" y="4349218"/>
              <a:ext cx="5244797" cy="857250"/>
            </a:xfrm>
            <a:prstGeom prst="rect">
              <a:avLst/>
            </a:prstGeom>
            <a:noFill/>
            <a:ln w="9525">
              <a:noFill/>
              <a:miter lim="800000"/>
              <a:headEnd/>
              <a:tailEnd/>
            </a:ln>
          </p:spPr>
          <p:txBody>
            <a:bodyPr wrap="square" lIns="450917" tIns="90173" rIns="450917" bIns="225458">
              <a:spAutoFit/>
            </a:bodyPr>
            <a:lstStyle/>
            <a:p>
              <a:pPr algn="ctr" defTabSz="704850">
                <a:spcBef>
                  <a:spcPct val="20000"/>
                </a:spcBef>
              </a:pPr>
              <a:r>
                <a:rPr lang="en-US" sz="3500" dirty="0">
                  <a:solidFill>
                    <a:srgbClr val="FFFFFF"/>
                  </a:solidFill>
                  <a:ea typeface="ＭＳ Ｐゴシック" pitchFamily="34" charset="-128"/>
                </a:rPr>
                <a:t>Syracuse University</a:t>
              </a:r>
            </a:p>
          </p:txBody>
        </p:sp>
      </p:grpSp>
      <p:sp>
        <p:nvSpPr>
          <p:cNvPr id="66" name="Rounded Rectangle 65"/>
          <p:cNvSpPr/>
          <p:nvPr/>
        </p:nvSpPr>
        <p:spPr bwMode="auto">
          <a:xfrm>
            <a:off x="712656" y="9968431"/>
            <a:ext cx="10775919" cy="8432755"/>
          </a:xfrm>
          <a:prstGeom prst="roundRect">
            <a:avLst>
              <a:gd name="adj" fmla="val 4754"/>
            </a:avLst>
          </a:prstGeom>
          <a:solidFill>
            <a:schemeClr val="bg1"/>
          </a:solidFill>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wrap="square" lIns="360000" tIns="72000" rIns="360000" bIns="180000">
            <a:spAutoFit/>
          </a:bodyPr>
          <a:lstStyle/>
          <a:p>
            <a:pPr defTabSz="704850">
              <a:spcBef>
                <a:spcPct val="20000"/>
              </a:spcBef>
              <a:defRPr/>
            </a:pPr>
            <a:endParaRPr lang="en-US" sz="3400">
              <a:solidFill>
                <a:srgbClr val="000000"/>
              </a:solidFill>
              <a:latin typeface="Arial" charset="0"/>
            </a:endParaRPr>
          </a:p>
        </p:txBody>
      </p:sp>
      <p:sp>
        <p:nvSpPr>
          <p:cNvPr id="77" name="Rectangle 10"/>
          <p:cNvSpPr>
            <a:spLocks noChangeArrowheads="1"/>
          </p:cNvSpPr>
          <p:nvPr/>
        </p:nvSpPr>
        <p:spPr bwMode="auto">
          <a:xfrm>
            <a:off x="18468496" y="42191007"/>
            <a:ext cx="8099903" cy="1340944"/>
          </a:xfrm>
          <a:prstGeom prst="rect">
            <a:avLst/>
          </a:prstGeom>
          <a:noFill/>
          <a:ln>
            <a:noFill/>
          </a:ln>
          <a:extLst/>
        </p:spPr>
        <p:txBody>
          <a:bodyPr wrap="square" lIns="450628" tIns="450628" rIns="450628" bIns="450628">
            <a:spAutoFit/>
          </a:bodyPr>
          <a:lstStyle/>
          <a:p>
            <a:pPr defTabSz="884238">
              <a:spcBef>
                <a:spcPct val="20000"/>
              </a:spcBef>
            </a:pPr>
            <a:r>
              <a:rPr lang="en-US" sz="2800" b="1" dirty="0" smtClean="0">
                <a:latin typeface="Arial"/>
                <a:cs typeface="Arial"/>
              </a:rPr>
              <a:t>website</a:t>
            </a:r>
            <a:r>
              <a:rPr lang="en-US" sz="2800" b="1" dirty="0">
                <a:latin typeface="Arial"/>
                <a:cs typeface="Arial"/>
              </a:rPr>
              <a:t>: </a:t>
            </a:r>
            <a:r>
              <a:rPr lang="en-US" sz="2800" b="1" dirty="0">
                <a:latin typeface="Arial"/>
                <a:cs typeface="Arial"/>
                <a:hlinkClick r:id="rId5"/>
              </a:rPr>
              <a:t>www.gravity.phy.syr.edu</a:t>
            </a:r>
            <a:endParaRPr lang="en-US" sz="2800" b="1" dirty="0">
              <a:latin typeface="Arial"/>
              <a:cs typeface="Arial"/>
            </a:endParaRPr>
          </a:p>
        </p:txBody>
      </p:sp>
      <p:sp>
        <p:nvSpPr>
          <p:cNvPr id="78" name="Rectangle 10"/>
          <p:cNvSpPr>
            <a:spLocks noChangeArrowheads="1"/>
          </p:cNvSpPr>
          <p:nvPr/>
        </p:nvSpPr>
        <p:spPr bwMode="auto">
          <a:xfrm>
            <a:off x="9251073" y="42191007"/>
            <a:ext cx="8833480" cy="1340944"/>
          </a:xfrm>
          <a:prstGeom prst="rect">
            <a:avLst/>
          </a:prstGeom>
          <a:noFill/>
          <a:ln>
            <a:noFill/>
          </a:ln>
          <a:extLst/>
        </p:spPr>
        <p:txBody>
          <a:bodyPr wrap="square" lIns="450628" tIns="450628" rIns="450628" bIns="450628">
            <a:spAutoFit/>
          </a:bodyPr>
          <a:lstStyle/>
          <a:p>
            <a:pPr defTabSz="884238">
              <a:spcBef>
                <a:spcPct val="20000"/>
              </a:spcBef>
            </a:pPr>
            <a:r>
              <a:rPr lang="en-US" sz="2800" b="1" dirty="0">
                <a:latin typeface="Arial"/>
                <a:cs typeface="Arial"/>
              </a:rPr>
              <a:t>Syracuse University Gravitational-Wave </a:t>
            </a:r>
            <a:r>
              <a:rPr lang="en-US" sz="2800" b="1" dirty="0" smtClean="0">
                <a:latin typeface="Arial"/>
                <a:cs typeface="Arial"/>
              </a:rPr>
              <a:t>Group</a:t>
            </a:r>
            <a:endParaRPr lang="en-US" sz="2800" b="1" dirty="0">
              <a:latin typeface="Arial"/>
              <a:cs typeface="Arial"/>
            </a:endParaRPr>
          </a:p>
        </p:txBody>
      </p:sp>
      <p:sp>
        <p:nvSpPr>
          <p:cNvPr id="65" name="Text Box 14"/>
          <p:cNvSpPr txBox="1">
            <a:spLocks noChangeArrowheads="1"/>
          </p:cNvSpPr>
          <p:nvPr/>
        </p:nvSpPr>
        <p:spPr bwMode="auto">
          <a:xfrm>
            <a:off x="254499" y="5901638"/>
            <a:ext cx="32411987" cy="2685274"/>
          </a:xfrm>
          <a:prstGeom prst="rect">
            <a:avLst/>
          </a:prstGeom>
          <a:noFill/>
          <a:ln w="9525">
            <a:noFill/>
            <a:miter lim="800000"/>
            <a:headEnd/>
            <a:tailEnd/>
          </a:ln>
        </p:spPr>
        <p:txBody>
          <a:bodyPr lIns="450480" tIns="45087" rIns="450480" bIns="90092">
            <a:spAutoFit/>
          </a:bodyPr>
          <a:lstStyle/>
          <a:p>
            <a:pPr algn="ctr" defTabSz="704850"/>
            <a:r>
              <a:rPr lang="en-US" sz="4000" b="1" dirty="0">
                <a:ea typeface="ＭＳ Ｐゴシック" pitchFamily="34" charset="-128"/>
              </a:rPr>
              <a:t>Abstract</a:t>
            </a:r>
            <a:endParaRPr lang="en-US" sz="4000" b="1" i="1" dirty="0">
              <a:ea typeface="ＭＳ Ｐゴシック" pitchFamily="34" charset="-128"/>
            </a:endParaRPr>
          </a:p>
          <a:p>
            <a:pPr algn="just" defTabSz="704850" eaLnBrk="0">
              <a:spcBef>
                <a:spcPts val="675"/>
              </a:spcBef>
            </a:pPr>
            <a:r>
              <a:rPr lang="en-US" sz="3000" dirty="0">
                <a:ea typeface="ＭＳ Ｐゴシック" pitchFamily="34" charset="-128"/>
              </a:rPr>
              <a:t>The LIGO detectors are held in lock and alignment using optical error signals and magnetic actuation on the test masses. Angular control is limited by sensing noise in the feedback loops. It is possible to keep cavities locked passively using optical springs (optical traps). This will </a:t>
            </a:r>
            <a:r>
              <a:rPr lang="en-US" sz="3000" dirty="0" smtClean="0">
                <a:ea typeface="ＭＳ Ｐゴシック" pitchFamily="34" charset="-128"/>
              </a:rPr>
              <a:t>eliminate </a:t>
            </a:r>
            <a:r>
              <a:rPr lang="en-US" sz="3000" dirty="0">
                <a:ea typeface="ＭＳ Ｐゴシック" pitchFamily="34" charset="-128"/>
              </a:rPr>
              <a:t>active angular controls and the associated sensing noise. We are studying the feasibility of an optical trap to stabilize a mirror in the length and angular degrees of freedom. T</a:t>
            </a:r>
            <a:r>
              <a:rPr lang="en-US" sz="3000" dirty="0"/>
              <a:t>he trap can also become a </a:t>
            </a:r>
            <a:r>
              <a:rPr lang="en-US" sz="3000" dirty="0" err="1"/>
              <a:t>testbed</a:t>
            </a:r>
            <a:r>
              <a:rPr lang="en-US" sz="3000" dirty="0"/>
              <a:t> to study quantum mechanics on macroscopic objects.</a:t>
            </a:r>
            <a:r>
              <a:rPr lang="en-US" sz="3000" dirty="0">
                <a:ea typeface="ＭＳ Ｐゴシック" pitchFamily="34" charset="-128"/>
              </a:rPr>
              <a:t> We are currently installing and commissioning the optical trap cavity and placing some of the final optics leading to the experiment.</a:t>
            </a:r>
          </a:p>
        </p:txBody>
      </p:sp>
      <p:sp>
        <p:nvSpPr>
          <p:cNvPr id="79" name="Text Box 15"/>
          <p:cNvSpPr txBox="1">
            <a:spLocks noChangeArrowheads="1"/>
          </p:cNvSpPr>
          <p:nvPr/>
        </p:nvSpPr>
        <p:spPr bwMode="auto">
          <a:xfrm>
            <a:off x="743171" y="10031672"/>
            <a:ext cx="5570183" cy="7851760"/>
          </a:xfrm>
          <a:prstGeom prst="rect">
            <a:avLst/>
          </a:prstGeom>
          <a:noFill/>
          <a:ln w="9525">
            <a:noFill/>
            <a:miter lim="800000"/>
            <a:headEnd/>
            <a:tailEnd/>
          </a:ln>
        </p:spPr>
        <p:txBody>
          <a:bodyPr wrap="square" lIns="450480" tIns="90092" rIns="450480" bIns="90116">
            <a:spAutoFit/>
          </a:bodyPr>
          <a:lstStyle/>
          <a:p>
            <a:pPr defTabSz="704850">
              <a:spcBef>
                <a:spcPct val="20000"/>
              </a:spcBef>
            </a:pPr>
            <a:r>
              <a:rPr lang="en-US" sz="2800" dirty="0">
                <a:ea typeface="ＭＳ Ｐゴシック" pitchFamily="34" charset="-128"/>
              </a:rPr>
              <a:t>The radiation force on a cavity mirror is greatest when the laser is resonant in the cavity.</a:t>
            </a:r>
          </a:p>
          <a:p>
            <a:pPr marL="742950" lvl="1" indent="-285750" defTabSz="704850">
              <a:spcBef>
                <a:spcPct val="20000"/>
              </a:spcBef>
              <a:buFontTx/>
              <a:buChar char="•"/>
            </a:pPr>
            <a:r>
              <a:rPr lang="en-US" sz="2800" dirty="0" smtClean="0">
                <a:ea typeface="ＭＳ Ｐゴシック" pitchFamily="34" charset="-128"/>
              </a:rPr>
              <a:t>In </a:t>
            </a:r>
            <a:r>
              <a:rPr lang="en-US" sz="2800" dirty="0">
                <a:ea typeface="ＭＳ Ｐゴシック" pitchFamily="34" charset="-128"/>
              </a:rPr>
              <a:t>a </a:t>
            </a:r>
            <a:r>
              <a:rPr lang="en-US" sz="2800" dirty="0">
                <a:solidFill>
                  <a:schemeClr val="tx2"/>
                </a:solidFill>
                <a:ea typeface="ＭＳ Ｐゴシック" pitchFamily="34" charset="-128"/>
              </a:rPr>
              <a:t>blue</a:t>
            </a:r>
            <a:r>
              <a:rPr lang="en-US" sz="2800" dirty="0">
                <a:ea typeface="ＭＳ Ｐゴシック" pitchFamily="34" charset="-128"/>
              </a:rPr>
              <a:t>-detuned cavity (</a:t>
            </a:r>
            <a:r>
              <a:rPr lang="en-US" sz="2800" dirty="0" smtClean="0">
                <a:ea typeface="ＭＳ Ｐゴシック" pitchFamily="34" charset="-128"/>
              </a:rPr>
              <a:t>cavity longer than resonance) </a:t>
            </a:r>
            <a:r>
              <a:rPr lang="en-US" sz="2800" dirty="0">
                <a:ea typeface="ＭＳ Ｐゴシック" pitchFamily="34" charset="-128"/>
              </a:rPr>
              <a:t>we get a </a:t>
            </a:r>
            <a:r>
              <a:rPr lang="en-US" sz="2800" dirty="0">
                <a:solidFill>
                  <a:schemeClr val="tx2"/>
                </a:solidFill>
                <a:ea typeface="ＭＳ Ｐゴシック" pitchFamily="34" charset="-128"/>
              </a:rPr>
              <a:t>restoring force</a:t>
            </a:r>
            <a:r>
              <a:rPr lang="en-US" sz="2800" dirty="0">
                <a:ea typeface="ＭＳ Ｐゴシック" pitchFamily="34" charset="-128"/>
              </a:rPr>
              <a:t> (</a:t>
            </a:r>
            <a:r>
              <a:rPr lang="en-US" sz="2800" dirty="0">
                <a:solidFill>
                  <a:schemeClr val="tx2"/>
                </a:solidFill>
                <a:ea typeface="ＭＳ Ｐゴシック" pitchFamily="34" charset="-128"/>
              </a:rPr>
              <a:t>statically stable</a:t>
            </a:r>
            <a:r>
              <a:rPr lang="en-US" sz="2800" dirty="0">
                <a:ea typeface="ＭＳ Ｐゴシック" pitchFamily="34" charset="-128"/>
              </a:rPr>
              <a:t> optical spring).</a:t>
            </a:r>
          </a:p>
          <a:p>
            <a:pPr marL="742950" lvl="1" indent="-285750" defTabSz="704850">
              <a:spcBef>
                <a:spcPct val="20000"/>
              </a:spcBef>
              <a:buFontTx/>
              <a:buChar char="•"/>
            </a:pPr>
            <a:r>
              <a:rPr lang="en-US" sz="2800" dirty="0">
                <a:ea typeface="ＭＳ Ｐゴシック" pitchFamily="34" charset="-128"/>
              </a:rPr>
              <a:t>In a </a:t>
            </a:r>
            <a:r>
              <a:rPr lang="en-US" sz="2800" dirty="0">
                <a:solidFill>
                  <a:srgbClr val="C00000"/>
                </a:solidFill>
                <a:ea typeface="ＭＳ Ｐゴシック" pitchFamily="34" charset="-128"/>
              </a:rPr>
              <a:t>red</a:t>
            </a:r>
            <a:r>
              <a:rPr lang="en-US" sz="2800" dirty="0">
                <a:ea typeface="ＭＳ Ｐゴシック" pitchFamily="34" charset="-128"/>
              </a:rPr>
              <a:t>-detuned cavity (cavity </a:t>
            </a:r>
            <a:r>
              <a:rPr lang="en-US" sz="2800" dirty="0" smtClean="0">
                <a:ea typeface="ＭＳ Ｐゴシック" pitchFamily="34" charset="-128"/>
              </a:rPr>
              <a:t>shorter than resonance) </a:t>
            </a:r>
            <a:r>
              <a:rPr lang="en-US" sz="2800" dirty="0">
                <a:ea typeface="ＭＳ Ｐゴシック" pitchFamily="34" charset="-128"/>
              </a:rPr>
              <a:t>we get an </a:t>
            </a:r>
            <a:r>
              <a:rPr lang="en-US" sz="2800" dirty="0">
                <a:solidFill>
                  <a:srgbClr val="C00000"/>
                </a:solidFill>
                <a:ea typeface="ＭＳ Ｐゴシック" pitchFamily="34" charset="-128"/>
              </a:rPr>
              <a:t>anti-restoring</a:t>
            </a:r>
            <a:r>
              <a:rPr lang="en-US" sz="2800" dirty="0">
                <a:ea typeface="ＭＳ Ｐゴシック" pitchFamily="34" charset="-128"/>
              </a:rPr>
              <a:t> force (</a:t>
            </a:r>
            <a:r>
              <a:rPr lang="en-US" sz="2800" dirty="0">
                <a:solidFill>
                  <a:srgbClr val="C00000"/>
                </a:solidFill>
                <a:ea typeface="ＭＳ Ｐゴシック" pitchFamily="34" charset="-128"/>
              </a:rPr>
              <a:t>statically unstable</a:t>
            </a:r>
            <a:r>
              <a:rPr lang="en-US" sz="2800" dirty="0">
                <a:ea typeface="ＭＳ Ｐゴシック" pitchFamily="34" charset="-128"/>
              </a:rPr>
              <a:t> optical spring).</a:t>
            </a:r>
          </a:p>
          <a:p>
            <a:pPr defTabSz="704850">
              <a:spcBef>
                <a:spcPct val="20000"/>
              </a:spcBef>
            </a:pPr>
            <a:endParaRPr lang="en-US" sz="2800" dirty="0">
              <a:ea typeface="ＭＳ Ｐゴシック" pitchFamily="34" charset="-128"/>
            </a:endParaRPr>
          </a:p>
          <a:p>
            <a:pPr defTabSz="704850">
              <a:spcBef>
                <a:spcPct val="20000"/>
              </a:spcBef>
            </a:pPr>
            <a:endParaRPr lang="en-US" sz="2800" dirty="0">
              <a:ea typeface="ＭＳ Ｐゴシック" pitchFamily="34" charset="-128"/>
            </a:endParaRPr>
          </a:p>
        </p:txBody>
      </p:sp>
      <p:sp>
        <p:nvSpPr>
          <p:cNvPr id="80" name="Text Box 15"/>
          <p:cNvSpPr txBox="1">
            <a:spLocks noChangeArrowheads="1"/>
          </p:cNvSpPr>
          <p:nvPr/>
        </p:nvSpPr>
        <p:spPr bwMode="auto">
          <a:xfrm>
            <a:off x="5425883" y="16376923"/>
            <a:ext cx="6354763" cy="1276350"/>
          </a:xfrm>
          <a:prstGeom prst="rect">
            <a:avLst/>
          </a:prstGeom>
          <a:noFill/>
          <a:ln w="9525">
            <a:noFill/>
            <a:miter lim="800000"/>
            <a:headEnd/>
            <a:tailEnd/>
          </a:ln>
        </p:spPr>
        <p:txBody>
          <a:bodyPr lIns="450480" tIns="90092" rIns="450480" bIns="90116">
            <a:spAutoFit/>
          </a:bodyPr>
          <a:lstStyle/>
          <a:p>
            <a:pPr algn="just" defTabSz="704850">
              <a:spcBef>
                <a:spcPct val="20000"/>
              </a:spcBef>
            </a:pPr>
            <a:r>
              <a:rPr lang="en-US" sz="2400" dirty="0">
                <a:ea typeface="ＭＳ Ｐゴシック" pitchFamily="34" charset="-128"/>
              </a:rPr>
              <a:t>Fig 1: In a </a:t>
            </a:r>
            <a:r>
              <a:rPr lang="en-US" sz="2400" dirty="0">
                <a:solidFill>
                  <a:schemeClr val="tx2"/>
                </a:solidFill>
                <a:ea typeface="ＭＳ Ｐゴシック" pitchFamily="34" charset="-128"/>
              </a:rPr>
              <a:t>blue</a:t>
            </a:r>
            <a:r>
              <a:rPr lang="en-US" sz="2400" dirty="0">
                <a:ea typeface="ＭＳ Ｐゴシック" pitchFamily="34" charset="-128"/>
              </a:rPr>
              <a:t>-detuned cavity we get a </a:t>
            </a:r>
            <a:r>
              <a:rPr lang="en-US" sz="2400" dirty="0">
                <a:solidFill>
                  <a:schemeClr val="tx2"/>
                </a:solidFill>
                <a:ea typeface="ＭＳ Ｐゴシック" pitchFamily="34" charset="-128"/>
              </a:rPr>
              <a:t>restoring force</a:t>
            </a:r>
            <a:r>
              <a:rPr lang="en-US" sz="2400" dirty="0">
                <a:ea typeface="ＭＳ Ｐゴシック" pitchFamily="34" charset="-128"/>
              </a:rPr>
              <a:t>, but with a delay that results in </a:t>
            </a:r>
            <a:r>
              <a:rPr lang="en-US" sz="2400" dirty="0">
                <a:solidFill>
                  <a:schemeClr val="tx2"/>
                </a:solidFill>
                <a:ea typeface="ＭＳ Ｐゴシック" pitchFamily="34" charset="-128"/>
              </a:rPr>
              <a:t>dynamic instability</a:t>
            </a:r>
            <a:r>
              <a:rPr lang="en-US" sz="2400" dirty="0">
                <a:ea typeface="ＭＳ Ｐゴシック" pitchFamily="34" charset="-128"/>
              </a:rPr>
              <a:t>.</a:t>
            </a:r>
          </a:p>
        </p:txBody>
      </p:sp>
      <p:sp>
        <p:nvSpPr>
          <p:cNvPr id="81" name="Text Box 15"/>
          <p:cNvSpPr txBox="1">
            <a:spLocks noChangeArrowheads="1"/>
          </p:cNvSpPr>
          <p:nvPr/>
        </p:nvSpPr>
        <p:spPr bwMode="auto">
          <a:xfrm>
            <a:off x="12904990" y="16804840"/>
            <a:ext cx="6820404" cy="1289963"/>
          </a:xfrm>
          <a:prstGeom prst="rect">
            <a:avLst/>
          </a:prstGeom>
          <a:noFill/>
          <a:ln w="9525">
            <a:noFill/>
            <a:miter lim="800000"/>
            <a:headEnd/>
            <a:tailEnd/>
          </a:ln>
        </p:spPr>
        <p:txBody>
          <a:bodyPr wrap="square" lIns="450480" tIns="90092" rIns="450480" bIns="90116">
            <a:spAutoFit/>
          </a:bodyPr>
          <a:lstStyle/>
          <a:p>
            <a:pPr algn="just" defTabSz="704850">
              <a:spcBef>
                <a:spcPct val="20000"/>
              </a:spcBef>
            </a:pPr>
            <a:r>
              <a:rPr lang="en-US" sz="2400" dirty="0">
                <a:ea typeface="ＭＳ Ｐゴシック" pitchFamily="34" charset="-128"/>
              </a:rPr>
              <a:t>Fig 2: With a </a:t>
            </a:r>
            <a:r>
              <a:rPr lang="en-US" sz="2400" dirty="0">
                <a:solidFill>
                  <a:schemeClr val="tx2"/>
                </a:solidFill>
                <a:ea typeface="ＭＳ Ｐゴシック" pitchFamily="34" charset="-128"/>
              </a:rPr>
              <a:t>blue</a:t>
            </a:r>
            <a:r>
              <a:rPr lang="en-US" sz="2400" dirty="0">
                <a:ea typeface="ＭＳ Ｐゴシック" pitchFamily="34" charset="-128"/>
              </a:rPr>
              <a:t>- and a </a:t>
            </a:r>
            <a:r>
              <a:rPr lang="en-US" sz="2400" dirty="0">
                <a:solidFill>
                  <a:srgbClr val="C00000"/>
                </a:solidFill>
                <a:ea typeface="ＭＳ Ｐゴシック" pitchFamily="34" charset="-128"/>
              </a:rPr>
              <a:t>red</a:t>
            </a:r>
            <a:r>
              <a:rPr lang="en-US" sz="2400" dirty="0">
                <a:ea typeface="ＭＳ Ｐゴシック" pitchFamily="34" charset="-128"/>
              </a:rPr>
              <a:t>-detuned laser field a statically and dynamically stable optical spring can be achieved.</a:t>
            </a:r>
          </a:p>
        </p:txBody>
      </p:sp>
      <p:pic>
        <p:nvPicPr>
          <p:cNvPr id="29" name="Picture 28" descr="trapping.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15421" y="11232304"/>
            <a:ext cx="5203110" cy="5023272"/>
          </a:xfrm>
          <a:prstGeom prst="rect">
            <a:avLst/>
          </a:prstGeom>
        </p:spPr>
      </p:pic>
      <p:pic>
        <p:nvPicPr>
          <p:cNvPr id="2" name="Picture 1" descr="Spring_add.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780300" y="14455651"/>
            <a:ext cx="3505317" cy="2286076"/>
          </a:xfrm>
          <a:prstGeom prst="rect">
            <a:avLst/>
          </a:prstGeom>
        </p:spPr>
      </p:pic>
      <p:sp>
        <p:nvSpPr>
          <p:cNvPr id="69" name="Text Box 15"/>
          <p:cNvSpPr txBox="1">
            <a:spLocks noChangeArrowheads="1"/>
          </p:cNvSpPr>
          <p:nvPr/>
        </p:nvSpPr>
        <p:spPr bwMode="auto">
          <a:xfrm>
            <a:off x="939912" y="35778598"/>
            <a:ext cx="4186968" cy="920632"/>
          </a:xfrm>
          <a:prstGeom prst="rect">
            <a:avLst/>
          </a:prstGeom>
          <a:noFill/>
          <a:ln w="9525">
            <a:noFill/>
            <a:miter lim="800000"/>
            <a:headEnd/>
            <a:tailEnd/>
          </a:ln>
        </p:spPr>
        <p:txBody>
          <a:bodyPr wrap="square" lIns="450480" tIns="90092" rIns="450480" bIns="90116">
            <a:spAutoFit/>
          </a:bodyPr>
          <a:lstStyle/>
          <a:p>
            <a:pPr algn="just" defTabSz="704850">
              <a:spcBef>
                <a:spcPct val="20000"/>
              </a:spcBef>
            </a:pPr>
            <a:r>
              <a:rPr lang="en-US" sz="2400" dirty="0">
                <a:ea typeface="ＭＳ Ｐゴシック" pitchFamily="34" charset="-128"/>
              </a:rPr>
              <a:t>Fig </a:t>
            </a:r>
            <a:r>
              <a:rPr lang="en-US" sz="2400" dirty="0" smtClean="0">
                <a:ea typeface="ＭＳ Ｐゴシック" pitchFamily="34" charset="-128"/>
              </a:rPr>
              <a:t>6: </a:t>
            </a:r>
            <a:r>
              <a:rPr lang="en-US" sz="2400" dirty="0" smtClean="0">
                <a:ea typeface="ＭＳ Ｐゴシック" pitchFamily="34" charset="-128"/>
              </a:rPr>
              <a:t>Large </a:t>
            </a:r>
            <a:r>
              <a:rPr lang="en-US" sz="2400" dirty="0" smtClean="0">
                <a:ea typeface="ＭＳ Ｐゴシック" pitchFamily="34" charset="-128"/>
              </a:rPr>
              <a:t>mirror ring suspended in an SOS.</a:t>
            </a:r>
            <a:endParaRPr lang="en-US" sz="2400" dirty="0">
              <a:ea typeface="ＭＳ Ｐゴシック" pitchFamily="34" charset="-128"/>
            </a:endParaRPr>
          </a:p>
        </p:txBody>
      </p:sp>
      <p:sp>
        <p:nvSpPr>
          <p:cNvPr id="71" name="Rectangle 10"/>
          <p:cNvSpPr>
            <a:spLocks noChangeArrowheads="1"/>
          </p:cNvSpPr>
          <p:nvPr/>
        </p:nvSpPr>
        <p:spPr bwMode="auto">
          <a:xfrm>
            <a:off x="791568" y="41959565"/>
            <a:ext cx="8370019" cy="1771832"/>
          </a:xfrm>
          <a:prstGeom prst="rect">
            <a:avLst/>
          </a:prstGeom>
          <a:noFill/>
          <a:ln>
            <a:noFill/>
          </a:ln>
          <a:extLst/>
        </p:spPr>
        <p:txBody>
          <a:bodyPr wrap="square" lIns="450628" tIns="450628" rIns="450628" bIns="450628">
            <a:spAutoFit/>
          </a:bodyPr>
          <a:lstStyle/>
          <a:p>
            <a:pPr defTabSz="884238">
              <a:spcBef>
                <a:spcPct val="20000"/>
              </a:spcBef>
            </a:pPr>
            <a:r>
              <a:rPr lang="en-US" sz="2800" b="1" dirty="0"/>
              <a:t>This work was supported by NSF grant PHY-0854812 and PHY-1068809</a:t>
            </a:r>
            <a:endParaRPr lang="en-US" sz="2800" b="1" dirty="0">
              <a:latin typeface="Calibri" pitchFamily="34" charset="0"/>
            </a:endParaRPr>
          </a:p>
        </p:txBody>
      </p:sp>
      <p:sp>
        <p:nvSpPr>
          <p:cNvPr id="88" name="Text Box 15"/>
          <p:cNvSpPr txBox="1">
            <a:spLocks noChangeArrowheads="1"/>
          </p:cNvSpPr>
          <p:nvPr/>
        </p:nvSpPr>
        <p:spPr bwMode="auto">
          <a:xfrm>
            <a:off x="9526311" y="41046836"/>
            <a:ext cx="6449269" cy="551300"/>
          </a:xfrm>
          <a:prstGeom prst="rect">
            <a:avLst/>
          </a:prstGeom>
          <a:noFill/>
          <a:ln w="9525">
            <a:noFill/>
            <a:miter lim="800000"/>
            <a:headEnd/>
            <a:tailEnd/>
          </a:ln>
        </p:spPr>
        <p:txBody>
          <a:bodyPr wrap="square" lIns="450480" tIns="90092" rIns="450480" bIns="90116">
            <a:spAutoFit/>
          </a:bodyPr>
          <a:lstStyle/>
          <a:p>
            <a:pPr algn="just" defTabSz="704850">
              <a:spcBef>
                <a:spcPct val="20000"/>
              </a:spcBef>
            </a:pPr>
            <a:r>
              <a:rPr lang="en-US" sz="2400" dirty="0">
                <a:ea typeface="ＭＳ Ｐゴシック" pitchFamily="34" charset="-128"/>
              </a:rPr>
              <a:t>Fig </a:t>
            </a:r>
            <a:r>
              <a:rPr lang="en-US" sz="2400" dirty="0" smtClean="0">
                <a:ea typeface="ＭＳ Ｐゴシック" pitchFamily="34" charset="-128"/>
              </a:rPr>
              <a:t>8</a:t>
            </a:r>
            <a:r>
              <a:rPr lang="en-US" sz="2400" dirty="0" smtClean="0">
                <a:ea typeface="ＭＳ Ｐゴシック" pitchFamily="34" charset="-128"/>
              </a:rPr>
              <a:t>: </a:t>
            </a:r>
            <a:r>
              <a:rPr lang="en-US" sz="2400" dirty="0">
                <a:ea typeface="ＭＳ Ｐゴシック" pitchFamily="34" charset="-128"/>
              </a:rPr>
              <a:t>Noise </a:t>
            </a:r>
            <a:r>
              <a:rPr lang="en-US" sz="2400" dirty="0" smtClean="0">
                <a:ea typeface="ＭＳ Ｐゴシック" pitchFamily="34" charset="-128"/>
              </a:rPr>
              <a:t>Budget for the optical trap</a:t>
            </a:r>
            <a:endParaRPr lang="en-US" sz="2400" dirty="0">
              <a:ea typeface="ＭＳ Ｐゴシック" pitchFamily="34" charset="-128"/>
            </a:endParaRPr>
          </a:p>
        </p:txBody>
      </p:sp>
      <p:pic>
        <p:nvPicPr>
          <p:cNvPr id="4" name="Picture 2" descr="C:\Users\dbkell\Documents\lab\documents\posters\2013WashingtonDC\Optical_trap\LargeMirrorCropped.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51423" y="27605781"/>
            <a:ext cx="3516881" cy="8087676"/>
          </a:xfrm>
          <a:prstGeom prst="rect">
            <a:avLst/>
          </a:prstGeom>
          <a:noFill/>
          <a:extLst>
            <a:ext uri="{909E8E84-426E-40DD-AFC4-6F175D3DCCD1}">
              <a14:hiddenFill xmlns:a14="http://schemas.microsoft.com/office/drawing/2010/main">
                <a:solidFill>
                  <a:srgbClr val="FFFFFF"/>
                </a:solidFill>
              </a14:hiddenFill>
            </a:ext>
          </a:extLst>
        </p:spPr>
      </p:pic>
      <p:sp>
        <p:nvSpPr>
          <p:cNvPr id="75" name="Text Box 15"/>
          <p:cNvSpPr txBox="1">
            <a:spLocks noChangeArrowheads="1"/>
          </p:cNvSpPr>
          <p:nvPr/>
        </p:nvSpPr>
        <p:spPr bwMode="auto">
          <a:xfrm>
            <a:off x="11986525" y="32829879"/>
            <a:ext cx="4789294" cy="1659295"/>
          </a:xfrm>
          <a:prstGeom prst="rect">
            <a:avLst/>
          </a:prstGeom>
          <a:noFill/>
          <a:ln w="9525">
            <a:noFill/>
            <a:miter lim="800000"/>
            <a:headEnd/>
            <a:tailEnd/>
          </a:ln>
        </p:spPr>
        <p:txBody>
          <a:bodyPr wrap="square" lIns="450480" tIns="90092" rIns="450480" bIns="90116">
            <a:spAutoFit/>
          </a:bodyPr>
          <a:lstStyle/>
          <a:p>
            <a:pPr defTabSz="704850">
              <a:spcBef>
                <a:spcPct val="20000"/>
              </a:spcBef>
            </a:pPr>
            <a:r>
              <a:rPr lang="en-US" sz="2400" dirty="0">
                <a:ea typeface="ＭＳ Ｐゴシック" pitchFamily="34" charset="-128"/>
              </a:rPr>
              <a:t>Fig </a:t>
            </a:r>
            <a:r>
              <a:rPr lang="en-US" sz="2400" dirty="0">
                <a:ea typeface="ＭＳ Ｐゴシック" pitchFamily="34" charset="-128"/>
              </a:rPr>
              <a:t>7</a:t>
            </a:r>
            <a:r>
              <a:rPr lang="en-US" sz="2400" dirty="0" smtClean="0">
                <a:ea typeface="ＭＳ Ｐゴシック" pitchFamily="34" charset="-128"/>
              </a:rPr>
              <a:t>: </a:t>
            </a:r>
            <a:r>
              <a:rPr lang="en-US" sz="2400" dirty="0" smtClean="0">
                <a:ea typeface="ＭＳ Ｐゴシック" pitchFamily="34" charset="-128"/>
              </a:rPr>
              <a:t>Small </a:t>
            </a:r>
            <a:r>
              <a:rPr lang="en-US" sz="2400" dirty="0">
                <a:ea typeface="ＭＳ Ｐゴシック" pitchFamily="34" charset="-128"/>
              </a:rPr>
              <a:t>m</a:t>
            </a:r>
            <a:r>
              <a:rPr lang="en-US" sz="2400" dirty="0" smtClean="0">
                <a:ea typeface="ＭＳ Ｐゴシック" pitchFamily="34" charset="-128"/>
              </a:rPr>
              <a:t>irror </a:t>
            </a:r>
            <a:r>
              <a:rPr lang="en-US" sz="2400" dirty="0" smtClean="0">
                <a:ea typeface="ＭＳ Ｐゴシック" pitchFamily="34" charset="-128"/>
              </a:rPr>
              <a:t>ring</a:t>
            </a:r>
            <a:r>
              <a:rPr lang="en-US" sz="2400" dirty="0" smtClean="0">
                <a:ea typeface="ＭＳ Ｐゴシック" pitchFamily="34" charset="-128"/>
              </a:rPr>
              <a:t> prototype</a:t>
            </a:r>
            <a:r>
              <a:rPr lang="en-US" sz="2400" dirty="0" smtClean="0">
                <a:ea typeface="ＭＳ Ｐゴシック" pitchFamily="34" charset="-128"/>
              </a:rPr>
              <a:t>.  The picture was taken after two fibers broke during </a:t>
            </a:r>
            <a:r>
              <a:rPr lang="en-US" sz="2400" dirty="0" smtClean="0">
                <a:ea typeface="ＭＳ Ｐゴシック" pitchFamily="34" charset="-128"/>
              </a:rPr>
              <a:t>mounting.</a:t>
            </a:r>
            <a:endParaRPr lang="en-US" sz="2400" dirty="0">
              <a:ea typeface="ＭＳ Ｐゴシック" pitchFamily="34" charset="-128"/>
            </a:endParaRPr>
          </a:p>
        </p:txBody>
      </p:sp>
      <p:sp>
        <p:nvSpPr>
          <p:cNvPr id="10" name="TextBox 9"/>
          <p:cNvSpPr txBox="1"/>
          <p:nvPr/>
        </p:nvSpPr>
        <p:spPr>
          <a:xfrm>
            <a:off x="5382852" y="27766944"/>
            <a:ext cx="6544871" cy="3539430"/>
          </a:xfrm>
          <a:prstGeom prst="rect">
            <a:avLst/>
          </a:prstGeom>
          <a:noFill/>
        </p:spPr>
        <p:txBody>
          <a:bodyPr wrap="square" rtlCol="0">
            <a:spAutoFit/>
          </a:bodyPr>
          <a:lstStyle/>
          <a:p>
            <a:pPr algn="just"/>
            <a:r>
              <a:rPr lang="en-US" sz="2800" dirty="0"/>
              <a:t>The large mirror suspension (shown at left) holds a 0.5 inch optic inside a 300 gram aluminum ring.  This ring is supported by tungsten wire from a lightly modified LIGO </a:t>
            </a:r>
            <a:r>
              <a:rPr lang="en-US" sz="2800" dirty="0" smtClean="0"/>
              <a:t>SOS </a:t>
            </a:r>
            <a:r>
              <a:rPr lang="en-US" sz="2800" dirty="0"/>
              <a:t>design.  </a:t>
            </a:r>
            <a:r>
              <a:rPr lang="en-US" sz="2800" dirty="0" smtClean="0"/>
              <a:t>The </a:t>
            </a:r>
            <a:r>
              <a:rPr lang="en-US" sz="2800" dirty="0"/>
              <a:t>disc can be damped with initial LIGO Optical Sensing Electro-Magnets (OSEMs). </a:t>
            </a:r>
          </a:p>
        </p:txBody>
      </p:sp>
      <p:sp>
        <p:nvSpPr>
          <p:cNvPr id="11" name="TextBox 10"/>
          <p:cNvSpPr txBox="1"/>
          <p:nvPr/>
        </p:nvSpPr>
        <p:spPr>
          <a:xfrm>
            <a:off x="5382852" y="31374473"/>
            <a:ext cx="6558466" cy="3108543"/>
          </a:xfrm>
          <a:prstGeom prst="rect">
            <a:avLst/>
          </a:prstGeom>
          <a:noFill/>
        </p:spPr>
        <p:txBody>
          <a:bodyPr wrap="square" rtlCol="0">
            <a:spAutoFit/>
          </a:bodyPr>
          <a:lstStyle/>
          <a:p>
            <a:pPr algn="just"/>
            <a:r>
              <a:rPr lang="en-US" sz="2800" dirty="0"/>
              <a:t>The small (0.3 inch) mirror (shown at right) is suspended by three glass fibers.  The fibers are welded directly to the optic and rods used for pulling are clamped to a stainless steel ring. The ring is suspended in the same manner as the large </a:t>
            </a:r>
            <a:r>
              <a:rPr lang="en-US" sz="2800" dirty="0" smtClean="0"/>
              <a:t>mirror.</a:t>
            </a:r>
            <a:endParaRPr lang="en-US" sz="2800" dirty="0" smtClean="0"/>
          </a:p>
        </p:txBody>
      </p:sp>
      <p:sp>
        <p:nvSpPr>
          <p:cNvPr id="15" name="TextBox 14"/>
          <p:cNvSpPr txBox="1"/>
          <p:nvPr/>
        </p:nvSpPr>
        <p:spPr>
          <a:xfrm>
            <a:off x="1110793" y="36731753"/>
            <a:ext cx="7422253" cy="4832093"/>
          </a:xfrm>
          <a:prstGeom prst="rect">
            <a:avLst/>
          </a:prstGeom>
          <a:noFill/>
        </p:spPr>
        <p:txBody>
          <a:bodyPr wrap="square" rtlCol="0">
            <a:spAutoFit/>
          </a:bodyPr>
          <a:lstStyle/>
          <a:p>
            <a:pPr algn="just"/>
            <a:r>
              <a:rPr lang="en-US" sz="2800" dirty="0" smtClean="0">
                <a:solidFill>
                  <a:srgbClr val="000000"/>
                </a:solidFill>
                <a:ea typeface="ＭＳ Ｐゴシック" pitchFamily="34" charset="-128"/>
              </a:rPr>
              <a:t>The </a:t>
            </a:r>
            <a:r>
              <a:rPr lang="en-US" sz="2800" dirty="0">
                <a:solidFill>
                  <a:srgbClr val="000000"/>
                </a:solidFill>
                <a:ea typeface="ＭＳ Ｐゴシック" pitchFamily="34" charset="-128"/>
              </a:rPr>
              <a:t>seismic noise is based on measured table motion, and filtered by double and triple pendulums for the large and small trap mirrors. The quantum and intensity noise are calculated with </a:t>
            </a:r>
            <a:r>
              <a:rPr lang="en-US" sz="2800" dirty="0" err="1">
                <a:solidFill>
                  <a:srgbClr val="000000"/>
                </a:solidFill>
                <a:ea typeface="ＭＳ Ｐゴシック" pitchFamily="34" charset="-128"/>
              </a:rPr>
              <a:t>Optickle</a:t>
            </a:r>
            <a:r>
              <a:rPr lang="en-US" sz="2800" dirty="0">
                <a:solidFill>
                  <a:srgbClr val="000000"/>
                </a:solidFill>
                <a:ea typeface="ＭＳ Ｐゴシック" pitchFamily="34" charset="-128"/>
              </a:rPr>
              <a:t>, using the expected performance of the intensity stabilization </a:t>
            </a:r>
            <a:r>
              <a:rPr lang="en-US" sz="2800" dirty="0" smtClean="0">
                <a:solidFill>
                  <a:srgbClr val="000000"/>
                </a:solidFill>
                <a:ea typeface="ＭＳ Ｐゴシック" pitchFamily="34" charset="-128"/>
              </a:rPr>
              <a:t>servo. </a:t>
            </a:r>
            <a:r>
              <a:rPr lang="en-US" sz="2800" dirty="0" smtClean="0">
                <a:solidFill>
                  <a:srgbClr val="000000"/>
                </a:solidFill>
                <a:ea typeface="ＭＳ Ｐゴシック" pitchFamily="34" charset="-128"/>
              </a:rPr>
              <a:t>The dominant noise source is the epoxy used in the FSS reference cavity.</a:t>
            </a:r>
            <a:endParaRPr lang="en-US" sz="2800" dirty="0" smtClean="0">
              <a:solidFill>
                <a:srgbClr val="000000"/>
              </a:solidFill>
              <a:ea typeface="ＭＳ Ｐゴシック" pitchFamily="34" charset="-128"/>
            </a:endParaRPr>
          </a:p>
          <a:p>
            <a:pPr algn="just"/>
            <a:r>
              <a:rPr lang="en-US" sz="2800" dirty="0" smtClean="0">
                <a:solidFill>
                  <a:srgbClr val="000000"/>
                </a:solidFill>
                <a:ea typeface="ＭＳ Ｐゴシック" pitchFamily="34" charset="-128"/>
              </a:rPr>
              <a:t>The VCO noise would dominate the noise spectrum, but it is only needed for the commissioning of the trap.</a:t>
            </a:r>
            <a:endParaRPr lang="en-US" sz="2800" dirty="0">
              <a:solidFill>
                <a:srgbClr val="000000"/>
              </a:solidFill>
              <a:ea typeface="ＭＳ Ｐゴシック" pitchFamily="34" charset="-128"/>
            </a:endParaRPr>
          </a:p>
        </p:txBody>
      </p:sp>
      <p:pic>
        <p:nvPicPr>
          <p:cNvPr id="5" name="Picture 4" descr="C:\Users\dbkell\Documents\lab\documents\posters\2013WashingtonDC\Optical_trap\smallMirror.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399933" y="27938354"/>
            <a:ext cx="3886278" cy="4809036"/>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18110711" y="37752043"/>
            <a:ext cx="13988480" cy="3846093"/>
          </a:xfrm>
          <a:prstGeom prst="roundRect">
            <a:avLst>
              <a:gd name="adj" fmla="val 11272"/>
            </a:avLst>
          </a:prstGeom>
          <a:solidFill>
            <a:schemeClr val="bg1"/>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Text Box 15"/>
          <p:cNvSpPr txBox="1">
            <a:spLocks noChangeArrowheads="1"/>
          </p:cNvSpPr>
          <p:nvPr/>
        </p:nvSpPr>
        <p:spPr bwMode="auto">
          <a:xfrm>
            <a:off x="20105441" y="36837748"/>
            <a:ext cx="9648825" cy="797521"/>
          </a:xfrm>
          <a:prstGeom prst="rect">
            <a:avLst/>
          </a:prstGeom>
          <a:noFill/>
          <a:ln w="9525">
            <a:noFill/>
            <a:miter lim="800000"/>
            <a:headEnd/>
            <a:tailEnd/>
          </a:ln>
        </p:spPr>
        <p:txBody>
          <a:bodyPr lIns="450480" tIns="90092" rIns="450480" bIns="90116">
            <a:spAutoFit/>
          </a:bodyPr>
          <a:lstStyle/>
          <a:p>
            <a:pPr algn="ctr" defTabSz="704850">
              <a:spcBef>
                <a:spcPct val="20000"/>
              </a:spcBef>
            </a:pPr>
            <a:r>
              <a:rPr lang="en-US" sz="4000" b="1" dirty="0" smtClean="0">
                <a:solidFill>
                  <a:srgbClr val="000000"/>
                </a:solidFill>
                <a:ea typeface="ＭＳ Ｐゴシック" pitchFamily="34" charset="-128"/>
              </a:rPr>
              <a:t>Conclusion</a:t>
            </a:r>
            <a:endParaRPr lang="en-US" sz="4000" b="1" dirty="0">
              <a:solidFill>
                <a:srgbClr val="000000"/>
              </a:solidFill>
              <a:ea typeface="ＭＳ Ｐゴシック" pitchFamily="34" charset="-128"/>
            </a:endParaRPr>
          </a:p>
        </p:txBody>
      </p:sp>
      <p:sp>
        <p:nvSpPr>
          <p:cNvPr id="6" name="TextBox 5"/>
          <p:cNvSpPr txBox="1"/>
          <p:nvPr/>
        </p:nvSpPr>
        <p:spPr>
          <a:xfrm>
            <a:off x="18508312" y="37925685"/>
            <a:ext cx="13229318" cy="3724096"/>
          </a:xfrm>
          <a:prstGeom prst="rect">
            <a:avLst/>
          </a:prstGeom>
          <a:noFill/>
        </p:spPr>
        <p:txBody>
          <a:bodyPr wrap="square" rtlCol="0">
            <a:spAutoFit/>
          </a:bodyPr>
          <a:lstStyle/>
          <a:p>
            <a:pPr algn="just"/>
            <a:r>
              <a:rPr lang="en-US" sz="2800" dirty="0"/>
              <a:t>We are </a:t>
            </a:r>
            <a:r>
              <a:rPr lang="en-US" sz="2800" dirty="0" smtClean="0"/>
              <a:t>approaching </a:t>
            </a:r>
            <a:r>
              <a:rPr lang="en-US" sz="2800" dirty="0"/>
              <a:t>the first trapping cavity </a:t>
            </a:r>
            <a:r>
              <a:rPr lang="en-US" sz="2800" dirty="0" smtClean="0"/>
              <a:t>lock.  </a:t>
            </a:r>
            <a:r>
              <a:rPr lang="en-US" sz="2800" dirty="0" smtClean="0"/>
              <a:t>We have prototyped and are </a:t>
            </a:r>
            <a:r>
              <a:rPr lang="en-US" sz="2800" dirty="0"/>
              <a:t>currently building </a:t>
            </a:r>
            <a:r>
              <a:rPr lang="en-US" sz="2800" dirty="0" smtClean="0"/>
              <a:t>a monolithic </a:t>
            </a:r>
            <a:r>
              <a:rPr lang="en-US" sz="2800" dirty="0"/>
              <a:t>glass suspension for the </a:t>
            </a:r>
            <a:r>
              <a:rPr lang="en-US" sz="2800" dirty="0" smtClean="0"/>
              <a:t>small mirror.  The large mirror suspension is complete and we have a </a:t>
            </a:r>
            <a:r>
              <a:rPr lang="en-US" sz="2800" dirty="0"/>
              <a:t>functional </a:t>
            </a:r>
            <a:r>
              <a:rPr lang="en-US" sz="2800" dirty="0" smtClean="0"/>
              <a:t>advanced LIGO digital suspension control system</a:t>
            </a:r>
            <a:r>
              <a:rPr lang="en-US" sz="2800" dirty="0" smtClean="0"/>
              <a:t>.  We also have a frequency, intensity and spatially stabilized laser.  </a:t>
            </a:r>
            <a:endParaRPr lang="en-US" sz="2800" dirty="0"/>
          </a:p>
          <a:p>
            <a:pPr algn="just"/>
            <a:endParaRPr lang="en-US" sz="1800" dirty="0" smtClean="0"/>
          </a:p>
          <a:p>
            <a:pPr algn="just"/>
            <a:r>
              <a:rPr lang="en-US" sz="2400" dirty="0" smtClean="0"/>
              <a:t>We </a:t>
            </a:r>
            <a:r>
              <a:rPr lang="en-US" sz="2400" dirty="0"/>
              <a:t>would  like to thank Steve Penn for his help with glass fibers and the LIGO lab for loaning us hardware for the digital system.  We would also like to thank our group members at Syracuse University for their </a:t>
            </a:r>
            <a:r>
              <a:rPr lang="en-US" sz="2400" dirty="0" smtClean="0"/>
              <a:t>input and technical support.</a:t>
            </a:r>
            <a:endParaRPr lang="en-US" sz="2400" dirty="0"/>
          </a:p>
        </p:txBody>
      </p:sp>
      <p:sp>
        <p:nvSpPr>
          <p:cNvPr id="59" name="Rounded Rectangle 5"/>
          <p:cNvSpPr>
            <a:spLocks noChangeArrowheads="1"/>
          </p:cNvSpPr>
          <p:nvPr/>
        </p:nvSpPr>
        <p:spPr bwMode="auto">
          <a:xfrm>
            <a:off x="17632186" y="19234497"/>
            <a:ext cx="14851420" cy="17261948"/>
          </a:xfrm>
          <a:prstGeom prst="roundRect">
            <a:avLst>
              <a:gd name="adj" fmla="val 4595"/>
            </a:avLst>
          </a:prstGeom>
          <a:solidFill>
            <a:schemeClr val="bg2"/>
          </a:solidFill>
          <a:ln w="9525" algn="ctr">
            <a:noFill/>
            <a:round/>
            <a:headEnd/>
            <a:tailEnd/>
          </a:ln>
        </p:spPr>
        <p:txBody>
          <a:bodyPr wrap="square" lIns="360000" tIns="72000" rIns="360000" bIns="180000">
            <a:spAutoFit/>
          </a:bodyPr>
          <a:lstStyle/>
          <a:p>
            <a:pPr defTabSz="704850">
              <a:spcBef>
                <a:spcPct val="20000"/>
              </a:spcBef>
            </a:pPr>
            <a:endParaRPr lang="en-US" sz="3400">
              <a:solidFill>
                <a:srgbClr val="000000"/>
              </a:solidFill>
            </a:endParaRPr>
          </a:p>
        </p:txBody>
      </p:sp>
      <p:sp>
        <p:nvSpPr>
          <p:cNvPr id="137" name="Rounded Rectangle 7"/>
          <p:cNvSpPr>
            <a:spLocks noChangeArrowheads="1"/>
          </p:cNvSpPr>
          <p:nvPr/>
        </p:nvSpPr>
        <p:spPr bwMode="auto">
          <a:xfrm>
            <a:off x="473076" y="853887"/>
            <a:ext cx="5486400" cy="4441472"/>
          </a:xfrm>
          <a:prstGeom prst="roundRect">
            <a:avLst>
              <a:gd name="adj" fmla="val 5014"/>
            </a:avLst>
          </a:prstGeom>
          <a:blipFill rotWithShape="1">
            <a:blip r:embed="rId10"/>
            <a:srcRect/>
            <a:stretch>
              <a:fillRect l="3" r="-25561"/>
            </a:stretch>
          </a:blipFill>
          <a:ln w="9525" algn="ctr">
            <a:noFill/>
            <a:round/>
            <a:headEnd/>
            <a:tailEnd/>
          </a:ln>
        </p:spPr>
        <p:txBody>
          <a:bodyPr wrap="square" lIns="360000" tIns="72000" rIns="360000" bIns="180000">
            <a:spAutoFit/>
          </a:bodyPr>
          <a:lstStyle/>
          <a:p>
            <a:pPr defTabSz="704850">
              <a:spcBef>
                <a:spcPct val="20000"/>
              </a:spcBef>
            </a:pPr>
            <a:endParaRPr lang="en-US" sz="3400">
              <a:solidFill>
                <a:srgbClr val="000000"/>
              </a:solidFill>
            </a:endParaRPr>
          </a:p>
        </p:txBody>
      </p:sp>
      <p:grpSp>
        <p:nvGrpSpPr>
          <p:cNvPr id="12" name="Group 11"/>
          <p:cNvGrpSpPr/>
          <p:nvPr/>
        </p:nvGrpSpPr>
        <p:grpSpPr>
          <a:xfrm>
            <a:off x="659488" y="19442632"/>
            <a:ext cx="6114819" cy="5987219"/>
            <a:chOff x="11077006" y="19521517"/>
            <a:chExt cx="6114819" cy="5987219"/>
          </a:xfrm>
        </p:grpSpPr>
        <p:sp>
          <p:nvSpPr>
            <p:cNvPr id="102" name="Rounded Rectangle 101"/>
            <p:cNvSpPr/>
            <p:nvPr/>
          </p:nvSpPr>
          <p:spPr bwMode="auto">
            <a:xfrm>
              <a:off x="11077006" y="19521517"/>
              <a:ext cx="6029383" cy="5987219"/>
            </a:xfrm>
            <a:prstGeom prst="roundRect">
              <a:avLst>
                <a:gd name="adj" fmla="val 11423"/>
              </a:avLst>
            </a:prstGeom>
            <a:solidFill>
              <a:schemeClr val="bg1"/>
            </a:solidFill>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wrap="square" lIns="360000" tIns="72000" rIns="360000" bIns="180000">
              <a:spAutoFit/>
            </a:bodyPr>
            <a:lstStyle/>
            <a:p>
              <a:pPr defTabSz="704850">
                <a:spcBef>
                  <a:spcPct val="20000"/>
                </a:spcBef>
                <a:defRPr/>
              </a:pPr>
              <a:endParaRPr lang="en-US" sz="3400" dirty="0">
                <a:solidFill>
                  <a:srgbClr val="000000"/>
                </a:solidFill>
                <a:latin typeface="Arial" charset="0"/>
              </a:endParaRPr>
            </a:p>
          </p:txBody>
        </p:sp>
        <p:sp>
          <p:nvSpPr>
            <p:cNvPr id="136" name="Text Box 15"/>
            <p:cNvSpPr txBox="1">
              <a:spLocks noChangeArrowheads="1"/>
            </p:cNvSpPr>
            <p:nvPr/>
          </p:nvSpPr>
          <p:spPr bwMode="auto">
            <a:xfrm>
              <a:off x="11186315" y="24588104"/>
              <a:ext cx="6005510" cy="920632"/>
            </a:xfrm>
            <a:prstGeom prst="rect">
              <a:avLst/>
            </a:prstGeom>
            <a:noFill/>
            <a:ln w="9525">
              <a:noFill/>
              <a:miter lim="800000"/>
              <a:headEnd/>
              <a:tailEnd/>
            </a:ln>
          </p:spPr>
          <p:txBody>
            <a:bodyPr wrap="square" lIns="450480" tIns="90092" rIns="450480" bIns="90116">
              <a:spAutoFit/>
            </a:bodyPr>
            <a:lstStyle/>
            <a:p>
              <a:pPr algn="just" defTabSz="704850">
                <a:spcBef>
                  <a:spcPct val="20000"/>
                </a:spcBef>
              </a:pPr>
              <a:r>
                <a:rPr lang="en-US" sz="2400" dirty="0">
                  <a:ea typeface="ＭＳ Ｐゴシック" pitchFamily="34" charset="-128"/>
                </a:rPr>
                <a:t>Fig </a:t>
              </a:r>
              <a:r>
                <a:rPr lang="en-US" sz="2400" dirty="0">
                  <a:ea typeface="ＭＳ Ｐゴシック" pitchFamily="34" charset="-128"/>
                </a:rPr>
                <a:t>4</a:t>
              </a:r>
              <a:r>
                <a:rPr lang="en-US" sz="2400" dirty="0" smtClean="0">
                  <a:ea typeface="ＭＳ Ｐゴシック" pitchFamily="34" charset="-128"/>
                </a:rPr>
                <a:t>: </a:t>
              </a:r>
              <a:r>
                <a:rPr lang="en-US" sz="2400" dirty="0">
                  <a:ea typeface="ＭＳ Ｐゴシック" pitchFamily="34" charset="-128"/>
                </a:rPr>
                <a:t>Approximate beam </a:t>
              </a:r>
              <a:r>
                <a:rPr lang="en-US" sz="2400" dirty="0" smtClean="0">
                  <a:ea typeface="ＭＳ Ｐゴシック" pitchFamily="34" charset="-128"/>
                </a:rPr>
                <a:t>powers and positions </a:t>
              </a:r>
              <a:r>
                <a:rPr lang="en-US" sz="2400" dirty="0">
                  <a:ea typeface="ＭＳ Ｐゴシック" pitchFamily="34" charset="-128"/>
                </a:rPr>
                <a:t>in </a:t>
              </a:r>
              <a:r>
                <a:rPr lang="en-US" sz="2400" dirty="0" smtClean="0">
                  <a:ea typeface="ＭＳ Ｐゴシック" pitchFamily="34" charset="-128"/>
                </a:rPr>
                <a:t>final </a:t>
              </a:r>
              <a:r>
                <a:rPr lang="en-US" sz="2400" dirty="0">
                  <a:ea typeface="ＭＳ Ｐゴシック" pitchFamily="34" charset="-128"/>
                </a:rPr>
                <a:t>angular </a:t>
              </a:r>
              <a:r>
                <a:rPr lang="en-US" sz="2400" dirty="0" smtClean="0">
                  <a:ea typeface="ＭＳ Ｐゴシック" pitchFamily="34" charset="-128"/>
                </a:rPr>
                <a:t>trap.</a:t>
              </a:r>
              <a:endParaRPr lang="en-US" sz="2400" dirty="0">
                <a:ea typeface="ＭＳ Ｐゴシック" pitchFamily="34" charset="-128"/>
              </a:endParaRPr>
            </a:p>
          </p:txBody>
        </p:sp>
        <p:pic>
          <p:nvPicPr>
            <p:cNvPr id="8" name="Picture 3" descr="C:\Users\dbkell\Documents\lab\documents\posters\2013WashingtonDC\Optical_trap\trapDrawing.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536264" y="19687127"/>
              <a:ext cx="5262430" cy="4928820"/>
            </a:xfrm>
            <a:prstGeom prst="rect">
              <a:avLst/>
            </a:prstGeom>
            <a:noFill/>
            <a:extLst>
              <a:ext uri="{909E8E84-426E-40DD-AFC4-6F175D3DCCD1}">
                <a14:hiddenFill xmlns:a14="http://schemas.microsoft.com/office/drawing/2010/main">
                  <a:solidFill>
                    <a:srgbClr val="FFFFFF"/>
                  </a:solidFill>
                </a14:hiddenFill>
              </a:ext>
            </a:extLst>
          </p:spPr>
        </p:pic>
      </p:grpSp>
      <p:sp>
        <p:nvSpPr>
          <p:cNvPr id="140" name="Rounded Rectangle 139"/>
          <p:cNvSpPr/>
          <p:nvPr/>
        </p:nvSpPr>
        <p:spPr bwMode="auto">
          <a:xfrm>
            <a:off x="18015604" y="20284381"/>
            <a:ext cx="14084583" cy="15847772"/>
          </a:xfrm>
          <a:prstGeom prst="roundRect">
            <a:avLst>
              <a:gd name="adj" fmla="val 6148"/>
            </a:avLst>
          </a:prstGeom>
          <a:solidFill>
            <a:schemeClr val="bg1"/>
          </a:solidFill>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wrap="square" lIns="360000" tIns="72000" rIns="360000" bIns="180000">
            <a:spAutoFit/>
          </a:bodyPr>
          <a:lstStyle/>
          <a:p>
            <a:pPr defTabSz="704850">
              <a:spcBef>
                <a:spcPct val="20000"/>
              </a:spcBef>
              <a:defRPr/>
            </a:pPr>
            <a:endParaRPr lang="en-US" sz="3400" dirty="0">
              <a:solidFill>
                <a:srgbClr val="000000"/>
              </a:solidFill>
              <a:latin typeface="Arial" charset="0"/>
            </a:endParaRPr>
          </a:p>
        </p:txBody>
      </p:sp>
      <p:sp>
        <p:nvSpPr>
          <p:cNvPr id="141" name="Text Box 15"/>
          <p:cNvSpPr txBox="1">
            <a:spLocks noChangeArrowheads="1"/>
          </p:cNvSpPr>
          <p:nvPr/>
        </p:nvSpPr>
        <p:spPr bwMode="auto">
          <a:xfrm>
            <a:off x="18285617" y="20640298"/>
            <a:ext cx="13637114" cy="5352614"/>
          </a:xfrm>
          <a:prstGeom prst="rect">
            <a:avLst/>
          </a:prstGeom>
          <a:noFill/>
          <a:ln w="9525">
            <a:noFill/>
            <a:miter lim="800000"/>
            <a:headEnd/>
            <a:tailEnd/>
          </a:ln>
        </p:spPr>
        <p:txBody>
          <a:bodyPr wrap="square" lIns="450480" tIns="90092" rIns="450480" bIns="90116">
            <a:spAutoFit/>
          </a:bodyPr>
          <a:lstStyle/>
          <a:p>
            <a:pPr algn="just"/>
            <a:r>
              <a:rPr lang="en-US" sz="2800" dirty="0"/>
              <a:t>We have assembled an Advanced-LIGO style real-time digital control system </a:t>
            </a:r>
            <a:r>
              <a:rPr lang="en-US" sz="2800" dirty="0" smtClean="0"/>
              <a:t>capable </a:t>
            </a:r>
            <a:r>
              <a:rPr lang="en-US" sz="2800" dirty="0"/>
              <a:t>of running at a sampling frequency</a:t>
            </a:r>
            <a:r>
              <a:rPr lang="en-US" sz="2400" dirty="0">
                <a:solidFill>
                  <a:srgbClr val="000000"/>
                </a:solidFill>
                <a:ea typeface="ＭＳ Ｐゴシック" pitchFamily="34" charset="-128"/>
              </a:rPr>
              <a:t> </a:t>
            </a:r>
            <a:r>
              <a:rPr lang="en-US" sz="2800" dirty="0"/>
              <a:t>of 65536Hz. Its main purpose is controlling the two optics suspensions, hence we currently operate at 2048Hz </a:t>
            </a:r>
            <a:r>
              <a:rPr lang="en-US" sz="2800" dirty="0" smtClean="0"/>
              <a:t>.In </a:t>
            </a:r>
            <a:r>
              <a:rPr lang="en-US" sz="2800" dirty="0"/>
              <a:t>addition the</a:t>
            </a:r>
            <a:r>
              <a:rPr lang="en-US" sz="2400" dirty="0">
                <a:solidFill>
                  <a:srgbClr val="000000"/>
                </a:solidFill>
                <a:ea typeface="ＭＳ Ｐゴシック" pitchFamily="34" charset="-128"/>
              </a:rPr>
              <a:t> </a:t>
            </a:r>
            <a:r>
              <a:rPr lang="en-US" sz="2800" dirty="0"/>
              <a:t>system will be used for lock acquisition and other aspects of the experiment. </a:t>
            </a:r>
            <a:endParaRPr lang="en-US" sz="2800" dirty="0" smtClean="0"/>
          </a:p>
          <a:p>
            <a:pPr algn="just"/>
            <a:endParaRPr lang="en-US" sz="2800" dirty="0"/>
          </a:p>
          <a:p>
            <a:pPr algn="just"/>
            <a:r>
              <a:rPr lang="en-US" sz="2800" dirty="0" smtClean="0"/>
              <a:t>The </a:t>
            </a:r>
            <a:r>
              <a:rPr lang="en-US" sz="2800" dirty="0"/>
              <a:t>hardware consists of a four-core computer, 32 input channels on one PCI-e ADC card, 24 output channels on two PCI-x DAC cards, and a digital I/O card in an initial LIGO PCI-x expansion chassis. In addition we built in-house analog anti-imaging, anti-aliasing, whitening</a:t>
            </a:r>
            <a:r>
              <a:rPr lang="en-US" sz="2400" dirty="0">
                <a:solidFill>
                  <a:srgbClr val="000000"/>
                </a:solidFill>
                <a:ea typeface="ＭＳ Ｐゴシック" pitchFamily="34" charset="-128"/>
              </a:rPr>
              <a:t> </a:t>
            </a:r>
            <a:r>
              <a:rPr lang="en-US" sz="2800" dirty="0"/>
              <a:t>and de-whitening filters. </a:t>
            </a:r>
            <a:r>
              <a:rPr lang="en-US" sz="2800" dirty="0" smtClean="0"/>
              <a:t>Installing </a:t>
            </a:r>
            <a:r>
              <a:rPr lang="en-US" sz="2800" dirty="0"/>
              <a:t>the LIGO real-time code required modifying a clone of an installed </a:t>
            </a:r>
            <a:r>
              <a:rPr lang="en-US" sz="2800" dirty="0" err="1"/>
              <a:t>aLIGO</a:t>
            </a:r>
            <a:r>
              <a:rPr lang="en-US" sz="2800" dirty="0"/>
              <a:t> front-end system, a process that we would like to see simplified.</a:t>
            </a:r>
            <a:endParaRPr lang="en-US" sz="2800" dirty="0">
              <a:solidFill>
                <a:srgbClr val="000000"/>
              </a:solidFill>
              <a:ea typeface="ＭＳ Ｐゴシック" pitchFamily="34" charset="-128"/>
            </a:endParaRPr>
          </a:p>
        </p:txBody>
      </p:sp>
      <p:sp>
        <p:nvSpPr>
          <p:cNvPr id="142" name="Freeform 141"/>
          <p:cNvSpPr>
            <a:spLocks/>
          </p:cNvSpPr>
          <p:nvPr/>
        </p:nvSpPr>
        <p:spPr bwMode="auto">
          <a:xfrm rot="10800000">
            <a:off x="22636937" y="30261424"/>
            <a:ext cx="4552845" cy="2923243"/>
          </a:xfrm>
          <a:custGeom>
            <a:avLst/>
            <a:gdLst>
              <a:gd name="T0" fmla="+- 0 1486 582"/>
              <a:gd name="T1" fmla="*/ T0 w 20783"/>
              <a:gd name="T2" fmla="+- 0 5505 791"/>
              <a:gd name="T3" fmla="*/ 5505 h 20118"/>
              <a:gd name="T4" fmla="+- 0 3744 582"/>
              <a:gd name="T5" fmla="*/ T4 w 20783"/>
              <a:gd name="T6" fmla="+- 0 2227 791"/>
              <a:gd name="T7" fmla="*/ 2227 h 20118"/>
              <a:gd name="T8" fmla="+- 0 6929 582"/>
              <a:gd name="T9" fmla="*/ T8 w 20783"/>
              <a:gd name="T10" fmla="+- 0 2042 791"/>
              <a:gd name="T11" fmla="*/ 2042 h 20118"/>
              <a:gd name="T12" fmla="+- 0 11111 582"/>
              <a:gd name="T13" fmla="*/ T12 w 20783"/>
              <a:gd name="T14" fmla="+- 0 2207 791"/>
              <a:gd name="T15" fmla="*/ 2207 h 20118"/>
              <a:gd name="T16" fmla="+- 0 16081 582"/>
              <a:gd name="T17" fmla="*/ T16 w 20783"/>
              <a:gd name="T18" fmla="+- 0 1742 791"/>
              <a:gd name="T19" fmla="*/ 1742 h 20118"/>
              <a:gd name="T20" fmla="+- 0 20138 582"/>
              <a:gd name="T21" fmla="*/ T20 w 20783"/>
              <a:gd name="T22" fmla="+- 0 3390 791"/>
              <a:gd name="T23" fmla="*/ 3390 h 20118"/>
              <a:gd name="T24" fmla="+- 0 20974 582"/>
              <a:gd name="T25" fmla="*/ T24 w 20783"/>
              <a:gd name="T26" fmla="+- 0 9149 791"/>
              <a:gd name="T27" fmla="*/ 9149 h 20118"/>
              <a:gd name="T28" fmla="+- 0 20850 582"/>
              <a:gd name="T29" fmla="*/ T28 w 20783"/>
              <a:gd name="T30" fmla="+- 0 17126 791"/>
              <a:gd name="T31" fmla="*/ 17126 h 20118"/>
              <a:gd name="T32" fmla="+- 0 19494 582"/>
              <a:gd name="T33" fmla="*/ T32 w 20783"/>
              <a:gd name="T34" fmla="+- 0 19332 791"/>
              <a:gd name="T35" fmla="*/ 19332 h 20118"/>
              <a:gd name="T36" fmla="+- 0 16386 582"/>
              <a:gd name="T37" fmla="*/ T36 w 20783"/>
              <a:gd name="T38" fmla="+- 0 19274 791"/>
              <a:gd name="T39" fmla="*/ 19274 h 20118"/>
              <a:gd name="T40" fmla="+- 0 12190 582"/>
              <a:gd name="T41" fmla="*/ T40 w 20783"/>
              <a:gd name="T42" fmla="+- 0 20019 791"/>
              <a:gd name="T43" fmla="*/ 20019 h 20118"/>
              <a:gd name="T44" fmla="+- 0 10266 582"/>
              <a:gd name="T45" fmla="*/ T44 w 20783"/>
              <a:gd name="T46" fmla="+- 0 17499 791"/>
              <a:gd name="T47" fmla="*/ 17499 h 20118"/>
              <a:gd name="T48" fmla="+- 0 9562 582"/>
              <a:gd name="T49" fmla="*/ T48 w 20783"/>
              <a:gd name="T50" fmla="+- 0 13525 791"/>
              <a:gd name="T51" fmla="*/ 13525 h 20118"/>
              <a:gd name="T52" fmla="+- 0 6230 582"/>
              <a:gd name="T53" fmla="*/ T52 w 20783"/>
              <a:gd name="T54" fmla="+- 0 12318 791"/>
              <a:gd name="T55" fmla="*/ 12318 h 20118"/>
              <a:gd name="T56" fmla="+- 0 3349 582"/>
              <a:gd name="T57" fmla="*/ T56 w 20783"/>
              <a:gd name="T58" fmla="+- 0 11432 791"/>
              <a:gd name="T59" fmla="*/ 11432 h 20118"/>
              <a:gd name="T60" fmla="+- 0 1327 582"/>
              <a:gd name="T61" fmla="*/ T60 w 20783"/>
              <a:gd name="T62" fmla="+- 0 9224 791"/>
              <a:gd name="T63" fmla="*/ 9224 h 20118"/>
              <a:gd name="T64" fmla="+- 0 1486 582"/>
              <a:gd name="T65" fmla="*/ T64 w 20783"/>
              <a:gd name="T66" fmla="+- 0 5505 791"/>
              <a:gd name="T67" fmla="*/ 5505 h 20118"/>
              <a:gd name="T68" fmla="+- 0 1486 582"/>
              <a:gd name="T69" fmla="*/ T68 w 20783"/>
              <a:gd name="T70" fmla="+- 0 5505 791"/>
              <a:gd name="T71" fmla="*/ 5505 h 2011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Lst>
            <a:rect l="0" t="0" r="r" b="b"/>
            <a:pathLst>
              <a:path w="20783" h="20118">
                <a:moveTo>
                  <a:pt x="904" y="4714"/>
                </a:moveTo>
                <a:cubicBezTo>
                  <a:pt x="663" y="3432"/>
                  <a:pt x="2277" y="866"/>
                  <a:pt x="3162" y="1436"/>
                </a:cubicBezTo>
                <a:cubicBezTo>
                  <a:pt x="3968" y="-371"/>
                  <a:pt x="5885" y="-250"/>
                  <a:pt x="6347" y="1251"/>
                </a:cubicBezTo>
                <a:cubicBezTo>
                  <a:pt x="7200" y="-791"/>
                  <a:pt x="9866" y="-38"/>
                  <a:pt x="10529" y="1416"/>
                </a:cubicBezTo>
                <a:cubicBezTo>
                  <a:pt x="11687" y="388"/>
                  <a:pt x="14462" y="-174"/>
                  <a:pt x="15499" y="951"/>
                </a:cubicBezTo>
                <a:cubicBezTo>
                  <a:pt x="16950" y="-431"/>
                  <a:pt x="19635" y="920"/>
                  <a:pt x="19556" y="2599"/>
                </a:cubicBezTo>
                <a:cubicBezTo>
                  <a:pt x="21018" y="2084"/>
                  <a:pt x="20990" y="7292"/>
                  <a:pt x="20392" y="8358"/>
                </a:cubicBezTo>
                <a:cubicBezTo>
                  <a:pt x="20914" y="10943"/>
                  <a:pt x="20951" y="15178"/>
                  <a:pt x="20268" y="16335"/>
                </a:cubicBezTo>
                <a:cubicBezTo>
                  <a:pt x="20461" y="19238"/>
                  <a:pt x="19495" y="18924"/>
                  <a:pt x="18912" y="18541"/>
                </a:cubicBezTo>
                <a:cubicBezTo>
                  <a:pt x="18521" y="20433"/>
                  <a:pt x="16498" y="19973"/>
                  <a:pt x="15804" y="18483"/>
                </a:cubicBezTo>
                <a:cubicBezTo>
                  <a:pt x="14708" y="20112"/>
                  <a:pt x="12409" y="20809"/>
                  <a:pt x="11608" y="19228"/>
                </a:cubicBezTo>
                <a:cubicBezTo>
                  <a:pt x="10798" y="20463"/>
                  <a:pt x="9507" y="18896"/>
                  <a:pt x="9684" y="16708"/>
                </a:cubicBezTo>
                <a:cubicBezTo>
                  <a:pt x="8934" y="16539"/>
                  <a:pt x="8807" y="13988"/>
                  <a:pt x="8980" y="12734"/>
                </a:cubicBezTo>
                <a:cubicBezTo>
                  <a:pt x="8188" y="13807"/>
                  <a:pt x="6470" y="12908"/>
                  <a:pt x="5648" y="11527"/>
                </a:cubicBezTo>
                <a:cubicBezTo>
                  <a:pt x="5239" y="12892"/>
                  <a:pt x="3289" y="12179"/>
                  <a:pt x="2767" y="10641"/>
                </a:cubicBezTo>
                <a:cubicBezTo>
                  <a:pt x="2383" y="11404"/>
                  <a:pt x="-425" y="11396"/>
                  <a:pt x="745" y="8433"/>
                </a:cubicBezTo>
                <a:cubicBezTo>
                  <a:pt x="-582" y="6762"/>
                  <a:pt x="113" y="4755"/>
                  <a:pt x="904" y="4714"/>
                </a:cubicBezTo>
                <a:close/>
                <a:moveTo>
                  <a:pt x="904" y="4714"/>
                </a:moveTo>
              </a:path>
            </a:pathLst>
          </a:custGeom>
          <a:solidFill>
            <a:schemeClr val="accent1"/>
          </a:solidFill>
          <a:ln w="38100" cap="flat">
            <a:solidFill>
              <a:schemeClr val="tx1"/>
            </a:solidFill>
            <a:prstDash val="solid"/>
            <a:miter lim="800000"/>
            <a:headEnd type="none" w="med" len="med"/>
            <a:tailEnd type="none" w="med" len="med"/>
          </a:ln>
        </p:spPr>
        <p:txBody>
          <a:bodyPr lIns="0" tIns="0" rIns="0" bIns="0"/>
          <a:lstStyle/>
          <a:p>
            <a:endParaRPr lang="en-US" kern="1200"/>
          </a:p>
        </p:txBody>
      </p:sp>
      <p:cxnSp>
        <p:nvCxnSpPr>
          <p:cNvPr id="143" name="AutoShape 2"/>
          <p:cNvCxnSpPr>
            <a:cxnSpLocks noChangeShapeType="1"/>
            <a:stCxn id="145" idx="2"/>
            <a:endCxn id="148" idx="0"/>
          </p:cNvCxnSpPr>
          <p:nvPr/>
        </p:nvCxnSpPr>
        <p:spPr bwMode="auto">
          <a:xfrm flipH="1">
            <a:off x="23472863" y="29130108"/>
            <a:ext cx="4768" cy="215154"/>
          </a:xfrm>
          <a:prstGeom prst="straightConnector1">
            <a:avLst/>
          </a:prstGeom>
          <a:noFill/>
          <a:ln w="38100" cap="flat">
            <a:solidFill>
              <a:schemeClr val="tx1"/>
            </a:solidFill>
            <a:prstDash val="solid"/>
            <a:miter lim="800000"/>
            <a:headEnd type="none" w="med" len="med"/>
            <a:tailEnd type="triangle" w="med" len="med"/>
          </a:ln>
          <a:extLst>
            <a:ext uri="{909E8E84-426E-40DD-AFC4-6F175D3DCCD1}">
              <a14:hiddenFill xmlns:a14="http://schemas.microsoft.com/office/drawing/2010/main">
                <a:noFill/>
              </a14:hiddenFill>
            </a:ext>
          </a:extLst>
        </p:spPr>
      </p:cxnSp>
      <p:cxnSp>
        <p:nvCxnSpPr>
          <p:cNvPr id="144" name="AutoShape 3"/>
          <p:cNvCxnSpPr>
            <a:cxnSpLocks noChangeShapeType="1"/>
            <a:stCxn id="173" idx="1"/>
            <a:endCxn id="145" idx="3"/>
          </p:cNvCxnSpPr>
          <p:nvPr/>
        </p:nvCxnSpPr>
        <p:spPr bwMode="auto">
          <a:xfrm flipH="1">
            <a:off x="24396306" y="28838949"/>
            <a:ext cx="638793" cy="5190"/>
          </a:xfrm>
          <a:prstGeom prst="straightConnector1">
            <a:avLst/>
          </a:prstGeom>
          <a:noFill/>
          <a:ln w="38100" cap="flat">
            <a:solidFill>
              <a:schemeClr val="tx1"/>
            </a:solidFill>
            <a:prstDash val="solid"/>
            <a:miter lim="800000"/>
            <a:headEnd type="none" w="med" len="med"/>
            <a:tailEnd type="triangle" w="med" len="med"/>
          </a:ln>
          <a:extLst>
            <a:ext uri="{909E8E84-426E-40DD-AFC4-6F175D3DCCD1}">
              <a14:hiddenFill xmlns:a14="http://schemas.microsoft.com/office/drawing/2010/main">
                <a:noFill/>
              </a14:hiddenFill>
            </a:ext>
          </a:extLst>
        </p:spPr>
      </p:cxnSp>
      <p:sp>
        <p:nvSpPr>
          <p:cNvPr id="145" name="Rectangle 144"/>
          <p:cNvSpPr>
            <a:spLocks/>
          </p:cNvSpPr>
          <p:nvPr/>
        </p:nvSpPr>
        <p:spPr bwMode="auto">
          <a:xfrm>
            <a:off x="22558956" y="28558169"/>
            <a:ext cx="1837350" cy="571939"/>
          </a:xfrm>
          <a:prstGeom prst="rect">
            <a:avLst/>
          </a:prstGeom>
          <a:solidFill>
            <a:srgbClr val="00FF00"/>
          </a:solidFill>
          <a:ln w="25400" cap="flat">
            <a:solidFill>
              <a:schemeClr val="tx1"/>
            </a:solidFill>
            <a:prstDash val="solid"/>
            <a:miter lim="800000"/>
            <a:headEnd type="none" w="med" len="med"/>
            <a:tailEnd type="none" w="med" len="med"/>
          </a:ln>
        </p:spPr>
        <p:txBody>
          <a:bodyPr lIns="0" tIns="0" rIns="0" bIns="0" anchor="ctr"/>
          <a:lstStyle/>
          <a:p>
            <a:pPr algn="ctr"/>
            <a:r>
              <a:rPr lang="en-US" sz="2400" kern="1200" dirty="0" smtClean="0">
                <a:solidFill>
                  <a:srgbClr val="191919"/>
                </a:solidFill>
                <a:ea typeface="ＭＳ Ｐゴシック" charset="0"/>
                <a:cs typeface="Gill Sans" charset="0"/>
              </a:rPr>
              <a:t>Coil </a:t>
            </a:r>
            <a:r>
              <a:rPr lang="en-US" sz="2400" kern="1200" dirty="0">
                <a:solidFill>
                  <a:srgbClr val="191919"/>
                </a:solidFill>
                <a:ea typeface="ＭＳ Ｐゴシック" charset="0"/>
                <a:cs typeface="Gill Sans" charset="0"/>
              </a:rPr>
              <a:t>Drivers</a:t>
            </a:r>
          </a:p>
        </p:txBody>
      </p:sp>
      <p:cxnSp>
        <p:nvCxnSpPr>
          <p:cNvPr id="146" name="AutoShape 5"/>
          <p:cNvCxnSpPr>
            <a:cxnSpLocks noChangeShapeType="1"/>
            <a:stCxn id="148" idx="1"/>
            <a:endCxn id="149" idx="0"/>
          </p:cNvCxnSpPr>
          <p:nvPr/>
        </p:nvCxnSpPr>
        <p:spPr bwMode="auto">
          <a:xfrm flipH="1">
            <a:off x="21966507" y="29779512"/>
            <a:ext cx="587682" cy="930625"/>
          </a:xfrm>
          <a:prstGeom prst="straightConnector1">
            <a:avLst/>
          </a:prstGeom>
          <a:noFill/>
          <a:ln w="38100" cap="flat">
            <a:solidFill>
              <a:schemeClr val="tx1"/>
            </a:solidFill>
            <a:prstDash val="solid"/>
            <a:miter lim="800000"/>
            <a:headEnd type="triangle" w="med" len="med"/>
            <a:tailEnd type="triangle" w="med" len="med"/>
          </a:ln>
          <a:extLst>
            <a:ext uri="{909E8E84-426E-40DD-AFC4-6F175D3DCCD1}">
              <a14:hiddenFill xmlns:a14="http://schemas.microsoft.com/office/drawing/2010/main">
                <a:noFill/>
              </a14:hiddenFill>
            </a:ext>
          </a:extLst>
        </p:spPr>
      </p:cxnSp>
      <p:cxnSp>
        <p:nvCxnSpPr>
          <p:cNvPr id="147" name="AutoShape 6"/>
          <p:cNvCxnSpPr>
            <a:cxnSpLocks noChangeShapeType="1"/>
            <a:stCxn id="154" idx="1"/>
            <a:endCxn id="148" idx="3"/>
          </p:cNvCxnSpPr>
          <p:nvPr/>
        </p:nvCxnSpPr>
        <p:spPr bwMode="auto">
          <a:xfrm flipH="1" flipV="1">
            <a:off x="24391538" y="29779512"/>
            <a:ext cx="643561" cy="141219"/>
          </a:xfrm>
          <a:prstGeom prst="straightConnector1">
            <a:avLst/>
          </a:prstGeom>
          <a:noFill/>
          <a:ln w="38100" cap="flat">
            <a:solidFill>
              <a:schemeClr val="tx1"/>
            </a:solidFill>
            <a:prstDash val="solid"/>
            <a:miter lim="800000"/>
            <a:headEnd type="triangle" w="med" len="med"/>
            <a:tailEnd type="none" w="med" len="med"/>
          </a:ln>
          <a:extLst>
            <a:ext uri="{909E8E84-426E-40DD-AFC4-6F175D3DCCD1}">
              <a14:hiddenFill xmlns:a14="http://schemas.microsoft.com/office/drawing/2010/main">
                <a:noFill/>
              </a14:hiddenFill>
            </a:ext>
          </a:extLst>
        </p:spPr>
      </p:cxnSp>
      <p:sp>
        <p:nvSpPr>
          <p:cNvPr id="148" name="Rectangle 147"/>
          <p:cNvSpPr>
            <a:spLocks/>
          </p:cNvSpPr>
          <p:nvPr/>
        </p:nvSpPr>
        <p:spPr bwMode="auto">
          <a:xfrm>
            <a:off x="22554188" y="29345262"/>
            <a:ext cx="1837350" cy="868500"/>
          </a:xfrm>
          <a:prstGeom prst="rect">
            <a:avLst/>
          </a:prstGeom>
          <a:solidFill>
            <a:srgbClr val="00FF00"/>
          </a:solidFill>
          <a:ln w="25400" cap="flat">
            <a:solidFill>
              <a:schemeClr val="tx1"/>
            </a:solidFill>
            <a:prstDash val="solid"/>
            <a:miter lim="800000"/>
            <a:headEnd type="none" w="med" len="med"/>
            <a:tailEnd type="none" w="med" len="med"/>
          </a:ln>
        </p:spPr>
        <p:txBody>
          <a:bodyPr lIns="0" tIns="0" rIns="0" bIns="0" anchor="ctr"/>
          <a:lstStyle/>
          <a:p>
            <a:pPr algn="ctr"/>
            <a:r>
              <a:rPr lang="en-US" sz="2400" kern="1200" dirty="0" smtClean="0">
                <a:solidFill>
                  <a:srgbClr val="191919"/>
                </a:solidFill>
                <a:ea typeface="ＭＳ Ｐゴシック" charset="0"/>
                <a:cs typeface="Gill Sans" charset="0"/>
              </a:rPr>
              <a:t>Satellite  Amplifiers</a:t>
            </a:r>
            <a:endParaRPr lang="en-US" sz="2400" kern="1200" dirty="0">
              <a:solidFill>
                <a:srgbClr val="191919"/>
              </a:solidFill>
              <a:ea typeface="ＭＳ Ｐゴシック" charset="0"/>
              <a:cs typeface="Gill Sans" charset="0"/>
            </a:endParaRPr>
          </a:p>
        </p:txBody>
      </p:sp>
      <p:sp>
        <p:nvSpPr>
          <p:cNvPr id="149" name="Rectangle 148"/>
          <p:cNvSpPr>
            <a:spLocks/>
          </p:cNvSpPr>
          <p:nvPr/>
        </p:nvSpPr>
        <p:spPr bwMode="auto">
          <a:xfrm>
            <a:off x="21378825" y="30710137"/>
            <a:ext cx="1175363" cy="706097"/>
          </a:xfrm>
          <a:prstGeom prst="rect">
            <a:avLst/>
          </a:prstGeom>
          <a:solidFill>
            <a:srgbClr val="FF7C80"/>
          </a:solidFill>
          <a:ln w="25400" cap="flat">
            <a:solidFill>
              <a:schemeClr val="tx1"/>
            </a:solidFill>
            <a:prstDash val="solid"/>
            <a:miter lim="800000"/>
            <a:headEnd type="none" w="med" len="med"/>
            <a:tailEnd type="none" w="med" len="med"/>
          </a:ln>
        </p:spPr>
        <p:txBody>
          <a:bodyPr lIns="0" tIns="0" rIns="0" bIns="0" anchor="ctr"/>
          <a:lstStyle/>
          <a:p>
            <a:pPr algn="ctr"/>
            <a:r>
              <a:rPr lang="en-US" sz="2400" kern="1200" dirty="0">
                <a:solidFill>
                  <a:srgbClr val="191919"/>
                </a:solidFill>
                <a:ea typeface="ＭＳ Ｐゴシック" charset="0"/>
                <a:cs typeface="Gill Sans" charset="0"/>
              </a:rPr>
              <a:t>OSEMS</a:t>
            </a:r>
          </a:p>
        </p:txBody>
      </p:sp>
      <p:cxnSp>
        <p:nvCxnSpPr>
          <p:cNvPr id="150" name="AutoShape 9"/>
          <p:cNvCxnSpPr>
            <a:cxnSpLocks noChangeShapeType="1"/>
            <a:stCxn id="172" idx="0"/>
            <a:endCxn id="154" idx="2"/>
          </p:cNvCxnSpPr>
          <p:nvPr/>
        </p:nvCxnSpPr>
        <p:spPr bwMode="auto">
          <a:xfrm flipV="1">
            <a:off x="25850610" y="30213762"/>
            <a:ext cx="103164" cy="324805"/>
          </a:xfrm>
          <a:prstGeom prst="straightConnector1">
            <a:avLst/>
          </a:prstGeom>
          <a:noFill/>
          <a:ln w="38100" cap="flat">
            <a:solidFill>
              <a:schemeClr val="tx1"/>
            </a:solidFill>
            <a:prstDash val="solid"/>
            <a:miter lim="800000"/>
            <a:headEnd type="none" w="med" len="med"/>
            <a:tailEnd type="none" w="med" len="med"/>
          </a:ln>
          <a:extLst>
            <a:ext uri="{909E8E84-426E-40DD-AFC4-6F175D3DCCD1}">
              <a14:hiddenFill xmlns:a14="http://schemas.microsoft.com/office/drawing/2010/main">
                <a:noFill/>
              </a14:hiddenFill>
            </a:ext>
          </a:extLst>
        </p:spPr>
      </p:cxnSp>
      <p:cxnSp>
        <p:nvCxnSpPr>
          <p:cNvPr id="151" name="AutoShape 10"/>
          <p:cNvCxnSpPr>
            <a:cxnSpLocks noChangeShapeType="1"/>
            <a:stCxn id="173" idx="2"/>
            <a:endCxn id="154" idx="0"/>
          </p:cNvCxnSpPr>
          <p:nvPr/>
        </p:nvCxnSpPr>
        <p:spPr bwMode="auto">
          <a:xfrm>
            <a:off x="25953774" y="29319095"/>
            <a:ext cx="0" cy="308606"/>
          </a:xfrm>
          <a:prstGeom prst="straightConnector1">
            <a:avLst/>
          </a:prstGeom>
          <a:noFill/>
          <a:ln w="38100" cap="flat">
            <a:solidFill>
              <a:schemeClr val="tx1"/>
            </a:solidFill>
            <a:prstDash val="solid"/>
            <a:miter lim="800000"/>
            <a:headEnd type="triangle" w="med" len="med"/>
            <a:tailEnd type="none" w="med" len="med"/>
          </a:ln>
          <a:extLst>
            <a:ext uri="{909E8E84-426E-40DD-AFC4-6F175D3DCCD1}">
              <a14:hiddenFill xmlns:a14="http://schemas.microsoft.com/office/drawing/2010/main">
                <a:noFill/>
              </a14:hiddenFill>
            </a:ext>
          </a:extLst>
        </p:spPr>
      </p:cxnSp>
      <p:cxnSp>
        <p:nvCxnSpPr>
          <p:cNvPr id="152" name="AutoShape 11"/>
          <p:cNvCxnSpPr>
            <a:cxnSpLocks noChangeShapeType="1"/>
            <a:endCxn id="177" idx="1"/>
          </p:cNvCxnSpPr>
          <p:nvPr/>
        </p:nvCxnSpPr>
        <p:spPr bwMode="auto">
          <a:xfrm>
            <a:off x="26794685" y="29874835"/>
            <a:ext cx="594437" cy="508390"/>
          </a:xfrm>
          <a:prstGeom prst="straightConnector1">
            <a:avLst/>
          </a:prstGeom>
          <a:noFill/>
          <a:ln w="38100" cap="flat">
            <a:solidFill>
              <a:schemeClr val="tx1"/>
            </a:solidFill>
            <a:prstDash val="solid"/>
            <a:miter lim="800000"/>
            <a:headEnd type="none" w="med" len="med"/>
            <a:tailEnd type="triangle" w="med" len="med"/>
          </a:ln>
          <a:extLst>
            <a:ext uri="{909E8E84-426E-40DD-AFC4-6F175D3DCCD1}">
              <a14:hiddenFill xmlns:a14="http://schemas.microsoft.com/office/drawing/2010/main">
                <a:noFill/>
              </a14:hiddenFill>
            </a:ext>
          </a:extLst>
        </p:spPr>
      </p:cxnSp>
      <p:cxnSp>
        <p:nvCxnSpPr>
          <p:cNvPr id="153" name="AutoShape 12"/>
          <p:cNvCxnSpPr>
            <a:cxnSpLocks noChangeShapeType="1"/>
            <a:stCxn id="178" idx="1"/>
            <a:endCxn id="154" idx="3"/>
          </p:cNvCxnSpPr>
          <p:nvPr/>
        </p:nvCxnSpPr>
        <p:spPr bwMode="auto">
          <a:xfrm flipH="1">
            <a:off x="26872449" y="29648884"/>
            <a:ext cx="491273" cy="271848"/>
          </a:xfrm>
          <a:prstGeom prst="straightConnector1">
            <a:avLst/>
          </a:prstGeom>
          <a:noFill/>
          <a:ln w="38100" cap="flat">
            <a:solidFill>
              <a:schemeClr val="tx1"/>
            </a:solidFill>
            <a:prstDash val="solid"/>
            <a:miter lim="800000"/>
            <a:headEnd type="none" w="med" len="med"/>
            <a:tailEnd type="triangle" w="med" len="med"/>
          </a:ln>
          <a:extLst>
            <a:ext uri="{909E8E84-426E-40DD-AFC4-6F175D3DCCD1}">
              <a14:hiddenFill xmlns:a14="http://schemas.microsoft.com/office/drawing/2010/main">
                <a:noFill/>
              </a14:hiddenFill>
            </a:ext>
          </a:extLst>
        </p:spPr>
      </p:cxnSp>
      <p:sp>
        <p:nvSpPr>
          <p:cNvPr id="154" name="Rectangle 153"/>
          <p:cNvSpPr>
            <a:spLocks/>
          </p:cNvSpPr>
          <p:nvPr/>
        </p:nvSpPr>
        <p:spPr bwMode="auto">
          <a:xfrm>
            <a:off x="25035099" y="29627701"/>
            <a:ext cx="1837350" cy="586061"/>
          </a:xfrm>
          <a:prstGeom prst="rect">
            <a:avLst/>
          </a:prstGeom>
          <a:solidFill>
            <a:srgbClr val="00FF00"/>
          </a:solidFill>
          <a:ln w="25400" cap="flat">
            <a:solidFill>
              <a:schemeClr val="tx1"/>
            </a:solidFill>
            <a:prstDash val="solid"/>
            <a:miter lim="800000"/>
            <a:headEnd type="none" w="med" len="med"/>
            <a:tailEnd type="none" w="med" len="med"/>
          </a:ln>
        </p:spPr>
        <p:txBody>
          <a:bodyPr lIns="0" tIns="0" rIns="0" bIns="0" anchor="ctr"/>
          <a:lstStyle/>
          <a:p>
            <a:pPr algn="ctr"/>
            <a:r>
              <a:rPr lang="en-US" sz="2400" kern="1200" dirty="0" smtClean="0">
                <a:solidFill>
                  <a:srgbClr val="191919"/>
                </a:solidFill>
                <a:ea typeface="ＭＳ Ｐゴシック" charset="0"/>
                <a:cs typeface="Gill Sans" charset="0"/>
              </a:rPr>
              <a:t>I/O </a:t>
            </a:r>
            <a:r>
              <a:rPr lang="en-US" sz="2400" kern="1200" dirty="0">
                <a:solidFill>
                  <a:srgbClr val="191919"/>
                </a:solidFill>
                <a:ea typeface="ＭＳ Ｐゴシック" charset="0"/>
                <a:cs typeface="Gill Sans" charset="0"/>
              </a:rPr>
              <a:t>Chassis</a:t>
            </a:r>
          </a:p>
        </p:txBody>
      </p:sp>
      <p:cxnSp>
        <p:nvCxnSpPr>
          <p:cNvPr id="155" name="AutoShape 14"/>
          <p:cNvCxnSpPr>
            <a:cxnSpLocks noChangeShapeType="1"/>
          </p:cNvCxnSpPr>
          <p:nvPr/>
        </p:nvCxnSpPr>
        <p:spPr bwMode="auto">
          <a:xfrm flipH="1">
            <a:off x="26890874" y="31159932"/>
            <a:ext cx="499867" cy="296561"/>
          </a:xfrm>
          <a:prstGeom prst="straightConnector1">
            <a:avLst/>
          </a:prstGeom>
          <a:noFill/>
          <a:ln w="38100" cap="flat">
            <a:solidFill>
              <a:schemeClr val="tx1"/>
            </a:solidFill>
            <a:prstDash val="solid"/>
            <a:miter lim="800000"/>
            <a:headEnd type="triangle" w="med" len="med"/>
            <a:tailEnd type="triangle" w="med" len="med"/>
          </a:ln>
          <a:extLst>
            <a:ext uri="{909E8E84-426E-40DD-AFC4-6F175D3DCCD1}">
              <a14:hiddenFill xmlns:a14="http://schemas.microsoft.com/office/drawing/2010/main">
                <a:noFill/>
              </a14:hiddenFill>
            </a:ext>
          </a:extLst>
        </p:spPr>
      </p:cxnSp>
      <p:sp>
        <p:nvSpPr>
          <p:cNvPr id="156" name="Rectangle 155"/>
          <p:cNvSpPr>
            <a:spLocks/>
          </p:cNvSpPr>
          <p:nvPr/>
        </p:nvSpPr>
        <p:spPr bwMode="auto">
          <a:xfrm>
            <a:off x="27363722" y="28392030"/>
            <a:ext cx="3323441" cy="2810268"/>
          </a:xfrm>
          <a:prstGeom prst="rect">
            <a:avLst/>
          </a:prstGeom>
          <a:solidFill>
            <a:srgbClr val="66CCFF"/>
          </a:solidFill>
          <a:ln w="25400" cap="flat">
            <a:solidFill>
              <a:schemeClr val="tx1"/>
            </a:solidFill>
            <a:prstDash val="solid"/>
            <a:miter lim="800000"/>
            <a:headEnd type="none" w="med" len="med"/>
            <a:tailEnd type="none" w="med" len="med"/>
          </a:ln>
        </p:spPr>
        <p:txBody>
          <a:bodyPr lIns="0" tIns="0" rIns="0" bIns="0" anchor="b"/>
          <a:lstStyle/>
          <a:p>
            <a:r>
              <a:rPr lang="en-US" sz="2400" kern="1200" dirty="0" smtClean="0">
                <a:solidFill>
                  <a:srgbClr val="191919"/>
                </a:solidFill>
                <a:ea typeface="ＭＳ Ｐゴシック" charset="0"/>
                <a:cs typeface="Gill Sans" charset="0"/>
              </a:rPr>
              <a:t> PCI-x </a:t>
            </a:r>
            <a:r>
              <a:rPr lang="en-US" sz="2400" kern="1200" dirty="0">
                <a:solidFill>
                  <a:srgbClr val="191919"/>
                </a:solidFill>
                <a:ea typeface="ＭＳ Ｐゴシック" charset="0"/>
                <a:cs typeface="Gill Sans" charset="0"/>
              </a:rPr>
              <a:t>Expansion</a:t>
            </a:r>
          </a:p>
        </p:txBody>
      </p:sp>
      <p:sp>
        <p:nvSpPr>
          <p:cNvPr id="157" name="Rectangle 156"/>
          <p:cNvSpPr>
            <a:spLocks/>
          </p:cNvSpPr>
          <p:nvPr/>
        </p:nvSpPr>
        <p:spPr bwMode="auto">
          <a:xfrm>
            <a:off x="25094054" y="31385883"/>
            <a:ext cx="1796820" cy="1299219"/>
          </a:xfrm>
          <a:prstGeom prst="rect">
            <a:avLst/>
          </a:prstGeom>
          <a:solidFill>
            <a:srgbClr val="66CCFF"/>
          </a:solidFill>
          <a:ln w="25400" cap="flat">
            <a:solidFill>
              <a:schemeClr val="tx1"/>
            </a:solidFill>
            <a:prstDash val="solid"/>
            <a:miter lim="800000"/>
            <a:headEnd type="none" w="med" len="med"/>
            <a:tailEnd type="none" w="med" len="med"/>
          </a:ln>
        </p:spPr>
        <p:txBody>
          <a:bodyPr lIns="0" tIns="0" rIns="0" bIns="0" anchor="b"/>
          <a:lstStyle/>
          <a:p>
            <a:pPr algn="ctr"/>
            <a:r>
              <a:rPr lang="en-US" sz="2400" kern="1200" dirty="0">
                <a:solidFill>
                  <a:srgbClr val="191919"/>
                </a:solidFill>
                <a:ea typeface="ＭＳ Ｐゴシック" charset="0"/>
                <a:cs typeface="Gill Sans" charset="0"/>
              </a:rPr>
              <a:t>Front End Computer</a:t>
            </a:r>
          </a:p>
        </p:txBody>
      </p:sp>
      <p:cxnSp>
        <p:nvCxnSpPr>
          <p:cNvPr id="158" name="AutoShape 17"/>
          <p:cNvCxnSpPr>
            <a:cxnSpLocks noChangeShapeType="1"/>
            <a:stCxn id="162" idx="1"/>
            <a:endCxn id="160" idx="3"/>
          </p:cNvCxnSpPr>
          <p:nvPr/>
        </p:nvCxnSpPr>
        <p:spPr bwMode="auto">
          <a:xfrm flipH="1">
            <a:off x="29228091" y="32028432"/>
            <a:ext cx="336114" cy="0"/>
          </a:xfrm>
          <a:prstGeom prst="straightConnector1">
            <a:avLst/>
          </a:prstGeom>
          <a:noFill/>
          <a:ln w="38100" cap="flat">
            <a:solidFill>
              <a:schemeClr val="tx1"/>
            </a:solidFill>
            <a:prstDash val="solid"/>
            <a:miter lim="800000"/>
            <a:headEnd type="triangle" w="med" len="med"/>
            <a:tailEnd type="none" w="med" len="med"/>
          </a:ln>
          <a:extLst>
            <a:ext uri="{909E8E84-426E-40DD-AFC4-6F175D3DCCD1}">
              <a14:hiddenFill xmlns:a14="http://schemas.microsoft.com/office/drawing/2010/main">
                <a:noFill/>
              </a14:hiddenFill>
            </a:ext>
          </a:extLst>
        </p:spPr>
      </p:cxnSp>
      <p:cxnSp>
        <p:nvCxnSpPr>
          <p:cNvPr id="159" name="AutoShape 18"/>
          <p:cNvCxnSpPr>
            <a:cxnSpLocks noChangeShapeType="1"/>
            <a:stCxn id="177" idx="2"/>
            <a:endCxn id="160" idx="0"/>
          </p:cNvCxnSpPr>
          <p:nvPr/>
        </p:nvCxnSpPr>
        <p:spPr bwMode="auto">
          <a:xfrm>
            <a:off x="28179453" y="30609176"/>
            <a:ext cx="129963" cy="847317"/>
          </a:xfrm>
          <a:prstGeom prst="straightConnector1">
            <a:avLst/>
          </a:prstGeom>
          <a:noFill/>
          <a:ln w="38100" cap="flat">
            <a:solidFill>
              <a:schemeClr val="tx1"/>
            </a:solidFill>
            <a:prstDash val="solid"/>
            <a:miter lim="800000"/>
            <a:headEnd type="triangle" w="med" len="med"/>
            <a:tailEnd type="none" w="med" len="med"/>
          </a:ln>
          <a:extLst>
            <a:ext uri="{909E8E84-426E-40DD-AFC4-6F175D3DCCD1}">
              <a14:hiddenFill xmlns:a14="http://schemas.microsoft.com/office/drawing/2010/main">
                <a:noFill/>
              </a14:hiddenFill>
            </a:ext>
          </a:extLst>
        </p:spPr>
      </p:cxnSp>
      <p:sp>
        <p:nvSpPr>
          <p:cNvPr id="160" name="Rectangle 159"/>
          <p:cNvSpPr>
            <a:spLocks/>
          </p:cNvSpPr>
          <p:nvPr/>
        </p:nvSpPr>
        <p:spPr bwMode="auto">
          <a:xfrm>
            <a:off x="27390741" y="31456493"/>
            <a:ext cx="1837350" cy="1143878"/>
          </a:xfrm>
          <a:prstGeom prst="rect">
            <a:avLst/>
          </a:prstGeom>
          <a:solidFill>
            <a:srgbClr val="D3A7FF"/>
          </a:solidFill>
          <a:ln w="25400" cap="flat">
            <a:solidFill>
              <a:schemeClr val="tx1"/>
            </a:solidFill>
            <a:prstDash val="solid"/>
            <a:miter lim="800000"/>
            <a:headEnd type="none" w="med" len="med"/>
            <a:tailEnd type="none" w="med" len="med"/>
          </a:ln>
        </p:spPr>
        <p:txBody>
          <a:bodyPr lIns="0" tIns="0" rIns="0" bIns="0" anchor="ctr"/>
          <a:lstStyle/>
          <a:p>
            <a:pPr algn="ctr"/>
            <a:r>
              <a:rPr lang="en-US" sz="2400" kern="1200" dirty="0">
                <a:solidFill>
                  <a:srgbClr val="191919"/>
                </a:solidFill>
                <a:ea typeface="ＭＳ Ｐゴシック" charset="0"/>
                <a:cs typeface="Gill Sans" charset="0"/>
              </a:rPr>
              <a:t>GPS Receiver</a:t>
            </a:r>
          </a:p>
        </p:txBody>
      </p:sp>
      <p:cxnSp>
        <p:nvCxnSpPr>
          <p:cNvPr id="161" name="AutoShape 20"/>
          <p:cNvCxnSpPr>
            <a:cxnSpLocks noChangeShapeType="1"/>
          </p:cNvCxnSpPr>
          <p:nvPr/>
        </p:nvCxnSpPr>
        <p:spPr bwMode="auto">
          <a:xfrm>
            <a:off x="30065706" y="30482079"/>
            <a:ext cx="557686" cy="903805"/>
          </a:xfrm>
          <a:prstGeom prst="straightConnector1">
            <a:avLst/>
          </a:prstGeom>
          <a:noFill/>
          <a:ln w="38100" cap="flat">
            <a:solidFill>
              <a:schemeClr val="tx1"/>
            </a:solidFill>
            <a:prstDash val="solid"/>
            <a:miter lim="800000"/>
            <a:headEnd type="triangle" w="med" len="med"/>
            <a:tailEnd type="none" w="med" len="med"/>
          </a:ln>
          <a:extLst>
            <a:ext uri="{909E8E84-426E-40DD-AFC4-6F175D3DCCD1}">
              <a14:hiddenFill xmlns:a14="http://schemas.microsoft.com/office/drawing/2010/main">
                <a:noFill/>
              </a14:hiddenFill>
            </a:ext>
          </a:extLst>
        </p:spPr>
      </p:cxnSp>
      <p:sp>
        <p:nvSpPr>
          <p:cNvPr id="162" name="Rectangle 161"/>
          <p:cNvSpPr>
            <a:spLocks/>
          </p:cNvSpPr>
          <p:nvPr/>
        </p:nvSpPr>
        <p:spPr bwMode="auto">
          <a:xfrm>
            <a:off x="29564205" y="31385883"/>
            <a:ext cx="1837350" cy="1285097"/>
          </a:xfrm>
          <a:prstGeom prst="rect">
            <a:avLst/>
          </a:prstGeom>
          <a:solidFill>
            <a:srgbClr val="D3A7FF"/>
          </a:solidFill>
          <a:ln w="25400" cap="flat">
            <a:solidFill>
              <a:schemeClr val="tx1"/>
            </a:solidFill>
            <a:prstDash val="solid"/>
            <a:miter lim="800000"/>
            <a:headEnd type="none" w="med" len="med"/>
            <a:tailEnd type="none" w="med" len="med"/>
          </a:ln>
        </p:spPr>
        <p:txBody>
          <a:bodyPr lIns="0" tIns="0" rIns="0" bIns="0" anchor="ctr"/>
          <a:lstStyle/>
          <a:p>
            <a:pPr algn="ctr"/>
            <a:r>
              <a:rPr lang="en-US" sz="2400" kern="1200" dirty="0">
                <a:solidFill>
                  <a:srgbClr val="191919"/>
                </a:solidFill>
                <a:ea typeface="ＭＳ Ｐゴシック" charset="0"/>
                <a:cs typeface="Gill Sans" charset="0"/>
              </a:rPr>
              <a:t>65,536 Hz Function </a:t>
            </a:r>
            <a:r>
              <a:rPr lang="en-US" sz="2400" kern="1200" dirty="0" smtClean="0">
                <a:solidFill>
                  <a:srgbClr val="191919"/>
                </a:solidFill>
                <a:ea typeface="ＭＳ Ｐゴシック" charset="0"/>
                <a:cs typeface="Gill Sans" charset="0"/>
              </a:rPr>
              <a:t>Generator</a:t>
            </a:r>
            <a:endParaRPr lang="en-US" sz="2400" kern="1200" dirty="0">
              <a:solidFill>
                <a:srgbClr val="191919"/>
              </a:solidFill>
              <a:ea typeface="ＭＳ Ｐゴシック" charset="0"/>
              <a:cs typeface="Gill Sans" charset="0"/>
            </a:endParaRPr>
          </a:p>
        </p:txBody>
      </p:sp>
      <p:sp>
        <p:nvSpPr>
          <p:cNvPr id="163" name="Rectangle 162"/>
          <p:cNvSpPr>
            <a:spLocks/>
          </p:cNvSpPr>
          <p:nvPr/>
        </p:nvSpPr>
        <p:spPr bwMode="auto">
          <a:xfrm>
            <a:off x="23000016" y="30609176"/>
            <a:ext cx="1703379" cy="1059146"/>
          </a:xfrm>
          <a:prstGeom prst="rect">
            <a:avLst/>
          </a:prstGeom>
          <a:solidFill>
            <a:srgbClr val="66CCFF"/>
          </a:solidFill>
          <a:ln w="25400" cap="flat">
            <a:solidFill>
              <a:schemeClr val="tx1"/>
            </a:solidFill>
            <a:prstDash val="solid"/>
            <a:miter lim="800000"/>
            <a:headEnd type="none" w="med" len="med"/>
            <a:tailEnd type="none" w="med" len="med"/>
          </a:ln>
        </p:spPr>
        <p:txBody>
          <a:bodyPr lIns="0" tIns="0" rIns="0" bIns="0" anchor="ctr"/>
          <a:lstStyle/>
          <a:p>
            <a:pPr algn="ctr"/>
            <a:r>
              <a:rPr lang="en-US" sz="2400" kern="1200" dirty="0">
                <a:solidFill>
                  <a:srgbClr val="191919"/>
                </a:solidFill>
                <a:ea typeface="ＭＳ Ｐゴシック" charset="0"/>
                <a:cs typeface="Gill Sans" charset="0"/>
              </a:rPr>
              <a:t>Boot Computer</a:t>
            </a:r>
          </a:p>
        </p:txBody>
      </p:sp>
      <p:sp>
        <p:nvSpPr>
          <p:cNvPr id="164" name="Rectangle 163"/>
          <p:cNvSpPr>
            <a:spLocks/>
          </p:cNvSpPr>
          <p:nvPr/>
        </p:nvSpPr>
        <p:spPr bwMode="auto">
          <a:xfrm>
            <a:off x="23135114" y="31809157"/>
            <a:ext cx="1778243" cy="1014721"/>
          </a:xfrm>
          <a:prstGeom prst="rect">
            <a:avLst/>
          </a:prstGeom>
          <a:solidFill>
            <a:srgbClr val="66CCFF"/>
          </a:solidFill>
          <a:ln w="25400" cap="flat">
            <a:solidFill>
              <a:schemeClr val="tx1"/>
            </a:solidFill>
            <a:prstDash val="solid"/>
            <a:miter lim="800000"/>
            <a:headEnd type="none" w="med" len="med"/>
            <a:tailEnd type="none" w="med" len="med"/>
          </a:ln>
        </p:spPr>
        <p:txBody>
          <a:bodyPr lIns="0" tIns="0" rIns="0" bIns="0" anchor="ctr"/>
          <a:lstStyle/>
          <a:p>
            <a:pPr algn="ctr"/>
            <a:r>
              <a:rPr lang="en-US" sz="2400" kern="1200" dirty="0">
                <a:solidFill>
                  <a:srgbClr val="191919"/>
                </a:solidFill>
                <a:ea typeface="ＭＳ Ｐゴシック" charset="0"/>
                <a:cs typeface="Gill Sans" charset="0"/>
              </a:rPr>
              <a:t>Workstation Computer</a:t>
            </a:r>
          </a:p>
        </p:txBody>
      </p:sp>
      <p:cxnSp>
        <p:nvCxnSpPr>
          <p:cNvPr id="165" name="AutoShape 34"/>
          <p:cNvCxnSpPr>
            <a:cxnSpLocks noChangeShapeType="1"/>
          </p:cNvCxnSpPr>
          <p:nvPr/>
        </p:nvCxnSpPr>
        <p:spPr bwMode="auto">
          <a:xfrm flipV="1">
            <a:off x="26255908" y="30538566"/>
            <a:ext cx="1107814" cy="847317"/>
          </a:xfrm>
          <a:prstGeom prst="straightConnector1">
            <a:avLst/>
          </a:prstGeom>
          <a:noFill/>
          <a:ln w="38100" cap="flat">
            <a:solidFill>
              <a:schemeClr val="tx1"/>
            </a:solidFill>
            <a:prstDash val="solid"/>
            <a:miter lim="800000"/>
            <a:headEnd type="triangle" w="med" len="med"/>
            <a:tailEnd type="none" w="med" len="med"/>
          </a:ln>
          <a:extLst>
            <a:ext uri="{909E8E84-426E-40DD-AFC4-6F175D3DCCD1}">
              <a14:hiddenFill xmlns:a14="http://schemas.microsoft.com/office/drawing/2010/main">
                <a:noFill/>
              </a14:hiddenFill>
            </a:ext>
          </a:extLst>
        </p:spPr>
      </p:cxnSp>
      <p:sp>
        <p:nvSpPr>
          <p:cNvPr id="166" name="Rectangle 165"/>
          <p:cNvSpPr>
            <a:spLocks/>
          </p:cNvSpPr>
          <p:nvPr/>
        </p:nvSpPr>
        <p:spPr bwMode="auto">
          <a:xfrm>
            <a:off x="25769550" y="31385883"/>
            <a:ext cx="689006" cy="409537"/>
          </a:xfrm>
          <a:prstGeom prst="rect">
            <a:avLst/>
          </a:prstGeom>
          <a:solidFill>
            <a:srgbClr val="CCCCCC"/>
          </a:solidFill>
          <a:ln w="25400" cap="flat">
            <a:solidFill>
              <a:schemeClr val="tx1"/>
            </a:solidFill>
            <a:prstDash val="solid"/>
            <a:miter lim="800000"/>
            <a:headEnd type="none" w="med" len="med"/>
            <a:tailEnd type="none" w="med" len="med"/>
          </a:ln>
        </p:spPr>
        <p:txBody>
          <a:bodyPr lIns="0" tIns="0" rIns="0" bIns="0" anchor="ctr"/>
          <a:lstStyle/>
          <a:p>
            <a:pPr algn="ctr"/>
            <a:r>
              <a:rPr lang="en-US" sz="1800" kern="1200" dirty="0" smtClean="0">
                <a:solidFill>
                  <a:srgbClr val="191919"/>
                </a:solidFill>
                <a:ea typeface="ＭＳ Ｐゴシック" charset="0"/>
                <a:cs typeface="Gill Sans" charset="0"/>
              </a:rPr>
              <a:t>ADC</a:t>
            </a:r>
            <a:endParaRPr lang="en-US" sz="1800" kern="1200" dirty="0">
              <a:solidFill>
                <a:srgbClr val="191919"/>
              </a:solidFill>
              <a:ea typeface="ＭＳ Ｐゴシック" charset="0"/>
              <a:cs typeface="Gill Sans" charset="0"/>
            </a:endParaRPr>
          </a:p>
        </p:txBody>
      </p:sp>
      <p:cxnSp>
        <p:nvCxnSpPr>
          <p:cNvPr id="167" name="AutoShape 36"/>
          <p:cNvCxnSpPr>
            <a:cxnSpLocks noChangeShapeType="1"/>
            <a:stCxn id="168" idx="1"/>
          </p:cNvCxnSpPr>
          <p:nvPr/>
        </p:nvCxnSpPr>
        <p:spPr bwMode="auto">
          <a:xfrm flipH="1">
            <a:off x="28944383" y="29345262"/>
            <a:ext cx="716026" cy="77671"/>
          </a:xfrm>
          <a:prstGeom prst="straightConnector1">
            <a:avLst/>
          </a:prstGeom>
          <a:noFill/>
          <a:ln w="38100" cap="flat">
            <a:solidFill>
              <a:schemeClr val="tx1"/>
            </a:solidFill>
            <a:prstDash val="solid"/>
            <a:miter lim="800000"/>
            <a:headEnd type="none" w="med" len="med"/>
            <a:tailEnd type="triangle" w="med" len="med"/>
          </a:ln>
          <a:extLst>
            <a:ext uri="{909E8E84-426E-40DD-AFC4-6F175D3DCCD1}">
              <a14:hiddenFill xmlns:a14="http://schemas.microsoft.com/office/drawing/2010/main">
                <a:noFill/>
              </a14:hiddenFill>
            </a:ext>
          </a:extLst>
        </p:spPr>
      </p:cxnSp>
      <p:sp>
        <p:nvSpPr>
          <p:cNvPr id="168" name="Rectangle 167"/>
          <p:cNvSpPr>
            <a:spLocks/>
          </p:cNvSpPr>
          <p:nvPr/>
        </p:nvSpPr>
        <p:spPr bwMode="auto">
          <a:xfrm>
            <a:off x="29660409" y="29140493"/>
            <a:ext cx="810595" cy="409537"/>
          </a:xfrm>
          <a:prstGeom prst="rect">
            <a:avLst/>
          </a:prstGeom>
          <a:solidFill>
            <a:srgbClr val="CCCCCC"/>
          </a:solidFill>
          <a:ln w="25400" cap="flat">
            <a:solidFill>
              <a:schemeClr val="tx1"/>
            </a:solidFill>
            <a:prstDash val="solid"/>
            <a:miter lim="800000"/>
            <a:headEnd type="none" w="med" len="med"/>
            <a:tailEnd type="none" w="med" len="med"/>
          </a:ln>
        </p:spPr>
        <p:txBody>
          <a:bodyPr lIns="0" tIns="0" rIns="0" bIns="0" anchor="ctr"/>
          <a:lstStyle/>
          <a:p>
            <a:pPr algn="ctr"/>
            <a:r>
              <a:rPr lang="en-US" sz="1800" kern="1200" dirty="0" smtClean="0">
                <a:solidFill>
                  <a:srgbClr val="191919"/>
                </a:solidFill>
                <a:ea typeface="ＭＳ Ｐゴシック" charset="0"/>
                <a:cs typeface="Gill Sans" charset="0"/>
              </a:rPr>
              <a:t>DAC</a:t>
            </a:r>
            <a:endParaRPr lang="en-US" sz="1800" kern="1200" dirty="0">
              <a:solidFill>
                <a:srgbClr val="191919"/>
              </a:solidFill>
              <a:ea typeface="ＭＳ Ｐゴシック" charset="0"/>
              <a:cs typeface="Gill Sans" charset="0"/>
            </a:endParaRPr>
          </a:p>
        </p:txBody>
      </p:sp>
      <p:cxnSp>
        <p:nvCxnSpPr>
          <p:cNvPr id="169" name="AutoShape 38"/>
          <p:cNvCxnSpPr>
            <a:cxnSpLocks noChangeShapeType="1"/>
            <a:stCxn id="171" idx="2"/>
            <a:endCxn id="170" idx="0"/>
          </p:cNvCxnSpPr>
          <p:nvPr/>
        </p:nvCxnSpPr>
        <p:spPr bwMode="auto">
          <a:xfrm flipH="1" flipV="1">
            <a:off x="30065706" y="28392030"/>
            <a:ext cx="1145012" cy="465104"/>
          </a:xfrm>
          <a:prstGeom prst="straightConnector1">
            <a:avLst/>
          </a:prstGeom>
          <a:noFill/>
          <a:ln w="38100" cap="flat">
            <a:solidFill>
              <a:schemeClr val="tx1"/>
            </a:solidFill>
            <a:prstDash val="solid"/>
            <a:miter lim="800000"/>
            <a:headEnd type="none" w="med" len="med"/>
            <a:tailEnd type="none" w="med" len="med"/>
          </a:ln>
          <a:extLst>
            <a:ext uri="{909E8E84-426E-40DD-AFC4-6F175D3DCCD1}">
              <a14:hiddenFill xmlns:a14="http://schemas.microsoft.com/office/drawing/2010/main">
                <a:noFill/>
              </a14:hiddenFill>
            </a:ext>
          </a:extLst>
        </p:spPr>
      </p:cxnSp>
      <p:sp>
        <p:nvSpPr>
          <p:cNvPr id="170" name="Rectangle 169"/>
          <p:cNvSpPr>
            <a:spLocks/>
          </p:cNvSpPr>
          <p:nvPr/>
        </p:nvSpPr>
        <p:spPr bwMode="auto">
          <a:xfrm>
            <a:off x="29660409" y="28392030"/>
            <a:ext cx="810595" cy="691975"/>
          </a:xfrm>
          <a:prstGeom prst="rect">
            <a:avLst/>
          </a:prstGeom>
          <a:solidFill>
            <a:srgbClr val="CCCCCC"/>
          </a:solidFill>
          <a:ln w="25400" cap="flat">
            <a:solidFill>
              <a:schemeClr val="tx1"/>
            </a:solidFill>
            <a:prstDash val="solid"/>
            <a:miter lim="800000"/>
            <a:headEnd type="none" w="med" len="med"/>
            <a:tailEnd type="none" w="med" len="med"/>
          </a:ln>
        </p:spPr>
        <p:txBody>
          <a:bodyPr lIns="0" tIns="0" rIns="0" bIns="0" anchor="ctr"/>
          <a:lstStyle/>
          <a:p>
            <a:pPr algn="ctr"/>
            <a:r>
              <a:rPr lang="en-US" sz="1800" kern="1200" dirty="0">
                <a:solidFill>
                  <a:srgbClr val="191919"/>
                </a:solidFill>
                <a:ea typeface="ＭＳ Ｐゴシック" charset="0"/>
                <a:cs typeface="Gill Sans" charset="0"/>
              </a:rPr>
              <a:t>Binary</a:t>
            </a:r>
          </a:p>
          <a:p>
            <a:pPr algn="ctr"/>
            <a:r>
              <a:rPr lang="en-US" sz="1800" kern="1200" dirty="0">
                <a:solidFill>
                  <a:srgbClr val="191919"/>
                </a:solidFill>
                <a:ea typeface="ＭＳ Ｐゴシック" charset="0"/>
                <a:cs typeface="Gill Sans" charset="0"/>
              </a:rPr>
              <a:t>I/O</a:t>
            </a:r>
          </a:p>
        </p:txBody>
      </p:sp>
      <p:sp>
        <p:nvSpPr>
          <p:cNvPr id="171" name="Rectangle 170"/>
          <p:cNvSpPr>
            <a:spLocks/>
          </p:cNvSpPr>
          <p:nvPr/>
        </p:nvSpPr>
        <p:spPr bwMode="auto">
          <a:xfrm>
            <a:off x="30805421" y="28235768"/>
            <a:ext cx="810595" cy="621366"/>
          </a:xfrm>
          <a:prstGeom prst="rect">
            <a:avLst/>
          </a:prstGeom>
          <a:solidFill>
            <a:srgbClr val="FF8000"/>
          </a:solidFill>
          <a:ln w="25400" cap="flat">
            <a:solidFill>
              <a:schemeClr val="tx1"/>
            </a:solidFill>
            <a:prstDash val="sysDot"/>
            <a:miter lim="800000"/>
            <a:headEnd type="none" w="med" len="med"/>
            <a:tailEnd type="none" w="med" len="med"/>
          </a:ln>
        </p:spPr>
        <p:txBody>
          <a:bodyPr lIns="0" tIns="0" rIns="0" bIns="0" anchor="ctr"/>
          <a:lstStyle/>
          <a:p>
            <a:pPr algn="ctr"/>
            <a:r>
              <a:rPr lang="en-US" sz="1800" kern="1200" dirty="0" smtClean="0">
                <a:solidFill>
                  <a:srgbClr val="191919"/>
                </a:solidFill>
                <a:ea typeface="ＭＳ Ｐゴシック" charset="0"/>
                <a:cs typeface="Gill Sans" charset="0"/>
              </a:rPr>
              <a:t>Lab</a:t>
            </a:r>
            <a:endParaRPr lang="en-US" sz="1800" kern="1200" dirty="0">
              <a:solidFill>
                <a:srgbClr val="191919"/>
              </a:solidFill>
              <a:ea typeface="ＭＳ Ｐゴシック" charset="0"/>
              <a:cs typeface="Gill Sans" charset="0"/>
            </a:endParaRPr>
          </a:p>
        </p:txBody>
      </p:sp>
      <p:sp>
        <p:nvSpPr>
          <p:cNvPr id="172" name="Rectangle 171"/>
          <p:cNvSpPr>
            <a:spLocks/>
          </p:cNvSpPr>
          <p:nvPr/>
        </p:nvSpPr>
        <p:spPr bwMode="auto">
          <a:xfrm>
            <a:off x="25445312" y="30538566"/>
            <a:ext cx="810595" cy="621366"/>
          </a:xfrm>
          <a:prstGeom prst="rect">
            <a:avLst/>
          </a:prstGeom>
          <a:solidFill>
            <a:srgbClr val="FF8000"/>
          </a:solidFill>
          <a:ln w="25400" cap="flat">
            <a:solidFill>
              <a:schemeClr val="tx1"/>
            </a:solidFill>
            <a:prstDash val="sysDot"/>
            <a:miter lim="800000"/>
            <a:headEnd type="none" w="med" len="med"/>
            <a:tailEnd type="none" w="med" len="med"/>
          </a:ln>
        </p:spPr>
        <p:txBody>
          <a:bodyPr lIns="0" tIns="0" rIns="0" bIns="0" anchor="ctr"/>
          <a:lstStyle/>
          <a:p>
            <a:pPr algn="ctr"/>
            <a:r>
              <a:rPr lang="en-US" sz="1800" kern="1200" dirty="0" smtClean="0">
                <a:solidFill>
                  <a:srgbClr val="191919"/>
                </a:solidFill>
                <a:ea typeface="ＭＳ Ｐゴシック" charset="0"/>
                <a:cs typeface="Gill Sans" charset="0"/>
              </a:rPr>
              <a:t>Lab</a:t>
            </a:r>
            <a:endParaRPr lang="en-US" sz="1800" kern="1200" dirty="0">
              <a:solidFill>
                <a:srgbClr val="191919"/>
              </a:solidFill>
              <a:ea typeface="ＭＳ Ｐゴシック" charset="0"/>
              <a:cs typeface="Gill Sans" charset="0"/>
            </a:endParaRPr>
          </a:p>
        </p:txBody>
      </p:sp>
      <p:sp>
        <p:nvSpPr>
          <p:cNvPr id="173" name="Rectangle 172"/>
          <p:cNvSpPr>
            <a:spLocks/>
          </p:cNvSpPr>
          <p:nvPr/>
        </p:nvSpPr>
        <p:spPr bwMode="auto">
          <a:xfrm>
            <a:off x="25035099" y="28358802"/>
            <a:ext cx="1837350" cy="960293"/>
          </a:xfrm>
          <a:prstGeom prst="rect">
            <a:avLst/>
          </a:prstGeom>
          <a:solidFill>
            <a:srgbClr val="00FF00"/>
          </a:solidFill>
          <a:ln w="25400" cap="flat">
            <a:solidFill>
              <a:schemeClr val="tx1"/>
            </a:solidFill>
            <a:prstDash val="solid"/>
            <a:miter lim="800000"/>
            <a:headEnd type="none" w="med" len="med"/>
            <a:tailEnd type="none" w="med" len="med"/>
          </a:ln>
        </p:spPr>
        <p:txBody>
          <a:bodyPr lIns="0" tIns="0" rIns="0" bIns="0" anchor="ctr"/>
          <a:lstStyle/>
          <a:p>
            <a:pPr algn="ctr"/>
            <a:r>
              <a:rPr lang="en-US" sz="2400" kern="1200" dirty="0" smtClean="0">
                <a:solidFill>
                  <a:srgbClr val="191919"/>
                </a:solidFill>
                <a:ea typeface="ＭＳ Ｐゴシック" charset="0"/>
                <a:cs typeface="Gill Sans" charset="0"/>
              </a:rPr>
              <a:t>Differential Receiver</a:t>
            </a:r>
            <a:endParaRPr lang="en-US" sz="2400" kern="1200" dirty="0">
              <a:solidFill>
                <a:srgbClr val="191919"/>
              </a:solidFill>
              <a:ea typeface="ＭＳ Ｐゴシック" charset="0"/>
              <a:cs typeface="Gill Sans" charset="0"/>
            </a:endParaRPr>
          </a:p>
        </p:txBody>
      </p:sp>
      <p:cxnSp>
        <p:nvCxnSpPr>
          <p:cNvPr id="174" name="AutoShape 43"/>
          <p:cNvCxnSpPr>
            <a:cxnSpLocks noChangeShapeType="1"/>
            <a:stCxn id="178" idx="3"/>
          </p:cNvCxnSpPr>
          <p:nvPr/>
        </p:nvCxnSpPr>
        <p:spPr bwMode="auto">
          <a:xfrm>
            <a:off x="28944383" y="29648884"/>
            <a:ext cx="364768" cy="148280"/>
          </a:xfrm>
          <a:prstGeom prst="straightConnector1">
            <a:avLst/>
          </a:prstGeom>
          <a:noFill/>
          <a:ln w="38100" cap="flat">
            <a:solidFill>
              <a:schemeClr val="tx1"/>
            </a:solidFill>
            <a:prstDash val="solid"/>
            <a:miter lim="800000"/>
            <a:headEnd type="triangle" w="med" len="med"/>
            <a:tailEnd type="none" w="med" len="med"/>
          </a:ln>
          <a:extLst>
            <a:ext uri="{909E8E84-426E-40DD-AFC4-6F175D3DCCD1}">
              <a14:hiddenFill xmlns:a14="http://schemas.microsoft.com/office/drawing/2010/main">
                <a:noFill/>
              </a14:hiddenFill>
            </a:ext>
          </a:extLst>
        </p:spPr>
      </p:cxnSp>
      <p:cxnSp>
        <p:nvCxnSpPr>
          <p:cNvPr id="175" name="AutoShape 44"/>
          <p:cNvCxnSpPr>
            <a:cxnSpLocks noChangeShapeType="1"/>
            <a:endCxn id="177" idx="3"/>
          </p:cNvCxnSpPr>
          <p:nvPr/>
        </p:nvCxnSpPr>
        <p:spPr bwMode="auto">
          <a:xfrm flipH="1">
            <a:off x="28969783" y="30261424"/>
            <a:ext cx="364768" cy="121801"/>
          </a:xfrm>
          <a:prstGeom prst="straightConnector1">
            <a:avLst/>
          </a:prstGeom>
          <a:noFill/>
          <a:ln w="38100" cap="flat">
            <a:solidFill>
              <a:schemeClr val="tx1"/>
            </a:solidFill>
            <a:prstDash val="solid"/>
            <a:miter lim="800000"/>
            <a:headEnd type="none" w="med" len="med"/>
            <a:tailEnd type="triangle" w="med" len="med"/>
          </a:ln>
          <a:extLst>
            <a:ext uri="{909E8E84-426E-40DD-AFC4-6F175D3DCCD1}">
              <a14:hiddenFill xmlns:a14="http://schemas.microsoft.com/office/drawing/2010/main">
                <a:noFill/>
              </a14:hiddenFill>
            </a:ext>
          </a:extLst>
        </p:spPr>
      </p:cxnSp>
      <p:sp>
        <p:nvSpPr>
          <p:cNvPr id="176" name="Rectangle 175"/>
          <p:cNvSpPr>
            <a:spLocks/>
          </p:cNvSpPr>
          <p:nvPr/>
        </p:nvSpPr>
        <p:spPr bwMode="auto">
          <a:xfrm>
            <a:off x="29309151" y="29691249"/>
            <a:ext cx="1378012" cy="790829"/>
          </a:xfrm>
          <a:prstGeom prst="rect">
            <a:avLst/>
          </a:prstGeom>
          <a:solidFill>
            <a:srgbClr val="CCCCCC"/>
          </a:solidFill>
          <a:ln w="25400" cap="flat">
            <a:solidFill>
              <a:schemeClr val="tx1"/>
            </a:solidFill>
            <a:prstDash val="solid"/>
            <a:miter lim="800000"/>
            <a:headEnd type="none" w="med" len="med"/>
            <a:tailEnd type="none" w="med" len="med"/>
          </a:ln>
        </p:spPr>
        <p:txBody>
          <a:bodyPr lIns="0" tIns="0" rIns="0" bIns="0" anchor="ctr"/>
          <a:lstStyle/>
          <a:p>
            <a:pPr algn="ctr"/>
            <a:r>
              <a:rPr lang="en-US" sz="1800" kern="1200" dirty="0">
                <a:solidFill>
                  <a:srgbClr val="191919"/>
                </a:solidFill>
                <a:ea typeface="ＭＳ Ｐゴシック" charset="0"/>
                <a:cs typeface="Gill Sans" charset="0"/>
              </a:rPr>
              <a:t>Timing Distribution</a:t>
            </a:r>
          </a:p>
        </p:txBody>
      </p:sp>
      <p:sp>
        <p:nvSpPr>
          <p:cNvPr id="177" name="Rectangle 176"/>
          <p:cNvSpPr>
            <a:spLocks/>
          </p:cNvSpPr>
          <p:nvPr/>
        </p:nvSpPr>
        <p:spPr bwMode="auto">
          <a:xfrm>
            <a:off x="27389122" y="30157274"/>
            <a:ext cx="1580661" cy="451902"/>
          </a:xfrm>
          <a:prstGeom prst="rect">
            <a:avLst/>
          </a:prstGeom>
          <a:solidFill>
            <a:srgbClr val="CCCCCC"/>
          </a:solidFill>
          <a:ln w="25400" cap="flat">
            <a:solidFill>
              <a:schemeClr val="tx1"/>
            </a:solidFill>
            <a:prstDash val="solid"/>
            <a:miter lim="800000"/>
            <a:headEnd type="none" w="med" len="med"/>
            <a:tailEnd type="none" w="med" len="med"/>
          </a:ln>
        </p:spPr>
        <p:txBody>
          <a:bodyPr lIns="0" tIns="0" rIns="0" bIns="0" anchor="ctr"/>
          <a:lstStyle/>
          <a:p>
            <a:pPr algn="ctr"/>
            <a:r>
              <a:rPr lang="en-US" sz="1800" kern="1200" dirty="0" smtClean="0">
                <a:solidFill>
                  <a:srgbClr val="191919"/>
                </a:solidFill>
                <a:ea typeface="ＭＳ Ｐゴシック" charset="0"/>
                <a:cs typeface="Gill Sans" charset="0"/>
              </a:rPr>
              <a:t>ADC </a:t>
            </a:r>
            <a:r>
              <a:rPr lang="en-US" sz="1800" kern="1200" dirty="0">
                <a:solidFill>
                  <a:srgbClr val="191919"/>
                </a:solidFill>
                <a:ea typeface="ＭＳ Ｐゴシック" charset="0"/>
                <a:cs typeface="Gill Sans" charset="0"/>
              </a:rPr>
              <a:t>adapter</a:t>
            </a:r>
          </a:p>
        </p:txBody>
      </p:sp>
      <p:sp>
        <p:nvSpPr>
          <p:cNvPr id="178" name="Rectangle 177"/>
          <p:cNvSpPr>
            <a:spLocks/>
          </p:cNvSpPr>
          <p:nvPr/>
        </p:nvSpPr>
        <p:spPr bwMode="auto">
          <a:xfrm>
            <a:off x="27363722" y="29422932"/>
            <a:ext cx="1580661" cy="451902"/>
          </a:xfrm>
          <a:prstGeom prst="rect">
            <a:avLst/>
          </a:prstGeom>
          <a:solidFill>
            <a:srgbClr val="CCCCCC"/>
          </a:solidFill>
          <a:ln w="25400" cap="flat">
            <a:solidFill>
              <a:schemeClr val="tx1"/>
            </a:solidFill>
            <a:prstDash val="solid"/>
            <a:miter lim="800000"/>
            <a:headEnd type="none" w="med" len="med"/>
            <a:tailEnd type="none" w="med" len="med"/>
          </a:ln>
        </p:spPr>
        <p:txBody>
          <a:bodyPr lIns="0" tIns="0" rIns="0" bIns="0" anchor="ctr"/>
          <a:lstStyle/>
          <a:p>
            <a:pPr algn="ctr"/>
            <a:r>
              <a:rPr lang="en-US" sz="1800" kern="1200" dirty="0" smtClean="0">
                <a:solidFill>
                  <a:srgbClr val="191919"/>
                </a:solidFill>
                <a:ea typeface="ＭＳ Ｐゴシック" charset="0"/>
                <a:cs typeface="Gill Sans" charset="0"/>
              </a:rPr>
              <a:t>DAC </a:t>
            </a:r>
            <a:r>
              <a:rPr lang="en-US" sz="1800" kern="1200" dirty="0">
                <a:solidFill>
                  <a:srgbClr val="191919"/>
                </a:solidFill>
                <a:ea typeface="ＭＳ Ｐゴシック" charset="0"/>
                <a:cs typeface="Gill Sans" charset="0"/>
              </a:rPr>
              <a:t>adapter</a:t>
            </a:r>
          </a:p>
        </p:txBody>
      </p:sp>
      <p:pic>
        <p:nvPicPr>
          <p:cNvPr id="179" name="Picture 178" descr="IMG_1366.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783837" y="26560238"/>
            <a:ext cx="2127373" cy="5973483"/>
          </a:xfrm>
          <a:prstGeom prst="rect">
            <a:avLst/>
          </a:prstGeom>
        </p:spPr>
      </p:pic>
      <p:sp>
        <p:nvSpPr>
          <p:cNvPr id="180" name="Text Box 15"/>
          <p:cNvSpPr txBox="1">
            <a:spLocks noChangeArrowheads="1"/>
          </p:cNvSpPr>
          <p:nvPr/>
        </p:nvSpPr>
        <p:spPr bwMode="auto">
          <a:xfrm>
            <a:off x="23489993" y="33722847"/>
            <a:ext cx="8041565" cy="1659295"/>
          </a:xfrm>
          <a:prstGeom prst="rect">
            <a:avLst/>
          </a:prstGeom>
          <a:noFill/>
          <a:ln w="9525">
            <a:noFill/>
            <a:miter lim="800000"/>
            <a:headEnd/>
            <a:tailEnd/>
          </a:ln>
        </p:spPr>
        <p:txBody>
          <a:bodyPr wrap="square" lIns="450480" tIns="90092" rIns="450480" bIns="90116">
            <a:spAutoFit/>
          </a:bodyPr>
          <a:lstStyle/>
          <a:p>
            <a:pPr algn="just" defTabSz="704850">
              <a:spcBef>
                <a:spcPct val="20000"/>
              </a:spcBef>
            </a:pPr>
            <a:r>
              <a:rPr lang="en-US" sz="2400" dirty="0">
                <a:solidFill>
                  <a:srgbClr val="000000"/>
                </a:solidFill>
                <a:ea typeface="ＭＳ Ｐゴシック" pitchFamily="34" charset="-128"/>
              </a:rPr>
              <a:t>Fig </a:t>
            </a:r>
            <a:r>
              <a:rPr lang="en-US" sz="2400" dirty="0" smtClean="0">
                <a:solidFill>
                  <a:srgbClr val="000000"/>
                </a:solidFill>
                <a:ea typeface="ＭＳ Ｐゴシック" pitchFamily="34" charset="-128"/>
              </a:rPr>
              <a:t>10: Digital control system layout, describing the signal flow for digital suspension control.  The system is GPS synchronized.  </a:t>
            </a:r>
            <a:r>
              <a:rPr lang="en-US" sz="2400" dirty="0" smtClean="0">
                <a:solidFill>
                  <a:srgbClr val="000000"/>
                </a:solidFill>
                <a:ea typeface="ＭＳ Ｐゴシック" pitchFamily="34" charset="-128"/>
              </a:rPr>
              <a:t>The system can also handle additional I/O tasks in the lab (orange boxes).</a:t>
            </a:r>
            <a:endParaRPr lang="en-US" sz="2400" dirty="0">
              <a:solidFill>
                <a:srgbClr val="000000"/>
              </a:solidFill>
              <a:ea typeface="ＭＳ Ｐゴシック" pitchFamily="34" charset="-128"/>
            </a:endParaRPr>
          </a:p>
        </p:txBody>
      </p:sp>
      <p:sp>
        <p:nvSpPr>
          <p:cNvPr id="181" name="Text Box 15"/>
          <p:cNvSpPr txBox="1">
            <a:spLocks noChangeArrowheads="1"/>
          </p:cNvSpPr>
          <p:nvPr/>
        </p:nvSpPr>
        <p:spPr bwMode="auto">
          <a:xfrm>
            <a:off x="18334790" y="32760056"/>
            <a:ext cx="4908820" cy="3136623"/>
          </a:xfrm>
          <a:prstGeom prst="rect">
            <a:avLst/>
          </a:prstGeom>
          <a:noFill/>
          <a:ln w="9525">
            <a:noFill/>
            <a:miter lim="800000"/>
            <a:headEnd/>
            <a:tailEnd/>
          </a:ln>
        </p:spPr>
        <p:txBody>
          <a:bodyPr wrap="square" lIns="450480" tIns="90092" rIns="450480" bIns="90116">
            <a:spAutoFit/>
          </a:bodyPr>
          <a:lstStyle/>
          <a:p>
            <a:pPr algn="just" defTabSz="704850">
              <a:spcBef>
                <a:spcPct val="20000"/>
              </a:spcBef>
            </a:pPr>
            <a:r>
              <a:rPr lang="en-US" sz="2400" dirty="0">
                <a:solidFill>
                  <a:srgbClr val="000000"/>
                </a:solidFill>
                <a:ea typeface="ＭＳ Ｐゴシック" pitchFamily="34" charset="-128"/>
              </a:rPr>
              <a:t>Fig </a:t>
            </a:r>
            <a:r>
              <a:rPr lang="en-US" sz="2400" dirty="0" smtClean="0">
                <a:solidFill>
                  <a:srgbClr val="000000"/>
                </a:solidFill>
                <a:ea typeface="ＭＳ Ｐゴシック" pitchFamily="34" charset="-128"/>
              </a:rPr>
              <a:t>9: </a:t>
            </a:r>
            <a:r>
              <a:rPr lang="en-US" sz="2400" dirty="0" smtClean="0">
                <a:solidFill>
                  <a:srgbClr val="000000"/>
                </a:solidFill>
                <a:ea typeface="ＭＳ Ｐゴシック" pitchFamily="34" charset="-128"/>
              </a:rPr>
              <a:t> Syracuse University Digital </a:t>
            </a:r>
            <a:r>
              <a:rPr lang="en-US" sz="2400" dirty="0">
                <a:solidFill>
                  <a:srgbClr val="000000"/>
                </a:solidFill>
                <a:ea typeface="ＭＳ Ｐゴシック" pitchFamily="34" charset="-128"/>
              </a:rPr>
              <a:t>control </a:t>
            </a:r>
            <a:r>
              <a:rPr lang="en-US" sz="2400" dirty="0" smtClean="0">
                <a:solidFill>
                  <a:srgbClr val="000000"/>
                </a:solidFill>
                <a:ea typeface="ＭＳ Ｐゴシック" pitchFamily="34" charset="-128"/>
              </a:rPr>
              <a:t>rack: from top to bottom it contains a front end computer, a boot server, the PXI-x expansion chassis, the in-house analog filter box, a GPS-locked clock and a UPS.</a:t>
            </a:r>
            <a:endParaRPr lang="en-US" sz="2400" dirty="0">
              <a:solidFill>
                <a:srgbClr val="000000"/>
              </a:solidFill>
              <a:ea typeface="ＭＳ Ｐゴシック" pitchFamily="34" charset="-128"/>
            </a:endParaRPr>
          </a:p>
        </p:txBody>
      </p:sp>
      <p:sp>
        <p:nvSpPr>
          <p:cNvPr id="182" name="Text Box 15"/>
          <p:cNvSpPr txBox="1">
            <a:spLocks noChangeArrowheads="1"/>
          </p:cNvSpPr>
          <p:nvPr/>
        </p:nvSpPr>
        <p:spPr bwMode="auto">
          <a:xfrm>
            <a:off x="19623038" y="19234496"/>
            <a:ext cx="9931400" cy="796925"/>
          </a:xfrm>
          <a:prstGeom prst="rect">
            <a:avLst/>
          </a:prstGeom>
          <a:noFill/>
          <a:ln w="9525">
            <a:noFill/>
            <a:miter lim="800000"/>
            <a:headEnd/>
            <a:tailEnd/>
          </a:ln>
        </p:spPr>
        <p:txBody>
          <a:bodyPr lIns="450480" tIns="90092" rIns="450480" bIns="90116">
            <a:spAutoFit/>
          </a:bodyPr>
          <a:lstStyle/>
          <a:p>
            <a:pPr algn="ctr" defTabSz="704850">
              <a:spcBef>
                <a:spcPct val="20000"/>
              </a:spcBef>
            </a:pPr>
            <a:r>
              <a:rPr lang="en-US" sz="4000" b="1" dirty="0" smtClean="0">
                <a:solidFill>
                  <a:srgbClr val="000000"/>
                </a:solidFill>
                <a:ea typeface="ＭＳ Ｐゴシック" pitchFamily="34" charset="-128"/>
              </a:rPr>
              <a:t>Digital </a:t>
            </a:r>
            <a:r>
              <a:rPr lang="en-US" sz="4000" b="1" dirty="0" smtClean="0">
                <a:solidFill>
                  <a:srgbClr val="000000"/>
                </a:solidFill>
                <a:ea typeface="ＭＳ Ｐゴシック" pitchFamily="34" charset="-128"/>
              </a:rPr>
              <a:t>Control System</a:t>
            </a:r>
            <a:endParaRPr lang="en-US" sz="4000" b="1" dirty="0">
              <a:solidFill>
                <a:srgbClr val="000000"/>
              </a:solidFill>
              <a:ea typeface="ＭＳ Ｐゴシック" pitchFamily="34" charset="-128"/>
            </a:endParaRPr>
          </a:p>
        </p:txBody>
      </p:sp>
      <p:sp>
        <p:nvSpPr>
          <p:cNvPr id="184" name="Rounded Rectangle 183"/>
          <p:cNvSpPr/>
          <p:nvPr/>
        </p:nvSpPr>
        <p:spPr bwMode="auto">
          <a:xfrm>
            <a:off x="20533228" y="9968431"/>
            <a:ext cx="11565963" cy="8432755"/>
          </a:xfrm>
          <a:prstGeom prst="roundRect">
            <a:avLst>
              <a:gd name="adj" fmla="val 5797"/>
            </a:avLst>
          </a:prstGeom>
          <a:solidFill>
            <a:schemeClr val="bg1"/>
          </a:solidFill>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wrap="square" lIns="360000" tIns="72000" rIns="360000" bIns="180000">
            <a:spAutoFit/>
          </a:bodyPr>
          <a:lstStyle/>
          <a:p>
            <a:pPr defTabSz="704850">
              <a:spcBef>
                <a:spcPct val="20000"/>
              </a:spcBef>
              <a:defRPr/>
            </a:pPr>
            <a:endParaRPr lang="en-US" sz="3400">
              <a:solidFill>
                <a:srgbClr val="000000"/>
              </a:solidFill>
              <a:latin typeface="Arial" charset="0"/>
            </a:endParaRPr>
          </a:p>
        </p:txBody>
      </p:sp>
      <p:sp>
        <p:nvSpPr>
          <p:cNvPr id="185" name="Text Box 15"/>
          <p:cNvSpPr txBox="1">
            <a:spLocks noChangeArrowheads="1"/>
          </p:cNvSpPr>
          <p:nvPr/>
        </p:nvSpPr>
        <p:spPr bwMode="auto">
          <a:xfrm>
            <a:off x="21562553" y="9170910"/>
            <a:ext cx="9648825" cy="797521"/>
          </a:xfrm>
          <a:prstGeom prst="rect">
            <a:avLst/>
          </a:prstGeom>
          <a:noFill/>
          <a:ln w="9525">
            <a:noFill/>
            <a:miter lim="800000"/>
            <a:headEnd/>
            <a:tailEnd/>
          </a:ln>
        </p:spPr>
        <p:txBody>
          <a:bodyPr lIns="450480" tIns="90092" rIns="450480" bIns="90116">
            <a:spAutoFit/>
          </a:bodyPr>
          <a:lstStyle/>
          <a:p>
            <a:pPr algn="ctr" defTabSz="704850">
              <a:spcBef>
                <a:spcPct val="20000"/>
              </a:spcBef>
            </a:pPr>
            <a:r>
              <a:rPr lang="en-US" sz="4000" b="1" dirty="0" smtClean="0">
                <a:solidFill>
                  <a:srgbClr val="000000"/>
                </a:solidFill>
                <a:ea typeface="ＭＳ Ｐゴシック" pitchFamily="34" charset="-128"/>
              </a:rPr>
              <a:t>Experimental Layout</a:t>
            </a:r>
            <a:endParaRPr lang="en-US" sz="4000" b="1" dirty="0">
              <a:solidFill>
                <a:srgbClr val="000000"/>
              </a:solidFill>
              <a:ea typeface="ＭＳ Ｐゴシック" pitchFamily="34" charset="-128"/>
            </a:endParaRPr>
          </a:p>
        </p:txBody>
      </p:sp>
      <p:sp>
        <p:nvSpPr>
          <p:cNvPr id="186" name="Text Box 15"/>
          <p:cNvSpPr txBox="1">
            <a:spLocks noChangeArrowheads="1"/>
          </p:cNvSpPr>
          <p:nvPr/>
        </p:nvSpPr>
        <p:spPr bwMode="auto">
          <a:xfrm>
            <a:off x="20675424" y="10331873"/>
            <a:ext cx="11182521" cy="1905516"/>
          </a:xfrm>
          <a:prstGeom prst="rect">
            <a:avLst/>
          </a:prstGeom>
          <a:noFill/>
          <a:ln w="9525">
            <a:noFill/>
            <a:miter lim="800000"/>
            <a:headEnd/>
            <a:tailEnd/>
          </a:ln>
        </p:spPr>
        <p:txBody>
          <a:bodyPr wrap="square" lIns="450480" tIns="90092" rIns="450480" bIns="90116">
            <a:spAutoFit/>
          </a:bodyPr>
          <a:lstStyle/>
          <a:p>
            <a:pPr algn="just" defTabSz="704850">
              <a:spcBef>
                <a:spcPct val="20000"/>
              </a:spcBef>
            </a:pPr>
            <a:r>
              <a:rPr lang="en-US" sz="2800" dirty="0" smtClean="0">
                <a:ea typeface="ＭＳ Ｐゴシック" pitchFamily="34" charset="-128"/>
              </a:rPr>
              <a:t>We </a:t>
            </a:r>
            <a:r>
              <a:rPr lang="en-US" sz="2800" dirty="0">
                <a:ea typeface="ＭＳ Ｐゴシック" pitchFamily="34" charset="-128"/>
              </a:rPr>
              <a:t>will prepare both of the carrier-subcarrier pairs using </a:t>
            </a:r>
            <a:r>
              <a:rPr lang="en-US" sz="2800" dirty="0" smtClean="0">
                <a:ea typeface="ＭＳ Ｐゴシック" pitchFamily="34" charset="-128"/>
              </a:rPr>
              <a:t>a </a:t>
            </a:r>
            <a:r>
              <a:rPr lang="en-US" sz="2800" dirty="0">
                <a:ea typeface="ＭＳ Ｐゴシック" pitchFamily="34" charset="-128"/>
              </a:rPr>
              <a:t>Mach-</a:t>
            </a:r>
            <a:r>
              <a:rPr lang="en-US" sz="2800" dirty="0" err="1">
                <a:ea typeface="ＭＳ Ｐゴシック" pitchFamily="34" charset="-128"/>
              </a:rPr>
              <a:t>Zehnder</a:t>
            </a:r>
            <a:r>
              <a:rPr lang="en-US" sz="2800" dirty="0">
                <a:ea typeface="ＭＳ Ｐゴシック" pitchFamily="34" charset="-128"/>
              </a:rPr>
              <a:t> </a:t>
            </a:r>
            <a:r>
              <a:rPr lang="en-US" sz="2800" dirty="0" smtClean="0">
                <a:ea typeface="ＭＳ Ｐゴシック" pitchFamily="34" charset="-128"/>
              </a:rPr>
              <a:t>interferometer. </a:t>
            </a:r>
            <a:r>
              <a:rPr lang="en-US" sz="2800" dirty="0" smtClean="0">
                <a:solidFill>
                  <a:srgbClr val="000000"/>
                </a:solidFill>
                <a:ea typeface="ＭＳ Ｐゴシック" pitchFamily="34" charset="-128"/>
              </a:rPr>
              <a:t>The </a:t>
            </a:r>
            <a:r>
              <a:rPr lang="en-US" sz="2800" dirty="0">
                <a:solidFill>
                  <a:srgbClr val="000000"/>
                </a:solidFill>
                <a:ea typeface="ＭＳ Ｐゴシック" pitchFamily="34" charset="-128"/>
              </a:rPr>
              <a:t>stabilized laser beam is split into two </a:t>
            </a:r>
            <a:r>
              <a:rPr lang="en-US" sz="2800" dirty="0" smtClean="0">
                <a:solidFill>
                  <a:srgbClr val="000000"/>
                </a:solidFill>
                <a:ea typeface="ＭＳ Ｐゴシック" pitchFamily="34" charset="-128"/>
              </a:rPr>
              <a:t>paths. </a:t>
            </a:r>
            <a:r>
              <a:rPr lang="en-US" sz="2800" dirty="0">
                <a:solidFill>
                  <a:srgbClr val="000000"/>
                </a:solidFill>
                <a:ea typeface="ＭＳ Ｐゴシック" pitchFamily="34" charset="-128"/>
              </a:rPr>
              <a:t>Each path is frequency shifted </a:t>
            </a:r>
            <a:r>
              <a:rPr lang="en-US" sz="2800" dirty="0" smtClean="0">
                <a:solidFill>
                  <a:srgbClr val="000000"/>
                </a:solidFill>
                <a:ea typeface="ＭＳ Ｐゴシック" pitchFamily="34" charset="-128"/>
              </a:rPr>
              <a:t>by different amounts and </a:t>
            </a:r>
            <a:r>
              <a:rPr lang="en-US" sz="2800" dirty="0">
                <a:solidFill>
                  <a:srgbClr val="000000"/>
                </a:solidFill>
                <a:ea typeface="ＭＳ Ｐゴシック" pitchFamily="34" charset="-128"/>
              </a:rPr>
              <a:t>then recombined before entering the trap </a:t>
            </a:r>
            <a:r>
              <a:rPr lang="en-US" sz="2800" dirty="0" smtClean="0">
                <a:solidFill>
                  <a:srgbClr val="000000"/>
                </a:solidFill>
                <a:ea typeface="ＭＳ Ｐゴシック" pitchFamily="34" charset="-128"/>
              </a:rPr>
              <a:t>cavity.</a:t>
            </a:r>
            <a:endParaRPr lang="en-US" sz="2800" dirty="0">
              <a:solidFill>
                <a:srgbClr val="000000"/>
              </a:solidFill>
              <a:ea typeface="ＭＳ Ｐゴシック" pitchFamily="34" charset="-128"/>
            </a:endParaRPr>
          </a:p>
        </p:txBody>
      </p:sp>
      <p:sp>
        <p:nvSpPr>
          <p:cNvPr id="187" name="Text Box 15"/>
          <p:cNvSpPr txBox="1">
            <a:spLocks noChangeArrowheads="1"/>
          </p:cNvSpPr>
          <p:nvPr/>
        </p:nvSpPr>
        <p:spPr bwMode="auto">
          <a:xfrm>
            <a:off x="20909514" y="17310048"/>
            <a:ext cx="10948431" cy="920632"/>
          </a:xfrm>
          <a:prstGeom prst="rect">
            <a:avLst/>
          </a:prstGeom>
          <a:noFill/>
          <a:ln w="9525">
            <a:noFill/>
            <a:miter lim="800000"/>
            <a:headEnd/>
            <a:tailEnd/>
          </a:ln>
        </p:spPr>
        <p:txBody>
          <a:bodyPr wrap="square" lIns="450480" tIns="90092" rIns="450480" bIns="90116">
            <a:spAutoFit/>
          </a:bodyPr>
          <a:lstStyle/>
          <a:p>
            <a:pPr algn="just" defTabSz="704850">
              <a:spcBef>
                <a:spcPct val="20000"/>
              </a:spcBef>
            </a:pPr>
            <a:r>
              <a:rPr lang="en-US" sz="2400" dirty="0">
                <a:ea typeface="ＭＳ Ｐゴシック" pitchFamily="34" charset="-128"/>
              </a:rPr>
              <a:t>Fig </a:t>
            </a:r>
            <a:r>
              <a:rPr lang="en-US" sz="2400" dirty="0">
                <a:ea typeface="ＭＳ Ｐゴシック" pitchFamily="34" charset="-128"/>
              </a:rPr>
              <a:t>3</a:t>
            </a:r>
            <a:r>
              <a:rPr lang="en-US" sz="2400" dirty="0" smtClean="0">
                <a:ea typeface="ＭＳ Ｐゴシック" pitchFamily="34" charset="-128"/>
              </a:rPr>
              <a:t>: </a:t>
            </a:r>
            <a:r>
              <a:rPr lang="en-US" sz="2400" dirty="0">
                <a:ea typeface="ＭＳ Ｐゴシック" pitchFamily="34" charset="-128"/>
              </a:rPr>
              <a:t>Optical Setup for 1-D Trapping.  A Mach-</a:t>
            </a:r>
            <a:r>
              <a:rPr lang="en-US" sz="2400" dirty="0" err="1">
                <a:ea typeface="ＭＳ Ｐゴシック" pitchFamily="34" charset="-128"/>
              </a:rPr>
              <a:t>Zehnder</a:t>
            </a:r>
            <a:r>
              <a:rPr lang="en-US" sz="2400" dirty="0">
                <a:ea typeface="ＭＳ Ｐゴシック" pitchFamily="34" charset="-128"/>
              </a:rPr>
              <a:t> interferometer is used to process the individual beams.</a:t>
            </a:r>
          </a:p>
        </p:txBody>
      </p:sp>
      <p:sp>
        <p:nvSpPr>
          <p:cNvPr id="189" name="Text Box 15"/>
          <p:cNvSpPr txBox="1">
            <a:spLocks noChangeArrowheads="1"/>
          </p:cNvSpPr>
          <p:nvPr/>
        </p:nvSpPr>
        <p:spPr bwMode="auto">
          <a:xfrm>
            <a:off x="11946577" y="10416237"/>
            <a:ext cx="8126403" cy="3629066"/>
          </a:xfrm>
          <a:prstGeom prst="rect">
            <a:avLst/>
          </a:prstGeom>
          <a:noFill/>
          <a:ln w="9525">
            <a:noFill/>
            <a:miter lim="800000"/>
            <a:headEnd/>
            <a:tailEnd/>
          </a:ln>
        </p:spPr>
        <p:txBody>
          <a:bodyPr wrap="square" lIns="450480" tIns="90092" rIns="450480" bIns="90116">
            <a:spAutoFit/>
          </a:bodyPr>
          <a:lstStyle/>
          <a:p>
            <a:pPr algn="just" defTabSz="704850">
              <a:spcBef>
                <a:spcPct val="20000"/>
              </a:spcBef>
            </a:pPr>
            <a:r>
              <a:rPr lang="en-US" sz="2800" dirty="0" smtClean="0">
                <a:ea typeface="ＭＳ Ｐゴシック" pitchFamily="34" charset="-128"/>
              </a:rPr>
              <a:t>The </a:t>
            </a:r>
            <a:r>
              <a:rPr lang="en-US" sz="2800" dirty="0">
                <a:ea typeface="ＭＳ Ｐゴシック" pitchFamily="34" charset="-128"/>
              </a:rPr>
              <a:t>delay due to the light storage time of the cavity results in a complex spring constant, where the imaginary part has the opposite sign of the real </a:t>
            </a:r>
            <a:r>
              <a:rPr lang="en-US" sz="2800" dirty="0" smtClean="0">
                <a:ea typeface="ＭＳ Ｐゴシック" pitchFamily="34" charset="-128"/>
              </a:rPr>
              <a:t>part.</a:t>
            </a:r>
            <a:r>
              <a:rPr lang="en-US" sz="2800" dirty="0">
                <a:ea typeface="ＭＳ Ｐゴシック" pitchFamily="34" charset="-128"/>
              </a:rPr>
              <a:t> </a:t>
            </a:r>
            <a:r>
              <a:rPr lang="en-US" sz="2800" dirty="0" smtClean="0">
                <a:ea typeface="ＭＳ Ｐゴシック" pitchFamily="34" charset="-128"/>
              </a:rPr>
              <a:t>We </a:t>
            </a:r>
            <a:r>
              <a:rPr lang="en-US" sz="2800" dirty="0">
                <a:ea typeface="ＭＳ Ｐゴシック" pitchFamily="34" charset="-128"/>
              </a:rPr>
              <a:t>can build a </a:t>
            </a:r>
            <a:r>
              <a:rPr lang="en-US" sz="2800" b="1" dirty="0">
                <a:ea typeface="ＭＳ Ｐゴシック" pitchFamily="34" charset="-128"/>
              </a:rPr>
              <a:t>statically and dynamically</a:t>
            </a:r>
            <a:r>
              <a:rPr lang="en-US" sz="2800" dirty="0">
                <a:ea typeface="ＭＳ Ｐゴシック" pitchFamily="34" charset="-128"/>
              </a:rPr>
              <a:t> stable optical spring by using two laser fields - a </a:t>
            </a:r>
            <a:r>
              <a:rPr lang="en-US" sz="2800" dirty="0">
                <a:solidFill>
                  <a:schemeClr val="tx2"/>
                </a:solidFill>
                <a:ea typeface="ＭＳ Ｐゴシック" pitchFamily="34" charset="-128"/>
              </a:rPr>
              <a:t>blue-detuned carrier</a:t>
            </a:r>
            <a:r>
              <a:rPr lang="en-US" sz="2800" dirty="0">
                <a:ea typeface="ＭＳ Ｐゴシック" pitchFamily="34" charset="-128"/>
              </a:rPr>
              <a:t> and a </a:t>
            </a:r>
            <a:r>
              <a:rPr lang="en-US" sz="2800" dirty="0">
                <a:solidFill>
                  <a:srgbClr val="C00000"/>
                </a:solidFill>
                <a:ea typeface="ＭＳ Ｐゴシック" pitchFamily="34" charset="-128"/>
              </a:rPr>
              <a:t>red-detuned sub-</a:t>
            </a:r>
            <a:r>
              <a:rPr lang="en-US" sz="2800" dirty="0" smtClean="0">
                <a:solidFill>
                  <a:srgbClr val="C00000"/>
                </a:solidFill>
                <a:ea typeface="ＭＳ Ｐゴシック" pitchFamily="34" charset="-128"/>
              </a:rPr>
              <a:t>carrier.</a:t>
            </a:r>
            <a:r>
              <a:rPr lang="en-US" sz="2800" dirty="0" smtClean="0">
                <a:ea typeface="ＭＳ Ｐゴシック" pitchFamily="34" charset="-128"/>
              </a:rPr>
              <a:t> [</a:t>
            </a:r>
            <a:r>
              <a:rPr lang="en-US" sz="2800" dirty="0" err="1">
                <a:ea typeface="ＭＳ Ｐゴシック" pitchFamily="34" charset="-128"/>
              </a:rPr>
              <a:t>Corbitt</a:t>
            </a:r>
            <a:r>
              <a:rPr lang="en-US" sz="2800" dirty="0">
                <a:ea typeface="ＭＳ Ｐゴシック" pitchFamily="34" charset="-128"/>
              </a:rPr>
              <a:t> et. al. Phys. Rev. </a:t>
            </a:r>
            <a:r>
              <a:rPr lang="en-US" sz="2800" dirty="0" err="1">
                <a:ea typeface="ＭＳ Ｐゴシック" pitchFamily="34" charset="-128"/>
              </a:rPr>
              <a:t>Lett</a:t>
            </a:r>
            <a:r>
              <a:rPr lang="en-US" sz="2800" dirty="0">
                <a:ea typeface="ＭＳ Ｐゴシック" pitchFamily="34" charset="-128"/>
              </a:rPr>
              <a:t>. 98, 150802 (2007)</a:t>
            </a:r>
            <a:r>
              <a:rPr lang="en-US" sz="2800" dirty="0" smtClean="0">
                <a:ea typeface="ＭＳ Ｐゴシック" pitchFamily="34" charset="-128"/>
              </a:rPr>
              <a:t>]</a:t>
            </a:r>
            <a:endParaRPr lang="en-US" sz="2800" dirty="0">
              <a:ea typeface="ＭＳ Ｐゴシック" pitchFamily="34" charset="-128"/>
            </a:endParaRPr>
          </a:p>
        </p:txBody>
      </p:sp>
      <p:sp>
        <p:nvSpPr>
          <p:cNvPr id="19" name="Text Box 15"/>
          <p:cNvSpPr txBox="1">
            <a:spLocks noChangeArrowheads="1"/>
          </p:cNvSpPr>
          <p:nvPr/>
        </p:nvSpPr>
        <p:spPr bwMode="auto">
          <a:xfrm>
            <a:off x="4203842" y="19234497"/>
            <a:ext cx="9931400" cy="796925"/>
          </a:xfrm>
          <a:prstGeom prst="rect">
            <a:avLst/>
          </a:prstGeom>
          <a:noFill/>
          <a:ln w="9525">
            <a:noFill/>
            <a:miter lim="800000"/>
            <a:headEnd/>
            <a:tailEnd/>
          </a:ln>
        </p:spPr>
        <p:txBody>
          <a:bodyPr lIns="450480" tIns="90092" rIns="450480" bIns="90116">
            <a:spAutoFit/>
          </a:bodyPr>
          <a:lstStyle/>
          <a:p>
            <a:pPr algn="ctr" defTabSz="704850">
              <a:spcBef>
                <a:spcPct val="20000"/>
              </a:spcBef>
            </a:pPr>
            <a:r>
              <a:rPr lang="en-US" sz="4000" b="1" dirty="0" smtClean="0">
                <a:solidFill>
                  <a:srgbClr val="000000"/>
                </a:solidFill>
                <a:ea typeface="ＭＳ Ｐゴシック" pitchFamily="34" charset="-128"/>
              </a:rPr>
              <a:t>Angular Trap</a:t>
            </a:r>
            <a:endParaRPr lang="en-US" sz="4000" b="1" dirty="0">
              <a:solidFill>
                <a:srgbClr val="000000"/>
              </a:solidFill>
              <a:ea typeface="ＭＳ Ｐゴシック" pitchFamily="34" charset="-128"/>
            </a:endParaRPr>
          </a:p>
        </p:txBody>
      </p:sp>
      <p:grpSp>
        <p:nvGrpSpPr>
          <p:cNvPr id="20" name="Group 19"/>
          <p:cNvGrpSpPr/>
          <p:nvPr/>
        </p:nvGrpSpPr>
        <p:grpSpPr>
          <a:xfrm>
            <a:off x="6990690" y="20234723"/>
            <a:ext cx="5414561" cy="4685155"/>
            <a:chOff x="5662446" y="20284379"/>
            <a:chExt cx="5414561" cy="4685155"/>
          </a:xfrm>
        </p:grpSpPr>
        <p:sp>
          <p:nvSpPr>
            <p:cNvPr id="114" name="Rounded Rectangle 113"/>
            <p:cNvSpPr/>
            <p:nvPr/>
          </p:nvSpPr>
          <p:spPr bwMode="auto">
            <a:xfrm>
              <a:off x="5662446" y="20284379"/>
              <a:ext cx="5414561" cy="4685155"/>
            </a:xfrm>
            <a:prstGeom prst="roundRect">
              <a:avLst>
                <a:gd name="adj" fmla="val 11423"/>
              </a:avLst>
            </a:prstGeom>
            <a:solidFill>
              <a:schemeClr val="bg1"/>
            </a:solidFill>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wrap="square" lIns="360000" tIns="72000" rIns="360000" bIns="180000">
              <a:spAutoFit/>
            </a:bodyPr>
            <a:lstStyle/>
            <a:p>
              <a:pPr defTabSz="704850">
                <a:spcBef>
                  <a:spcPct val="20000"/>
                </a:spcBef>
                <a:defRPr/>
              </a:pPr>
              <a:endParaRPr lang="en-US" sz="3400" dirty="0">
                <a:solidFill>
                  <a:srgbClr val="000000"/>
                </a:solidFill>
                <a:latin typeface="Arial" charset="0"/>
              </a:endParaRPr>
            </a:p>
          </p:txBody>
        </p:sp>
        <p:sp>
          <p:nvSpPr>
            <p:cNvPr id="31" name="TextBox 30"/>
            <p:cNvSpPr txBox="1"/>
            <p:nvPr/>
          </p:nvSpPr>
          <p:spPr>
            <a:xfrm>
              <a:off x="6146834" y="20518673"/>
              <a:ext cx="4628313" cy="4401205"/>
            </a:xfrm>
            <a:prstGeom prst="rect">
              <a:avLst/>
            </a:prstGeom>
            <a:noFill/>
          </p:spPr>
          <p:txBody>
            <a:bodyPr wrap="square" rtlCol="0">
              <a:spAutoFit/>
            </a:bodyPr>
            <a:lstStyle/>
            <a:p>
              <a:r>
                <a:rPr lang="en-US" sz="2800" dirty="0" smtClean="0"/>
                <a:t>The angular trap uses two different beam spots on the </a:t>
              </a:r>
              <a:r>
                <a:rPr lang="en-US" sz="2800" dirty="0" smtClean="0"/>
                <a:t>small mirror </a:t>
              </a:r>
              <a:r>
                <a:rPr lang="en-US" sz="2800" dirty="0" smtClean="0"/>
                <a:t>to control two degrees of freedom.  Our setup will consist of a large composite mirror and a small mirror, each with a 5 cm radius of curvature.  They will be placed about 7.5 cm apart.</a:t>
              </a:r>
              <a:endParaRPr lang="en-US" sz="2800" dirty="0"/>
            </a:p>
          </p:txBody>
        </p:sp>
      </p:grpSp>
      <p:sp>
        <p:nvSpPr>
          <p:cNvPr id="104" name="Rounded Rectangle 103"/>
          <p:cNvSpPr/>
          <p:nvPr/>
        </p:nvSpPr>
        <p:spPr bwMode="auto">
          <a:xfrm>
            <a:off x="12721881" y="20020545"/>
            <a:ext cx="4053938" cy="5409305"/>
          </a:xfrm>
          <a:prstGeom prst="roundRect">
            <a:avLst>
              <a:gd name="adj" fmla="val 11423"/>
            </a:avLst>
          </a:prstGeom>
          <a:solidFill>
            <a:schemeClr val="bg1"/>
          </a:solidFill>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wrap="square" lIns="360000" tIns="72000" rIns="360000" bIns="180000">
            <a:spAutoFit/>
          </a:bodyPr>
          <a:lstStyle/>
          <a:p>
            <a:pPr defTabSz="704850">
              <a:spcBef>
                <a:spcPct val="20000"/>
              </a:spcBef>
              <a:defRPr/>
            </a:pPr>
            <a:endParaRPr lang="en-US" sz="3400" dirty="0">
              <a:solidFill>
                <a:srgbClr val="000000"/>
              </a:solidFill>
              <a:latin typeface="Arial" charset="0"/>
            </a:endParaRPr>
          </a:p>
        </p:txBody>
      </p:sp>
      <p:pic>
        <p:nvPicPr>
          <p:cNvPr id="103" name="Picture 5" descr="C:\Users\dbkell\Documents\lab\documents\posters\2013WashingtonDC\Optical_trap\smallMirrorDrawing.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060527" y="20379967"/>
            <a:ext cx="3394844" cy="3611160"/>
          </a:xfrm>
          <a:prstGeom prst="rect">
            <a:avLst/>
          </a:prstGeom>
          <a:noFill/>
          <a:extLst>
            <a:ext uri="{909E8E84-426E-40DD-AFC4-6F175D3DCCD1}">
              <a14:hiddenFill xmlns:a14="http://schemas.microsoft.com/office/drawing/2010/main">
                <a:solidFill>
                  <a:srgbClr val="FFFFFF"/>
                </a:solidFill>
              </a14:hiddenFill>
            </a:ext>
          </a:extLst>
        </p:spPr>
      </p:pic>
      <p:sp>
        <p:nvSpPr>
          <p:cNvPr id="108" name="Text Box 15"/>
          <p:cNvSpPr txBox="1">
            <a:spLocks noChangeArrowheads="1"/>
          </p:cNvSpPr>
          <p:nvPr/>
        </p:nvSpPr>
        <p:spPr bwMode="auto">
          <a:xfrm>
            <a:off x="12868024" y="24409906"/>
            <a:ext cx="3715292" cy="920632"/>
          </a:xfrm>
          <a:prstGeom prst="rect">
            <a:avLst/>
          </a:prstGeom>
          <a:noFill/>
          <a:ln w="9525">
            <a:noFill/>
            <a:miter lim="800000"/>
            <a:headEnd/>
            <a:tailEnd/>
          </a:ln>
        </p:spPr>
        <p:txBody>
          <a:bodyPr wrap="square" lIns="450480" tIns="90092" rIns="450480" bIns="90116">
            <a:spAutoFit/>
          </a:bodyPr>
          <a:lstStyle/>
          <a:p>
            <a:pPr algn="just" defTabSz="704850">
              <a:spcBef>
                <a:spcPct val="20000"/>
              </a:spcBef>
            </a:pPr>
            <a:r>
              <a:rPr lang="en-US" sz="2400" dirty="0">
                <a:ea typeface="ＭＳ Ｐゴシック" pitchFamily="34" charset="-128"/>
              </a:rPr>
              <a:t>Fig </a:t>
            </a:r>
            <a:r>
              <a:rPr lang="en-US" sz="2400" dirty="0" smtClean="0">
                <a:ea typeface="ＭＳ Ｐゴシック" pitchFamily="34" charset="-128"/>
              </a:rPr>
              <a:t>5: Small mirror suspension design.</a:t>
            </a:r>
            <a:endParaRPr lang="en-US" sz="2400" dirty="0">
              <a:ea typeface="ＭＳ Ｐゴシック" pitchFamily="34" charset="-128"/>
            </a:endParaRPr>
          </a:p>
        </p:txBody>
      </p:sp>
      <p:sp>
        <p:nvSpPr>
          <p:cNvPr id="23" name="TextBox 22"/>
          <p:cNvSpPr txBox="1"/>
          <p:nvPr/>
        </p:nvSpPr>
        <p:spPr>
          <a:xfrm>
            <a:off x="5382852" y="34551116"/>
            <a:ext cx="10434738" cy="2246769"/>
          </a:xfrm>
          <a:prstGeom prst="rect">
            <a:avLst/>
          </a:prstGeom>
          <a:noFill/>
        </p:spPr>
        <p:txBody>
          <a:bodyPr wrap="square" rtlCol="0">
            <a:spAutoFit/>
          </a:bodyPr>
          <a:lstStyle/>
          <a:p>
            <a:pPr algn="just"/>
            <a:r>
              <a:rPr lang="en-US" sz="2800" dirty="0" smtClean="0"/>
              <a:t>This </a:t>
            </a:r>
            <a:r>
              <a:rPr lang="en-US" sz="2800" dirty="0"/>
              <a:t>ring suspension allows us to position the small mirror precisely with </a:t>
            </a:r>
            <a:r>
              <a:rPr lang="en-US" sz="2800" dirty="0" smtClean="0"/>
              <a:t>an </a:t>
            </a:r>
            <a:r>
              <a:rPr lang="en-US" sz="2800" dirty="0"/>
              <a:t>SOS, but </a:t>
            </a:r>
            <a:r>
              <a:rPr lang="en-US" sz="2800" dirty="0" smtClean="0"/>
              <a:t>leaves </a:t>
            </a:r>
            <a:r>
              <a:rPr lang="en-US" sz="2800" dirty="0"/>
              <a:t>it unconstrained above its resonant frequency, allowing the optical trap to control the mirror position and angle.</a:t>
            </a:r>
          </a:p>
          <a:p>
            <a:endParaRPr lang="en-US" sz="2800" dirty="0"/>
          </a:p>
        </p:txBody>
      </p:sp>
      <p:pic>
        <p:nvPicPr>
          <p:cNvPr id="24" name="Picture 2" descr="C:\Users\dbkell\Documents\lab\documents\posters\2012BostonLSC\to_payload_simplified.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789200" y="12464853"/>
            <a:ext cx="11013508" cy="4547794"/>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19"/>
          <p:cNvGrpSpPr/>
          <p:nvPr/>
        </p:nvGrpSpPr>
        <p:grpSpPr>
          <a:xfrm>
            <a:off x="8533046" y="37311554"/>
            <a:ext cx="5133886" cy="3931548"/>
            <a:chOff x="917538" y="32206298"/>
            <a:chExt cx="5177587" cy="3880872"/>
          </a:xfrm>
        </p:grpSpPr>
        <p:sp>
          <p:nvSpPr>
            <p:cNvPr id="86" name="Text Box 15"/>
            <p:cNvSpPr txBox="1">
              <a:spLocks noChangeArrowheads="1"/>
            </p:cNvSpPr>
            <p:nvPr/>
          </p:nvSpPr>
          <p:spPr bwMode="auto">
            <a:xfrm>
              <a:off x="4824762" y="35597426"/>
              <a:ext cx="1270363" cy="489744"/>
            </a:xfrm>
            <a:prstGeom prst="rect">
              <a:avLst/>
            </a:prstGeom>
            <a:noFill/>
            <a:ln w="9525">
              <a:noFill/>
              <a:miter lim="800000"/>
              <a:headEnd/>
              <a:tailEnd/>
            </a:ln>
          </p:spPr>
          <p:txBody>
            <a:bodyPr wrap="square" lIns="450480" tIns="90092" rIns="450480" bIns="90116">
              <a:spAutoFit/>
            </a:bodyPr>
            <a:lstStyle/>
            <a:p>
              <a:pPr algn="just" defTabSz="704850">
                <a:spcBef>
                  <a:spcPct val="20000"/>
                </a:spcBef>
              </a:pPr>
              <a:r>
                <a:rPr lang="en-US" sz="2000" dirty="0" smtClean="0">
                  <a:ea typeface="ＭＳ Ｐゴシック" pitchFamily="34" charset="-128"/>
                </a:rPr>
                <a:t>Hz</a:t>
              </a:r>
              <a:endParaRPr lang="en-US" sz="2000" dirty="0">
                <a:ea typeface="ＭＳ Ｐゴシック" pitchFamily="34" charset="-128"/>
              </a:endParaRPr>
            </a:p>
          </p:txBody>
        </p:sp>
        <p:pic>
          <p:nvPicPr>
            <p:cNvPr id="21" name="Picture 23" descr="ylabelnoise.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6200000">
              <a:off x="122140" y="33001696"/>
              <a:ext cx="2115410" cy="524613"/>
            </a:xfrm>
            <a:prstGeom prst="rect">
              <a:avLst/>
            </a:prstGeom>
          </p:spPr>
        </p:pic>
      </p:grpSp>
      <p:sp>
        <p:nvSpPr>
          <p:cNvPr id="41" name="TextBox 39"/>
          <p:cNvSpPr txBox="1"/>
          <p:nvPr/>
        </p:nvSpPr>
        <p:spPr>
          <a:xfrm>
            <a:off x="22180372" y="26381949"/>
            <a:ext cx="9229862" cy="1384995"/>
          </a:xfrm>
          <a:prstGeom prst="rect">
            <a:avLst/>
          </a:prstGeom>
          <a:noFill/>
        </p:spPr>
        <p:txBody>
          <a:bodyPr wrap="square" rtlCol="0">
            <a:spAutoFit/>
          </a:bodyPr>
          <a:lstStyle/>
          <a:p>
            <a:pPr algn="just"/>
            <a:r>
              <a:rPr lang="en-US" sz="2800" dirty="0" smtClean="0"/>
              <a:t>In addition to controlling our experiment, we plan to use this system to test and prototype Advanced LIGO frontend code.</a:t>
            </a:r>
            <a:endParaRPr lang="en-US" sz="28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45A6"/>
      </a:hlink>
      <a:folHlink>
        <a:srgbClr val="0045A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4650</TotalTime>
  <Words>985</Words>
  <Application>Microsoft Office PowerPoint</Application>
  <PresentationFormat>Custom</PresentationFormat>
  <Paragraphs>64</Paragraphs>
  <Slides>1</Slides>
  <Notes>1</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dc:creator>
  <cp:lastModifiedBy>dbkell</cp:lastModifiedBy>
  <cp:revision>190</cp:revision>
  <cp:lastPrinted>2013-03-11T18:34:38Z</cp:lastPrinted>
  <dcterms:created xsi:type="dcterms:W3CDTF">2012-03-13T04:20:33Z</dcterms:created>
  <dcterms:modified xsi:type="dcterms:W3CDTF">2013-03-18T05:12:30Z</dcterms:modified>
</cp:coreProperties>
</file>