
<file path=[Content_Types].xml><?xml version="1.0" encoding="utf-8"?>
<Types xmlns="http://schemas.openxmlformats.org/package/2006/content-types">
  <Override PartName="/docProps/core.xml" ContentType="application/vnd.openxmlformats-package.core-properties+xml"/>
  <Default Extension="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df" ContentType="application/pdf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2.xml" ContentType="application/vnd.openxmlformats-officedocument.presentationml.slideLayout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slideLayouts/slideLayout4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36576000" cy="27432000"/>
  <p:notesSz cx="9144000" cy="6858000"/>
  <p:defaultTextStyle>
    <a:defPPr>
      <a:defRPr lang="en-US"/>
    </a:defPPr>
    <a:lvl1pPr marL="0" algn="l" defTabSz="1828800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1pPr>
    <a:lvl2pPr marL="1828800" algn="l" defTabSz="1828800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2pPr>
    <a:lvl3pPr marL="3657600" algn="l" defTabSz="1828800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3pPr>
    <a:lvl4pPr marL="5486400" algn="l" defTabSz="1828800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4pPr>
    <a:lvl5pPr marL="7315200" algn="l" defTabSz="1828800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5pPr>
    <a:lvl6pPr marL="9144000" algn="l" defTabSz="1828800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6pPr>
    <a:lvl7pPr marL="10972800" algn="l" defTabSz="1828800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7pPr>
    <a:lvl8pPr marL="12801600" algn="l" defTabSz="1828800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8pPr>
    <a:lvl9pPr marL="14630400" algn="l" defTabSz="1828800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FF0000"/>
    <a:srgbClr val="F60000"/>
    <a:srgbClr val="7F0000"/>
    <a:srgbClr val="A9FFF0"/>
    <a:srgbClr val="63ADFF"/>
    <a:srgbClr val="D5B0FF"/>
    <a:srgbClr val="FFD6D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napVertSplitter="1" vertBarState="minimized">
    <p:restoredLeft sz="15620"/>
    <p:restoredTop sz="94660"/>
  </p:normalViewPr>
  <p:slideViewPr>
    <p:cSldViewPr snapToGrid="0" snapToObjects="1">
      <p:cViewPr>
        <p:scale>
          <a:sx n="33" d="100"/>
          <a:sy n="33" d="100"/>
        </p:scale>
        <p:origin x="-616" y="-168"/>
      </p:cViewPr>
      <p:guideLst>
        <p:guide orient="horz" pos="8640"/>
        <p:guide pos="115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310B31-7E3D-934E-A099-029C0EA30E50}" type="datetimeFigureOut">
              <a:rPr lang="en-US" smtClean="0"/>
              <a:pPr/>
              <a:t>7/3/13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8C727D-EBD9-3F45-950A-C5AE9364BE0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C727D-EBD9-3F45-950A-C5AE9364BE0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0" y="8521703"/>
            <a:ext cx="31089600" cy="5880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5544800"/>
            <a:ext cx="25603200" cy="7010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315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144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972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280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463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8B398-6796-DB42-A0C7-CC32D6547AB6}" type="datetimeFigureOut">
              <a:rPr lang="en-US" smtClean="0"/>
              <a:pPr/>
              <a:t>7/3/13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C49D2-5CB1-7B4B-BDA5-82B2287F38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8B398-6796-DB42-A0C7-CC32D6547AB6}" type="datetimeFigureOut">
              <a:rPr lang="en-US" smtClean="0"/>
              <a:pPr/>
              <a:t>7/3/13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C49D2-5CB1-7B4B-BDA5-82B2287F38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0" y="4394201"/>
            <a:ext cx="32918400" cy="93624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0" y="4394201"/>
            <a:ext cx="98145600" cy="93624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8B398-6796-DB42-A0C7-CC32D6547AB6}" type="datetimeFigureOut">
              <a:rPr lang="en-US" smtClean="0"/>
              <a:pPr/>
              <a:t>7/3/13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C49D2-5CB1-7B4B-BDA5-82B2287F38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8B398-6796-DB42-A0C7-CC32D6547AB6}" type="datetimeFigureOut">
              <a:rPr lang="en-US" smtClean="0"/>
              <a:pPr/>
              <a:t>7/3/13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C49D2-5CB1-7B4B-BDA5-82B2287F38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9252" y="17627602"/>
            <a:ext cx="31089600" cy="5448300"/>
          </a:xfrm>
        </p:spPr>
        <p:txBody>
          <a:bodyPr anchor="t"/>
          <a:lstStyle>
            <a:lvl1pPr algn="l">
              <a:defRPr sz="16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89252" y="11626854"/>
            <a:ext cx="31089600" cy="6000748"/>
          </a:xfrm>
        </p:spPr>
        <p:txBody>
          <a:bodyPr anchor="b"/>
          <a:lstStyle>
            <a:lvl1pPr marL="0" indent="0">
              <a:buNone/>
              <a:defRPr sz="8000">
                <a:solidFill>
                  <a:schemeClr val="tx1">
                    <a:tint val="75000"/>
                  </a:schemeClr>
                </a:solidFill>
              </a:defRPr>
            </a:lvl1pPr>
            <a:lvl2pPr marL="1828800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2pPr>
            <a:lvl3pPr marL="365760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3pPr>
            <a:lvl4pPr marL="5486400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4pPr>
            <a:lvl5pPr marL="7315200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5pPr>
            <a:lvl6pPr marL="9144000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6pPr>
            <a:lvl7pPr marL="10972800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7pPr>
            <a:lvl8pPr marL="12801600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8pPr>
            <a:lvl9pPr marL="14630400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8B398-6796-DB42-A0C7-CC32D6547AB6}" type="datetimeFigureOut">
              <a:rPr lang="en-US" smtClean="0"/>
              <a:pPr/>
              <a:t>7/3/13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C49D2-5CB1-7B4B-BDA5-82B2287F38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0" y="25603201"/>
            <a:ext cx="65532000" cy="72415400"/>
          </a:xfrm>
        </p:spPr>
        <p:txBody>
          <a:bodyPr/>
          <a:lstStyle>
            <a:lvl1pPr>
              <a:defRPr sz="11200"/>
            </a:lvl1pPr>
            <a:lvl2pPr>
              <a:defRPr sz="9600"/>
            </a:lvl2pPr>
            <a:lvl3pPr>
              <a:defRPr sz="80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456800" y="25603201"/>
            <a:ext cx="65532000" cy="72415400"/>
          </a:xfrm>
        </p:spPr>
        <p:txBody>
          <a:bodyPr/>
          <a:lstStyle>
            <a:lvl1pPr>
              <a:defRPr sz="11200"/>
            </a:lvl1pPr>
            <a:lvl2pPr>
              <a:defRPr sz="9600"/>
            </a:lvl2pPr>
            <a:lvl3pPr>
              <a:defRPr sz="80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8B398-6796-DB42-A0C7-CC32D6547AB6}" type="datetimeFigureOut">
              <a:rPr lang="en-US" smtClean="0"/>
              <a:pPr/>
              <a:t>7/3/13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C49D2-5CB1-7B4B-BDA5-82B2287F38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098552"/>
            <a:ext cx="32918400" cy="4572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0" y="6140452"/>
            <a:ext cx="16160752" cy="2559048"/>
          </a:xfrm>
        </p:spPr>
        <p:txBody>
          <a:bodyPr anchor="b"/>
          <a:lstStyle>
            <a:lvl1pPr marL="0" indent="0">
              <a:buNone/>
              <a:defRPr sz="9600" b="1"/>
            </a:lvl1pPr>
            <a:lvl2pPr marL="1828800" indent="0">
              <a:buNone/>
              <a:defRPr sz="8000" b="1"/>
            </a:lvl2pPr>
            <a:lvl3pPr marL="3657600" indent="0">
              <a:buNone/>
              <a:defRPr sz="7200" b="1"/>
            </a:lvl3pPr>
            <a:lvl4pPr marL="5486400" indent="0">
              <a:buNone/>
              <a:defRPr sz="6400" b="1"/>
            </a:lvl4pPr>
            <a:lvl5pPr marL="7315200" indent="0">
              <a:buNone/>
              <a:defRPr sz="6400" b="1"/>
            </a:lvl5pPr>
            <a:lvl6pPr marL="9144000" indent="0">
              <a:buNone/>
              <a:defRPr sz="6400" b="1"/>
            </a:lvl6pPr>
            <a:lvl7pPr marL="10972800" indent="0">
              <a:buNone/>
              <a:defRPr sz="6400" b="1"/>
            </a:lvl7pPr>
            <a:lvl8pPr marL="12801600" indent="0">
              <a:buNone/>
              <a:defRPr sz="6400" b="1"/>
            </a:lvl8pPr>
            <a:lvl9pPr marL="14630400" indent="0">
              <a:buNone/>
              <a:defRPr sz="6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28800" y="8699500"/>
            <a:ext cx="16160752" cy="15805152"/>
          </a:xfrm>
        </p:spPr>
        <p:txBody>
          <a:bodyPr/>
          <a:lstStyle>
            <a:lvl1pPr>
              <a:defRPr sz="9600"/>
            </a:lvl1pPr>
            <a:lvl2pPr>
              <a:defRPr sz="8000"/>
            </a:lvl2pPr>
            <a:lvl3pPr>
              <a:defRPr sz="7200"/>
            </a:lvl3pPr>
            <a:lvl4pPr>
              <a:defRPr sz="6400"/>
            </a:lvl4pPr>
            <a:lvl5pPr>
              <a:defRPr sz="6400"/>
            </a:lvl5pPr>
            <a:lvl6pPr>
              <a:defRPr sz="6400"/>
            </a:lvl6pPr>
            <a:lvl7pPr>
              <a:defRPr sz="6400"/>
            </a:lvl7pPr>
            <a:lvl8pPr>
              <a:defRPr sz="6400"/>
            </a:lvl8pPr>
            <a:lvl9pPr>
              <a:defRPr sz="6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8580103" y="6140452"/>
            <a:ext cx="16167100" cy="2559048"/>
          </a:xfrm>
        </p:spPr>
        <p:txBody>
          <a:bodyPr anchor="b"/>
          <a:lstStyle>
            <a:lvl1pPr marL="0" indent="0">
              <a:buNone/>
              <a:defRPr sz="9600" b="1"/>
            </a:lvl1pPr>
            <a:lvl2pPr marL="1828800" indent="0">
              <a:buNone/>
              <a:defRPr sz="8000" b="1"/>
            </a:lvl2pPr>
            <a:lvl3pPr marL="3657600" indent="0">
              <a:buNone/>
              <a:defRPr sz="7200" b="1"/>
            </a:lvl3pPr>
            <a:lvl4pPr marL="5486400" indent="0">
              <a:buNone/>
              <a:defRPr sz="6400" b="1"/>
            </a:lvl4pPr>
            <a:lvl5pPr marL="7315200" indent="0">
              <a:buNone/>
              <a:defRPr sz="6400" b="1"/>
            </a:lvl5pPr>
            <a:lvl6pPr marL="9144000" indent="0">
              <a:buNone/>
              <a:defRPr sz="6400" b="1"/>
            </a:lvl6pPr>
            <a:lvl7pPr marL="10972800" indent="0">
              <a:buNone/>
              <a:defRPr sz="6400" b="1"/>
            </a:lvl7pPr>
            <a:lvl8pPr marL="12801600" indent="0">
              <a:buNone/>
              <a:defRPr sz="6400" b="1"/>
            </a:lvl8pPr>
            <a:lvl9pPr marL="14630400" indent="0">
              <a:buNone/>
              <a:defRPr sz="6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8580103" y="8699500"/>
            <a:ext cx="16167100" cy="15805152"/>
          </a:xfrm>
        </p:spPr>
        <p:txBody>
          <a:bodyPr/>
          <a:lstStyle>
            <a:lvl1pPr>
              <a:defRPr sz="9600"/>
            </a:lvl1pPr>
            <a:lvl2pPr>
              <a:defRPr sz="8000"/>
            </a:lvl2pPr>
            <a:lvl3pPr>
              <a:defRPr sz="7200"/>
            </a:lvl3pPr>
            <a:lvl4pPr>
              <a:defRPr sz="6400"/>
            </a:lvl4pPr>
            <a:lvl5pPr>
              <a:defRPr sz="6400"/>
            </a:lvl5pPr>
            <a:lvl6pPr>
              <a:defRPr sz="6400"/>
            </a:lvl6pPr>
            <a:lvl7pPr>
              <a:defRPr sz="6400"/>
            </a:lvl7pPr>
            <a:lvl8pPr>
              <a:defRPr sz="6400"/>
            </a:lvl8pPr>
            <a:lvl9pPr>
              <a:defRPr sz="6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8B398-6796-DB42-A0C7-CC32D6547AB6}" type="datetimeFigureOut">
              <a:rPr lang="en-US" smtClean="0"/>
              <a:pPr/>
              <a:t>7/3/13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C49D2-5CB1-7B4B-BDA5-82B2287F38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8B398-6796-DB42-A0C7-CC32D6547AB6}" type="datetimeFigureOut">
              <a:rPr lang="en-US" smtClean="0"/>
              <a:pPr/>
              <a:t>7/3/13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C49D2-5CB1-7B4B-BDA5-82B2287F38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8B398-6796-DB42-A0C7-CC32D6547AB6}" type="datetimeFigureOut">
              <a:rPr lang="en-US" smtClean="0"/>
              <a:pPr/>
              <a:t>7/3/13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C49D2-5CB1-7B4B-BDA5-82B2287F38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3" y="1092200"/>
            <a:ext cx="12033252" cy="4648200"/>
          </a:xfrm>
        </p:spPr>
        <p:txBody>
          <a:bodyPr anchor="b"/>
          <a:lstStyle>
            <a:lvl1pPr algn="l">
              <a:defRPr sz="8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00200" y="1092202"/>
            <a:ext cx="20447000" cy="23412452"/>
          </a:xfrm>
        </p:spPr>
        <p:txBody>
          <a:bodyPr/>
          <a:lstStyle>
            <a:lvl1pPr>
              <a:defRPr sz="12800"/>
            </a:lvl1pPr>
            <a:lvl2pPr>
              <a:defRPr sz="11200"/>
            </a:lvl2pPr>
            <a:lvl3pPr>
              <a:defRPr sz="9600"/>
            </a:lvl3pPr>
            <a:lvl4pPr>
              <a:defRPr sz="8000"/>
            </a:lvl4pPr>
            <a:lvl5pPr>
              <a:defRPr sz="8000"/>
            </a:lvl5pPr>
            <a:lvl6pPr>
              <a:defRPr sz="8000"/>
            </a:lvl6pPr>
            <a:lvl7pPr>
              <a:defRPr sz="8000"/>
            </a:lvl7pPr>
            <a:lvl8pPr>
              <a:defRPr sz="8000"/>
            </a:lvl8pPr>
            <a:lvl9pPr>
              <a:defRPr sz="8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3" y="5740402"/>
            <a:ext cx="12033252" cy="18764252"/>
          </a:xfrm>
        </p:spPr>
        <p:txBody>
          <a:bodyPr/>
          <a:lstStyle>
            <a:lvl1pPr marL="0" indent="0">
              <a:buNone/>
              <a:defRPr sz="5600"/>
            </a:lvl1pPr>
            <a:lvl2pPr marL="1828800" indent="0">
              <a:buNone/>
              <a:defRPr sz="4800"/>
            </a:lvl2pPr>
            <a:lvl3pPr marL="3657600" indent="0">
              <a:buNone/>
              <a:defRPr sz="4000"/>
            </a:lvl3pPr>
            <a:lvl4pPr marL="5486400" indent="0">
              <a:buNone/>
              <a:defRPr sz="3600"/>
            </a:lvl4pPr>
            <a:lvl5pPr marL="7315200" indent="0">
              <a:buNone/>
              <a:defRPr sz="3600"/>
            </a:lvl5pPr>
            <a:lvl6pPr marL="9144000" indent="0">
              <a:buNone/>
              <a:defRPr sz="3600"/>
            </a:lvl6pPr>
            <a:lvl7pPr marL="10972800" indent="0">
              <a:buNone/>
              <a:defRPr sz="3600"/>
            </a:lvl7pPr>
            <a:lvl8pPr marL="12801600" indent="0">
              <a:buNone/>
              <a:defRPr sz="3600"/>
            </a:lvl8pPr>
            <a:lvl9pPr marL="14630400" indent="0">
              <a:buNone/>
              <a:defRPr sz="3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8B398-6796-DB42-A0C7-CC32D6547AB6}" type="datetimeFigureOut">
              <a:rPr lang="en-US" smtClean="0"/>
              <a:pPr/>
              <a:t>7/3/13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C49D2-5CB1-7B4B-BDA5-82B2287F38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69152" y="19202401"/>
            <a:ext cx="21945600" cy="2266952"/>
          </a:xfrm>
        </p:spPr>
        <p:txBody>
          <a:bodyPr anchor="b"/>
          <a:lstStyle>
            <a:lvl1pPr algn="l">
              <a:defRPr sz="8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169152" y="2451100"/>
            <a:ext cx="21945600" cy="16459200"/>
          </a:xfrm>
        </p:spPr>
        <p:txBody>
          <a:bodyPr/>
          <a:lstStyle>
            <a:lvl1pPr marL="0" indent="0">
              <a:buNone/>
              <a:defRPr sz="12800"/>
            </a:lvl1pPr>
            <a:lvl2pPr marL="1828800" indent="0">
              <a:buNone/>
              <a:defRPr sz="11200"/>
            </a:lvl2pPr>
            <a:lvl3pPr marL="3657600" indent="0">
              <a:buNone/>
              <a:defRPr sz="9600"/>
            </a:lvl3pPr>
            <a:lvl4pPr marL="5486400" indent="0">
              <a:buNone/>
              <a:defRPr sz="8000"/>
            </a:lvl4pPr>
            <a:lvl5pPr marL="7315200" indent="0">
              <a:buNone/>
              <a:defRPr sz="8000"/>
            </a:lvl5pPr>
            <a:lvl6pPr marL="9144000" indent="0">
              <a:buNone/>
              <a:defRPr sz="8000"/>
            </a:lvl6pPr>
            <a:lvl7pPr marL="10972800" indent="0">
              <a:buNone/>
              <a:defRPr sz="8000"/>
            </a:lvl7pPr>
            <a:lvl8pPr marL="12801600" indent="0">
              <a:buNone/>
              <a:defRPr sz="8000"/>
            </a:lvl8pPr>
            <a:lvl9pPr marL="14630400" indent="0">
              <a:buNone/>
              <a:defRPr sz="8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9152" y="21469353"/>
            <a:ext cx="21945600" cy="3219448"/>
          </a:xfrm>
        </p:spPr>
        <p:txBody>
          <a:bodyPr/>
          <a:lstStyle>
            <a:lvl1pPr marL="0" indent="0">
              <a:buNone/>
              <a:defRPr sz="5600"/>
            </a:lvl1pPr>
            <a:lvl2pPr marL="1828800" indent="0">
              <a:buNone/>
              <a:defRPr sz="4800"/>
            </a:lvl2pPr>
            <a:lvl3pPr marL="3657600" indent="0">
              <a:buNone/>
              <a:defRPr sz="4000"/>
            </a:lvl3pPr>
            <a:lvl4pPr marL="5486400" indent="0">
              <a:buNone/>
              <a:defRPr sz="3600"/>
            </a:lvl4pPr>
            <a:lvl5pPr marL="7315200" indent="0">
              <a:buNone/>
              <a:defRPr sz="3600"/>
            </a:lvl5pPr>
            <a:lvl6pPr marL="9144000" indent="0">
              <a:buNone/>
              <a:defRPr sz="3600"/>
            </a:lvl6pPr>
            <a:lvl7pPr marL="10972800" indent="0">
              <a:buNone/>
              <a:defRPr sz="3600"/>
            </a:lvl7pPr>
            <a:lvl8pPr marL="12801600" indent="0">
              <a:buNone/>
              <a:defRPr sz="3600"/>
            </a:lvl8pPr>
            <a:lvl9pPr marL="14630400" indent="0">
              <a:buNone/>
              <a:defRPr sz="3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8B398-6796-DB42-A0C7-CC32D6547AB6}" type="datetimeFigureOut">
              <a:rPr lang="en-US" smtClean="0"/>
              <a:pPr/>
              <a:t>7/3/13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C49D2-5CB1-7B4B-BDA5-82B2287F38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28800" y="1098552"/>
            <a:ext cx="32918400" cy="4572000"/>
          </a:xfrm>
          <a:prstGeom prst="rect">
            <a:avLst/>
          </a:prstGeom>
        </p:spPr>
        <p:txBody>
          <a:bodyPr vert="horz" lIns="365760" tIns="182880" rIns="365760" bIns="18288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0" y="6400803"/>
            <a:ext cx="32918400" cy="18103852"/>
          </a:xfrm>
          <a:prstGeom prst="rect">
            <a:avLst/>
          </a:prstGeom>
        </p:spPr>
        <p:txBody>
          <a:bodyPr vert="horz" lIns="365760" tIns="182880" rIns="365760" bIns="18288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28800" y="25425402"/>
            <a:ext cx="8534400" cy="1460500"/>
          </a:xfrm>
          <a:prstGeom prst="rect">
            <a:avLst/>
          </a:prstGeom>
        </p:spPr>
        <p:txBody>
          <a:bodyPr vert="horz" lIns="365760" tIns="182880" rIns="365760" bIns="182880" rtlCol="0" anchor="ctr"/>
          <a:lstStyle>
            <a:lvl1pPr algn="l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18B398-6796-DB42-A0C7-CC32D6547AB6}" type="datetimeFigureOut">
              <a:rPr lang="en-US" smtClean="0"/>
              <a:pPr/>
              <a:t>7/3/13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496800" y="25425402"/>
            <a:ext cx="11582400" cy="1460500"/>
          </a:xfrm>
          <a:prstGeom prst="rect">
            <a:avLst/>
          </a:prstGeom>
        </p:spPr>
        <p:txBody>
          <a:bodyPr vert="horz" lIns="365760" tIns="182880" rIns="365760" bIns="182880" rtlCol="0" anchor="ctr"/>
          <a:lstStyle>
            <a:lvl1pPr algn="ctr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6212800" y="25425402"/>
            <a:ext cx="8534400" cy="1460500"/>
          </a:xfrm>
          <a:prstGeom prst="rect">
            <a:avLst/>
          </a:prstGeom>
        </p:spPr>
        <p:txBody>
          <a:bodyPr vert="horz" lIns="365760" tIns="182880" rIns="365760" bIns="182880" rtlCol="0" anchor="ctr"/>
          <a:lstStyle>
            <a:lvl1pPr algn="r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1C49D2-5CB1-7B4B-BDA5-82B2287F38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828800" rtl="0" eaLnBrk="1" latinLnBrk="0" hangingPunct="1">
        <a:spcBef>
          <a:spcPct val="0"/>
        </a:spcBef>
        <a:buNone/>
        <a:defRPr sz="17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71600" indent="-1371600" algn="l" defTabSz="1828800" rtl="0" eaLnBrk="1" latinLnBrk="0" hangingPunct="1">
        <a:spcBef>
          <a:spcPct val="20000"/>
        </a:spcBef>
        <a:buFont typeface="Arial"/>
        <a:buChar char="•"/>
        <a:defRPr sz="12800" kern="1200">
          <a:solidFill>
            <a:schemeClr val="tx1"/>
          </a:solidFill>
          <a:latin typeface="+mn-lt"/>
          <a:ea typeface="+mn-ea"/>
          <a:cs typeface="+mn-cs"/>
        </a:defRPr>
      </a:lvl1pPr>
      <a:lvl2pPr marL="2971800" indent="-1143000" algn="l" defTabSz="1828800" rtl="0" eaLnBrk="1" latinLnBrk="0" hangingPunct="1">
        <a:spcBef>
          <a:spcPct val="20000"/>
        </a:spcBef>
        <a:buFont typeface="Arial"/>
        <a:buChar char="–"/>
        <a:defRPr sz="112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0" indent="-914400" algn="l" defTabSz="182880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6400800" indent="-914400" algn="l" defTabSz="1828800" rtl="0" eaLnBrk="1" latinLnBrk="0" hangingPunct="1">
        <a:spcBef>
          <a:spcPct val="20000"/>
        </a:spcBef>
        <a:buFont typeface="Arial"/>
        <a:buChar char="–"/>
        <a:defRPr sz="8000" kern="1200">
          <a:solidFill>
            <a:schemeClr val="tx1"/>
          </a:solidFill>
          <a:latin typeface="+mn-lt"/>
          <a:ea typeface="+mn-ea"/>
          <a:cs typeface="+mn-cs"/>
        </a:defRPr>
      </a:lvl4pPr>
      <a:lvl5pPr marL="8229600" indent="-914400" algn="l" defTabSz="1828800" rtl="0" eaLnBrk="1" latinLnBrk="0" hangingPunct="1">
        <a:spcBef>
          <a:spcPct val="20000"/>
        </a:spcBef>
        <a:buFont typeface="Arial"/>
        <a:buChar char="»"/>
        <a:defRPr sz="8000" kern="1200">
          <a:solidFill>
            <a:schemeClr val="tx1"/>
          </a:solidFill>
          <a:latin typeface="+mn-lt"/>
          <a:ea typeface="+mn-ea"/>
          <a:cs typeface="+mn-cs"/>
        </a:defRPr>
      </a:lvl5pPr>
      <a:lvl6pPr marL="10058400" indent="-914400" algn="l" defTabSz="1828800" rtl="0" eaLnBrk="1" latinLnBrk="0" hangingPunct="1">
        <a:spcBef>
          <a:spcPct val="20000"/>
        </a:spcBef>
        <a:buFont typeface="Arial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6pPr>
      <a:lvl7pPr marL="11887200" indent="-914400" algn="l" defTabSz="1828800" rtl="0" eaLnBrk="1" latinLnBrk="0" hangingPunct="1">
        <a:spcBef>
          <a:spcPct val="20000"/>
        </a:spcBef>
        <a:buFont typeface="Arial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0" indent="-914400" algn="l" defTabSz="1828800" rtl="0" eaLnBrk="1" latinLnBrk="0" hangingPunct="1">
        <a:spcBef>
          <a:spcPct val="20000"/>
        </a:spcBef>
        <a:buFont typeface="Arial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8pPr>
      <a:lvl9pPr marL="15544800" indent="-914400" algn="l" defTabSz="1828800" rtl="0" eaLnBrk="1" latinLnBrk="0" hangingPunct="1">
        <a:spcBef>
          <a:spcPct val="20000"/>
        </a:spcBef>
        <a:buFont typeface="Arial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1pPr>
      <a:lvl2pPr marL="1828800" algn="l" defTabSz="18288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3657600" algn="l" defTabSz="18288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3pPr>
      <a:lvl4pPr marL="5486400" algn="l" defTabSz="18288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4pPr>
      <a:lvl5pPr marL="7315200" algn="l" defTabSz="18288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0" algn="l" defTabSz="18288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6pPr>
      <a:lvl7pPr marL="10972800" algn="l" defTabSz="18288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7pPr>
      <a:lvl8pPr marL="12801600" algn="l" defTabSz="18288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8pPr>
      <a:lvl9pPr marL="14630400" algn="l" defTabSz="18288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png"/><Relationship Id="rId20" Type="http://schemas.openxmlformats.org/officeDocument/2006/relationships/image" Target="../media/image18.png"/><Relationship Id="rId21" Type="http://schemas.openxmlformats.org/officeDocument/2006/relationships/image" Target="../media/image18.pdf"/><Relationship Id="rId22" Type="http://schemas.openxmlformats.org/officeDocument/2006/relationships/image" Target="../media/image20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d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jpeg"/><Relationship Id="rId6" Type="http://schemas.openxmlformats.org/officeDocument/2006/relationships/image" Target="../media/image4.jpeg"/><Relationship Id="rId7" Type="http://schemas.openxmlformats.org/officeDocument/2006/relationships/image" Target="../media/image5.png"/><Relationship Id="rId8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22090881" y="17725056"/>
            <a:ext cx="1434170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300" dirty="0" smtClean="0">
                <a:solidFill>
                  <a:srgbClr val="000090"/>
                </a:solidFill>
              </a:rPr>
              <a:t>The inclusion of  sub-dominant modes in the signal brings additional modulation in the strain. This effect is visible on the time-frequency profile as measured by a burst search. The measured peak frequency by a burst search  is pushed up to a higher value at the edge-on orientation compared to the face-on orientation.</a:t>
            </a:r>
            <a:endParaRPr lang="en-US" sz="3300" b="1" dirty="0">
              <a:solidFill>
                <a:srgbClr val="000090"/>
              </a:solidFill>
            </a:endParaRPr>
          </a:p>
        </p:txBody>
      </p:sp>
      <p:sp>
        <p:nvSpPr>
          <p:cNvPr id="206" name="Rectangle 205"/>
          <p:cNvSpPr/>
          <p:nvPr/>
        </p:nvSpPr>
        <p:spPr>
          <a:xfrm>
            <a:off x="21772867" y="19893830"/>
            <a:ext cx="14683701" cy="7211673"/>
          </a:xfrm>
          <a:prstGeom prst="rect">
            <a:avLst/>
          </a:prstGeom>
          <a:solidFill>
            <a:srgbClr val="F60000"/>
          </a:solidFill>
          <a:ln>
            <a:noFill/>
          </a:ln>
          <a:effectLst>
            <a:glow>
              <a:srgbClr val="3366FF"/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/>
          <p:cNvSpPr/>
          <p:nvPr/>
        </p:nvSpPr>
        <p:spPr>
          <a:xfrm>
            <a:off x="0" y="27244611"/>
            <a:ext cx="36576000" cy="387994"/>
          </a:xfrm>
          <a:prstGeom prst="rect">
            <a:avLst/>
          </a:prstGeom>
          <a:solidFill>
            <a:srgbClr val="F6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" y="-292959"/>
            <a:ext cx="36591770" cy="3618942"/>
          </a:xfrm>
          <a:prstGeom prst="rect">
            <a:avLst/>
          </a:prstGeom>
          <a:solidFill>
            <a:srgbClr val="F6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15852521" y="27148393"/>
            <a:ext cx="339067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</a:rPr>
              <a:t>LIGO DCC G1300130</a:t>
            </a:r>
            <a:endParaRPr lang="en-US" sz="3000" b="1" dirty="0">
              <a:solidFill>
                <a:schemeClr val="bg1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203358" y="1332973"/>
            <a:ext cx="473876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i="1" dirty="0" err="1" smtClean="0">
                <a:solidFill>
                  <a:srgbClr val="A9FFF0"/>
                </a:solidFill>
              </a:rPr>
              <a:t>Amaldi</a:t>
            </a:r>
            <a:r>
              <a:rPr lang="en-US" sz="8000" b="1" i="1" dirty="0" smtClean="0">
                <a:solidFill>
                  <a:srgbClr val="A9FFF0"/>
                </a:solidFill>
              </a:rPr>
              <a:t> 10</a:t>
            </a:r>
            <a:endParaRPr lang="en-US" sz="8000" b="1" i="1" dirty="0">
              <a:solidFill>
                <a:srgbClr val="A9FFF0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33673891" y="1294485"/>
            <a:ext cx="293688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i="1" dirty="0" smtClean="0">
                <a:solidFill>
                  <a:srgbClr val="A9FFF0"/>
                </a:solidFill>
              </a:rPr>
              <a:t>GR 20</a:t>
            </a:r>
            <a:endParaRPr lang="en-US" sz="8000" b="1" i="1" dirty="0">
              <a:solidFill>
                <a:srgbClr val="A9FFF0"/>
              </a:solidFill>
            </a:endParaRPr>
          </a:p>
        </p:txBody>
      </p:sp>
      <p:sp>
        <p:nvSpPr>
          <p:cNvPr id="141" name="Rectangle 140"/>
          <p:cNvSpPr/>
          <p:nvPr/>
        </p:nvSpPr>
        <p:spPr>
          <a:xfrm>
            <a:off x="1233939" y="12906239"/>
            <a:ext cx="18466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ea typeface="Arial Unicode MS" charset="0"/>
                <a:cs typeface="Arial Unicode MS" charset="0"/>
              </a:rPr>
              <a:t> </a:t>
            </a:r>
            <a:endParaRPr lang="en-US" dirty="0"/>
          </a:p>
        </p:txBody>
      </p:sp>
      <p:sp>
        <p:nvSpPr>
          <p:cNvPr id="145" name="Rectangle 144"/>
          <p:cNvSpPr/>
          <p:nvPr/>
        </p:nvSpPr>
        <p:spPr>
          <a:xfrm>
            <a:off x="487469" y="2199496"/>
            <a:ext cx="36576001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500" dirty="0" smtClean="0">
                <a:solidFill>
                  <a:schemeClr val="bg1"/>
                </a:solidFill>
              </a:rPr>
              <a:t>Satya Mohapatra</a:t>
            </a:r>
            <a:r>
              <a:rPr lang="en-US" sz="3500" baseline="50000" dirty="0" smtClean="0">
                <a:solidFill>
                  <a:schemeClr val="bg1"/>
                </a:solidFill>
                <a:ea typeface="Arial Unicode MS" charset="0"/>
                <a:cs typeface="Arial Unicode MS" charset="0"/>
              </a:rPr>
              <a:t>§</a:t>
            </a:r>
            <a:r>
              <a:rPr lang="en-US" sz="3500" dirty="0" smtClean="0">
                <a:solidFill>
                  <a:schemeClr val="bg1"/>
                </a:solidFill>
                <a:ea typeface="Arial Unicode MS" charset="0"/>
                <a:cs typeface="Arial Unicode MS" charset="0"/>
              </a:rPr>
              <a:t>, James Clark</a:t>
            </a:r>
            <a:r>
              <a:rPr lang="en-US" sz="3500" baseline="50000" dirty="0" smtClean="0">
                <a:solidFill>
                  <a:schemeClr val="bg1"/>
                </a:solidFill>
              </a:rPr>
              <a:t>¶</a:t>
            </a:r>
            <a:r>
              <a:rPr lang="en-US" sz="3500" dirty="0" smtClean="0">
                <a:solidFill>
                  <a:schemeClr val="bg1"/>
                </a:solidFill>
                <a:ea typeface="Arial Unicode MS" charset="0"/>
                <a:cs typeface="Arial Unicode MS" charset="0"/>
              </a:rPr>
              <a:t>, Laura </a:t>
            </a:r>
            <a:r>
              <a:rPr lang="en-US" sz="3500" dirty="0" err="1" smtClean="0">
                <a:solidFill>
                  <a:schemeClr val="bg1"/>
                </a:solidFill>
                <a:ea typeface="Arial Unicode MS" charset="0"/>
                <a:cs typeface="Arial Unicode MS" charset="0"/>
              </a:rPr>
              <a:t>Cadonati</a:t>
            </a:r>
            <a:r>
              <a:rPr lang="en-US" sz="3500" baseline="50000" dirty="0" smtClean="0">
                <a:solidFill>
                  <a:schemeClr val="bg1"/>
                </a:solidFill>
              </a:rPr>
              <a:t>¶</a:t>
            </a:r>
            <a:endParaRPr lang="en-US" sz="3500" baseline="50000" dirty="0" smtClean="0">
              <a:solidFill>
                <a:schemeClr val="bg1"/>
              </a:solidFill>
              <a:ea typeface="Arial Unicode MS" charset="0"/>
              <a:cs typeface="Arial Unicode MS" charset="0"/>
            </a:endParaRPr>
          </a:p>
        </p:txBody>
      </p:sp>
      <p:sp>
        <p:nvSpPr>
          <p:cNvPr id="124" name="Rectangle 123"/>
          <p:cNvSpPr/>
          <p:nvPr/>
        </p:nvSpPr>
        <p:spPr>
          <a:xfrm>
            <a:off x="15534452" y="1301038"/>
            <a:ext cx="505867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smtClean="0">
                <a:solidFill>
                  <a:srgbClr val="A9FFF0"/>
                </a:solidFill>
              </a:rPr>
              <a:t>Warszawa 2013</a:t>
            </a:r>
            <a:endParaRPr lang="en-US" sz="6000" dirty="0">
              <a:solidFill>
                <a:srgbClr val="A9FFF0"/>
              </a:solidFill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-1911867" y="2806610"/>
            <a:ext cx="413305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aseline="50000" dirty="0" smtClean="0">
                <a:solidFill>
                  <a:schemeClr val="bg1"/>
                </a:solidFill>
                <a:ea typeface="Arial Unicode MS" charset="0"/>
                <a:cs typeface="Arial Unicode MS" charset="0"/>
              </a:rPr>
              <a:t>§</a:t>
            </a:r>
            <a:r>
              <a:rPr lang="en-US" sz="2000" dirty="0" smtClean="0">
                <a:solidFill>
                  <a:schemeClr val="bg1"/>
                </a:solidFill>
                <a:ea typeface="Arial Unicode MS" charset="0"/>
                <a:cs typeface="Arial Unicode MS" charset="0"/>
              </a:rPr>
              <a:t>Rochester Institute of Technology (USA), </a:t>
            </a:r>
            <a:r>
              <a:rPr lang="en-US" sz="2000" baseline="50000" dirty="0" smtClean="0">
                <a:solidFill>
                  <a:schemeClr val="bg1"/>
                </a:solidFill>
                <a:ea typeface="Arial Unicode MS" charset="0"/>
                <a:cs typeface="Arial Unicode MS" charset="0"/>
              </a:rPr>
              <a:t>§</a:t>
            </a:r>
            <a:r>
              <a:rPr lang="en-US" sz="2000" dirty="0" smtClean="0">
                <a:solidFill>
                  <a:schemeClr val="bg1"/>
                </a:solidFill>
                <a:ea typeface="Arial Unicode MS" charset="0"/>
                <a:cs typeface="Arial Unicode MS" charset="0"/>
              </a:rPr>
              <a:t>Syracuse University (USA), </a:t>
            </a:r>
            <a:r>
              <a:rPr lang="en-US" sz="2000" baseline="50000" dirty="0" smtClean="0">
                <a:solidFill>
                  <a:schemeClr val="bg1"/>
                </a:solidFill>
              </a:rPr>
              <a:t>¶</a:t>
            </a:r>
            <a:r>
              <a:rPr lang="en-US" sz="2000" dirty="0" smtClean="0">
                <a:solidFill>
                  <a:schemeClr val="bg1"/>
                </a:solidFill>
                <a:ea typeface="Arial Unicode MS" charset="0"/>
                <a:cs typeface="Arial Unicode MS" charset="0"/>
              </a:rPr>
              <a:t>University of Massachusetts – Amherst (USA)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44" name="Rectangle 143"/>
          <p:cNvSpPr/>
          <p:nvPr/>
        </p:nvSpPr>
        <p:spPr>
          <a:xfrm>
            <a:off x="19818" y="-370658"/>
            <a:ext cx="3647523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500" dirty="0" smtClean="0">
                <a:solidFill>
                  <a:schemeClr val="bg1"/>
                </a:solidFill>
                <a:latin typeface="Apple Chancery"/>
              </a:rPr>
              <a:t>Effect of the inclusion of sub-dominant modes of gravitational-waves emitted from binary black hole mergers - measured by a gravitational-wave burst search algorithm</a:t>
            </a:r>
            <a:endParaRPr lang="en-US" sz="5500" dirty="0">
              <a:solidFill>
                <a:schemeClr val="bg1"/>
              </a:solidFill>
              <a:latin typeface="Apple Chancery"/>
            </a:endParaRPr>
          </a:p>
        </p:txBody>
      </p:sp>
      <p:pic>
        <p:nvPicPr>
          <p:cNvPr id="167" name="Picture 1" descr="InsertedImage-small.png"/>
          <p:cNvPicPr>
            <a:picLocks noChangeAspect="1"/>
          </p:cNvPicPr>
          <p:nvPr/>
        </p:nvPicPr>
        <p:blipFill>
          <a:blip r:embed="rId3"/>
          <a:srcRect l="2528" t="5258" r="16028" b="19234"/>
          <a:stretch>
            <a:fillRect/>
          </a:stretch>
        </p:blipFill>
        <p:spPr bwMode="auto">
          <a:xfrm>
            <a:off x="20542734" y="3415481"/>
            <a:ext cx="16029097" cy="11146264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  <p:sp>
        <p:nvSpPr>
          <p:cNvPr id="181" name="Rectangle 180"/>
          <p:cNvSpPr/>
          <p:nvPr/>
        </p:nvSpPr>
        <p:spPr>
          <a:xfrm>
            <a:off x="846738" y="12063246"/>
            <a:ext cx="1228471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500" b="1" dirty="0" smtClean="0">
                <a:solidFill>
                  <a:srgbClr val="000090"/>
                </a:solidFill>
              </a:rPr>
              <a:t> Inclination Angle and  Mass Asymmetry </a:t>
            </a:r>
            <a:endParaRPr lang="en-US" sz="4500" b="1" dirty="0">
              <a:solidFill>
                <a:srgbClr val="000090"/>
              </a:solidFill>
            </a:endParaRPr>
          </a:p>
        </p:txBody>
      </p:sp>
      <p:sp>
        <p:nvSpPr>
          <p:cNvPr id="182" name="Rectangle 181"/>
          <p:cNvSpPr/>
          <p:nvPr/>
        </p:nvSpPr>
        <p:spPr>
          <a:xfrm>
            <a:off x="22042269" y="20629315"/>
            <a:ext cx="14390316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charset="2"/>
              <a:buChar char="v"/>
            </a:pPr>
            <a:r>
              <a:rPr lang="en-US" sz="3200" dirty="0" smtClean="0">
                <a:solidFill>
                  <a:schemeClr val="bg1"/>
                </a:solidFill>
              </a:rPr>
              <a:t> The contributions from the sub-dominant modes increase with the  inclination angle. No effect of the sub-dominant modes measured at the </a:t>
            </a:r>
            <a:r>
              <a:rPr lang="en-US" sz="3200" b="1" dirty="0" smtClean="0">
                <a:solidFill>
                  <a:schemeClr val="bg1"/>
                </a:solidFill>
              </a:rPr>
              <a:t>face-on</a:t>
            </a:r>
            <a:r>
              <a:rPr lang="en-US" sz="3200" dirty="0" smtClean="0">
                <a:solidFill>
                  <a:schemeClr val="bg1"/>
                </a:solidFill>
              </a:rPr>
              <a:t> direction.</a:t>
            </a:r>
          </a:p>
          <a:p>
            <a:pPr>
              <a:buFont typeface="Wingdings" charset="2"/>
              <a:buChar char="v"/>
            </a:pPr>
            <a:r>
              <a:rPr lang="en-US" sz="3200" dirty="0" smtClean="0">
                <a:solidFill>
                  <a:schemeClr val="bg1"/>
                </a:solidFill>
              </a:rPr>
              <a:t> The maximum contribution as measured by a burst search need not occur right at the edge-on but </a:t>
            </a:r>
            <a:r>
              <a:rPr lang="en-US" sz="3200" i="1" dirty="0" smtClean="0">
                <a:solidFill>
                  <a:schemeClr val="bg1"/>
                </a:solidFill>
              </a:rPr>
              <a:t>near</a:t>
            </a:r>
            <a:r>
              <a:rPr lang="en-US" sz="3200" dirty="0" smtClean="0">
                <a:solidFill>
                  <a:schemeClr val="bg1"/>
                </a:solidFill>
              </a:rPr>
              <a:t>  the </a:t>
            </a:r>
            <a:r>
              <a:rPr lang="en-US" sz="3200" b="1" dirty="0" smtClean="0">
                <a:solidFill>
                  <a:schemeClr val="bg1"/>
                </a:solidFill>
              </a:rPr>
              <a:t>edge-on</a:t>
            </a:r>
            <a:r>
              <a:rPr lang="en-US" sz="3200" dirty="0" smtClean="0">
                <a:solidFill>
                  <a:schemeClr val="bg1"/>
                </a:solidFill>
              </a:rPr>
              <a:t> direction. </a:t>
            </a:r>
          </a:p>
          <a:p>
            <a:pPr>
              <a:buFont typeface="Wingdings" charset="2"/>
              <a:buChar char="v"/>
            </a:pPr>
            <a:r>
              <a:rPr lang="en-US" sz="3200" dirty="0" smtClean="0">
                <a:solidFill>
                  <a:schemeClr val="bg1"/>
                </a:solidFill>
              </a:rPr>
              <a:t> For asymmetric mass binary black hole system, sub-dominant modes are more important than symmetric mass binary black hole system.</a:t>
            </a:r>
          </a:p>
          <a:p>
            <a:pPr>
              <a:buFont typeface="Wingdings" charset="2"/>
              <a:buChar char="v"/>
            </a:pPr>
            <a:r>
              <a:rPr lang="en-US" sz="3200" dirty="0" smtClean="0">
                <a:solidFill>
                  <a:schemeClr val="bg1"/>
                </a:solidFill>
              </a:rPr>
              <a:t> Sub-dominant mode effect is negligible for stellar mass binary black holes. But it is important for intermediate mass  binary black holes measured in  a burst search.</a:t>
            </a:r>
          </a:p>
          <a:p>
            <a:pPr>
              <a:buFont typeface="Wingdings" charset="2"/>
              <a:buChar char="v"/>
            </a:pPr>
            <a:r>
              <a:rPr lang="en-US" sz="3200" dirty="0" smtClean="0">
                <a:solidFill>
                  <a:schemeClr val="bg1"/>
                </a:solidFill>
              </a:rPr>
              <a:t> Any burst search upper limits drawn on dominant mode models are possibly under estimated.</a:t>
            </a:r>
          </a:p>
          <a:p>
            <a:pPr>
              <a:buFont typeface="Wingdings" charset="2"/>
              <a:buChar char="v"/>
            </a:pPr>
            <a:r>
              <a:rPr lang="en-US" sz="3200" dirty="0" smtClean="0">
                <a:solidFill>
                  <a:schemeClr val="bg1"/>
                </a:solidFill>
              </a:rPr>
              <a:t> Time frequency properties measured by a burst search change with the inclusion of the sub-dominant modes.  Measured  signal energy is pushed  up to higher frequency when observed away from the </a:t>
            </a:r>
            <a:r>
              <a:rPr lang="en-US" sz="3200" b="1" dirty="0" smtClean="0">
                <a:solidFill>
                  <a:schemeClr val="bg1"/>
                </a:solidFill>
              </a:rPr>
              <a:t>face-on</a:t>
            </a:r>
            <a:r>
              <a:rPr lang="en-US" sz="3200" dirty="0" smtClean="0">
                <a:solidFill>
                  <a:schemeClr val="bg1"/>
                </a:solidFill>
              </a:rPr>
              <a:t> orientation. 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83" name="Rectangle 182"/>
          <p:cNvSpPr/>
          <p:nvPr/>
        </p:nvSpPr>
        <p:spPr>
          <a:xfrm>
            <a:off x="8894940" y="18384569"/>
            <a:ext cx="1553157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500" b="1" dirty="0" smtClean="0">
                <a:solidFill>
                  <a:srgbClr val="000090"/>
                </a:solidFill>
              </a:rPr>
              <a:t>Detection Efficiency: Mass Ratio</a:t>
            </a:r>
            <a:endParaRPr lang="en-US" sz="4500" b="1" dirty="0">
              <a:solidFill>
                <a:srgbClr val="000090"/>
              </a:solidFill>
            </a:endParaRPr>
          </a:p>
        </p:txBody>
      </p:sp>
      <p:sp>
        <p:nvSpPr>
          <p:cNvPr id="184" name="Rectangle 183"/>
          <p:cNvSpPr/>
          <p:nvPr/>
        </p:nvSpPr>
        <p:spPr>
          <a:xfrm>
            <a:off x="20649617" y="10782453"/>
            <a:ext cx="686165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000090"/>
                </a:solidFill>
              </a:rPr>
              <a:t>Time-frequency scans in sine-Gaussian basis, super-imposed with the gravitational-wave strain from a binary black hole merger with both dominant and sub-dominant modes.</a:t>
            </a:r>
            <a:endParaRPr lang="en-US" sz="3200" b="1" dirty="0">
              <a:solidFill>
                <a:srgbClr val="000090"/>
              </a:solidFill>
            </a:endParaRPr>
          </a:p>
        </p:txBody>
      </p:sp>
      <p:pic>
        <p:nvPicPr>
          <p:cNvPr id="185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978296" y="831976"/>
            <a:ext cx="2371866" cy="23718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86" name="Picture 185" descr="tiger_walking_rit_color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6170" y="835731"/>
            <a:ext cx="3195970" cy="2293108"/>
          </a:xfrm>
          <a:prstGeom prst="rect">
            <a:avLst/>
          </a:prstGeom>
        </p:spPr>
      </p:pic>
      <p:sp>
        <p:nvSpPr>
          <p:cNvPr id="187" name="Rectangle 186"/>
          <p:cNvSpPr/>
          <p:nvPr/>
        </p:nvSpPr>
        <p:spPr>
          <a:xfrm>
            <a:off x="10632690" y="3476136"/>
            <a:ext cx="1553157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 algn="ctr"/>
            <a:r>
              <a:rPr lang="en-US" sz="2500" b="1" dirty="0" smtClean="0">
                <a:solidFill>
                  <a:srgbClr val="008000"/>
                </a:solidFill>
              </a:rPr>
              <a:t>(</a:t>
            </a:r>
            <a:r>
              <a:rPr lang="en-US" sz="2500" b="1" dirty="0" err="1" smtClean="0">
                <a:solidFill>
                  <a:srgbClr val="008000"/>
                </a:solidFill>
                <a:latin typeface="Apple Chancery"/>
              </a:rPr>
              <a:t>l</a:t>
            </a:r>
            <a:r>
              <a:rPr lang="en-US" sz="2500" b="1" dirty="0" smtClean="0">
                <a:solidFill>
                  <a:srgbClr val="008000"/>
                </a:solidFill>
              </a:rPr>
              <a:t>, </a:t>
            </a:r>
            <a:r>
              <a:rPr lang="en-US" sz="2500" b="1" dirty="0" err="1" smtClean="0">
                <a:solidFill>
                  <a:srgbClr val="008000"/>
                </a:solidFill>
                <a:latin typeface="Apple Chancery"/>
              </a:rPr>
              <a:t>m</a:t>
            </a:r>
            <a:r>
              <a:rPr lang="en-US" sz="2500" b="1" dirty="0" smtClean="0">
                <a:solidFill>
                  <a:srgbClr val="008000"/>
                </a:solidFill>
              </a:rPr>
              <a:t>): (2 ± 2) : Dominant Modes</a:t>
            </a:r>
          </a:p>
          <a:p>
            <a:pPr marL="914400" indent="-914400" algn="ctr"/>
            <a:r>
              <a:rPr lang="en-US" sz="2500" b="1" dirty="0" smtClean="0">
                <a:solidFill>
                  <a:srgbClr val="008000"/>
                </a:solidFill>
              </a:rPr>
              <a:t>Other Modes: Sub-dominant Modes</a:t>
            </a:r>
            <a:endParaRPr lang="en-US" sz="2500" b="1" dirty="0">
              <a:solidFill>
                <a:srgbClr val="008000"/>
              </a:solidFill>
            </a:endParaRPr>
          </a:p>
        </p:txBody>
      </p:sp>
      <p:sp>
        <p:nvSpPr>
          <p:cNvPr id="192" name="Rectangle 191"/>
          <p:cNvSpPr/>
          <p:nvPr/>
        </p:nvSpPr>
        <p:spPr>
          <a:xfrm>
            <a:off x="-2531411" y="3184552"/>
            <a:ext cx="2024232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500" b="1" dirty="0" smtClean="0">
                <a:solidFill>
                  <a:srgbClr val="000090"/>
                </a:solidFill>
              </a:rPr>
              <a:t>Sub-Dominant Modes of Binary Black Hole Merger Signal</a:t>
            </a:r>
            <a:endParaRPr lang="en-US" sz="4500" b="1" dirty="0">
              <a:solidFill>
                <a:srgbClr val="000090"/>
              </a:solidFill>
            </a:endParaRPr>
          </a:p>
        </p:txBody>
      </p:sp>
      <p:sp>
        <p:nvSpPr>
          <p:cNvPr id="194" name="AutoShape 5"/>
          <p:cNvSpPr>
            <a:spLocks/>
          </p:cNvSpPr>
          <p:nvPr/>
        </p:nvSpPr>
        <p:spPr bwMode="auto">
          <a:xfrm>
            <a:off x="29134522" y="6596420"/>
            <a:ext cx="2308432" cy="5842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50800" tIns="50800" rIns="50800" bIns="50800" anchor="ctr">
            <a:prstTxWarp prst="textNoShape">
              <a:avLst/>
            </a:prstTxWarp>
          </a:bodyPr>
          <a:lstStyle/>
          <a:p>
            <a:pPr algn="l">
              <a:lnSpc>
                <a:spcPct val="110000"/>
              </a:lnSpc>
              <a:spcBef>
                <a:spcPts val="4200"/>
              </a:spcBef>
            </a:pPr>
            <a:r>
              <a:rPr lang="en-US" sz="4500" b="1" dirty="0">
                <a:solidFill>
                  <a:srgbClr val="B62D1F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face-on</a:t>
            </a:r>
            <a:endParaRPr lang="en-US" sz="4500" dirty="0"/>
          </a:p>
        </p:txBody>
      </p:sp>
      <p:sp>
        <p:nvSpPr>
          <p:cNvPr id="195" name="AutoShape 5"/>
          <p:cNvSpPr>
            <a:spLocks/>
          </p:cNvSpPr>
          <p:nvPr/>
        </p:nvSpPr>
        <p:spPr bwMode="auto">
          <a:xfrm>
            <a:off x="27556406" y="12598656"/>
            <a:ext cx="3886547" cy="5842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50800" tIns="50800" rIns="50800" bIns="50800" anchor="ctr">
            <a:prstTxWarp prst="textNoShape">
              <a:avLst/>
            </a:prstTxWarp>
          </a:bodyPr>
          <a:lstStyle/>
          <a:p>
            <a:pPr algn="l">
              <a:lnSpc>
                <a:spcPct val="110000"/>
              </a:lnSpc>
              <a:spcBef>
                <a:spcPts val="4200"/>
              </a:spcBef>
            </a:pPr>
            <a:r>
              <a:rPr lang="en-US" sz="5000" b="1" dirty="0" smtClean="0">
                <a:solidFill>
                  <a:srgbClr val="B62D1F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edge-</a:t>
            </a:r>
            <a:r>
              <a:rPr lang="en-US" sz="5000" b="1" dirty="0">
                <a:solidFill>
                  <a:srgbClr val="B62D1F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on</a:t>
            </a:r>
            <a:endParaRPr lang="en-US" sz="5000" dirty="0"/>
          </a:p>
        </p:txBody>
      </p:sp>
      <p:sp>
        <p:nvSpPr>
          <p:cNvPr id="197" name="Rectangle 196"/>
          <p:cNvSpPr/>
          <p:nvPr/>
        </p:nvSpPr>
        <p:spPr>
          <a:xfrm>
            <a:off x="135220" y="3307998"/>
            <a:ext cx="15023926" cy="8879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charset="2"/>
              <a:buChar char="v"/>
            </a:pPr>
            <a:endParaRPr lang="en-US" sz="3200" dirty="0" smtClean="0">
              <a:solidFill>
                <a:srgbClr val="000090"/>
              </a:solidFill>
            </a:endParaRPr>
          </a:p>
          <a:p>
            <a:pPr algn="just">
              <a:buFont typeface="Wingdings" charset="2"/>
              <a:buChar char="v"/>
            </a:pPr>
            <a:r>
              <a:rPr lang="en-US" sz="3200" dirty="0" smtClean="0">
                <a:solidFill>
                  <a:srgbClr val="000090"/>
                </a:solidFill>
              </a:rPr>
              <a:t> Gravitational waves are expressed in the basis of spin weighted spherical harmonics,</a:t>
            </a:r>
            <a:r>
              <a:rPr lang="en-US" sz="3200" b="1" dirty="0" smtClean="0">
                <a:solidFill>
                  <a:srgbClr val="000090"/>
                </a:solidFill>
              </a:rPr>
              <a:t> </a:t>
            </a:r>
            <a:r>
              <a:rPr lang="en-US" sz="4000" b="1" baseline="30000" dirty="0" err="1" smtClean="0">
                <a:solidFill>
                  <a:srgbClr val="008000"/>
                </a:solidFill>
                <a:latin typeface="Apple Chancery"/>
              </a:rPr>
              <a:t>s</a:t>
            </a:r>
            <a:r>
              <a:rPr lang="en-US" sz="4000" b="1" dirty="0" err="1" smtClean="0">
                <a:solidFill>
                  <a:srgbClr val="008000"/>
                </a:solidFill>
                <a:latin typeface="Apple Chancery"/>
              </a:rPr>
              <a:t>Y</a:t>
            </a:r>
            <a:r>
              <a:rPr lang="en-US" sz="4000" b="1" baseline="-25000" dirty="0" err="1" smtClean="0">
                <a:solidFill>
                  <a:srgbClr val="008000"/>
                </a:solidFill>
                <a:latin typeface="Apple Chancery"/>
              </a:rPr>
              <a:t>lm</a:t>
            </a:r>
            <a:r>
              <a:rPr lang="en-US" sz="3200" dirty="0" smtClean="0">
                <a:solidFill>
                  <a:srgbClr val="000090"/>
                </a:solidFill>
              </a:rPr>
              <a:t> , with spin weight </a:t>
            </a:r>
            <a:r>
              <a:rPr lang="en-US" sz="3200" b="1" dirty="0" err="1" smtClean="0">
                <a:solidFill>
                  <a:srgbClr val="008000"/>
                </a:solidFill>
                <a:latin typeface="Apple Chancery"/>
              </a:rPr>
              <a:t>s</a:t>
            </a:r>
            <a:r>
              <a:rPr lang="en-US" sz="3200" b="1" dirty="0" smtClean="0">
                <a:solidFill>
                  <a:srgbClr val="008000"/>
                </a:solidFill>
                <a:latin typeface="Apple Chancery"/>
              </a:rPr>
              <a:t> = -2</a:t>
            </a:r>
            <a:r>
              <a:rPr lang="en-US" sz="3200" dirty="0" smtClean="0">
                <a:solidFill>
                  <a:srgbClr val="000090"/>
                </a:solidFill>
              </a:rPr>
              <a:t>.</a:t>
            </a:r>
          </a:p>
          <a:p>
            <a:pPr algn="just">
              <a:buFont typeface="Wingdings" charset="2"/>
              <a:buChar char="v"/>
            </a:pPr>
            <a:r>
              <a:rPr lang="en-US" sz="3200" dirty="0" smtClean="0">
                <a:solidFill>
                  <a:srgbClr val="000090"/>
                </a:solidFill>
                <a:latin typeface="Calibri"/>
              </a:rPr>
              <a:t>For the gravitational wave from the merger a binary black hole, the dominant contributions  come from the modes: </a:t>
            </a:r>
            <a:r>
              <a:rPr lang="en-US" sz="3600" b="1" dirty="0" smtClean="0">
                <a:solidFill>
                  <a:srgbClr val="008000"/>
                </a:solidFill>
              </a:rPr>
              <a:t>(</a:t>
            </a:r>
            <a:r>
              <a:rPr lang="en-US" sz="3600" b="1" dirty="0" err="1" smtClean="0">
                <a:solidFill>
                  <a:srgbClr val="008000"/>
                </a:solidFill>
                <a:latin typeface="Apple Chancery"/>
              </a:rPr>
              <a:t>l</a:t>
            </a:r>
            <a:r>
              <a:rPr lang="en-US" sz="3600" b="1" dirty="0" smtClean="0">
                <a:solidFill>
                  <a:srgbClr val="008000"/>
                </a:solidFill>
              </a:rPr>
              <a:t>, </a:t>
            </a:r>
            <a:r>
              <a:rPr lang="en-US" sz="3600" b="1" dirty="0" err="1" smtClean="0">
                <a:solidFill>
                  <a:srgbClr val="008000"/>
                </a:solidFill>
                <a:latin typeface="Apple Chancery"/>
              </a:rPr>
              <a:t>m</a:t>
            </a:r>
            <a:r>
              <a:rPr lang="en-US" sz="3600" b="1" dirty="0" smtClean="0">
                <a:solidFill>
                  <a:srgbClr val="008000"/>
                </a:solidFill>
              </a:rPr>
              <a:t>): (2 ± 2)</a:t>
            </a:r>
            <a:r>
              <a:rPr lang="en-US" sz="2800" b="1" dirty="0" smtClean="0">
                <a:solidFill>
                  <a:srgbClr val="000090"/>
                </a:solidFill>
              </a:rPr>
              <a:t>.</a:t>
            </a:r>
            <a:endParaRPr lang="en-US" sz="2800" b="1" dirty="0" smtClean="0">
              <a:solidFill>
                <a:srgbClr val="000090"/>
              </a:solidFill>
              <a:latin typeface="Calibri"/>
            </a:endParaRPr>
          </a:p>
          <a:p>
            <a:pPr algn="just">
              <a:buFont typeface="Wingdings" charset="2"/>
              <a:buChar char="v"/>
            </a:pPr>
            <a:r>
              <a:rPr lang="en-US" sz="3300" dirty="0" smtClean="0">
                <a:solidFill>
                  <a:srgbClr val="000090"/>
                </a:solidFill>
                <a:latin typeface="Calibri"/>
              </a:rPr>
              <a:t> Until now gravitational-wave searches, have only utilized the dominant modes for the full </a:t>
            </a:r>
            <a:r>
              <a:rPr lang="en-US" sz="3300" b="1" dirty="0" err="1" smtClean="0">
                <a:solidFill>
                  <a:srgbClr val="008000"/>
                </a:solidFill>
                <a:latin typeface="Calibri"/>
              </a:rPr>
              <a:t>Inspiral-Merger-Ringdown</a:t>
            </a:r>
            <a:r>
              <a:rPr lang="en-US" sz="3300" dirty="0" smtClean="0">
                <a:solidFill>
                  <a:srgbClr val="000090"/>
                </a:solidFill>
              </a:rPr>
              <a:t> waveform model, such as the </a:t>
            </a:r>
            <a:r>
              <a:rPr lang="en-US" sz="3300" b="1" dirty="0" smtClean="0">
                <a:solidFill>
                  <a:srgbClr val="000090"/>
                </a:solidFill>
              </a:rPr>
              <a:t>E</a:t>
            </a:r>
            <a:r>
              <a:rPr lang="en-US" sz="3300" dirty="0" smtClean="0">
                <a:solidFill>
                  <a:srgbClr val="000090"/>
                </a:solidFill>
              </a:rPr>
              <a:t>ffective </a:t>
            </a:r>
            <a:r>
              <a:rPr lang="en-US" sz="3300" b="1" dirty="0" smtClean="0">
                <a:solidFill>
                  <a:srgbClr val="000090"/>
                </a:solidFill>
              </a:rPr>
              <a:t>O</a:t>
            </a:r>
            <a:r>
              <a:rPr lang="en-US" sz="3300" dirty="0" smtClean="0">
                <a:solidFill>
                  <a:srgbClr val="000090"/>
                </a:solidFill>
              </a:rPr>
              <a:t>ne </a:t>
            </a:r>
            <a:r>
              <a:rPr lang="en-US" sz="3300" b="1" dirty="0" smtClean="0">
                <a:solidFill>
                  <a:srgbClr val="000090"/>
                </a:solidFill>
              </a:rPr>
              <a:t>B</a:t>
            </a:r>
            <a:r>
              <a:rPr lang="en-US" sz="3300" dirty="0" smtClean="0">
                <a:solidFill>
                  <a:srgbClr val="000090"/>
                </a:solidFill>
              </a:rPr>
              <a:t>ody tuned to </a:t>
            </a:r>
            <a:r>
              <a:rPr lang="en-US" sz="3300" b="1" dirty="0" smtClean="0">
                <a:solidFill>
                  <a:srgbClr val="000090"/>
                </a:solidFill>
              </a:rPr>
              <a:t>N</a:t>
            </a:r>
            <a:r>
              <a:rPr lang="en-US" sz="3300" dirty="0" smtClean="0">
                <a:solidFill>
                  <a:srgbClr val="000090"/>
                </a:solidFill>
              </a:rPr>
              <a:t>umerical </a:t>
            </a:r>
            <a:r>
              <a:rPr lang="en-US" sz="3300" b="1" dirty="0" smtClean="0">
                <a:solidFill>
                  <a:srgbClr val="000090"/>
                </a:solidFill>
              </a:rPr>
              <a:t>R</a:t>
            </a:r>
            <a:r>
              <a:rPr lang="en-US" sz="3300" dirty="0" smtClean="0">
                <a:solidFill>
                  <a:srgbClr val="000090"/>
                </a:solidFill>
              </a:rPr>
              <a:t>elativity  (</a:t>
            </a:r>
            <a:r>
              <a:rPr lang="en-US" sz="3300" b="1" dirty="0" smtClean="0">
                <a:solidFill>
                  <a:srgbClr val="008000"/>
                </a:solidFill>
              </a:rPr>
              <a:t>EOBNRv2</a:t>
            </a:r>
            <a:r>
              <a:rPr lang="en-US" sz="3300" dirty="0" smtClean="0">
                <a:solidFill>
                  <a:srgbClr val="000090"/>
                </a:solidFill>
              </a:rPr>
              <a:t> - </a:t>
            </a:r>
            <a:r>
              <a:rPr lang="en-US" sz="3600" i="1" dirty="0" err="1" smtClean="0">
                <a:solidFill>
                  <a:srgbClr val="000090"/>
                </a:solidFill>
              </a:rPr>
              <a:t>Buonanno</a:t>
            </a:r>
            <a:r>
              <a:rPr lang="en-US" sz="3300" i="1" dirty="0" smtClean="0">
                <a:solidFill>
                  <a:srgbClr val="000090"/>
                </a:solidFill>
              </a:rPr>
              <a:t> et al. 2009</a:t>
            </a:r>
            <a:r>
              <a:rPr lang="en-US" sz="3300" dirty="0" smtClean="0">
                <a:solidFill>
                  <a:srgbClr val="000090"/>
                </a:solidFill>
              </a:rPr>
              <a:t>) waveform.</a:t>
            </a:r>
          </a:p>
          <a:p>
            <a:pPr algn="just">
              <a:buFont typeface="Wingdings" charset="2"/>
              <a:buChar char="v"/>
            </a:pPr>
            <a:r>
              <a:rPr lang="en-US" sz="3300" dirty="0" smtClean="0">
                <a:solidFill>
                  <a:srgbClr val="000090"/>
                </a:solidFill>
                <a:latin typeface="Calibri"/>
              </a:rPr>
              <a:t> Recently an analytical model extension of EOBNRv2 with the inclusion sub-dominant modes (up to </a:t>
            </a:r>
            <a:r>
              <a:rPr lang="en-US" sz="3200" dirty="0" smtClean="0">
                <a:solidFill>
                  <a:srgbClr val="000090"/>
                </a:solidFill>
              </a:rPr>
              <a:t> </a:t>
            </a:r>
            <a:r>
              <a:rPr lang="en-US" sz="2800" b="1" dirty="0" err="1" smtClean="0">
                <a:solidFill>
                  <a:srgbClr val="000090"/>
                </a:solidFill>
                <a:latin typeface="Apple Chancery"/>
              </a:rPr>
              <a:t>l</a:t>
            </a:r>
            <a:r>
              <a:rPr lang="en-US" sz="3200" dirty="0" smtClean="0">
                <a:solidFill>
                  <a:srgbClr val="000090"/>
                </a:solidFill>
              </a:rPr>
              <a:t>  = </a:t>
            </a:r>
            <a:r>
              <a:rPr lang="en-US" sz="3200" b="1" dirty="0" smtClean="0">
                <a:solidFill>
                  <a:srgbClr val="000090"/>
                </a:solidFill>
              </a:rPr>
              <a:t>5)</a:t>
            </a:r>
            <a:r>
              <a:rPr lang="en-US" sz="3300" dirty="0" smtClean="0">
                <a:solidFill>
                  <a:srgbClr val="000090"/>
                </a:solidFill>
                <a:latin typeface="Calibri"/>
              </a:rPr>
              <a:t> has become available – </a:t>
            </a:r>
            <a:r>
              <a:rPr lang="en-US" sz="3300" b="1" dirty="0" smtClean="0">
                <a:solidFill>
                  <a:srgbClr val="008000"/>
                </a:solidFill>
                <a:latin typeface="Calibri"/>
              </a:rPr>
              <a:t>EOBNRv2HM</a:t>
            </a:r>
            <a:r>
              <a:rPr lang="en-US" sz="3300" dirty="0" smtClean="0">
                <a:solidFill>
                  <a:srgbClr val="000090"/>
                </a:solidFill>
                <a:latin typeface="Calibri"/>
              </a:rPr>
              <a:t> (</a:t>
            </a:r>
            <a:r>
              <a:rPr lang="en-US" sz="3300" i="1" dirty="0" smtClean="0">
                <a:solidFill>
                  <a:srgbClr val="000090"/>
                </a:solidFill>
                <a:latin typeface="Calibri"/>
              </a:rPr>
              <a:t>Pan et al. 2012</a:t>
            </a:r>
            <a:r>
              <a:rPr lang="en-US" sz="3300" dirty="0" smtClean="0">
                <a:solidFill>
                  <a:srgbClr val="000090"/>
                </a:solidFill>
                <a:latin typeface="Calibri"/>
              </a:rPr>
              <a:t>).</a:t>
            </a:r>
          </a:p>
          <a:p>
            <a:pPr algn="just">
              <a:buFont typeface="Wingdings" charset="2"/>
              <a:buChar char="v"/>
            </a:pPr>
            <a:r>
              <a:rPr lang="en-US" sz="3300" dirty="0" smtClean="0">
                <a:solidFill>
                  <a:srgbClr val="000090"/>
                </a:solidFill>
                <a:latin typeface="Calibri"/>
              </a:rPr>
              <a:t> Sub-dominant modes contribute towards the luminosity of the emitted gravitational wave  – hence a gravitational-wave burst search can be sensitive to the inclusion of  sub-dominant  modes in addition to the dominant modes.</a:t>
            </a:r>
          </a:p>
          <a:p>
            <a:pPr algn="just">
              <a:buFont typeface="Wingdings" charset="2"/>
              <a:buChar char="v"/>
            </a:pPr>
            <a:r>
              <a:rPr lang="en-US" sz="3300" dirty="0" smtClean="0">
                <a:solidFill>
                  <a:srgbClr val="000090"/>
                </a:solidFill>
                <a:latin typeface="Calibri"/>
              </a:rPr>
              <a:t> In this poster we show the effect of the inclusion of sub-dominant modes in addition to the dominant modes in a gravitational-wave burst search for binary black holes. We utilize a burst search which uses </a:t>
            </a:r>
            <a:r>
              <a:rPr lang="en-US" sz="3300" b="1" dirty="0" smtClean="0">
                <a:solidFill>
                  <a:srgbClr val="008000"/>
                </a:solidFill>
                <a:latin typeface="Calibri"/>
              </a:rPr>
              <a:t>sine-Gaussian</a:t>
            </a:r>
            <a:r>
              <a:rPr lang="en-US" sz="3300" dirty="0" smtClean="0">
                <a:solidFill>
                  <a:srgbClr val="000090"/>
                </a:solidFill>
                <a:latin typeface="Calibri"/>
              </a:rPr>
              <a:t> basis to filter and then finds statistically significant excess energy in the time-frequency representation  of the strain data.</a:t>
            </a:r>
          </a:p>
        </p:txBody>
      </p:sp>
      <p:sp>
        <p:nvSpPr>
          <p:cNvPr id="208" name="Rectangle 207"/>
          <p:cNvSpPr/>
          <p:nvPr/>
        </p:nvSpPr>
        <p:spPr>
          <a:xfrm>
            <a:off x="8630028" y="22730241"/>
            <a:ext cx="1553157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500" b="1" dirty="0" smtClean="0">
                <a:solidFill>
                  <a:srgbClr val="000090"/>
                </a:solidFill>
              </a:rPr>
              <a:t>Detection Efficiency: Total Mass</a:t>
            </a:r>
            <a:endParaRPr lang="en-US" sz="4500" b="1" dirty="0">
              <a:solidFill>
                <a:srgbClr val="000090"/>
              </a:solidFill>
            </a:endParaRPr>
          </a:p>
        </p:txBody>
      </p:sp>
      <p:sp>
        <p:nvSpPr>
          <p:cNvPr id="209" name="Rectangle 208"/>
          <p:cNvSpPr/>
          <p:nvPr/>
        </p:nvSpPr>
        <p:spPr>
          <a:xfrm>
            <a:off x="11050511" y="19654841"/>
            <a:ext cx="36475236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700" dirty="0" smtClean="0">
                <a:solidFill>
                  <a:schemeClr val="bg1"/>
                </a:solidFill>
                <a:latin typeface="Apple Chancery"/>
              </a:rPr>
              <a:t>Implications</a:t>
            </a:r>
            <a:endParaRPr lang="en-US" sz="5700" dirty="0">
              <a:solidFill>
                <a:schemeClr val="bg1"/>
              </a:solidFill>
              <a:latin typeface="Apple Chancery"/>
            </a:endParaRPr>
          </a:p>
        </p:txBody>
      </p:sp>
      <p:pic>
        <p:nvPicPr>
          <p:cNvPr id="53" name="Picture 52" descr="Syracuse-University-Logo.jpg"/>
          <p:cNvPicPr>
            <a:picLocks noChangeAspect="1"/>
          </p:cNvPicPr>
          <p:nvPr/>
        </p:nvPicPr>
        <p:blipFill>
          <a:blip r:embed="rId6"/>
          <a:srcRect l="18480" r="16016" b="39812"/>
          <a:stretch>
            <a:fillRect/>
          </a:stretch>
        </p:blipFill>
        <p:spPr>
          <a:xfrm>
            <a:off x="8923883" y="835731"/>
            <a:ext cx="2601252" cy="2293108"/>
          </a:xfrm>
          <a:prstGeom prst="rect">
            <a:avLst/>
          </a:prstGeom>
        </p:spPr>
      </p:pic>
      <p:sp>
        <p:nvSpPr>
          <p:cNvPr id="52" name="Rectangle 51"/>
          <p:cNvSpPr/>
          <p:nvPr/>
        </p:nvSpPr>
        <p:spPr>
          <a:xfrm>
            <a:off x="20804211" y="7476674"/>
            <a:ext cx="709192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300" b="1" dirty="0" smtClean="0">
                <a:solidFill>
                  <a:srgbClr val="008000"/>
                </a:solidFill>
              </a:rPr>
              <a:t>EOBNRv2HM</a:t>
            </a:r>
            <a:r>
              <a:rPr lang="en-US" sz="3300" b="1" dirty="0" smtClean="0">
                <a:solidFill>
                  <a:srgbClr val="000090"/>
                </a:solidFill>
              </a:rPr>
              <a:t>  </a:t>
            </a:r>
            <a:r>
              <a:rPr lang="en-US" sz="3300" dirty="0" smtClean="0">
                <a:solidFill>
                  <a:srgbClr val="000090"/>
                </a:solidFill>
              </a:rPr>
              <a:t>analytical waveform added to Gaussian noise colored to the advanced LIGO </a:t>
            </a:r>
            <a:r>
              <a:rPr lang="en-US" sz="3300" b="1" dirty="0" smtClean="0">
                <a:solidFill>
                  <a:srgbClr val="000090"/>
                </a:solidFill>
              </a:rPr>
              <a:t>z</a:t>
            </a:r>
            <a:r>
              <a:rPr lang="en-US" sz="3300" dirty="0" smtClean="0">
                <a:solidFill>
                  <a:srgbClr val="000090"/>
                </a:solidFill>
              </a:rPr>
              <a:t>ero </a:t>
            </a:r>
            <a:r>
              <a:rPr lang="en-US" sz="3300" b="1" dirty="0" smtClean="0">
                <a:solidFill>
                  <a:srgbClr val="000090"/>
                </a:solidFill>
              </a:rPr>
              <a:t>d</a:t>
            </a:r>
            <a:r>
              <a:rPr lang="en-US" sz="3300" dirty="0" smtClean="0">
                <a:solidFill>
                  <a:srgbClr val="000090"/>
                </a:solidFill>
              </a:rPr>
              <a:t>etuned </a:t>
            </a:r>
            <a:r>
              <a:rPr lang="en-US" sz="3300" b="1" dirty="0" smtClean="0">
                <a:solidFill>
                  <a:srgbClr val="000090"/>
                </a:solidFill>
              </a:rPr>
              <a:t>h</a:t>
            </a:r>
            <a:r>
              <a:rPr lang="en-US" sz="3300" dirty="0" smtClean="0">
                <a:solidFill>
                  <a:srgbClr val="000090"/>
                </a:solidFill>
              </a:rPr>
              <a:t>igh </a:t>
            </a:r>
            <a:r>
              <a:rPr lang="en-US" sz="3300" b="1" dirty="0" smtClean="0">
                <a:solidFill>
                  <a:srgbClr val="000090"/>
                </a:solidFill>
              </a:rPr>
              <a:t>p</a:t>
            </a:r>
            <a:r>
              <a:rPr lang="en-US" sz="3300" dirty="0" smtClean="0">
                <a:solidFill>
                  <a:srgbClr val="000090"/>
                </a:solidFill>
              </a:rPr>
              <a:t>ower (</a:t>
            </a:r>
            <a:r>
              <a:rPr lang="en-US" sz="3300" b="1" dirty="0" smtClean="0">
                <a:solidFill>
                  <a:srgbClr val="008000"/>
                </a:solidFill>
              </a:rPr>
              <a:t>ZDHP</a:t>
            </a:r>
            <a:r>
              <a:rPr lang="en-US" sz="3300" dirty="0" smtClean="0">
                <a:solidFill>
                  <a:srgbClr val="000090"/>
                </a:solidFill>
              </a:rPr>
              <a:t>) target  design sensitivity. </a:t>
            </a:r>
            <a:endParaRPr lang="en-US" sz="3300" dirty="0">
              <a:solidFill>
                <a:srgbClr val="000090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27884218" y="14305638"/>
            <a:ext cx="8707552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300" dirty="0" smtClean="0">
                <a:solidFill>
                  <a:srgbClr val="000090"/>
                </a:solidFill>
              </a:rPr>
              <a:t>The amplitude of gravitational-wave strain is  maximum when observed at the face-on direction . The strain amplitude decreases as the point of observation moves towards the edge-on direction. </a:t>
            </a:r>
            <a:endParaRPr lang="en-US" sz="3300" b="1" dirty="0">
              <a:solidFill>
                <a:srgbClr val="000090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-84306" y="16796639"/>
            <a:ext cx="22175187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500" dirty="0" smtClean="0">
                <a:solidFill>
                  <a:srgbClr val="000090"/>
                </a:solidFill>
              </a:rPr>
              <a:t>Examples of </a:t>
            </a:r>
            <a:r>
              <a:rPr lang="en-US" sz="3500" b="1" dirty="0" smtClean="0">
                <a:solidFill>
                  <a:srgbClr val="008000"/>
                </a:solidFill>
              </a:rPr>
              <a:t>peak SNR difference </a:t>
            </a:r>
            <a:r>
              <a:rPr lang="en-US" sz="3500" dirty="0" smtClean="0">
                <a:solidFill>
                  <a:srgbClr val="000090"/>
                </a:solidFill>
              </a:rPr>
              <a:t>(scatter points), measured by the above mentioned burst search, between binary black hole merger gravitational-wave signal with dominant modes only and signal with both dominant modes and sub-dominant modes, added to the</a:t>
            </a:r>
            <a:r>
              <a:rPr lang="en-US" sz="3500" b="1" dirty="0" smtClean="0">
                <a:solidFill>
                  <a:srgbClr val="008000"/>
                </a:solidFill>
              </a:rPr>
              <a:t> 5</a:t>
            </a:r>
            <a:r>
              <a:rPr lang="en-US" sz="3500" b="1" baseline="30000" dirty="0" smtClean="0">
                <a:solidFill>
                  <a:srgbClr val="008000"/>
                </a:solidFill>
              </a:rPr>
              <a:t>th</a:t>
            </a:r>
            <a:r>
              <a:rPr lang="en-US" sz="3500" b="1" dirty="0" smtClean="0">
                <a:solidFill>
                  <a:srgbClr val="008000"/>
                </a:solidFill>
              </a:rPr>
              <a:t> Science run of LIGO Hanford (H1)</a:t>
            </a:r>
            <a:r>
              <a:rPr lang="en-US" sz="3500" dirty="0" smtClean="0">
                <a:solidFill>
                  <a:srgbClr val="008000"/>
                </a:solidFill>
              </a:rPr>
              <a:t> </a:t>
            </a:r>
            <a:r>
              <a:rPr lang="en-US" sz="3500" dirty="0" smtClean="0">
                <a:solidFill>
                  <a:srgbClr val="000090"/>
                </a:solidFill>
              </a:rPr>
              <a:t>noise,  at different inclination angles.   </a:t>
            </a:r>
            <a:endParaRPr lang="en-US" sz="3500" b="1" dirty="0">
              <a:solidFill>
                <a:srgbClr val="000090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27126415" y="3286414"/>
            <a:ext cx="9498601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300" b="1" dirty="0" smtClean="0">
                <a:solidFill>
                  <a:srgbClr val="008000"/>
                </a:solidFill>
              </a:rPr>
              <a:t>Inclination angle </a:t>
            </a:r>
            <a:r>
              <a:rPr lang="en-US" sz="3300" b="1" dirty="0" smtClean="0">
                <a:solidFill>
                  <a:srgbClr val="008000"/>
                </a:solidFill>
                <a:latin typeface="Apple Chancery"/>
              </a:rPr>
              <a:t>(</a:t>
            </a:r>
            <a:r>
              <a:rPr lang="en-US" sz="3300" b="1" dirty="0" err="1" smtClean="0">
                <a:solidFill>
                  <a:srgbClr val="008000"/>
                </a:solidFill>
                <a:latin typeface="Apple Chancery"/>
              </a:rPr>
              <a:t>ι</a:t>
            </a:r>
            <a:r>
              <a:rPr lang="en-US" sz="3300" b="1" dirty="0" smtClean="0">
                <a:solidFill>
                  <a:srgbClr val="008000"/>
                </a:solidFill>
              </a:rPr>
              <a:t>)</a:t>
            </a:r>
            <a:r>
              <a:rPr lang="en-US" sz="3300" dirty="0" smtClean="0">
                <a:solidFill>
                  <a:srgbClr val="008000"/>
                </a:solidFill>
              </a:rPr>
              <a:t> </a:t>
            </a:r>
            <a:r>
              <a:rPr lang="en-US" sz="3300" dirty="0" smtClean="0">
                <a:solidFill>
                  <a:srgbClr val="000090"/>
                </a:solidFill>
              </a:rPr>
              <a:t>is the angle between the line of sight and the orbital angular momentum of a binary black hole system. In this diagram, examples are shown of observation made at different  inclination  angles.</a:t>
            </a:r>
            <a:endParaRPr lang="en-US" sz="3300" dirty="0">
              <a:solidFill>
                <a:srgbClr val="000090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8654481" y="19072969"/>
            <a:ext cx="12980812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500" dirty="0" smtClean="0">
                <a:solidFill>
                  <a:srgbClr val="000090"/>
                </a:solidFill>
              </a:rPr>
              <a:t>Measured detection efficiency (estimated by counting missed and found signals at a  distance), averaged over </a:t>
            </a:r>
            <a:r>
              <a:rPr lang="en-US" sz="3500" b="1" dirty="0" smtClean="0">
                <a:solidFill>
                  <a:srgbClr val="008000"/>
                </a:solidFill>
              </a:rPr>
              <a:t>inclination angle</a:t>
            </a:r>
            <a:r>
              <a:rPr lang="en-US" sz="3500" dirty="0" smtClean="0">
                <a:solidFill>
                  <a:srgbClr val="000090"/>
                </a:solidFill>
              </a:rPr>
              <a:t> and </a:t>
            </a:r>
            <a:r>
              <a:rPr lang="en-US" sz="3500" b="1" dirty="0" smtClean="0">
                <a:solidFill>
                  <a:srgbClr val="008000"/>
                </a:solidFill>
              </a:rPr>
              <a:t>total mass</a:t>
            </a:r>
            <a:r>
              <a:rPr lang="en-US" sz="3500" dirty="0" smtClean="0">
                <a:solidFill>
                  <a:srgbClr val="000090"/>
                </a:solidFill>
              </a:rPr>
              <a:t>, of a burst search with simulation that includes sub-dominant modes  compared  with  signal that  includes  dominant modes only.  2 months of the 5</a:t>
            </a:r>
            <a:r>
              <a:rPr lang="en-US" sz="3500" baseline="30000" dirty="0" smtClean="0">
                <a:solidFill>
                  <a:srgbClr val="000090"/>
                </a:solidFill>
              </a:rPr>
              <a:t>th</a:t>
            </a:r>
            <a:r>
              <a:rPr lang="en-US" sz="3500" dirty="0" smtClean="0">
                <a:solidFill>
                  <a:srgbClr val="000090"/>
                </a:solidFill>
              </a:rPr>
              <a:t>  science run of LIGO Hanford (H1) noise is used. A single detector </a:t>
            </a:r>
            <a:r>
              <a:rPr lang="en-US" sz="3500" b="1" dirty="0" smtClean="0">
                <a:solidFill>
                  <a:srgbClr val="008000"/>
                </a:solidFill>
              </a:rPr>
              <a:t>SNR threshold of 5.5</a:t>
            </a:r>
            <a:r>
              <a:rPr lang="en-US" sz="3500" dirty="0" smtClean="0">
                <a:solidFill>
                  <a:srgbClr val="008000"/>
                </a:solidFill>
              </a:rPr>
              <a:t> </a:t>
            </a:r>
            <a:r>
              <a:rPr lang="en-US" sz="3500" dirty="0" smtClean="0">
                <a:solidFill>
                  <a:srgbClr val="000090"/>
                </a:solidFill>
              </a:rPr>
              <a:t>is the criterion for found signal in this study. </a:t>
            </a:r>
            <a:endParaRPr lang="en-US" sz="3300" b="1" dirty="0">
              <a:solidFill>
                <a:srgbClr val="000090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11525135" y="23399607"/>
            <a:ext cx="9522837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500" dirty="0" smtClean="0">
                <a:solidFill>
                  <a:srgbClr val="000090"/>
                </a:solidFill>
              </a:rPr>
              <a:t>Measured detection efficiency for the above set of signals but averaged over </a:t>
            </a:r>
            <a:r>
              <a:rPr lang="en-US" sz="3500" b="1" dirty="0" smtClean="0">
                <a:solidFill>
                  <a:srgbClr val="008000"/>
                </a:solidFill>
              </a:rPr>
              <a:t>mass ratios</a:t>
            </a:r>
            <a:r>
              <a:rPr lang="en-US" sz="3500" dirty="0" smtClean="0">
                <a:solidFill>
                  <a:srgbClr val="000090"/>
                </a:solidFill>
              </a:rPr>
              <a:t> and </a:t>
            </a:r>
            <a:r>
              <a:rPr lang="en-US" sz="3500" b="1" dirty="0" smtClean="0">
                <a:solidFill>
                  <a:srgbClr val="008000"/>
                </a:solidFill>
              </a:rPr>
              <a:t>inclination angles</a:t>
            </a:r>
            <a:r>
              <a:rPr lang="en-US" sz="3500" dirty="0" smtClean="0">
                <a:solidFill>
                  <a:srgbClr val="000090"/>
                </a:solidFill>
              </a:rPr>
              <a:t>.</a:t>
            </a:r>
            <a:endParaRPr lang="en-US" sz="3300" b="1" dirty="0">
              <a:solidFill>
                <a:srgbClr val="000090"/>
              </a:solidFill>
            </a:endParaRPr>
          </a:p>
        </p:txBody>
      </p:sp>
      <p:pic>
        <p:nvPicPr>
          <p:cNvPr id="49" name="Picture 48" descr="snrboost_lineplot_160-40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5220" y="12886564"/>
            <a:ext cx="6320459" cy="3908224"/>
          </a:xfrm>
          <a:prstGeom prst="rect">
            <a:avLst/>
          </a:prstGeom>
        </p:spPr>
      </p:pic>
      <p:pic>
        <p:nvPicPr>
          <p:cNvPr id="50" name="Picture 49" descr="snrboost_lineplot_300-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19112" y="12951928"/>
            <a:ext cx="6320459" cy="3908224"/>
          </a:xfrm>
          <a:prstGeom prst="rect">
            <a:avLst/>
          </a:prstGeom>
        </p:spPr>
      </p:pic>
      <p:sp>
        <p:nvSpPr>
          <p:cNvPr id="48" name="Rectangle 47"/>
          <p:cNvSpPr/>
          <p:nvPr/>
        </p:nvSpPr>
        <p:spPr>
          <a:xfrm>
            <a:off x="6064263" y="13721878"/>
            <a:ext cx="350385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008000"/>
                </a:solidFill>
              </a:rPr>
              <a:t>Scatter points:</a:t>
            </a:r>
            <a:r>
              <a:rPr lang="en-US" sz="3000" dirty="0" smtClean="0">
                <a:solidFill>
                  <a:srgbClr val="000090"/>
                </a:solidFill>
              </a:rPr>
              <a:t> peak  SNR difference</a:t>
            </a:r>
          </a:p>
          <a:p>
            <a:pPr algn="ctr"/>
            <a:endParaRPr lang="en-US" sz="3000" dirty="0" smtClean="0">
              <a:solidFill>
                <a:srgbClr val="000090"/>
              </a:solidFill>
            </a:endParaRPr>
          </a:p>
          <a:p>
            <a:pPr algn="ctr"/>
            <a:r>
              <a:rPr lang="en-US" sz="3000" b="1" dirty="0" smtClean="0">
                <a:solidFill>
                  <a:srgbClr val="008000"/>
                </a:solidFill>
              </a:rPr>
              <a:t>Solid lines:</a:t>
            </a:r>
            <a:r>
              <a:rPr lang="en-US" sz="3000" dirty="0" smtClean="0">
                <a:solidFill>
                  <a:srgbClr val="000090"/>
                </a:solidFill>
              </a:rPr>
              <a:t> matched filtering  SNR difference</a:t>
            </a:r>
            <a:endParaRPr lang="en-US" sz="3000" dirty="0">
              <a:solidFill>
                <a:srgbClr val="000090"/>
              </a:solidFill>
            </a:endParaRPr>
          </a:p>
        </p:txBody>
      </p:sp>
      <p:pic>
        <p:nvPicPr>
          <p:cNvPr id="51" name="Picture 50" descr="300.0_10.0_0.0_0.0_1.png"/>
          <p:cNvPicPr>
            <a:picLocks noChangeAspect="1"/>
          </p:cNvPicPr>
          <p:nvPr/>
        </p:nvPicPr>
        <p:blipFill>
          <a:blip r:embed="rId9"/>
          <a:srcRect t="5000"/>
          <a:stretch>
            <a:fillRect/>
          </a:stretch>
        </p:blipFill>
        <p:spPr>
          <a:xfrm>
            <a:off x="21304136" y="3437005"/>
            <a:ext cx="5705951" cy="4065500"/>
          </a:xfrm>
          <a:prstGeom prst="rect">
            <a:avLst/>
          </a:prstGeom>
        </p:spPr>
      </p:pic>
      <p:pic>
        <p:nvPicPr>
          <p:cNvPr id="56" name="Picture 55" descr="300.0_10.0_0.0_0.0_23.png"/>
          <p:cNvPicPr>
            <a:picLocks noChangeAspect="1"/>
          </p:cNvPicPr>
          <p:nvPr/>
        </p:nvPicPr>
        <p:blipFill>
          <a:blip r:embed="rId10"/>
          <a:srcRect t="5000"/>
          <a:stretch>
            <a:fillRect/>
          </a:stretch>
        </p:blipFill>
        <p:spPr>
          <a:xfrm>
            <a:off x="15342022" y="4359434"/>
            <a:ext cx="5705951" cy="4065500"/>
          </a:xfrm>
          <a:prstGeom prst="rect">
            <a:avLst/>
          </a:prstGeom>
        </p:spPr>
      </p:pic>
      <p:pic>
        <p:nvPicPr>
          <p:cNvPr id="57" name="Picture 56" descr="300.0_10.0_0.0_0.0_45.png"/>
          <p:cNvPicPr>
            <a:picLocks noChangeAspect="1"/>
          </p:cNvPicPr>
          <p:nvPr/>
        </p:nvPicPr>
        <p:blipFill>
          <a:blip r:embed="rId11"/>
          <a:srcRect t="5000"/>
          <a:stretch>
            <a:fillRect/>
          </a:stretch>
        </p:blipFill>
        <p:spPr>
          <a:xfrm>
            <a:off x="15136096" y="8526848"/>
            <a:ext cx="5705951" cy="4065500"/>
          </a:xfrm>
          <a:prstGeom prst="rect">
            <a:avLst/>
          </a:prstGeom>
        </p:spPr>
      </p:pic>
      <p:pic>
        <p:nvPicPr>
          <p:cNvPr id="58" name="Picture 57" descr="300.0_10.0_0.0_0.0_68.png"/>
          <p:cNvPicPr>
            <a:picLocks noChangeAspect="1"/>
          </p:cNvPicPr>
          <p:nvPr/>
        </p:nvPicPr>
        <p:blipFill>
          <a:blip r:embed="rId12"/>
          <a:srcRect t="5000"/>
          <a:stretch>
            <a:fillRect/>
          </a:stretch>
        </p:blipFill>
        <p:spPr>
          <a:xfrm>
            <a:off x="15439571" y="12786195"/>
            <a:ext cx="5705951" cy="4065500"/>
          </a:xfrm>
          <a:prstGeom prst="rect">
            <a:avLst/>
          </a:prstGeom>
        </p:spPr>
      </p:pic>
      <p:pic>
        <p:nvPicPr>
          <p:cNvPr id="59" name="Picture 58" descr="300.0_10.0_0.0_0.0_90.png"/>
          <p:cNvPicPr>
            <a:picLocks noChangeAspect="1"/>
          </p:cNvPicPr>
          <p:nvPr/>
        </p:nvPicPr>
        <p:blipFill>
          <a:blip r:embed="rId13"/>
          <a:srcRect t="5000"/>
          <a:stretch>
            <a:fillRect/>
          </a:stretch>
        </p:blipFill>
        <p:spPr>
          <a:xfrm>
            <a:off x="21926811" y="13698044"/>
            <a:ext cx="5705951" cy="4065500"/>
          </a:xfrm>
          <a:prstGeom prst="rect">
            <a:avLst/>
          </a:prstGeom>
        </p:spPr>
      </p:pic>
      <p:pic>
        <p:nvPicPr>
          <p:cNvPr id="79" name="Picture 78" descr="effdist_sigmoid_both_totalmass_2-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9818" y="24255793"/>
            <a:ext cx="3901440" cy="2926080"/>
          </a:xfrm>
          <a:prstGeom prst="rect">
            <a:avLst/>
          </a:prstGeom>
        </p:spPr>
      </p:pic>
      <p:pic>
        <p:nvPicPr>
          <p:cNvPr id="80" name="Picture 79" descr="effdist_sigmoid_both_totalmass_25-100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773631" y="24217305"/>
            <a:ext cx="3901440" cy="2926080"/>
          </a:xfrm>
          <a:prstGeom prst="rect">
            <a:avLst/>
          </a:prstGeom>
        </p:spPr>
      </p:pic>
      <p:pic>
        <p:nvPicPr>
          <p:cNvPr id="81" name="Picture 80" descr="effdist_sigmoid_both_totalmass_100-35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6619" y="24178817"/>
            <a:ext cx="3901440" cy="2926080"/>
          </a:xfrm>
          <a:prstGeom prst="rect">
            <a:avLst/>
          </a:prstGeom>
        </p:spPr>
      </p:pic>
      <p:pic>
        <p:nvPicPr>
          <p:cNvPr id="82" name="Picture 81" descr="effdist_sigmoid_both_1_1P8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03358" y="18978417"/>
            <a:ext cx="4389120" cy="3291840"/>
          </a:xfrm>
          <a:prstGeom prst="rect">
            <a:avLst/>
          </a:prstGeom>
        </p:spPr>
      </p:pic>
      <p:pic>
        <p:nvPicPr>
          <p:cNvPr id="83" name="Picture 82" descr="effdist_sigmoid_both_1P8_1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380821" y="18976319"/>
            <a:ext cx="4391917" cy="3293938"/>
          </a:xfrm>
          <a:prstGeom prst="rect">
            <a:avLst/>
          </a:prstGeom>
        </p:spPr>
      </p:pic>
      <p:pic>
        <p:nvPicPr>
          <p:cNvPr id="66" name="Picture 65" descr="thesis_1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19"/>
              <a:srcRect l="23529" t="4545" r="11765" b="80000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20"/>
              <a:srcRect l="23529" t="4545" r="11765" b="80000"/>
              <a:stretch>
                <a:fillRect/>
              </a:stretch>
            </p:blipFill>
          </mc:Fallback>
        </mc:AlternateContent>
        <p:spPr>
          <a:xfrm>
            <a:off x="-83135" y="21863956"/>
            <a:ext cx="9651256" cy="2983115"/>
          </a:xfrm>
          <a:prstGeom prst="rect">
            <a:avLst/>
          </a:prstGeom>
        </p:spPr>
      </p:pic>
      <p:pic>
        <p:nvPicPr>
          <p:cNvPr id="67" name="Picture 66" descr="thesis_2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21"/>
              <a:srcRect l="23529" t="4545" r="11765" b="80000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22"/>
              <a:srcRect l="23529" t="4545" r="11765" b="80000"/>
              <a:stretch>
                <a:fillRect/>
              </a:stretch>
            </p:blipFill>
          </mc:Fallback>
        </mc:AlternateContent>
        <p:spPr>
          <a:xfrm>
            <a:off x="11112795" y="24296820"/>
            <a:ext cx="10814016" cy="33425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13012</TotalTime>
  <Words>907</Words>
  <Application>Microsoft Macintosh PowerPoint</Application>
  <PresentationFormat>Custom</PresentationFormat>
  <Paragraphs>42</Paragraphs>
  <Slides>1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Observing  the orbital hang-up effect in a  binary black hole merger through a gravitational wave burst search</dc:title>
  <dc:creator>Satya Mohapatra</dc:creator>
  <cp:lastModifiedBy>Satya Mohapatra</cp:lastModifiedBy>
  <cp:revision>1188</cp:revision>
  <cp:lastPrinted>2011-07-04T13:55:34Z</cp:lastPrinted>
  <dcterms:created xsi:type="dcterms:W3CDTF">2013-07-03T18:55:19Z</dcterms:created>
  <dcterms:modified xsi:type="dcterms:W3CDTF">2013-07-03T19:12:42Z</dcterms:modified>
</cp:coreProperties>
</file>